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306" r:id="rId4"/>
    <p:sldId id="307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6" r:id="rId20"/>
    <p:sldId id="274" r:id="rId21"/>
    <p:sldId id="275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</p:sldIdLst>
  <p:sldSz cx="12192000" cy="6858000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96" y="7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08215-75EA-4029-8F10-D1C3B5699D26}" type="datetimeFigureOut">
              <a:rPr kumimoji="1" lang="ja-JP" altLang="en-US" smtClean="0"/>
              <a:t>2021/2/22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450CF-7DBF-4E22-9F1C-1360582FE6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9874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08215-75EA-4029-8F10-D1C3B5699D26}" type="datetimeFigureOut">
              <a:rPr kumimoji="1" lang="ja-JP" altLang="en-US" smtClean="0"/>
              <a:t>2021/2/22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450CF-7DBF-4E22-9F1C-1360582FE6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6252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08215-75EA-4029-8F10-D1C3B5699D26}" type="datetimeFigureOut">
              <a:rPr kumimoji="1" lang="ja-JP" altLang="en-US" smtClean="0"/>
              <a:t>2021/2/22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450CF-7DBF-4E22-9F1C-1360582FE6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2286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08215-75EA-4029-8F10-D1C3B5699D26}" type="datetimeFigureOut">
              <a:rPr kumimoji="1" lang="ja-JP" altLang="en-US" smtClean="0"/>
              <a:t>2021/2/22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450CF-7DBF-4E22-9F1C-1360582FE6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4059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08215-75EA-4029-8F10-D1C3B5699D26}" type="datetimeFigureOut">
              <a:rPr kumimoji="1" lang="ja-JP" altLang="en-US" smtClean="0"/>
              <a:t>2021/2/22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450CF-7DBF-4E22-9F1C-1360582FE6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7292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08215-75EA-4029-8F10-D1C3B5699D26}" type="datetimeFigureOut">
              <a:rPr kumimoji="1" lang="ja-JP" altLang="en-US" smtClean="0"/>
              <a:t>2021/2/22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450CF-7DBF-4E22-9F1C-1360582FE6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4568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08215-75EA-4029-8F10-D1C3B5699D26}" type="datetimeFigureOut">
              <a:rPr kumimoji="1" lang="ja-JP" altLang="en-US" smtClean="0"/>
              <a:t>2021/2/22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450CF-7DBF-4E22-9F1C-1360582FE6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1681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08215-75EA-4029-8F10-D1C3B5699D26}" type="datetimeFigureOut">
              <a:rPr kumimoji="1" lang="ja-JP" altLang="en-US" smtClean="0"/>
              <a:t>2021/2/22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450CF-7DBF-4E22-9F1C-1360582FE6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9305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08215-75EA-4029-8F10-D1C3B5699D26}" type="datetimeFigureOut">
              <a:rPr kumimoji="1" lang="ja-JP" altLang="en-US" smtClean="0"/>
              <a:t>2021/2/22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450CF-7DBF-4E22-9F1C-1360582FE6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8099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08215-75EA-4029-8F10-D1C3B5699D26}" type="datetimeFigureOut">
              <a:rPr kumimoji="1" lang="ja-JP" altLang="en-US" smtClean="0"/>
              <a:t>2021/2/22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450CF-7DBF-4E22-9F1C-1360582FE6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0573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08215-75EA-4029-8F10-D1C3B5699D26}" type="datetimeFigureOut">
              <a:rPr kumimoji="1" lang="ja-JP" altLang="en-US" smtClean="0"/>
              <a:t>2021/2/22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450CF-7DBF-4E22-9F1C-1360582FE6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6818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008215-75EA-4029-8F10-D1C3B5699D26}" type="datetimeFigureOut">
              <a:rPr kumimoji="1" lang="ja-JP" altLang="en-US" smtClean="0"/>
              <a:t>2021/2/22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2450CF-7DBF-4E22-9F1C-1360582FE6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0580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73021"/>
          </a:xfrm>
        </p:spPr>
        <p:txBody>
          <a:bodyPr>
            <a:normAutofit/>
          </a:bodyPr>
          <a:lstStyle/>
          <a:p>
            <a:r>
              <a:rPr lang="km-KH" sz="4000" dirty="0">
                <a:latin typeface="Khmer UI" panose="020B0502040204020203" pitchFamily="34" charset="0"/>
                <a:cs typeface="Khmer UI" panose="020B0502040204020203" pitchFamily="34" charset="0"/>
              </a:rPr>
              <a:t>លក្ខណសម្បត្តិ​របស់អ្នកបញ្ជាម៉ាស៊ីន​ស្ទូច</a:t>
            </a:r>
          </a:p>
        </p:txBody>
      </p:sp>
      <p:graphicFrame>
        <p:nvGraphicFramePr>
          <p:cNvPr id="3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03857"/>
              </p:ext>
            </p:extLst>
          </p:nvPr>
        </p:nvGraphicFramePr>
        <p:xfrm>
          <a:off x="1079500" y="1453091"/>
          <a:ext cx="10569573" cy="48393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9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5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85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525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717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715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4302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70959">
                <a:tc rowSpan="2" gridSpan="2">
                  <a:txBody>
                    <a:bodyPr/>
                    <a:lstStyle/>
                    <a:p>
                      <a:pPr algn="ctr"/>
                      <a:r>
                        <a:rPr kumimoji="1" lang="km-KH" sz="1600" b="1" i="0" u="none" strike="noStrike" baseline="0" dirty="0">
                          <a:solidFill>
                            <a:schemeClr val="tx1"/>
                          </a:solidFill>
                          <a:latin typeface="Khmer UI" panose="020B0502040204020203" pitchFamily="34" charset="0"/>
                          <a:ea typeface="+mn-ea"/>
                          <a:cs typeface="Khmer UI" panose="020B0502040204020203" pitchFamily="34" charset="0"/>
                        </a:rPr>
                        <a:t>បន្ទុកសម្រាប់លើក និងប្រភេទនៃប្រតិបត្តិការ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kumimoji="1" lang="km-KH" sz="1600" b="1" i="0" u="none" strike="noStrike" baseline="0">
                          <a:solidFill>
                            <a:schemeClr val="tx1"/>
                          </a:solidFill>
                          <a:latin typeface="Khmer UI" panose="020B0502040204020203" pitchFamily="34" charset="0"/>
                          <a:ea typeface="+mn-ea"/>
                          <a:cs typeface="Khmer UI" panose="020B0502040204020203" pitchFamily="34" charset="0"/>
                        </a:rPr>
                        <a:t>5 តោនឡើងទៅ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km-KH" sz="1600" b="1" i="0" u="none" strike="noStrike" baseline="0" dirty="0">
                          <a:solidFill>
                            <a:schemeClr val="tx1"/>
                          </a:solidFill>
                          <a:latin typeface="Khmer UI" panose="020B0502040204020203" pitchFamily="34" charset="0"/>
                          <a:ea typeface="+mn-ea"/>
                          <a:cs typeface="Khmer UI" panose="020B0502040204020203" pitchFamily="34" charset="0"/>
                        </a:rPr>
                        <a:t>តិចជាង 5 តោន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0029">
                <a:tc gridSpan="2"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km-KH" sz="1400" dirty="0">
                          <a:solidFill>
                            <a:schemeClr val="tx1"/>
                          </a:solidFill>
                          <a:latin typeface="Khmer UI" panose="020B0502040204020203" pitchFamily="34" charset="0"/>
                          <a:cs typeface="Khmer UI" panose="020B0502040204020203" pitchFamily="34" charset="0"/>
                        </a:rPr>
                        <a:t>ម៉ាស៊ីនស្ទូច </a:t>
                      </a:r>
                      <a:br>
                        <a:rPr kumimoji="1" lang="en-US" sz="1400" dirty="0">
                          <a:solidFill>
                            <a:schemeClr val="tx1"/>
                          </a:solidFill>
                          <a:latin typeface="Khmer UI" panose="020B0502040204020203" pitchFamily="34" charset="0"/>
                          <a:cs typeface="Khmer UI" panose="020B0502040204020203" pitchFamily="34" charset="0"/>
                        </a:rPr>
                      </a:br>
                      <a:r>
                        <a:rPr kumimoji="1" lang="km-KH" sz="1400" dirty="0">
                          <a:solidFill>
                            <a:schemeClr val="tx1"/>
                          </a:solidFill>
                          <a:latin typeface="Khmer UI" panose="020B0502040204020203" pitchFamily="34" charset="0"/>
                          <a:cs typeface="Khmer UI" panose="020B0502040204020203" pitchFamily="34" charset="0"/>
                        </a:rPr>
                        <a:t>(រួមទាំងឥតខ្សែ)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km-KH" sz="1400" dirty="0">
                          <a:solidFill>
                            <a:schemeClr val="tx1"/>
                          </a:solidFill>
                          <a:latin typeface="Khmer UI" panose="020B0502040204020203" pitchFamily="34" charset="0"/>
                          <a:cs typeface="Khmer UI" panose="020B0502040204020203" pitchFamily="34" charset="0"/>
                        </a:rPr>
                        <a:t>ម៉ាស៊ីនស្ទូចដែលប្រតិបត្តិការនៅលើផ្ទៃបាត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km-KH" sz="1400" dirty="0">
                          <a:solidFill>
                            <a:schemeClr val="tx1"/>
                          </a:solidFill>
                          <a:latin typeface="Khmer UI" panose="020B0502040204020203" pitchFamily="34" charset="0"/>
                          <a:cs typeface="Khmer UI" panose="020B0502040204020203" pitchFamily="34" charset="0"/>
                        </a:rPr>
                        <a:t>ម៉ាស៊ីន​ស្ទូចដែលប្រតិបត្តិការនៅលើផ្ទៃបាត </a:t>
                      </a:r>
                      <a:br>
                        <a:rPr kumimoji="1" lang="en-US" sz="1400" dirty="0">
                          <a:solidFill>
                            <a:schemeClr val="tx1"/>
                          </a:solidFill>
                          <a:latin typeface="Khmer UI" panose="020B0502040204020203" pitchFamily="34" charset="0"/>
                          <a:cs typeface="Khmer UI" panose="020B0502040204020203" pitchFamily="34" charset="0"/>
                        </a:rPr>
                      </a:br>
                      <a:r>
                        <a:rPr kumimoji="1" lang="km-KH" sz="1400" dirty="0">
                          <a:solidFill>
                            <a:schemeClr val="tx1"/>
                          </a:solidFill>
                          <a:latin typeface="Khmer UI" panose="020B0502040204020203" pitchFamily="34" charset="0"/>
                          <a:cs typeface="Khmer UI" panose="020B0502040204020203" pitchFamily="34" charset="0"/>
                        </a:rPr>
                        <a:t>(ផ្លាស់ទីព្រមគ្នានឹងបន្ទុក)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km-KH" sz="1400" dirty="0">
                          <a:solidFill>
                            <a:schemeClr val="tx1"/>
                          </a:solidFill>
                          <a:latin typeface="Khmer UI" panose="020B0502040204020203" pitchFamily="34" charset="0"/>
                          <a:cs typeface="Khmer UI" panose="020B0502040204020203" pitchFamily="34" charset="0"/>
                        </a:rPr>
                        <a:t>ឡានផ្ទុកបន្ទុកផ្លាស់ទីតាមខ្សែកាបផុតក្បាល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6206">
                <a:tc rowSpan="4">
                  <a:txBody>
                    <a:bodyPr/>
                    <a:lstStyle/>
                    <a:p>
                      <a:pPr algn="ctr"/>
                      <a:r>
                        <a:rPr kumimoji="1" lang="km-KH" sz="1600" b="0" i="0" u="none" strike="noStrike" baseline="0">
                          <a:solidFill>
                            <a:schemeClr val="tx1"/>
                          </a:solidFill>
                          <a:latin typeface="Khmer UI" panose="020B0502040204020203" pitchFamily="34" charset="0"/>
                          <a:ea typeface="+mn-ea"/>
                          <a:cs typeface="Khmer UI" panose="020B0502040204020203" pitchFamily="34" charset="0"/>
                        </a:rPr>
                        <a:t>ប្រភេទវិញ្ញាបនបត្របញ្ជាក់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km-KH" sz="1400" dirty="0">
                          <a:solidFill>
                            <a:schemeClr val="tx1"/>
                          </a:solidFill>
                          <a:latin typeface="Khmer UI" panose="020B0502040204020203" pitchFamily="34" charset="0"/>
                          <a:cs typeface="Khmer UI" panose="020B0502040204020203" pitchFamily="34" charset="0"/>
                        </a:rPr>
                        <a:t>អាជ្ញាប័ណ្ណនៃអ្នកបញ្ជាម៉ាស៊ីនស្ទូច (គ្មានដែនកំណត់)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km-KH" sz="1800" b="0" i="0" u="none" strike="noStrike" baseline="0" dirty="0">
                          <a:solidFill>
                            <a:schemeClr val="dk1"/>
                          </a:solidFill>
                          <a:latin typeface="Khmer UI" panose="020B0502040204020203" pitchFamily="34" charset="0"/>
                          <a:ea typeface="+mn-ea"/>
                          <a:cs typeface="Khmer UI" panose="020B0502040204020203" pitchFamily="34" charset="0"/>
                        </a:rPr>
                        <a:t>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km-KH" sz="1800" b="0" i="0" u="none" strike="noStrike" baseline="0">
                          <a:solidFill>
                            <a:schemeClr val="dk1"/>
                          </a:solidFill>
                          <a:latin typeface="Khmer UI" panose="020B0502040204020203" pitchFamily="34" charset="0"/>
                          <a:ea typeface="+mn-ea"/>
                          <a:cs typeface="Khmer UI" panose="020B0502040204020203" pitchFamily="34" charset="0"/>
                        </a:rPr>
                        <a:t>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km-KH" sz="1800" b="0" i="0" u="none" strike="noStrike" baseline="0">
                          <a:solidFill>
                            <a:schemeClr val="dk1"/>
                          </a:solidFill>
                          <a:latin typeface="Khmer UI" panose="020B0502040204020203" pitchFamily="34" charset="0"/>
                          <a:ea typeface="+mn-ea"/>
                          <a:cs typeface="Khmer UI" panose="020B0502040204020203" pitchFamily="34" charset="0"/>
                        </a:rPr>
                        <a:t>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km-KH" sz="1800" b="0" i="0" u="none" strike="noStrike" baseline="0">
                          <a:solidFill>
                            <a:schemeClr val="dk1"/>
                          </a:solidFill>
                          <a:latin typeface="Khmer UI" panose="020B0502040204020203" pitchFamily="34" charset="0"/>
                          <a:ea typeface="+mn-ea"/>
                          <a:cs typeface="Khmer UI" panose="020B0502040204020203" pitchFamily="34" charset="0"/>
                        </a:rPr>
                        <a:t>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km-KH" sz="1800" b="0" i="0" u="none" strike="noStrike" baseline="0">
                          <a:solidFill>
                            <a:schemeClr val="dk1"/>
                          </a:solidFill>
                          <a:latin typeface="Khmer UI" panose="020B0502040204020203" pitchFamily="34" charset="0"/>
                          <a:ea typeface="+mn-ea"/>
                          <a:cs typeface="Khmer UI" panose="020B0502040204020203" pitchFamily="34" charset="0"/>
                        </a:rPr>
                        <a:t>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6206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km-KH" sz="1400">
                          <a:solidFill>
                            <a:schemeClr val="tx1"/>
                          </a:solidFill>
                          <a:latin typeface="Khmer UI" panose="020B0502040204020203" pitchFamily="34" charset="0"/>
                          <a:cs typeface="Khmer UI" panose="020B0502040204020203" pitchFamily="34" charset="0"/>
                        </a:rPr>
                        <a:t>អាជ្ញាប័ណ្ណនៃអ្នកបញ្ជាម៉ាស៊ីន​ស្ទូចដែលប្រតិបត្តិការនៅផ្ទៃបាត (មានដែន​កំណត់)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/>
                      <a:endParaRPr kumimoji="1" lang="ja-JP" altLang="en-US" sz="1600" dirty="0">
                        <a:solidFill>
                          <a:schemeClr val="tx1"/>
                        </a:solidFill>
                        <a:latin typeface="Khmer UI" panose="020B0502040204020203" pitchFamily="34" charset="0"/>
                        <a:cs typeface="Khmer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km-KH" sz="1800" b="0" i="0" u="none" strike="noStrike" baseline="0">
                          <a:solidFill>
                            <a:schemeClr val="dk1"/>
                          </a:solidFill>
                          <a:latin typeface="Khmer UI" panose="020B0502040204020203" pitchFamily="34" charset="0"/>
                          <a:ea typeface="+mn-ea"/>
                          <a:cs typeface="Khmer UI" panose="020B0502040204020203" pitchFamily="34" charset="0"/>
                        </a:rPr>
                        <a:t>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km-KH" sz="1800" b="0" i="0" u="none" strike="noStrike" baseline="0">
                          <a:solidFill>
                            <a:schemeClr val="dk1"/>
                          </a:solidFill>
                          <a:latin typeface="Khmer UI" panose="020B0502040204020203" pitchFamily="34" charset="0"/>
                          <a:ea typeface="+mn-ea"/>
                          <a:cs typeface="Khmer UI" panose="020B0502040204020203" pitchFamily="34" charset="0"/>
                        </a:rPr>
                        <a:t>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km-KH" sz="1800" b="0" i="0" u="none" strike="noStrike" baseline="0">
                          <a:solidFill>
                            <a:schemeClr val="dk1"/>
                          </a:solidFill>
                          <a:latin typeface="Khmer UI" panose="020B0502040204020203" pitchFamily="34" charset="0"/>
                          <a:ea typeface="+mn-ea"/>
                          <a:cs typeface="Khmer UI" panose="020B0502040204020203" pitchFamily="34" charset="0"/>
                        </a:rPr>
                        <a:t>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km-KH" sz="1800" b="0" i="0" u="none" strike="noStrike" baseline="0">
                          <a:solidFill>
                            <a:schemeClr val="dk1"/>
                          </a:solidFill>
                          <a:latin typeface="Khmer UI" panose="020B0502040204020203" pitchFamily="34" charset="0"/>
                          <a:ea typeface="+mn-ea"/>
                          <a:cs typeface="Khmer UI" panose="020B0502040204020203" pitchFamily="34" charset="0"/>
                        </a:rPr>
                        <a:t>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6206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km-KH" sz="1400">
                          <a:solidFill>
                            <a:schemeClr val="tx1"/>
                          </a:solidFill>
                          <a:latin typeface="Khmer UI" panose="020B0502040204020203" pitchFamily="34" charset="0"/>
                          <a:cs typeface="Khmer UI" panose="020B0502040204020203" pitchFamily="34" charset="0"/>
                        </a:rPr>
                        <a:t>មុខវិជ្ជាបណ្តុះបណ្តាលជំនាញសម្រាប់ម៉ាស៊ីនស្ទូច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/>
                      <a:endParaRPr kumimoji="1" lang="ja-JP" altLang="en-US" sz="1600" dirty="0">
                        <a:solidFill>
                          <a:schemeClr val="tx1"/>
                        </a:solidFill>
                        <a:latin typeface="Khmer UI" panose="020B0502040204020203" pitchFamily="34" charset="0"/>
                        <a:cs typeface="Khmer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km-KH" sz="1800" b="0" i="0" u="none" strike="noStrike" baseline="0" dirty="0">
                        <a:solidFill>
                          <a:schemeClr val="dk1"/>
                        </a:solidFill>
                        <a:latin typeface="Khmer UI" panose="020B0502040204020203" pitchFamily="34" charset="0"/>
                        <a:ea typeface="+mn-ea"/>
                        <a:cs typeface="Khmer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km-KH" sz="1800" b="0" i="0" u="none" strike="noStrike" baseline="0">
                          <a:solidFill>
                            <a:schemeClr val="dk1"/>
                          </a:solidFill>
                          <a:latin typeface="Khmer UI" panose="020B0502040204020203" pitchFamily="34" charset="0"/>
                          <a:ea typeface="+mn-ea"/>
                          <a:cs typeface="Khmer UI" panose="020B0502040204020203" pitchFamily="34" charset="0"/>
                        </a:rPr>
                        <a:t>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km-KH" sz="1800" b="0" i="0" u="none" strike="noStrike" baseline="0">
                          <a:solidFill>
                            <a:schemeClr val="dk1"/>
                          </a:solidFill>
                          <a:latin typeface="Khmer UI" panose="020B0502040204020203" pitchFamily="34" charset="0"/>
                          <a:ea typeface="+mn-ea"/>
                          <a:cs typeface="Khmer UI" panose="020B0502040204020203" pitchFamily="34" charset="0"/>
                        </a:rPr>
                        <a:t>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km-KH" sz="1800" b="0" i="0" u="none" strike="noStrike" baseline="0">
                          <a:solidFill>
                            <a:schemeClr val="dk1"/>
                          </a:solidFill>
                          <a:latin typeface="Khmer UI" panose="020B0502040204020203" pitchFamily="34" charset="0"/>
                          <a:ea typeface="+mn-ea"/>
                          <a:cs typeface="Khmer UI" panose="020B0502040204020203" pitchFamily="34" charset="0"/>
                        </a:rPr>
                        <a:t>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6206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km-KH" sz="1400">
                          <a:solidFill>
                            <a:schemeClr val="tx1"/>
                          </a:solidFill>
                          <a:latin typeface="Khmer UI" panose="020B0502040204020203" pitchFamily="34" charset="0"/>
                          <a:cs typeface="Khmer UI" panose="020B0502040204020203" pitchFamily="34" charset="0"/>
                        </a:rPr>
                        <a:t>ការអប់រំពិសេសសម្រាប់ប្រតិបត្តិការម៉ាស៊ីនស្ទូច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/>
                      <a:endParaRPr kumimoji="1" lang="ja-JP" altLang="en-US" sz="1600">
                        <a:solidFill>
                          <a:schemeClr val="tx1"/>
                        </a:solidFill>
                        <a:latin typeface="Khmer UI" panose="020B0502040204020203" pitchFamily="34" charset="0"/>
                        <a:cs typeface="Khmer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km-KH" sz="1800" b="0" i="0" u="none" strike="noStrike" baseline="0" dirty="0">
                        <a:solidFill>
                          <a:schemeClr val="dk1"/>
                        </a:solidFill>
                        <a:latin typeface="Khmer UI" panose="020B0502040204020203" pitchFamily="34" charset="0"/>
                        <a:ea typeface="+mn-ea"/>
                        <a:cs typeface="Khmer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/>
                      <a:endParaRPr kumimoji="1" lang="ja-JP" altLang="en-US" sz="1600" dirty="0">
                        <a:solidFill>
                          <a:schemeClr val="tx1"/>
                        </a:solidFill>
                        <a:latin typeface="Khmer UI" panose="020B0502040204020203" pitchFamily="34" charset="0"/>
                        <a:cs typeface="Khmer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km-KH" sz="1800" b="0" i="0" u="none" strike="noStrike" baseline="0">
                          <a:solidFill>
                            <a:schemeClr val="dk1"/>
                          </a:solidFill>
                          <a:latin typeface="Khmer UI" panose="020B0502040204020203" pitchFamily="34" charset="0"/>
                          <a:ea typeface="+mn-ea"/>
                          <a:cs typeface="Khmer UI" panose="020B0502040204020203" pitchFamily="34" charset="0"/>
                        </a:rPr>
                        <a:t>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km-KH" sz="1800" b="0" i="0" u="none" strike="noStrike" baseline="0" dirty="0">
                          <a:solidFill>
                            <a:schemeClr val="dk1"/>
                          </a:solidFill>
                          <a:latin typeface="Khmer UI" panose="020B0502040204020203" pitchFamily="34" charset="0"/>
                          <a:ea typeface="+mn-ea"/>
                          <a:cs typeface="Khmer UI" panose="020B0502040204020203" pitchFamily="34" charset="0"/>
                        </a:rPr>
                        <a:t>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62370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km-KH" sz="4000">
                <a:latin typeface="Khmer UI" panose="020B0502040204020203" pitchFamily="34" charset="0"/>
                <a:cs typeface="Khmer UI" panose="020B0502040204020203" pitchFamily="34" charset="0"/>
              </a:rPr>
              <a:t>ពិនិត្យរបៀបដែលម៉ាស៊ីន​ស្ទូចប្រតិបត្តិការ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883" y="1690688"/>
            <a:ext cx="5503653" cy="490852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3468757" y="2156792"/>
            <a:ext cx="1939584" cy="104360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kumimoji="1" lang="ja-JP" altLang="en-US" dirty="0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568148" y="2200704"/>
            <a:ext cx="1689652" cy="950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1" lang="km-KH" sz="1600" dirty="0">
                <a:latin typeface="Khmer UI" panose="020B0502040204020203" pitchFamily="34" charset="0"/>
                <a:cs typeface="Khmer UI" panose="020B0502040204020203" pitchFamily="34" charset="0"/>
              </a:rPr>
              <a:t>ថាតើម៉ាស៊ីន​ស្ទូចដើរដូចដែលបានណែនាំដែរឬទេ</a:t>
            </a:r>
          </a:p>
        </p:txBody>
      </p:sp>
      <p:sp>
        <p:nvSpPr>
          <p:cNvPr id="6" name="正方形/長方形 5"/>
          <p:cNvSpPr/>
          <p:nvPr/>
        </p:nvSpPr>
        <p:spPr>
          <a:xfrm>
            <a:off x="5705061" y="4611756"/>
            <a:ext cx="2266122" cy="141135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705060" y="4840357"/>
            <a:ext cx="35468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m-KH" sz="2800" dirty="0">
                <a:latin typeface="Khmer UI" panose="020B0502040204020203" pitchFamily="34" charset="0"/>
                <a:cs typeface="Khmer UI" panose="020B0502040204020203" pitchFamily="34" charset="0"/>
              </a:rPr>
              <a:t>ការ​ពិនិត្យ​មើល!</a:t>
            </a:r>
          </a:p>
        </p:txBody>
      </p:sp>
    </p:spTree>
    <p:extLst>
      <p:ext uri="{BB962C8B-B14F-4D97-AF65-F5344CB8AC3E}">
        <p14:creationId xmlns:p14="http://schemas.microsoft.com/office/powerpoint/2010/main" val="15436064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7265"/>
          </a:xfrm>
        </p:spPr>
        <p:txBody>
          <a:bodyPr>
            <a:normAutofit/>
          </a:bodyPr>
          <a:lstStyle/>
          <a:p>
            <a:r>
              <a:rPr kumimoji="1" lang="km-KH" sz="4000">
                <a:latin typeface="Khmer UI" panose="020B0502040204020203" pitchFamily="34" charset="0"/>
                <a:cs typeface="Khmer UI" panose="020B0502040204020203" pitchFamily="34" charset="0"/>
              </a:rPr>
              <a:t>ស្ថានភាពការវិលនៃស៊ីឡាំងហ្វ្រាំង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07" y="1949570"/>
            <a:ext cx="6107501" cy="336430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2445518" y="5063346"/>
            <a:ext cx="6549887" cy="78875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000944" y="5277141"/>
            <a:ext cx="3010391" cy="725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m-KH" dirty="0">
                <a:latin typeface="Khmer UI" panose="020B0502040204020203" pitchFamily="34" charset="0"/>
                <a:cs typeface="Khmer UI" panose="020B0502040204020203" pitchFamily="34" charset="0"/>
              </a:rPr>
              <a:t>b៖ លក្ខខណ្ឌមិនសមស្រប (ការវិលតាមចៃដន្យ)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354069" y="5286957"/>
            <a:ext cx="2742634" cy="392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m-KH" dirty="0">
                <a:latin typeface="Khmer UI" panose="020B0502040204020203" pitchFamily="34" charset="0"/>
                <a:cs typeface="Khmer UI" panose="020B0502040204020203" pitchFamily="34" charset="0"/>
              </a:rPr>
              <a:t>a៖ លក្ខខណ្ឌសមស្រប</a:t>
            </a:r>
          </a:p>
        </p:txBody>
      </p:sp>
    </p:spTree>
    <p:extLst>
      <p:ext uri="{BB962C8B-B14F-4D97-AF65-F5344CB8AC3E}">
        <p14:creationId xmlns:p14="http://schemas.microsoft.com/office/powerpoint/2010/main" val="34354230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km-KH" sz="4000">
                <a:latin typeface="Khmer UI" panose="020B0502040204020203" pitchFamily="34" charset="0"/>
                <a:cs typeface="Khmer UI" panose="020B0502040204020203" pitchFamily="34" charset="0"/>
              </a:rPr>
              <a:t>ការហាមប្រាមនៃការផ្ទុកលើសចំណុះ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389" y="1690687"/>
            <a:ext cx="5607169" cy="4485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225267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06475"/>
          </a:xfrm>
        </p:spPr>
        <p:txBody>
          <a:bodyPr>
            <a:normAutofit/>
          </a:bodyPr>
          <a:lstStyle/>
          <a:p>
            <a:r>
              <a:rPr lang="km-KH" sz="4000">
                <a:latin typeface="Khmer UI" panose="020B0502040204020203" pitchFamily="34" charset="0"/>
                <a:cs typeface="Khmer UI" panose="020B0502040204020203" pitchFamily="34" charset="0"/>
              </a:rPr>
              <a:t>ការរក្សាឧបករណ៍សុវត្ថិភាពឲ្យមានប្រសិទ្ធភាព (1)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498" y="1371600"/>
            <a:ext cx="5486400" cy="499469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6301409" y="2882348"/>
            <a:ext cx="1719470" cy="136166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764279" y="3101513"/>
            <a:ext cx="3725922" cy="725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m-KH" dirty="0">
                <a:latin typeface="Khmer UI" panose="020B0502040204020203" pitchFamily="34" charset="0"/>
                <a:cs typeface="Khmer UI" panose="020B0502040204020203" pitchFamily="34" charset="0"/>
              </a:rPr>
              <a:t>កុងតាក់ដែនកំណត់សម្រាប់បង្ការការវិលហួសកម្រិតមិនដើរ។</a:t>
            </a:r>
          </a:p>
        </p:txBody>
      </p:sp>
    </p:spTree>
    <p:extLst>
      <p:ext uri="{BB962C8B-B14F-4D97-AF65-F5344CB8AC3E}">
        <p14:creationId xmlns:p14="http://schemas.microsoft.com/office/powerpoint/2010/main" val="40678146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94963"/>
          </a:xfrm>
        </p:spPr>
        <p:txBody>
          <a:bodyPr>
            <a:normAutofit/>
          </a:bodyPr>
          <a:lstStyle/>
          <a:p>
            <a:r>
              <a:rPr lang="km-KH" sz="4000">
                <a:latin typeface="Khmer UI" panose="020B0502040204020203" pitchFamily="34" charset="0"/>
                <a:cs typeface="Khmer UI" panose="020B0502040204020203" pitchFamily="34" charset="0"/>
              </a:rPr>
              <a:t>ការរក្សាឧបករណ៍សុវត្ថិភាពឲ្យមានប្រសិទ្ធភាព (2)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7540" y="1690688"/>
            <a:ext cx="6245524" cy="496027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3498574" y="1977887"/>
            <a:ext cx="1341782" cy="123245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6012764" y="1662779"/>
            <a:ext cx="2271403" cy="123245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6964688" y="2861778"/>
            <a:ext cx="1341782" cy="141204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188420" y="2058733"/>
            <a:ext cx="3512200" cy="725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m-KH" dirty="0">
                <a:latin typeface="Khmer UI" panose="020B0502040204020203" pitchFamily="34" charset="0"/>
                <a:cs typeface="Khmer UI" panose="020B0502040204020203" pitchFamily="34" charset="0"/>
              </a:rPr>
              <a:t>កម្មករខ្លះចងងៀងទំពក់ជាប់ជាមួយនឹងបង់ស្អិត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679828" y="3849808"/>
            <a:ext cx="3253283" cy="392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m-KH">
                <a:latin typeface="Khmer UI" panose="020B0502040204020203" pitchFamily="34" charset="0"/>
                <a:cs typeface="Khmer UI" panose="020B0502040204020203" pitchFamily="34" charset="0"/>
              </a:rPr>
              <a:t>មិនគួរឲ្យជឿ!!</a:t>
            </a:r>
          </a:p>
        </p:txBody>
      </p:sp>
    </p:spTree>
    <p:extLst>
      <p:ext uri="{BB962C8B-B14F-4D97-AF65-F5344CB8AC3E}">
        <p14:creationId xmlns:p14="http://schemas.microsoft.com/office/powerpoint/2010/main" val="15641951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06114"/>
          </a:xfrm>
        </p:spPr>
        <p:txBody>
          <a:bodyPr>
            <a:normAutofit/>
          </a:bodyPr>
          <a:lstStyle/>
          <a:p>
            <a:r>
              <a:rPr lang="km-KH" sz="4000">
                <a:latin typeface="Khmer UI" panose="020B0502040204020203" pitchFamily="34" charset="0"/>
                <a:cs typeface="Khmer UI" panose="020B0502040204020203" pitchFamily="34" charset="0"/>
              </a:rPr>
              <a:t>គ្មានការបុកគ្នាទៅនឹងប្រដាប់ទប់បញ្ឈប់ទេ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1774" y="1690687"/>
            <a:ext cx="4779034" cy="47273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71649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kumimoji="1" lang="km-KH" sz="4000" dirty="0">
                <a:latin typeface="Khmer UI" panose="020B0502040204020203" pitchFamily="34" charset="0"/>
                <a:cs typeface="Khmer UI" panose="020B0502040204020203" pitchFamily="34" charset="0"/>
              </a:rPr>
              <a:t>ប្រតិបត្តិការដែលហាមឃាត់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321" y="1552755"/>
            <a:ext cx="5693434" cy="511546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6162261" y="2067339"/>
            <a:ext cx="1858617" cy="6858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3219216" y="1828799"/>
            <a:ext cx="855827" cy="58143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4266138" y="3412434"/>
            <a:ext cx="951905" cy="58143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6525634" y="4856921"/>
            <a:ext cx="1157314" cy="58143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7303135" y="5337312"/>
            <a:ext cx="1363785" cy="68580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149642" y="4131983"/>
            <a:ext cx="1988888" cy="29092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2893477" y="4422912"/>
            <a:ext cx="2513410" cy="28357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3858634" y="6321287"/>
            <a:ext cx="2591862" cy="33015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162260" y="1976375"/>
            <a:ext cx="1858617" cy="843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km-KH" sz="1400" dirty="0">
                <a:latin typeface="Khmer UI" panose="020B0502040204020203" pitchFamily="34" charset="0"/>
                <a:cs typeface="Khmer UI" panose="020B0502040204020203" pitchFamily="34" charset="0"/>
              </a:rPr>
              <a:t>សូមបញ្ឈប់ប្រតិបត្តិការនៅក្នុងករណីដូចខាងក្រោម។</a:t>
            </a:r>
          </a:p>
        </p:txBody>
      </p:sp>
      <p:graphicFrame>
        <p:nvGraphicFramePr>
          <p:cNvPr id="20" name="表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5115981"/>
              </p:ext>
            </p:extLst>
          </p:nvPr>
        </p:nvGraphicFramePr>
        <p:xfrm>
          <a:off x="8299142" y="2397997"/>
          <a:ext cx="3695883" cy="40070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57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301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5313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kumimoji="1" lang="km-KH" sz="1600" b="0" baseline="0" dirty="0">
                          <a:solidFill>
                            <a:schemeClr val="tx1"/>
                          </a:solidFill>
                          <a:latin typeface="Khmer UI" panose="020B0502040204020203" pitchFamily="34" charset="0"/>
                          <a:cs typeface="Khmer UI" panose="020B0502040204020203" pitchFamily="34" charset="0"/>
                        </a:rPr>
                        <a:t>1.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m-KH" sz="1600" b="0" baseline="0" dirty="0">
                          <a:solidFill>
                            <a:schemeClr val="tx1"/>
                          </a:solidFill>
                          <a:latin typeface="Khmer UI" panose="020B0502040204020203" pitchFamily="34" charset="0"/>
                          <a:cs typeface="Khmer UI" panose="020B0502040204020203" pitchFamily="34" charset="0"/>
                        </a:rPr>
                        <a:t>សញ្ញាមិនច្បាស់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641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km-KH" sz="1600" baseline="0">
                          <a:latin typeface="Khmer UI" panose="020B0502040204020203" pitchFamily="34" charset="0"/>
                          <a:cs typeface="Khmer UI" panose="020B0502040204020203" pitchFamily="34" charset="0"/>
                        </a:rPr>
                        <a:t>2.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m-KH" sz="1600" b="0" baseline="0" dirty="0">
                          <a:solidFill>
                            <a:schemeClr val="tx1"/>
                          </a:solidFill>
                          <a:latin typeface="Khmer UI" panose="020B0502040204020203" pitchFamily="34" charset="0"/>
                          <a:cs typeface="Khmer UI" panose="020B0502040204020203" pitchFamily="34" charset="0"/>
                        </a:rPr>
                        <a:t>សញ្ញាមកពីអ្នកឲ្យសញ្ញាពីរនាក់ </a:t>
                      </a:r>
                      <a:br>
                        <a:rPr kumimoji="1" lang="en-US" sz="1600" b="0" baseline="0" dirty="0">
                          <a:solidFill>
                            <a:schemeClr val="tx1"/>
                          </a:solidFill>
                          <a:latin typeface="Khmer UI" panose="020B0502040204020203" pitchFamily="34" charset="0"/>
                          <a:cs typeface="Khmer UI" panose="020B0502040204020203" pitchFamily="34" charset="0"/>
                        </a:rPr>
                      </a:br>
                      <a:r>
                        <a:rPr kumimoji="1" lang="km-KH" sz="1600" b="0" baseline="0" dirty="0">
                          <a:solidFill>
                            <a:schemeClr val="tx1"/>
                          </a:solidFill>
                          <a:latin typeface="Khmer UI" panose="020B0502040204020203" pitchFamily="34" charset="0"/>
                          <a:cs typeface="Khmer UI" panose="020B0502040204020203" pitchFamily="34" charset="0"/>
                        </a:rPr>
                        <a:t>ឬច្រើននាក់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9344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kumimoji="1" lang="km-KH" sz="1600" b="0" baseline="0">
                          <a:solidFill>
                            <a:schemeClr val="tx1"/>
                          </a:solidFill>
                          <a:latin typeface="Khmer UI" panose="020B0502040204020203" pitchFamily="34" charset="0"/>
                          <a:cs typeface="Khmer UI" panose="020B0502040204020203" pitchFamily="34" charset="0"/>
                        </a:rPr>
                        <a:t>3.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m-KH" sz="1600" b="0" baseline="0" dirty="0">
                          <a:solidFill>
                            <a:schemeClr val="tx1"/>
                          </a:solidFill>
                          <a:latin typeface="Khmer UI" panose="020B0502040204020203" pitchFamily="34" charset="0"/>
                          <a:cs typeface="Khmer UI" panose="020B0502040204020203" pitchFamily="34" charset="0"/>
                        </a:rPr>
                        <a:t>ចងខ្សែស្ទូចដោយកម្មករដែលគ្មានលក្ខណសម្បត្តិ​គ្រប់គ្រាន់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5923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endParaRPr kumimoji="1" lang="ja-JP" altLang="en-US" sz="1600" b="0" baseline="0" dirty="0">
                        <a:solidFill>
                          <a:schemeClr val="tx1"/>
                        </a:solidFill>
                        <a:latin typeface="Khmer UI" panose="020B0502040204020203" pitchFamily="34" charset="0"/>
                        <a:ea typeface="+mn-ea"/>
                        <a:cs typeface="Khmer UI" panose="020B0502040204020203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m-KH" sz="1600" b="0" baseline="0" dirty="0">
                          <a:solidFill>
                            <a:schemeClr val="tx1"/>
                          </a:solidFill>
                          <a:latin typeface="Khmer UI" panose="020B0502040204020203" pitchFamily="34" charset="0"/>
                          <a:cs typeface="Khmer UI" panose="020B0502040204020203" pitchFamily="34" charset="0"/>
                        </a:rPr>
                        <a:t>សញ្ញាមកពីអ្នកឲ្យសញ្ញាក្រៅពីអ្នកឲ្យសញ្ញាដែលត្រូវបានគេចាត់តាំង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8734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kumimoji="1" lang="km-KH" sz="1600" b="0" baseline="0">
                          <a:solidFill>
                            <a:schemeClr val="tx1"/>
                          </a:solidFill>
                          <a:latin typeface="Khmer UI" panose="020B0502040204020203" pitchFamily="34" charset="0"/>
                          <a:cs typeface="Khmer UI" panose="020B0502040204020203" pitchFamily="34" charset="0"/>
                        </a:rPr>
                        <a:t>4.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m-KH" sz="1600" b="0" baseline="0" dirty="0">
                          <a:solidFill>
                            <a:schemeClr val="tx1"/>
                          </a:solidFill>
                          <a:latin typeface="Khmer UI" panose="020B0502040204020203" pitchFamily="34" charset="0"/>
                          <a:cs typeface="Khmer UI" panose="020B0502040204020203" pitchFamily="34" charset="0"/>
                        </a:rPr>
                        <a:t>ការស្ទូចផ្ទេរដោយប្រើខ្សែចងប្រភេទគ្រោះថ្នាក់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8142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kumimoji="1" lang="km-KH" sz="1600" b="0" baseline="0">
                          <a:solidFill>
                            <a:schemeClr val="tx1"/>
                          </a:solidFill>
                          <a:latin typeface="Khmer UI" panose="020B0502040204020203" pitchFamily="34" charset="0"/>
                          <a:cs typeface="Khmer UI" panose="020B0502040204020203" pitchFamily="34" charset="0"/>
                        </a:rPr>
                        <a:t>5.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m-KH" sz="1600" b="0" baseline="0">
                          <a:solidFill>
                            <a:schemeClr val="tx1"/>
                          </a:solidFill>
                          <a:latin typeface="Khmer UI" panose="020B0502040204020203" pitchFamily="34" charset="0"/>
                          <a:cs typeface="Khmer UI" panose="020B0502040204020203" pitchFamily="34" charset="0"/>
                        </a:rPr>
                        <a:t>លើសបន្ទុកដែលបានកំណត់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5923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kumimoji="1" lang="km-KH" sz="1600" b="0" baseline="0">
                          <a:solidFill>
                            <a:schemeClr val="tx1"/>
                          </a:solidFill>
                          <a:latin typeface="Khmer UI" panose="020B0502040204020203" pitchFamily="34" charset="0"/>
                          <a:cs typeface="Khmer UI" panose="020B0502040204020203" pitchFamily="34" charset="0"/>
                        </a:rPr>
                        <a:t>6.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m-KH" sz="1600" b="0" baseline="0" dirty="0">
                          <a:solidFill>
                            <a:schemeClr val="tx1"/>
                          </a:solidFill>
                          <a:latin typeface="Khmer UI" panose="020B0502040204020203" pitchFamily="34" charset="0"/>
                          <a:cs typeface="Khmer UI" panose="020B0502040204020203" pitchFamily="34" charset="0"/>
                        </a:rPr>
                        <a:t>នៅពេលកម្មករអាចនឹងជាប់នៅក្នុងបន្ទុក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6442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79502" y="376277"/>
            <a:ext cx="11496907" cy="961870"/>
          </a:xfrm>
        </p:spPr>
        <p:txBody>
          <a:bodyPr>
            <a:normAutofit/>
          </a:bodyPr>
          <a:lstStyle/>
          <a:p>
            <a:r>
              <a:rPr kumimoji="1" lang="km-KH" sz="3800" dirty="0">
                <a:latin typeface="Khmer UI" panose="020B0502040204020203" pitchFamily="34" charset="0"/>
                <a:cs typeface="Khmer UI" panose="020B0502040204020203" pitchFamily="34" charset="0"/>
              </a:rPr>
              <a:t>ការដឹកជញ្ជូនកម្មករដោយម៉ាស៊ីន​ស្ទូចត្រូវបានហាមឃាត់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5291" y="1414732"/>
            <a:ext cx="5331124" cy="515859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四角形吹き出し 4"/>
          <p:cNvSpPr/>
          <p:nvPr/>
        </p:nvSpPr>
        <p:spPr>
          <a:xfrm>
            <a:off x="5943601" y="2695575"/>
            <a:ext cx="3162300" cy="2552699"/>
          </a:xfrm>
          <a:prstGeom prst="wedgeRectCallout">
            <a:avLst>
              <a:gd name="adj1" fmla="val -7399"/>
              <a:gd name="adj2" fmla="val 64783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6072188" y="3238084"/>
            <a:ext cx="2905125" cy="146767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kumimoji="1" lang="km-KH" dirty="0">
                <a:latin typeface="Khmer UI" panose="020B0502040204020203" pitchFamily="34" charset="0"/>
                <a:cs typeface="Khmer UI" panose="020B0502040204020203" pitchFamily="34" charset="0"/>
              </a:rPr>
              <a:t>កុំប្រើប្រាស់ដងស្ទូចដើម្បីដឹកជញ្ជូន ឬលើកកម្មករ។</a:t>
            </a:r>
          </a:p>
        </p:txBody>
      </p:sp>
    </p:spTree>
    <p:extLst>
      <p:ext uri="{BB962C8B-B14F-4D97-AF65-F5344CB8AC3E}">
        <p14:creationId xmlns:p14="http://schemas.microsoft.com/office/powerpoint/2010/main" val="7993204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1106150" cy="906114"/>
          </a:xfrm>
        </p:spPr>
        <p:txBody>
          <a:bodyPr>
            <a:noAutofit/>
          </a:bodyPr>
          <a:lstStyle/>
          <a:p>
            <a:r>
              <a:rPr lang="km-KH" sz="3800" dirty="0">
                <a:latin typeface="Khmer UI" panose="020B0502040204020203" pitchFamily="34" charset="0"/>
                <a:cs typeface="Khmer UI" panose="020B0502040204020203" pitchFamily="34" charset="0"/>
              </a:rPr>
              <a:t>ហាមមិនឲ្យចាកចេញ ពេលមានបន្ទុក​កំពុង​តែលើក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2211" y="1544127"/>
            <a:ext cx="6116129" cy="508958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5973418" y="3037062"/>
            <a:ext cx="2623930" cy="220648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5" name="四角形吹き出し 4"/>
          <p:cNvSpPr/>
          <p:nvPr/>
        </p:nvSpPr>
        <p:spPr>
          <a:xfrm>
            <a:off x="5950225" y="3030401"/>
            <a:ext cx="2647123" cy="2117035"/>
          </a:xfrm>
          <a:prstGeom prst="wedgeRectCallout">
            <a:avLst>
              <a:gd name="adj1" fmla="val -34884"/>
              <a:gd name="adj2" fmla="val 6390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5998818" y="3131379"/>
            <a:ext cx="2554632" cy="188843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kumimoji="1" lang="km-KH" sz="2000" dirty="0">
                <a:latin typeface="Khmer UI" panose="020B0502040204020203" pitchFamily="34" charset="0"/>
                <a:cs typeface="Khmer UI" panose="020B0502040204020203" pitchFamily="34" charset="0"/>
              </a:rPr>
              <a:t>កុំចាកចេញពីទីតាំងប្រតិបត្តិការដោយមានបន្ទុកត្រូវបានលើក!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2902226" y="3687417"/>
            <a:ext cx="1500809" cy="146001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78769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626644"/>
            <a:ext cx="10515600" cy="62733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kumimoji="1" lang="km-KH" sz="3800" dirty="0">
                <a:latin typeface="Khmer UI" panose="020B0502040204020203" pitchFamily="34" charset="0"/>
                <a:cs typeface="Khmer UI" panose="020B0502040204020203" pitchFamily="34" charset="0"/>
              </a:rPr>
              <a:t>វិធានការនៅពេលរកឃើញមានភាពមិនប្រក្រតីកើតឡើង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369" y="1492370"/>
            <a:ext cx="4261449" cy="498606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正方形/長方形 4"/>
          <p:cNvSpPr/>
          <p:nvPr/>
        </p:nvSpPr>
        <p:spPr>
          <a:xfrm>
            <a:off x="6072809" y="5834270"/>
            <a:ext cx="1480930" cy="53671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909093" y="5870713"/>
            <a:ext cx="3402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m-KH">
                <a:latin typeface="Khmer UI" panose="020B0502040204020203" pitchFamily="34" charset="0"/>
                <a:cs typeface="Khmer UI" panose="020B0502040204020203" pitchFamily="34" charset="0"/>
              </a:rPr>
              <a:t>មេការថែទាំជួសជុល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4770783" y="2266122"/>
            <a:ext cx="1779104" cy="142129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9" name="四角形吹き出し 8"/>
          <p:cNvSpPr/>
          <p:nvPr/>
        </p:nvSpPr>
        <p:spPr>
          <a:xfrm>
            <a:off x="4870173" y="2276305"/>
            <a:ext cx="1441417" cy="611255"/>
          </a:xfrm>
          <a:prstGeom prst="wedgeRectCallout">
            <a:avLst>
              <a:gd name="adj1" fmla="val -15824"/>
              <a:gd name="adj2" fmla="val 195349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915019" y="2384479"/>
            <a:ext cx="13682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m-KH" sz="1600" dirty="0">
                <a:latin typeface="Khmer UI" panose="020B0502040204020203" pitchFamily="34" charset="0"/>
                <a:cs typeface="Khmer UI" panose="020B0502040204020203" pitchFamily="34" charset="0"/>
              </a:rPr>
              <a:t>មិនដំណើរការ</a:t>
            </a:r>
          </a:p>
        </p:txBody>
      </p:sp>
      <p:sp>
        <p:nvSpPr>
          <p:cNvPr id="11" name="四角形吹き出し 10"/>
          <p:cNvSpPr/>
          <p:nvPr/>
        </p:nvSpPr>
        <p:spPr>
          <a:xfrm>
            <a:off x="5754757" y="2993315"/>
            <a:ext cx="1798982" cy="512502"/>
          </a:xfrm>
          <a:prstGeom prst="wedgeRectCallout">
            <a:avLst>
              <a:gd name="adj1" fmla="val -58302"/>
              <a:gd name="adj2" fmla="val 123235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767457" y="3071250"/>
            <a:ext cx="1779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m-KH" sz="1600" dirty="0">
                <a:latin typeface="Khmer UI" panose="020B0502040204020203" pitchFamily="34" charset="0"/>
                <a:cs typeface="Khmer UI" panose="020B0502040204020203" pitchFamily="34" charset="0"/>
              </a:rPr>
              <a:t>ដំណើរការមិនស្រួល</a:t>
            </a:r>
          </a:p>
        </p:txBody>
      </p:sp>
    </p:spTree>
    <p:extLst>
      <p:ext uri="{BB962C8B-B14F-4D97-AF65-F5344CB8AC3E}">
        <p14:creationId xmlns:p14="http://schemas.microsoft.com/office/powerpoint/2010/main" val="1252751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kumimoji="1" lang="km-KH" sz="4000" dirty="0">
                <a:latin typeface="Khmer UI" panose="020B0502040204020203" pitchFamily="34" charset="0"/>
                <a:cs typeface="Khmer UI" panose="020B0502040204020203" pitchFamily="34" charset="0"/>
              </a:rPr>
              <a:t>កុងតាក់ជាបន្តោងព្យួរដែលត្រូវបានព្យួរពីខ្សែលួសអ្នកនាំសារ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404" y="1690688"/>
            <a:ext cx="7020377" cy="4316879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7255892" y="3597786"/>
            <a:ext cx="2769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m-KH">
                <a:latin typeface="Khmer UI" panose="020B0502040204020203" pitchFamily="34" charset="0"/>
                <a:cs typeface="Khmer UI" panose="020B0502040204020203" pitchFamily="34" charset="0"/>
              </a:rPr>
              <a:t>កុងតាក់ជាបន្តោងព្យួរ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043022" y="3955161"/>
            <a:ext cx="2769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m-KH">
                <a:latin typeface="Khmer UI" panose="020B0502040204020203" pitchFamily="34" charset="0"/>
                <a:cs typeface="Khmer UI" panose="020B0502040204020203" pitchFamily="34" charset="0"/>
              </a:rPr>
              <a:t>ខ្សែលួសអ្នកនាំសារ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043022" y="5257472"/>
            <a:ext cx="4123602" cy="725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km-KH" dirty="0">
                <a:latin typeface="Khmer UI" panose="020B0502040204020203" pitchFamily="34" charset="0"/>
                <a:cs typeface="Khmer UI" panose="020B0502040204020203" pitchFamily="34" charset="0"/>
              </a:rPr>
              <a:t>អ្នកបញ្ជាត្រូវតែផ្លាស់ទីជាមួយនឹងបន្ទុកដែលបានលើកពេលកំពុងធ្វើដំណើរ។</a:t>
            </a:r>
          </a:p>
        </p:txBody>
      </p:sp>
    </p:spTree>
    <p:extLst>
      <p:ext uri="{BB962C8B-B14F-4D97-AF65-F5344CB8AC3E}">
        <p14:creationId xmlns:p14="http://schemas.microsoft.com/office/powerpoint/2010/main" val="16440533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km-KH" sz="4000">
                <a:latin typeface="Khmer UI" panose="020B0502040204020203" pitchFamily="34" charset="0"/>
                <a:cs typeface="Khmer UI" panose="020B0502040204020203" pitchFamily="34" charset="0"/>
              </a:rPr>
              <a:t>ទំនាញដោយខ្សែពួរនាំផ្លូវ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804" y="1751161"/>
            <a:ext cx="5986732" cy="476178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正方形/長方形 4"/>
          <p:cNvSpPr/>
          <p:nvPr/>
        </p:nvSpPr>
        <p:spPr>
          <a:xfrm>
            <a:off x="2474844" y="2613990"/>
            <a:ext cx="1818860" cy="177910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3985591" y="2613990"/>
            <a:ext cx="1321905" cy="62616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4293704" y="3091070"/>
            <a:ext cx="556592" cy="73549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985591" y="3636686"/>
            <a:ext cx="536713" cy="58640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4452730" y="3826564"/>
            <a:ext cx="208534" cy="23853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11" name="四角形吹き出し 10"/>
          <p:cNvSpPr/>
          <p:nvPr/>
        </p:nvSpPr>
        <p:spPr>
          <a:xfrm rot="16200000">
            <a:off x="1675122" y="2619101"/>
            <a:ext cx="1609104" cy="1679431"/>
          </a:xfrm>
          <a:prstGeom prst="wedgeRectCallout">
            <a:avLst>
              <a:gd name="adj1" fmla="val 36660"/>
              <a:gd name="adj2" fmla="val 153957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769167" y="2972312"/>
            <a:ext cx="1374084" cy="870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km-KH" dirty="0">
                <a:latin typeface="Khmer UI" panose="020B0502040204020203" pitchFamily="34" charset="0"/>
                <a:cs typeface="Khmer UI" panose="020B0502040204020203" pitchFamily="34" charset="0"/>
              </a:rPr>
              <a:t>កុំទាញខ្សែនាំផ្លូវ!</a:t>
            </a:r>
          </a:p>
        </p:txBody>
      </p:sp>
    </p:spTree>
    <p:extLst>
      <p:ext uri="{BB962C8B-B14F-4D97-AF65-F5344CB8AC3E}">
        <p14:creationId xmlns:p14="http://schemas.microsoft.com/office/powerpoint/2010/main" val="836941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444168"/>
            <a:ext cx="10515600" cy="939568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kumimoji="1" lang="km-KH" sz="4000" dirty="0">
                <a:latin typeface="Khmer UI" panose="020B0502040204020203" pitchFamily="34" charset="0"/>
                <a:cs typeface="Khmer UI" panose="020B0502040204020203" pitchFamily="34" charset="0"/>
              </a:rPr>
              <a:t>គ្រោះថ្នាក់នៃប្រតិបត្តិការក្នុងពេលដំណាលគ្នាទៅមកពីរផ្លូវ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8518" y="1521316"/>
            <a:ext cx="5262113" cy="523623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正方形/長方形 4"/>
          <p:cNvSpPr/>
          <p:nvPr/>
        </p:nvSpPr>
        <p:spPr>
          <a:xfrm>
            <a:off x="2810107" y="2804160"/>
            <a:ext cx="2520507" cy="46058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832409" y="2850081"/>
            <a:ext cx="2498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m-KH" dirty="0">
                <a:latin typeface="Khmer UI" panose="020B0502040204020203" pitchFamily="34" charset="0"/>
                <a:cs typeface="Khmer UI" panose="020B0502040204020203" pitchFamily="34" charset="0"/>
              </a:rPr>
              <a:t>ទិសដៅនៃការធ្វើដំណើរ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6753013" y="5615093"/>
            <a:ext cx="1083733" cy="53509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6753012" y="5615093"/>
            <a:ext cx="3163147" cy="48768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779404" y="5674267"/>
            <a:ext cx="3136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m-KH" dirty="0">
                <a:latin typeface="Khmer UI" panose="020B0502040204020203" pitchFamily="34" charset="0"/>
                <a:cs typeface="Khmer UI" panose="020B0502040204020203" pitchFamily="34" charset="0"/>
              </a:rPr>
              <a:t>ទិសដៅនៃការផ្លាស់ទីកាត់ទទឹង</a:t>
            </a:r>
          </a:p>
        </p:txBody>
      </p:sp>
      <p:sp>
        <p:nvSpPr>
          <p:cNvPr id="10" name="正方形/長方形 9"/>
          <p:cNvSpPr/>
          <p:nvPr/>
        </p:nvSpPr>
        <p:spPr>
          <a:xfrm>
            <a:off x="3705013" y="5493173"/>
            <a:ext cx="968587" cy="77216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2553629" y="5445760"/>
            <a:ext cx="1984504" cy="81957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553629" y="5509921"/>
            <a:ext cx="1963858" cy="655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km-KH" sz="1600" dirty="0">
                <a:latin typeface="Khmer UI" panose="020B0502040204020203" pitchFamily="34" charset="0"/>
                <a:cs typeface="Khmer UI" panose="020B0502040204020203" pitchFamily="34" charset="0"/>
              </a:rPr>
              <a:t>ការធ្វើដំណើរទៅកាន់ទិសដៅនៃបន្ទុក</a:t>
            </a:r>
          </a:p>
        </p:txBody>
      </p:sp>
      <p:sp>
        <p:nvSpPr>
          <p:cNvPr id="14" name="正方形/長方形 13"/>
          <p:cNvSpPr/>
          <p:nvPr/>
        </p:nvSpPr>
        <p:spPr>
          <a:xfrm>
            <a:off x="3914988" y="3786293"/>
            <a:ext cx="1198879" cy="42672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717800" y="3844242"/>
            <a:ext cx="2635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m-KH" dirty="0">
                <a:latin typeface="Khmer UI" panose="020B0502040204020203" pitchFamily="34" charset="0"/>
                <a:cs typeface="Khmer UI" panose="020B0502040204020203" pitchFamily="34" charset="0"/>
              </a:rPr>
              <a:t>ផ្លូវសម្រាប់ប្រតិបត្តិការ</a:t>
            </a:r>
          </a:p>
        </p:txBody>
      </p:sp>
    </p:spTree>
    <p:extLst>
      <p:ext uri="{BB962C8B-B14F-4D97-AF65-F5344CB8AC3E}">
        <p14:creationId xmlns:p14="http://schemas.microsoft.com/office/powerpoint/2010/main" val="13863168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029950" cy="95071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kumimoji="1" lang="km-KH" sz="4000" dirty="0">
                <a:latin typeface="Khmer UI" panose="020B0502040204020203" pitchFamily="34" charset="0"/>
                <a:cs typeface="Khmer UI" panose="020B0502040204020203" pitchFamily="34" charset="0"/>
              </a:rPr>
              <a:t>ការត្រៀមប្រចាំការដោយមានបន្ទុកត្រូវបានលើក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36"/>
          <a:stretch/>
        </p:blipFill>
        <p:spPr bwMode="auto">
          <a:xfrm>
            <a:off x="4140679" y="1545342"/>
            <a:ext cx="3786996" cy="497744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正方形/長方形 2"/>
          <p:cNvSpPr/>
          <p:nvPr/>
        </p:nvSpPr>
        <p:spPr>
          <a:xfrm>
            <a:off x="3928533" y="5865282"/>
            <a:ext cx="1679788" cy="42214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6232733" y="5858932"/>
            <a:ext cx="1425367" cy="80949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928531" y="5890682"/>
            <a:ext cx="16797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m-KH" dirty="0">
                <a:latin typeface="Khmer UI" panose="020B0502040204020203" pitchFamily="34" charset="0"/>
                <a:cs typeface="Khmer UI" panose="020B0502040204020203" pitchFamily="34" charset="0"/>
              </a:rPr>
              <a:t>ការដ្ឋានការងារ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232733" y="5949743"/>
            <a:ext cx="14253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m-KH" dirty="0">
                <a:latin typeface="Khmer UI" panose="020B0502040204020203" pitchFamily="34" charset="0"/>
                <a:cs typeface="Khmer UI" panose="020B0502040204020203" pitchFamily="34" charset="0"/>
              </a:rPr>
              <a:t>ផ្លូវដើរសុវត្ថិភាព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4246880" y="2397759"/>
            <a:ext cx="751839" cy="107018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928532" y="3251200"/>
            <a:ext cx="982133" cy="41733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346505" y="3854025"/>
            <a:ext cx="2073093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kumimoji="1" lang="km-KH" dirty="0">
                <a:latin typeface="Khmer UI" panose="020B0502040204020203" pitchFamily="34" charset="0"/>
                <a:cs typeface="Khmer UI" panose="020B0502040204020203" pitchFamily="34" charset="0"/>
              </a:rPr>
              <a:t>រង់ចាំសញ្ញា</a:t>
            </a:r>
          </a:p>
        </p:txBody>
      </p:sp>
      <p:sp>
        <p:nvSpPr>
          <p:cNvPr id="11" name="正方形/長方形 10"/>
          <p:cNvSpPr/>
          <p:nvPr/>
        </p:nvSpPr>
        <p:spPr>
          <a:xfrm>
            <a:off x="6115619" y="2011678"/>
            <a:ext cx="1442720" cy="184234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6034177" y="2106507"/>
            <a:ext cx="149876" cy="156202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13" name="四角形吹き出し 12"/>
          <p:cNvSpPr/>
          <p:nvPr/>
        </p:nvSpPr>
        <p:spPr>
          <a:xfrm>
            <a:off x="6095998" y="2106507"/>
            <a:ext cx="2657709" cy="1562026"/>
          </a:xfrm>
          <a:prstGeom prst="wedgeRectCallout">
            <a:avLst>
              <a:gd name="adj1" fmla="val -31944"/>
              <a:gd name="adj2" fmla="val 625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115618" y="2192425"/>
            <a:ext cx="2583881" cy="13901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1" lang="km-KH" dirty="0">
                <a:latin typeface="Khmer UI" panose="020B0502040204020203" pitchFamily="34" charset="0"/>
                <a:cs typeface="Khmer UI" panose="020B0502040204020203" pitchFamily="34" charset="0"/>
              </a:rPr>
              <a:t>កុំបញ្ឈប់ដងស្ទូចដែលមានបន្ទុកត្រូវបានលើកនៅពីលើផ្លូវដើរសុវត្ថិភាព ឬការដ្ឋានការងារ។</a:t>
            </a:r>
          </a:p>
        </p:txBody>
      </p:sp>
    </p:spTree>
    <p:extLst>
      <p:ext uri="{BB962C8B-B14F-4D97-AF65-F5344CB8AC3E}">
        <p14:creationId xmlns:p14="http://schemas.microsoft.com/office/powerpoint/2010/main" val="24033679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0611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kumimoji="1" lang="km-KH" sz="4000" dirty="0">
                <a:latin typeface="Khmer UI" panose="020B0502040204020203" pitchFamily="34" charset="0"/>
                <a:cs typeface="Khmer UI" panose="020B0502040204020203" pitchFamily="34" charset="0"/>
              </a:rPr>
              <a:t>ការហាមឃាត់ប្រតិបត្តិការផ្ទុយគ្នា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943" y="1690688"/>
            <a:ext cx="8082951" cy="483950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8229599" y="1977813"/>
            <a:ext cx="535093" cy="133434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8073813" y="2126827"/>
            <a:ext cx="155787" cy="77216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8575040" y="2126827"/>
            <a:ext cx="189653" cy="28448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9656956" y="2629209"/>
            <a:ext cx="1627912" cy="725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km-KH" dirty="0">
                <a:latin typeface="Khmer UI" panose="020B0502040204020203" pitchFamily="34" charset="0"/>
                <a:cs typeface="Khmer UI" panose="020B0502040204020203" pitchFamily="34" charset="0"/>
              </a:rPr>
              <a:t>ប្រតិបត្តិការផ្ទុយគ្នា</a:t>
            </a:r>
          </a:p>
        </p:txBody>
      </p:sp>
    </p:spTree>
    <p:extLst>
      <p:ext uri="{BB962C8B-B14F-4D97-AF65-F5344CB8AC3E}">
        <p14:creationId xmlns:p14="http://schemas.microsoft.com/office/powerpoint/2010/main" val="17366509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kumimoji="1" lang="km-KH" sz="4000" dirty="0">
                <a:latin typeface="Khmer UI" panose="020B0502040204020203" pitchFamily="34" charset="0"/>
                <a:cs typeface="Khmer UI" panose="020B0502040204020203" pitchFamily="34" charset="0"/>
              </a:rPr>
              <a:t>ការចាប់ផ្តើមការងារក្នុងអំឡុងពេលពិនិត្យ​នឹង​ត្រូវហាមឃាត់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687" y="1518249"/>
            <a:ext cx="5262113" cy="51240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347052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3067" y="1242251"/>
            <a:ext cx="4740707" cy="4501536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6902026" y="5526855"/>
            <a:ext cx="2864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m-KH" dirty="0">
                <a:latin typeface="Khmer UI" panose="020B0502040204020203" pitchFamily="34" charset="0"/>
                <a:cs typeface="Khmer UI" panose="020B0502040204020203" pitchFamily="34" charset="0"/>
              </a:rPr>
              <a:t>ការខារបង្វិលចម្រាស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057227" y="5559121"/>
            <a:ext cx="961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m-KH" dirty="0">
                <a:latin typeface="Khmer UI" panose="020B0502040204020203" pitchFamily="34" charset="0"/>
                <a:cs typeface="Khmer UI" panose="020B0502040204020203" pitchFamily="34" charset="0"/>
              </a:rPr>
              <a:t>ធម្មតា</a:t>
            </a: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5107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km-KH" dirty="0">
                <a:latin typeface="Khmer UI" panose="020B0502040204020203" pitchFamily="34" charset="0"/>
                <a:cs typeface="Khmer UI" panose="020B0502040204020203" pitchFamily="34" charset="0"/>
              </a:rPr>
              <a:t>ការខារបង្វិលបញ្រ្ចាសនៃខ្សែពួរធ្វើពីលួសសម្រាប់លើក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41279" y="2657475"/>
            <a:ext cx="3351788" cy="154144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m-KH" sz="1600" dirty="0">
                <a:latin typeface="Khmer UI" panose="020B0502040204020203" pitchFamily="34" charset="0"/>
                <a:cs typeface="Khmer UI" panose="020B0502040204020203" pitchFamily="34" charset="0"/>
              </a:rPr>
              <a:t>សម្រាប់ដុំរុញជាដំបងដែលគ្មានកុងតាក់ដែនកំណត់បន្ទាបចុះ ប្រសិនបើ​ប្រតិបត្តិការបន្ទាបចុះបន្ត ខ្សែពួរសម្រាប់ស្ទូចបង្ហូតត្រូវបានខារ​បង្វិល​នៅ​ក្នុង​ទិសដៅបញ្ចា្រសគ្នា។</a:t>
            </a:r>
          </a:p>
        </p:txBody>
      </p:sp>
    </p:spTree>
    <p:extLst>
      <p:ext uri="{BB962C8B-B14F-4D97-AF65-F5344CB8AC3E}">
        <p14:creationId xmlns:p14="http://schemas.microsoft.com/office/powerpoint/2010/main" val="1099941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94963"/>
          </a:xfrm>
        </p:spPr>
        <p:txBody>
          <a:bodyPr>
            <a:normAutofit/>
          </a:bodyPr>
          <a:lstStyle/>
          <a:p>
            <a:r>
              <a:rPr kumimoji="1" lang="km-KH" sz="4000">
                <a:latin typeface="Khmer UI" panose="020B0502040204020203" pitchFamily="34" charset="0"/>
                <a:cs typeface="Khmer UI" panose="020B0502040204020203" pitchFamily="34" charset="0"/>
              </a:rPr>
              <a:t>ទាមទារលក្ខណសម្បត្តិសម្រាប់អ្នកចងខ្សែស្ទូច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72"/>
          <a:stretch/>
        </p:blipFill>
        <p:spPr bwMode="auto">
          <a:xfrm>
            <a:off x="3250304" y="2013022"/>
            <a:ext cx="4459857" cy="430458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5554133" y="2485813"/>
            <a:ext cx="765387" cy="54186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402511" y="2485813"/>
            <a:ext cx="1096781" cy="594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1" lang="km-KH" sz="1400" dirty="0">
                <a:latin typeface="Khmer UI" panose="020B0502040204020203" pitchFamily="34" charset="0"/>
                <a:cs typeface="Khmer UI" panose="020B0502040204020203" pitchFamily="34" charset="0"/>
              </a:rPr>
              <a:t>សូម​ឲ្យ​មានសុវត្ថិភាព!</a:t>
            </a:r>
          </a:p>
        </p:txBody>
      </p:sp>
      <p:sp>
        <p:nvSpPr>
          <p:cNvPr id="6" name="正方形/長方形 5"/>
          <p:cNvSpPr/>
          <p:nvPr/>
        </p:nvSpPr>
        <p:spPr>
          <a:xfrm>
            <a:off x="1616927" y="1984923"/>
            <a:ext cx="3317405" cy="103283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661531" y="1972443"/>
            <a:ext cx="3166946" cy="1057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km-KH" dirty="0">
                <a:latin typeface="Khmer UI" panose="020B0502040204020203" pitchFamily="34" charset="0"/>
                <a:cs typeface="Khmer UI" panose="020B0502040204020203" pitchFamily="34" charset="0"/>
              </a:rPr>
              <a:t>អ្នកទាំងឡាយណាដែលបានបញ្ចប់មុខវិជ្ជាបណ្តុះបណ្តាលជំនាញចងខ្សែស្ទូច</a:t>
            </a:r>
          </a:p>
        </p:txBody>
      </p:sp>
    </p:spTree>
    <p:extLst>
      <p:ext uri="{BB962C8B-B14F-4D97-AF65-F5344CB8AC3E}">
        <p14:creationId xmlns:p14="http://schemas.microsoft.com/office/powerpoint/2010/main" val="20768698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17626"/>
          </a:xfrm>
        </p:spPr>
        <p:txBody>
          <a:bodyPr>
            <a:normAutofit/>
          </a:bodyPr>
          <a:lstStyle/>
          <a:p>
            <a:r>
              <a:rPr kumimoji="1" lang="km-KH" sz="4000">
                <a:latin typeface="Khmer UI" panose="020B0502040204020203" pitchFamily="34" charset="0"/>
                <a:cs typeface="Khmer UI" panose="020B0502040204020203" pitchFamily="34" charset="0"/>
              </a:rPr>
              <a:t>មុំនៃខ្សែចងស្ទូច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177" y="1690687"/>
            <a:ext cx="6072997" cy="480500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4050453" y="2479040"/>
            <a:ext cx="2499360" cy="43349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4145280" y="2912533"/>
            <a:ext cx="1645920" cy="56218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891280" y="2333090"/>
            <a:ext cx="2058670" cy="725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km-KH" dirty="0">
                <a:latin typeface="Khmer UI" panose="020B0502040204020203" pitchFamily="34" charset="0"/>
                <a:cs typeface="Khmer UI" panose="020B0502040204020203" pitchFamily="34" charset="0"/>
              </a:rPr>
              <a:t>យកល្អគឺក្នុងរង្វង់ 60 ដឺក្រេ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847254" y="3083654"/>
            <a:ext cx="2817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m-KH">
                <a:latin typeface="Khmer UI" panose="020B0502040204020203" pitchFamily="34" charset="0"/>
                <a:cs typeface="Khmer UI" panose="020B0502040204020203" pitchFamily="34" charset="0"/>
              </a:rPr>
              <a:t>(90 ដឺក្រេជាអតិបរមា)</a:t>
            </a:r>
          </a:p>
        </p:txBody>
      </p:sp>
    </p:spTree>
    <p:extLst>
      <p:ext uri="{BB962C8B-B14F-4D97-AF65-F5344CB8AC3E}">
        <p14:creationId xmlns:p14="http://schemas.microsoft.com/office/powerpoint/2010/main" val="22217315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150600" cy="97302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kumimoji="1" lang="km-KH" sz="4000" dirty="0">
                <a:latin typeface="Khmer UI" panose="020B0502040204020203" pitchFamily="34" charset="0"/>
                <a:cs typeface="Khmer UI" panose="020B0502040204020203" pitchFamily="34" charset="0"/>
              </a:rPr>
              <a:t>ស្ថិតនៅ​ឲ្យ​មាន​ចម្ងាយគ្រប់គ្រាន់ ដើម្បី​រត់​គេច​ចេញ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2" r="50127" b="2490"/>
          <a:stretch/>
        </p:blipFill>
        <p:spPr bwMode="auto">
          <a:xfrm>
            <a:off x="2104846" y="1690688"/>
            <a:ext cx="6029864" cy="464972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正方形/長方形 2"/>
          <p:cNvSpPr/>
          <p:nvPr/>
        </p:nvSpPr>
        <p:spPr>
          <a:xfrm>
            <a:off x="5391573" y="1747520"/>
            <a:ext cx="2221654" cy="128693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479626" y="1910080"/>
            <a:ext cx="2889674" cy="725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km-KH" dirty="0">
                <a:latin typeface="Khmer UI" panose="020B0502040204020203" pitchFamily="34" charset="0"/>
                <a:cs typeface="Khmer UI" panose="020B0502040204020203" pitchFamily="34" charset="0"/>
              </a:rPr>
              <a:t>ស្ថិតនៅចម្ងាយឆ្ងាយគ្រប់គ្រាន់ពីបន្ទុកដែលយោល។</a:t>
            </a:r>
          </a:p>
        </p:txBody>
      </p:sp>
    </p:spTree>
    <p:extLst>
      <p:ext uri="{BB962C8B-B14F-4D97-AF65-F5344CB8AC3E}">
        <p14:creationId xmlns:p14="http://schemas.microsoft.com/office/powerpoint/2010/main" val="32744985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43" t="3802" b="2490"/>
          <a:stretch/>
        </p:blipFill>
        <p:spPr bwMode="auto">
          <a:xfrm>
            <a:off x="2794959" y="1457775"/>
            <a:ext cx="5745192" cy="496027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kumimoji="1" lang="km-KH" sz="4000" dirty="0">
                <a:latin typeface="Khmer UI" panose="020B0502040204020203" pitchFamily="34" charset="0"/>
                <a:cs typeface="Khmer UI" panose="020B0502040204020203" pitchFamily="34" charset="0"/>
              </a:rPr>
              <a:t>ការទាញបន្ទុកទៅចំហៀង និងការលើកវាដោយបញ្ឆិតត្រូវបានហាមឃាត់</a:t>
            </a:r>
          </a:p>
        </p:txBody>
      </p:sp>
    </p:spTree>
    <p:extLst>
      <p:ext uri="{BB962C8B-B14F-4D97-AF65-F5344CB8AC3E}">
        <p14:creationId xmlns:p14="http://schemas.microsoft.com/office/powerpoint/2010/main" val="5500520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058" y="1344692"/>
            <a:ext cx="7056848" cy="4843960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7634556" y="3518080"/>
            <a:ext cx="2769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m-KH">
                <a:latin typeface="Khmer UI" panose="020B0502040204020203" pitchFamily="34" charset="0"/>
                <a:cs typeface="Khmer UI" panose="020B0502040204020203" pitchFamily="34" charset="0"/>
              </a:rPr>
              <a:t>កុងតាក់ជាបន្តោងព្យួរ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973237" y="4998679"/>
            <a:ext cx="2769079" cy="1057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km-KH" dirty="0">
                <a:latin typeface="Khmer UI" panose="020B0502040204020203" pitchFamily="34" charset="0"/>
                <a:cs typeface="Khmer UI" panose="020B0502040204020203" pitchFamily="34" charset="0"/>
              </a:rPr>
              <a:t>អ្នកបញ្ជាត្រូវតែផ្លាស់ទីជាមួយនឹងបន្ទុកដែលបានលើកពេលកំពុងធ្វើដំណើរ។</a:t>
            </a: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273209"/>
            <a:ext cx="10515600" cy="13255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km-KH" sz="4000" dirty="0">
                <a:latin typeface="Khmer UI" panose="020B0502040204020203" pitchFamily="34" charset="0"/>
                <a:cs typeface="Khmer UI" panose="020B0502040204020203" pitchFamily="34" charset="0"/>
              </a:rPr>
              <a:t>កុងតាក់ជាបន្តោងព្យួរដែលត្រូវបានព្យួរពីទីកន្លែងធ្នឹមអចល័ត</a:t>
            </a:r>
          </a:p>
        </p:txBody>
      </p:sp>
    </p:spTree>
    <p:extLst>
      <p:ext uri="{BB962C8B-B14F-4D97-AF65-F5344CB8AC3E}">
        <p14:creationId xmlns:p14="http://schemas.microsoft.com/office/powerpoint/2010/main" val="15272880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km-KH" sz="4000" dirty="0">
                <a:latin typeface="Khmer UI" panose="020B0502040204020203" pitchFamily="34" charset="0"/>
                <a:cs typeface="Khmer UI" panose="020B0502040204020203" pitchFamily="34" charset="0"/>
              </a:rPr>
              <a:t>ការលើកបន្ទុកលឿនភ្លាមៗត្រូវបានហាមឃាត់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385" y="1690687"/>
            <a:ext cx="7418717" cy="489989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4314613" y="2878667"/>
            <a:ext cx="1415627" cy="126661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7643707" y="2120053"/>
            <a:ext cx="2001520" cy="179154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7450667" y="2221653"/>
            <a:ext cx="331893" cy="124629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10" name="四角形吹き出し 9"/>
          <p:cNvSpPr/>
          <p:nvPr/>
        </p:nvSpPr>
        <p:spPr>
          <a:xfrm>
            <a:off x="8260815" y="2120053"/>
            <a:ext cx="2522414" cy="1695028"/>
          </a:xfrm>
          <a:prstGeom prst="wedgeRectCallout">
            <a:avLst>
              <a:gd name="adj1" fmla="val -31272"/>
              <a:gd name="adj2" fmla="val 63026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8382089" y="2272472"/>
            <a:ext cx="2279865" cy="13901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1" lang="km-KH" dirty="0">
                <a:latin typeface="Khmer UI" panose="020B0502040204020203" pitchFamily="34" charset="0"/>
                <a:cs typeface="Khmer UI" panose="020B0502040204020203" pitchFamily="34" charset="0"/>
              </a:rPr>
              <a:t>បញ្ឈប់ការលើកភ្លាម ពេលខ្សែពួរធ្វើពីលួសសម្រាប់ចងស្ទូចមាន​សភាព​តឹង​។</a:t>
            </a:r>
          </a:p>
        </p:txBody>
      </p:sp>
    </p:spTree>
    <p:extLst>
      <p:ext uri="{BB962C8B-B14F-4D97-AF65-F5344CB8AC3E}">
        <p14:creationId xmlns:p14="http://schemas.microsoft.com/office/powerpoint/2010/main" val="31266015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km-KH" sz="4000" dirty="0">
                <a:latin typeface="Khmer UI" panose="020B0502040204020203" pitchFamily="34" charset="0"/>
                <a:cs typeface="Khmer UI" panose="020B0502040204020203" pitchFamily="34" charset="0"/>
              </a:rPr>
              <a:t>ការពិនិត្យមើលស្ថានភាពខ្សែពួរ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2317" y="1690688"/>
            <a:ext cx="8281358" cy="491714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正方形/長方形 4"/>
          <p:cNvSpPr/>
          <p:nvPr/>
        </p:nvSpPr>
        <p:spPr>
          <a:xfrm>
            <a:off x="2201334" y="3034453"/>
            <a:ext cx="1165014" cy="179493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3081866" y="3234860"/>
            <a:ext cx="474133" cy="103233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5364479" y="2389005"/>
            <a:ext cx="1705394" cy="118406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8293945" y="2810107"/>
            <a:ext cx="1473201" cy="78526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728438" y="4165491"/>
            <a:ext cx="1894467" cy="392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km-KH" dirty="0">
                <a:latin typeface="Khmer UI" panose="020B0502040204020203" pitchFamily="34" charset="0"/>
                <a:cs typeface="Khmer UI" panose="020B0502040204020203" pitchFamily="34" charset="0"/>
              </a:rPr>
              <a:t>ការរលំបន្ទុក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350726" y="2670320"/>
            <a:ext cx="1933170" cy="1057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km-KH" dirty="0">
                <a:latin typeface="Khmer UI" panose="020B0502040204020203" pitchFamily="34" charset="0"/>
                <a:cs typeface="Khmer UI" panose="020B0502040204020203" pitchFamily="34" charset="0"/>
              </a:rPr>
              <a:t>ការចងចំណងរូតខ្សែពួរធ្វើពីលួសសម្រាប់ចងស្ទូច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8750380" y="3177024"/>
            <a:ext cx="2126950" cy="392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km-KH" dirty="0">
                <a:latin typeface="Khmer UI" panose="020B0502040204020203" pitchFamily="34" charset="0"/>
                <a:cs typeface="Khmer UI" panose="020B0502040204020203" pitchFamily="34" charset="0"/>
              </a:rPr>
              <a:t>ខ្សែ​នាំផ្លូវបន្ទុក</a:t>
            </a:r>
          </a:p>
        </p:txBody>
      </p:sp>
      <p:sp>
        <p:nvSpPr>
          <p:cNvPr id="14" name="正方形/長方形 13"/>
          <p:cNvSpPr/>
          <p:nvPr/>
        </p:nvSpPr>
        <p:spPr>
          <a:xfrm>
            <a:off x="6945183" y="2761092"/>
            <a:ext cx="213900" cy="3926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05961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km-KH" sz="4000">
                <a:latin typeface="Khmer UI" panose="020B0502040204020203" pitchFamily="34" charset="0"/>
                <a:cs typeface="Khmer UI" panose="020B0502040204020203" pitchFamily="34" charset="0"/>
              </a:rPr>
              <a:t>ការពិនិត្យមើលទីកន្លែងរើបន្ទុក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804" y="1475117"/>
            <a:ext cx="6400800" cy="51499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26610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kumimoji="1" lang="km-KH" sz="4000" dirty="0">
                <a:latin typeface="Khmer UI" panose="020B0502040204020203" pitchFamily="34" charset="0"/>
                <a:cs typeface="Khmer UI" panose="020B0502040204020203" pitchFamily="34" charset="0"/>
              </a:rPr>
              <a:t>ការទាញខ្សែពួរធ្វើពីលួសសម្រាប់ចងស្ទូចចេញតាមម៉ាស៊ីន​ស្ទូចត្រូវបានហាមឃាត់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134"/>
          <a:stretch/>
        </p:blipFill>
        <p:spPr bwMode="auto">
          <a:xfrm>
            <a:off x="2096220" y="1690688"/>
            <a:ext cx="7487728" cy="462384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5526708" y="1742148"/>
            <a:ext cx="3504623" cy="161746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369410" y="1916941"/>
            <a:ext cx="3214537" cy="13901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m-KH" dirty="0">
                <a:latin typeface="Khmer UI" panose="020B0502040204020203" pitchFamily="34" charset="0"/>
                <a:cs typeface="Khmer UI" panose="020B0502040204020203" pitchFamily="34" charset="0"/>
              </a:rPr>
              <a:t>មិនត្រូវទាញខ្សែពួរធ្វើពីលួសសម្រាប់ចងស្ទូចចេញពីក្រោមបន្ទុកតាមចលនាស្ទូចបង្ហូតនៃម៉ាស៊ីន​ស្ទូចឡើយ។</a:t>
            </a:r>
          </a:p>
        </p:txBody>
      </p:sp>
    </p:spTree>
    <p:extLst>
      <p:ext uri="{BB962C8B-B14F-4D97-AF65-F5344CB8AC3E}">
        <p14:creationId xmlns:p14="http://schemas.microsoft.com/office/powerpoint/2010/main" val="25809735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50"/>
          <a:stretch/>
        </p:blipFill>
        <p:spPr bwMode="auto">
          <a:xfrm>
            <a:off x="2432649" y="1285336"/>
            <a:ext cx="6047117" cy="501194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5845387" y="1557867"/>
            <a:ext cx="3501813" cy="6096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2641599" y="3474720"/>
            <a:ext cx="2451947" cy="16256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845387" y="1690688"/>
            <a:ext cx="3501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m-KH" dirty="0">
                <a:latin typeface="Khmer UI" panose="020B0502040204020203" pitchFamily="34" charset="0"/>
                <a:cs typeface="Khmer UI" panose="020B0502040204020203" pitchFamily="34" charset="0"/>
              </a:rPr>
              <a:t>ស៊ីឡាំងហ្វ្រាំងនៃប្រដាប់ស្ទូចបង្ហូត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4409439" y="3725333"/>
            <a:ext cx="1022773" cy="95504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9" name="円形吹き出し 8"/>
          <p:cNvSpPr/>
          <p:nvPr/>
        </p:nvSpPr>
        <p:spPr>
          <a:xfrm>
            <a:off x="3136053" y="3637280"/>
            <a:ext cx="1815254" cy="1192107"/>
          </a:xfrm>
          <a:prstGeom prst="wedgeEllipseCallout">
            <a:avLst>
              <a:gd name="adj1" fmla="val 50536"/>
              <a:gd name="adj2" fmla="val 68635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312384" y="3910167"/>
            <a:ext cx="1381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m-KH" dirty="0">
                <a:latin typeface="Khmer UI" panose="020B0502040204020203" pitchFamily="34" charset="0"/>
                <a:cs typeface="Khmer UI" panose="020B0502040204020203" pitchFamily="34" charset="0"/>
              </a:rPr>
              <a:t>ការរុំតាមចៃដន្យ</a:t>
            </a: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92742"/>
          </a:xfrm>
        </p:spPr>
        <p:txBody>
          <a:bodyPr>
            <a:normAutofit/>
          </a:bodyPr>
          <a:lstStyle/>
          <a:p>
            <a:r>
              <a:rPr kumimoji="1" lang="km-KH" dirty="0">
                <a:latin typeface="Khmer UI" panose="020B0502040204020203" pitchFamily="34" charset="0"/>
                <a:cs typeface="Khmer UI" panose="020B0502040204020203" pitchFamily="34" charset="0"/>
              </a:rPr>
              <a:t>ការលើកងៀងទំពក់ដែលយោលនឹង​ត្រូវហាមឃាត់</a:t>
            </a:r>
          </a:p>
        </p:txBody>
      </p:sp>
    </p:spTree>
    <p:extLst>
      <p:ext uri="{BB962C8B-B14F-4D97-AF65-F5344CB8AC3E}">
        <p14:creationId xmlns:p14="http://schemas.microsoft.com/office/powerpoint/2010/main" val="22799353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39207"/>
          </a:xfrm>
        </p:spPr>
        <p:txBody>
          <a:bodyPr>
            <a:normAutofit/>
          </a:bodyPr>
          <a:lstStyle/>
          <a:p>
            <a:r>
              <a:rPr kumimoji="1" lang="km-KH" sz="4000">
                <a:latin typeface="Khmer UI" panose="020B0502040204020203" pitchFamily="34" charset="0"/>
                <a:cs typeface="Khmer UI" panose="020B0502040204020203" pitchFamily="34" charset="0"/>
              </a:rPr>
              <a:t>ការគ្រប់គ្រងកុងតាក់ជាបន្តោងព្យួរ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7487" y="1690688"/>
            <a:ext cx="5719313" cy="496890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3674853" y="1837426"/>
            <a:ext cx="4546121" cy="63835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2967488" y="1610264"/>
            <a:ext cx="6495690" cy="6096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090969" y="1743085"/>
            <a:ext cx="6441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m-KH" dirty="0">
                <a:latin typeface="Khmer UI" panose="020B0502040204020203" pitchFamily="34" charset="0"/>
                <a:cs typeface="Khmer UI" panose="020B0502040204020203" pitchFamily="34" charset="0"/>
              </a:rPr>
              <a:t>កុំព្រលែងកុងតាក់ជាបន្តោងព្យួរក្នុងខណៈកំពុងទាញវាឡើង។</a:t>
            </a:r>
          </a:p>
        </p:txBody>
      </p:sp>
    </p:spTree>
    <p:extLst>
      <p:ext uri="{BB962C8B-B14F-4D97-AF65-F5344CB8AC3E}">
        <p14:creationId xmlns:p14="http://schemas.microsoft.com/office/powerpoint/2010/main" val="64152433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m-KH">
                <a:latin typeface="Khmer UI" panose="020B0502040204020203" pitchFamily="34" charset="0"/>
                <a:cs typeface="Khmer UI" panose="020B0502040204020203" pitchFamily="34" charset="0"/>
              </a:rPr>
              <a:t>ទីតាំងងៀងទំពក់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954"/>
          <a:stretch/>
        </p:blipFill>
        <p:spPr bwMode="auto">
          <a:xfrm>
            <a:off x="2622430" y="1613140"/>
            <a:ext cx="6745856" cy="479628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6034896" y="2566313"/>
            <a:ext cx="2884098" cy="156574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5857335" y="2938703"/>
            <a:ext cx="276045" cy="85401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6096000" y="3933645"/>
            <a:ext cx="2401019" cy="26741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6435306" y="4011283"/>
            <a:ext cx="1923690" cy="81088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9" name="四角形吹き出し 8"/>
          <p:cNvSpPr/>
          <p:nvPr/>
        </p:nvSpPr>
        <p:spPr>
          <a:xfrm>
            <a:off x="6303751" y="2847520"/>
            <a:ext cx="2482029" cy="1595886"/>
          </a:xfrm>
          <a:prstGeom prst="wedgeRectCallout">
            <a:avLst>
              <a:gd name="adj1" fmla="val -33206"/>
              <a:gd name="adj2" fmla="val 77636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435305" y="3663290"/>
            <a:ext cx="2269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m-KH" dirty="0">
                <a:latin typeface="Khmer UI" panose="020B0502040204020203" pitchFamily="34" charset="0"/>
                <a:cs typeface="Khmer UI" panose="020B0502040204020203" pitchFamily="34" charset="0"/>
              </a:rPr>
              <a:t>បន្ទុកនឹងយោល!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517255" y="3181044"/>
            <a:ext cx="2105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m-KH" dirty="0">
                <a:latin typeface="Khmer UI" panose="020B0502040204020203" pitchFamily="34" charset="0"/>
                <a:cs typeface="Khmer UI" panose="020B0502040204020203" pitchFamily="34" charset="0"/>
              </a:rPr>
              <a:t>បាត់ COG!</a:t>
            </a:r>
          </a:p>
        </p:txBody>
      </p:sp>
    </p:spTree>
    <p:extLst>
      <p:ext uri="{BB962C8B-B14F-4D97-AF65-F5344CB8AC3E}">
        <p14:creationId xmlns:p14="http://schemas.microsoft.com/office/powerpoint/2010/main" val="251328349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82805" y="298219"/>
            <a:ext cx="10515600" cy="894962"/>
          </a:xfrm>
        </p:spPr>
        <p:txBody>
          <a:bodyPr>
            <a:normAutofit/>
          </a:bodyPr>
          <a:lstStyle/>
          <a:p>
            <a:r>
              <a:rPr kumimoji="1" lang="km-KH" sz="4000" dirty="0">
                <a:latin typeface="Khmer UI" panose="020B0502040204020203" pitchFamily="34" charset="0"/>
                <a:cs typeface="Khmer UI" panose="020B0502040204020203" pitchFamily="34" charset="0"/>
              </a:rPr>
              <a:t>ប្រតិបត្តិការប្រឆាំងនឹងការយោល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15"/>
          <a:stretch/>
        </p:blipFill>
        <p:spPr bwMode="auto">
          <a:xfrm>
            <a:off x="2544793" y="1423358"/>
            <a:ext cx="6832120" cy="511546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2829464" y="2717321"/>
            <a:ext cx="2389517" cy="156138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7113917" y="3498011"/>
            <a:ext cx="2389517" cy="156138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7401465" y="4813539"/>
            <a:ext cx="595222" cy="37093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8" name="四角形吹き出し 7"/>
          <p:cNvSpPr/>
          <p:nvPr/>
        </p:nvSpPr>
        <p:spPr>
          <a:xfrm>
            <a:off x="3316856" y="3027827"/>
            <a:ext cx="1759789" cy="1086928"/>
          </a:xfrm>
          <a:prstGeom prst="wedgeRectCallout">
            <a:avLst>
              <a:gd name="adj1" fmla="val -10539"/>
              <a:gd name="adj2" fmla="val 66468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316856" y="3044265"/>
            <a:ext cx="1759789" cy="1057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km-KH" dirty="0">
                <a:latin typeface="Khmer UI" panose="020B0502040204020203" pitchFamily="34" charset="0"/>
                <a:cs typeface="Khmer UI" panose="020B0502040204020203" pitchFamily="34" charset="0"/>
              </a:rPr>
              <a:t>ប្រតិបត្តិការប្រឆាំងនឹងការយោល</a:t>
            </a:r>
          </a:p>
        </p:txBody>
      </p:sp>
    </p:spTree>
    <p:extLst>
      <p:ext uri="{BB962C8B-B14F-4D97-AF65-F5344CB8AC3E}">
        <p14:creationId xmlns:p14="http://schemas.microsoft.com/office/powerpoint/2010/main" val="142533669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7265"/>
          </a:xfrm>
        </p:spPr>
        <p:txBody>
          <a:bodyPr>
            <a:normAutofit/>
          </a:bodyPr>
          <a:lstStyle/>
          <a:p>
            <a:r>
              <a:rPr kumimoji="1" lang="km-KH" sz="4000">
                <a:latin typeface="Khmer UI" panose="020B0502040204020203" pitchFamily="34" charset="0"/>
                <a:cs typeface="Khmer UI" panose="020B0502040204020203" pitchFamily="34" charset="0"/>
              </a:rPr>
              <a:t>ការពិនិត្យជាប្រចាំ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274" y="1423447"/>
            <a:ext cx="7297058" cy="52016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3010893" y="2516957"/>
            <a:ext cx="1127473" cy="74394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5125286" y="2836269"/>
            <a:ext cx="914924" cy="79363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7942053" y="2596539"/>
            <a:ext cx="1201947" cy="89428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936921" y="2596539"/>
            <a:ext cx="13130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m-KH" sz="2400" dirty="0">
                <a:latin typeface="Khmer UI" panose="020B0502040204020203" pitchFamily="34" charset="0"/>
                <a:cs typeface="Khmer UI" panose="020B0502040204020203" pitchFamily="34" charset="0"/>
              </a:rPr>
              <a:t>បញ្ហា!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8048625" y="2605436"/>
            <a:ext cx="3127375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km-KH" dirty="0">
                <a:latin typeface="Khmer UI" panose="020B0502040204020203" pitchFamily="34" charset="0"/>
                <a:cs typeface="Khmer UI" panose="020B0502040204020203" pitchFamily="34" charset="0"/>
              </a:rPr>
              <a:t>សញ្ញាបញ្ហានៃការមិនដើរ</a:t>
            </a:r>
          </a:p>
        </p:txBody>
      </p:sp>
    </p:spTree>
    <p:extLst>
      <p:ext uri="{BB962C8B-B14F-4D97-AF65-F5344CB8AC3E}">
        <p14:creationId xmlns:p14="http://schemas.microsoft.com/office/powerpoint/2010/main" val="251434704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94963"/>
          </a:xfrm>
        </p:spPr>
        <p:txBody>
          <a:bodyPr>
            <a:normAutofit/>
          </a:bodyPr>
          <a:lstStyle/>
          <a:p>
            <a:r>
              <a:rPr kumimoji="1" lang="km-KH" sz="4000">
                <a:latin typeface="Khmer UI" panose="020B0502040204020203" pitchFamily="34" charset="0"/>
                <a:cs typeface="Khmer UI" panose="020B0502040204020203" pitchFamily="34" charset="0"/>
              </a:rPr>
              <a:t>ការឈប់ពេលមិនធម្មតា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502" y="1690687"/>
            <a:ext cx="8859328" cy="498615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8201318" y="4530183"/>
            <a:ext cx="2593062" cy="102312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kumimoji="1" lang="km-KH" dirty="0">
                <a:latin typeface="Khmer UI" panose="020B0502040204020203" pitchFamily="34" charset="0"/>
                <a:cs typeface="Khmer UI" panose="020B0502040204020203" pitchFamily="34" charset="0"/>
              </a:rPr>
              <a:t>បិទកុងតាក់ផ្គត់ផ្គង់ថាមពលភ្លើង។</a:t>
            </a:r>
          </a:p>
        </p:txBody>
      </p:sp>
    </p:spTree>
    <p:extLst>
      <p:ext uri="{BB962C8B-B14F-4D97-AF65-F5344CB8AC3E}">
        <p14:creationId xmlns:p14="http://schemas.microsoft.com/office/powerpoint/2010/main" val="603394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83812"/>
          </a:xfrm>
        </p:spPr>
        <p:txBody>
          <a:bodyPr>
            <a:normAutofit/>
          </a:bodyPr>
          <a:lstStyle/>
          <a:p>
            <a:r>
              <a:rPr kumimoji="1" lang="km-KH" sz="4000" dirty="0">
                <a:latin typeface="Khmer UI" panose="020B0502040204020203" pitchFamily="34" charset="0"/>
                <a:cs typeface="Khmer UI" panose="020B0502040204020203" pitchFamily="34" charset="0"/>
              </a:rPr>
              <a:t>និយមន័យនៃម៉ាស៊ីន​ស្ទូច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7226" y="1526875"/>
            <a:ext cx="4209773" cy="5050622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3970973" y="1690599"/>
            <a:ext cx="3871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m-KH" dirty="0">
                <a:latin typeface="Khmer UI" panose="020B0502040204020203" pitchFamily="34" charset="0"/>
                <a:cs typeface="Khmer UI" panose="020B0502040204020203" pitchFamily="34" charset="0"/>
              </a:rPr>
              <a:t>លើកបន្ទុកដោយប្រើថាមពល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489022" y="4050226"/>
            <a:ext cx="4835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m-KH" dirty="0">
                <a:latin typeface="Khmer UI" panose="020B0502040204020203" pitchFamily="34" charset="0"/>
                <a:cs typeface="Khmer UI" panose="020B0502040204020203" pitchFamily="34" charset="0"/>
              </a:rPr>
              <a:t>ដឹកនាំបន្ទុកដែលត្រូវបានលើកតាមទិសផ្តេក</a:t>
            </a:r>
          </a:p>
        </p:txBody>
      </p:sp>
    </p:spTree>
    <p:extLst>
      <p:ext uri="{BB962C8B-B14F-4D97-AF65-F5344CB8AC3E}">
        <p14:creationId xmlns:p14="http://schemas.microsoft.com/office/powerpoint/2010/main" val="14945603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72660"/>
          </a:xfrm>
        </p:spPr>
        <p:txBody>
          <a:bodyPr>
            <a:normAutofit/>
          </a:bodyPr>
          <a:lstStyle/>
          <a:p>
            <a:r>
              <a:rPr kumimoji="1" lang="km-KH" sz="4000">
                <a:latin typeface="Khmer UI" panose="020B0502040204020203" pitchFamily="34" charset="0"/>
                <a:cs typeface="Khmer UI" panose="020B0502040204020203" pitchFamily="34" charset="0"/>
              </a:rPr>
              <a:t>ការរៀបចំទុកជាមុន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389" y="1442256"/>
            <a:ext cx="5201728" cy="4953037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4736326" y="4355860"/>
            <a:ext cx="2216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m-KH" dirty="0">
                <a:latin typeface="Khmer UI" panose="020B0502040204020203" pitchFamily="34" charset="0"/>
                <a:cs typeface="Khmer UI" panose="020B0502040204020203" pitchFamily="34" charset="0"/>
              </a:rPr>
              <a:t>ការរៀបចំទុកជាមុន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122763" y="1548565"/>
            <a:ext cx="52103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m-KH" sz="2000" dirty="0">
                <a:latin typeface="Khmer UI" panose="020B0502040204020203" pitchFamily="34" charset="0"/>
                <a:cs typeface="Khmer UI" panose="020B0502040204020203" pitchFamily="34" charset="0"/>
              </a:rPr>
              <a:t>ការរៀបចំទុកជាមុនសម្រាប់ការពិនិត្យ</a:t>
            </a:r>
          </a:p>
        </p:txBody>
      </p:sp>
    </p:spTree>
    <p:extLst>
      <p:ext uri="{BB962C8B-B14F-4D97-AF65-F5344CB8AC3E}">
        <p14:creationId xmlns:p14="http://schemas.microsoft.com/office/powerpoint/2010/main" val="186720532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5799" y="261698"/>
            <a:ext cx="10515600" cy="1325563"/>
          </a:xfr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kumimoji="1" lang="km-KH" sz="4000">
                <a:latin typeface="Khmer UI" panose="020B0502040204020203" pitchFamily="34" charset="0"/>
                <a:cs typeface="Khmer UI" panose="020B0502040204020203" pitchFamily="34" charset="0"/>
              </a:rPr>
              <a:t>ការពិនិត្យមើលព័ត៌មានអាកាសធាតុ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271"/>
          <a:stretch/>
        </p:blipFill>
        <p:spPr bwMode="auto">
          <a:xfrm>
            <a:off x="2863971" y="1492370"/>
            <a:ext cx="6055742" cy="483079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正方形/長方形 7"/>
          <p:cNvSpPr/>
          <p:nvPr/>
        </p:nvSpPr>
        <p:spPr>
          <a:xfrm>
            <a:off x="5589917" y="1777042"/>
            <a:ext cx="3122762" cy="128533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5589917" y="3062377"/>
            <a:ext cx="396815" cy="25879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10" name="角丸四角形吹き出し 9"/>
          <p:cNvSpPr/>
          <p:nvPr/>
        </p:nvSpPr>
        <p:spPr>
          <a:xfrm>
            <a:off x="5788325" y="1777042"/>
            <a:ext cx="2734574" cy="1121344"/>
          </a:xfrm>
          <a:prstGeom prst="wedgeRoundRectCallout">
            <a:avLst>
              <a:gd name="adj1" fmla="val -52163"/>
              <a:gd name="adj2" fmla="val 67979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891842" y="1777042"/>
            <a:ext cx="2596551" cy="1057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km-KH" dirty="0">
                <a:latin typeface="Khmer UI" panose="020B0502040204020203" pitchFamily="34" charset="0"/>
                <a:cs typeface="Khmer UI" panose="020B0502040204020203" pitchFamily="34" charset="0"/>
              </a:rPr>
              <a:t>អាចនឹងមានខ្យល់ខ្លាំងយោងទៅតាមព័ត៌មានអាកាសធាតុ</a:t>
            </a:r>
          </a:p>
        </p:txBody>
      </p:sp>
    </p:spTree>
    <p:extLst>
      <p:ext uri="{BB962C8B-B14F-4D97-AF65-F5344CB8AC3E}">
        <p14:creationId xmlns:p14="http://schemas.microsoft.com/office/powerpoint/2010/main" val="88595576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km-KH" sz="4000">
                <a:latin typeface="Khmer UI" panose="020B0502040204020203" pitchFamily="34" charset="0"/>
                <a:cs typeface="Khmer UI" panose="020B0502040204020203" pitchFamily="34" charset="0"/>
              </a:rPr>
              <a:t>បញ្ឈប់ប្រតិបត្តិការដោយសារភ្លៀង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65"/>
          <a:stretch/>
        </p:blipFill>
        <p:spPr bwMode="auto">
          <a:xfrm>
            <a:off x="2872596" y="1406105"/>
            <a:ext cx="6038490" cy="493431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5779698" y="3519577"/>
            <a:ext cx="2941608" cy="116456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5" name="角丸四角形吹き出し 4"/>
          <p:cNvSpPr/>
          <p:nvPr/>
        </p:nvSpPr>
        <p:spPr>
          <a:xfrm>
            <a:off x="6167888" y="3562665"/>
            <a:ext cx="2553418" cy="905773"/>
          </a:xfrm>
          <a:prstGeom prst="wedgeRoundRectCallout">
            <a:avLst>
              <a:gd name="adj1" fmla="val -29955"/>
              <a:gd name="adj2" fmla="val 74881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km-KH" dirty="0">
                <a:latin typeface="Khmer UI" panose="020B0502040204020203" pitchFamily="34" charset="0"/>
                <a:cs typeface="Khmer UI" panose="020B0502040204020203" pitchFamily="34" charset="0"/>
              </a:rPr>
              <a:t>មេឃកំពុងចាប់ផ្តើមភ្លៀងហើយ តោះយើងបញ្ឈប់ប្រតិបត្តិការ។</a:t>
            </a:r>
          </a:p>
        </p:txBody>
      </p:sp>
    </p:spTree>
    <p:extLst>
      <p:ext uri="{BB962C8B-B14F-4D97-AF65-F5344CB8AC3E}">
        <p14:creationId xmlns:p14="http://schemas.microsoft.com/office/powerpoint/2010/main" val="113315065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792522" cy="761148"/>
          </a:xfrm>
        </p:spPr>
        <p:txBody>
          <a:bodyPr>
            <a:normAutofit/>
          </a:bodyPr>
          <a:lstStyle/>
          <a:p>
            <a:r>
              <a:rPr lang="km-KH" sz="4000" dirty="0">
                <a:latin typeface="Khmer UI" panose="020B0502040204020203" pitchFamily="34" charset="0"/>
                <a:cs typeface="Khmer UI" panose="020B0502040204020203" pitchFamily="34" charset="0"/>
              </a:rPr>
              <a:t>គ្រោះថ្នាក់ដោយសារការឆក់ខ្សែភ្លើង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091" y="1337094"/>
            <a:ext cx="6193766" cy="552090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3105509" y="4813540"/>
            <a:ext cx="5805578" cy="197544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500381" y="4825508"/>
            <a:ext cx="9468160" cy="1625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km-KH" sz="1050" dirty="0">
                <a:latin typeface="Khmer UI" panose="020B0502040204020203" pitchFamily="34" charset="0"/>
                <a:cs typeface="Khmer UI" panose="020B0502040204020203" pitchFamily="34" charset="0"/>
              </a:rPr>
              <a:t>AC-1៖ អាចដឹង ប៉ុន្តែជាទូទៅគ្មានប្រតិកម្ម 'ភា្ញក់កន្ត្រាក់ ' នោះទេ។</a:t>
            </a:r>
          </a:p>
          <a:p>
            <a:pPr>
              <a:lnSpc>
                <a:spcPct val="120000"/>
              </a:lnSpc>
            </a:pPr>
            <a:r>
              <a:rPr kumimoji="1" lang="km-KH" sz="1050" dirty="0">
                <a:latin typeface="Khmer UI" panose="020B0502040204020203" pitchFamily="34" charset="0"/>
                <a:cs typeface="Khmer UI" panose="020B0502040204020203" pitchFamily="34" charset="0"/>
              </a:rPr>
              <a:t>AC-2៖ ការដឹង និងការកន្ត្រាក់សាច់ដុំអឆន្ទៈទំនងនឹងមាន ប៉ុន្តែជាទូទៅ​គ្មាន​ឥទ្ធិពលអគ្គិសនី មិន​បង្ក​គ្រោះថ្នាក់​ដល់ សរីរសាស្ត្រ​នោះទេ។</a:t>
            </a:r>
          </a:p>
          <a:p>
            <a:pPr>
              <a:lnSpc>
                <a:spcPct val="120000"/>
              </a:lnSpc>
            </a:pPr>
            <a:r>
              <a:rPr lang="km-KH" sz="1050" dirty="0">
                <a:latin typeface="Khmer UI" panose="020B0502040204020203" pitchFamily="34" charset="0"/>
                <a:cs typeface="Khmer UI" panose="020B0502040204020203" pitchFamily="34" charset="0"/>
              </a:rPr>
              <a:t>AC-3៖ ការកន្ត្រាក់សាច់ដុំអឆន្ទៈខ្លាំង។ ពិបាកដកដង្ហើម។ វិបល្លាសនៃមុខងារបេះដូងដែលអាចត្រលប់មកវិញបាន។ តាមធម្មតានឹង​មិន​បង្ក​ឲ្យការខូចខាតសរីរាង្គទេ។</a:t>
            </a:r>
          </a:p>
          <a:p>
            <a:pPr indent="-360000">
              <a:lnSpc>
                <a:spcPct val="120000"/>
              </a:lnSpc>
            </a:pPr>
            <a:r>
              <a:rPr lang="km-KH" sz="1050" dirty="0">
                <a:latin typeface="Khmer UI" panose="020B0502040204020203" pitchFamily="34" charset="0"/>
                <a:cs typeface="Khmer UI" panose="020B0502040204020203" pitchFamily="34" charset="0"/>
              </a:rPr>
              <a:t>AC-4៖ ឥទ្ធិពលសរីរៈរោគសាស្ត្រអាចនឹងកើតមានឡើង ដូចជា​បេះដូងគាំង​ឈប់​លោត ដង្ហើមគាំងឈប់ដក និងការរលាក ឬការខូចខាត​កោសិកា​ផ្សេង​ទៀត​។</a:t>
            </a:r>
          </a:p>
          <a:p>
            <a:pPr marL="360000">
              <a:lnSpc>
                <a:spcPct val="120000"/>
              </a:lnSpc>
            </a:pPr>
            <a:r>
              <a:rPr lang="km-KH" sz="1050" dirty="0">
                <a:latin typeface="Khmer UI" panose="020B0502040204020203" pitchFamily="34" charset="0"/>
                <a:cs typeface="Khmer UI" panose="020B0502040204020203" pitchFamily="34" charset="0"/>
              </a:rPr>
              <a:t>បេះដូងថតក្រោម​អាច​នឹង​មាន​ការលោតញាប់​ខុសចង្វាក់​ដែលកើនឡើងជាមួយនឹងម៉ូឌុល និងពេលវេលាបច្ចុប្បន្ន។</a:t>
            </a:r>
          </a:p>
          <a:p>
            <a:pPr>
              <a:lnSpc>
                <a:spcPct val="120000"/>
              </a:lnSpc>
            </a:pPr>
            <a:r>
              <a:rPr lang="km-KH" sz="1050" dirty="0">
                <a:latin typeface="Khmer UI" panose="020B0502040204020203" pitchFamily="34" charset="0"/>
                <a:cs typeface="Khmer UI" panose="020B0502040204020203" pitchFamily="34" charset="0"/>
              </a:rPr>
              <a:t>AC-4.1៖ លទ្ធភាពនៃការលោតញាប់ខុសចង្វាក់នៃបេះដូងថតក្រោម គឺមានរហូតដល់​ប្រហែល 5%។</a:t>
            </a:r>
          </a:p>
          <a:p>
            <a:pPr>
              <a:lnSpc>
                <a:spcPct val="120000"/>
              </a:lnSpc>
            </a:pPr>
            <a:r>
              <a:rPr kumimoji="1" lang="km-KH" sz="1050" dirty="0">
                <a:latin typeface="Khmer UI" panose="020B0502040204020203" pitchFamily="34" charset="0"/>
                <a:cs typeface="Khmer UI" panose="020B0502040204020203" pitchFamily="34" charset="0"/>
              </a:rPr>
              <a:t>AC-4.2៖ </a:t>
            </a:r>
            <a:r>
              <a:rPr lang="km-KH" sz="1050" dirty="0">
                <a:latin typeface="Khmer UI" panose="020B0502040204020203" pitchFamily="34" charset="0"/>
                <a:cs typeface="Khmer UI" panose="020B0502040204020203" pitchFamily="34" charset="0"/>
              </a:rPr>
              <a:t>លទ្ធភាពនៃការលោតញាប់ខុសចង្វាក់នៃបេះដូងថតក្រោម គឺមានរហូតដល់​ប្រហែល 50 %</a:t>
            </a:r>
          </a:p>
          <a:p>
            <a:pPr>
              <a:lnSpc>
                <a:spcPct val="120000"/>
              </a:lnSpc>
            </a:pPr>
            <a:r>
              <a:rPr lang="km-KH" sz="1050" dirty="0">
                <a:latin typeface="Khmer UI" panose="020B0502040204020203" pitchFamily="34" charset="0"/>
                <a:cs typeface="Khmer UI" panose="020B0502040204020203" pitchFamily="34" charset="0"/>
              </a:rPr>
              <a:t>AC-4.3៖ លទ្ធភាពនៃការលោតញាប់ខុសចង្វាក់នៃបេះដូងថតក្រោម គឺលើសពី 50%។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75992" y="4825508"/>
            <a:ext cx="999895" cy="25391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km-KH" sz="1050" dirty="0">
                <a:latin typeface="Khmer UI" panose="020B0502040204020203" pitchFamily="34" charset="0"/>
                <a:cs typeface="Khmer UI" panose="020B0502040204020203" pitchFamily="34" charset="0"/>
              </a:rPr>
              <a:t>កំណត់ចំណាំ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235450" y="4625967"/>
            <a:ext cx="2195287" cy="246221"/>
          </a:xfrm>
          <a:prstGeom prst="rect">
            <a:avLst/>
          </a:prstGeom>
          <a:solidFill>
            <a:schemeClr val="bg1"/>
          </a:solidFill>
        </p:spPr>
        <p:txBody>
          <a:bodyPr vert="horz" wrap="square" rtlCol="0">
            <a:spAutoFit/>
          </a:bodyPr>
          <a:lstStyle/>
          <a:p>
            <a:pPr algn="r"/>
            <a:r>
              <a:rPr lang="km-KH" sz="1000" b="1" dirty="0">
                <a:latin typeface="Khmer UI" panose="020B0502040204020203" pitchFamily="34" charset="0"/>
                <a:cs typeface="Khmer UI" panose="020B0502040204020203" pitchFamily="34" charset="0"/>
              </a:rPr>
              <a:t>ចរន្តលើរាងកាយ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787915" y="2781300"/>
            <a:ext cx="338554" cy="1758043"/>
          </a:xfrm>
          <a:prstGeom prst="rect">
            <a:avLst/>
          </a:prstGeom>
          <a:solidFill>
            <a:schemeClr val="bg1"/>
          </a:solidFill>
        </p:spPr>
        <p:txBody>
          <a:bodyPr vert="vert270" wrap="square" rtlCol="0">
            <a:spAutoFit/>
          </a:bodyPr>
          <a:lstStyle/>
          <a:p>
            <a:pPr algn="r"/>
            <a:r>
              <a:rPr lang="km-KH" sz="1000" b="1" dirty="0">
                <a:latin typeface="Khmer UI" panose="020B0502040204020203" pitchFamily="34" charset="0"/>
                <a:cs typeface="Khmer UI" panose="020B0502040204020203" pitchFamily="34" charset="0"/>
              </a:rPr>
              <a:t>រយៈពេលនៃលំហូរចរន្ត</a:t>
            </a:r>
          </a:p>
        </p:txBody>
      </p:sp>
    </p:spTree>
    <p:extLst>
      <p:ext uri="{BB962C8B-B14F-4D97-AF65-F5344CB8AC3E}">
        <p14:creationId xmlns:p14="http://schemas.microsoft.com/office/powerpoint/2010/main" val="230187651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3472" y="1466491"/>
            <a:ext cx="6944264" cy="524486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79502" y="365125"/>
            <a:ext cx="11173522" cy="1325563"/>
          </a:xfrm>
        </p:spPr>
        <p:txBody>
          <a:bodyPr>
            <a:normAutofit/>
          </a:bodyPr>
          <a:lstStyle/>
          <a:p>
            <a:r>
              <a:rPr kumimoji="1" lang="km-KH" sz="4000" dirty="0">
                <a:latin typeface="Khmer UI" panose="020B0502040204020203" pitchFamily="34" charset="0"/>
                <a:cs typeface="Khmer UI" panose="020B0502040204020203" pitchFamily="34" charset="0"/>
              </a:rPr>
              <a:t>ទំនាក់ទំនងរវាងម៉ូឌុល និងដៃឃ្នាស់នៃកម្លាំង</a:t>
            </a:r>
          </a:p>
        </p:txBody>
      </p:sp>
    </p:spTree>
    <p:extLst>
      <p:ext uri="{BB962C8B-B14F-4D97-AF65-F5344CB8AC3E}">
        <p14:creationId xmlns:p14="http://schemas.microsoft.com/office/powerpoint/2010/main" val="299041275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2299"/>
          </a:xfrm>
        </p:spPr>
        <p:txBody>
          <a:bodyPr>
            <a:normAutofit/>
          </a:bodyPr>
          <a:lstStyle/>
          <a:p>
            <a:r>
              <a:rPr kumimoji="1" lang="km-KH" sz="4000">
                <a:latin typeface="Khmer UI" panose="020B0502040204020203" pitchFamily="34" charset="0"/>
                <a:cs typeface="Khmer UI" panose="020B0502040204020203" pitchFamily="34" charset="0"/>
              </a:rPr>
              <a:t>ម៉ូម៉ង់នៃកម្លាំងគាស់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2868" y="1457864"/>
            <a:ext cx="7073660" cy="507233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5093208" y="5239512"/>
            <a:ext cx="621792" cy="37490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157216" y="5239512"/>
            <a:ext cx="1210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m-KH">
                <a:latin typeface="Khmer UI" panose="020B0502040204020203" pitchFamily="34" charset="0"/>
                <a:cs typeface="Khmer UI" panose="020B0502040204020203" pitchFamily="34" charset="0"/>
              </a:rPr>
              <a:t>កំណល់</a:t>
            </a:r>
          </a:p>
        </p:txBody>
      </p:sp>
    </p:spTree>
    <p:extLst>
      <p:ext uri="{BB962C8B-B14F-4D97-AF65-F5344CB8AC3E}">
        <p14:creationId xmlns:p14="http://schemas.microsoft.com/office/powerpoint/2010/main" val="162290655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m-KH">
                <a:latin typeface="Khmer UI" panose="020B0502040204020203" pitchFamily="34" charset="0"/>
                <a:cs typeface="Khmer UI" panose="020B0502040204020203" pitchFamily="34" charset="0"/>
              </a:rPr>
              <a:t>និចលភាព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929" y="1690688"/>
            <a:ext cx="7955139" cy="3831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61622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km-KH" sz="4000">
                <a:latin typeface="Khmer UI" panose="020B0502040204020203" pitchFamily="34" charset="0"/>
                <a:cs typeface="Khmer UI" panose="020B0502040204020203" pitchFamily="34" charset="0"/>
              </a:rPr>
              <a:t>កម្លាំងចូលផ្ចិត និងកម្លាំងចាកផ្ចិត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640" y="2016079"/>
            <a:ext cx="10150720" cy="3977985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1453607" y="2400788"/>
            <a:ext cx="18431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m-KH" sz="1600" dirty="0">
                <a:latin typeface="Khmer UI" panose="020B0502040204020203" pitchFamily="34" charset="0"/>
                <a:cs typeface="Khmer UI" panose="020B0502040204020203" pitchFamily="34" charset="0"/>
              </a:rPr>
              <a:t>កម្លាំងចាកផ្ចិត​​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009490" y="3971618"/>
            <a:ext cx="19468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km-KH" sz="1600" dirty="0">
                <a:latin typeface="Khmer UI" panose="020B0502040204020203" pitchFamily="34" charset="0"/>
                <a:cs typeface="Khmer UI" panose="020B0502040204020203" pitchFamily="34" charset="0"/>
              </a:rPr>
              <a:t>ទិសដៅកម្លាំងប៉ះ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96785" y="2812497"/>
            <a:ext cx="15658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m-KH" sz="1600" dirty="0">
                <a:latin typeface="Khmer UI" panose="020B0502040204020203" pitchFamily="34" charset="0"/>
                <a:cs typeface="Khmer UI" panose="020B0502040204020203" pitchFamily="34" charset="0"/>
              </a:rPr>
              <a:t>កម្លាំង​ចូលផ្ចិត​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200348" y="3705933"/>
            <a:ext cx="15306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m-KH" sz="1600" dirty="0">
                <a:latin typeface="Khmer UI" panose="020B0502040204020203" pitchFamily="34" charset="0"/>
                <a:cs typeface="Khmer UI" panose="020B0502040204020203" pitchFamily="34" charset="0"/>
              </a:rPr>
              <a:t>ចំណុចកណ្តាល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113518" y="2494380"/>
            <a:ext cx="18069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m-KH" sz="1600" dirty="0">
                <a:latin typeface="Khmer UI" panose="020B0502040204020203" pitchFamily="34" charset="0"/>
                <a:cs typeface="Khmer UI" panose="020B0502040204020203" pitchFamily="34" charset="0"/>
              </a:rPr>
              <a:t>កម្លាំងចាកផ្ចិត​​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8608133" y="3044057"/>
            <a:ext cx="15658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m-KH" sz="1600" dirty="0">
                <a:latin typeface="Khmer UI" panose="020B0502040204020203" pitchFamily="34" charset="0"/>
                <a:cs typeface="Khmer UI" panose="020B0502040204020203" pitchFamily="34" charset="0"/>
              </a:rPr>
              <a:t>កម្លាំង​ចូលផ្ចិត​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945758" y="4466736"/>
            <a:ext cx="180696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km-KH" sz="1600" dirty="0">
                <a:latin typeface="Khmer UI" panose="020B0502040204020203" pitchFamily="34" charset="0"/>
                <a:cs typeface="Khmer UI" panose="020B0502040204020203" pitchFamily="34" charset="0"/>
              </a:rPr>
              <a:t>ទិសដៅកម្លាំងប៉ះ</a:t>
            </a:r>
          </a:p>
        </p:txBody>
      </p:sp>
    </p:spTree>
    <p:extLst>
      <p:ext uri="{BB962C8B-B14F-4D97-AF65-F5344CB8AC3E}">
        <p14:creationId xmlns:p14="http://schemas.microsoft.com/office/powerpoint/2010/main" val="203661697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37"/>
          <a:stretch/>
        </p:blipFill>
        <p:spPr bwMode="auto">
          <a:xfrm>
            <a:off x="3295291" y="1475117"/>
            <a:ext cx="5091959" cy="464722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34898" y="301625"/>
            <a:ext cx="11385395" cy="1325563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kumimoji="1" lang="km-KH" sz="3300" dirty="0">
                <a:latin typeface="Khmer UI" panose="020B0502040204020203" pitchFamily="34" charset="0"/>
                <a:cs typeface="Khmer UI" panose="020B0502040204020203" pitchFamily="34" charset="0"/>
              </a:rPr>
              <a:t>ចលនាចេញទៅក្រៅនៃបន្ទុកដែលត្រូវបានលើក និងការផ្លាស់ប្តូរនៅ​ក្នុងកាំចម្ងាយសម្រាប់ប្រតិបត្តិការដោយសារកម្លាំងចាកផ្ចិត</a:t>
            </a:r>
          </a:p>
        </p:txBody>
      </p:sp>
      <p:sp>
        <p:nvSpPr>
          <p:cNvPr id="3" name="正方形/長方形 2"/>
          <p:cNvSpPr/>
          <p:nvPr/>
        </p:nvSpPr>
        <p:spPr>
          <a:xfrm>
            <a:off x="5417389" y="5313872"/>
            <a:ext cx="1431985" cy="26741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5417389" y="5718105"/>
            <a:ext cx="1431985" cy="26741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488573" y="5318466"/>
            <a:ext cx="3287927" cy="2923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km-KH" sz="1300" dirty="0">
                <a:latin typeface="Khmer UI" panose="020B0502040204020203" pitchFamily="34" charset="0"/>
                <a:cs typeface="Khmer UI" panose="020B0502040204020203" pitchFamily="34" charset="0"/>
              </a:rPr>
              <a:t>កាំចម្ងាយសម្រាប់ប្រតិបត្តិការមុនពេលវិល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146918" y="5782502"/>
            <a:ext cx="397123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m-KH" sz="1300" dirty="0">
                <a:latin typeface="Khmer UI" panose="020B0502040204020203" pitchFamily="34" charset="0"/>
                <a:cs typeface="Khmer UI" panose="020B0502040204020203" pitchFamily="34" charset="0"/>
              </a:rPr>
              <a:t>កាំចម្ងាយសម្រាប់ប្រតិបត្តិការក្នុងអំឡុងការវិល</a:t>
            </a:r>
          </a:p>
        </p:txBody>
      </p:sp>
    </p:spTree>
    <p:extLst>
      <p:ext uri="{BB962C8B-B14F-4D97-AF65-F5344CB8AC3E}">
        <p14:creationId xmlns:p14="http://schemas.microsoft.com/office/powerpoint/2010/main" val="16479168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83812"/>
          </a:xfrm>
        </p:spPr>
        <p:txBody>
          <a:bodyPr>
            <a:normAutofit/>
          </a:bodyPr>
          <a:lstStyle/>
          <a:p>
            <a:r>
              <a:rPr kumimoji="1" lang="km-KH">
                <a:latin typeface="Khmer UI" panose="020B0502040204020203" pitchFamily="34" charset="0"/>
                <a:cs typeface="Khmer UI" panose="020B0502040204020203" pitchFamily="34" charset="0"/>
              </a:rPr>
              <a:t>រ៉កចល័ត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17"/>
          <a:stretch/>
        </p:blipFill>
        <p:spPr bwMode="auto">
          <a:xfrm>
            <a:off x="3476444" y="1345721"/>
            <a:ext cx="5538160" cy="515859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308764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50719"/>
          </a:xfrm>
        </p:spPr>
        <p:txBody>
          <a:bodyPr>
            <a:normAutofit/>
          </a:bodyPr>
          <a:lstStyle/>
          <a:p>
            <a:r>
              <a:rPr kumimoji="1" lang="km-KH" sz="4000" dirty="0">
                <a:latin typeface="Khmer UI" panose="020B0502040204020203" pitchFamily="34" charset="0"/>
                <a:cs typeface="Khmer UI" panose="020B0502040204020203" pitchFamily="34" charset="0"/>
              </a:rPr>
              <a:t>បន្ទុកសម្រាប់លើក បន្ទុកដែលបានកំណត់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9585" y="1690688"/>
            <a:ext cx="5541234" cy="4727365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1295400" y="2846455"/>
            <a:ext cx="2836652" cy="795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kumimoji="1" lang="km-KH" sz="2000" dirty="0">
                <a:latin typeface="Khmer UI" panose="020B0502040204020203" pitchFamily="34" charset="0"/>
                <a:cs typeface="Khmer UI" panose="020B0502040204020203" pitchFamily="34" charset="0"/>
              </a:rPr>
              <a:t>គ្រឿងបន្ទាប់បន្សំសម្រាប់ស្ទូចបង្ហូត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653056" y="3526124"/>
            <a:ext cx="24355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m-KH" sz="2000" dirty="0">
                <a:latin typeface="Khmer UI" panose="020B0502040204020203" pitchFamily="34" charset="0"/>
                <a:cs typeface="Khmer UI" panose="020B0502040204020203" pitchFamily="34" charset="0"/>
              </a:rPr>
              <a:t>បន្ទុកសម្រាប់លើក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514490" y="5274335"/>
            <a:ext cx="1581510" cy="7957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1" lang="km-KH" sz="2000" dirty="0">
                <a:latin typeface="Khmer UI" panose="020B0502040204020203" pitchFamily="34" charset="0"/>
                <a:cs typeface="Khmer UI" panose="020B0502040204020203" pitchFamily="34" charset="0"/>
              </a:rPr>
              <a:t>បន្ទុកដែលបានកំណត់</a:t>
            </a:r>
          </a:p>
        </p:txBody>
      </p:sp>
    </p:spTree>
    <p:extLst>
      <p:ext uri="{BB962C8B-B14F-4D97-AF65-F5344CB8AC3E}">
        <p14:creationId xmlns:p14="http://schemas.microsoft.com/office/powerpoint/2010/main" val="290912952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km-KH" sz="4000">
                <a:latin typeface="Khmer UI" panose="020B0502040204020203" pitchFamily="34" charset="0"/>
                <a:cs typeface="Khmer UI" panose="020B0502040204020203" pitchFamily="34" charset="0"/>
              </a:rPr>
              <a:t>តំណឹងនៃខ្សែពួរធ្វើពីលួសសម្រាប់ចងភ្ជាប់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287" y="1582947"/>
            <a:ext cx="7677509" cy="520172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4002657" y="3916392"/>
            <a:ext cx="241539" cy="87126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631772" y="3976071"/>
            <a:ext cx="1097167" cy="5232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kumimoji="1" lang="km-KH" sz="1400" dirty="0">
                <a:latin typeface="Khmer UI" panose="020B0502040204020203" pitchFamily="34" charset="0"/>
                <a:cs typeface="Khmer UI" panose="020B0502040204020203" pitchFamily="34" charset="0"/>
              </a:rPr>
              <a:t>មុំនៃខ្សែចងស្ទូច</a:t>
            </a:r>
          </a:p>
        </p:txBody>
      </p:sp>
      <p:sp>
        <p:nvSpPr>
          <p:cNvPr id="6" name="正方形/長方形 5"/>
          <p:cNvSpPr/>
          <p:nvPr/>
        </p:nvSpPr>
        <p:spPr>
          <a:xfrm>
            <a:off x="5375920" y="4293097"/>
            <a:ext cx="1889185" cy="27890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375920" y="4278660"/>
            <a:ext cx="25361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m-KH" sz="1400">
                <a:latin typeface="Khmer UI" panose="020B0502040204020203" pitchFamily="34" charset="0"/>
                <a:cs typeface="Khmer UI" panose="020B0502040204020203" pitchFamily="34" charset="0"/>
              </a:rPr>
              <a:t>ខ្សែពួរធ្វើពីលួសសម្រាប់ចងស្ទូច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5486400" y="1690688"/>
            <a:ext cx="4330460" cy="185476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486400" y="1582947"/>
            <a:ext cx="6565900" cy="2054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km-KH" dirty="0">
                <a:latin typeface="Khmer UI" panose="020B0502040204020203" pitchFamily="34" charset="0"/>
                <a:cs typeface="Khmer UI" panose="020B0502040204020203" pitchFamily="34" charset="0"/>
              </a:rPr>
              <a:t>m៖ ទម្ងន់នៃបន្ទុក</a:t>
            </a:r>
            <a:r>
              <a:rPr lang="km-KH" dirty="0">
                <a:latin typeface="Khmer UI" panose="020B0502040204020203" pitchFamily="34" charset="0"/>
                <a:cs typeface="Khmer UI" panose="020B0502040204020203" pitchFamily="34" charset="0"/>
              </a:rPr>
              <a:t> </a:t>
            </a:r>
            <a:r>
              <a:rPr kumimoji="1" lang="km-KH" dirty="0">
                <a:latin typeface="Khmer UI" panose="020B0502040204020203" pitchFamily="34" charset="0"/>
                <a:cs typeface="Khmer UI" panose="020B0502040204020203" pitchFamily="34" charset="0"/>
              </a:rPr>
              <a:t>(t)</a:t>
            </a:r>
          </a:p>
          <a:p>
            <a:pPr>
              <a:lnSpc>
                <a:spcPct val="120000"/>
              </a:lnSpc>
            </a:pPr>
            <a:r>
              <a:rPr lang="km-KH" dirty="0">
                <a:latin typeface="Khmer UI" panose="020B0502040204020203" pitchFamily="34" charset="0"/>
                <a:cs typeface="Khmer UI" panose="020B0502040204020203" pitchFamily="34" charset="0"/>
              </a:rPr>
              <a:t>Fw៖ 9.8 × m (kN)</a:t>
            </a:r>
          </a:p>
          <a:p>
            <a:pPr>
              <a:lnSpc>
                <a:spcPct val="120000"/>
              </a:lnSpc>
            </a:pPr>
            <a:r>
              <a:rPr kumimoji="1" lang="km-KH" dirty="0">
                <a:latin typeface="Khmer UI" panose="020B0502040204020203" pitchFamily="34" charset="0"/>
                <a:cs typeface="Khmer UI" panose="020B0502040204020203" pitchFamily="34" charset="0"/>
              </a:rPr>
              <a:t>F</a:t>
            </a:r>
            <a:r>
              <a:rPr kumimoji="1" lang="km-KH" baseline="-25000" dirty="0">
                <a:latin typeface="Khmer UI" panose="020B0502040204020203" pitchFamily="34" charset="0"/>
                <a:cs typeface="Khmer UI" panose="020B0502040204020203" pitchFamily="34" charset="0"/>
              </a:rPr>
              <a:t>1</a:t>
            </a:r>
            <a:r>
              <a:rPr kumimoji="1" lang="km-KH" dirty="0">
                <a:latin typeface="Khmer UI" panose="020B0502040204020203" pitchFamily="34" charset="0"/>
                <a:cs typeface="Khmer UI" panose="020B0502040204020203" pitchFamily="34" charset="0"/>
              </a:rPr>
              <a:t>, F</a:t>
            </a:r>
            <a:r>
              <a:rPr kumimoji="1" lang="km-KH" baseline="-25000" dirty="0">
                <a:latin typeface="Khmer UI" panose="020B0502040204020203" pitchFamily="34" charset="0"/>
                <a:cs typeface="Khmer UI" panose="020B0502040204020203" pitchFamily="34" charset="0"/>
              </a:rPr>
              <a:t>2</a:t>
            </a:r>
            <a:r>
              <a:rPr kumimoji="1" lang="km-KH" dirty="0">
                <a:latin typeface="Khmer UI" panose="020B0502040204020203" pitchFamily="34" charset="0"/>
                <a:cs typeface="Khmer UI" panose="020B0502040204020203" pitchFamily="34" charset="0"/>
              </a:rPr>
              <a:t>: តំណឹងនៃខ្សែពួរធ្វើពីលួសសម្រាប់ចងស្ទូច </a:t>
            </a:r>
          </a:p>
          <a:p>
            <a:pPr>
              <a:lnSpc>
                <a:spcPct val="120000"/>
              </a:lnSpc>
            </a:pPr>
            <a:r>
              <a:rPr lang="km-KH" dirty="0">
                <a:latin typeface="Khmer UI" panose="020B0502040204020203" pitchFamily="34" charset="0"/>
                <a:cs typeface="Khmer UI" panose="020B0502040204020203" pitchFamily="34" charset="0"/>
              </a:rPr>
              <a:t>F៖ កម្លាំងសរុប (kN) </a:t>
            </a:r>
          </a:p>
          <a:p>
            <a:pPr marL="288000">
              <a:lnSpc>
                <a:spcPct val="120000"/>
              </a:lnSpc>
            </a:pPr>
            <a:r>
              <a:rPr kumimoji="1" lang="km-KH" dirty="0">
                <a:latin typeface="Khmer UI" panose="020B0502040204020203" pitchFamily="34" charset="0"/>
                <a:cs typeface="Khmer UI" panose="020B0502040204020203" pitchFamily="34" charset="0"/>
              </a:rPr>
              <a:t>F = Fw</a:t>
            </a:r>
          </a:p>
          <a:p>
            <a:pPr>
              <a:lnSpc>
                <a:spcPct val="120000"/>
              </a:lnSpc>
            </a:pPr>
            <a:r>
              <a:rPr lang="km-KH" dirty="0">
                <a:latin typeface="Khmer UI" panose="020B0502040204020203" pitchFamily="34" charset="0"/>
                <a:cs typeface="Khmer UI" panose="020B0502040204020203" pitchFamily="34" charset="0"/>
              </a:rPr>
              <a:t>P៖ កម្លាំងដែលទាញខ្សែពួរធ្វើពីលួសសម្រាប់ចងស្ទូចចូលក្នុង (kN) </a:t>
            </a:r>
          </a:p>
        </p:txBody>
      </p:sp>
    </p:spTree>
    <p:extLst>
      <p:ext uri="{BB962C8B-B14F-4D97-AF65-F5344CB8AC3E}">
        <p14:creationId xmlns:p14="http://schemas.microsoft.com/office/powerpoint/2010/main" val="31983778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7695"/>
          </a:xfrm>
        </p:spPr>
        <p:txBody>
          <a:bodyPr>
            <a:normAutofit/>
          </a:bodyPr>
          <a:lstStyle/>
          <a:p>
            <a:r>
              <a:rPr kumimoji="1" lang="km-KH" sz="4000">
                <a:latin typeface="Khmer UI" panose="020B0502040204020203" pitchFamily="34" charset="0"/>
                <a:cs typeface="Khmer UI" panose="020B0502040204020203" pitchFamily="34" charset="0"/>
              </a:rPr>
              <a:t>បន្ទុកដែលបានកំណត់</a:t>
            </a:r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6344519" y="2022572"/>
            <a:ext cx="2186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dirty="0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61" name="テキスト ボックス 60"/>
          <p:cNvSpPr txBox="1"/>
          <p:nvPr/>
        </p:nvSpPr>
        <p:spPr>
          <a:xfrm>
            <a:off x="6294822" y="2134325"/>
            <a:ext cx="3198427" cy="725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km-KH" dirty="0">
                <a:latin typeface="Khmer UI" panose="020B0502040204020203" pitchFamily="34" charset="0"/>
                <a:cs typeface="Khmer UI" panose="020B0502040204020203" pitchFamily="34" charset="0"/>
              </a:rPr>
              <a:t>ទម្ងន់នៃគ្រឿងបន្ទាប់បន្សំសម្រាប់យោងបង្ហូត</a:t>
            </a:r>
          </a:p>
        </p:txBody>
      </p:sp>
      <p:grpSp>
        <p:nvGrpSpPr>
          <p:cNvPr id="78" name="グループ化 77"/>
          <p:cNvGrpSpPr/>
          <p:nvPr/>
        </p:nvGrpSpPr>
        <p:grpSpPr>
          <a:xfrm>
            <a:off x="2892287" y="1706564"/>
            <a:ext cx="6092445" cy="3368154"/>
            <a:chOff x="0" y="0"/>
            <a:chExt cx="3170190" cy="1662289"/>
          </a:xfrm>
        </p:grpSpPr>
        <p:cxnSp>
          <p:nvCxnSpPr>
            <p:cNvPr id="79" name="直線コネクタ 78"/>
            <p:cNvCxnSpPr/>
            <p:nvPr/>
          </p:nvCxnSpPr>
          <p:spPr>
            <a:xfrm>
              <a:off x="2310895" y="937908"/>
              <a:ext cx="0" cy="301465"/>
            </a:xfrm>
            <a:prstGeom prst="line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grpSp>
          <p:nvGrpSpPr>
            <p:cNvPr id="80" name="グループ化 79"/>
            <p:cNvGrpSpPr/>
            <p:nvPr/>
          </p:nvGrpSpPr>
          <p:grpSpPr>
            <a:xfrm>
              <a:off x="0" y="0"/>
              <a:ext cx="3170190" cy="1662289"/>
              <a:chOff x="0" y="0"/>
              <a:chExt cx="3158163" cy="1673514"/>
            </a:xfrm>
          </p:grpSpPr>
          <p:cxnSp>
            <p:nvCxnSpPr>
              <p:cNvPr id="81" name="直線コネクタ 80"/>
              <p:cNvCxnSpPr/>
              <p:nvPr/>
            </p:nvCxnSpPr>
            <p:spPr>
              <a:xfrm>
                <a:off x="0" y="0"/>
                <a:ext cx="0" cy="1673514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2" name="直線コネクタ 81"/>
              <p:cNvCxnSpPr/>
              <p:nvPr/>
            </p:nvCxnSpPr>
            <p:spPr>
              <a:xfrm>
                <a:off x="8356" y="1671927"/>
                <a:ext cx="3149807" cy="0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3" name="直線コネクタ 82"/>
              <p:cNvCxnSpPr/>
              <p:nvPr/>
            </p:nvCxnSpPr>
            <p:spPr>
              <a:xfrm>
                <a:off x="0" y="275648"/>
                <a:ext cx="839450" cy="7216"/>
              </a:xfrm>
              <a:prstGeom prst="line">
                <a:avLst/>
              </a:prstGeom>
              <a:ln w="9525" cap="flat" cmpd="sng" algn="ctr">
                <a:solidFill>
                  <a:schemeClr val="dk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84" name="直線コネクタ 83"/>
              <p:cNvCxnSpPr/>
              <p:nvPr/>
            </p:nvCxnSpPr>
            <p:spPr>
              <a:xfrm>
                <a:off x="853882" y="282864"/>
                <a:ext cx="1433561" cy="635000"/>
              </a:xfrm>
              <a:prstGeom prst="line">
                <a:avLst/>
              </a:prstGeom>
              <a:ln w="9525" cap="flat" cmpd="sng" algn="ctr">
                <a:solidFill>
                  <a:schemeClr val="dk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85" name="直線コネクタ 84"/>
              <p:cNvCxnSpPr/>
              <p:nvPr/>
            </p:nvCxnSpPr>
            <p:spPr>
              <a:xfrm>
                <a:off x="2300765" y="1262008"/>
                <a:ext cx="0" cy="403813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6" name="直線コネクタ 85"/>
              <p:cNvCxnSpPr/>
              <p:nvPr/>
            </p:nvCxnSpPr>
            <p:spPr>
              <a:xfrm>
                <a:off x="9621" y="624415"/>
                <a:ext cx="839450" cy="7216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直線コネクタ 86"/>
              <p:cNvCxnSpPr/>
              <p:nvPr/>
            </p:nvCxnSpPr>
            <p:spPr>
              <a:xfrm>
                <a:off x="851477" y="634035"/>
                <a:ext cx="1433561" cy="635000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直線矢印コネクタ 87"/>
              <p:cNvCxnSpPr/>
              <p:nvPr/>
            </p:nvCxnSpPr>
            <p:spPr>
              <a:xfrm>
                <a:off x="360796" y="273243"/>
                <a:ext cx="0" cy="1399886"/>
              </a:xfrm>
              <a:prstGeom prst="straightConnector1">
                <a:avLst/>
              </a:prstGeom>
              <a:ln>
                <a:prstDash val="dashDot"/>
                <a:headEnd type="triangle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9" name="直線矢印コネクタ 88"/>
              <p:cNvCxnSpPr/>
              <p:nvPr/>
            </p:nvCxnSpPr>
            <p:spPr>
              <a:xfrm flipH="1">
                <a:off x="1245947" y="460856"/>
                <a:ext cx="9621" cy="336743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0" name="直線矢印コネクタ 89"/>
              <p:cNvCxnSpPr/>
              <p:nvPr/>
            </p:nvCxnSpPr>
            <p:spPr>
              <a:xfrm>
                <a:off x="1241136" y="826462"/>
                <a:ext cx="0" cy="841857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直線コネクタ 90"/>
              <p:cNvCxnSpPr/>
              <p:nvPr/>
            </p:nvCxnSpPr>
            <p:spPr>
              <a:xfrm flipV="1">
                <a:off x="1294053" y="350212"/>
                <a:ext cx="457008" cy="303069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92" name="テキスト ボックス 91"/>
          <p:cNvSpPr txBox="1"/>
          <p:nvPr/>
        </p:nvSpPr>
        <p:spPr>
          <a:xfrm>
            <a:off x="4149699" y="4238059"/>
            <a:ext cx="2830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m-KH" dirty="0">
                <a:latin typeface="Khmer UI" panose="020B0502040204020203" pitchFamily="34" charset="0"/>
                <a:cs typeface="Khmer UI" panose="020B0502040204020203" pitchFamily="34" charset="0"/>
              </a:rPr>
              <a:t>បន្ទុកដែលបានកំណត់</a:t>
            </a:r>
          </a:p>
        </p:txBody>
      </p:sp>
      <p:sp>
        <p:nvSpPr>
          <p:cNvPr id="93" name="テキスト ボックス 92"/>
          <p:cNvSpPr txBox="1"/>
          <p:nvPr/>
        </p:nvSpPr>
        <p:spPr>
          <a:xfrm>
            <a:off x="2921627" y="352715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m-KH" dirty="0">
                <a:latin typeface="Khmer UI" panose="020B0502040204020203" pitchFamily="34" charset="0"/>
                <a:cs typeface="Khmer UI" panose="020B0502040204020203" pitchFamily="34" charset="0"/>
              </a:rPr>
              <a:t>បន្ទុកសម្រាប់លើក</a:t>
            </a:r>
          </a:p>
        </p:txBody>
      </p:sp>
      <p:sp>
        <p:nvSpPr>
          <p:cNvPr id="94" name="テキスト ボックス 93"/>
          <p:cNvSpPr txBox="1"/>
          <p:nvPr/>
        </p:nvSpPr>
        <p:spPr>
          <a:xfrm>
            <a:off x="3298438" y="5203500"/>
            <a:ext cx="41804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m-KH" dirty="0">
                <a:latin typeface="Khmer UI" panose="020B0502040204020203" pitchFamily="34" charset="0"/>
                <a:cs typeface="Khmer UI" panose="020B0502040204020203" pitchFamily="34" charset="0"/>
              </a:rPr>
              <a:t>កាំចម្ងាយសម្រាប់ប្រតិបត្តិការ</a:t>
            </a:r>
          </a:p>
        </p:txBody>
      </p:sp>
      <p:sp>
        <p:nvSpPr>
          <p:cNvPr id="95" name="テキスト ボックス 94"/>
          <p:cNvSpPr txBox="1"/>
          <p:nvPr/>
        </p:nvSpPr>
        <p:spPr>
          <a:xfrm>
            <a:off x="2247654" y="1828230"/>
            <a:ext cx="461665" cy="323271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km-KH" dirty="0">
                <a:latin typeface="Khmer UI" panose="020B0502040204020203" pitchFamily="34" charset="0"/>
                <a:cs typeface="Khmer UI" panose="020B0502040204020203" pitchFamily="34" charset="0"/>
              </a:rPr>
              <a:t>បន្ទុកអាចត្រូវបានលើក</a:t>
            </a:r>
          </a:p>
        </p:txBody>
      </p:sp>
    </p:spTree>
    <p:extLst>
      <p:ext uri="{BB962C8B-B14F-4D97-AF65-F5344CB8AC3E}">
        <p14:creationId xmlns:p14="http://schemas.microsoft.com/office/powerpoint/2010/main" val="20795791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860" y="888758"/>
            <a:ext cx="4120280" cy="5080484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6609482" y="1088813"/>
            <a:ext cx="228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m-KH" sz="2000">
                <a:latin typeface="Khmer UI" panose="020B0502040204020203" pitchFamily="34" charset="0"/>
                <a:cs typeface="Khmer UI" panose="020B0502040204020203" pitchFamily="34" charset="0"/>
              </a:rPr>
              <a:t>មួករឹង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321866" y="1924543"/>
            <a:ext cx="32699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m-KH" sz="2000" dirty="0">
                <a:latin typeface="Khmer UI" panose="020B0502040204020203" pitchFamily="34" charset="0"/>
                <a:cs typeface="Khmer UI" panose="020B0502040204020203" pitchFamily="34" charset="0"/>
              </a:rPr>
              <a:t>ស្រោមដៃសម្រាប់ធ្វើការ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957431" y="3713253"/>
            <a:ext cx="3007726" cy="795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km-KH" sz="2000" dirty="0">
                <a:latin typeface="Khmer UI" panose="020B0502040204020203" pitchFamily="34" charset="0"/>
                <a:cs typeface="Khmer UI" panose="020B0502040204020203" pitchFamily="34" charset="0"/>
              </a:rPr>
              <a:t>រក្សាការបិទឡេវចុងដៃអាវឲ្យ​ជិត​ជានិច្ច។។</a:t>
            </a:r>
          </a:p>
        </p:txBody>
      </p:sp>
      <p:sp>
        <p:nvSpPr>
          <p:cNvPr id="9" name="テキスト ボックス 8"/>
          <p:cNvSpPr txBox="1"/>
          <p:nvPr/>
        </p:nvSpPr>
        <p:spPr>
          <a:xfrm rot="10800000" flipV="1">
            <a:off x="6866342" y="4740500"/>
            <a:ext cx="3197048" cy="795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km-KH" sz="2000" dirty="0">
                <a:latin typeface="Khmer UI" panose="020B0502040204020203" pitchFamily="34" charset="0"/>
                <a:cs typeface="Khmer UI" panose="020B0502040204020203" pitchFamily="34" charset="0"/>
              </a:rPr>
              <a:t>ចងបិទភ្ជិតចុងជើងខោរបស់អ្នក។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 rot="10800000" flipV="1">
            <a:off x="1365249" y="5109831"/>
            <a:ext cx="3692075" cy="4263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kumimoji="1" lang="km-KH" sz="2000" dirty="0">
                <a:latin typeface="Khmer UI" panose="020B0502040204020203" pitchFamily="34" charset="0"/>
                <a:cs typeface="Khmer UI" panose="020B0502040204020203" pitchFamily="34" charset="0"/>
              </a:rPr>
              <a:t>ស្បែកជើងសុវត្ថិភាព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 rot="10800000" flipV="1">
            <a:off x="2676299" y="1726733"/>
            <a:ext cx="2382794" cy="795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kumimoji="1" lang="km-KH" sz="2000">
                <a:latin typeface="Khmer UI" panose="020B0502040204020203" pitchFamily="34" charset="0"/>
                <a:cs typeface="Khmer UI" panose="020B0502040204020203" pitchFamily="34" charset="0"/>
              </a:rPr>
              <a:t>ពាក់អាវកាក់ដែលមានដៃវែង</a:t>
            </a: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286608"/>
            <a:ext cx="10515600" cy="923743"/>
          </a:xfrm>
        </p:spPr>
        <p:txBody>
          <a:bodyPr>
            <a:normAutofit/>
          </a:bodyPr>
          <a:lstStyle/>
          <a:p>
            <a:r>
              <a:rPr kumimoji="1" lang="km-KH" sz="4000" dirty="0">
                <a:latin typeface="Khmer UI" panose="020B0502040204020203" pitchFamily="34" charset="0"/>
                <a:cs typeface="Khmer UI" panose="020B0502040204020203" pitchFamily="34" charset="0"/>
              </a:rPr>
              <a:t>សម្លៀកបំពាក់សម្រាប់ធ្វើការ​</a:t>
            </a:r>
          </a:p>
        </p:txBody>
      </p:sp>
    </p:spTree>
    <p:extLst>
      <p:ext uri="{BB962C8B-B14F-4D97-AF65-F5344CB8AC3E}">
        <p14:creationId xmlns:p14="http://schemas.microsoft.com/office/powerpoint/2010/main" val="9699416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3956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kumimoji="1" lang="km-KH" sz="4000">
                <a:latin typeface="Khmer UI" panose="020B0502040204020203" pitchFamily="34" charset="0"/>
                <a:cs typeface="Khmer UI" panose="020B0502040204020203" pitchFamily="34" charset="0"/>
              </a:rPr>
              <a:t>លំហូរការងារប្រចាំថ្ងៃ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349" y="1442369"/>
            <a:ext cx="7991498" cy="4978309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4532243" y="3611648"/>
            <a:ext cx="2489969" cy="1057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km-KH" dirty="0">
                <a:latin typeface="Khmer UI" panose="020B0502040204020203" pitchFamily="34" charset="0"/>
                <a:cs typeface="Khmer UI" panose="020B0502040204020203" pitchFamily="34" charset="0"/>
              </a:rPr>
              <a:t>លំហូរការងារប្រចាំថ្ងៃនៃដងស្ទូចដែលប្រតិបត្តិការនៅលើផ្ទៃបាត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04851" y="2442630"/>
            <a:ext cx="2363190" cy="655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km-KH" sz="1600" dirty="0">
                <a:latin typeface="Khmer UI" panose="020B0502040204020203" pitchFamily="34" charset="0"/>
                <a:cs typeface="Khmer UI" panose="020B0502040204020203" pitchFamily="34" charset="0"/>
              </a:rPr>
              <a:t>ការជួបប្រជុំមុនពេលចាប់ផ្តើមការងារ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990626" y="1410046"/>
            <a:ext cx="26459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m-KH" sz="1600" dirty="0">
                <a:latin typeface="Khmer UI" panose="020B0502040204020203" pitchFamily="34" charset="0"/>
                <a:cs typeface="Khmer UI" panose="020B0502040204020203" pitchFamily="34" charset="0"/>
              </a:rPr>
              <a:t>ការពិនិត្យមុនពេលចាប់ផ្តើម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724509" y="2907798"/>
            <a:ext cx="25424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m-KH" sz="1600" dirty="0">
                <a:latin typeface="Khmer UI" panose="020B0502040204020203" pitchFamily="34" charset="0"/>
                <a:cs typeface="Khmer UI" panose="020B0502040204020203" pitchFamily="34" charset="0"/>
              </a:rPr>
              <a:t>(ការពិនិត្យស្តាទិច)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888292" y="1399530"/>
            <a:ext cx="2267839" cy="3595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m-KH" sz="1600" dirty="0">
                <a:latin typeface="Khmer UI" panose="020B0502040204020203" pitchFamily="34" charset="0"/>
                <a:cs typeface="Khmer UI" panose="020B0502040204020203" pitchFamily="34" charset="0"/>
              </a:rPr>
              <a:t>ការបើកថាមពលភ្លើង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8484923" y="2041857"/>
            <a:ext cx="30276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m-KH" sz="1600" dirty="0">
                <a:latin typeface="Khmer UI" panose="020B0502040204020203" pitchFamily="34" charset="0"/>
                <a:cs typeface="Khmer UI" panose="020B0502040204020203" pitchFamily="34" charset="0"/>
              </a:rPr>
              <a:t>ការពិនិត្យមុនពេលចាប់ផ្តើម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8458905" y="2365925"/>
            <a:ext cx="335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m-KH" sz="1600" dirty="0">
                <a:latin typeface="Khmer UI" panose="020B0502040204020203" pitchFamily="34" charset="0"/>
                <a:cs typeface="Khmer UI" panose="020B0502040204020203" pitchFamily="34" charset="0"/>
              </a:rPr>
              <a:t>(ការបញ្ជាក់ចលនាម៉ាស៊ីន​ស្ទូច)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8929306" y="3488433"/>
            <a:ext cx="27673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m-KH" sz="1600" dirty="0">
                <a:latin typeface="Khmer UI" panose="020B0502040204020203" pitchFamily="34" charset="0"/>
                <a:cs typeface="Khmer UI" panose="020B0502040204020203" pitchFamily="34" charset="0"/>
              </a:rPr>
              <a:t>ប្រតិបត្តិការមានសុវត្ថិភាព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7022212" y="5912271"/>
            <a:ext cx="2054881" cy="655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km-KH" sz="1600" dirty="0">
                <a:latin typeface="Khmer UI" panose="020B0502040204020203" pitchFamily="34" charset="0"/>
                <a:cs typeface="Khmer UI" panose="020B0502040204020203" pitchFamily="34" charset="0"/>
              </a:rPr>
              <a:t>ការពិនិត្យក្រោយបញ្ចប់ការងារ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709183" y="5920027"/>
            <a:ext cx="2136088" cy="3595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m-KH" sz="1600" dirty="0">
                <a:latin typeface="Khmer UI" panose="020B0502040204020203" pitchFamily="34" charset="0"/>
                <a:cs typeface="Khmer UI" panose="020B0502040204020203" pitchFamily="34" charset="0"/>
              </a:rPr>
              <a:t>ការបិទថាមពលភ្លើង</a:t>
            </a:r>
          </a:p>
        </p:txBody>
      </p:sp>
    </p:spTree>
    <p:extLst>
      <p:ext uri="{BB962C8B-B14F-4D97-AF65-F5344CB8AC3E}">
        <p14:creationId xmlns:p14="http://schemas.microsoft.com/office/powerpoint/2010/main" val="13092291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km-KH" sz="4000">
                <a:latin typeface="Khmer UI" panose="020B0502040204020203" pitchFamily="34" charset="0"/>
                <a:cs typeface="Khmer UI" panose="020B0502040204020203" pitchFamily="34" charset="0"/>
              </a:rPr>
              <a:t>ការពិនិត្យមុនពេលចាប់ផ្តើម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3638" y="1690687"/>
            <a:ext cx="7073660" cy="459796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正方形/長方形 6"/>
          <p:cNvSpPr/>
          <p:nvPr/>
        </p:nvSpPr>
        <p:spPr>
          <a:xfrm>
            <a:off x="5426765" y="1690687"/>
            <a:ext cx="1480931" cy="58537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7432031" y="2171079"/>
            <a:ext cx="1480931" cy="58537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7141781" y="4562385"/>
            <a:ext cx="1957134" cy="10836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2875722" y="3522800"/>
            <a:ext cx="1480931" cy="58537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2558825" y="5166069"/>
            <a:ext cx="1480931" cy="92661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5160002" y="5625548"/>
            <a:ext cx="1747694" cy="66310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2676438" y="1772788"/>
            <a:ext cx="1480931" cy="163633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5827863" y="4187687"/>
            <a:ext cx="1224387" cy="70265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7052250" y="3771528"/>
            <a:ext cx="799569" cy="43628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5500683" y="2919329"/>
            <a:ext cx="1247987" cy="43628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143000" y="2459661"/>
            <a:ext cx="3099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m-KH" dirty="0">
                <a:latin typeface="Khmer UI" panose="020B0502040204020203" pitchFamily="34" charset="0"/>
                <a:cs typeface="Khmer UI" panose="020B0502040204020203" pitchFamily="34" charset="0"/>
              </a:rPr>
              <a:t>ការពិនិត្យមុនពេលចាប់ផ្តើម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185428" y="1867472"/>
            <a:ext cx="2486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m-KH" dirty="0">
                <a:latin typeface="Khmer UI" panose="020B0502040204020203" pitchFamily="34" charset="0"/>
                <a:cs typeface="Khmer UI" panose="020B0502040204020203" pitchFamily="34" charset="0"/>
              </a:rPr>
              <a:t>ដំណើរការរបស់ហ្វ្រាំង</a:t>
            </a: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7432031" y="2202456"/>
            <a:ext cx="2730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m-KH" dirty="0">
                <a:latin typeface="Khmer UI" panose="020B0502040204020203" pitchFamily="34" charset="0"/>
                <a:cs typeface="Khmer UI" panose="020B0502040204020203" pitchFamily="34" charset="0"/>
              </a:rPr>
              <a:t>លក្ខខណ្ឌនៃផ្លូវដែក</a:t>
            </a: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3299290" y="2986286"/>
            <a:ext cx="3540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m-KH">
                <a:latin typeface="Khmer UI" panose="020B0502040204020203" pitchFamily="34" charset="0"/>
                <a:cs typeface="Khmer UI" panose="020B0502040204020203" pitchFamily="34" charset="0"/>
              </a:rPr>
              <a:t>ឧបករណ៍បង្ការការវិលហួសកម្រិត</a:t>
            </a: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1847850" y="3522405"/>
            <a:ext cx="2537469" cy="392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kumimoji="1" lang="km-KH" dirty="0">
                <a:latin typeface="Khmer UI" panose="020B0502040204020203" pitchFamily="34" charset="0"/>
                <a:cs typeface="Khmer UI" panose="020B0502040204020203" pitchFamily="34" charset="0"/>
              </a:rPr>
              <a:t>ការរំកិលកាត់ទទឹង</a:t>
            </a: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6859360" y="3765833"/>
            <a:ext cx="1311201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km-KH" sz="1600" dirty="0">
                <a:latin typeface="Khmer UI" panose="020B0502040204020203" pitchFamily="34" charset="0"/>
                <a:cs typeface="Khmer UI" panose="020B0502040204020203" pitchFamily="34" charset="0"/>
              </a:rPr>
              <a:t>ការធ្វើដំណើរ</a:t>
            </a: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5872539" y="4207816"/>
            <a:ext cx="2299957" cy="725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m-KH" dirty="0">
                <a:latin typeface="Khmer UI" panose="020B0502040204020203" pitchFamily="34" charset="0"/>
                <a:cs typeface="Khmer UI" panose="020B0502040204020203" pitchFamily="34" charset="0"/>
              </a:rPr>
              <a:t>ការលើកឡើង និងបន្ទាបចុះ</a:t>
            </a: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8371278" y="4539014"/>
            <a:ext cx="2730729" cy="13901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m-KH" dirty="0">
                <a:latin typeface="Khmer UI" panose="020B0502040204020203" pitchFamily="34" charset="0"/>
                <a:cs typeface="Khmer UI" panose="020B0502040204020203" pitchFamily="34" charset="0"/>
              </a:rPr>
              <a:t>ការបញ្ជាក់ផ្លូវសម្រាប់ខ្សែពួរធ្វើពីលួស និងច្រវ៉ាក់សម្រាប់ស្ទូចបង្ហូត</a:t>
            </a:r>
          </a:p>
          <a:p>
            <a:pPr>
              <a:lnSpc>
                <a:spcPct val="120000"/>
              </a:lnSpc>
            </a:pPr>
            <a:endParaRPr kumimoji="1" lang="en-US" altLang="en-US" dirty="0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4864695" y="5653317"/>
            <a:ext cx="2519962" cy="725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km-KH" dirty="0">
                <a:latin typeface="Khmer UI" panose="020B0502040204020203" pitchFamily="34" charset="0"/>
                <a:cs typeface="Khmer UI" panose="020B0502040204020203" pitchFamily="34" charset="0"/>
              </a:rPr>
              <a:t>ឧបករណ៍ចាប់សម្រាប់សុវត្ថិភាពងៀងទំពក់</a:t>
            </a: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1798214" y="5457988"/>
            <a:ext cx="2299957" cy="725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m-KH" dirty="0">
                <a:latin typeface="Khmer UI" panose="020B0502040204020203" pitchFamily="34" charset="0"/>
                <a:cs typeface="Khmer UI" panose="020B0502040204020203" pitchFamily="34" charset="0"/>
              </a:rPr>
              <a:t>ការបញ្ជាក់កុងតាក់ប៊ូតុងចុចរុញ</a:t>
            </a:r>
          </a:p>
        </p:txBody>
      </p:sp>
    </p:spTree>
    <p:extLst>
      <p:ext uri="{BB962C8B-B14F-4D97-AF65-F5344CB8AC3E}">
        <p14:creationId xmlns:p14="http://schemas.microsoft.com/office/powerpoint/2010/main" val="1975973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vert="eaVert" wrap="square" rtlCol="0">
        <a:spAutoFit/>
      </a:bodyPr>
      <a:lstStyle>
        <a:defPPr>
          <a:defRPr kumimoji="1" sz="2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1261</TotalTime>
  <Words>1855</Words>
  <PresentationFormat>ワイド画面</PresentationFormat>
  <Paragraphs>208</Paragraphs>
  <Slides>50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50</vt:i4>
      </vt:variant>
    </vt:vector>
  </HeadingPairs>
  <TitlesOfParts>
    <vt:vector size="55" baseType="lpstr">
      <vt:lpstr>游ゴシック</vt:lpstr>
      <vt:lpstr>游ゴシック Light</vt:lpstr>
      <vt:lpstr>Arial</vt:lpstr>
      <vt:lpstr>Khmer UI</vt:lpstr>
      <vt:lpstr>Office テーマ</vt:lpstr>
      <vt:lpstr>លក្ខណសម្បត្តិ​របស់អ្នកបញ្ជាម៉ាស៊ីន​ស្ទូច</vt:lpstr>
      <vt:lpstr>កុងតាក់ជាបន្តោងព្យួរដែលត្រូវបានព្យួរពីខ្សែលួសអ្នកនាំសារ</vt:lpstr>
      <vt:lpstr>កុងតាក់ជាបន្តោងព្យួរដែលត្រូវបានព្យួរពីទីកន្លែងធ្នឹមអចល័ត</vt:lpstr>
      <vt:lpstr>និយមន័យនៃម៉ាស៊ីន​ស្ទូច</vt:lpstr>
      <vt:lpstr>បន្ទុកសម្រាប់លើក បន្ទុកដែលបានកំណត់</vt:lpstr>
      <vt:lpstr>បន្ទុកដែលបានកំណត់</vt:lpstr>
      <vt:lpstr>សម្លៀកបំពាក់សម្រាប់ធ្វើការ​</vt:lpstr>
      <vt:lpstr>លំហូរការងារប្រចាំថ្ងៃ</vt:lpstr>
      <vt:lpstr>ការពិនិត្យមុនពេលចាប់ផ្តើម</vt:lpstr>
      <vt:lpstr>ពិនិត្យរបៀបដែលម៉ាស៊ីន​ស្ទូចប្រតិបត្តិការ</vt:lpstr>
      <vt:lpstr>ស្ថានភាពការវិលនៃស៊ីឡាំងហ្វ្រាំង</vt:lpstr>
      <vt:lpstr>ការហាមប្រាមនៃការផ្ទុកលើសចំណុះ</vt:lpstr>
      <vt:lpstr>ការរក្សាឧបករណ៍សុវត្ថិភាពឲ្យមានប្រសិទ្ធភាព (1)</vt:lpstr>
      <vt:lpstr>ការរក្សាឧបករណ៍សុវត្ថិភាពឲ្យមានប្រសិទ្ធភាព (2)</vt:lpstr>
      <vt:lpstr>គ្មានការបុកគ្នាទៅនឹងប្រដាប់ទប់បញ្ឈប់ទេ</vt:lpstr>
      <vt:lpstr>ប្រតិបត្តិការដែលហាមឃាត់</vt:lpstr>
      <vt:lpstr>ការដឹកជញ្ជូនកម្មករដោយម៉ាស៊ីន​ស្ទូចត្រូវបានហាមឃាត់</vt:lpstr>
      <vt:lpstr>ហាមមិនឲ្យចាកចេញ ពេលមានបន្ទុក​កំពុង​តែលើក</vt:lpstr>
      <vt:lpstr>វិធានការនៅពេលរកឃើញមានភាពមិនប្រក្រតីកើតឡើង</vt:lpstr>
      <vt:lpstr>ទំនាញដោយខ្សែពួរនាំផ្លូវ</vt:lpstr>
      <vt:lpstr>គ្រោះថ្នាក់នៃប្រតិបត្តិការក្នុងពេលដំណាលគ្នាទៅមកពីរផ្លូវ</vt:lpstr>
      <vt:lpstr>ការត្រៀមប្រចាំការដោយមានបន្ទុកត្រូវបានលើក</vt:lpstr>
      <vt:lpstr>ការហាមឃាត់ប្រតិបត្តិការផ្ទុយគ្នា</vt:lpstr>
      <vt:lpstr>ការចាប់ផ្តើមការងារក្នុងអំឡុងពេលពិនិត្យ​នឹង​ត្រូវហាមឃាត់</vt:lpstr>
      <vt:lpstr>ការខារបង្វិលបញ្រ្ចាសនៃខ្សែពួរធ្វើពីលួសសម្រាប់លើក</vt:lpstr>
      <vt:lpstr>ទាមទារលក្ខណសម្បត្តិសម្រាប់អ្នកចងខ្សែស្ទូច</vt:lpstr>
      <vt:lpstr>មុំនៃខ្សែចងស្ទូច</vt:lpstr>
      <vt:lpstr>ស្ថិតនៅ​ឲ្យ​មាន​ចម្ងាយគ្រប់គ្រាន់ ដើម្បី​រត់​គេច​ចេញ</vt:lpstr>
      <vt:lpstr>ការទាញបន្ទុកទៅចំហៀង និងការលើកវាដោយបញ្ឆិតត្រូវបានហាមឃាត់</vt:lpstr>
      <vt:lpstr>ការលើកបន្ទុកលឿនភ្លាមៗត្រូវបានហាមឃាត់</vt:lpstr>
      <vt:lpstr>ការពិនិត្យមើលស្ថានភាពខ្សែពួរ</vt:lpstr>
      <vt:lpstr>ការពិនិត្យមើលទីកន្លែងរើបន្ទុក</vt:lpstr>
      <vt:lpstr>ការទាញខ្សែពួរធ្វើពីលួសសម្រាប់ចងស្ទូចចេញតាមម៉ាស៊ីន​ស្ទូចត្រូវបានហាមឃាត់</vt:lpstr>
      <vt:lpstr>ការលើកងៀងទំពក់ដែលយោលនឹង​ត្រូវហាមឃាត់</vt:lpstr>
      <vt:lpstr>ការគ្រប់គ្រងកុងតាក់ជាបន្តោងព្យួរ</vt:lpstr>
      <vt:lpstr>ទីតាំងងៀងទំពក់</vt:lpstr>
      <vt:lpstr>ប្រតិបត្តិការប្រឆាំងនឹងការយោល</vt:lpstr>
      <vt:lpstr>ការពិនិត្យជាប្រចាំ</vt:lpstr>
      <vt:lpstr>ការឈប់ពេលមិនធម្មតា</vt:lpstr>
      <vt:lpstr>ការរៀបចំទុកជាមុន</vt:lpstr>
      <vt:lpstr>ការពិនិត្យមើលព័ត៌មានអាកាសធាតុ</vt:lpstr>
      <vt:lpstr>បញ្ឈប់ប្រតិបត្តិការដោយសារភ្លៀង</vt:lpstr>
      <vt:lpstr>គ្រោះថ្នាក់ដោយសារការឆក់ខ្សែភ្លើង</vt:lpstr>
      <vt:lpstr>ទំនាក់ទំនងរវាងម៉ូឌុល និងដៃឃ្នាស់នៃកម្លាំង</vt:lpstr>
      <vt:lpstr>ម៉ូម៉ង់នៃកម្លាំងគាស់</vt:lpstr>
      <vt:lpstr>និចលភាព</vt:lpstr>
      <vt:lpstr>កម្លាំងចូលផ្ចិត និងកម្លាំងចាកផ្ចិត</vt:lpstr>
      <vt:lpstr>ចលនាចេញទៅក្រៅនៃបន្ទុកដែលត្រូវបានលើក និងការផ្លាស់ប្តូរនៅ​ក្នុងកាំចម្ងាយសម្រាប់ប្រតិបត្តិការដោយសារកម្លាំងចាកផ្ចិត</vt:lpstr>
      <vt:lpstr>រ៉កចល័ត</vt:lpstr>
      <vt:lpstr>តំណឹងនៃខ្សែពួរធ្វើពីលួសសម្រាប់ចងភ្ជាប់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2020-02-12T05:53:01Z</cp:lastPrinted>
  <dcterms:created xsi:type="dcterms:W3CDTF">2020-02-12T02:45:45Z</dcterms:created>
  <dcterms:modified xsi:type="dcterms:W3CDTF">2021-02-22T09:18:50Z</dcterms:modified>
</cp:coreProperties>
</file>