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06" r:id="rId4"/>
    <p:sldId id="30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96" y="7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87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625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228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05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29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56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168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930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09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057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81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58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021"/>
          </a:xfrm>
        </p:spPr>
        <p:txBody>
          <a:bodyPr>
            <a:normAutofit/>
          </a:bodyPr>
          <a:lstStyle/>
          <a:p>
            <a:r>
              <a:rPr lang="ne-NP" sz="4000" dirty="0">
                <a:latin typeface="Nirmala UI" panose="020B0502040204020203" pitchFamily="34" charset="0"/>
                <a:cs typeface="Nirmala UI" panose="020B0502040204020203" pitchFamily="34" charset="0"/>
              </a:rPr>
              <a:t>क्रेन अपरेटरको योग्यता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186350"/>
              </p:ext>
            </p:extLst>
          </p:nvPr>
        </p:nvGraphicFramePr>
        <p:xfrm>
          <a:off x="1079500" y="1453091"/>
          <a:ext cx="10569573" cy="4444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5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88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30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0959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ne-NP" sz="1600" b="1" i="0" u="none" strike="noStrike" baseline="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ea typeface="+mn-ea"/>
                          <a:cs typeface="Nirmala UI" panose="020B0502040204020203" pitchFamily="34" charset="0"/>
                        </a:rPr>
                        <a:t>उठाइने भार र कार्यसञ्चालनको प्रकार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ne-NP" sz="1600" b="1" i="0" u="none" strike="noStrike" baseline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ea typeface="+mn-ea"/>
                          <a:cs typeface="Nirmala UI" panose="020B0502040204020203" pitchFamily="34" charset="0"/>
                        </a:rPr>
                        <a:t>5 टन वा सोभन्दा बढी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ne-NP" sz="1600" b="1" i="0" u="none" strike="noStrike" baseline="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ea typeface="+mn-ea"/>
                          <a:cs typeface="Nirmala UI" panose="020B0502040204020203" pitchFamily="34" charset="0"/>
                        </a:rPr>
                        <a:t>5 टनभन्दा कम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029">
                <a:tc gridSpan="2"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ne-NP" sz="140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cs typeface="Nirmala UI" panose="020B0502040204020203" pitchFamily="34" charset="0"/>
                        </a:rPr>
                        <a:t>क्रेन (वायरलेस सहित)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ne-NP" sz="140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cs typeface="Nirmala UI" panose="020B0502040204020203" pitchFamily="34" charset="0"/>
                        </a:rPr>
                        <a:t>भुइँबाट सञ्चालित क्रेन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ne-NP" sz="140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cs typeface="Nirmala UI" panose="020B0502040204020203" pitchFamily="34" charset="0"/>
                        </a:rPr>
                        <a:t>भुइँबाट सञ्चालित क्रेन (लोडसँगै हिँड्छ)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ne-NP" sz="140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cs typeface="Nirmala UI" panose="020B0502040204020203" pitchFamily="34" charset="0"/>
                        </a:rPr>
                        <a:t>टेल्फर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206">
                <a:tc rowSpan="4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ne-NP" sz="1600" b="0" i="0" u="none" strike="noStrike" baseline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ea typeface="+mn-ea"/>
                          <a:cs typeface="Nirmala UI" panose="020B0502040204020203" pitchFamily="34" charset="0"/>
                        </a:rPr>
                        <a:t>प्रमाणपत्रका प्रकार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ne-NP" sz="140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cs typeface="Nirmala UI" panose="020B0502040204020203" pitchFamily="34" charset="0"/>
                        </a:rPr>
                        <a:t>क्रेन / डेरिक अपरेटरको इजाजतपत्र (सीमारहित)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ne-NP" sz="1800" b="0" i="0" u="none" strike="noStrike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Nirmala UI" panose="020B0502040204020203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ne-NP" sz="1800" b="0" i="0" u="none" strike="noStrike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Nirmala UI" panose="020B0502040204020203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ne-NP" sz="1800" b="0" i="0" u="none" strike="noStrike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Nirmala UI" panose="020B0502040204020203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ne-NP" sz="1800" b="0" i="0" u="none" strike="noStrike" baseline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Nirmala UI" panose="020B0502040204020203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ne-NP" sz="1800" b="0" i="0" u="none" strike="noStrike" baseline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Nirmala UI" panose="020B0502040204020203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620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ne-NP" sz="140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cs typeface="Nirmala UI" panose="020B0502040204020203" pitchFamily="34" charset="0"/>
                        </a:rPr>
                        <a:t>भुइँबाट सञ्चालित क्रेन अपरेटरको इजाजतपत्र (सीमित)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20000"/>
                        </a:lnSpc>
                      </a:pP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ne-NP" sz="1800" b="0" i="0" u="none" strike="noStrike" baseline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Nirmala UI" panose="020B0502040204020203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ne-NP" sz="1800" b="0" i="0" u="none" strike="noStrike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Nirmala UI" panose="020B0502040204020203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ne-NP" sz="1800" b="0" i="0" u="none" strike="noStrike" baseline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Nirmala UI" panose="020B0502040204020203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ne-NP" sz="1800" b="0" i="0" u="none" strike="noStrike" baseline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Nirmala UI" panose="020B0502040204020203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620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ne-NP" sz="140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cs typeface="Nirmala UI" panose="020B0502040204020203" pitchFamily="34" charset="0"/>
                        </a:rPr>
                        <a:t>भुइँबाट सञ्चालित क्रेन सम्बन्धी सीप प्रशिक्षण पाठ्यक्रम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20000"/>
                        </a:lnSpc>
                      </a:pP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kumimoji="1" lang="ne-NP" sz="1800" b="0" i="0" u="none" strike="noStrike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Nirmala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ne-NP" sz="1800" b="0" i="0" u="none" strike="noStrike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Nirmala UI" panose="020B0502040204020203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ne-NP" sz="1800" b="0" i="0" u="none" strike="noStrike" baseline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Nirmala UI" panose="020B0502040204020203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ne-NP" sz="1800" b="0" i="0" u="none" strike="noStrike" baseline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Nirmala UI" panose="020B0502040204020203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620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ne-NP" sz="140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cs typeface="Nirmala UI" panose="020B0502040204020203" pitchFamily="34" charset="0"/>
                        </a:rPr>
                        <a:t>क्रेन सञ्चालन सम्बन्धी विशेष शिक्षा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20000"/>
                        </a:lnSpc>
                      </a:pPr>
                      <a:endParaRPr kumimoji="1" lang="ja-JP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kumimoji="1" lang="ne-NP" sz="1800" b="0" i="0" u="none" strike="noStrike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Nirmala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20000"/>
                        </a:lnSpc>
                      </a:pP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ne-NP" sz="1800" b="0" i="0" u="none" strike="noStrike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Nirmala UI" panose="020B0502040204020203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ne-NP" sz="1800" b="0" i="0" u="none" strike="noStrike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Nirmala UI" panose="020B0502040204020203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237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क्रेनले कसरी काम गरिरहेको छ निरीक्षण गर्नुहोस्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83" y="1690688"/>
            <a:ext cx="5503653" cy="4908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468757" y="2156792"/>
            <a:ext cx="1939584" cy="10436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37336" y="2198524"/>
            <a:ext cx="1827143" cy="9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क्रेनले निर्देशन अनुसार काम गरिरहेको छ या छैन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5705061" y="4611756"/>
            <a:ext cx="2266122" cy="14113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05060" y="4840357"/>
            <a:ext cx="37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2800" dirty="0">
                <a:latin typeface="Nirmala UI" panose="020B0502040204020203" pitchFamily="34" charset="0"/>
                <a:cs typeface="Nirmala UI" panose="020B0502040204020203" pitchFamily="34" charset="0"/>
              </a:rPr>
              <a:t>जाँच गर्नुहोस् !</a:t>
            </a:r>
          </a:p>
        </p:txBody>
      </p:sp>
    </p:spTree>
    <p:extLst>
      <p:ext uri="{BB962C8B-B14F-4D97-AF65-F5344CB8AC3E}">
        <p14:creationId xmlns:p14="http://schemas.microsoft.com/office/powerpoint/2010/main" val="1543606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>
            <a:normAutofit/>
          </a:bodyPr>
          <a:lstStyle/>
          <a:p>
            <a:r>
              <a:rPr kumimoji="1"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ड्रमको विन्डिङ (घुम्ने) अवस्था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07" y="1949570"/>
            <a:ext cx="6107501" cy="33643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45518" y="5063346"/>
            <a:ext cx="6549887" cy="7887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00945" y="5277141"/>
            <a:ext cx="2114356" cy="726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b: अनुपयुक्त अवस्था (असामान्य घुमाइ)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54069" y="5286957"/>
            <a:ext cx="2742634" cy="393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e-NP">
                <a:latin typeface="Nirmala UI" panose="020B0502040204020203" pitchFamily="34" charset="0"/>
                <a:cs typeface="Nirmala UI" panose="020B0502040204020203" pitchFamily="34" charset="0"/>
              </a:rPr>
              <a:t>a: उपयुक्त अवस्था</a:t>
            </a:r>
          </a:p>
        </p:txBody>
      </p:sp>
    </p:spTree>
    <p:extLst>
      <p:ext uri="{BB962C8B-B14F-4D97-AF65-F5344CB8AC3E}">
        <p14:creationId xmlns:p14="http://schemas.microsoft.com/office/powerpoint/2010/main" val="3435423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ne-NP" sz="4000" dirty="0">
                <a:latin typeface="Nirmala UI" panose="020B0502040204020203" pitchFamily="34" charset="0"/>
                <a:cs typeface="Nirmala UI" panose="020B0502040204020203" pitchFamily="34" charset="0"/>
              </a:rPr>
              <a:t>अधिभार निषेध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89" y="1690687"/>
            <a:ext cx="5607169" cy="44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2526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r>
              <a:rPr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सुरक्षा उपकरणलाई प्रभावकारी अवस्थामा राख्ने (1)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98" y="1371600"/>
            <a:ext cx="5486400" cy="49946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301409" y="2882348"/>
            <a:ext cx="1719470" cy="13616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64279" y="3101513"/>
            <a:ext cx="2852530" cy="726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अधिक घुमाइ रोकथाम सीमा स्विचले काम गर्दैन ।</a:t>
            </a:r>
          </a:p>
        </p:txBody>
      </p:sp>
    </p:spTree>
    <p:extLst>
      <p:ext uri="{BB962C8B-B14F-4D97-AF65-F5344CB8AC3E}">
        <p14:creationId xmlns:p14="http://schemas.microsoft.com/office/powerpoint/2010/main" val="4067814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963"/>
          </a:xfrm>
        </p:spPr>
        <p:txBody>
          <a:bodyPr>
            <a:normAutofit/>
          </a:bodyPr>
          <a:lstStyle/>
          <a:p>
            <a:r>
              <a:rPr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सुरक्षा उपकरणलाई प्रभावकारी अवस्थामा राख्ने (2)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540" y="1690688"/>
            <a:ext cx="6245524" cy="496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498574" y="1977887"/>
            <a:ext cx="1341782" cy="12324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012764" y="1662779"/>
            <a:ext cx="2271403" cy="12324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964688" y="2861778"/>
            <a:ext cx="1341782" cy="14120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88420" y="2058733"/>
            <a:ext cx="3512200" cy="726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केही कामदारले टेप प्रयोग गरेर हुक सुरक्षित गर्दछन्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79828" y="3849808"/>
            <a:ext cx="3253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अविश्वसनीय !!</a:t>
            </a:r>
          </a:p>
        </p:txBody>
      </p:sp>
    </p:spTree>
    <p:extLst>
      <p:ext uri="{BB962C8B-B14F-4D97-AF65-F5344CB8AC3E}">
        <p14:creationId xmlns:p14="http://schemas.microsoft.com/office/powerpoint/2010/main" val="1564195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114"/>
          </a:xfrm>
        </p:spPr>
        <p:txBody>
          <a:bodyPr>
            <a:normAutofit/>
          </a:bodyPr>
          <a:lstStyle/>
          <a:p>
            <a:r>
              <a:rPr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स्टपरमा टक्कर लाग्दैन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774" y="1690687"/>
            <a:ext cx="4779034" cy="4727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164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ne-NP" sz="4000" dirty="0">
                <a:latin typeface="Nirmala UI" panose="020B0502040204020203" pitchFamily="34" charset="0"/>
                <a:cs typeface="Nirmala UI" panose="020B0502040204020203" pitchFamily="34" charset="0"/>
              </a:rPr>
              <a:t>निषेधित अपरेशनहरू (कार्य)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21" y="1552755"/>
            <a:ext cx="5693434" cy="51154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162261" y="2067339"/>
            <a:ext cx="1858617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219216" y="1828799"/>
            <a:ext cx="855827" cy="581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266138" y="3412434"/>
            <a:ext cx="951905" cy="581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525634" y="4856921"/>
            <a:ext cx="1157314" cy="581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303135" y="5337312"/>
            <a:ext cx="1363785" cy="6858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149642" y="4131983"/>
            <a:ext cx="1988888" cy="2909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893477" y="4422912"/>
            <a:ext cx="2513410" cy="2835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858634" y="6321287"/>
            <a:ext cx="2591862" cy="3301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84360" y="2119518"/>
            <a:ext cx="1858617" cy="585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e-NP" sz="1400" dirty="0">
                <a:latin typeface="Nirmala UI" panose="020B0502040204020203" pitchFamily="34" charset="0"/>
                <a:cs typeface="Nirmala UI" panose="020B0502040204020203" pitchFamily="34" charset="0"/>
              </a:rPr>
              <a:t>निम्न अवस्थाहरूमा कार्यसञ्चालन रोक्नुहोस् ।</a:t>
            </a:r>
          </a:p>
        </p:txBody>
      </p:sp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752874"/>
              </p:ext>
            </p:extLst>
          </p:nvPr>
        </p:nvGraphicFramePr>
        <p:xfrm>
          <a:off x="8299142" y="2547181"/>
          <a:ext cx="3695883" cy="3451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0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ne-NP" sz="1600" b="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cs typeface="Nirmala UI" panose="020B0502040204020203" pitchFamily="34" charset="0"/>
                        </a:rPr>
                        <a:t>1.</a:t>
                      </a:r>
                    </a:p>
                  </a:txBody>
                  <a:tcPr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ne-NP" sz="1600" b="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cs typeface="Nirmala UI" panose="020B0502040204020203" pitchFamily="34" charset="0"/>
                        </a:rPr>
                        <a:t>अस्पष्ट संकेतहरू</a:t>
                      </a:r>
                    </a:p>
                  </a:txBody>
                  <a:tcPr marT="72000" marB="72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ne-NP" sz="1600" dirty="0">
                          <a:latin typeface="Nirmala UI" panose="020B0502040204020203" pitchFamily="34" charset="0"/>
                          <a:cs typeface="Nirmala UI" panose="020B0502040204020203" pitchFamily="34" charset="0"/>
                        </a:rPr>
                        <a:t>2.</a:t>
                      </a:r>
                    </a:p>
                  </a:txBody>
                  <a:tcPr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ne-NP" sz="1600" b="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cs typeface="Nirmala UI" panose="020B0502040204020203" pitchFamily="34" charset="0"/>
                        </a:rPr>
                        <a:t>दुई वा बढी संकेतकर्ताहरूबाट संकेत</a:t>
                      </a:r>
                    </a:p>
                  </a:txBody>
                  <a:tcPr marT="72000" marB="72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ne-NP" sz="1600" b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cs typeface="Nirmala UI" panose="020B0502040204020203" pitchFamily="34" charset="0"/>
                        </a:rPr>
                        <a:t>3.</a:t>
                      </a:r>
                    </a:p>
                  </a:txBody>
                  <a:tcPr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ne-NP" sz="1600" b="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cs typeface="Nirmala UI" panose="020B0502040204020203" pitchFamily="34" charset="0"/>
                        </a:rPr>
                        <a:t>अयोग्य कामदारहरूद्वारा स्लिङिङ कार्य</a:t>
                      </a:r>
                    </a:p>
                  </a:txBody>
                  <a:tcPr marT="72000" marB="72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kumimoji="1" lang="ja-JP" altLang="en-US" sz="1600" b="0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ea typeface="+mn-ea"/>
                        <a:cs typeface="Nirmala UI" panose="020B0502040204020203" pitchFamily="34" charset="0"/>
                      </a:endParaRPr>
                    </a:p>
                  </a:txBody>
                  <a:tcPr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600" b="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cs typeface="Nirmala UI" panose="020B0502040204020203" pitchFamily="34" charset="0"/>
                        </a:rPr>
                        <a:t>निर्दिष्ट संकेतकर्ता बाहेक अन्य व्यक्तिबाट संकेत</a:t>
                      </a:r>
                    </a:p>
                  </a:txBody>
                  <a:tcPr marT="72000" marB="72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ne-NP" sz="1600" b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cs typeface="Nirmala UI" panose="020B0502040204020203" pitchFamily="34" charset="0"/>
                        </a:rPr>
                        <a:t>4.</a:t>
                      </a:r>
                    </a:p>
                  </a:txBody>
                  <a:tcPr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ne-NP" sz="1600" b="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cs typeface="Nirmala UI" panose="020B0502040204020203" pitchFamily="34" charset="0"/>
                        </a:rPr>
                        <a:t>खतरनाक स्लिङिङ</a:t>
                      </a:r>
                    </a:p>
                  </a:txBody>
                  <a:tcPr marT="72000" marB="72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ne-NP" sz="1600" b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cs typeface="Nirmala UI" panose="020B0502040204020203" pitchFamily="34" charset="0"/>
                        </a:rPr>
                        <a:t>5.</a:t>
                      </a:r>
                    </a:p>
                  </a:txBody>
                  <a:tcPr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ne-NP" sz="1600" b="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cs typeface="Nirmala UI" panose="020B0502040204020203" pitchFamily="34" charset="0"/>
                        </a:rPr>
                        <a:t>अधिक मूल्याङ्कन गरिएको भार</a:t>
                      </a:r>
                    </a:p>
                  </a:txBody>
                  <a:tcPr marT="72000" marB="72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92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ne-NP" sz="1600" b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cs typeface="Nirmala UI" panose="020B0502040204020203" pitchFamily="34" charset="0"/>
                        </a:rPr>
                        <a:t>6.</a:t>
                      </a:r>
                    </a:p>
                  </a:txBody>
                  <a:tcPr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ne-NP" sz="1600" b="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cs typeface="Nirmala UI" panose="020B0502040204020203" pitchFamily="34" charset="0"/>
                        </a:rPr>
                        <a:t>जब कामदारहरू लोडमा अल्झिन सक्छन्</a:t>
                      </a:r>
                    </a:p>
                  </a:txBody>
                  <a:tcPr marT="72000" marB="72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44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9502" y="376277"/>
            <a:ext cx="11496907" cy="961870"/>
          </a:xfrm>
        </p:spPr>
        <p:txBody>
          <a:bodyPr>
            <a:normAutofit/>
          </a:bodyPr>
          <a:lstStyle/>
          <a:p>
            <a:r>
              <a:rPr kumimoji="1"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क्रेनहरूमा कामदारहरू ओसारपसार गर्न निषेधित छ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291" y="1414732"/>
            <a:ext cx="5331124" cy="51585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四角形吹き出し 4"/>
          <p:cNvSpPr/>
          <p:nvPr/>
        </p:nvSpPr>
        <p:spPr>
          <a:xfrm>
            <a:off x="5943601" y="2695575"/>
            <a:ext cx="3162300" cy="2552699"/>
          </a:xfrm>
          <a:prstGeom prst="wedgeRectCallout">
            <a:avLst>
              <a:gd name="adj1" fmla="val -7399"/>
              <a:gd name="adj2" fmla="val 6478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072188" y="3238084"/>
            <a:ext cx="2905125" cy="146767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क्रेनलाई कुनै कामदार ओसारपसार गर्न वा उठाउन प्रयोग नगर्नुहोस् ।</a:t>
            </a:r>
          </a:p>
        </p:txBody>
      </p:sp>
    </p:spTree>
    <p:extLst>
      <p:ext uri="{BB962C8B-B14F-4D97-AF65-F5344CB8AC3E}">
        <p14:creationId xmlns:p14="http://schemas.microsoft.com/office/powerpoint/2010/main" val="799320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114"/>
          </a:xfrm>
        </p:spPr>
        <p:txBody>
          <a:bodyPr>
            <a:normAutofit/>
          </a:bodyPr>
          <a:lstStyle/>
          <a:p>
            <a:r>
              <a:rPr kumimoji="1"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भार माथि उठाएर छोड्न मनाही छ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211" y="1544127"/>
            <a:ext cx="6116129" cy="50895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973418" y="3037062"/>
            <a:ext cx="2623930" cy="2206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四角形吹き出し 4"/>
          <p:cNvSpPr/>
          <p:nvPr/>
        </p:nvSpPr>
        <p:spPr>
          <a:xfrm>
            <a:off x="5950225" y="3030401"/>
            <a:ext cx="2647123" cy="2117035"/>
          </a:xfrm>
          <a:prstGeom prst="wedgeRectCallout">
            <a:avLst>
              <a:gd name="adj1" fmla="val -34884"/>
              <a:gd name="adj2" fmla="val 6390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084747" y="3154035"/>
            <a:ext cx="2378077" cy="188843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ne-NP" sz="2000" dirty="0">
                <a:latin typeface="Nirmala UI" panose="020B0502040204020203" pitchFamily="34" charset="0"/>
                <a:cs typeface="Nirmala UI" panose="020B0502040204020203" pitchFamily="34" charset="0"/>
              </a:rPr>
              <a:t>लोड उठाएर अपरेटिङ स्थानबाट बाहिर ननिस्किनुहोस् !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902226" y="3687417"/>
            <a:ext cx="1500809" cy="14600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76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7333"/>
          </a:xfrm>
        </p:spPr>
        <p:txBody>
          <a:bodyPr>
            <a:noAutofit/>
          </a:bodyPr>
          <a:lstStyle/>
          <a:p>
            <a:r>
              <a:rPr kumimoji="1"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असामान्य अवस्था फेला पर्दा अपनाइने उपायहरू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69" y="1492370"/>
            <a:ext cx="4261449" cy="49860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6072809" y="5834270"/>
            <a:ext cx="1480930" cy="5367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909093" y="5870713"/>
            <a:ext cx="340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मर्मत सुपरीवेक्षक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770783" y="2266122"/>
            <a:ext cx="1779104" cy="14212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9" name="四角形吹き出し 8"/>
          <p:cNvSpPr/>
          <p:nvPr/>
        </p:nvSpPr>
        <p:spPr>
          <a:xfrm>
            <a:off x="4870173" y="2276305"/>
            <a:ext cx="1441417" cy="611255"/>
          </a:xfrm>
          <a:prstGeom prst="wedgeRectCallout">
            <a:avLst>
              <a:gd name="adj1" fmla="val -15824"/>
              <a:gd name="adj2" fmla="val 195349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15019" y="2384479"/>
            <a:ext cx="1293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असफलता</a:t>
            </a:r>
          </a:p>
        </p:txBody>
      </p:sp>
      <p:sp>
        <p:nvSpPr>
          <p:cNvPr id="11" name="四角形吹き出し 10"/>
          <p:cNvSpPr/>
          <p:nvPr/>
        </p:nvSpPr>
        <p:spPr>
          <a:xfrm>
            <a:off x="5754757" y="2993315"/>
            <a:ext cx="1798982" cy="512502"/>
          </a:xfrm>
          <a:prstGeom prst="wedgeRectCallout">
            <a:avLst>
              <a:gd name="adj1" fmla="val -58302"/>
              <a:gd name="adj2" fmla="val 12323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65783" y="3064900"/>
            <a:ext cx="1368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खराबी</a:t>
            </a:r>
          </a:p>
        </p:txBody>
      </p:sp>
    </p:spTree>
    <p:extLst>
      <p:ext uri="{BB962C8B-B14F-4D97-AF65-F5344CB8AC3E}">
        <p14:creationId xmlns:p14="http://schemas.microsoft.com/office/powerpoint/2010/main" val="1252751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ne-NP" sz="4000" dirty="0">
                <a:latin typeface="Nirmala UI" panose="020B0502040204020203" pitchFamily="34" charset="0"/>
                <a:cs typeface="Nirmala UI" panose="020B0502040204020203" pitchFamily="34" charset="0"/>
              </a:rPr>
              <a:t>मेसेन्जर वायरमा झुण्डिएको पेन्डेन्ट स्विच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404" y="1690688"/>
            <a:ext cx="7020377" cy="431687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263512" y="3664461"/>
            <a:ext cx="276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पेन्डेन्ट स्विच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12542" y="3994696"/>
            <a:ext cx="276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मेसेन्जर वायर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79420" y="5257472"/>
            <a:ext cx="3187204" cy="726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यात्रा गर्दा अपरेटर उठाइएको लोडसँगै सर्नुपर्छ ।</a:t>
            </a:r>
          </a:p>
        </p:txBody>
      </p:sp>
    </p:spTree>
    <p:extLst>
      <p:ext uri="{BB962C8B-B14F-4D97-AF65-F5344CB8AC3E}">
        <p14:creationId xmlns:p14="http://schemas.microsoft.com/office/powerpoint/2010/main" val="1644053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गाइड रोपद्वारा संकर्षण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04" y="1751161"/>
            <a:ext cx="5986732" cy="47617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2474844" y="2613990"/>
            <a:ext cx="1818860" cy="17791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985591" y="2613990"/>
            <a:ext cx="1321905" cy="6261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293704" y="3091070"/>
            <a:ext cx="556592" cy="7354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85591" y="3636686"/>
            <a:ext cx="536713" cy="5864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452730" y="3826564"/>
            <a:ext cx="208534" cy="2385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1" name="四角形吹き出し 10"/>
          <p:cNvSpPr/>
          <p:nvPr/>
        </p:nvSpPr>
        <p:spPr>
          <a:xfrm rot="16200000">
            <a:off x="1675122" y="2619101"/>
            <a:ext cx="1609104" cy="1679431"/>
          </a:xfrm>
          <a:prstGeom prst="wedgeRectCallout">
            <a:avLst>
              <a:gd name="adj1" fmla="val 36660"/>
              <a:gd name="adj2" fmla="val 15395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47038" y="3020663"/>
            <a:ext cx="1446049" cy="871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गाइड रोप नतान्नुहोस् !</a:t>
            </a:r>
          </a:p>
        </p:txBody>
      </p:sp>
    </p:spTree>
    <p:extLst>
      <p:ext uri="{BB962C8B-B14F-4D97-AF65-F5344CB8AC3E}">
        <p14:creationId xmlns:p14="http://schemas.microsoft.com/office/powerpoint/2010/main" val="83694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9568"/>
          </a:xfrm>
        </p:spPr>
        <p:txBody>
          <a:bodyPr>
            <a:normAutofit/>
          </a:bodyPr>
          <a:lstStyle/>
          <a:p>
            <a:r>
              <a:rPr kumimoji="1"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दुई-तिर एक-साथ अपरेशनको खतरा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518" y="1521316"/>
            <a:ext cx="5262113" cy="52362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2810107" y="2804160"/>
            <a:ext cx="2520507" cy="4605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99678" y="2850081"/>
            <a:ext cx="2212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यात्राको दिशा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6753013" y="5615093"/>
            <a:ext cx="1083733" cy="5350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753012" y="5615093"/>
            <a:ext cx="2680919" cy="4876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79404" y="5674267"/>
            <a:ext cx="2654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ट्राभर्सिङको दिशा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3705013" y="5493173"/>
            <a:ext cx="96858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53629" y="5445760"/>
            <a:ext cx="1984504" cy="81957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628847" y="5670880"/>
            <a:ext cx="1863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लोड जाने दिशा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3914988" y="3786293"/>
            <a:ext cx="1198879" cy="4267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33492" y="3844242"/>
            <a:ext cx="2219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कार्यसञ्चालन मार्ग</a:t>
            </a:r>
          </a:p>
        </p:txBody>
      </p:sp>
    </p:spTree>
    <p:extLst>
      <p:ext uri="{BB962C8B-B14F-4D97-AF65-F5344CB8AC3E}">
        <p14:creationId xmlns:p14="http://schemas.microsoft.com/office/powerpoint/2010/main" val="1386316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0719"/>
          </a:xfrm>
        </p:spPr>
        <p:txBody>
          <a:bodyPr>
            <a:normAutofit/>
          </a:bodyPr>
          <a:lstStyle/>
          <a:p>
            <a:r>
              <a:rPr kumimoji="1"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भार उचालेर त्यत्तिकै उभिएर बस्ने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/>
          <a:stretch/>
        </p:blipFill>
        <p:spPr bwMode="auto">
          <a:xfrm>
            <a:off x="4140679" y="1545342"/>
            <a:ext cx="3786996" cy="49774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928533" y="5911747"/>
            <a:ext cx="1679788" cy="4221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232733" y="5852160"/>
            <a:ext cx="1425367" cy="5278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8533" y="5942227"/>
            <a:ext cx="167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कामको साइट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32733" y="5942123"/>
            <a:ext cx="144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सुरक्षा पदमार्ग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246880" y="2397759"/>
            <a:ext cx="751839" cy="10701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28532" y="3251200"/>
            <a:ext cx="982133" cy="4173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46505" y="3854025"/>
            <a:ext cx="2073093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संकेत कुर्नुहोस्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6115619" y="2011678"/>
            <a:ext cx="1442720" cy="18423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034177" y="2106507"/>
            <a:ext cx="149876" cy="15620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3" name="四角形吹き出し 12"/>
          <p:cNvSpPr/>
          <p:nvPr/>
        </p:nvSpPr>
        <p:spPr>
          <a:xfrm>
            <a:off x="6095998" y="2106507"/>
            <a:ext cx="2657709" cy="1562026"/>
          </a:xfrm>
          <a:prstGeom prst="wedgeRectCallout">
            <a:avLst>
              <a:gd name="adj1" fmla="val -31944"/>
              <a:gd name="adj2" fmla="val 625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22230" y="2191205"/>
            <a:ext cx="2631477" cy="1391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क्रेनलाई सुरक्षा पैदल मार्ग वा काम भइरहेको स्थानमाथि लोड उठाइएको अवस्थामा नरोक्नुहोस् ।</a:t>
            </a:r>
          </a:p>
        </p:txBody>
      </p:sp>
    </p:spTree>
    <p:extLst>
      <p:ext uri="{BB962C8B-B14F-4D97-AF65-F5344CB8AC3E}">
        <p14:creationId xmlns:p14="http://schemas.microsoft.com/office/powerpoint/2010/main" val="2403367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114"/>
          </a:xfrm>
        </p:spPr>
        <p:txBody>
          <a:bodyPr>
            <a:normAutofit/>
          </a:bodyPr>
          <a:lstStyle/>
          <a:p>
            <a:r>
              <a:rPr kumimoji="1" lang="ne-NP" sz="4000" dirty="0">
                <a:latin typeface="Nirmala UI" panose="020B0502040204020203" pitchFamily="34" charset="0"/>
                <a:cs typeface="Nirmala UI" panose="020B0502040204020203" pitchFamily="34" charset="0"/>
              </a:rPr>
              <a:t>उल्टो अपरेसन निषेध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943" y="1690688"/>
            <a:ext cx="8082951" cy="48395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8229599" y="1977813"/>
            <a:ext cx="535093" cy="13343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073813" y="2126827"/>
            <a:ext cx="15578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575040" y="2126827"/>
            <a:ext cx="189653" cy="2844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656956" y="2629209"/>
            <a:ext cx="162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उल्टो अपरेसन</a:t>
            </a:r>
          </a:p>
        </p:txBody>
      </p:sp>
    </p:spTree>
    <p:extLst>
      <p:ext uri="{BB962C8B-B14F-4D97-AF65-F5344CB8AC3E}">
        <p14:creationId xmlns:p14="http://schemas.microsoft.com/office/powerpoint/2010/main" val="1736650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ne-NP" sz="4000" dirty="0">
                <a:latin typeface="Nirmala UI" panose="020B0502040204020203" pitchFamily="34" charset="0"/>
                <a:cs typeface="Nirmala UI" panose="020B0502040204020203" pitchFamily="34" charset="0"/>
              </a:rPr>
              <a:t>निरीक्षणको समयमा स्टार्टअप (सुरु गर्नु) निषेधित छ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687" y="1518249"/>
            <a:ext cx="5262113" cy="5124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4705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67" y="1242251"/>
            <a:ext cx="4740707" cy="450153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902027" y="5526855"/>
            <a:ext cx="2060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उल्टो घुम्ने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57227" y="5559121"/>
            <a:ext cx="961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सामान्य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1079"/>
          </a:xfrm>
        </p:spPr>
        <p:txBody>
          <a:bodyPr>
            <a:normAutofit/>
          </a:bodyPr>
          <a:lstStyle/>
          <a:p>
            <a:r>
              <a:rPr lang="ne-NP" sz="4000" dirty="0">
                <a:latin typeface="Nirmala UI" panose="020B0502040204020203" pitchFamily="34" charset="0"/>
                <a:cs typeface="Nirmala UI" panose="020B0502040204020203" pitchFamily="34" charset="0"/>
              </a:rPr>
              <a:t>लिफ्टिङ (उठाउन)को लागि तार डोरी उल्टो घुमाउने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1279" y="2657475"/>
            <a:ext cx="3351788" cy="152381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यदि कम गर्ने कार्यहरू जारी रहेमा सीमा स्विचलाई कम नगरीकन क्लब ट्रलीहरू सहित फहराउने (होइस्टिङ) तार डोरी विपरित दिशामा घुम्छ ।</a:t>
            </a:r>
          </a:p>
        </p:txBody>
      </p:sp>
    </p:spTree>
    <p:extLst>
      <p:ext uri="{BB962C8B-B14F-4D97-AF65-F5344CB8AC3E}">
        <p14:creationId xmlns:p14="http://schemas.microsoft.com/office/powerpoint/2010/main" val="109994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963"/>
          </a:xfrm>
        </p:spPr>
        <p:txBody>
          <a:bodyPr>
            <a:normAutofit/>
          </a:bodyPr>
          <a:lstStyle/>
          <a:p>
            <a:r>
              <a:rPr kumimoji="1"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स्लिङ्गरहरूका लागि योग्यता हासिल गर्ने 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2"/>
          <a:stretch/>
        </p:blipFill>
        <p:spPr bwMode="auto">
          <a:xfrm>
            <a:off x="3250304" y="2013022"/>
            <a:ext cx="4459857" cy="43045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554133" y="2485813"/>
            <a:ext cx="765387" cy="5418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29944" y="2567862"/>
            <a:ext cx="1021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सुरक्षित !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616927" y="1984923"/>
            <a:ext cx="3317405" cy="10328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61531" y="2122668"/>
            <a:ext cx="3166946" cy="726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जसले स्लिङिङ सीप प्रशिक्षण पूरा गरेका छन्</a:t>
            </a:r>
          </a:p>
        </p:txBody>
      </p:sp>
    </p:spTree>
    <p:extLst>
      <p:ext uri="{BB962C8B-B14F-4D97-AF65-F5344CB8AC3E}">
        <p14:creationId xmlns:p14="http://schemas.microsoft.com/office/powerpoint/2010/main" val="2076869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7626"/>
          </a:xfrm>
        </p:spPr>
        <p:txBody>
          <a:bodyPr>
            <a:normAutofit/>
          </a:bodyPr>
          <a:lstStyle/>
          <a:p>
            <a:r>
              <a:rPr kumimoji="1"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स्लिङ कोण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177" y="1690687"/>
            <a:ext cx="6072997" cy="48050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050453" y="2479040"/>
            <a:ext cx="2499360" cy="4334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145280" y="2912533"/>
            <a:ext cx="1645920" cy="5621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69174" y="2453901"/>
            <a:ext cx="232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सकेसम्म 60 डिग्री भित्र भए राम्रो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69174" y="3060794"/>
            <a:ext cx="281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(अधिकतम 90 डिग्री)</a:t>
            </a:r>
          </a:p>
        </p:txBody>
      </p:sp>
    </p:spTree>
    <p:extLst>
      <p:ext uri="{BB962C8B-B14F-4D97-AF65-F5344CB8AC3E}">
        <p14:creationId xmlns:p14="http://schemas.microsoft.com/office/powerpoint/2010/main" val="2221731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021"/>
          </a:xfrm>
        </p:spPr>
        <p:txBody>
          <a:bodyPr>
            <a:normAutofit/>
          </a:bodyPr>
          <a:lstStyle/>
          <a:p>
            <a:r>
              <a:rPr kumimoji="1" lang="ne-NP" sz="4000" dirty="0">
                <a:latin typeface="Nirmala UI" panose="020B0502040204020203" pitchFamily="34" charset="0"/>
                <a:cs typeface="Nirmala UI" panose="020B0502040204020203" pitchFamily="34" charset="0"/>
              </a:rPr>
              <a:t>खाली गर्न पर्याप्त दूरी कायम राख्नुहोस्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2" r="50127" b="2490"/>
          <a:stretch/>
        </p:blipFill>
        <p:spPr bwMode="auto">
          <a:xfrm>
            <a:off x="2104846" y="1690688"/>
            <a:ext cx="6029864" cy="46497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391573" y="1747520"/>
            <a:ext cx="2221654" cy="12869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79626" y="1910080"/>
            <a:ext cx="2549251" cy="726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स्विङिङ लोडबाट पर्याप्त दूरी कायम राख्नुहोस् ।</a:t>
            </a:r>
          </a:p>
        </p:txBody>
      </p:sp>
    </p:spTree>
    <p:extLst>
      <p:ext uri="{BB962C8B-B14F-4D97-AF65-F5344CB8AC3E}">
        <p14:creationId xmlns:p14="http://schemas.microsoft.com/office/powerpoint/2010/main" val="3274498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3" t="3802" b="2490"/>
          <a:stretch/>
        </p:blipFill>
        <p:spPr bwMode="auto">
          <a:xfrm>
            <a:off x="2794959" y="1457775"/>
            <a:ext cx="5745192" cy="49602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439947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kumimoji="1" lang="ne-NP" sz="4000" dirty="0">
                <a:latin typeface="Nirmala UI" panose="020B0502040204020203" pitchFamily="34" charset="0"/>
                <a:cs typeface="Nirmala UI" panose="020B0502040204020203" pitchFamily="34" charset="0"/>
              </a:rPr>
              <a:t>लोडलाई तेर्सो दिशामा तान्ने र नदेखीकन उठाउने कार्य निषेध गरिएको छ</a:t>
            </a:r>
          </a:p>
        </p:txBody>
      </p:sp>
    </p:spTree>
    <p:extLst>
      <p:ext uri="{BB962C8B-B14F-4D97-AF65-F5344CB8AC3E}">
        <p14:creationId xmlns:p14="http://schemas.microsoft.com/office/powerpoint/2010/main" val="550052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58" y="1344692"/>
            <a:ext cx="7056848" cy="484396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634556" y="3518080"/>
            <a:ext cx="276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>
                <a:latin typeface="Nirmala UI" panose="020B0502040204020203" pitchFamily="34" charset="0"/>
                <a:cs typeface="Nirmala UI" panose="020B0502040204020203" pitchFamily="34" charset="0"/>
              </a:rPr>
              <a:t>पेन्डेन्ट स्विच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73237" y="4998679"/>
            <a:ext cx="2769079" cy="726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यात्रा गर्दा अपरेटर उठाइएको लोडसँगै सर्नुपर्छ ।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e-NP" sz="4000" dirty="0">
                <a:latin typeface="Nirmala UI" panose="020B0502040204020203" pitchFamily="34" charset="0"/>
                <a:cs typeface="Nirmala UI" panose="020B0502040204020203" pitchFamily="34" charset="0"/>
              </a:rPr>
              <a:t>गर्डर जडान गरिएको स्थानमा झुण्डिएको पेन्डेन्ट स्विच</a:t>
            </a:r>
          </a:p>
        </p:txBody>
      </p:sp>
    </p:spTree>
    <p:extLst>
      <p:ext uri="{BB962C8B-B14F-4D97-AF65-F5344CB8AC3E}">
        <p14:creationId xmlns:p14="http://schemas.microsoft.com/office/powerpoint/2010/main" val="1527288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लोडलाई तिब्र गतिमा उठाउन मनाही छ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85" y="1690687"/>
            <a:ext cx="7418717" cy="48998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314613" y="2878667"/>
            <a:ext cx="1415627" cy="12666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643707" y="2120053"/>
            <a:ext cx="2001520" cy="17915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450667" y="2221653"/>
            <a:ext cx="331893" cy="12462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0" name="四角形吹き出し 9"/>
          <p:cNvSpPr/>
          <p:nvPr/>
        </p:nvSpPr>
        <p:spPr>
          <a:xfrm>
            <a:off x="8260815" y="2120053"/>
            <a:ext cx="2522414" cy="1695028"/>
          </a:xfrm>
          <a:prstGeom prst="wedgeRectCallout">
            <a:avLst>
              <a:gd name="adj1" fmla="val -31272"/>
              <a:gd name="adj2" fmla="val 6302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260815" y="2323961"/>
            <a:ext cx="2522414" cy="1287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स्लिङ तार डोरी कसिएपछि एक पटक उठाउने कार्य रोक्नुहोस् ।</a:t>
            </a:r>
          </a:p>
        </p:txBody>
      </p:sp>
    </p:spTree>
    <p:extLst>
      <p:ext uri="{BB962C8B-B14F-4D97-AF65-F5344CB8AC3E}">
        <p14:creationId xmlns:p14="http://schemas.microsoft.com/office/powerpoint/2010/main" val="3126601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डोरीको अवस्था जाँच गर्ने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17" y="1690688"/>
            <a:ext cx="8281358" cy="49171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2201334" y="3034453"/>
            <a:ext cx="1165014" cy="17949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081866" y="3234860"/>
            <a:ext cx="474133" cy="10323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364479" y="2389005"/>
            <a:ext cx="1705394" cy="1184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293945" y="2810107"/>
            <a:ext cx="1473201" cy="7852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28438" y="4165491"/>
            <a:ext cx="189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>
                <a:latin typeface="Nirmala UI" panose="020B0502040204020203" pitchFamily="34" charset="0"/>
                <a:cs typeface="Nirmala UI" panose="020B0502040204020203" pitchFamily="34" charset="0"/>
              </a:rPr>
              <a:t>लोड भताभुङ्ग हुने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50591" y="3078068"/>
            <a:ext cx="193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स्लिङ तार डोरीको नुजिङ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50380" y="3177024"/>
            <a:ext cx="136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गाइड रोप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6945183" y="2761092"/>
            <a:ext cx="213900" cy="3926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596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अनलोडिङ गर्ने स्थान जाँच गर्ने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04" y="1475117"/>
            <a:ext cx="6400800" cy="5149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661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क्रेनले स्लिङ तार डोरी बाहिर तान्न निषेध गरिएको छ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4"/>
          <a:stretch/>
        </p:blipFill>
        <p:spPr bwMode="auto">
          <a:xfrm>
            <a:off x="2096220" y="1690688"/>
            <a:ext cx="7487728" cy="46238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526708" y="1742148"/>
            <a:ext cx="3504623" cy="16174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69410" y="1916941"/>
            <a:ext cx="3504623" cy="1287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स्लिङ तार डोरीलाई क्रेनको फहराउने (होइस्टिङ) चालद्वारा लोडको मुनिबाट कहिल्यै बाहिर नतान्नुहोस् ।</a:t>
            </a:r>
          </a:p>
        </p:txBody>
      </p:sp>
    </p:spTree>
    <p:extLst>
      <p:ext uri="{BB962C8B-B14F-4D97-AF65-F5344CB8AC3E}">
        <p14:creationId xmlns:p14="http://schemas.microsoft.com/office/powerpoint/2010/main" val="2580973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0"/>
          <a:stretch/>
        </p:blipFill>
        <p:spPr bwMode="auto">
          <a:xfrm>
            <a:off x="2432649" y="1285336"/>
            <a:ext cx="6047117" cy="50119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845387" y="1557867"/>
            <a:ext cx="1896533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641599" y="3474720"/>
            <a:ext cx="2451947" cy="1625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30053" y="1678001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होइस्ट ड्रम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409439" y="3725333"/>
            <a:ext cx="1022773" cy="955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9" name="円形吹き出し 8"/>
          <p:cNvSpPr/>
          <p:nvPr/>
        </p:nvSpPr>
        <p:spPr>
          <a:xfrm>
            <a:off x="3136053" y="3637280"/>
            <a:ext cx="1815254" cy="1192107"/>
          </a:xfrm>
          <a:prstGeom prst="wedgeEllipseCallout">
            <a:avLst>
              <a:gd name="adj1" fmla="val 50536"/>
              <a:gd name="adj2" fmla="val 6863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55857" y="3870188"/>
            <a:ext cx="1575645" cy="726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अनियमित वाइण्डिङ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2742"/>
          </a:xfrm>
        </p:spPr>
        <p:txBody>
          <a:bodyPr>
            <a:normAutofit/>
          </a:bodyPr>
          <a:lstStyle/>
          <a:p>
            <a:r>
              <a:rPr kumimoji="1" lang="ne-NP">
                <a:latin typeface="Nirmala UI" panose="020B0502040204020203" pitchFamily="34" charset="0"/>
                <a:cs typeface="Nirmala UI" panose="020B0502040204020203" pitchFamily="34" charset="0"/>
              </a:rPr>
              <a:t>स्विङिङ हुकलाई उठाउन मनाही छ </a:t>
            </a:r>
          </a:p>
        </p:txBody>
      </p:sp>
    </p:spTree>
    <p:extLst>
      <p:ext uri="{BB962C8B-B14F-4D97-AF65-F5344CB8AC3E}">
        <p14:creationId xmlns:p14="http://schemas.microsoft.com/office/powerpoint/2010/main" val="22799353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207"/>
          </a:xfrm>
        </p:spPr>
        <p:txBody>
          <a:bodyPr>
            <a:normAutofit/>
          </a:bodyPr>
          <a:lstStyle/>
          <a:p>
            <a:r>
              <a:rPr kumimoji="1"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पेन्डेन्ट स्विच ह्यान्डल गर्ने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487" y="1690688"/>
            <a:ext cx="5719313" cy="49689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674853" y="1837426"/>
            <a:ext cx="4546121" cy="6383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967488" y="1610264"/>
            <a:ext cx="5833612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90969" y="1743085"/>
            <a:ext cx="5130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यसलाई माथि तान्दा पेन्डेन्ट स्विच रिलीज नगर्नुहोस् ।</a:t>
            </a:r>
          </a:p>
        </p:txBody>
      </p:sp>
    </p:spTree>
    <p:extLst>
      <p:ext uri="{BB962C8B-B14F-4D97-AF65-F5344CB8AC3E}">
        <p14:creationId xmlns:p14="http://schemas.microsoft.com/office/powerpoint/2010/main" val="641524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ne-NP">
                <a:latin typeface="Nirmala UI" panose="020B0502040204020203" pitchFamily="34" charset="0"/>
                <a:cs typeface="Nirmala UI" panose="020B0502040204020203" pitchFamily="34" charset="0"/>
              </a:rPr>
              <a:t>हुकको स्थान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54"/>
          <a:stretch/>
        </p:blipFill>
        <p:spPr bwMode="auto">
          <a:xfrm>
            <a:off x="2622430" y="1613140"/>
            <a:ext cx="6745856" cy="47962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034896" y="2566313"/>
            <a:ext cx="2884098" cy="15657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857335" y="2938703"/>
            <a:ext cx="276045" cy="85401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096000" y="3933645"/>
            <a:ext cx="2401019" cy="2674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435306" y="4011283"/>
            <a:ext cx="1923690" cy="8108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9" name="四角形吹き出し 8"/>
          <p:cNvSpPr/>
          <p:nvPr/>
        </p:nvSpPr>
        <p:spPr>
          <a:xfrm>
            <a:off x="6303751" y="2847520"/>
            <a:ext cx="2482029" cy="1595886"/>
          </a:xfrm>
          <a:prstGeom prst="wedgeRectCallout">
            <a:avLst>
              <a:gd name="adj1" fmla="val -33206"/>
              <a:gd name="adj2" fmla="val 7763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35305" y="3663290"/>
            <a:ext cx="223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लोड मच्चिनेछ !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02160" y="3181044"/>
            <a:ext cx="210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COG बाहिर छ !</a:t>
            </a:r>
          </a:p>
        </p:txBody>
      </p:sp>
    </p:spTree>
    <p:extLst>
      <p:ext uri="{BB962C8B-B14F-4D97-AF65-F5344CB8AC3E}">
        <p14:creationId xmlns:p14="http://schemas.microsoft.com/office/powerpoint/2010/main" val="25132834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2805" y="298219"/>
            <a:ext cx="10515600" cy="894962"/>
          </a:xfrm>
        </p:spPr>
        <p:txBody>
          <a:bodyPr>
            <a:normAutofit/>
          </a:bodyPr>
          <a:lstStyle/>
          <a:p>
            <a:r>
              <a:rPr kumimoji="1"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एन्टी-स्विङ अपरेसन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5"/>
          <a:stretch/>
        </p:blipFill>
        <p:spPr bwMode="auto">
          <a:xfrm>
            <a:off x="2544793" y="1423358"/>
            <a:ext cx="6832120" cy="51154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829464" y="2717321"/>
            <a:ext cx="2389517" cy="15613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113917" y="3498011"/>
            <a:ext cx="2389517" cy="15613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401465" y="4813539"/>
            <a:ext cx="595222" cy="3709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8" name="四角形吹き出し 7"/>
          <p:cNvSpPr/>
          <p:nvPr/>
        </p:nvSpPr>
        <p:spPr>
          <a:xfrm>
            <a:off x="3316856" y="3027827"/>
            <a:ext cx="1759789" cy="1086928"/>
          </a:xfrm>
          <a:prstGeom prst="wedgeRectCallout">
            <a:avLst>
              <a:gd name="adj1" fmla="val -10539"/>
              <a:gd name="adj2" fmla="val 66468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43592" y="3109377"/>
            <a:ext cx="1506315" cy="871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एन्टी-स्विङ अपरेसन</a:t>
            </a:r>
          </a:p>
        </p:txBody>
      </p:sp>
    </p:spTree>
    <p:extLst>
      <p:ext uri="{BB962C8B-B14F-4D97-AF65-F5344CB8AC3E}">
        <p14:creationId xmlns:p14="http://schemas.microsoft.com/office/powerpoint/2010/main" val="14253366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>
            <a:normAutofit/>
          </a:bodyPr>
          <a:lstStyle/>
          <a:p>
            <a:r>
              <a:rPr kumimoji="1"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नियमित चेकजाँच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274" y="1423447"/>
            <a:ext cx="7297058" cy="52016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010893" y="2516957"/>
            <a:ext cx="1127473" cy="7439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125286" y="2836269"/>
            <a:ext cx="914924" cy="7936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942053" y="2596539"/>
            <a:ext cx="1201947" cy="8942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91201" y="2559269"/>
            <a:ext cx="1524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sz="2400" dirty="0">
                <a:latin typeface="Nirmala UI" panose="020B0502040204020203" pitchFamily="34" charset="0"/>
                <a:cs typeface="Nirmala UI" panose="020B0502040204020203" pitchFamily="34" charset="0"/>
              </a:rPr>
              <a:t>समस्या !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024812" y="2664856"/>
            <a:ext cx="2238375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विफलताको लक्षण</a:t>
            </a:r>
          </a:p>
        </p:txBody>
      </p:sp>
    </p:spTree>
    <p:extLst>
      <p:ext uri="{BB962C8B-B14F-4D97-AF65-F5344CB8AC3E}">
        <p14:creationId xmlns:p14="http://schemas.microsoft.com/office/powerpoint/2010/main" val="25143470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963"/>
          </a:xfrm>
        </p:spPr>
        <p:txBody>
          <a:bodyPr>
            <a:normAutofit/>
          </a:bodyPr>
          <a:lstStyle/>
          <a:p>
            <a:r>
              <a:rPr kumimoji="1" lang="ne-NP" sz="4000">
                <a:latin typeface="Arial" panose="020B0604020202020204" pitchFamily="34" charset="0"/>
                <a:cs typeface="Nirmala UI" panose="020B0502040204020203" pitchFamily="34" charset="0"/>
              </a:rPr>
              <a:t>असामान्य अवस्थामा रोकिने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502" y="1690687"/>
            <a:ext cx="8859328" cy="49861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8201318" y="4530183"/>
            <a:ext cx="2352382" cy="102312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ne-NP" dirty="0">
                <a:latin typeface="Arial" panose="020B0604020202020204" pitchFamily="34" charset="0"/>
                <a:cs typeface="Nirmala UI" panose="020B0502040204020203" pitchFamily="34" charset="0"/>
              </a:rPr>
              <a:t>विद्युत आपूर्ति स्विच बन्द गर्नुहोस् ।</a:t>
            </a:r>
          </a:p>
        </p:txBody>
      </p:sp>
    </p:spTree>
    <p:extLst>
      <p:ext uri="{BB962C8B-B14F-4D97-AF65-F5344CB8AC3E}">
        <p14:creationId xmlns:p14="http://schemas.microsoft.com/office/powerpoint/2010/main" val="603394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812"/>
          </a:xfrm>
        </p:spPr>
        <p:txBody>
          <a:bodyPr>
            <a:normAutofit/>
          </a:bodyPr>
          <a:lstStyle/>
          <a:p>
            <a:r>
              <a:rPr kumimoji="1" lang="ne-NP" sz="4000" dirty="0">
                <a:latin typeface="Nirmala UI" panose="020B0502040204020203" pitchFamily="34" charset="0"/>
                <a:cs typeface="Nirmala UI" panose="020B0502040204020203" pitchFamily="34" charset="0"/>
              </a:rPr>
              <a:t>क्रेनको परिभाषा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26" y="1526875"/>
            <a:ext cx="4209773" cy="50506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819526" y="1690599"/>
            <a:ext cx="387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शक्तिले भार उठाउने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98572" y="4050226"/>
            <a:ext cx="4113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>
                <a:latin typeface="Nirmala UI" panose="020B0502040204020203" pitchFamily="34" charset="0"/>
                <a:cs typeface="Nirmala UI" panose="020B0502040204020203" pitchFamily="34" charset="0"/>
              </a:rPr>
              <a:t>उठाएको भार तेर्सो दिशामा बोक्ने</a:t>
            </a:r>
          </a:p>
        </p:txBody>
      </p:sp>
    </p:spTree>
    <p:extLst>
      <p:ext uri="{BB962C8B-B14F-4D97-AF65-F5344CB8AC3E}">
        <p14:creationId xmlns:p14="http://schemas.microsoft.com/office/powerpoint/2010/main" val="1494560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660"/>
          </a:xfrm>
        </p:spPr>
        <p:txBody>
          <a:bodyPr>
            <a:normAutofit/>
          </a:bodyPr>
          <a:lstStyle/>
          <a:p>
            <a:r>
              <a:rPr kumimoji="1" lang="ne-NP" sz="4000">
                <a:latin typeface="Arial" panose="020B0604020202020204" pitchFamily="34" charset="0"/>
                <a:cs typeface="Nirmala UI" panose="020B0502040204020203" pitchFamily="34" charset="0"/>
              </a:rPr>
              <a:t>पूर्वतयारी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89" y="1442256"/>
            <a:ext cx="5201728" cy="495303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806176" y="4330460"/>
            <a:ext cx="2077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dirty="0">
                <a:latin typeface="Arial" panose="020B0604020202020204" pitchFamily="34" charset="0"/>
                <a:cs typeface="Nirmala UI" panose="020B0502040204020203" pitchFamily="34" charset="0"/>
              </a:rPr>
              <a:t>पूर्वतयारी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22763" y="1548565"/>
            <a:ext cx="5210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2000" dirty="0">
                <a:latin typeface="Arial" panose="020B0604020202020204" pitchFamily="34" charset="0"/>
                <a:cs typeface="Nirmala UI" panose="020B0502040204020203" pitchFamily="34" charset="0"/>
              </a:rPr>
              <a:t>निरीक्षणको लागि पूर्वतयारी</a:t>
            </a:r>
          </a:p>
        </p:txBody>
      </p:sp>
    </p:spTree>
    <p:extLst>
      <p:ext uri="{BB962C8B-B14F-4D97-AF65-F5344CB8AC3E}">
        <p14:creationId xmlns:p14="http://schemas.microsoft.com/office/powerpoint/2010/main" val="18672053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5799" y="261698"/>
            <a:ext cx="10515600" cy="1325563"/>
          </a:xfr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ne-NP" sz="4000">
                <a:latin typeface="Arial" panose="020B0604020202020204" pitchFamily="34" charset="0"/>
                <a:cs typeface="Nirmala UI" panose="020B0502040204020203" pitchFamily="34" charset="0"/>
              </a:rPr>
              <a:t>मौसम जानकारी जाँच गर्ने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71"/>
          <a:stretch/>
        </p:blipFill>
        <p:spPr bwMode="auto">
          <a:xfrm>
            <a:off x="2863971" y="1492370"/>
            <a:ext cx="6055742" cy="4830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/>
          <p:cNvSpPr/>
          <p:nvPr/>
        </p:nvSpPr>
        <p:spPr>
          <a:xfrm>
            <a:off x="5589917" y="1777042"/>
            <a:ext cx="3122762" cy="12853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589917" y="3062377"/>
            <a:ext cx="396815" cy="2587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5788325" y="1777042"/>
            <a:ext cx="2734574" cy="1121344"/>
          </a:xfrm>
          <a:prstGeom prst="wedgeRoundRectCallout">
            <a:avLst>
              <a:gd name="adj1" fmla="val -52163"/>
              <a:gd name="adj2" fmla="val 6797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43916" y="1816743"/>
            <a:ext cx="2596551" cy="108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3000"/>
              </a:lnSpc>
            </a:pPr>
            <a:r>
              <a:rPr kumimoji="1" lang="ne-NP" dirty="0">
                <a:latin typeface="Arial" panose="020B0604020202020204" pitchFamily="34" charset="0"/>
                <a:cs typeface="Nirmala UI" panose="020B0502040204020203" pitchFamily="34" charset="0"/>
              </a:rPr>
              <a:t>मौसम जानकारीअनुसार तिब्र हावा चल्ने अपेक्षा गरिएको छ</a:t>
            </a:r>
          </a:p>
        </p:txBody>
      </p:sp>
    </p:spTree>
    <p:extLst>
      <p:ext uri="{BB962C8B-B14F-4D97-AF65-F5344CB8AC3E}">
        <p14:creationId xmlns:p14="http://schemas.microsoft.com/office/powerpoint/2010/main" val="8859557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ne-NP" sz="4000">
                <a:latin typeface="Arial" panose="020B0604020202020204" pitchFamily="34" charset="0"/>
                <a:cs typeface="Nirmala UI" panose="020B0502040204020203" pitchFamily="34" charset="0"/>
              </a:rPr>
              <a:t>वर्षाको कारण कार्यसञ्चालन रोक्ने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5"/>
          <a:stretch/>
        </p:blipFill>
        <p:spPr bwMode="auto">
          <a:xfrm>
            <a:off x="2872596" y="1406105"/>
            <a:ext cx="6038490" cy="49343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779698" y="3519577"/>
            <a:ext cx="2941608" cy="11645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6167888" y="3562665"/>
            <a:ext cx="2553418" cy="905773"/>
          </a:xfrm>
          <a:prstGeom prst="wedgeRoundRectCallout">
            <a:avLst>
              <a:gd name="adj1" fmla="val -29955"/>
              <a:gd name="adj2" fmla="val 7488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ne-NP" dirty="0">
                <a:latin typeface="Arial" panose="020B0604020202020204" pitchFamily="34" charset="0"/>
                <a:cs typeface="Nirmala UI" panose="020B0502040204020203" pitchFamily="34" charset="0"/>
              </a:rPr>
              <a:t>वर्षा हुन लागेको छ, </a:t>
            </a:r>
            <a:br>
              <a:rPr kumimoji="1" lang="en-US" dirty="0">
                <a:latin typeface="Arial" panose="020B0604020202020204" pitchFamily="34" charset="0"/>
                <a:cs typeface="Nirmala UI" panose="020B0502040204020203" pitchFamily="34" charset="0"/>
              </a:rPr>
            </a:br>
            <a:r>
              <a:rPr kumimoji="1" lang="ne-NP" dirty="0">
                <a:latin typeface="Arial" panose="020B0604020202020204" pitchFamily="34" charset="0"/>
                <a:cs typeface="Nirmala UI" panose="020B0502040204020203" pitchFamily="34" charset="0"/>
              </a:rPr>
              <a:t>बन्द गरौँ ।</a:t>
            </a:r>
          </a:p>
        </p:txBody>
      </p:sp>
    </p:spTree>
    <p:extLst>
      <p:ext uri="{BB962C8B-B14F-4D97-AF65-F5344CB8AC3E}">
        <p14:creationId xmlns:p14="http://schemas.microsoft.com/office/powerpoint/2010/main" val="11331506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92522" cy="761148"/>
          </a:xfrm>
        </p:spPr>
        <p:txBody>
          <a:bodyPr>
            <a:normAutofit/>
          </a:bodyPr>
          <a:lstStyle/>
          <a:p>
            <a:r>
              <a:rPr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इलेक्ट्रिक शक (विद्युतीय झड्का) को कारण खतरा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091" y="1337094"/>
            <a:ext cx="6193766" cy="55209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105509" y="4813540"/>
            <a:ext cx="5805578" cy="19754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41450" y="4825508"/>
            <a:ext cx="10531475" cy="1625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ne-NP" sz="1050" dirty="0">
                <a:latin typeface="Arial" panose="020B0604020202020204" pitchFamily="34" charset="0"/>
                <a:cs typeface="Nirmala UI" panose="020B0502040204020203" pitchFamily="34" charset="0"/>
              </a:rPr>
              <a:t>AC-1: अनुभूति गर्नु सम्भव छ तर सामान्यतया कुनै 'चकित भएको' प्रतिक्रिया छैन ।</a:t>
            </a:r>
          </a:p>
          <a:p>
            <a:pPr>
              <a:lnSpc>
                <a:spcPct val="120000"/>
              </a:lnSpc>
            </a:pPr>
            <a:r>
              <a:rPr kumimoji="1" lang="ne-NP" sz="1050" dirty="0">
                <a:latin typeface="Arial" panose="020B0604020202020204" pitchFamily="34" charset="0"/>
                <a:cs typeface="Nirmala UI" panose="020B0502040204020203" pitchFamily="34" charset="0"/>
              </a:rPr>
              <a:t>AC-2: अनुभूति र स्वचालित मांसपेशीय सङ्कुचन हुन सक्छ तर प्रायः कुनै हानिकारक विघुतीय शारीरिक प्रभावहरू हुँदैन ।</a:t>
            </a:r>
          </a:p>
          <a:p>
            <a:pPr>
              <a:lnSpc>
                <a:spcPct val="120000"/>
              </a:lnSpc>
            </a:pPr>
            <a:r>
              <a:rPr lang="ne-NP" sz="1050" dirty="0">
                <a:latin typeface="Arial" panose="020B0604020202020204" pitchFamily="34" charset="0"/>
                <a:cs typeface="Nirmala UI" panose="020B0502040204020203" pitchFamily="34" charset="0"/>
              </a:rPr>
              <a:t>AC-3: कडा स्वचालित मांसपेशीय सङ्कुचन । सास फेर्न गाह्रो । मुटुको कार्यमा उल्टो गडबडी । सामान्यतया कुनै अङ्गमा क्षति पुग्ने अपेक्षा गरिँदैन ।</a:t>
            </a:r>
          </a:p>
          <a:p>
            <a:pPr indent="-360000">
              <a:lnSpc>
                <a:spcPct val="120000"/>
              </a:lnSpc>
            </a:pPr>
            <a:r>
              <a:rPr lang="ne-NP" sz="1050" dirty="0">
                <a:latin typeface="Arial" panose="020B0604020202020204" pitchFamily="34" charset="0"/>
                <a:cs typeface="Nirmala UI" panose="020B0502040204020203" pitchFamily="34" charset="0"/>
              </a:rPr>
              <a:t>AC-4: रोगजन्य शारीरिक प्रभाव पर्न सक्छन्, जस्तै, हृदयघात, अचानक श्वासप्रश्वास रोकिने र जलन हुने वा अन्य सेलुलर (कोशीय) क्षति ।</a:t>
            </a:r>
          </a:p>
          <a:p>
            <a:pPr marL="360000">
              <a:lnSpc>
                <a:spcPct val="120000"/>
              </a:lnSpc>
            </a:pPr>
            <a:r>
              <a:rPr lang="ne-NP" sz="1050" dirty="0">
                <a:latin typeface="Arial" panose="020B0604020202020204" pitchFamily="34" charset="0"/>
                <a:cs typeface="Nirmala UI" panose="020B0502040204020203" pitchFamily="34" charset="0"/>
              </a:rPr>
              <a:t>भेन्ट्रिकुलर फाइब्रिलेसनको सम्भावना जुन करेन्टको परिमाण र समयसँगै बढ्दै जान्छ ।</a:t>
            </a:r>
          </a:p>
          <a:p>
            <a:pPr>
              <a:lnSpc>
                <a:spcPct val="120000"/>
              </a:lnSpc>
            </a:pPr>
            <a:r>
              <a:rPr lang="ne-NP" sz="1050" dirty="0">
                <a:latin typeface="Arial" panose="020B0604020202020204" pitchFamily="34" charset="0"/>
                <a:cs typeface="Nirmala UI" panose="020B0502040204020203" pitchFamily="34" charset="0"/>
              </a:rPr>
              <a:t>AC-4.1: लगभग 5% सम्म भेन्ट्रिकुलर फाइब्रिलेसनको सम्भावना ।</a:t>
            </a:r>
          </a:p>
          <a:p>
            <a:pPr>
              <a:lnSpc>
                <a:spcPct val="120000"/>
              </a:lnSpc>
            </a:pPr>
            <a:r>
              <a:rPr kumimoji="1" lang="ne-NP" sz="1050" dirty="0">
                <a:latin typeface="Arial" panose="020B0604020202020204" pitchFamily="34" charset="0"/>
                <a:cs typeface="Nirmala UI" panose="020B0502040204020203" pitchFamily="34" charset="0"/>
              </a:rPr>
              <a:t>AC-4.2: </a:t>
            </a:r>
            <a:r>
              <a:rPr lang="ne-NP" sz="1050" dirty="0">
                <a:latin typeface="Arial" panose="020B0604020202020204" pitchFamily="34" charset="0"/>
                <a:cs typeface="Nirmala UI" panose="020B0502040204020203" pitchFamily="34" charset="0"/>
              </a:rPr>
              <a:t>लगभग 50 % सम्म भेन्ट्रिकुलर फाइब्रिलेसनको सम्भावना</a:t>
            </a:r>
          </a:p>
          <a:p>
            <a:pPr>
              <a:lnSpc>
                <a:spcPct val="120000"/>
              </a:lnSpc>
            </a:pPr>
            <a:r>
              <a:rPr lang="ne-NP" sz="1050" dirty="0">
                <a:latin typeface="Arial" panose="020B0604020202020204" pitchFamily="34" charset="0"/>
                <a:cs typeface="Nirmala UI" panose="020B0502040204020203" pitchFamily="34" charset="0"/>
              </a:rPr>
              <a:t>AC-4.3: भेन्ट्रिकुलर फाइब्रिलेसनको सम्भावना 50% भन्दा बढी हुन्छ ।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5992" y="4825508"/>
            <a:ext cx="865458" cy="25391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ne-NP" sz="1050" dirty="0">
                <a:latin typeface="Arial" panose="020B0604020202020204" pitchFamily="34" charset="0"/>
                <a:cs typeface="Nirmala UI" panose="020B0502040204020203" pitchFamily="34" charset="0"/>
              </a:rPr>
              <a:t>टिपोटहरू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13584" y="4614688"/>
            <a:ext cx="989428" cy="246221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pPr algn="r"/>
            <a:r>
              <a:rPr lang="ne-NP" sz="1000" b="1" dirty="0">
                <a:latin typeface="Arial" panose="020B0604020202020204" pitchFamily="34" charset="0"/>
                <a:cs typeface="Nirmala UI" panose="020B0502040204020203" pitchFamily="34" charset="0"/>
              </a:rPr>
              <a:t>बडी करेन्ट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25391" y="2768600"/>
            <a:ext cx="338554" cy="1758043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r"/>
            <a:r>
              <a:rPr lang="ne-NP" sz="1000" b="1" dirty="0"/>
              <a:t>करेन्ट प्रवाहको अवधि</a:t>
            </a:r>
          </a:p>
        </p:txBody>
      </p:sp>
    </p:spTree>
    <p:extLst>
      <p:ext uri="{BB962C8B-B14F-4D97-AF65-F5344CB8AC3E}">
        <p14:creationId xmlns:p14="http://schemas.microsoft.com/office/powerpoint/2010/main" val="23018765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472" y="1466491"/>
            <a:ext cx="6944264" cy="52448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9502" y="365125"/>
            <a:ext cx="11173522" cy="1325563"/>
          </a:xfrm>
        </p:spPr>
        <p:txBody>
          <a:bodyPr>
            <a:normAutofit/>
          </a:bodyPr>
          <a:lstStyle/>
          <a:p>
            <a:r>
              <a:rPr kumimoji="1"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म्याग्निच्युड र बलको बाहु बीचको सम्बन्ध</a:t>
            </a:r>
          </a:p>
        </p:txBody>
      </p:sp>
    </p:spTree>
    <p:extLst>
      <p:ext uri="{BB962C8B-B14F-4D97-AF65-F5344CB8AC3E}">
        <p14:creationId xmlns:p14="http://schemas.microsoft.com/office/powerpoint/2010/main" val="29904127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299"/>
          </a:xfrm>
        </p:spPr>
        <p:txBody>
          <a:bodyPr>
            <a:normAutofit/>
          </a:bodyPr>
          <a:lstStyle/>
          <a:p>
            <a:r>
              <a:rPr kumimoji="1"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उत्तोलनको मुमेन्ट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68" y="1457864"/>
            <a:ext cx="7073660" cy="50723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093208" y="5239512"/>
            <a:ext cx="621792" cy="3749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57216" y="5239512"/>
            <a:ext cx="121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>
                <a:latin typeface="Arial" panose="020B0604020202020204" pitchFamily="34" charset="0"/>
                <a:cs typeface="Nirmala UI" panose="020B0502040204020203" pitchFamily="34" charset="0"/>
              </a:rPr>
              <a:t>फलक्रम</a:t>
            </a:r>
          </a:p>
        </p:txBody>
      </p:sp>
    </p:spTree>
    <p:extLst>
      <p:ext uri="{BB962C8B-B14F-4D97-AF65-F5344CB8AC3E}">
        <p14:creationId xmlns:p14="http://schemas.microsoft.com/office/powerpoint/2010/main" val="16229065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ne-NP">
                <a:latin typeface="Arial" panose="020B0604020202020204" pitchFamily="34" charset="0"/>
                <a:cs typeface="Nirmala UI" panose="020B0502040204020203" pitchFamily="34" charset="0"/>
              </a:rPr>
              <a:t>इनर्सिया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29" y="1690688"/>
            <a:ext cx="7955139" cy="383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162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ne-NP" sz="4000" dirty="0">
                <a:latin typeface="Arial" panose="020B0604020202020204" pitchFamily="34" charset="0"/>
                <a:cs typeface="Nirmala UI" panose="020B0502040204020203" pitchFamily="34" charset="0"/>
              </a:rPr>
              <a:t>सेन्ट्रिपेटल र सेन्ट्रिफ्युगल (केन्द्रापसारक) फोर्सहरू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40" y="2016079"/>
            <a:ext cx="10150720" cy="397798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453607" y="2400788"/>
            <a:ext cx="1843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sz="1600" dirty="0">
                <a:latin typeface="Arial" panose="020B0604020202020204" pitchFamily="34" charset="0"/>
                <a:cs typeface="Nirmala UI" panose="020B0502040204020203" pitchFamily="34" charset="0"/>
              </a:rPr>
              <a:t>केन्द्रापसारक बल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09490" y="3971618"/>
            <a:ext cx="1946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ne-NP" sz="1600">
                <a:latin typeface="Arial" panose="020B0604020202020204" pitchFamily="34" charset="0"/>
                <a:cs typeface="Nirmala UI" panose="020B0502040204020203" pitchFamily="34" charset="0"/>
              </a:rPr>
              <a:t>स्पर्शरेखीय दिशा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96785" y="2812497"/>
            <a:ext cx="2093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1600" dirty="0">
                <a:latin typeface="Arial" panose="020B0604020202020204" pitchFamily="34" charset="0"/>
                <a:cs typeface="Nirmala UI" panose="020B0502040204020203" pitchFamily="34" charset="0"/>
              </a:rPr>
              <a:t>केन्द्रीकरण बल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00348" y="3705933"/>
            <a:ext cx="855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1600" dirty="0">
                <a:latin typeface="Arial" panose="020B0604020202020204" pitchFamily="34" charset="0"/>
                <a:cs typeface="Nirmala UI" panose="020B0502040204020203" pitchFamily="34" charset="0"/>
              </a:rPr>
              <a:t>केन्द्र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13518" y="2505769"/>
            <a:ext cx="1806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1600" dirty="0">
                <a:latin typeface="Arial" panose="020B0604020202020204" pitchFamily="34" charset="0"/>
                <a:cs typeface="Nirmala UI" panose="020B0502040204020203" pitchFamily="34" charset="0"/>
              </a:rPr>
              <a:t>केन्द्रापसारक बल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608132" y="3044057"/>
            <a:ext cx="2152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1600" dirty="0">
                <a:latin typeface="Arial" panose="020B0604020202020204" pitchFamily="34" charset="0"/>
                <a:cs typeface="Nirmala UI" panose="020B0502040204020203" pitchFamily="34" charset="0"/>
              </a:rPr>
              <a:t>केन्द्रीकरण बल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45758" y="4466736"/>
            <a:ext cx="166237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ne-NP" sz="1600" dirty="0">
                <a:latin typeface="Arial" panose="020B0604020202020204" pitchFamily="34" charset="0"/>
                <a:cs typeface="Nirmala UI" panose="020B0502040204020203" pitchFamily="34" charset="0"/>
              </a:rPr>
              <a:t>स्पर्शरेखीय दिशा</a:t>
            </a:r>
          </a:p>
        </p:txBody>
      </p:sp>
    </p:spTree>
    <p:extLst>
      <p:ext uri="{BB962C8B-B14F-4D97-AF65-F5344CB8AC3E}">
        <p14:creationId xmlns:p14="http://schemas.microsoft.com/office/powerpoint/2010/main" val="20366169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7"/>
          <a:stretch/>
        </p:blipFill>
        <p:spPr bwMode="auto">
          <a:xfrm>
            <a:off x="3295291" y="1475117"/>
            <a:ext cx="5091959" cy="46472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4898" y="276225"/>
            <a:ext cx="11385395" cy="13255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kumimoji="1" lang="ne-NP" sz="3500" dirty="0">
                <a:latin typeface="Arial" panose="020B0604020202020204" pitchFamily="34" charset="0"/>
                <a:cs typeface="Nirmala UI" panose="020B0502040204020203" pitchFamily="34" charset="0"/>
              </a:rPr>
              <a:t>केन्द्रापसारक बलको कारणले उचालिएको भारको बाहिरतर्फको चाल र अपरेटिङ रेडियसमा आउने परिवर्तन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5417389" y="5313872"/>
            <a:ext cx="1431985" cy="2674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417389" y="5718105"/>
            <a:ext cx="1431985" cy="2674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87344" y="5318466"/>
            <a:ext cx="3287927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ne-NP" sz="1300" dirty="0">
                <a:latin typeface="Arial" panose="020B0604020202020204" pitchFamily="34" charset="0"/>
                <a:cs typeface="Nirmala UI" panose="020B0502040204020203" pitchFamily="34" charset="0"/>
              </a:rPr>
              <a:t>स्लिविङ गर्नु अघि अपरेटिङ रेडियस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25089" y="5802920"/>
            <a:ext cx="34124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sz="1300" dirty="0">
                <a:latin typeface="Arial" panose="020B0604020202020204" pitchFamily="34" charset="0"/>
                <a:cs typeface="Nirmala UI" panose="020B0502040204020203" pitchFamily="34" charset="0"/>
              </a:rPr>
              <a:t>स्लिविङ गरिरहेको समयमा अपरेटिङ रेडियस</a:t>
            </a:r>
          </a:p>
        </p:txBody>
      </p:sp>
    </p:spTree>
    <p:extLst>
      <p:ext uri="{BB962C8B-B14F-4D97-AF65-F5344CB8AC3E}">
        <p14:creationId xmlns:p14="http://schemas.microsoft.com/office/powerpoint/2010/main" val="1647916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812"/>
          </a:xfrm>
        </p:spPr>
        <p:txBody>
          <a:bodyPr>
            <a:normAutofit/>
          </a:bodyPr>
          <a:lstStyle/>
          <a:p>
            <a:r>
              <a:rPr kumimoji="1" lang="ne-NP">
                <a:latin typeface="Arial" panose="020B0604020202020204" pitchFamily="34" charset="0"/>
                <a:cs typeface="Nirmala UI" panose="020B0502040204020203" pitchFamily="34" charset="0"/>
              </a:rPr>
              <a:t>चलायमान घिर्नी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7"/>
          <a:stretch/>
        </p:blipFill>
        <p:spPr bwMode="auto">
          <a:xfrm>
            <a:off x="3476444" y="1345721"/>
            <a:ext cx="5538160" cy="51585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0876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0719"/>
          </a:xfrm>
        </p:spPr>
        <p:txBody>
          <a:bodyPr/>
          <a:lstStyle/>
          <a:p>
            <a:r>
              <a:rPr kumimoji="1" lang="ne-NP">
                <a:latin typeface="Nirmala UI" panose="020B0502040204020203" pitchFamily="34" charset="0"/>
                <a:cs typeface="Nirmala UI" panose="020B0502040204020203" pitchFamily="34" charset="0"/>
              </a:rPr>
              <a:t>उठाउने भार वा मूल्याङ्कन गरिएको भार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85" y="1690688"/>
            <a:ext cx="5541234" cy="472736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75560" y="2960755"/>
            <a:ext cx="1564112" cy="79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kumimoji="1" lang="ne-NP" sz="2000" dirty="0">
                <a:latin typeface="Nirmala UI" panose="020B0502040204020203" pitchFamily="34" charset="0"/>
                <a:cs typeface="Nirmala UI" panose="020B0502040204020203" pitchFamily="34" charset="0"/>
              </a:rPr>
              <a:t>होइस्टिङ एक्सेसरी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53996" y="3503264"/>
            <a:ext cx="2435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2000" dirty="0">
                <a:latin typeface="Nirmala UI" panose="020B0502040204020203" pitchFamily="34" charset="0"/>
                <a:cs typeface="Nirmala UI" panose="020B0502040204020203" pitchFamily="34" charset="0"/>
              </a:rPr>
              <a:t>उठाइने भार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46220" y="5388635"/>
            <a:ext cx="24307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ne-NP" sz="2000">
                <a:latin typeface="Nirmala UI" panose="020B0502040204020203" pitchFamily="34" charset="0"/>
                <a:cs typeface="Nirmala UI" panose="020B0502040204020203" pitchFamily="34" charset="0"/>
              </a:rPr>
              <a:t>मूल्याङ्कन गरिएको भार</a:t>
            </a:r>
          </a:p>
        </p:txBody>
      </p:sp>
    </p:spTree>
    <p:extLst>
      <p:ext uri="{BB962C8B-B14F-4D97-AF65-F5344CB8AC3E}">
        <p14:creationId xmlns:p14="http://schemas.microsoft.com/office/powerpoint/2010/main" val="29091295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ne-NP" sz="4000">
                <a:latin typeface="Arial" panose="020B0604020202020204" pitchFamily="34" charset="0"/>
                <a:cs typeface="Nirmala UI" panose="020B0502040204020203" pitchFamily="34" charset="0"/>
              </a:rPr>
              <a:t>स्लिङ तार डोरीको तनाव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287" y="1582947"/>
            <a:ext cx="7677509" cy="52017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002657" y="3916392"/>
            <a:ext cx="241539" cy="8712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28621" y="4045303"/>
            <a:ext cx="1349508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ne-NP" sz="1400" dirty="0">
                <a:latin typeface="Arial" panose="020B0604020202020204" pitchFamily="34" charset="0"/>
                <a:cs typeface="Nirmala UI" panose="020B0502040204020203" pitchFamily="34" charset="0"/>
              </a:rPr>
              <a:t>स्लिङ कोण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5375920" y="4293097"/>
            <a:ext cx="1889185" cy="2789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22900" y="4278660"/>
            <a:ext cx="1889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1400" dirty="0">
                <a:latin typeface="Arial" panose="020B0604020202020204" pitchFamily="34" charset="0"/>
                <a:cs typeface="Nirmala UI" panose="020B0502040204020203" pitchFamily="34" charset="0"/>
              </a:rPr>
              <a:t>स्लिङ तार डोरी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5486400" y="1690688"/>
            <a:ext cx="4330460" cy="18547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86400" y="1582947"/>
            <a:ext cx="6099717" cy="2056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ne-NP" dirty="0">
                <a:latin typeface="Arial" panose="020B0604020202020204" pitchFamily="34" charset="0"/>
                <a:cs typeface="Nirmala UI" panose="020B0502040204020203" pitchFamily="34" charset="0"/>
              </a:rPr>
              <a:t>m: भारको वजन</a:t>
            </a:r>
            <a:r>
              <a:rPr lang="ne-NP" dirty="0">
                <a:latin typeface="Arial" panose="020B0604020202020204" pitchFamily="34" charset="0"/>
                <a:cs typeface="Nirmala UI" panose="020B0502040204020203" pitchFamily="34" charset="0"/>
              </a:rPr>
              <a:t> </a:t>
            </a:r>
            <a:r>
              <a:rPr kumimoji="1" lang="ne-NP" dirty="0">
                <a:latin typeface="Arial" panose="020B0604020202020204" pitchFamily="34" charset="0"/>
                <a:cs typeface="Nirmala UI" panose="020B0502040204020203" pitchFamily="34" charset="0"/>
              </a:rPr>
              <a:t>(t)</a:t>
            </a:r>
          </a:p>
          <a:p>
            <a:pPr>
              <a:lnSpc>
                <a:spcPct val="120000"/>
              </a:lnSpc>
            </a:pPr>
            <a:r>
              <a:rPr lang="ne-NP" dirty="0">
                <a:latin typeface="Arial" panose="020B0604020202020204" pitchFamily="34" charset="0"/>
                <a:cs typeface="Nirmala UI" panose="020B0502040204020203" pitchFamily="34" charset="0"/>
              </a:rPr>
              <a:t>Fw: 9.8 x m (kN)</a:t>
            </a:r>
          </a:p>
          <a:p>
            <a:pPr>
              <a:lnSpc>
                <a:spcPct val="120000"/>
              </a:lnSpc>
            </a:pPr>
            <a:r>
              <a:rPr kumimoji="1" lang="ne-NP" dirty="0">
                <a:latin typeface="Arial" panose="020B0604020202020204" pitchFamily="34" charset="0"/>
                <a:cs typeface="Nirmala UI" panose="020B0502040204020203" pitchFamily="34" charset="0"/>
              </a:rPr>
              <a:t>F</a:t>
            </a:r>
            <a:r>
              <a:rPr kumimoji="1" lang="ne-NP" baseline="-25000" dirty="0">
                <a:latin typeface="Arial" panose="020B0604020202020204" pitchFamily="34" charset="0"/>
                <a:cs typeface="Nirmala UI" panose="020B0502040204020203" pitchFamily="34" charset="0"/>
              </a:rPr>
              <a:t>1</a:t>
            </a:r>
            <a:r>
              <a:rPr kumimoji="1" lang="ne-NP" dirty="0">
                <a:latin typeface="Arial" panose="020B0604020202020204" pitchFamily="34" charset="0"/>
                <a:cs typeface="Nirmala UI" panose="020B0502040204020203" pitchFamily="34" charset="0"/>
              </a:rPr>
              <a:t>, F</a:t>
            </a:r>
            <a:r>
              <a:rPr kumimoji="1" lang="ne-NP" baseline="-25000" dirty="0">
                <a:latin typeface="Arial" panose="020B0604020202020204" pitchFamily="34" charset="0"/>
                <a:cs typeface="Nirmala UI" panose="020B0502040204020203" pitchFamily="34" charset="0"/>
              </a:rPr>
              <a:t>2</a:t>
            </a:r>
            <a:r>
              <a:rPr kumimoji="1" lang="ne-NP" dirty="0">
                <a:latin typeface="Arial" panose="020B0604020202020204" pitchFamily="34" charset="0"/>
                <a:cs typeface="Nirmala UI" panose="020B0502040204020203" pitchFamily="34" charset="0"/>
              </a:rPr>
              <a:t>: स्लिङ तार डोरीको तनाव (kN) </a:t>
            </a:r>
          </a:p>
          <a:p>
            <a:pPr>
              <a:lnSpc>
                <a:spcPct val="120000"/>
              </a:lnSpc>
            </a:pPr>
            <a:r>
              <a:rPr lang="ne-NP" dirty="0">
                <a:latin typeface="Arial" panose="020B0604020202020204" pitchFamily="34" charset="0"/>
                <a:cs typeface="Nirmala UI" panose="020B0502040204020203" pitchFamily="34" charset="0"/>
              </a:rPr>
              <a:t>F: संयुक्त परिणाम बल (kN) </a:t>
            </a:r>
          </a:p>
          <a:p>
            <a:pPr marL="288000">
              <a:lnSpc>
                <a:spcPct val="120000"/>
              </a:lnSpc>
            </a:pPr>
            <a:r>
              <a:rPr kumimoji="1" lang="ne-NP" dirty="0">
                <a:latin typeface="Arial" panose="020B0604020202020204" pitchFamily="34" charset="0"/>
                <a:cs typeface="Nirmala UI" panose="020B0502040204020203" pitchFamily="34" charset="0"/>
              </a:rPr>
              <a:t>F = Fw</a:t>
            </a:r>
          </a:p>
          <a:p>
            <a:pPr>
              <a:lnSpc>
                <a:spcPct val="120000"/>
              </a:lnSpc>
            </a:pPr>
            <a:r>
              <a:rPr lang="ne-NP" dirty="0">
                <a:latin typeface="Arial" panose="020B0604020202020204" pitchFamily="34" charset="0"/>
                <a:cs typeface="Nirmala UI" panose="020B0502040204020203" pitchFamily="34" charset="0"/>
              </a:rPr>
              <a:t>P: स्लिङ तार डोरीलाई भित्रतर्फ तान्ने बल (kN) </a:t>
            </a:r>
          </a:p>
        </p:txBody>
      </p:sp>
    </p:spTree>
    <p:extLst>
      <p:ext uri="{BB962C8B-B14F-4D97-AF65-F5344CB8AC3E}">
        <p14:creationId xmlns:p14="http://schemas.microsoft.com/office/powerpoint/2010/main" val="3198377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7695"/>
          </a:xfrm>
        </p:spPr>
        <p:txBody>
          <a:bodyPr>
            <a:normAutofit/>
          </a:bodyPr>
          <a:lstStyle/>
          <a:p>
            <a:r>
              <a:rPr kumimoji="1"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मूल्याङ्कन गरिएको भार</a:t>
            </a: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344519" y="2022572"/>
            <a:ext cx="2186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294822" y="2134325"/>
            <a:ext cx="327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होइस्टिङ एक्सेसरीको वजन</a:t>
            </a:r>
          </a:p>
        </p:txBody>
      </p:sp>
      <p:grpSp>
        <p:nvGrpSpPr>
          <p:cNvPr id="78" name="グループ化 77"/>
          <p:cNvGrpSpPr/>
          <p:nvPr/>
        </p:nvGrpSpPr>
        <p:grpSpPr>
          <a:xfrm>
            <a:off x="2892287" y="1706564"/>
            <a:ext cx="6092445" cy="3368154"/>
            <a:chOff x="0" y="0"/>
            <a:chExt cx="3170190" cy="1662289"/>
          </a:xfrm>
        </p:grpSpPr>
        <p:cxnSp>
          <p:nvCxnSpPr>
            <p:cNvPr id="79" name="直線コネクタ 78"/>
            <p:cNvCxnSpPr/>
            <p:nvPr/>
          </p:nvCxnSpPr>
          <p:spPr>
            <a:xfrm>
              <a:off x="2310895" y="937908"/>
              <a:ext cx="0" cy="301465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80" name="グループ化 79"/>
            <p:cNvGrpSpPr/>
            <p:nvPr/>
          </p:nvGrpSpPr>
          <p:grpSpPr>
            <a:xfrm>
              <a:off x="0" y="0"/>
              <a:ext cx="3170190" cy="1662289"/>
              <a:chOff x="0" y="0"/>
              <a:chExt cx="3158163" cy="1673514"/>
            </a:xfrm>
          </p:grpSpPr>
          <p:cxnSp>
            <p:nvCxnSpPr>
              <p:cNvPr id="81" name="直線コネクタ 80"/>
              <p:cNvCxnSpPr/>
              <p:nvPr/>
            </p:nvCxnSpPr>
            <p:spPr>
              <a:xfrm>
                <a:off x="0" y="0"/>
                <a:ext cx="0" cy="167351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>
              <a:xfrm>
                <a:off x="8356" y="1671927"/>
                <a:ext cx="3149807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>
                <a:off x="0" y="275648"/>
                <a:ext cx="839450" cy="7216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>
                <a:off x="853882" y="282864"/>
                <a:ext cx="1433561" cy="63500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5" name="直線コネクタ 84"/>
              <p:cNvCxnSpPr/>
              <p:nvPr/>
            </p:nvCxnSpPr>
            <p:spPr>
              <a:xfrm>
                <a:off x="2300765" y="1262008"/>
                <a:ext cx="0" cy="4038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直線コネクタ 85"/>
              <p:cNvCxnSpPr/>
              <p:nvPr/>
            </p:nvCxnSpPr>
            <p:spPr>
              <a:xfrm>
                <a:off x="9621" y="624415"/>
                <a:ext cx="839450" cy="7216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コネクタ 86"/>
              <p:cNvCxnSpPr/>
              <p:nvPr/>
            </p:nvCxnSpPr>
            <p:spPr>
              <a:xfrm>
                <a:off x="851477" y="634035"/>
                <a:ext cx="1433561" cy="6350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矢印コネクタ 87"/>
              <p:cNvCxnSpPr/>
              <p:nvPr/>
            </p:nvCxnSpPr>
            <p:spPr>
              <a:xfrm>
                <a:off x="360796" y="273243"/>
                <a:ext cx="0" cy="1399886"/>
              </a:xfrm>
              <a:prstGeom prst="straightConnector1">
                <a:avLst/>
              </a:prstGeom>
              <a:ln>
                <a:prstDash val="dashDot"/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直線矢印コネクタ 88"/>
              <p:cNvCxnSpPr/>
              <p:nvPr/>
            </p:nvCxnSpPr>
            <p:spPr>
              <a:xfrm flipH="1">
                <a:off x="1245947" y="460856"/>
                <a:ext cx="9621" cy="336743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直線矢印コネクタ 89"/>
              <p:cNvCxnSpPr/>
              <p:nvPr/>
            </p:nvCxnSpPr>
            <p:spPr>
              <a:xfrm>
                <a:off x="1241136" y="826462"/>
                <a:ext cx="0" cy="841857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線コネクタ 90"/>
              <p:cNvCxnSpPr/>
              <p:nvPr/>
            </p:nvCxnSpPr>
            <p:spPr>
              <a:xfrm flipV="1">
                <a:off x="1294053" y="350212"/>
                <a:ext cx="457008" cy="30306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92" name="テキスト ボックス 91"/>
          <p:cNvSpPr txBox="1"/>
          <p:nvPr/>
        </p:nvSpPr>
        <p:spPr>
          <a:xfrm>
            <a:off x="4530239" y="423805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मूल्याङ्कन गरिएको भार</a:t>
            </a: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2921627" y="352715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उठाइने लोड</a:t>
            </a: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3509408" y="5203500"/>
            <a:ext cx="1879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अपरेटिङ रेडियस</a:t>
            </a: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2247654" y="1828230"/>
            <a:ext cx="461665" cy="32327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e-NP">
                <a:latin typeface="Nirmala UI" panose="020B0502040204020203" pitchFamily="34" charset="0"/>
                <a:cs typeface="Nirmala UI" panose="020B0502040204020203" pitchFamily="34" charset="0"/>
              </a:rPr>
              <a:t>लोड उठाउन सकिन्छ</a:t>
            </a:r>
          </a:p>
        </p:txBody>
      </p:sp>
    </p:spTree>
    <p:extLst>
      <p:ext uri="{BB962C8B-B14F-4D97-AF65-F5344CB8AC3E}">
        <p14:creationId xmlns:p14="http://schemas.microsoft.com/office/powerpoint/2010/main" val="2079579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860" y="888758"/>
            <a:ext cx="4120280" cy="508048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609482" y="1088813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2000">
                <a:latin typeface="Nirmala UI" panose="020B0502040204020203" pitchFamily="34" charset="0"/>
                <a:cs typeface="Nirmala UI" panose="020B0502040204020203" pitchFamily="34" charset="0"/>
              </a:rPr>
              <a:t>कडा टोपी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21866" y="1924543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2000" dirty="0">
                <a:latin typeface="Nirmala UI" panose="020B0502040204020203" pitchFamily="34" charset="0"/>
                <a:cs typeface="Nirmala UI" panose="020B0502040204020203" pitchFamily="34" charset="0"/>
              </a:rPr>
              <a:t>काम गर्ने पञ्जा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51459" y="3705095"/>
            <a:ext cx="4061089" cy="42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ne-NP" sz="2000" dirty="0">
                <a:latin typeface="Nirmala UI" panose="020B0502040204020203" pitchFamily="34" charset="0"/>
                <a:cs typeface="Nirmala UI" panose="020B0502040204020203" pitchFamily="34" charset="0"/>
              </a:rPr>
              <a:t>बाहुलाको टाँक लगाउनुहोस् ।</a:t>
            </a:r>
          </a:p>
        </p:txBody>
      </p:sp>
      <p:sp>
        <p:nvSpPr>
          <p:cNvPr id="9" name="テキスト ボックス 8"/>
          <p:cNvSpPr txBox="1"/>
          <p:nvPr/>
        </p:nvSpPr>
        <p:spPr>
          <a:xfrm rot="10800000" flipV="1">
            <a:off x="6752041" y="4837168"/>
            <a:ext cx="4061089" cy="42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ne-NP" sz="2000" dirty="0">
                <a:latin typeface="Nirmala UI" panose="020B0502040204020203" pitchFamily="34" charset="0"/>
                <a:cs typeface="Nirmala UI" panose="020B0502040204020203" pitchFamily="34" charset="0"/>
              </a:rPr>
              <a:t>आफ्नो प्यान्टका मोहोतोहरू कस्नुहोस् ।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 rot="10800000" flipV="1">
            <a:off x="2787810" y="5122975"/>
            <a:ext cx="2269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ne-NP" sz="2000">
                <a:latin typeface="Nirmala UI" panose="020B0502040204020203" pitchFamily="34" charset="0"/>
                <a:cs typeface="Nirmala UI" panose="020B0502040204020203" pitchFamily="34" charset="0"/>
              </a:rPr>
              <a:t>सुरक्षात्मक जुत्ता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 rot="10800000" flipV="1">
            <a:off x="2731170" y="1650020"/>
            <a:ext cx="2382794" cy="79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kumimoji="1" lang="ne-NP" sz="2000" dirty="0">
                <a:latin typeface="Nirmala UI" panose="020B0502040204020203" pitchFamily="34" charset="0"/>
                <a:cs typeface="Nirmala UI" panose="020B0502040204020203" pitchFamily="34" charset="0"/>
              </a:rPr>
              <a:t>लामो बाहुला भएको ज्याकेट लगाउनुहोस्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3743"/>
          </a:xfrm>
        </p:spPr>
        <p:txBody>
          <a:bodyPr>
            <a:normAutofit/>
          </a:bodyPr>
          <a:lstStyle/>
          <a:p>
            <a:r>
              <a:rPr kumimoji="1"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काम गर्ने पोसाक</a:t>
            </a:r>
          </a:p>
        </p:txBody>
      </p:sp>
    </p:spTree>
    <p:extLst>
      <p:ext uri="{BB962C8B-B14F-4D97-AF65-F5344CB8AC3E}">
        <p14:creationId xmlns:p14="http://schemas.microsoft.com/office/powerpoint/2010/main" val="969941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9568"/>
          </a:xfrm>
        </p:spPr>
        <p:txBody>
          <a:bodyPr>
            <a:normAutofit/>
          </a:bodyPr>
          <a:lstStyle/>
          <a:p>
            <a:r>
              <a:rPr kumimoji="1" lang="ne-NP" sz="4000">
                <a:latin typeface="Nirmala UI" panose="020B0502040204020203" pitchFamily="34" charset="0"/>
                <a:cs typeface="Nirmala UI" panose="020B0502040204020203" pitchFamily="34" charset="0"/>
              </a:rPr>
              <a:t>दैनिक कार्य प्रवाह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349" y="1442369"/>
            <a:ext cx="7991498" cy="497830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532243" y="3757406"/>
            <a:ext cx="2489969" cy="726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भुइँबाट सञ्चालित क्रेनको दैनिक कार्य प्रवाह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63039" y="2442630"/>
            <a:ext cx="1905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सुरु गर्नु अघिको बैठक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95199" y="1410046"/>
            <a:ext cx="1905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सुरुपूर्व निरीक्षण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24509" y="2931317"/>
            <a:ext cx="2542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1600">
                <a:latin typeface="Nirmala UI" panose="020B0502040204020203" pitchFamily="34" charset="0"/>
                <a:cs typeface="Nirmala UI" panose="020B0502040204020203" pitchFamily="34" charset="0"/>
              </a:rPr>
              <a:t>(स्थिर निरीक्षण)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03549" y="1503877"/>
            <a:ext cx="1905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पावर अन (सुचारु) गर्ने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484923" y="2041857"/>
            <a:ext cx="1905001" cy="360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सुरुपूर्व निरीक्षण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458905" y="2412150"/>
            <a:ext cx="335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(क्रेन चालको पुष्टि)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807386" y="3488433"/>
            <a:ext cx="2333053" cy="360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सुरक्षित कार्यसञ्चालन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022212" y="5912271"/>
            <a:ext cx="2769488" cy="360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काम पूरा भएपछिको निरीक्षण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786682" y="5920027"/>
            <a:ext cx="1905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1600" dirty="0">
                <a:latin typeface="Nirmala UI" panose="020B0502040204020203" pitchFamily="34" charset="0"/>
                <a:cs typeface="Nirmala UI" panose="020B0502040204020203" pitchFamily="34" charset="0"/>
              </a:rPr>
              <a:t>पावर अफ (बन्द) गर्ने</a:t>
            </a:r>
          </a:p>
        </p:txBody>
      </p:sp>
    </p:spTree>
    <p:extLst>
      <p:ext uri="{BB962C8B-B14F-4D97-AF65-F5344CB8AC3E}">
        <p14:creationId xmlns:p14="http://schemas.microsoft.com/office/powerpoint/2010/main" val="1309229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ne-NP" sz="4000" dirty="0">
                <a:latin typeface="Nirmala UI" panose="020B0502040204020203" pitchFamily="34" charset="0"/>
                <a:cs typeface="Nirmala UI" panose="020B0502040204020203" pitchFamily="34" charset="0"/>
              </a:rPr>
              <a:t>सुरुपूर्व निरीक्षण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38" y="1690687"/>
            <a:ext cx="7073660" cy="45979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正方形/長方形 6"/>
          <p:cNvSpPr/>
          <p:nvPr/>
        </p:nvSpPr>
        <p:spPr>
          <a:xfrm>
            <a:off x="5426765" y="1690687"/>
            <a:ext cx="1480931" cy="585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432031" y="2171079"/>
            <a:ext cx="1480931" cy="585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141781" y="4562385"/>
            <a:ext cx="1957134" cy="10836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875722" y="3522800"/>
            <a:ext cx="1480931" cy="585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58825" y="5166069"/>
            <a:ext cx="1480931" cy="9266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160002" y="5625548"/>
            <a:ext cx="1747694" cy="6631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676438" y="1772788"/>
            <a:ext cx="1480931" cy="16363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827863" y="4187687"/>
            <a:ext cx="1224387" cy="7026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7052250" y="3771528"/>
            <a:ext cx="799569" cy="4362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500683" y="2919329"/>
            <a:ext cx="1247987" cy="4362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661533" y="2459661"/>
            <a:ext cx="208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सुरुपूर्व निरीक्षण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85428" y="1867472"/>
            <a:ext cx="2486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ब्रेकको कार्यसम्पादन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432031" y="2202456"/>
            <a:ext cx="1878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रेलको अवस्था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99290" y="2986286"/>
            <a:ext cx="354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अति धेरै फन्को लाग्न नदिने उपकरण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023221" y="3522799"/>
            <a:ext cx="131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ट्राभर्सिङ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847335" y="3796313"/>
            <a:ext cx="1330845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ne-NP" sz="1300" dirty="0">
                <a:latin typeface="Nirmala UI" panose="020B0502040204020203" pitchFamily="34" charset="0"/>
                <a:cs typeface="Nirmala UI" panose="020B0502040204020203" pitchFamily="34" charset="0"/>
              </a:rPr>
              <a:t>हिँड्ने (ट्राभलिङ)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872539" y="4289647"/>
            <a:ext cx="229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>
                <a:latin typeface="Nirmala UI" panose="020B0502040204020203" pitchFamily="34" charset="0"/>
                <a:cs typeface="Nirmala UI" panose="020B0502040204020203" pitchFamily="34" charset="0"/>
              </a:rPr>
              <a:t>उठाउने र तल झार्ने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371278" y="4683725"/>
            <a:ext cx="2982522" cy="1058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तार डोरी र चेनहरू फहराउनको लागि मार्गको पुष्टीकरण</a:t>
            </a:r>
          </a:p>
          <a:p>
            <a:pPr>
              <a:lnSpc>
                <a:spcPct val="120000"/>
              </a:lnSpc>
            </a:pPr>
            <a:endParaRPr kumimoji="1" lang="en-US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147076" y="5647478"/>
            <a:ext cx="1957134" cy="726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हुक सेफ्टी क्याच उपकरण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266962" y="5457988"/>
            <a:ext cx="1957134" cy="726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e-NP" dirty="0">
                <a:latin typeface="Nirmala UI" panose="020B0502040204020203" pitchFamily="34" charset="0"/>
                <a:cs typeface="Nirmala UI" panose="020B0502040204020203" pitchFamily="34" charset="0"/>
              </a:rPr>
              <a:t>पुस बटन स्विचको पुष्टीकरण</a:t>
            </a:r>
          </a:p>
        </p:txBody>
      </p:sp>
    </p:spTree>
    <p:extLst>
      <p:ext uri="{BB962C8B-B14F-4D97-AF65-F5344CB8AC3E}">
        <p14:creationId xmlns:p14="http://schemas.microsoft.com/office/powerpoint/2010/main" val="197597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vert="eaVert" wrap="squar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950</Words>
  <PresentationFormat>ワイド画面</PresentationFormat>
  <Paragraphs>208</Paragraphs>
  <Slides>50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5" baseType="lpstr">
      <vt:lpstr>游ゴシック</vt:lpstr>
      <vt:lpstr>游ゴシック Light</vt:lpstr>
      <vt:lpstr>Arial</vt:lpstr>
      <vt:lpstr>Nirmala UI</vt:lpstr>
      <vt:lpstr>Office テーマ</vt:lpstr>
      <vt:lpstr>क्रेन अपरेटरको योग्यता</vt:lpstr>
      <vt:lpstr>मेसेन्जर वायरमा झुण्डिएको पेन्डेन्ट स्विच</vt:lpstr>
      <vt:lpstr>गर्डर जडान गरिएको स्थानमा झुण्डिएको पेन्डेन्ट स्विच</vt:lpstr>
      <vt:lpstr>क्रेनको परिभाषा</vt:lpstr>
      <vt:lpstr>उठाउने भार वा मूल्याङ्कन गरिएको भार</vt:lpstr>
      <vt:lpstr>मूल्याङ्कन गरिएको भार</vt:lpstr>
      <vt:lpstr>काम गर्ने पोसाक</vt:lpstr>
      <vt:lpstr>दैनिक कार्य प्रवाह</vt:lpstr>
      <vt:lpstr>सुरुपूर्व निरीक्षण</vt:lpstr>
      <vt:lpstr>क्रेनले कसरी काम गरिरहेको छ निरीक्षण गर्नुहोस्</vt:lpstr>
      <vt:lpstr>ड्रमको विन्डिङ (घुम्ने) अवस्था</vt:lpstr>
      <vt:lpstr>अधिभार निषेध</vt:lpstr>
      <vt:lpstr>सुरक्षा उपकरणलाई प्रभावकारी अवस्थामा राख्ने (1)</vt:lpstr>
      <vt:lpstr>सुरक्षा उपकरणलाई प्रभावकारी अवस्थामा राख्ने (2)</vt:lpstr>
      <vt:lpstr>स्टपरमा टक्कर लाग्दैन</vt:lpstr>
      <vt:lpstr>निषेधित अपरेशनहरू (कार्य)</vt:lpstr>
      <vt:lpstr>क्रेनहरूमा कामदारहरू ओसारपसार गर्न निषेधित छ</vt:lpstr>
      <vt:lpstr>भार माथि उठाएर छोड्न मनाही छ</vt:lpstr>
      <vt:lpstr>असामान्य अवस्था फेला पर्दा अपनाइने उपायहरू</vt:lpstr>
      <vt:lpstr>गाइड रोपद्वारा संकर्षण</vt:lpstr>
      <vt:lpstr>दुई-तिर एक-साथ अपरेशनको खतरा</vt:lpstr>
      <vt:lpstr>भार उचालेर त्यत्तिकै उभिएर बस्ने</vt:lpstr>
      <vt:lpstr>उल्टो अपरेसन निषेध</vt:lpstr>
      <vt:lpstr>निरीक्षणको समयमा स्टार्टअप (सुरु गर्नु) निषेधित छ</vt:lpstr>
      <vt:lpstr>लिफ्टिङ (उठाउन)को लागि तार डोरी उल्टो घुमाउने</vt:lpstr>
      <vt:lpstr>स्लिङ्गरहरूका लागि योग्यता हासिल गर्ने </vt:lpstr>
      <vt:lpstr>स्लिङ कोण</vt:lpstr>
      <vt:lpstr>खाली गर्न पर्याप्त दूरी कायम राख्नुहोस्</vt:lpstr>
      <vt:lpstr>लोडलाई तेर्सो दिशामा तान्ने र नदेखीकन उठाउने कार्य निषेध गरिएको छ</vt:lpstr>
      <vt:lpstr>लोडलाई तिब्र गतिमा उठाउन मनाही छ</vt:lpstr>
      <vt:lpstr>डोरीको अवस्था जाँच गर्ने</vt:lpstr>
      <vt:lpstr>अनलोडिङ गर्ने स्थान जाँच गर्ने</vt:lpstr>
      <vt:lpstr>क्रेनले स्लिङ तार डोरी बाहिर तान्न निषेध गरिएको छ</vt:lpstr>
      <vt:lpstr>स्विङिङ हुकलाई उठाउन मनाही छ </vt:lpstr>
      <vt:lpstr>पेन्डेन्ट स्विच ह्यान्डल गर्ने</vt:lpstr>
      <vt:lpstr>हुकको स्थान</vt:lpstr>
      <vt:lpstr>एन्टी-स्विङ अपरेसन</vt:lpstr>
      <vt:lpstr>नियमित चेकजाँच</vt:lpstr>
      <vt:lpstr>असामान्य अवस्थामा रोकिने</vt:lpstr>
      <vt:lpstr>पूर्वतयारी</vt:lpstr>
      <vt:lpstr>मौसम जानकारी जाँच गर्ने</vt:lpstr>
      <vt:lpstr>वर्षाको कारण कार्यसञ्चालन रोक्ने</vt:lpstr>
      <vt:lpstr>इलेक्ट्रिक शक (विद्युतीय झड्का) को कारण खतरा</vt:lpstr>
      <vt:lpstr>म्याग्निच्युड र बलको बाहु बीचको सम्बन्ध</vt:lpstr>
      <vt:lpstr>उत्तोलनको मुमेन्ट</vt:lpstr>
      <vt:lpstr>इनर्सिया</vt:lpstr>
      <vt:lpstr>सेन्ट्रिपेटल र सेन्ट्रिफ्युगल (केन्द्रापसारक) फोर्सहरू</vt:lpstr>
      <vt:lpstr>केन्द्रापसारक बलको कारणले उचालिएको भारको बाहिरतर्फको चाल र अपरेटिङ रेडियसमा आउने परिवर्तन</vt:lpstr>
      <vt:lpstr>चलायमान घिर्नी</vt:lpstr>
      <vt:lpstr>स्लिङ तार डोरीको तनाव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2020-02-12T05:53:01Z</cp:lastPrinted>
  <dcterms:created xsi:type="dcterms:W3CDTF">2020-02-12T02:45:45Z</dcterms:created>
  <dcterms:modified xsi:type="dcterms:W3CDTF">2021-02-22T09:27:54Z</dcterms:modified>
</cp:coreProperties>
</file>