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Краны Операторт Тавигдах Шаардлага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14301"/>
              </p:ext>
            </p:extLst>
          </p:nvPr>
        </p:nvGraphicFramePr>
        <p:xfrm>
          <a:off x="1079500" y="1453091"/>
          <a:ext cx="10569573" cy="442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959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mn-MN" sz="16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Өргөх Даац ба Ажиллагааны Төрөл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mn-MN" sz="1600" b="1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тонн эсвэл түүнээс их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mn-MN" sz="16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тонноос бага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Кран (утасгүйг оруулаад)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Шалнаас удирддаг кран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Шалнаас удирддаг кран (ачааны дагуу хөдөлдөг)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Дүүжин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0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mn-MN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Гэрчилгээний төрөл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mn-MN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Кран/өргөх хэрэгслийн операторын лиценз (хязгаарлалтгүй)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mn-MN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Шалнаас удирддаг краны операторын лиценз (хязгаартай)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mn-MN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Шалнаас удирддаг кранд зориулсан ур чадварын сургалт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mn-MN" sz="1800" b="0" i="0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mn-MN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Краны ажиллагаанд зориулсан тусгай боловсрол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mn-MN" sz="1800" b="0" i="0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Кран Хэрхэн Ажиллаж Буйг Шалгах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939584" cy="1043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8148" y="2283820"/>
            <a:ext cx="168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Кран зааврын дагуу ажиллаж байгаа эсэх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91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Шалга!</a:t>
            </a: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Бортогоны Ороох Төлөв Байдал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62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б: Зохисгүй нөхцөл байдал (санамсаргүй ороох)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32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а: Зохистой нөхцөл байдал</a:t>
            </a: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Хэт их даацыг хориглоно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Аюулгүйн Төхөөрөмжийг Үр Дүнтэй Байлгах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8" y="3101513"/>
            <a:ext cx="3286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Хэт нугалахаас сэргийлэх хязгаарлах унтраалга ажиллахгүй байна.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lang="mn-MN" sz="4000">
                <a:latin typeface="Arial" panose="020B0604020202020204" pitchFamily="34" charset="0"/>
                <a:cs typeface="Arial" panose="020B0604020202020204" pitchFamily="34" charset="0"/>
              </a:rPr>
              <a:t>Аюулгүйн Төхөөрөмжийг Үр Дүнтэй Байлгах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6000" y="2044598"/>
            <a:ext cx="35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Зарим ажилчин дэгээг скочоор бэхэлдэг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Итгэмээргүй !!</a:t>
            </a: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Зогсоогчтой Мөргөлдөхгүй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Хориглосон Ажиллагаа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0126" y="2083055"/>
            <a:ext cx="175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Дараахь тохиолдлуудад ажиллагааг зогсооно.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39633"/>
              </p:ext>
            </p:extLst>
          </p:nvPr>
        </p:nvGraphicFramePr>
        <p:xfrm>
          <a:off x="8299142" y="2547181"/>
          <a:ext cx="3556553" cy="3771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97">
                <a:tc>
                  <a:txBody>
                    <a:bodyPr/>
                    <a:lstStyle/>
                    <a:p>
                      <a:pPr algn="l"/>
                      <a:r>
                        <a:rPr kumimoji="1" lang="mn-M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Тодорхойгүй дохио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10">
                <a:tc>
                  <a:txBody>
                    <a:bodyPr/>
                    <a:lstStyle/>
                    <a:p>
                      <a:pPr algn="l"/>
                      <a:r>
                        <a:rPr lang="mn-MN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Хоёр эсвэл түүнээс олон дохио өгөгчөөс дохио ирэх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31">
                <a:tc>
                  <a:txBody>
                    <a:bodyPr/>
                    <a:lstStyle/>
                    <a:p>
                      <a:pPr algn="l"/>
                      <a:r>
                        <a:rPr kumimoji="1" lang="mn-M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Мэргэшээгүй ажилчид тэнжээ ажиллуулах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pPr algn="l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Томилогдсон дохио өгөгчөөс өөр хүнээс дохио ирэх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algn="l"/>
                      <a:r>
                        <a:rPr kumimoji="1" lang="mn-M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Тэнжээг аюултайгаар ажиллуулах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746">
                <a:tc>
                  <a:txBody>
                    <a:bodyPr/>
                    <a:lstStyle/>
                    <a:p>
                      <a:pPr algn="l"/>
                      <a:r>
                        <a:rPr kumimoji="1" lang="mn-M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Хэт ихээр үнэлсэн даац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pPr algn="l"/>
                      <a:r>
                        <a:rPr kumimoji="1" lang="mn-M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Ажилчид ачаанд хавчуулагдаж магадгүй үед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76277"/>
            <a:ext cx="11496907" cy="961870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Ажилчдыг Кранаар Зөөвөрлөхийг Хориглоно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9799" y="3238084"/>
            <a:ext cx="2506981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Ажилчинг кранаар зөөвөрлөх эсвэл өргөж болохгүй.</a:t>
            </a: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79480" cy="906114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Ачааг Өргөсөн Байдлаар Орхихыг Хориглоно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217983"/>
            <a:ext cx="2378077" cy="17426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Ажиллагааны байрлалд ачааг өргөсөн хэвээр үлдээж болохгүй!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4260" cy="627333"/>
          </a:xfrm>
        </p:spPr>
        <p:txBody>
          <a:bodyPr>
            <a:no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Хэвийн Бус Зүйл Илрэх Үед Авах Арга Хэмжээ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Засвар үйлчилгээг хянагч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5019" y="2384479"/>
            <a:ext cx="12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Алдаа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5783" y="3064900"/>
            <a:ext cx="136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Доголдол</a:t>
            </a: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Дүүжин Унтраалгыг Зөөвөрлөгч Утаснаас Дүүжилсэн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63512" y="362317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Дүүжин унтраалга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25902" y="39551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Зөөвөрлөгч утас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7880" y="5257472"/>
            <a:ext cx="407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Оператор хөдөлж байхдаа өргөсөн ачаатай хамт хөдлөх ёстой.</a:t>
            </a: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Хөтлөгч Олсны Суналт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6" y="2997151"/>
            <a:ext cx="144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Хөтлөгч олсыг бүү тат!</a:t>
            </a: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Хоёр Аргаар Зэрэг Ажиллуулахын Аюул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810107" y="2804160"/>
            <a:ext cx="2520507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93741" y="2849787"/>
            <a:ext cx="23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Хөдлөх чиглэл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2" y="5615093"/>
            <a:ext cx="2777375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56544" y="5674267"/>
            <a:ext cx="277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Хөндлөн хөдлөх чиглэл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3629" y="5445760"/>
            <a:ext cx="1984504" cy="8195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53993" y="5509921"/>
            <a:ext cx="178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Ачааллын хөдлөх чиглэл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39340" y="3844242"/>
            <a:ext cx="301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Ажиллагааны маршрут</a:t>
            </a: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Өргөгдсөн Ачааны хажууд зогсох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8532" y="5866027"/>
            <a:ext cx="1806513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694942" cy="8094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8531" y="5888887"/>
            <a:ext cx="180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Ажлын талбай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32732" y="5949743"/>
            <a:ext cx="169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Явган хүний аюулгүйн зам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Дохиог хүлээх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3009902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45874" y="2133616"/>
            <a:ext cx="273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Явган хүний аюулгүйн зам эсвэл ажлын талбайн дээр ачаа өргөсөн краныг </a:t>
            </a:r>
            <a:br>
              <a:rPr kumimoji="1"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зогсоож болохгүй.</a:t>
            </a: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Эсрэг Ажиллагааг Хориглох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6" y="2629209"/>
            <a:ext cx="162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Эсрэг ажиллагаа</a:t>
            </a: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1325563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Үзлэг Шалгалтын Үед Эхлүүлэхийг Хориглоно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7" y="5526855"/>
            <a:ext cx="206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Урвуу ороох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Энгийн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>
            <a:no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Өргөхөд Ашиглахад Урвуу Ороох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9" y="2657475"/>
            <a:ext cx="335178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Хязгаарын унтраалга буулгадаггүй тэргэнцэрүүдийн хувьд буулгах ажиллагаа үргэлжилбэл өргөх төмөр утас урвуу чиглэлд ороогдоно.</a:t>
            </a: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Тэнжээ Ажиллуулагчид зориулсан Ур Чадварыг Эзэмших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481" y="2606040"/>
            <a:ext cx="1166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Аюулгүй!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1531" y="2042646"/>
            <a:ext cx="316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Тэнжээ ажиллуулах ур чадварын сургалтыг төгссөн хүмүүс</a:t>
            </a: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Тэнжээний Өнцөг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77734" y="2453901"/>
            <a:ext cx="28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60 градусын доторх өнцөг илүү тохиромжтой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77734" y="3060794"/>
            <a:ext cx="28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(Хамгийн ихдээ </a:t>
            </a:r>
            <a:br>
              <a:rPr kumimoji="1"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90 градусын өнцөг)</a:t>
            </a: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Нүүлгэн Шилжүүлэх Хангалттай Зай Авах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254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Савлаж буй ачаанаас хангалттай зай аван холдоно.</a:t>
            </a: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Ачааг Хажуу Тийш Татах, Ташуу Өргөхийг Хориглодог</a:t>
            </a: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51808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>
                <a:latin typeface="Arial" panose="020B0604020202020204" pitchFamily="34" charset="0"/>
                <a:cs typeface="Arial" panose="020B0604020202020204" pitchFamily="34" charset="0"/>
              </a:rPr>
              <a:t>Дүүжин унтраалга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3237" y="4998679"/>
            <a:ext cx="276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>
                <a:latin typeface="Arial" panose="020B0604020202020204" pitchFamily="34" charset="0"/>
                <a:cs typeface="Arial" panose="020B0604020202020204" pitchFamily="34" charset="0"/>
              </a:rPr>
              <a:t>Оператор хөдөлж байхдаа өргөсөн ачаатай хамт хөдлөх ёстой.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Дүүжин Унтраалгыг Хөндлөвчний Тогтсон Хэсэгт Дүүжилсэн</a:t>
            </a: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Ачааг Огцом Хурдан Өргөхийг Хориглоно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82089" y="2340140"/>
            <a:ext cx="2279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Тэнжээний төмөр утсан олс чанга татагдах үед өргөхийг зогсооно.</a:t>
            </a: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Олсны Нөхцөл Байдлыг Шалгах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87574" y="4098274"/>
            <a:ext cx="18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Ачаа нурж унах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19874" y="2780947"/>
            <a:ext cx="1794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Тэнжээний төмөр утсан олс гогцоорох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234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Хөтлөгч олс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Ачаа Буулгах Газрыг Шалгах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Тэнжээний Төмөр Утсан Олсыг Кранаар Татахыг Хориглоно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0" y="2089213"/>
            <a:ext cx="3315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Краны өргөх хөдөлгөөнөөр ачааны доор байх тэнжээний төмөр утсыг хэзээ ч бүү тат.</a:t>
            </a: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189653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45387" y="1690688"/>
            <a:ext cx="189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Өргөгч бортого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6053" y="3910167"/>
            <a:ext cx="178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Санамсаргүй ороох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Савлаж Буй Дэгээг Өргөхийг Хориглоно</a:t>
            </a: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Дүүжин Унтраалгатай Харьцах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824212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70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Дүүжин унтраалгыг татаж байхдаа хэзээ ч бүү сул тавиарай.</a:t>
            </a: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mn-MN">
                <a:latin typeface="Arial" panose="020B0604020202020204" pitchFamily="34" charset="0"/>
                <a:cs typeface="Arial" panose="020B0604020202020204" pitchFamily="34" charset="0"/>
              </a:rPr>
              <a:t>Дэгээний Байрлал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75130" y="3172447"/>
            <a:ext cx="2303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COG унтраалттай байна!</a:t>
            </a:r>
            <a:endParaRPr kumimoji="1"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Ачаа савлах болно!</a:t>
            </a: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Савлахын эсрэг ажиллагаа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0565" y="3109626"/>
            <a:ext cx="1492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Савлахын эсрэг ажиллагаа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Тогтмол Хийгддэг Шалгалт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75961" y="2418889"/>
            <a:ext cx="1524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Асуудал гарлаа!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625" y="2605436"/>
            <a:ext cx="343471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Доголдлын шинж тэмдэг</a:t>
            </a: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Хэвийн Бус Үед Зогсоох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59306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Цахилгаан тэжээлийн унтраалгыг унтраана.</a:t>
            </a: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Крануудын Тодорхойлолт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19526" y="1690599"/>
            <a:ext cx="38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Ачааг хүч ашиглан өргөх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8572" y="4050226"/>
            <a:ext cx="411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Өргөсөн ачааг хөндлөн зөөх</a:t>
            </a: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Урьдчилсан зохион байгуулалт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52836" y="4223780"/>
            <a:ext cx="223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Урьдчилсан зохион байгуулалт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Үзлэг шалгалтанд зориулсан урьдчилсан зохион байгуулалт</a:t>
            </a: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Цаг Агаарын Мэдээллийг Шалгах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84011" y="1863154"/>
            <a:ext cx="273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Цаг агаарын мэдээллээр хүчтэй салхи шуургатай байна</a:t>
            </a: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Борооны улмаас Ажиллагааг Зогсоох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Бороо орж эхэлж байна, зогсоцгооё.</a:t>
            </a: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Цахилгаанд Цохиулахаас үүдэлтэй аюул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76401" y="4829049"/>
            <a:ext cx="955548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050" dirty="0">
                <a:latin typeface="Arial" panose="020B0604020202020204" pitchFamily="34" charset="0"/>
                <a:cs typeface="Arial" panose="020B0604020202020204" pitchFamily="34" charset="0"/>
              </a:rPr>
              <a:t>AC-1: Мэдрэхүй боломжтой боловч ихэвчлэн "цочсон" хариу үйлдэл үзүүлдэггүй.</a:t>
            </a:r>
          </a:p>
          <a:p>
            <a:r>
              <a:rPr kumimoji="1" lang="mn-MN" sz="1050" dirty="0">
                <a:latin typeface="Arial" panose="020B0604020202020204" pitchFamily="34" charset="0"/>
                <a:cs typeface="Arial" panose="020B0604020202020204" pitchFamily="34" charset="0"/>
              </a:rPr>
              <a:t>AC-2: Мэдрэхүй ба албадмал булчингийн агшилт тохиолдох боловч бие махбодод цахилгаанаас үүдэлтэй аюултай үр нөлөө ихэвчлэн учрахгүй.</a:t>
            </a:r>
          </a:p>
          <a:p>
            <a:pPr marL="358775" indent="-358775"/>
            <a:r>
              <a:rPr lang="mn-MN" sz="1050" dirty="0">
                <a:latin typeface="Arial" panose="020B0604020202020204" pitchFamily="34" charset="0"/>
                <a:cs typeface="Arial" panose="020B0604020202020204" pitchFamily="34" charset="0"/>
              </a:rPr>
              <a:t>ХГ-3: Булчингийн маш хүчтэй албадмал агшилт. Амьсгалахад бэрхшээлтэй болно. Зүрхний үйл ажиллагааны сэргээн засах боломжтой саатлууд. Ихэвчлэн органик хохирол үүсэхгүй гэж таамаглана.</a:t>
            </a:r>
          </a:p>
          <a:p>
            <a:pPr indent="-360000"/>
            <a:r>
              <a:rPr lang="mn-MN" sz="1050" dirty="0">
                <a:latin typeface="Arial" panose="020B0604020202020204" pitchFamily="34" charset="0"/>
                <a:cs typeface="Arial" panose="020B0604020202020204" pitchFamily="34" charset="0"/>
              </a:rPr>
              <a:t>ХГ-4: Зүрх зогсох, амьсгал зогсох, түлэгдэх эсвэл эсийн бусад гэмтэл гэх мэт эмгэг физиологийн үр нөлөө гарч болзошгүй.</a:t>
            </a:r>
          </a:p>
          <a:p>
            <a:pPr marL="360000"/>
            <a:r>
              <a:rPr lang="mn-MN" sz="1050" dirty="0">
                <a:latin typeface="Arial" panose="020B0604020202020204" pitchFamily="34" charset="0"/>
                <a:cs typeface="Arial" panose="020B0604020202020204" pitchFamily="34" charset="0"/>
              </a:rPr>
              <a:t>Ховдлын фибрилляци нь одоогийн хэмжээ, цаг хугацааны явцад нэмэгдэх магадлалтай.</a:t>
            </a:r>
          </a:p>
          <a:p>
            <a:r>
              <a:rPr lang="mn-MN" sz="1050" dirty="0">
                <a:latin typeface="Arial" panose="020B0604020202020204" pitchFamily="34" charset="0"/>
                <a:cs typeface="Arial" panose="020B0604020202020204" pitchFamily="34" charset="0"/>
              </a:rPr>
              <a:t>AC-4.1: Ховдлын фибрилляци үүсэх магадлал 5 % хүртэл.</a:t>
            </a:r>
          </a:p>
          <a:p>
            <a:r>
              <a:rPr kumimoji="1" lang="mn-MN" sz="1050" dirty="0">
                <a:latin typeface="Arial" panose="020B0604020202020204" pitchFamily="34" charset="0"/>
                <a:cs typeface="Arial" panose="020B0604020202020204" pitchFamily="34" charset="0"/>
              </a:rPr>
              <a:t>AC-4.2: </a:t>
            </a:r>
            <a:r>
              <a:rPr lang="mn-MN" sz="1050" dirty="0">
                <a:latin typeface="Arial" panose="020B0604020202020204" pitchFamily="34" charset="0"/>
                <a:cs typeface="Arial" panose="020B0604020202020204" pitchFamily="34" charset="0"/>
              </a:rPr>
              <a:t>Ховдлын фибрилляци үүсэх магадлал 50 % хүртэл</a:t>
            </a:r>
          </a:p>
          <a:p>
            <a:r>
              <a:rPr lang="mn-MN" sz="1050" dirty="0">
                <a:latin typeface="Arial" panose="020B0604020202020204" pitchFamily="34" charset="0"/>
                <a:cs typeface="Arial" panose="020B0604020202020204" pitchFamily="34" charset="0"/>
              </a:rPr>
              <a:t>AC-4.3: Ховдлын фибрилляци үүсэх магадлал 50 % хүртэл.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5992" y="4825508"/>
            <a:ext cx="1207088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mn-MN" sz="1050" dirty="0">
                <a:latin typeface="Arial" panose="020B0604020202020204" pitchFamily="34" charset="0"/>
                <a:cs typeface="Arial" panose="020B0604020202020204" pitchFamily="34" charset="0"/>
              </a:rPr>
              <a:t>Тэмдэглэгээ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19500" y="4613267"/>
            <a:ext cx="271598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mn-MN" sz="1000" b="1" dirty="0">
                <a:latin typeface="Arial" panose="020B0604020202020204" pitchFamily="34" charset="0"/>
                <a:cs typeface="Arial" panose="020B0604020202020204" pitchFamily="34" charset="0"/>
              </a:rPr>
              <a:t>Биеийн гүйдэл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04095" y="2781300"/>
            <a:ext cx="492443" cy="17580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mn-MN" sz="1000" b="1" dirty="0">
                <a:latin typeface="Arial" panose="020B0604020202020204" pitchFamily="34" charset="0"/>
                <a:cs typeface="Arial" panose="020B0604020202020204" pitchFamily="34" charset="0"/>
              </a:rPr>
              <a:t>Гүйдлийн урсгалын хугацаа</a:t>
            </a: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1325563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Хүчний Хэмжээ ба Гарын хоорондын харилцаа холбоо</a:t>
            </a: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Хөшүүргийн Момент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21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>
                <a:latin typeface="Arial" panose="020B0604020202020204" pitchFamily="34" charset="0"/>
                <a:cs typeface="Arial" panose="020B0604020202020204" pitchFamily="34" charset="0"/>
              </a:rPr>
              <a:t>Тулах цэг</a:t>
            </a: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Инерц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Төвд Тэмүүлэх ба Төвөөс Зугтах Хүчнүүд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53606" y="2454128"/>
            <a:ext cx="242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Төвөөс зугтах хүч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Шүргэх чиглэл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785497"/>
            <a:ext cx="2093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Төвд тэмүүлэх хүч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>
                <a:latin typeface="Arial" panose="020B0604020202020204" pitchFamily="34" charset="0"/>
                <a:cs typeface="Arial" panose="020B0604020202020204" pitchFamily="34" charset="0"/>
              </a:rPr>
              <a:t>Төв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3518" y="2536327"/>
            <a:ext cx="1806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Төвөөс зугтах хүч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70032" y="3066917"/>
            <a:ext cx="215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Төвд тэмүүлэх хүч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06718" y="4376601"/>
            <a:ext cx="21424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Шүргэх чиглэл</a:t>
            </a: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365125"/>
            <a:ext cx="11385395" cy="1325563"/>
          </a:xfrm>
        </p:spPr>
        <p:txBody>
          <a:bodyPr>
            <a:noAutofit/>
          </a:bodyPr>
          <a:lstStyle/>
          <a:p>
            <a:r>
              <a:rPr kumimoji="1" lang="mn-MN" sz="3500" dirty="0">
                <a:latin typeface="Arial" panose="020B0604020202020204" pitchFamily="34" charset="0"/>
                <a:cs typeface="Arial" panose="020B0604020202020204" pitchFamily="34" charset="0"/>
              </a:rPr>
              <a:t>Өргөгдсөн Ачааны Гадагш Чиглэсэн Хөдөлгөөн ба Төвөөс Зугтах Хүчний Нөлөөгөөр Ажиллах Радиуст Гарсан Өөрчлөлт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76467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601129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92968" y="5608026"/>
            <a:ext cx="32879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mn-MN" sz="1300" dirty="0">
                <a:latin typeface="Arial" panose="020B0604020202020204" pitchFamily="34" charset="0"/>
                <a:cs typeface="Arial" panose="020B0604020202020204" pitchFamily="34" charset="0"/>
              </a:rPr>
              <a:t>Эргэлдүүлэхийн өмнөх ажиллах радиус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9938" y="6039140"/>
            <a:ext cx="3113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300" dirty="0">
                <a:latin typeface="Arial" panose="020B0604020202020204" pitchFamily="34" charset="0"/>
                <a:cs typeface="Arial" panose="020B0604020202020204" pitchFamily="34" charset="0"/>
              </a:rPr>
              <a:t>Эргэлдүүлэх үеэрх ажиллах радиус</a:t>
            </a: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Хөдөлдөг Дамар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Өргөх даац, Нэрлэсэн даац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03419" y="2846455"/>
            <a:ext cx="202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Өргөх туслах хэрэгсэл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Өргөх даац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68770" y="5388635"/>
            <a:ext cx="15815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Нэрлэсэн ачаалал</a:t>
            </a: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Тэнжээний Төмөр Утсан Олсны Сунгалт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8621" y="4045303"/>
            <a:ext cx="134950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Тэнжээний өнцөг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920" y="4278660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Тэнжээний төмөр утсан олс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099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m: Ачааны жин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Fw: 9.8 × m (kN)</a:t>
            </a:r>
          </a:p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mn-MN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kumimoji="1" lang="mn-MN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: Тэнжээний төмөр утсан олсны сунгалт (kN) 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F: Тэнцүү хүч (kN) </a:t>
            </a:r>
          </a:p>
          <a:p>
            <a:pPr marL="288000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P: Тэнжээний төмөр утсан олсыг дотогш татах хүч (kN) </a:t>
            </a: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Нэрлэсэн ачаалал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3" y="2134325"/>
            <a:ext cx="205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Өргөх туслах хэрэгслийн жин</a:t>
            </a: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530239" y="42380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Нэрлэсэн ачаалал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Өргөх даац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8" y="52035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Ажиллах радиус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Ачааг өргөж болно</a:t>
            </a: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96003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Хатуу малгай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13753" y="198544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>
                <a:latin typeface="Arial" panose="020B0604020202020204" pitchFamily="34" charset="0"/>
                <a:cs typeface="Arial" panose="020B0604020202020204" pitchFamily="34" charset="0"/>
              </a:rPr>
              <a:t>Ажлын бээлий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7430" y="3713253"/>
            <a:ext cx="327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Ханцуйны товчийг товчилсон байлгана.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66342" y="4830669"/>
            <a:ext cx="364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Өмднийхөө захыг нугал.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2133599" y="5122975"/>
            <a:ext cx="292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Хамгаалалтын гутал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676299" y="1770655"/>
            <a:ext cx="238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Урт ханцуйтай хүрэм өмсөх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743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Ажлын Хувцас</a:t>
            </a: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Өдөр Тутмын Ажлын Урсгал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3" y="3670441"/>
            <a:ext cx="248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Шалнаас удирддаг Краны Өдөр Тутмын Ажлын урсгал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93519" y="2198790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Эхлүүлэхийн өмнөх уулзалт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4041" y="1410046"/>
            <a:ext cx="345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Эхлүүлэхийн өмнөх үзлэг шалгалт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4509" y="2860747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(статик үзлэг шалгалт)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69711" y="1400208"/>
            <a:ext cx="2792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Цахилгааныг асаах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1811403"/>
            <a:ext cx="245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Эхлүүлэхийн өмнөх үзлэг шалгалт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321476"/>
            <a:ext cx="2247195" cy="58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(краны хөдөлгөөнийг баталгаажуулна)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6" y="3488433"/>
            <a:ext cx="2424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Аюулгүй ажиллагаа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248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Ажил дуусгасны дараах хүзлэг шалгалт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72208" y="5920027"/>
            <a:ext cx="2231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Цахилгааныг унтраах</a:t>
            </a: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Эхлүүлэхийн өмнөх үзлэг шалгалт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61532" y="2231351"/>
            <a:ext cx="258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Эхлүүлэхийн өмнөх үзлэг шалгалт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>
                <a:latin typeface="Arial" panose="020B0604020202020204" pitchFamily="34" charset="0"/>
                <a:cs typeface="Arial" panose="020B0604020202020204" pitchFamily="34" charset="0"/>
              </a:rPr>
              <a:t>Тоормосны гүйцэтгэл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293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Замын нөхцөл байдал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76438" y="2986286"/>
            <a:ext cx="416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Хэт нугалахаас сэргийлэх төхөөрөмж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06780" y="3522405"/>
            <a:ext cx="347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>
                <a:latin typeface="Arial" panose="020B0604020202020204" pitchFamily="34" charset="0"/>
                <a:cs typeface="Arial" panose="020B0604020202020204" pitchFamily="34" charset="0"/>
              </a:rPr>
              <a:t>Хөндлөн хөдлөх</a:t>
            </a:r>
            <a:endParaRPr kumimoji="1"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19449" y="3765833"/>
            <a:ext cx="125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Хөдлөх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289647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Өргөх ба Буулгах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683725"/>
            <a:ext cx="2730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 ба гинжийг өргөх замыг баталгаажуулах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7076" y="5647479"/>
            <a:ext cx="219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Дэгээг аюулгүй барих төхөөрөмж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056696" y="5457988"/>
            <a:ext cx="2299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Түлхэх товчлуурт унтраалгыг баталгаажуулах</a:t>
            </a: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943</Words>
  <PresentationFormat>ワイド画面</PresentationFormat>
  <Paragraphs>208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4" baseType="lpstr">
      <vt:lpstr>游ゴシック</vt:lpstr>
      <vt:lpstr>游ゴシック Light</vt:lpstr>
      <vt:lpstr>Arial</vt:lpstr>
      <vt:lpstr>Office テーマ</vt:lpstr>
      <vt:lpstr>Краны Операторт Тавигдах Шаардлага</vt:lpstr>
      <vt:lpstr>Дүүжин Унтраалгыг Зөөвөрлөгч Утаснаас Дүүжилсэн</vt:lpstr>
      <vt:lpstr>Дүүжин Унтраалгыг Хөндлөвчний Тогтсон Хэсэгт Дүүжилсэн</vt:lpstr>
      <vt:lpstr>Крануудын Тодорхойлолт</vt:lpstr>
      <vt:lpstr>Өргөх даац, Нэрлэсэн даац</vt:lpstr>
      <vt:lpstr>Нэрлэсэн ачаалал</vt:lpstr>
      <vt:lpstr>Ажлын Хувцас</vt:lpstr>
      <vt:lpstr>Өдөр Тутмын Ажлын Урсгал</vt:lpstr>
      <vt:lpstr>Эхлүүлэхийн өмнөх үзлэг шалгалт</vt:lpstr>
      <vt:lpstr>Кран Хэрхэн Ажиллаж Буйг Шалгах</vt:lpstr>
      <vt:lpstr>Бортогоны Ороох Төлөв Байдал</vt:lpstr>
      <vt:lpstr>Хэт их даацыг хориглоно</vt:lpstr>
      <vt:lpstr>Аюулгүйн Төхөөрөмжийг Үр Дүнтэй Байлгах (1)</vt:lpstr>
      <vt:lpstr>Аюулгүйн Төхөөрөмжийг Үр Дүнтэй Байлгах (2)</vt:lpstr>
      <vt:lpstr>Зогсоогчтой Мөргөлдөхгүй</vt:lpstr>
      <vt:lpstr>Хориглосон Ажиллагаа</vt:lpstr>
      <vt:lpstr>Ажилчдыг Кранаар Зөөвөрлөхийг Хориглоно</vt:lpstr>
      <vt:lpstr>Ачааг Өргөсөн Байдлаар Орхихыг Хориглоно</vt:lpstr>
      <vt:lpstr>Хэвийн Бус Зүйл Илрэх Үед Авах Арга Хэмжээ</vt:lpstr>
      <vt:lpstr>Хөтлөгч Олсны Суналт</vt:lpstr>
      <vt:lpstr>Хоёр Аргаар Зэрэг Ажиллуулахын Аюул</vt:lpstr>
      <vt:lpstr>Өргөгдсөн Ачааны хажууд зогсох</vt:lpstr>
      <vt:lpstr>Эсрэг Ажиллагааг Хориглох</vt:lpstr>
      <vt:lpstr>Үзлэг Шалгалтын Үед Эхлүүлэхийг Хориглоно</vt:lpstr>
      <vt:lpstr>Төмөр утсан Олсыг Өргөхөд Ашиглахад Урвуу Ороох</vt:lpstr>
      <vt:lpstr>Тэнжээ Ажиллуулагчид зориулсан Ур Чадварыг Эзэмших </vt:lpstr>
      <vt:lpstr>Тэнжээний Өнцөг</vt:lpstr>
      <vt:lpstr>Нүүлгэн Шилжүүлэх Хангалттай Зай Авах</vt:lpstr>
      <vt:lpstr>Ачааг Хажуу Тийш Татах, Ташуу Өргөхийг Хориглодог</vt:lpstr>
      <vt:lpstr>Ачааг Огцом Хурдан Өргөхийг Хориглоно</vt:lpstr>
      <vt:lpstr>Олсны Нөхцөл Байдлыг Шалгах</vt:lpstr>
      <vt:lpstr>Ачаа Буулгах Газрыг Шалгах</vt:lpstr>
      <vt:lpstr>Тэнжээний Төмөр Утсан Олсыг Кранаар Татахыг Хориглоно</vt:lpstr>
      <vt:lpstr>Савлаж Буй Дэгээг Өргөхийг Хориглоно</vt:lpstr>
      <vt:lpstr>Дүүжин Унтраалгатай Харьцах </vt:lpstr>
      <vt:lpstr>Дэгээний Байрлал</vt:lpstr>
      <vt:lpstr>Савлахын эсрэг ажиллагаа</vt:lpstr>
      <vt:lpstr>Тогтмол Хийгддэг Шалгалт</vt:lpstr>
      <vt:lpstr>Хэвийн Бус Үед Зогсоох</vt:lpstr>
      <vt:lpstr>Урьдчилсан зохион байгуулалт</vt:lpstr>
      <vt:lpstr>Цаг Агаарын Мэдээллийг Шалгах</vt:lpstr>
      <vt:lpstr>Борооны улмаас Ажиллагааг Зогсоох</vt:lpstr>
      <vt:lpstr>Цахилгаанд Цохиулахаас үүдэлтэй аюул</vt:lpstr>
      <vt:lpstr>Хүчний Хэмжээ ба Гарын хоорондын харилцаа холбоо</vt:lpstr>
      <vt:lpstr>Хөшүүргийн Момент</vt:lpstr>
      <vt:lpstr>Инерц</vt:lpstr>
      <vt:lpstr>Төвд Тэмүүлэх ба Төвөөс Зугтах Хүчнүүд</vt:lpstr>
      <vt:lpstr>Өргөгдсөн Ачааны Гадагш Чиглэсэн Хөдөлгөөн ба Төвөөс Зугтах Хүчний Нөлөөгөөр Ажиллах Радиуст Гарсан Өөрчлөлт</vt:lpstr>
      <vt:lpstr>Хөдөлдөг Дамар</vt:lpstr>
      <vt:lpstr>Тэнжээний Төмөр Утсан Олсны Сунгалт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2021-02-22T09:04:01Z</dcterms:modified>
</cp:coreProperties>
</file>