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1500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56281"/>
            <a:ext cx="10515600" cy="8965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លក្ខណៈសម្បត្តិសម្រាប់អ្នកចងខ្សែស្ទូច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24104"/>
              </p:ext>
            </p:extLst>
          </p:nvPr>
        </p:nvGraphicFramePr>
        <p:xfrm>
          <a:off x="902826" y="1250068"/>
          <a:ext cx="10370916" cy="3411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4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813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km-KH" sz="1600" b="0" i="0" u="none" strike="noStrike" baseline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ប្រភេទនៃគ្រឿងចក្រ និងសម្ភារបរិក្ខារ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km-KH" sz="1600" b="0" i="0" u="none" strike="noStrike" baseline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បន្ទុកសម្រាប់លើក ឬបន្ទុកដែលបានកំណត់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km-KH" sz="16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1 តោន និងលើសនេះ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km-KH" sz="1600" b="0" i="0" u="none" strike="noStrike" baseline="0">
                          <a:solidFill>
                            <a:schemeClr val="dk1"/>
                          </a:solidFill>
                          <a:latin typeface="Khmer UI" panose="020B0502040204020203" pitchFamily="34" charset="0"/>
                          <a:ea typeface="+mn-ea"/>
                          <a:cs typeface="Khmer UI" panose="020B0502040204020203" pitchFamily="34" charset="0"/>
                        </a:rPr>
                        <a:t>តិចជាង 1 តោន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km-KH" sz="16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ដងស្ទូច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km-KH" sz="16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ដងស្ទូច​ចល័ត​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km-KH" sz="16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បង្គោលស្ទូច</a:t>
                      </a:r>
                    </a:p>
                    <a:p>
                      <a:pPr algn="l">
                        <a:lnSpc>
                          <a:spcPct val="120000"/>
                        </a:lnSpc>
                      </a:pPr>
                      <a:r>
                        <a:rPr kumimoji="1" lang="km-KH" sz="160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ការលើកយោង​​ទំនិញ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m-KH" sz="16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អ្នកទាំងឡាយណាដែលបានបញ្ចប់មុខវិជ្ជាបណ្តុះបណ្តាលជំនាញចងខ្សែស្ទូច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m-KH" sz="16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អ្នកទាំងឡាយណាដែលបានបញ្ចប់មុខវិជ្ជាការបណ្តុះបណ្តាលពិសេស</a:t>
                      </a:r>
                      <a:r>
                        <a:rPr kumimoji="1" lang="km-KH" sz="1600" b="0" baseline="300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m-KH" sz="1600" b="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អ្នកទាំងឡាយណាដែលត្រូវបានអនុម័តដោយក្រសួងសុខាភិបាល ការងារ និងសុខុមាលភាព</a:t>
                      </a:r>
                      <a:r>
                        <a:rPr kumimoji="1" lang="km-KH" sz="1600" b="0" baseline="300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*2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m-KH" sz="16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អ្នកទាំងឡាយណាដែលបានបញ្ចប់មុខវិជ្ជាបណ្តុះបណ្តាលជំនាញចងខ្សែស្ទូច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m-KH" sz="16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អ្នកទាំងឡាយណាដែលបានបញ្ចប់មុខវិជ្ជាការបណ្តុះបណ្តាលពិសេស</a:t>
                      </a:r>
                      <a:r>
                        <a:rPr kumimoji="1" lang="km-KH" sz="1600" baseline="300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m-KH" sz="16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អ្នកទាំងឡាយណាដែលត្រូវបានអនុម័តដោយក្រសួងសុខាភិបាល ការងារ និងសុខុមាលភាព</a:t>
                      </a:r>
                      <a:r>
                        <a:rPr kumimoji="1" lang="km-KH" sz="1600" baseline="300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km-KH" sz="1600" dirty="0">
                          <a:solidFill>
                            <a:schemeClr val="tx1"/>
                          </a:solidFill>
                          <a:latin typeface="Khmer UI" panose="020B0502040204020203" pitchFamily="34" charset="0"/>
                          <a:cs typeface="Khmer UI" panose="020B0502040204020203" pitchFamily="34" charset="0"/>
                        </a:rPr>
                        <a:t>អ្នកទាំងឡាយណាដែលបានបញ្ចប់ការអប់រំពិសេសសម្រាប់ការងារខ្សែចងស្ទូច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3730"/>
              </p:ext>
            </p:extLst>
          </p:nvPr>
        </p:nvGraphicFramePr>
        <p:xfrm>
          <a:off x="897681" y="4759232"/>
          <a:ext cx="10403807" cy="115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542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*1៖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មុខវិជ្ជាបណ្តុះបណ្តាលដែលត្រូវបានរាយនាមនៅក្នុងជួរឈរនៃមុខវិជ្ជាបណ្តុះបណ្តាលនៃតារាងដែលបានភ្ជាប់ជាឧបសម្ព័ន្ធ 4 នៃបទ​បញ្ញត្តិ​ដាក់​ឲ្យ​ប្រតិបត្តិតាមស្តីអំពីច្បាប់​ការ​អភិ​វឌ្ឍ និងលើកកម្ពស់ធនធានមនុស្ស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*2៖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kumimoji="1" lang="km-KH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មនុស្សម្នាក់ដែលបានបញ្ចប់ការបណ្តុះបណ្តាលនូវមុខវិជ្ជាប្រតិបត្តិការបញ្ជាដងស្ទូចដែលបានចែង នៅក្នុងបទបញ្ញត្តិស្តីអំពីច្បាប់ការអភិវឌ្ឍ និង​លើក​កម្ពស់ធនធានមនុស្ស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វិធីសាស្ត្រវាស់វែងអង្កត់ផ្ចិតខ្សែពួរធ្វើពីលួស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ខុស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ត្រូវ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អង្កត់ផ្ចិត</a:t>
            </a: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7804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ចំនួនខ្សែពួរ និងមុំនៃខ្សែចងស្ទូច (a = មុំនៃខ្សែចងស្ទូច)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84637" y="5771154"/>
            <a:ext cx="1878227" cy="6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ការចងស្ទូចខ្សែពួរពីរជាមួយចំណុចពីរ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07202" y="5771154"/>
            <a:ext cx="2644498" cy="6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ការចងខ្សែស្ទូចដោយខ្សែពួរបីដែលមានបីចំណុច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69" y="5771154"/>
            <a:ext cx="2708929" cy="698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ការចងខ្សែស្ទូចដោយខ្សែពួរបួនដែលមានបួនចំណុច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5262"/>
            <a:ext cx="1152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អង្កត់ទ្រូង</a:t>
            </a: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353800" cy="101226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កត្តាតំណឹង និងមុំនៃខ្សែចងស្ទូចរបស់ខ្សែពួរធ្វើពីលួស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កត្តាតំណឹង</a:t>
            </a: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ខ្សែពួរធ្វើពីលួសសម្រាប់ចងស្ទូច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27739" y="2251495"/>
            <a:ext cx="4238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ការចងកួចបង្កើតរង្វង់កំណួចនៅចុងសងខាង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27739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តំណកៀបនៅចុងសងខាង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27739" y="4048194"/>
            <a:ext cx="3857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ខ្សែពួរធ្វើពីលួសដែលគ្មានចុង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27739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ខ្សែពួរធ្វើពីលួសមានកង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89582" y="2247348"/>
            <a:ext cx="5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តំណកៀបដែលមានស្នាប់ និងក្រវិលទម្ពក់នៅចុងនីមួយៗ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489581" y="3194181"/>
            <a:ext cx="50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>
                <a:latin typeface="Khmer UI" panose="020B0502040204020203" pitchFamily="34" charset="0"/>
                <a:cs typeface="Khmer UI" panose="020B0502040204020203" pitchFamily="34" charset="0"/>
              </a:rPr>
              <a:t>តំណកៀបដែលមានស្នាប់ និងងៀងទម្ពក់នៅចុងនីមួយៗ</a:t>
            </a: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វិធីសាស្ត្រតភ្ជាប់ដោយការកៀប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691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ខ្សែពួរធ្វើពីលួស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8353" y="2631932"/>
            <a:ext cx="2300498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ដៃស្រោប (សំលោហៈអាលុយមីញ៉ូមពិសេស)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ខ្សែពួរធ្វើពីលួស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660919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ស្នាប់</a:t>
            </a: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241280" cy="8386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ការប្រុងប្រយ័ត្ននៅពេលប្រើខ្សែពួរធ្វើពីលួសសម្រាប់ការចងស្ទូច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44039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607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បន្ទះទ្រនាប់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29495" y="3704098"/>
            <a:ext cx="2542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ដាក់ឱ្យមានសណ្ដាប់ធ្នាប់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85676" y="6371493"/>
            <a:ext cx="3216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ការ​ស្ទូចផ្ទេរ​ដោយប្រើខ្សែចងតែមួយ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64605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ការប្រុងប្រយ័ត្នចំពោះការរក្សាទុក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សំណើម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កម្ដៅ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ធូលី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អាស៊ីត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94136" y="2109035"/>
            <a:ext cx="176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ប្រភេទនៃច្រវ៉ាក់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ច្រវ៉ាក់តំណ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ច្រវ៉ាក់តំណមានរបារទទឹង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អង្កត់ផ្ចិតក្រៅមធ្យម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អង្កត់ផ្ចិតក្រៅមធ្យម</a:t>
            </a: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ខ្សែចងស្ទូច​ជាច្រវ៉ាក់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237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កង/ក្រវិល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40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ច្រវ៉ាក់មានកង/ក្រវិល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4316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400" dirty="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ច្រវ៉ាក់មានងៀងទម្ពក់</a:t>
            </a: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ទីតាំងនៃក្រវិលទំពក់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ឧទាហរណ៍នៃការប្រើក្រវិលទំពក់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លក្ខណៈសម្បត្តិសម្រាប់អ្នកចងខ្សែស្ទូច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75460" y="2536211"/>
            <a:ext cx="2097801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បន្ទុកសម្រាប់លើក​៖ 1 តោន ឬលើសនេះ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29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ទម្ងន់នៃបន្ទុក៖ 0.5 តោន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158541"/>
            <a:ext cx="4406519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អ្នកទាំងឡាយណាដែលបានបញ្ចប់មុខវិជ្ជាបណ្តុះបណ្តាលជំនាញចងខ្សែស្ទូច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3899641"/>
            <a:ext cx="4304919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អ្នកទាំងឡាយណាដែលបានបញ្ចប់ការអប់រំពិសេសសម្រាប់ការងារខ្សែចងស្ទូច</a:t>
            </a: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ពន្លួញមានកងរង្វង់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ឡោស៊ីមាន​កងរង្វង់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ឧទាហរណ៍នៃការប្រើពន្លួញមានកងរង្វង់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ប្រើរ៉ងដើម្បីលៃតម្រូវ</a:t>
            </a: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ឆ្នឹមសម្រាប់លើកបន្ទុក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3960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ឆ្នឹមសម្រាប់លើកបន្ទុក</a:t>
            </a: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បន្ទះទ្រនាប់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ថង់ក្រចៅ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ក្រណាត់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បន្ទះកៅស៊ូ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74428" y="5950061"/>
            <a:ext cx="248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ទង់ដែង ឬសំលោហៈទង់ដែង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ទម្រង់ផ្សារ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64538" y="5950061"/>
            <a:ext cx="3125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បន្ទះម៉ាញ៉េទិច</a:t>
            </a: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ដុំទ្រ​ទម្ងន់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221301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ត្រូវប្រើដុំទ្រទម្ងន់ដែលមានទំហំស្មើគ្នា។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0284"/>
            <a:ext cx="2568899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ត្រូវកាន់ដុំទ្រទម្ងន់ពីចំហៀងដោយដៃទាំងពីរ។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11666" y="3500284"/>
            <a:ext cx="2661981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ត្រូវកាន់ផ្នែកខាងឆ្វេង និងខាងស្ដាំនៃដុំទ្រទម្ងន់។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84824" y="5919480"/>
            <a:ext cx="2080367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បន្ទុកទៅជាមិនមានលំនឹង។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53766" y="5924749"/>
            <a:ext cx="1915800" cy="72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មិនត្រូវដាក់ដៃពីលើវាទេ។</a:t>
            </a: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ការខូចទ្រង់ទ្រាយនៃច្រវ៉ាក់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តំណប្រែប្រួលរូបរាង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តំណកោង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តំណរមួល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ពៀច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កោង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67518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រមួល</a:t>
            </a: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រង្វះមាត់ និងការសឹករិចរិលនៃងៀងទំពក់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ការសឹករេចរិលនៃក្រវិលទំពក់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សម្លៀកបំពាក់សម្រាប់ការចងខ្សែស្ទូច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និយមន័យនៃដងស្ទូច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លើកបន្ទុកដោយប្រើថាមពល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ដឹកនាំបន្ទុកដែលត្រូវបានលើកតាមទិសផ្តេក</a:t>
            </a: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ទីតាំងជម្លៀស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ដងស្ទូចធ្វើដំណើរចល័តនៅខ្ពស់ផុតក្បាល ដងស្ទូចស្ពាន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ដងស្ទូចចល័ត ដងស្ទូចមានដៃ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53593" y="4433738"/>
            <a:ext cx="1790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ទីតាំងជម្លៀស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83391" y="5058788"/>
            <a:ext cx="140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2 ម៉ែត្រ ឡើងទៅ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ប្រវែងខ្សែបណ្តោយនៃបន្ទុក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2 ម៉ែត្រ ឡើងទៅ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99278" y="2349172"/>
            <a:ext cx="10535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ការធ្វើដំណើរ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15210" y="3348295"/>
            <a:ext cx="1675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ការរំកិលកាត់ទទឹង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>
                <a:latin typeface="Khmer UI" panose="020B0502040204020203" pitchFamily="34" charset="0"/>
                <a:cs typeface="Khmer UI" panose="020B0502040204020203" pitchFamily="34" charset="0"/>
              </a:rPr>
              <a:t>45°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347202" y="3089293"/>
            <a:ext cx="9927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ការវិល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223411" y="3075345"/>
            <a:ext cx="1118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ការយោងស្ទូច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384947" y="2205985"/>
            <a:ext cx="1682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2 ម៉ែត្រ ឡើងទៅ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50447" y="2723084"/>
            <a:ext cx="12693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km-KH" sz="1200" dirty="0">
                <a:latin typeface="Khmer UI" panose="020B0502040204020203" pitchFamily="34" charset="0"/>
                <a:cs typeface="Khmer UI" panose="020B0502040204020203" pitchFamily="34" charset="0"/>
              </a:rPr>
              <a:t>ទីតាំងជម្លៀស</a:t>
            </a: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វិធីសាស្ត្រនៃការពាក់ព្យួរនៅលើងៀងទំពក់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985680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ការចងភ្ជាប់ខ្សែពួរធ្វើពីលួសដោយរង្វង់កំណួចខ្សែ</a:t>
            </a: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111969" y="5488439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05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ក្នុងរង្វង់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ការ​ចងស្ទូចដោយមានរង្វិលតែមួយជុំ</a:t>
            </a: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វិធីសាស្ត្រនៃការពាក់ព្យួរនៅលើងៀងទំពក់</a:t>
            </a: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ក្នុងរង្វង់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វិធីសាស្ត្រនៃការពាក់ព្យួរនៅលើងៀងទំពក់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ការចងខ្សែស្ទូច​ដោយ​ចងព័ទ្ធជុំវិញតែមួយជុំ</a:t>
            </a: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ក្នុងរង្វង់ 60°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វិធីសាស្ត្រនៃការពាក់ព្យួរនៅលើងៀងទំពក់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ការកួចចងបណ្ដោះអាសន្ននឹងងៀងទំពក់</a:t>
            </a: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50051" y="3695701"/>
            <a:ext cx="415498" cy="25637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km-KH" sz="15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ខ្សែពួរដែលមានប្រសិទ្ធភាព</a:t>
            </a: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408690" y="4298318"/>
            <a:ext cx="646331" cy="114394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km-KH" sz="1500" dirty="0">
                <a:latin typeface="Khmer UI" panose="020B0502040204020203" pitchFamily="34" charset="0"/>
                <a:cs typeface="Khmer UI" panose="020B0502040204020203" pitchFamily="34" charset="0"/>
              </a:rPr>
              <a:t>ខ្សែ​នាំផ្លូវបន្ទុក​​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80609" y="2734945"/>
            <a:ext cx="646331" cy="144951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km-KH" sz="15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ការចងព័ទ្ធជារង្វង់កំណួច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វិធីសាស្ត្រនៃការពាក់ព្យួរនៅលើងៀងទំពក់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ការចងព័ទ្ធជារង្វង់កំណួច</a:t>
            </a: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2" y="5123016"/>
            <a:ext cx="3607607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m-KH" dirty="0">
                <a:latin typeface="Khmer UI" panose="020B0502040204020203" pitchFamily="34" charset="0"/>
                <a:cs typeface="Khmer UI" panose="020B0502040204020203" pitchFamily="34" charset="0"/>
              </a:rPr>
              <a:t>ពេលខ្សែពួរធ្វើពីលួសសម្រាប់ចងស្ទូចត្រូវបានបន្ធូរ រង្វង់កំណួចខ្សែ​អាច​នឹងដកចេញបាន។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8060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10529432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ការចងភ្ជាប់ខ្សែពួរធ្វើពីលួសដោយរង្វង់កំណួចខ្សែ</a:t>
            </a: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39285" y="3341716"/>
            <a:ext cx="2419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72794" y="3313209"/>
            <a:ext cx="236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9300" y="5928634"/>
            <a:ext cx="3454400" cy="79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ការចងខ្សែស្ទូចដោយខ្សែពួរពីរដែលមានបួនចំណុច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94449" y="5907387"/>
            <a:ext cx="3200999" cy="79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ការចងខ្សែស្ទូចដោយខ្សែពួរពីរដែលមានបួនចំណុច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32820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ការ​ចងស្ទូចដោយមានរង្វិលតែមួយជុំ</a:t>
            </a: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221410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145894"/>
            <a:ext cx="760208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30000"/>
              </a:lnSpc>
              <a:buFont typeface="Wingdings" panose="05000000000000000000" pitchFamily="2" charset="2"/>
              <a:buChar char="n"/>
            </a:pPr>
            <a:r>
              <a:rPr lang="km-KH" sz="25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ការចងខ្សែស្ទូចដោយខ្សែពួរពីរដែលមានពីរចំណុច (ការចងដោយ​ពាក់​ថ្ពក់​ដោយក្រវិលទំពក់)</a:t>
            </a: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68747" y="5885411"/>
            <a:ext cx="3276601" cy="77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ការចងថ្ពក់ដោយពាក់ថ្ពក់ទៅកាន់ទិសដៅដដែលដូចគ្នា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77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ការចងថ្ពក់ទៅកាន់ទិសដៅខុសផ្សេងគ្នា</a:t>
            </a: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77600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760208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km-KH" sz="25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ការចងខ្សែស្ទូចដោយខ្សែពួរពីរដែលមានពីរចំណុច (ការចងភ្ជិតដោយ​រង្វង់​កំណួច)</a:t>
            </a: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ទំនាក់ទំនងរវាងទំហំ និងដៃឃ្នាស់នៃកម្លាំង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ពន្លួញវិល។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53978" y="5710259"/>
            <a:ext cx="193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dirty="0">
                <a:latin typeface="Khmer UI" panose="020B0502040204020203" pitchFamily="34" charset="0"/>
                <a:cs typeface="Khmer UI" panose="020B0502040204020203" pitchFamily="34" charset="0"/>
              </a:rPr>
              <a:t>ពន្លូញមិនវិលទេ។</a:t>
            </a: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55415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774178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km-KH" sz="2500" dirty="0">
                <a:latin typeface="Khmer UI" panose="020B0502040204020203" pitchFamily="34" charset="0"/>
                <a:cs typeface="Khmer UI" panose="020B0502040204020203" pitchFamily="34" charset="0"/>
              </a:rPr>
              <a:t>របៀបប្រើប្រាស់ក្រវិលទំពក់ (យកចិត្តទុកដាក់ចំពោះទីតាំងរបស់ពន្លួញ)</a:t>
            </a: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8579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945628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km-KH" sz="25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ការចងខ្សែពួរធ្វើពីលួសដោយរង្វង់កំណួច (យកចិត្តទុកដាក់ចំពោះ​ទីតាំង​គន្លាក់មុខតំណនៃការសង្កត់ភ្ជាប់គ្នា)</a:t>
            </a: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8579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km-KH" sz="25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ការចងខ្សែស្ទូចដោយចងព័ទ្ធជុំវិញតែមួយជុំដោយខ្សែពួរពីរ និងចំណុច​បួន</a:t>
            </a: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39500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km-KH" sz="25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ការចងថ្ពក់ដោយចងព័ទ្ធជុំវិញតែមួយជុំដោយខ្សែពួរពីរ និងចំណុចពីរ</a:t>
            </a: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2026707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ការ​ចងស្ទូចដោយមានរង្វិលតែមួយជុំ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8" y="2276096"/>
            <a:ext cx="2184862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ការចងភ្ជាប់ខ្សែពួរធ្វើពីលួសដោយរង្វង់កំណួចខ្សែ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7" y="5469775"/>
            <a:ext cx="2133324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ការរុញបញ្ជូនផ្នែកកោងឆ្លងកាត់រង្វង់កំណួច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706485" cy="84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ការរុញបញ្ជូនរង្វង់កំណួចខ្សែកាត់ខ្សែពួរធ្វើពីលួសសម្រាប់ចងស្ទូចដែលត្រូវបានធ្វើឲ្យកោង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1888283" cy="584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ប្រើប្រាស់ខ្សែពួរធ្វើពីលួសគ្មានទីបញ្ចប់</a:t>
            </a: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746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កំណួច​ខ្សែចង​ស្ទូច​បែប​បេល</a:t>
            </a: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2671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78578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ការចងខ្សែស្ទូចដោយការចងកួចតែមួយនៅបាតក្រោម</a:t>
            </a: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1380" cy="7807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វិធីសាស្ត្រនៃការចងខ្សែពួរធ្វើពីលួសឲ្យជាប់នឹងទៅបន្ទុក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km-KH" sz="3000" dirty="0">
                <a:latin typeface="Khmer UI" panose="020B0502040204020203" pitchFamily="34" charset="0"/>
                <a:cs typeface="Khmer UI" panose="020B0502040204020203" pitchFamily="34" charset="0"/>
              </a:rPr>
              <a:t>ការ​ស្ទូចផ្ទេរ​ដោយប្រើខ្សែចងតែមួយ</a:t>
            </a: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ច្រវ៉ាក់ដែលមានអង្គំ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ច្រវ៉ាក់ដែលមានងៀងទម្ពក់នៃខ្សែចងស្ទូច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ច្រវ៉ាក់គ្មានចុងសម្រាប់ទំពក់ទម្រ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ម៉ូម៉ង់នៃកម្លាំងគាស់</a:t>
            </a: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>
                <a:latin typeface="Khmer UI" panose="020B0502040204020203" pitchFamily="34" charset="0"/>
                <a:cs typeface="Khmer UI" panose="020B0502040204020203" pitchFamily="34" charset="0"/>
              </a:rPr>
              <a:t>កំណល់</a:t>
            </a: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km-KH" sz="3500" dirty="0">
                <a:latin typeface="Khmer UI" panose="020B0502040204020203" pitchFamily="34" charset="0"/>
                <a:cs typeface="Khmer UI" panose="020B0502040204020203" pitchFamily="34" charset="0"/>
              </a:rPr>
              <a:t>ច្រវ៉ាក់ដែលមានងៀងទម្ពក់បែបប្រើក្នុងរោងចក្រចាក់ពុម្ពលោហៈ (ដោយ​មានរង្វះមាត់ធំ)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រ៉កអចល័ត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95117" y="1962151"/>
            <a:ext cx="841074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ទាញ 1 ម៉ែត្រ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26185" y="5482382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វានឹងឡើង 1 ម៉ែត្រ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តំណឹងនៃខ្សែពួរធ្វើពីលួសនានាសម្រាប់ចងភ្ជាប់</a:t>
            </a: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97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m៖ ទម្ងន់នៃបន្ទុកនោះ</a:t>
            </a:r>
          </a:p>
          <a:p>
            <a:pPr>
              <a:lnSpc>
                <a:spcPct val="13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Fw៖ 9.8 x m (kN)</a:t>
            </a:r>
          </a:p>
          <a:p>
            <a:pPr>
              <a:lnSpc>
                <a:spcPct val="13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F1, F2៖ តំណឹងនៃខ្សែពួរធ្វើពីលួសសម្រាប់ចងភ្ជាប់</a:t>
            </a: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F៖ កម្លាំងសរុប (kN) </a:t>
            </a:r>
          </a:p>
          <a:p>
            <a:pPr marL="252000">
              <a:lnSpc>
                <a:spcPct val="130000"/>
              </a:lnSpc>
            </a:pP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F = Fw</a:t>
            </a:r>
          </a:p>
          <a:p>
            <a:pPr>
              <a:lnSpc>
                <a:spcPct val="130000"/>
              </a:lnSpc>
            </a:pPr>
            <a:r>
              <a:rPr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P៖ កម្លាំងដែលទាញខ្សែពួរធ្វើពីលួសសម្រាប់ចងស្ទូចចូលក្នុង (kN)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1400">
                <a:latin typeface="Khmer UI" panose="020B0502040204020203" pitchFamily="34" charset="0"/>
                <a:cs typeface="Khmer UI" panose="020B0502040204020203" pitchFamily="34" charset="0"/>
              </a:rPr>
              <a:t>ខ្សែពួរធ្វើពីលួសសម្រាប់ចងស្ទូច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137" y="4018934"/>
            <a:ext cx="108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400" dirty="0">
                <a:latin typeface="Khmer UI" panose="020B0502040204020203" pitchFamily="34" charset="0"/>
                <a:cs typeface="Khmer UI" panose="020B0502040204020203" pitchFamily="34" charset="0"/>
              </a:rPr>
              <a:t>មុំនៃខ្សែចងស្ទូច</a:t>
            </a: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រចនាសម្ព័ន្ធខ្សែពួរធ្វើពីលួស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ស្នូល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លួស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m-KH" sz="2000" dirty="0">
                <a:latin typeface="Khmer UI" panose="020B0502040204020203" pitchFamily="34" charset="0"/>
                <a:cs typeface="Khmer UI" panose="020B0502040204020203" pitchFamily="34" charset="0"/>
              </a:rPr>
              <a:t>បាច់ខ្សែ</a:t>
            </a: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km-KH" sz="3800" dirty="0">
                <a:latin typeface="Khmer UI" panose="020B0502040204020203" pitchFamily="34" charset="0"/>
                <a:cs typeface="Khmer UI" panose="020B0502040204020203" pitchFamily="34" charset="0"/>
              </a:rPr>
              <a:t>ប្រភេទនៃរង្វេញ</a:t>
            </a: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24615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488650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Khmer UI" panose="020B0502040204020203" pitchFamily="34" charset="0"/>
              <a:cs typeface="Khmer UI" panose="020B0502040204020203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46831" y="4886505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ខ្សែពួរដែលមានរង្វេលសរសៃធម្មតា Z (ទៅស្តាំ)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28131" y="488650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ខ្សែពួរដែលមានរង្វេលសរសៃធម្មតា S (ទៅឆ្វេង)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5072" y="4886504"/>
            <a:ext cx="1735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ខ្សែពួរមានសរសៃត្បាញមានទិសរង្វេលស្របគ្នា Z (ទៅស្ដាំ)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4886503"/>
            <a:ext cx="1573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ខ្សែពួរដែលមានរង្វេលសរសៃបញ្ច្រាស S </a:t>
            </a:r>
            <a:br>
              <a:rPr kumimoji="1" lang="en-US" sz="1600" dirty="0">
                <a:latin typeface="Khmer UI" panose="020B0502040204020203" pitchFamily="34" charset="0"/>
                <a:cs typeface="Khmer UI" panose="020B0502040204020203" pitchFamily="34" charset="0"/>
              </a:rPr>
            </a:br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(ទៅឆ្វេង)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489573" y="6032437"/>
            <a:ext cx="3320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ខ្សែពួរដែលមាន​រង្វេលសរសៃធម្មតា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102363" y="6032437"/>
            <a:ext cx="3486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m-KH" sz="1600" dirty="0">
                <a:latin typeface="Khmer UI" panose="020B0502040204020203" pitchFamily="34" charset="0"/>
                <a:cs typeface="Khmer UI" panose="020B0502040204020203" pitchFamily="34" charset="0"/>
              </a:rPr>
              <a:t>ខ្សែពួរដែល​មានសរសៃត្បាញ​មានទិសរង្វេលស្របគ្នា</a:t>
            </a: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1885</Words>
  <PresentationFormat>宽屏</PresentationFormat>
  <Paragraphs>200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6" baseType="lpstr">
      <vt:lpstr>游ゴシック</vt:lpstr>
      <vt:lpstr>游ゴシック Light</vt:lpstr>
      <vt:lpstr>Arial</vt:lpstr>
      <vt:lpstr>Khmer UI</vt:lpstr>
      <vt:lpstr>Wingdings</vt:lpstr>
      <vt:lpstr>Office テーマ</vt:lpstr>
      <vt:lpstr>លក្ខណៈសម្បត្តិសម្រាប់អ្នកចងខ្សែស្ទូច</vt:lpstr>
      <vt:lpstr>លក្ខណៈសម្បត្តិសម្រាប់អ្នកចងខ្សែស្ទូច</vt:lpstr>
      <vt:lpstr>និយមន័យនៃដងស្ទូច</vt:lpstr>
      <vt:lpstr>ទំនាក់ទំនងរវាងទំហំ និងដៃឃ្នាស់នៃកម្លាំង</vt:lpstr>
      <vt:lpstr>ម៉ូម៉ង់នៃកម្លាំងគាស់</vt:lpstr>
      <vt:lpstr>រ៉កអចល័ត</vt:lpstr>
      <vt:lpstr>តំណឹងនៃខ្សែពួរធ្វើពីលួសនានាសម្រាប់ចងភ្ជាប់</vt:lpstr>
      <vt:lpstr>រចនាសម្ព័ន្ធខ្សែពួរធ្វើពីលួស</vt:lpstr>
      <vt:lpstr>ប្រភេទនៃរង្វេញ</vt:lpstr>
      <vt:lpstr>វិធីសាស្ត្រវាស់វែងអង្កត់ផ្ចិតខ្សែពួរធ្វើពីលួស</vt:lpstr>
      <vt:lpstr>ចំនួនខ្សែពួរ និងមុំនៃខ្សែចងស្ទូច (a = មុំនៃខ្សែចងស្ទូច)</vt:lpstr>
      <vt:lpstr>កត្តាតំណឹង និងមុំនៃខ្សែចងស្ទូចរបស់ខ្សែពួរធ្វើពីលួស</vt:lpstr>
      <vt:lpstr>ខ្សែពួរធ្វើពីលួសសម្រាប់ចងស្ទូច</vt:lpstr>
      <vt:lpstr>វិធីសាស្ត្រតភ្ជាប់ដោយការកៀប</vt:lpstr>
      <vt:lpstr>ការប្រុងប្រយ័ត្ននៅពេលប្រើខ្សែពួរធ្វើពីលួសសម្រាប់ការចងស្ទូច</vt:lpstr>
      <vt:lpstr>ប្រភេទនៃច្រវ៉ាក់</vt:lpstr>
      <vt:lpstr>ខ្សែចងស្ទូច​ជាច្រវ៉ាក់</vt:lpstr>
      <vt:lpstr>ទីតាំងនៃក្រវិលទំពក់</vt:lpstr>
      <vt:lpstr>ឧទាហរណ៍នៃការប្រើក្រវិលទំពក់</vt:lpstr>
      <vt:lpstr>ពន្លួញមានកងរង្វង់</vt:lpstr>
      <vt:lpstr>ឡោស៊ីមាន​កងរង្វង់</vt:lpstr>
      <vt:lpstr>ឧទាហរណ៍នៃការប្រើពន្លួញមានកងរង្វង់</vt:lpstr>
      <vt:lpstr>ឆ្នឹមសម្រាប់លើកបន្ទុក</vt:lpstr>
      <vt:lpstr>បន្ទះទ្រនាប់</vt:lpstr>
      <vt:lpstr>ដុំទ្រ​ទម្ងន់</vt:lpstr>
      <vt:lpstr>ការខូចទ្រង់ទ្រាយនៃច្រវ៉ាក់</vt:lpstr>
      <vt:lpstr>រង្វះមាត់ និងការសឹករិចរិលនៃងៀងទំពក់</vt:lpstr>
      <vt:lpstr>ការសឹករេចរិលនៃក្រវិលទំពក់</vt:lpstr>
      <vt:lpstr>សម្លៀកបំពាក់សម្រាប់ការចងខ្សែស្ទូច</vt:lpstr>
      <vt:lpstr>ទីតាំងជម្លៀស</vt:lpstr>
      <vt:lpstr>វិធីសាស្ត្រនៃការពាក់ព្យួរនៅលើងៀងទំពក់</vt:lpstr>
      <vt:lpstr>វិធីសាស្ត្រនៃការពាក់ព្យួរនៅលើងៀងទំពក់</vt:lpstr>
      <vt:lpstr>វិធីសាស្ត្រនៃការពាក់ព្យួរនៅលើងៀងទំពក់</vt:lpstr>
      <vt:lpstr>វិធីសាស្ត្រនៃការពាក់ព្យួរនៅលើងៀងទំពក់</vt:lpstr>
      <vt:lpstr>វិធីសាស្ត្រនៃការពាក់ព្យួរនៅលើងៀងទំពក់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វិធីសាស្ត្រនៃការចងខ្សែពួរធ្វើពីលួសឲ្យជាប់នឹងទៅបន្ទុក</vt:lpstr>
      <vt:lpstr>ច្រវ៉ាក់ដែលមានអង្គំ</vt:lpstr>
      <vt:lpstr>ច្រវ៉ាក់ដែលមានងៀងទម្ពក់នៃខ្សែចងស្ទូច</vt:lpstr>
      <vt:lpstr>ច្រវ៉ាក់គ្មានចុងសម្រាប់ទំពក់ទម្រ</vt:lpstr>
      <vt:lpstr>ច្រវ៉ាក់ដែលមានងៀងទម្ពក់បែបប្រើក្នុងរោងចក្រចាក់ពុម្ពលោហៈ (ដោយ​មានរង្វះមាត់ធំ)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2020-09-11T12:07:31Z</dcterms:modified>
</cp:coreProperties>
</file>