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896516"/>
          </a:xfrm>
        </p:spPr>
        <p:txBody>
          <a:bodyPr>
            <a:normAutofit/>
          </a:bodyPr>
          <a:lstStyle/>
          <a:p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Calificaciones para los operadores de eslingas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0260"/>
              </p:ext>
            </p:extLst>
          </p:nvPr>
        </p:nvGraphicFramePr>
        <p:xfrm>
          <a:off x="902826" y="1250068"/>
          <a:ext cx="10370916" cy="3276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81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s-MX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 de maquinaria </a:t>
                      </a:r>
                      <a:br>
                        <a:rPr kumimoji="1" lang="cs-CZ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1" lang="es-MX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equipo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s-MX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Carga de elevación o carga limitada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4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6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tonelada y más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6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Menos de 1 tonelada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20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es-MX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Grúa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es-MX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Grúa móvil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es-MX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Grúa cabria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es-MX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Polipasto de carga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Aquellos que han completado el curso de formación profesional de eslingas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Aquellos que han completado el curso de formación especial</a:t>
                      </a:r>
                      <a:r>
                        <a:rPr kumimoji="1" lang="es-MX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Aquellos que han sido aprobados </a:t>
                      </a:r>
                      <a:br>
                        <a:rPr kumimoji="1" lang="cs-CZ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el Ministerio de Salud, Trabajo </a:t>
                      </a:r>
                      <a:br>
                        <a:rPr kumimoji="1" lang="cs-CZ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Bienestar</a:t>
                      </a:r>
                      <a:r>
                        <a:rPr kumimoji="1" lang="es-MX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Aquellos que han completado el curso de formación profesional de eslingas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Aquellos que han completado el curso de formación especial</a:t>
                      </a:r>
                      <a:r>
                        <a:rPr kumimoji="1" lang="es-MX" sz="16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s-MX" sz="1600" spc="-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Aquellos que han sido aprobados por el Ministerio de Salud, Trabajo y Bienestar</a:t>
                      </a:r>
                      <a:r>
                        <a:rPr kumimoji="1" lang="es-MX" sz="1600" spc="-3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Aquellos que han completado la educación especial para las obras de</a:t>
                      </a:r>
                      <a:r>
                        <a:rPr kumimoji="1" lang="cs-CZ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1"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eslingas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20469"/>
              </p:ext>
            </p:extLst>
          </p:nvPr>
        </p:nvGraphicFramePr>
        <p:xfrm>
          <a:off x="897681" y="4759232"/>
          <a:ext cx="1040380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s-MX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curso de formación que figura en la columna de cursos de formación de la Tabla 4 adjunta de la Ordenanza sobre la aplicación de la ley de desarrollo y promoción de los recursos humanos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s-MX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 persona que haya completado la formación del curso de operación de grúas prescrito en la Ordenanza sobre la ley </a:t>
                      </a:r>
                      <a:br>
                        <a:rPr kumimoji="1" lang="cs-CZ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desarrollo y promoción de los recursos humanos.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48255"/>
            <a:ext cx="11353800" cy="1089600"/>
          </a:xfrm>
        </p:spPr>
        <p:txBody>
          <a:bodyPr>
            <a:noAutofit/>
          </a:bodyPr>
          <a:lstStyle/>
          <a:p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Método de medición para el diámetro </a:t>
            </a:r>
            <a:br>
              <a:rPr kumimoji="1"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del cable metálico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36498" y="5874589"/>
            <a:ext cx="3985404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03697" y="2291751"/>
            <a:ext cx="684363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7341" y="5995358"/>
            <a:ext cx="2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Incorrecto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546" y="5995358"/>
            <a:ext cx="19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Correcto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64698" y="2430800"/>
            <a:ext cx="1043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s-MX" sz="1400">
                <a:latin typeface="Arial" panose="020B0604020202020204" pitchFamily="34" charset="0"/>
                <a:cs typeface="Arial" panose="020B0604020202020204" pitchFamily="34" charset="0"/>
              </a:rPr>
              <a:t>Diámetro</a:t>
            </a:r>
          </a:p>
        </p:txBody>
      </p:sp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Número de cuerdas y ángulo de la eslinga </a:t>
            </a:r>
            <a:br>
              <a:rPr kumimoji="1"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(a = ángulo de la eslinga)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63970" y="5883215"/>
            <a:ext cx="6185139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 rot="20720881">
            <a:off x="7798279" y="4520242"/>
            <a:ext cx="569343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96219" y="5961654"/>
            <a:ext cx="2401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Eslingas de dos cuerdas con dos puntos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6141" y="5961654"/>
            <a:ext cx="240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Eslingas de tres cuerdas con tres puntos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96062" y="5961654"/>
            <a:ext cx="2620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Eslingas de cuatro cuerdas con cuatro puntos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20683128">
            <a:off x="7699273" y="4438924"/>
            <a:ext cx="115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Diagonal</a:t>
            </a:r>
          </a:p>
        </p:txBody>
      </p:sp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62111"/>
            <a:ext cx="9552709" cy="1012262"/>
          </a:xfrm>
        </p:spPr>
        <p:txBody>
          <a:bodyPr>
            <a:noAutofit/>
          </a:bodyPr>
          <a:lstStyle/>
          <a:p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Factor de tensión y ángulo de la eslinga del cable metálico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74473" y="2346385"/>
            <a:ext cx="2159284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MX" spc="-40" dirty="0">
                <a:latin typeface="Arial" panose="020B0604020202020204" pitchFamily="34" charset="0"/>
                <a:cs typeface="Arial" panose="020B0604020202020204" pitchFamily="34" charset="0"/>
              </a:rPr>
              <a:t>Ángulo de la eslinga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958695" y="2346385"/>
            <a:ext cx="2070015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Factor de tensión</a:t>
            </a:r>
          </a:p>
        </p:txBody>
      </p:sp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Cable metálico de la eslinga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1275" y="2268747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8747" y="3206151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60287" y="5566915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198951" y="4172312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90969" y="2251495"/>
            <a:ext cx="389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Empalme de argolla en ambos extremos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90967" y="3216381"/>
            <a:ext cx="411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Juntas por compresión en ambos extremos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90966" y="4048194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Cable metálico sin fin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05927" y="5462127"/>
            <a:ext cx="3249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Cable metálico con anillo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66303" y="1984109"/>
            <a:ext cx="452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Junta por compresión con guarda cabo y grillete en cada extremo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66302" y="3069486"/>
            <a:ext cx="467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Junta por compresión con guarda cabo y gancho en cada extremo</a:t>
            </a:r>
          </a:p>
        </p:txBody>
      </p:sp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5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Método de junta por compresión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364302" y="2216989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7094" y="2605177"/>
            <a:ext cx="1926565" cy="44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35683" y="2334883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7796" y="4954437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9834" y="2294537"/>
            <a:ext cx="158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Cable metálico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7953" y="2644798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Manga (aleación de aluminio especial)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897" y="4914816"/>
            <a:ext cx="2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Cable metálico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96223" y="2424340"/>
            <a:ext cx="158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Guarda cabo</a:t>
            </a:r>
          </a:p>
        </p:txBody>
      </p:sp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>
            <a:noAutofit/>
          </a:bodyPr>
          <a:lstStyle/>
          <a:p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Precauciones al utilizar el cable metálico </a:t>
            </a:r>
            <a:br>
              <a:rPr kumimoji="1"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la eslinga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8000" y="370792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9691" y="2260121"/>
            <a:ext cx="672860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3185" y="390489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389" y="3940834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16257" y="6357668"/>
            <a:ext cx="4884743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71595" y="4294598"/>
            <a:ext cx="1386751" cy="359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01509" y="4889216"/>
            <a:ext cx="1126831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92921" y="6016814"/>
            <a:ext cx="934949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452" y="5380663"/>
            <a:ext cx="1052730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97079" y="3720225"/>
            <a:ext cx="2087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Ángulo de la eslinga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6982" y="3706659"/>
            <a:ext cx="151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Almohadilla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14425" y="3704098"/>
            <a:ext cx="2023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Mantener en orden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74307" y="6371493"/>
            <a:ext cx="270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Eslinga de una sola cuerda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70365" y="6402364"/>
            <a:ext cx="327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Precauciones de almacenamiento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2328" y="4323070"/>
            <a:ext cx="108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Humedad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0592" y="4885855"/>
            <a:ext cx="93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Calor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2920" y="6010684"/>
            <a:ext cx="934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Polvo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00922" y="5383968"/>
            <a:ext cx="88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Ácido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2236" y="2067954"/>
            <a:ext cx="142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Ángulo de </a:t>
            </a:r>
            <a:br>
              <a:rPr kumimoji="1"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eslinga</a:t>
            </a:r>
          </a:p>
        </p:txBody>
      </p:sp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746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Tipos de cadena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8811" y="1822361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31901" y="4144851"/>
            <a:ext cx="232678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1391" y="3449392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83639" y="5984384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3901" y="1980127"/>
            <a:ext cx="408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Cadena de eslabones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3901" y="4230306"/>
            <a:ext cx="441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Cadena de eslabones de espárrago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11756" y="3478806"/>
            <a:ext cx="24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Diámetro nominal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513" y="5984384"/>
            <a:ext cx="2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Diámetro nominal</a:t>
            </a:r>
          </a:p>
        </p:txBody>
      </p:sp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Eslinga de cadena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3" y="1879352"/>
            <a:ext cx="7548113" cy="44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0546" y="200266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14056" y="285315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1943" y="4736033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6489" y="2666012"/>
            <a:ext cx="13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400">
                <a:latin typeface="Arial" panose="020B0604020202020204" pitchFamily="34" charset="0"/>
                <a:cs typeface="Arial" panose="020B0604020202020204" pitchFamily="34" charset="0"/>
              </a:rPr>
              <a:t>Anillo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4328" y="201944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400">
                <a:latin typeface="Arial" panose="020B0604020202020204" pitchFamily="34" charset="0"/>
                <a:cs typeface="Arial" panose="020B0604020202020204" pitchFamily="34" charset="0"/>
              </a:rPr>
              <a:t>Cadena con anillo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4327" y="473603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400">
                <a:latin typeface="Arial" panose="020B0604020202020204" pitchFamily="34" charset="0"/>
                <a:cs typeface="Arial" panose="020B0604020202020204" pitchFamily="34" charset="0"/>
              </a:rPr>
              <a:t>Cadena con gancho</a:t>
            </a:r>
          </a:p>
        </p:txBody>
      </p:sp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Posición de los grilletes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Ejemplo de uso de grilletes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32127" cy="965964"/>
          </a:xfrm>
        </p:spPr>
        <p:txBody>
          <a:bodyPr>
            <a:normAutofit/>
          </a:bodyPr>
          <a:lstStyle/>
          <a:p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Calificaciones para los operadores de eslingas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56936" y="2027208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0981" y="2553419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627" y="4063086"/>
            <a:ext cx="1578634" cy="879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3057" y="3079629"/>
            <a:ext cx="2760452" cy="1466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13164" y="2536211"/>
            <a:ext cx="2460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Carga de elevación: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1 tonelada o más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702" y="4462134"/>
            <a:ext cx="363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Peso de carga: 0,5 toneladas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4046" y="3351209"/>
            <a:ext cx="457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Aquellos que han completado el curso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de formación profesional de eslingas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4046" y="4063086"/>
            <a:ext cx="457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Aquellos que han completado la educación especial para las obras de eslingas</a:t>
            </a:r>
          </a:p>
        </p:txBody>
      </p:sp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Armellas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Argollas roscadas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993844" y="2037710"/>
            <a:ext cx="3818314" cy="35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Ejemplo de uso de armellas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128387" y="2045110"/>
            <a:ext cx="1316873" cy="5899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387" y="2206804"/>
            <a:ext cx="380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Utilice la arandela para ajustar</a:t>
            </a:r>
          </a:p>
        </p:txBody>
      </p:sp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Viga de elevación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089058" y="3451123"/>
            <a:ext cx="1435510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2684" y="3451123"/>
            <a:ext cx="23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Viga de elevación</a:t>
            </a:r>
          </a:p>
        </p:txBody>
      </p:sp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Almohadilla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690688"/>
            <a:ext cx="6607834" cy="47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05084" y="3244645"/>
            <a:ext cx="5132439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8051" y="6000274"/>
            <a:ext cx="5766620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14258" y="3244645"/>
            <a:ext cx="178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Bolsa de yute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369" y="3234813"/>
            <a:ext cx="200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Tejidos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09117" y="3223957"/>
            <a:ext cx="1801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Hoja de goma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3500" y="5950061"/>
            <a:ext cx="25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Cobre o aleación </a:t>
            </a:r>
            <a:br>
              <a:rPr kumimoji="1"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cobre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74182" y="5950061"/>
            <a:ext cx="233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Estructura soldada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72146" y="5950061"/>
            <a:ext cx="321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Almohadilla magnética</a:t>
            </a:r>
          </a:p>
        </p:txBody>
      </p:sp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Bloques portadores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89" y="1690688"/>
            <a:ext cx="6996022" cy="464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723535" y="3500284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84824" y="5919480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97990" y="3500284"/>
            <a:ext cx="1946302" cy="66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Utilice bloques de igual tamaño.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1780" y="3505732"/>
            <a:ext cx="256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Sostenga un bloque desde dos lados con ambas manos.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7140" y="3516683"/>
            <a:ext cx="287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Sostenga el lado izquierdo y derecho del bloque.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0432" y="5919480"/>
            <a:ext cx="215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La carga se vuelve inestable.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4600" y="5924749"/>
            <a:ext cx="229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No ponga la mano en la parte superior.</a:t>
            </a:r>
          </a:p>
        </p:txBody>
      </p:sp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Deformación de la cadena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35192" y="3349592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5191" y="5875768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2054" y="3349592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Eslabón distorsionado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8208" y="3331514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Eslabón doblado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362" y="3342659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>
                <a:latin typeface="Arial" panose="020B0604020202020204" pitchFamily="34" charset="0"/>
                <a:cs typeface="Arial" panose="020B0604020202020204" pitchFamily="34" charset="0"/>
              </a:rPr>
              <a:t>Eslabón torcido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7625" y="5905642"/>
            <a:ext cx="1514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Abolladura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9310" y="5875768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Doblez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2336" y="5837787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Torsión</a:t>
            </a:r>
          </a:p>
        </p:txBody>
      </p:sp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Apertura y desgaste de los ganchos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Desgaste de los grilletes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Trajes de eslingas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Definición de grúas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13654" y="1496629"/>
            <a:ext cx="302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Levanta las cargas por medio de una potencia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0747" y="4073894"/>
            <a:ext cx="47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Lleva las cargas levantadas horizontalmente</a:t>
            </a:r>
          </a:p>
        </p:txBody>
      </p:sp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561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Ubicación de evacuación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560320" y="5909912"/>
            <a:ext cx="6708808" cy="56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32320" y="5159141"/>
            <a:ext cx="2079057" cy="693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83391" y="4477610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60137" y="37011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42503" y="2700691"/>
            <a:ext cx="664661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112537" y="38535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8746" y="2454374"/>
            <a:ext cx="699074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88137" y="3363637"/>
            <a:ext cx="1892053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5280" y="2889233"/>
            <a:ext cx="24285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rot="18633632">
            <a:off x="3652783" y="2404705"/>
            <a:ext cx="789556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8633632">
            <a:off x="8284168" y="3155006"/>
            <a:ext cx="849163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7284512" y="3062549"/>
            <a:ext cx="106199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38175" y="6234546"/>
            <a:ext cx="480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Grúa de transporte aéreo, grúa puente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0190" y="6234546"/>
            <a:ext cx="37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Grúa móvil, grúa de pluma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0649" y="4433738"/>
            <a:ext cx="179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Ubicación de evacuación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2725" y="5058788"/>
            <a:ext cx="140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2 m o más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77528" y="5311541"/>
            <a:ext cx="300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largo longitudinal de la carga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5482" y="3772983"/>
            <a:ext cx="154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2 m o más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73752" y="2424062"/>
            <a:ext cx="13092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Desplazamiento</a:t>
            </a:r>
            <a:endParaRPr kumimoji="1"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25046" y="3317518"/>
            <a:ext cx="222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Recorrido transversal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70" y="2883519"/>
            <a:ext cx="68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 rot="18000000">
            <a:off x="8293497" y="2965496"/>
            <a:ext cx="120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Giratorio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6955629" y="2984611"/>
            <a:ext cx="1238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Accionar la grúa cabria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 rot="18610928">
            <a:off x="3415864" y="2205122"/>
            <a:ext cx="168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2 m o más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01895" y="2675510"/>
            <a:ext cx="23923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MX" sz="1600" spc="-30" dirty="0">
                <a:latin typeface="Arial" panose="020B0604020202020204" pitchFamily="34" charset="0"/>
                <a:cs typeface="Arial" panose="020B0604020202020204" pitchFamily="34" charset="0"/>
              </a:rPr>
              <a:t>Ubicación de evacuación</a:t>
            </a:r>
          </a:p>
        </p:txBody>
      </p:sp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colgar en el gancho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8552" y="1015232"/>
            <a:ext cx="10102684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Sujeción de cables metálicos con argolla</a:t>
            </a:r>
          </a:p>
        </p:txBody>
      </p:sp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213569" y="5435492"/>
            <a:ext cx="856211" cy="739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24400" y="5481792"/>
            <a:ext cx="169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Dentro de 60°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s-MX" sz="3600">
                <a:latin typeface="Arial" panose="020B0604020202020204" pitchFamily="34" charset="0"/>
                <a:cs typeface="Arial" panose="020B0604020202020204" pitchFamily="34" charset="0"/>
              </a:rPr>
              <a:t>Eslinga de una sola vuelta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colgar en el gancho</a:t>
            </a:r>
          </a:p>
        </p:txBody>
      </p:sp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1906438"/>
            <a:ext cx="3249533" cy="4355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36096" y="5328458"/>
            <a:ext cx="1461052" cy="1151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06290" y="5258054"/>
            <a:ext cx="169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Dentro de 60°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colgar en el gancho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s-MX" sz="3600">
                <a:latin typeface="Arial" panose="020B0604020202020204" pitchFamily="34" charset="0"/>
                <a:cs typeface="Arial" panose="020B0604020202020204" pitchFamily="34" charset="0"/>
              </a:rPr>
              <a:t>Eslinga de una vuelta</a:t>
            </a:r>
          </a:p>
        </p:txBody>
      </p:sp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2" y="2065098"/>
            <a:ext cx="3101010" cy="426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403272" y="5419898"/>
            <a:ext cx="1544179" cy="853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78585" y="5482577"/>
            <a:ext cx="166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Dentro de 60°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colgar en el gancho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s-MX" sz="3600">
                <a:latin typeface="Arial" panose="020B0604020202020204" pitchFamily="34" charset="0"/>
                <a:cs typeface="Arial" panose="020B0604020202020204" pitchFamily="34" charset="0"/>
              </a:rPr>
              <a:t>Enganche temporal</a:t>
            </a:r>
          </a:p>
        </p:txBody>
      </p:sp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7" y="1624185"/>
            <a:ext cx="4804913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738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86153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rot="19957985">
            <a:off x="6725467" y="2579644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4213" y="4214553"/>
            <a:ext cx="492443" cy="204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Cuerda eficaz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19873365">
            <a:off x="7540431" y="4102025"/>
            <a:ext cx="492443" cy="20449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Cuerda guía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9645764">
            <a:off x="6607216" y="2602081"/>
            <a:ext cx="492443" cy="16796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Lazada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colgar en el gancho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s-MX" sz="3600">
                <a:latin typeface="Arial" panose="020B0604020202020204" pitchFamily="34" charset="0"/>
                <a:cs typeface="Arial" panose="020B0604020202020204" pitchFamily="34" charset="0"/>
              </a:rPr>
              <a:t>Lazada</a:t>
            </a:r>
          </a:p>
        </p:txBody>
      </p:sp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583680" y="5569527"/>
            <a:ext cx="2352502" cy="88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5943" y="5123016"/>
            <a:ext cx="3497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Cuando se aflojan los cables metálicos de la eslinga, se pueden quitar las argollas.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asegurar cables metálicos para cargar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366332"/>
            <a:ext cx="9552687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Sujeción de cables metálicos con argolla</a:t>
            </a:r>
          </a:p>
        </p:txBody>
      </p:sp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84516" y="3275215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035338" y="3813738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582785" y="6224821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733607" y="6302548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5301" y="3341716"/>
            <a:ext cx="159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Ángulo de la eslinga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40565" y="3313209"/>
            <a:ext cx="159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Ángulo de la eslinga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38661" y="5928634"/>
            <a:ext cx="332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Eslingas de dos cuerdas con cuatro puntos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08619" y="5907387"/>
            <a:ext cx="3228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Eslingas de dos cuerdas con cuatro puntos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asegurar cables metálicos para cargar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8" y="1297057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Eslinga de una sola vuelta</a:t>
            </a:r>
          </a:p>
        </p:txBody>
      </p:sp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2429249"/>
            <a:ext cx="5098212" cy="41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asegurar cables metálicos para cargar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31092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Eslingas de dos cuerdas con dos puntos 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(nudo corredizo con grilletes)</a:t>
            </a:r>
          </a:p>
        </p:txBody>
      </p:sp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33156" y="5843847"/>
            <a:ext cx="5602779" cy="487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21001" y="5885411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Nudo corredizo en la misma dirección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43649" y="5843847"/>
            <a:ext cx="247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Nudo corredizo en diferentes direcciones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asegurar cables metálicos para cargar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24367" y="132477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Eslingas de dos cuerdas con dos puntos 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(fijación con argolla)</a:t>
            </a:r>
          </a:p>
        </p:txBody>
      </p:sp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Relación entre magnitud y brazo de fuerza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6" y="2279225"/>
            <a:ext cx="10982739" cy="41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853361" y="3647415"/>
            <a:ext cx="2821268" cy="842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674628" y="5694476"/>
            <a:ext cx="2328317" cy="885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5949" y="3699450"/>
            <a:ext cx="23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El perno gira.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74629" y="5710259"/>
            <a:ext cx="221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El perno no gira.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Métodos para asegurar cables metálicos para cargar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24367" y="1297062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Cómo utilizar grilletes (tenga en cuenta la posición del perno)</a:t>
            </a:r>
          </a:p>
        </p:txBody>
      </p:sp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368086"/>
            <a:ext cx="5546785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asegurar cables metálicos para cargar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338622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Sujeción de cables metálicos con argolla (tenga en cuenta la posición de la junta por compresión)</a:t>
            </a:r>
          </a:p>
        </p:txBody>
      </p:sp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2000286"/>
            <a:ext cx="4839419" cy="46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asegurar cables metálicos para cargar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324767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Eslinga de una vuelta con dos cuerdas y cuatro puntos</a:t>
            </a:r>
          </a:p>
        </p:txBody>
      </p:sp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2119486"/>
            <a:ext cx="5564038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asegurar cables metálicos para cargar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310915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Nudo corredizo de una vuelta con dos cuerdas 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y dos puntos</a:t>
            </a:r>
          </a:p>
        </p:txBody>
      </p:sp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3088256" y="2227811"/>
            <a:ext cx="486217" cy="490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739938" y="2276096"/>
            <a:ext cx="1575262" cy="87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1393" y="2227811"/>
            <a:ext cx="158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Eslinga de una sola vuelta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39937" y="2276096"/>
            <a:ext cx="183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Sujeción de cables metálicos con argolla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073426" y="5469775"/>
            <a:ext cx="10843591" cy="120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3426" y="5469775"/>
            <a:ext cx="303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Pasar doblado por encima de la pieza a través de la argolla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3415" y="5469775"/>
            <a:ext cx="291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Pasar las argollas a través de un cable metálico de eslinga doblado por encima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6968" y="5462860"/>
            <a:ext cx="343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Utilice un cable metálico sin fin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asegurar cables metálicos para cargar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7" y="1255496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Enganche de vaca</a:t>
            </a:r>
          </a:p>
        </p:txBody>
      </p:sp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2" y="1768325"/>
            <a:ext cx="4968816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056408" y="3554082"/>
            <a:ext cx="2316192" cy="61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0924" y="3489956"/>
            <a:ext cx="144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Ángulo de la eslinga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asegurar cables metálicos para cargar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227789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Eslinga con un solo enganche en la parte inferior</a:t>
            </a:r>
          </a:p>
        </p:txBody>
      </p:sp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Métodos para asegurar cables metálicos para cargar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269352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Eslinga de una sola cuerda</a:t>
            </a:r>
          </a:p>
        </p:txBody>
      </p:sp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Cadena con abrazadera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Cadena con gancho para eslinga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Cadena sin fin para hacker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Momento de apalancamiento</a:t>
            </a:r>
          </a:p>
        </p:txBody>
      </p:sp>
      <p:pic>
        <p:nvPicPr>
          <p:cNvPr id="8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5089585" y="5218982"/>
            <a:ext cx="517585" cy="422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199" y="5180011"/>
            <a:ext cx="13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Fulcro</a:t>
            </a:r>
          </a:p>
        </p:txBody>
      </p:sp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75966"/>
            <a:ext cx="10515600" cy="977538"/>
          </a:xfrm>
        </p:spPr>
        <p:txBody>
          <a:bodyPr>
            <a:noAutofit/>
          </a:bodyPr>
          <a:lstStyle/>
          <a:p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Cadena con gancho de fundición </a:t>
            </a:r>
            <a:br>
              <a:rPr kumimoji="1"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(con apertura ancha)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Polea estacionaria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1311214"/>
            <a:ext cx="9333781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441044" y="1991033"/>
            <a:ext cx="841075" cy="54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Tirar 1 m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896689" y="5482382"/>
            <a:ext cx="841074" cy="54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elevará 1 m</a:t>
            </a:r>
          </a:p>
        </p:txBody>
      </p:sp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Tensión del cable metálico de la eslinga</a:t>
            </a:r>
          </a:p>
        </p:txBody>
      </p:sp>
      <p:pic>
        <p:nvPicPr>
          <p:cNvPr id="5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469147" y="1690688"/>
            <a:ext cx="4623759" cy="1906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7260" y="4183811"/>
            <a:ext cx="1943819" cy="376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16" y="1628288"/>
            <a:ext cx="5821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m: peso de la carga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Fw: 9,8 x m (kN)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F1, F2: tensiones del cable metálico de la eslinga</a:t>
            </a:r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F: resultante (kN) </a:t>
            </a:r>
          </a:p>
          <a:p>
            <a:pPr marL="252000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 = Fw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P: fuerza que tira de los cables metálicos de la eslinga hacia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adentro (kN)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64746" y="4252432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Cable metálico de la eslinga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24297" y="4031634"/>
            <a:ext cx="474083" cy="7487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636" y="4031634"/>
            <a:ext cx="117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Ángulo de </a:t>
            </a:r>
            <a:br>
              <a:rPr kumimoji="1"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la eslinga</a:t>
            </a:r>
          </a:p>
        </p:txBody>
      </p:sp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Construcción del cable metálico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47381" y="1984075"/>
            <a:ext cx="681487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5166" y="4327585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736" y="4797814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272" y="2217782"/>
            <a:ext cx="20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Núcleo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361" y="4928925"/>
            <a:ext cx="20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Cable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852" y="4287567"/>
            <a:ext cx="29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Hebra</a:t>
            </a:r>
          </a:p>
        </p:txBody>
      </p:sp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Tipos de torsiones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570007"/>
            <a:ext cx="6780362" cy="49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31057" y="5210355"/>
            <a:ext cx="6918385" cy="13284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50828" y="5210355"/>
            <a:ext cx="1929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Torsión ordinaria Z (mano derecha)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80413" y="5210354"/>
            <a:ext cx="1929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Torsión ordinaria S (mano izquierda)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65274" y="5210354"/>
            <a:ext cx="180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Torsión Lang Z (mano derecha)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74613" y="5210353"/>
            <a:ext cx="177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Torsión Lang S (mano izquierda)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99254" y="5900029"/>
            <a:ext cx="190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Torsión ordinaria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19784" y="5915636"/>
            <a:ext cx="20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Torsión Lang</a:t>
            </a:r>
          </a:p>
        </p:txBody>
      </p:sp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1124</Words>
  <PresentationFormat>Širokoúhlá obrazovka</PresentationFormat>
  <Paragraphs>200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5" baseType="lpstr">
      <vt:lpstr>游ゴシック</vt:lpstr>
      <vt:lpstr>游ゴシック Light</vt:lpstr>
      <vt:lpstr>Arial</vt:lpstr>
      <vt:lpstr>Wingdings</vt:lpstr>
      <vt:lpstr>Office テーマ</vt:lpstr>
      <vt:lpstr>Calificaciones para los operadores de eslingas</vt:lpstr>
      <vt:lpstr>Calificaciones para los operadores de eslingas</vt:lpstr>
      <vt:lpstr>Definición de grúas</vt:lpstr>
      <vt:lpstr>Relación entre magnitud y brazo de fuerza</vt:lpstr>
      <vt:lpstr>Momento de apalancamiento</vt:lpstr>
      <vt:lpstr>Polea estacionaria</vt:lpstr>
      <vt:lpstr>Tensión del cable metálico de la eslinga</vt:lpstr>
      <vt:lpstr>Construcción del cable metálico</vt:lpstr>
      <vt:lpstr>Tipos de torsiones</vt:lpstr>
      <vt:lpstr>Método de medición para el diámetro  del cable metálico</vt:lpstr>
      <vt:lpstr>Número de cuerdas y ángulo de la eslinga  (a = ángulo de la eslinga)</vt:lpstr>
      <vt:lpstr>Factor de tensión y ángulo de la eslinga del cable metálico</vt:lpstr>
      <vt:lpstr>Cable metálico de la eslinga</vt:lpstr>
      <vt:lpstr>Método de junta por compresión</vt:lpstr>
      <vt:lpstr>Precauciones al utilizar el cable metálico  de la eslinga</vt:lpstr>
      <vt:lpstr>Tipos de cadena</vt:lpstr>
      <vt:lpstr>Eslinga de cadena</vt:lpstr>
      <vt:lpstr>Posición de los grilletes</vt:lpstr>
      <vt:lpstr>Ejemplo de uso de grilletes</vt:lpstr>
      <vt:lpstr>Armellas</vt:lpstr>
      <vt:lpstr>Argollas roscadas</vt:lpstr>
      <vt:lpstr>Ejemplo de uso de armellas</vt:lpstr>
      <vt:lpstr>Viga de elevación</vt:lpstr>
      <vt:lpstr>Almohadilla</vt:lpstr>
      <vt:lpstr>Bloques portadores</vt:lpstr>
      <vt:lpstr>Deformación de la cadena</vt:lpstr>
      <vt:lpstr>Apertura y desgaste de los ganchos</vt:lpstr>
      <vt:lpstr>Desgaste de los grilletes</vt:lpstr>
      <vt:lpstr>Trajes de eslingas</vt:lpstr>
      <vt:lpstr>Ubicación de evacuación</vt:lpstr>
      <vt:lpstr>Métodos para colgar en el gancho</vt:lpstr>
      <vt:lpstr>Métodos para colgar en el gancho</vt:lpstr>
      <vt:lpstr>Métodos para colgar en el gancho</vt:lpstr>
      <vt:lpstr>Métodos para colgar en el gancho</vt:lpstr>
      <vt:lpstr>Métodos para colgar en el gancho</vt:lpstr>
      <vt:lpstr>Métodos para asegurar cables metálicos para cargar</vt:lpstr>
      <vt:lpstr>Métodos para asegurar cables metálicos para cargar</vt:lpstr>
      <vt:lpstr>Métodos para asegurar cables metálicos para cargar</vt:lpstr>
      <vt:lpstr>Métodos para asegurar cables metálicos para cargar</vt:lpstr>
      <vt:lpstr>Métodos para asegurar cables metálicos para cargar</vt:lpstr>
      <vt:lpstr>Métodos para asegurar cables metálicos para cargar</vt:lpstr>
      <vt:lpstr>Métodos para asegurar cables metálicos para cargar</vt:lpstr>
      <vt:lpstr>Métodos para asegurar cables metálicos para cargar</vt:lpstr>
      <vt:lpstr>Métodos para asegurar cables metálicos para cargar</vt:lpstr>
      <vt:lpstr>Métodos para asegurar cables metálicos para cargar</vt:lpstr>
      <vt:lpstr>Métodos para asegurar cables metálicos para cargar</vt:lpstr>
      <vt:lpstr>Cadena con abrazadera</vt:lpstr>
      <vt:lpstr>Cadena con gancho para eslinga</vt:lpstr>
      <vt:lpstr>Cadena sin fin para hacker</vt:lpstr>
      <vt:lpstr>Cadena con gancho de fundición  (con apertura ancha)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2020-02-28T01:31:11Z</cp:lastPrinted>
  <dcterms:created xsi:type="dcterms:W3CDTF">2020-02-12T06:04:56Z</dcterms:created>
  <dcterms:modified xsi:type="dcterms:W3CDTF">2020-09-03T12:13:16Z</dcterms:modified>
</cp:coreProperties>
</file>