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12192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99"/>
    <a:srgbClr val="4B4B2D"/>
    <a:srgbClr val="00FFFF"/>
    <a:srgbClr val="E7E6E6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60" y="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9" y="631158"/>
            <a:ext cx="1035812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29406"/>
            <a:ext cx="10358120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8299" y="1690626"/>
            <a:ext cx="11215401" cy="2116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4583D572-A90A-4DE9-8928-3B500BE62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906743"/>
              </p:ext>
            </p:extLst>
          </p:nvPr>
        </p:nvGraphicFramePr>
        <p:xfrm>
          <a:off x="843212" y="2221559"/>
          <a:ext cx="10322560" cy="3417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188">
                  <a:extLst>
                    <a:ext uri="{9D8B030D-6E8A-4147-A177-3AD203B41FA5}">
                      <a16:colId xmlns:a16="http://schemas.microsoft.com/office/drawing/2014/main" val="2455362189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420316604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685667628"/>
                    </a:ext>
                  </a:extLst>
                </a:gridCol>
                <a:gridCol w="3240972">
                  <a:extLst>
                    <a:ext uri="{9D8B030D-6E8A-4147-A177-3AD203B41FA5}">
                      <a16:colId xmlns:a16="http://schemas.microsoft.com/office/drawing/2014/main" val="1295120624"/>
                    </a:ext>
                  </a:extLst>
                </a:gridCol>
              </a:tblGrid>
              <a:tr h="851447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자격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분류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능력 교육 강좌 이수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특수 교육 이수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참고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370471"/>
                  </a:ext>
                </a:extLst>
              </a:tr>
              <a:tr h="128289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최대 하중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톤 이상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○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–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공공 도로에서 포크리프트 운전 미포함</a:t>
                      </a:r>
                    </a:p>
                  </a:txBody>
                  <a:tcPr marT="50292" marB="5029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776947"/>
                  </a:ext>
                </a:extLst>
              </a:tr>
              <a:tr h="128289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최대 하중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톤 이만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○</a:t>
                      </a:r>
                    </a:p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○</a:t>
                      </a:r>
                    </a:p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488439"/>
                  </a:ext>
                </a:extLst>
              </a:tr>
            </a:tbl>
          </a:graphicData>
        </a:graphic>
      </p:graphicFrame>
      <p:sp>
        <p:nvSpPr>
          <p:cNvPr id="6" name="제목 8">
            <a:extLst>
              <a:ext uri="{FF2B5EF4-FFF2-40B4-BE49-F238E27FC236}">
                <a16:creationId xmlns:a16="http://schemas.microsoft.com/office/drawing/2014/main" id="{71A65720-1AEF-4A0C-B88B-5648349EC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39" y="329406"/>
            <a:ext cx="10358120" cy="677108"/>
          </a:xfrm>
        </p:spPr>
        <p:txBody>
          <a:bodyPr/>
          <a:lstStyle/>
          <a:p>
            <a:pPr marL="12700" latinLnBrk="0">
              <a:spcBef>
                <a:spcPts val="95"/>
              </a:spcBef>
            </a:pPr>
            <a:r>
              <a:rPr lang="ko-KR" altLang="ko-KR" sz="4400" dirty="0"/>
              <a:t>포크리프트 운전 자격</a:t>
            </a:r>
            <a:endParaRPr lang="ko-KR" altLang="ko-KR" sz="4400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2185" y="1488739"/>
            <a:ext cx="7305304" cy="4717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76510" y="2954487"/>
            <a:ext cx="666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sz="1800" dirty="0">
                <a:latin typeface="Arial"/>
                <a:cs typeface="Arial"/>
              </a:rPr>
              <a:t>전력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05899" y="5875766"/>
            <a:ext cx="18154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ko-KR" sz="1800" dirty="0">
                <a:latin typeface="Arial"/>
                <a:cs typeface="Arial"/>
              </a:rPr>
              <a:t>고정형 배터리 </a:t>
            </a:r>
            <a:endParaRPr lang="en-US" altLang="ko-KR"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ko-KR" sz="1800" dirty="0">
                <a:latin typeface="Arial"/>
                <a:cs typeface="Arial"/>
              </a:rPr>
              <a:t>충전기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56902" y="4038600"/>
            <a:ext cx="1459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sz="1800" dirty="0">
                <a:latin typeface="Arial"/>
                <a:cs typeface="Arial"/>
              </a:rPr>
              <a:t>충전 코드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68041" y="2510545"/>
            <a:ext cx="14855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sz="1800" dirty="0">
                <a:latin typeface="Arial"/>
                <a:cs typeface="Arial"/>
              </a:rPr>
              <a:t>배터리 플러그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28390" y="5269289"/>
            <a:ext cx="186438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sz="1800" dirty="0">
                <a:latin typeface="Arial"/>
                <a:cs typeface="Arial"/>
              </a:rPr>
              <a:t>출력 코드 플러그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435480" y="5748208"/>
            <a:ext cx="1219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sz="1800">
                <a:latin typeface="Arial"/>
                <a:cs typeface="Arial"/>
              </a:rPr>
              <a:t>출력 코드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1E152555-9BB2-4AD2-99AB-ED9FBE6132E0}"/>
              </a:ext>
            </a:extLst>
          </p:cNvPr>
          <p:cNvSpPr txBox="1">
            <a:spLocks/>
          </p:cNvSpPr>
          <p:nvPr/>
        </p:nvSpPr>
        <p:spPr>
          <a:xfrm>
            <a:off x="916939" y="35741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latinLnBrk="0">
              <a:spcBef>
                <a:spcPts val="95"/>
              </a:spcBef>
            </a:pPr>
            <a:r>
              <a:rPr lang="ko-KR" altLang="ko-KR" dirty="0"/>
              <a:t>고정형 배터리 충전기로 충전</a:t>
            </a:r>
            <a:endParaRPr lang="ko-KR" kern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9031" y="1694868"/>
            <a:ext cx="5284463" cy="4389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353636"/>
            <a:ext cx="324421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dirty="0"/>
              <a:t>클러치 차량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216508"/>
              </p:ext>
            </p:extLst>
          </p:nvPr>
        </p:nvGraphicFramePr>
        <p:xfrm>
          <a:off x="227078" y="1975333"/>
          <a:ext cx="2645410" cy="3603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392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주차 브레이크 레버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392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스티어링 휠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392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컴비네이션 미터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392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경적 스위치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392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방향 지시등/라이트 스위치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392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리프트 레버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392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틸트 레버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392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클러치 페달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392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브레이크 페달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859145"/>
              </p:ext>
            </p:extLst>
          </p:nvPr>
        </p:nvGraphicFramePr>
        <p:xfrm>
          <a:off x="9221196" y="1999264"/>
          <a:ext cx="2646045" cy="16256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7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시동 스위치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7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660"/>
                        </a:lnSpc>
                      </a:pPr>
                      <a:r>
                        <a:rPr lang="ko-KR" sz="1400" dirty="0" err="1">
                          <a:latin typeface="Arial"/>
                          <a:cs typeface="Arial"/>
                        </a:rPr>
                        <a:t>액셀레이터</a:t>
                      </a:r>
                      <a:r>
                        <a:rPr lang="ko-KR" sz="1400" dirty="0">
                          <a:latin typeface="Arial"/>
                          <a:cs typeface="Arial"/>
                        </a:rPr>
                        <a:t> 페달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7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가속/감속 레버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7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전진/후진 레버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8522"/>
            <a:ext cx="572897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dirty="0"/>
              <a:t>토크 컨버터 차량</a:t>
            </a:r>
          </a:p>
        </p:txBody>
      </p:sp>
      <p:sp>
        <p:nvSpPr>
          <p:cNvPr id="3" name="object 3"/>
          <p:cNvSpPr/>
          <p:nvPr/>
        </p:nvSpPr>
        <p:spPr>
          <a:xfrm>
            <a:off x="3338699" y="1620513"/>
            <a:ext cx="5850197" cy="4737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237282"/>
              </p:ext>
            </p:extLst>
          </p:nvPr>
        </p:nvGraphicFramePr>
        <p:xfrm>
          <a:off x="234635" y="2274648"/>
          <a:ext cx="2646045" cy="3603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392">
                <a:tc>
                  <a:txBody>
                    <a:bodyPr/>
                    <a:lstStyle/>
                    <a:p>
                      <a:pPr marL="6985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주차 브레이크 레버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392">
                <a:tc>
                  <a:txBody>
                    <a:bodyPr/>
                    <a:lstStyle/>
                    <a:p>
                      <a:pPr marL="6985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전진/후진 레버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392">
                <a:tc>
                  <a:txBody>
                    <a:bodyPr/>
                    <a:lstStyle/>
                    <a:p>
                      <a:pPr marL="6985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스티어링 휠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392">
                <a:tc>
                  <a:txBody>
                    <a:bodyPr/>
                    <a:lstStyle/>
                    <a:p>
                      <a:pPr marL="6985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컴비네이션 미터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392">
                <a:tc>
                  <a:txBody>
                    <a:bodyPr/>
                    <a:lstStyle/>
                    <a:p>
                      <a:pPr marL="6985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경적 스위치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392">
                <a:tc>
                  <a:txBody>
                    <a:bodyPr/>
                    <a:lstStyle/>
                    <a:p>
                      <a:pPr marL="6985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방향 지시등/라이트 스위치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392">
                <a:tc>
                  <a:txBody>
                    <a:bodyPr/>
                    <a:lstStyle/>
                    <a:p>
                      <a:pPr marL="6985">
                        <a:lnSpc>
                          <a:spcPts val="1664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664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리프트 레버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392">
                <a:tc>
                  <a:txBody>
                    <a:bodyPr/>
                    <a:lstStyle/>
                    <a:p>
                      <a:pPr marL="6985">
                        <a:lnSpc>
                          <a:spcPts val="1664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664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틸트 레버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392">
                <a:tc>
                  <a:txBody>
                    <a:bodyPr/>
                    <a:lstStyle/>
                    <a:p>
                      <a:pPr marL="6985">
                        <a:lnSpc>
                          <a:spcPts val="1664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664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인칭 페달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700446"/>
              </p:ext>
            </p:extLst>
          </p:nvPr>
        </p:nvGraphicFramePr>
        <p:xfrm>
          <a:off x="9017157" y="2256204"/>
          <a:ext cx="2646045" cy="1230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016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브레이크 페달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016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시동 스위치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016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660"/>
                        </a:lnSpc>
                      </a:pPr>
                      <a:r>
                        <a:rPr lang="ko-KR" sz="1400" dirty="0" err="1">
                          <a:latin typeface="Arial"/>
                          <a:cs typeface="Arial"/>
                        </a:rPr>
                        <a:t>액셀레이터</a:t>
                      </a:r>
                      <a:r>
                        <a:rPr lang="ko-KR" sz="1400" dirty="0">
                          <a:latin typeface="Arial"/>
                          <a:cs typeface="Arial"/>
                        </a:rPr>
                        <a:t> 페달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079275" y="2188464"/>
            <a:ext cx="7044912" cy="350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81992" y="5280411"/>
            <a:ext cx="2639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ko-KR" sz="1800">
                <a:latin typeface="Arial"/>
                <a:cs typeface="Arial"/>
              </a:rPr>
              <a:t>[1단 토크 컨버터 차량]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34817" y="5280411"/>
            <a:ext cx="2639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ko-KR" sz="1800">
                <a:latin typeface="Arial"/>
                <a:cs typeface="Arial"/>
              </a:rPr>
              <a:t>[2단 토크 컨버터 차량]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5F787C8-69F5-4B34-8DC9-C6BA9C774622}"/>
              </a:ext>
            </a:extLst>
          </p:cNvPr>
          <p:cNvSpPr txBox="1">
            <a:spLocks/>
          </p:cNvSpPr>
          <p:nvPr/>
        </p:nvSpPr>
        <p:spPr>
          <a:xfrm>
            <a:off x="916938" y="338522"/>
            <a:ext cx="9979661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latinLnBrk="0">
              <a:spcBef>
                <a:spcPts val="95"/>
              </a:spcBef>
            </a:pPr>
            <a:r>
              <a:rPr lang="ko-KR" kern="0" dirty="0"/>
              <a:t>토크 컨버터 차량</a:t>
            </a:r>
            <a:r>
              <a:rPr lang="en-US" altLang="ko-KR" kern="0" dirty="0"/>
              <a:t> </a:t>
            </a:r>
            <a:r>
              <a:rPr lang="ko-KR" altLang="en-US" kern="0" dirty="0"/>
              <a:t>가속</a:t>
            </a:r>
            <a:r>
              <a:rPr lang="en-US" altLang="ko-KR" kern="0" dirty="0"/>
              <a:t>/</a:t>
            </a:r>
            <a:r>
              <a:rPr lang="ko-KR" altLang="en-US" kern="0" dirty="0"/>
              <a:t>감속 작동</a:t>
            </a:r>
            <a:endParaRPr lang="ko-KR" kern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76308"/>
            <a:ext cx="495617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dirty="0" err="1"/>
              <a:t>코너링</a:t>
            </a:r>
            <a:r>
              <a:rPr lang="ko-KR" dirty="0"/>
              <a:t> 차이</a:t>
            </a:r>
          </a:p>
        </p:txBody>
      </p:sp>
      <p:sp>
        <p:nvSpPr>
          <p:cNvPr id="3" name="object 3"/>
          <p:cNvSpPr/>
          <p:nvPr/>
        </p:nvSpPr>
        <p:spPr>
          <a:xfrm>
            <a:off x="2994660" y="1475232"/>
            <a:ext cx="6217919" cy="4500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88616" y="5746787"/>
            <a:ext cx="1412383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sz="2000" dirty="0">
                <a:latin typeface="Arial"/>
                <a:cs typeface="Arial"/>
              </a:rPr>
              <a:t>포크리프트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10554" y="5720828"/>
            <a:ext cx="22307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sz="2000">
                <a:latin typeface="Arial"/>
                <a:cs typeface="Arial"/>
              </a:rPr>
              <a:t>일반 차량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432985"/>
            <a:ext cx="545338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sz="4400" dirty="0">
                <a:latin typeface="Arial"/>
                <a:cs typeface="Arial"/>
              </a:rPr>
              <a:t>마스트 앞으로 기울기</a:t>
            </a:r>
          </a:p>
        </p:txBody>
      </p:sp>
      <p:sp>
        <p:nvSpPr>
          <p:cNvPr id="3" name="object 3"/>
          <p:cNvSpPr/>
          <p:nvPr/>
        </p:nvSpPr>
        <p:spPr>
          <a:xfrm>
            <a:off x="3537920" y="1764792"/>
            <a:ext cx="4559091" cy="4256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72151" y="1934375"/>
            <a:ext cx="12769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sz="2000">
                <a:latin typeface="Arial"/>
                <a:cs typeface="Arial"/>
              </a:rPr>
              <a:t>앞기울기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329406"/>
            <a:ext cx="10741661" cy="132087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  <a:tabLst>
                <a:tab pos="8435340" algn="l"/>
              </a:tabLst>
            </a:pPr>
            <a:r>
              <a:rPr lang="ko-KR" dirty="0"/>
              <a:t>배터리 구동 평형추</a:t>
            </a:r>
            <a:br>
              <a:rPr lang="en-US" altLang="ko-KR" dirty="0"/>
            </a:br>
            <a:r>
              <a:rPr lang="ko-KR" dirty="0"/>
              <a:t>포크리프트 운전석</a:t>
            </a:r>
          </a:p>
        </p:txBody>
      </p:sp>
      <p:sp>
        <p:nvSpPr>
          <p:cNvPr id="3" name="object 3"/>
          <p:cNvSpPr/>
          <p:nvPr/>
        </p:nvSpPr>
        <p:spPr>
          <a:xfrm>
            <a:off x="3723020" y="1690116"/>
            <a:ext cx="6254606" cy="4637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05143"/>
              </p:ext>
            </p:extLst>
          </p:nvPr>
        </p:nvGraphicFramePr>
        <p:xfrm>
          <a:off x="408447" y="2274648"/>
          <a:ext cx="2645410" cy="3603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392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주차 브레이크 레버</a:t>
                      </a:r>
                    </a:p>
                  </a:txBody>
                  <a:tcPr marL="0" marR="0" marT="8445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392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스티어링 휠</a:t>
                      </a:r>
                    </a:p>
                  </a:txBody>
                  <a:tcPr marL="0" marR="0" marT="8445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392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경적 스위치 디스플레이</a:t>
                      </a:r>
                    </a:p>
                  </a:txBody>
                  <a:tcPr marL="0" marR="0" marT="10604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392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전진/후진 레버</a:t>
                      </a:r>
                    </a:p>
                  </a:txBody>
                  <a:tcPr marL="0" marR="0" marT="8445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392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리프트 레버</a:t>
                      </a:r>
                    </a:p>
                  </a:txBody>
                  <a:tcPr marL="0" marR="0" marT="8445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392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틸트 레버</a:t>
                      </a:r>
                    </a:p>
                  </a:txBody>
                  <a:tcPr marL="0" marR="0" marT="8509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392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라이트 스위치</a:t>
                      </a:r>
                    </a:p>
                  </a:txBody>
                  <a:tcPr marL="0" marR="0" marT="8509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392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브레이크 페달</a:t>
                      </a:r>
                    </a:p>
                  </a:txBody>
                  <a:tcPr marL="0" marR="0" marT="8509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392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ko-KR" sz="1400" dirty="0" err="1">
                          <a:latin typeface="Arial"/>
                          <a:cs typeface="Arial"/>
                        </a:rPr>
                        <a:t>액셀레이터</a:t>
                      </a:r>
                      <a:r>
                        <a:rPr lang="ko-KR" sz="1400" dirty="0">
                          <a:latin typeface="Arial"/>
                          <a:cs typeface="Arial"/>
                        </a:rPr>
                        <a:t> 페달</a:t>
                      </a:r>
                    </a:p>
                  </a:txBody>
                  <a:tcPr marL="0" marR="0" marT="8509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4745"/>
            <a:ext cx="915352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dirty="0"/>
              <a:t>스탠드업 리치 포크리프트 운전석</a:t>
            </a:r>
          </a:p>
        </p:txBody>
      </p:sp>
      <p:sp>
        <p:nvSpPr>
          <p:cNvPr id="3" name="object 3"/>
          <p:cNvSpPr/>
          <p:nvPr/>
        </p:nvSpPr>
        <p:spPr>
          <a:xfrm>
            <a:off x="2760847" y="1621536"/>
            <a:ext cx="6718432" cy="3660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176622"/>
              </p:ext>
            </p:extLst>
          </p:nvPr>
        </p:nvGraphicFramePr>
        <p:xfrm>
          <a:off x="136392" y="1884606"/>
          <a:ext cx="2480310" cy="3999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637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시동 스위치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637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라이트 스위치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357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marR="160655">
                        <a:lnSpc>
                          <a:spcPts val="1680"/>
                        </a:lnSpc>
                        <a:spcBef>
                          <a:spcPts val="35"/>
                        </a:spcBef>
                      </a:pPr>
                      <a:r>
                        <a:rPr lang="ko-KR" altLang="en-US" sz="1400">
                          <a:latin typeface="Arial"/>
                          <a:cs typeface="Arial"/>
                        </a:rPr>
                        <a:t>미터</a:t>
                      </a:r>
                      <a:r>
                        <a:rPr lang="ko-KR" sz="1400">
                          <a:latin typeface="Arial"/>
                          <a:cs typeface="Arial"/>
                        </a:rPr>
                        <a:t> </a:t>
                      </a:r>
                      <a:r>
                        <a:rPr lang="ko-KR" sz="1400" dirty="0">
                          <a:latin typeface="Arial"/>
                          <a:cs typeface="Arial"/>
                        </a:rPr>
                        <a:t>패널(배터리 용량 디스플레이, </a:t>
                      </a:r>
                      <a:r>
                        <a:rPr lang="ko-KR" sz="1400" dirty="0" err="1">
                          <a:latin typeface="Arial"/>
                          <a:cs typeface="Arial"/>
                        </a:rPr>
                        <a:t>시간계</a:t>
                      </a:r>
                      <a:r>
                        <a:rPr lang="ko-KR" sz="1400" dirty="0">
                          <a:latin typeface="Arial"/>
                          <a:cs typeface="Arial"/>
                        </a:rPr>
                        <a:t>, 오작동 코드 디스플레이, 조정 모드 디스플레이)</a:t>
                      </a:r>
                    </a:p>
                  </a:txBody>
                  <a:tcPr marL="0" marR="0" marT="444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21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marR="442595">
                        <a:lnSpc>
                          <a:spcPts val="1680"/>
                        </a:lnSpc>
                        <a:spcBef>
                          <a:spcPts val="35"/>
                        </a:spcBef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비상 전력 차단 버튼</a:t>
                      </a:r>
                    </a:p>
                  </a:txBody>
                  <a:tcPr marL="0" marR="0" marT="444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721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리프트 레버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721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 dirty="0" err="1">
                          <a:latin typeface="Arial"/>
                          <a:cs typeface="Arial"/>
                        </a:rPr>
                        <a:t>틸트</a:t>
                      </a:r>
                      <a:r>
                        <a:rPr lang="ko-KR" sz="1400" dirty="0">
                          <a:latin typeface="Arial"/>
                          <a:cs typeface="Arial"/>
                        </a:rPr>
                        <a:t> 레버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721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리치 레버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721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경적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721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 dirty="0" err="1">
                          <a:latin typeface="Arial"/>
                          <a:cs typeface="Arial"/>
                        </a:rPr>
                        <a:t>액셀레이터</a:t>
                      </a:r>
                      <a:r>
                        <a:rPr lang="ko-KR" sz="1400" dirty="0">
                          <a:latin typeface="Arial"/>
                          <a:cs typeface="Arial"/>
                        </a:rPr>
                        <a:t> 레버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721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스티어링 휠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721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브레이크 페달</a:t>
                      </a:r>
                    </a:p>
                  </a:txBody>
                  <a:tcPr marL="0" marR="0" marT="1651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005762"/>
              </p:ext>
            </p:extLst>
          </p:nvPr>
        </p:nvGraphicFramePr>
        <p:xfrm>
          <a:off x="9243866" y="2293177"/>
          <a:ext cx="2480310" cy="31932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042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방향 지시등 스위치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42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배터리 잠금 페달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42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어시스트 그립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42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유압유 수위 게이지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42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16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뒷문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042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17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노트 폴더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042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18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백 서포트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042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19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충전 패널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3388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20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바닥 플레이트(</a:t>
                      </a:r>
                      <a:r>
                        <a:rPr lang="ko-KR" sz="1400" dirty="0" err="1">
                          <a:latin typeface="Arial"/>
                          <a:cs typeface="Arial"/>
                        </a:rPr>
                        <a:t>인터록</a:t>
                      </a:r>
                      <a:r>
                        <a:rPr lang="ko-KR" sz="1400" dirty="0">
                          <a:latin typeface="Arial"/>
                          <a:cs typeface="Arial"/>
                        </a:rPr>
                        <a:t> 플레이트)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502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21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배터리 플러그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99488" y="1828800"/>
            <a:ext cx="4495799" cy="432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17464" y="2001012"/>
            <a:ext cx="5018531" cy="3198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93285" y="2105889"/>
            <a:ext cx="16129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sz="1400">
                <a:latin typeface="Arial"/>
                <a:cs typeface="Arial"/>
              </a:rPr>
              <a:t>포크 위에서 볼 때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525699"/>
              </p:ext>
            </p:extLst>
          </p:nvPr>
        </p:nvGraphicFramePr>
        <p:xfrm>
          <a:off x="159063" y="1608989"/>
          <a:ext cx="2479039" cy="4745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9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609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내부 마스트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609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리프트 롤러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609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외부 마스트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609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리프트 체인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609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리프트 롤러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609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포크 </a:t>
                      </a:r>
                      <a:r>
                        <a:rPr lang="ko-KR" sz="1400" dirty="0" err="1">
                          <a:latin typeface="Arial"/>
                          <a:cs typeface="Arial"/>
                        </a:rPr>
                        <a:t>스토퍼</a:t>
                      </a:r>
                      <a:endParaRPr lang="ko-KR"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609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사이드 롤러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609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리프트 롤러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609"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39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포크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609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체인 휠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609"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39"/>
                        </a:lnSpc>
                      </a:pPr>
                      <a:r>
                        <a:rPr lang="ko-KR" sz="1400" dirty="0" err="1">
                          <a:latin typeface="Arial"/>
                          <a:cs typeface="Arial"/>
                        </a:rPr>
                        <a:t>크로스빔</a:t>
                      </a:r>
                      <a:endParaRPr lang="ko-KR"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609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리프트 실린더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6609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 dirty="0" err="1">
                          <a:latin typeface="Arial"/>
                          <a:cs typeface="Arial"/>
                        </a:rPr>
                        <a:t>백레스트</a:t>
                      </a:r>
                      <a:endParaRPr lang="ko-KR"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6609"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39"/>
                        </a:lnSpc>
                      </a:pPr>
                      <a:r>
                        <a:rPr lang="ko-KR" sz="1400" dirty="0" err="1">
                          <a:latin typeface="Arial"/>
                          <a:cs typeface="Arial"/>
                        </a:rPr>
                        <a:t>틸트</a:t>
                      </a:r>
                      <a:r>
                        <a:rPr lang="ko-KR" sz="1400" dirty="0">
                          <a:latin typeface="Arial"/>
                          <a:cs typeface="Arial"/>
                        </a:rPr>
                        <a:t> 실린더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6609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 dirty="0" err="1">
                          <a:latin typeface="Arial"/>
                          <a:cs typeface="Arial"/>
                        </a:rPr>
                        <a:t>핑거바</a:t>
                      </a:r>
                      <a:endParaRPr lang="ko-KR"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6609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16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마스트 지지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298995"/>
              </p:ext>
            </p:extLst>
          </p:nvPr>
        </p:nvGraphicFramePr>
        <p:xfrm>
          <a:off x="10044912" y="2132286"/>
          <a:ext cx="2040255" cy="147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200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리프트 </a:t>
                      </a:r>
                      <a:r>
                        <a:rPr lang="ko-KR" sz="1400" dirty="0" err="1">
                          <a:latin typeface="Arial"/>
                          <a:cs typeface="Arial"/>
                        </a:rPr>
                        <a:t>브래킷</a:t>
                      </a:r>
                      <a:endParaRPr lang="ko-KR"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내부 마스트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외부 마스트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리프트 롤러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660"/>
                        </a:lnSpc>
                      </a:pPr>
                      <a:r>
                        <a:rPr lang="ko-KR" sz="1400" dirty="0" err="1">
                          <a:latin typeface="Arial"/>
                          <a:cs typeface="Arial"/>
                        </a:rPr>
                        <a:t>핑거바</a:t>
                      </a:r>
                      <a:endParaRPr lang="ko-KR"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bject 2">
            <a:extLst>
              <a:ext uri="{FF2B5EF4-FFF2-40B4-BE49-F238E27FC236}">
                <a16:creationId xmlns:a16="http://schemas.microsoft.com/office/drawing/2014/main" id="{3D364A35-3303-4A86-8A89-C8C9B870967E}"/>
              </a:ext>
            </a:extLst>
          </p:cNvPr>
          <p:cNvSpPr txBox="1">
            <a:spLocks/>
          </p:cNvSpPr>
          <p:nvPr/>
        </p:nvSpPr>
        <p:spPr>
          <a:xfrm>
            <a:off x="916939" y="35741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latinLnBrk="0">
              <a:spcBef>
                <a:spcPts val="95"/>
              </a:spcBef>
            </a:pPr>
            <a:r>
              <a:rPr lang="ko-KR" altLang="ko-KR" dirty="0"/>
              <a:t>적재/하역 장치 부품 이름</a:t>
            </a:r>
            <a:endParaRPr lang="ko-KR" kern="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24100" y="1947672"/>
            <a:ext cx="7696199" cy="4066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018512"/>
              </p:ext>
            </p:extLst>
          </p:nvPr>
        </p:nvGraphicFramePr>
        <p:xfrm>
          <a:off x="75937" y="1760131"/>
          <a:ext cx="2479039" cy="37463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9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200">
                <a:tc>
                  <a:txBody>
                    <a:bodyPr/>
                    <a:lstStyle/>
                    <a:p>
                      <a:pPr marL="6985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팔레트 폭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pPr marL="6985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팔레트 높이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pPr marL="6985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팔레트 길이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pPr marL="6985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에지 보드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pPr marL="6985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데크 보드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pPr marL="6985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스트링거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pPr marL="6985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스트링거 폭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pPr marL="6985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챔퍼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pPr marL="6985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삽입 구멍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pPr marL="6985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삽입 구멍 폭</a:t>
                      </a: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6985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marR="265430">
                        <a:lnSpc>
                          <a:spcPts val="1680"/>
                        </a:lnSpc>
                        <a:spcBef>
                          <a:spcPts val="35"/>
                        </a:spcBef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삽입 구멍 높이(</a:t>
                      </a:r>
                      <a:r>
                        <a:rPr lang="ko-KR" sz="1400" dirty="0" err="1">
                          <a:latin typeface="Arial"/>
                          <a:cs typeface="Arial"/>
                        </a:rPr>
                        <a:t>스트링거</a:t>
                      </a:r>
                      <a:r>
                        <a:rPr lang="ko-KR" sz="1400" dirty="0">
                          <a:latin typeface="Arial"/>
                          <a:cs typeface="Arial"/>
                        </a:rPr>
                        <a:t> 폭)</a:t>
                      </a:r>
                    </a:p>
                  </a:txBody>
                  <a:tcPr marL="0" marR="0" marT="444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object 2">
            <a:extLst>
              <a:ext uri="{FF2B5EF4-FFF2-40B4-BE49-F238E27FC236}">
                <a16:creationId xmlns:a16="http://schemas.microsoft.com/office/drawing/2014/main" id="{9D35410B-B5DB-4FB3-8D2C-E4C538FCFC66}"/>
              </a:ext>
            </a:extLst>
          </p:cNvPr>
          <p:cNvSpPr txBox="1">
            <a:spLocks/>
          </p:cNvSpPr>
          <p:nvPr/>
        </p:nvSpPr>
        <p:spPr>
          <a:xfrm>
            <a:off x="916939" y="35741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latinLnBrk="0">
              <a:spcBef>
                <a:spcPts val="95"/>
              </a:spcBef>
            </a:pPr>
            <a:r>
              <a:rPr lang="ko-KR" altLang="ko-KR" dirty="0"/>
              <a:t>평 팔레트</a:t>
            </a:r>
            <a:endParaRPr lang="ko-KR" kern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7488" y="2342388"/>
            <a:ext cx="8695943" cy="3013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32388" y="3283724"/>
            <a:ext cx="1387811" cy="1297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sz="1600" dirty="0">
                <a:solidFill>
                  <a:srgbClr val="FF0000"/>
                </a:solidFill>
                <a:latin typeface="Arial"/>
                <a:cs typeface="Arial"/>
              </a:rPr>
              <a:t>포크 길이</a:t>
            </a:r>
          </a:p>
          <a:p>
            <a:pPr>
              <a:lnSpc>
                <a:spcPct val="100000"/>
              </a:lnSpc>
            </a:pPr>
            <a:endParaRPr lang="en-US"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ko-KR" sz="1600" dirty="0">
                <a:solidFill>
                  <a:srgbClr val="FF0000"/>
                </a:solidFill>
                <a:latin typeface="Arial"/>
                <a:cs typeface="Arial"/>
              </a:rPr>
              <a:t>최대 포크 두께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08662" y="5026064"/>
            <a:ext cx="10966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sz="1600">
                <a:solidFill>
                  <a:srgbClr val="FF0000"/>
                </a:solidFill>
                <a:latin typeface="Arial"/>
                <a:cs typeface="Arial"/>
              </a:rPr>
              <a:t>하중 중심</a:t>
            </a:r>
          </a:p>
        </p:txBody>
      </p:sp>
      <p:sp>
        <p:nvSpPr>
          <p:cNvPr id="6" name="제목 8">
            <a:extLst>
              <a:ext uri="{FF2B5EF4-FFF2-40B4-BE49-F238E27FC236}">
                <a16:creationId xmlns:a16="http://schemas.microsoft.com/office/drawing/2014/main" id="{FF2F6AA0-6FDD-4160-96DA-63BFAC33C9F7}"/>
              </a:ext>
            </a:extLst>
          </p:cNvPr>
          <p:cNvSpPr txBox="1">
            <a:spLocks/>
          </p:cNvSpPr>
          <p:nvPr/>
        </p:nvSpPr>
        <p:spPr>
          <a:xfrm>
            <a:off x="916939" y="329406"/>
            <a:ext cx="1035812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latinLnBrk="0">
              <a:spcBef>
                <a:spcPts val="95"/>
              </a:spcBef>
            </a:pPr>
            <a:r>
              <a:rPr lang="ko-KR" altLang="ko-KR" sz="4400" dirty="0"/>
              <a:t>하중 중심 및 포크 길이</a:t>
            </a:r>
            <a:endParaRPr lang="ko-KR" altLang="ko-KR" kern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639655" y="1328940"/>
            <a:ext cx="6202592" cy="5042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4205" y="2821884"/>
            <a:ext cx="157595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sz="1400" dirty="0">
                <a:latin typeface="Arial"/>
                <a:cs typeface="Arial"/>
              </a:rPr>
              <a:t>방향 </a:t>
            </a:r>
            <a:r>
              <a:rPr lang="ko-KR" sz="1400" dirty="0" err="1">
                <a:latin typeface="Arial"/>
                <a:cs typeface="Arial"/>
              </a:rPr>
              <a:t>지시등</a:t>
            </a:r>
            <a:r>
              <a:rPr lang="ko-KR" sz="1400" dirty="0">
                <a:latin typeface="Arial"/>
                <a:cs typeface="Arial"/>
              </a:rPr>
              <a:t> 스위치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24200" y="1481899"/>
            <a:ext cx="980396" cy="2338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sz="1400" dirty="0">
                <a:latin typeface="Arial"/>
                <a:cs typeface="Arial"/>
              </a:rPr>
              <a:t>리프트 레버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03710" y="1487427"/>
            <a:ext cx="778290" cy="2338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sz="1400" dirty="0" err="1">
                <a:latin typeface="Arial"/>
                <a:cs typeface="Arial"/>
              </a:rPr>
              <a:t>틸트</a:t>
            </a:r>
            <a:r>
              <a:rPr lang="ko-KR" sz="1400" dirty="0">
                <a:latin typeface="Arial"/>
                <a:cs typeface="Arial"/>
              </a:rPr>
              <a:t> 레버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19770" y="3268010"/>
            <a:ext cx="10100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sz="1400" dirty="0">
                <a:latin typeface="Arial"/>
                <a:cs typeface="Arial"/>
              </a:rPr>
              <a:t>시프트 레버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19770" y="4511352"/>
            <a:ext cx="17468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sz="1400">
                <a:latin typeface="Arial"/>
                <a:cs typeface="Arial"/>
              </a:rPr>
              <a:t>전진/후진 레버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13779" y="5182147"/>
            <a:ext cx="9550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sz="1400">
                <a:latin typeface="Arial"/>
                <a:cs typeface="Arial"/>
              </a:rPr>
              <a:t>경적 버튼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84204" y="3965551"/>
            <a:ext cx="15519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sz="1400" dirty="0">
                <a:latin typeface="Arial"/>
                <a:cs typeface="Arial"/>
              </a:rPr>
              <a:t>주차 브레이크 레버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A25C2743-7702-44A5-B269-7640F53E9430}"/>
              </a:ext>
            </a:extLst>
          </p:cNvPr>
          <p:cNvSpPr txBox="1">
            <a:spLocks/>
          </p:cNvSpPr>
          <p:nvPr/>
        </p:nvSpPr>
        <p:spPr>
          <a:xfrm>
            <a:off x="916939" y="35741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latinLnBrk="0">
              <a:spcBef>
                <a:spcPts val="95"/>
              </a:spcBef>
            </a:pPr>
            <a:r>
              <a:rPr lang="ko-KR" altLang="ko-KR" dirty="0"/>
              <a:t>레버 작동(예)</a:t>
            </a:r>
            <a:endParaRPr lang="ko-KR" kern="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457373" y="1640539"/>
            <a:ext cx="4725414" cy="4452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C3607DE-DA09-4924-969D-45F83533F317}"/>
              </a:ext>
            </a:extLst>
          </p:cNvPr>
          <p:cNvSpPr txBox="1">
            <a:spLocks/>
          </p:cNvSpPr>
          <p:nvPr/>
        </p:nvSpPr>
        <p:spPr>
          <a:xfrm>
            <a:off x="916939" y="35741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latinLnBrk="0">
              <a:spcBef>
                <a:spcPts val="95"/>
              </a:spcBef>
            </a:pPr>
            <a:r>
              <a:rPr lang="ko-KR" altLang="ko-KR" dirty="0"/>
              <a:t>올라가기 금지</a:t>
            </a:r>
            <a:endParaRPr lang="ko-KR" kern="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808912" y="1860753"/>
            <a:ext cx="4501261" cy="4131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99CDF85-285C-4EB9-9ABF-7AD49C112932}"/>
              </a:ext>
            </a:extLst>
          </p:cNvPr>
          <p:cNvSpPr txBox="1">
            <a:spLocks/>
          </p:cNvSpPr>
          <p:nvPr/>
        </p:nvSpPr>
        <p:spPr>
          <a:xfrm>
            <a:off x="916939" y="35741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latinLnBrk="0">
              <a:spcBef>
                <a:spcPts val="95"/>
              </a:spcBef>
            </a:pPr>
            <a:r>
              <a:rPr lang="ko-KR" altLang="en-US" dirty="0"/>
              <a:t>화물</a:t>
            </a:r>
            <a:r>
              <a:rPr lang="ko-KR" altLang="ko-KR" dirty="0"/>
              <a:t>을 인상한 채로 주행 금지</a:t>
            </a:r>
            <a:endParaRPr lang="ko-KR" kern="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52800" y="1922528"/>
            <a:ext cx="5384573" cy="3716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AC5C0720-272B-4115-A2B6-29E3078CB489}"/>
              </a:ext>
            </a:extLst>
          </p:cNvPr>
          <p:cNvSpPr txBox="1">
            <a:spLocks/>
          </p:cNvSpPr>
          <p:nvPr/>
        </p:nvSpPr>
        <p:spPr>
          <a:xfrm>
            <a:off x="916939" y="35741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latinLnBrk="0">
              <a:spcBef>
                <a:spcPts val="95"/>
              </a:spcBef>
            </a:pPr>
            <a:r>
              <a:rPr lang="ko-KR" altLang="ko-KR" dirty="0"/>
              <a:t>정기 자주 검사</a:t>
            </a:r>
            <a:endParaRPr lang="ko-KR" kern="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775227" y="1690116"/>
            <a:ext cx="6676280" cy="4616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883EF75A-49F5-4367-A8F2-A12D82236A3B}"/>
              </a:ext>
            </a:extLst>
          </p:cNvPr>
          <p:cNvSpPr txBox="1">
            <a:spLocks/>
          </p:cNvSpPr>
          <p:nvPr/>
        </p:nvSpPr>
        <p:spPr>
          <a:xfrm>
            <a:off x="916939" y="35741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latinLnBrk="0">
              <a:spcBef>
                <a:spcPts val="95"/>
              </a:spcBef>
            </a:pPr>
            <a:r>
              <a:rPr lang="ko-KR" altLang="ko-KR" dirty="0"/>
              <a:t>과로 및 음주 상태에서 운전</a:t>
            </a:r>
            <a:endParaRPr lang="ko-KR" kern="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710802" y="1578864"/>
            <a:ext cx="5043172" cy="4753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88023" y="1776983"/>
            <a:ext cx="2321560" cy="44830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93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25"/>
              </a:spcBef>
            </a:pPr>
            <a:r>
              <a:rPr lang="ko-KR" sz="1800">
                <a:latin typeface="Arial"/>
                <a:cs typeface="Arial"/>
              </a:rPr>
              <a:t>안전모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88023" y="2648711"/>
            <a:ext cx="1854835" cy="6388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73355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1365"/>
              </a:spcBef>
            </a:pPr>
            <a:r>
              <a:rPr lang="ko-KR" sz="1800">
                <a:latin typeface="Arial"/>
                <a:cs typeface="Arial"/>
              </a:rPr>
              <a:t>턱끈</a:t>
            </a:r>
          </a:p>
        </p:txBody>
      </p:sp>
      <p:sp>
        <p:nvSpPr>
          <p:cNvPr id="6" name="object 6"/>
          <p:cNvSpPr/>
          <p:nvPr/>
        </p:nvSpPr>
        <p:spPr>
          <a:xfrm>
            <a:off x="6228588" y="5245608"/>
            <a:ext cx="1553210" cy="559435"/>
          </a:xfrm>
          <a:custGeom>
            <a:avLst/>
            <a:gdLst/>
            <a:ahLst/>
            <a:cxnLst/>
            <a:rect l="l" t="t" r="r" b="b"/>
            <a:pathLst>
              <a:path w="1553209" h="559435">
                <a:moveTo>
                  <a:pt x="0" y="0"/>
                </a:moveTo>
                <a:lnTo>
                  <a:pt x="1552956" y="0"/>
                </a:lnTo>
                <a:lnTo>
                  <a:pt x="1552956" y="559307"/>
                </a:lnTo>
                <a:lnTo>
                  <a:pt x="0" y="5593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97306" y="5463169"/>
            <a:ext cx="197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sz="1800">
                <a:latin typeface="Arial"/>
                <a:cs typeface="Arial"/>
              </a:rPr>
              <a:t>보호 신발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C95832F2-13E1-4033-9456-97EEBC56BFAE}"/>
              </a:ext>
            </a:extLst>
          </p:cNvPr>
          <p:cNvSpPr txBox="1">
            <a:spLocks/>
          </p:cNvSpPr>
          <p:nvPr/>
        </p:nvSpPr>
        <p:spPr>
          <a:xfrm>
            <a:off x="916939" y="35741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latinLnBrk="0">
              <a:spcBef>
                <a:spcPts val="95"/>
              </a:spcBef>
            </a:pPr>
            <a:r>
              <a:rPr lang="ko-KR" altLang="ko-KR" dirty="0"/>
              <a:t>적절한 안전 장비 착용</a:t>
            </a:r>
            <a:endParaRPr lang="ko-KR" kern="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843314" y="1432558"/>
            <a:ext cx="7274618" cy="5165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87184" y="2001954"/>
            <a:ext cx="159421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ko-KR" sz="1600" dirty="0">
                <a:latin typeface="Arial"/>
                <a:cs typeface="Arial"/>
              </a:rPr>
              <a:t>초기 검사가 완료될 때까지 대기!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2F9AB944-587D-4E7F-9AE9-908D07B1458D}"/>
              </a:ext>
            </a:extLst>
          </p:cNvPr>
          <p:cNvSpPr txBox="1">
            <a:spLocks/>
          </p:cNvSpPr>
          <p:nvPr/>
        </p:nvSpPr>
        <p:spPr>
          <a:xfrm>
            <a:off x="916939" y="35741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ko-KR" dirty="0">
                <a:latin typeface="Arial"/>
                <a:cs typeface="Arial"/>
              </a:rPr>
              <a:t>초기 검사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43943" y="1690116"/>
            <a:ext cx="5823857" cy="4813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EDBB3DB-6C40-4A6E-9568-1D354BA3EBCF}"/>
              </a:ext>
            </a:extLst>
          </p:cNvPr>
          <p:cNvSpPr txBox="1">
            <a:spLocks/>
          </p:cNvSpPr>
          <p:nvPr/>
        </p:nvSpPr>
        <p:spPr>
          <a:xfrm>
            <a:off x="916939" y="35741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ko-KR" dirty="0"/>
              <a:t>차량 탑승/하차</a:t>
            </a:r>
            <a:endParaRPr lang="ko-KR" altLang="ko-KR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22260" y="1818767"/>
            <a:ext cx="5055935" cy="4078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F8F42F0-097B-41F1-836B-0F1455FCDD88}"/>
              </a:ext>
            </a:extLst>
          </p:cNvPr>
          <p:cNvSpPr txBox="1">
            <a:spLocks/>
          </p:cNvSpPr>
          <p:nvPr/>
        </p:nvSpPr>
        <p:spPr>
          <a:xfrm>
            <a:off x="916939" y="35741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ko-KR" dirty="0"/>
              <a:t>주행 시 포트 내리기</a:t>
            </a:r>
            <a:endParaRPr lang="ko-KR" altLang="ko-KR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29406"/>
            <a:ext cx="900493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  <a:tabLst>
                <a:tab pos="3676015" algn="l"/>
              </a:tabLst>
            </a:pPr>
            <a:r>
              <a:rPr lang="ko-KR" dirty="0"/>
              <a:t>전진하면서 경사 오르기 및 후진하면서 경사 내려오기</a:t>
            </a:r>
          </a:p>
        </p:txBody>
      </p:sp>
      <p:sp>
        <p:nvSpPr>
          <p:cNvPr id="3" name="object 3"/>
          <p:cNvSpPr/>
          <p:nvPr/>
        </p:nvSpPr>
        <p:spPr>
          <a:xfrm>
            <a:off x="2267712" y="2328672"/>
            <a:ext cx="7550416" cy="3323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55424" y="1515477"/>
            <a:ext cx="10267840" cy="4078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4004" y="5245608"/>
            <a:ext cx="266700" cy="292735"/>
          </a:xfrm>
          <a:custGeom>
            <a:avLst/>
            <a:gdLst/>
            <a:ahLst/>
            <a:cxnLst/>
            <a:rect l="l" t="t" r="r" b="b"/>
            <a:pathLst>
              <a:path w="266700" h="292735">
                <a:moveTo>
                  <a:pt x="0" y="0"/>
                </a:moveTo>
                <a:lnTo>
                  <a:pt x="266700" y="0"/>
                </a:lnTo>
                <a:lnTo>
                  <a:pt x="266700" y="292607"/>
                </a:lnTo>
                <a:lnTo>
                  <a:pt x="0" y="2926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3439" y="5169408"/>
            <a:ext cx="5107305" cy="338455"/>
          </a:xfrm>
          <a:custGeom>
            <a:avLst/>
            <a:gdLst/>
            <a:ahLst/>
            <a:cxnLst/>
            <a:rect l="l" t="t" r="r" b="b"/>
            <a:pathLst>
              <a:path w="5107305" h="338454">
                <a:moveTo>
                  <a:pt x="0" y="0"/>
                </a:moveTo>
                <a:lnTo>
                  <a:pt x="5106924" y="0"/>
                </a:lnTo>
                <a:lnTo>
                  <a:pt x="5106924" y="338328"/>
                </a:lnTo>
                <a:lnTo>
                  <a:pt x="0" y="3383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53439" y="5245608"/>
            <a:ext cx="220345" cy="2927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045"/>
              </a:lnSpc>
            </a:pPr>
            <a:r>
              <a:rPr lang="ko-KR" sz="1050">
                <a:latin typeface="Arial"/>
                <a:cs typeface="Arial"/>
              </a:rPr>
              <a:t>a)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60703" y="5169408"/>
            <a:ext cx="4899660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00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315"/>
              </a:spcBef>
            </a:pPr>
            <a:r>
              <a:rPr lang="ko-KR" sz="1600">
                <a:latin typeface="Arial"/>
                <a:cs typeface="Arial"/>
              </a:rPr>
              <a:t>: 거리(1220 및 1250) 포함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FD541-F4BC-4BF6-9B45-A871E31B3E92}"/>
              </a:ext>
            </a:extLst>
          </p:cNvPr>
          <p:cNvSpPr txBox="1"/>
          <p:nvPr/>
        </p:nvSpPr>
        <p:spPr>
          <a:xfrm>
            <a:off x="1168736" y="1734086"/>
            <a:ext cx="1295400" cy="338554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ko-KR" altLang="ko-KR" sz="1600" dirty="0">
                <a:latin typeface="Arial"/>
                <a:cs typeface="Arial"/>
              </a:rPr>
              <a:t>정격 하중 </a:t>
            </a:r>
            <a:r>
              <a:rPr lang="ko-KR" altLang="ko-KR" sz="1600" dirty="0" err="1">
                <a:latin typeface="Arial"/>
                <a:cs typeface="Arial"/>
              </a:rPr>
              <a:t>Q</a:t>
            </a:r>
            <a:endParaRPr lang="ko-KR" alt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704881-3C53-4D4C-ACC4-17D57FC7ED58}"/>
              </a:ext>
            </a:extLst>
          </p:cNvPr>
          <p:cNvSpPr txBox="1"/>
          <p:nvPr/>
        </p:nvSpPr>
        <p:spPr>
          <a:xfrm>
            <a:off x="5334000" y="1534646"/>
            <a:ext cx="3141399" cy="338554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latin typeface="Arial"/>
                <a:cs typeface="Arial"/>
              </a:rPr>
              <a:t>표준</a:t>
            </a:r>
            <a:r>
              <a:rPr lang="ko-KR" altLang="ko-KR" sz="1600" dirty="0">
                <a:latin typeface="Arial"/>
                <a:cs typeface="Arial"/>
              </a:rPr>
              <a:t> 하중 </a:t>
            </a:r>
            <a:r>
              <a:rPr lang="ko-KR" altLang="en-US" sz="1600" dirty="0">
                <a:latin typeface="Arial"/>
                <a:cs typeface="Arial"/>
              </a:rPr>
              <a:t>중심</a:t>
            </a:r>
            <a:r>
              <a:rPr lang="en-US" altLang="ko-KR" sz="1600" dirty="0">
                <a:latin typeface="Arial"/>
                <a:cs typeface="Arial"/>
              </a:rPr>
              <a:t> D</a:t>
            </a:r>
            <a:endParaRPr lang="ko-KR" altLang="en-US" sz="1600" dirty="0"/>
          </a:p>
        </p:txBody>
      </p:sp>
      <p:sp>
        <p:nvSpPr>
          <p:cNvPr id="5" name="제목 8">
            <a:extLst>
              <a:ext uri="{FF2B5EF4-FFF2-40B4-BE49-F238E27FC236}">
                <a16:creationId xmlns:a16="http://schemas.microsoft.com/office/drawing/2014/main" id="{D3004FB2-1FE7-4CC2-BD0B-DF28E6E1EA88}"/>
              </a:ext>
            </a:extLst>
          </p:cNvPr>
          <p:cNvSpPr txBox="1">
            <a:spLocks/>
          </p:cNvSpPr>
          <p:nvPr/>
        </p:nvSpPr>
        <p:spPr>
          <a:xfrm>
            <a:off x="916939" y="329406"/>
            <a:ext cx="1035812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latinLnBrk="0">
              <a:spcBef>
                <a:spcPts val="95"/>
              </a:spcBef>
            </a:pPr>
            <a:r>
              <a:rPr lang="ko-KR" altLang="ko-KR" sz="4400" dirty="0"/>
              <a:t>표준 하중 중심</a:t>
            </a:r>
            <a:endParaRPr lang="ko-KR" altLang="ko-KR" sz="4400" kern="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044976" y="1595640"/>
            <a:ext cx="5845124" cy="4710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EED04B9-E07D-4016-82D5-13A5BA0024C0}"/>
              </a:ext>
            </a:extLst>
          </p:cNvPr>
          <p:cNvSpPr txBox="1">
            <a:spLocks/>
          </p:cNvSpPr>
          <p:nvPr/>
        </p:nvSpPr>
        <p:spPr>
          <a:xfrm>
            <a:off x="916939" y="35741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ko-KR" dirty="0"/>
              <a:t>즉시 문제 수리</a:t>
            </a:r>
            <a:endParaRPr lang="ko-KR" altLang="ko-KR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97003" y="1690116"/>
            <a:ext cx="5868446" cy="4875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AEA11CED-A989-46DF-A612-CACE842B47D3}"/>
              </a:ext>
            </a:extLst>
          </p:cNvPr>
          <p:cNvSpPr txBox="1">
            <a:spLocks/>
          </p:cNvSpPr>
          <p:nvPr/>
        </p:nvSpPr>
        <p:spPr>
          <a:xfrm>
            <a:off x="916939" y="35741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ko-KR" dirty="0"/>
              <a:t>크기를 초과하는 </a:t>
            </a:r>
            <a:r>
              <a:rPr lang="ko-KR" altLang="ko-KR" dirty="0" err="1"/>
              <a:t>적재물</a:t>
            </a:r>
            <a:r>
              <a:rPr lang="ko-KR" altLang="ko-KR" dirty="0"/>
              <a:t> 적재 금지</a:t>
            </a:r>
            <a:endParaRPr lang="ko-KR" altLang="ko-KR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87766" y="1690116"/>
            <a:ext cx="5624991" cy="4649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A974ADD-9F9F-4A84-9753-6F691D1E4C4A}"/>
              </a:ext>
            </a:extLst>
          </p:cNvPr>
          <p:cNvSpPr txBox="1">
            <a:spLocks/>
          </p:cNvSpPr>
          <p:nvPr/>
        </p:nvSpPr>
        <p:spPr>
          <a:xfrm>
            <a:off x="916939" y="35741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ko-KR" dirty="0"/>
              <a:t>포크 아래에 서 있기 금지</a:t>
            </a:r>
            <a:endParaRPr lang="ko-KR" altLang="ko-KR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506842" y="2020855"/>
            <a:ext cx="4783392" cy="4211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8B522C12-5B08-489F-ABBF-BB0E871AB654}"/>
              </a:ext>
            </a:extLst>
          </p:cNvPr>
          <p:cNvSpPr txBox="1">
            <a:spLocks/>
          </p:cNvSpPr>
          <p:nvPr/>
        </p:nvSpPr>
        <p:spPr>
          <a:xfrm>
            <a:off x="916939" y="35741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ko-KR" dirty="0"/>
              <a:t>포크로 사람 인상 금지</a:t>
            </a:r>
            <a:endParaRPr lang="ko-KR" altLang="ko-KR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96330" y="1588008"/>
            <a:ext cx="5865614" cy="493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C62CF0CC-FBCC-43FB-A027-DE97814CFC6F}"/>
              </a:ext>
            </a:extLst>
          </p:cNvPr>
          <p:cNvSpPr txBox="1">
            <a:spLocks/>
          </p:cNvSpPr>
          <p:nvPr/>
        </p:nvSpPr>
        <p:spPr>
          <a:xfrm>
            <a:off x="916939" y="35741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ko-KR" dirty="0"/>
              <a:t>포크에 </a:t>
            </a:r>
            <a:r>
              <a:rPr lang="ko-KR" altLang="ko-KR" dirty="0" err="1"/>
              <a:t>적재품</a:t>
            </a:r>
            <a:r>
              <a:rPr lang="ko-KR" altLang="ko-KR" dirty="0"/>
              <a:t> 걸기 금지</a:t>
            </a:r>
            <a:endParaRPr lang="ko-KR" altLang="ko-KR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970571" y="1845564"/>
            <a:ext cx="6330968" cy="4270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111AD710-3C28-43AE-A26A-DEA8F62233EA}"/>
              </a:ext>
            </a:extLst>
          </p:cNvPr>
          <p:cNvSpPr txBox="1">
            <a:spLocks/>
          </p:cNvSpPr>
          <p:nvPr/>
        </p:nvSpPr>
        <p:spPr>
          <a:xfrm>
            <a:off x="916939" y="35741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ko-KR" dirty="0"/>
              <a:t>환기가 잘 되는 장소에서 충전</a:t>
            </a:r>
            <a:endParaRPr lang="ko-KR" altLang="ko-KR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78350" y="1578864"/>
            <a:ext cx="5258513" cy="4251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988568F2-1A05-4D3C-875D-FAAF597456DC}"/>
              </a:ext>
            </a:extLst>
          </p:cNvPr>
          <p:cNvSpPr txBox="1">
            <a:spLocks/>
          </p:cNvSpPr>
          <p:nvPr/>
        </p:nvSpPr>
        <p:spPr>
          <a:xfrm>
            <a:off x="916939" y="35741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ko-KR" dirty="0"/>
              <a:t>충전 중에 배터리 커버 열기</a:t>
            </a:r>
            <a:endParaRPr lang="ko-KR" altLang="ko-KR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090322" y="1828812"/>
            <a:ext cx="6039314" cy="3579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06311" y="3614928"/>
            <a:ext cx="1008889" cy="3173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lang="ko-KR" sz="1800">
                <a:latin typeface="Arial"/>
                <a:cs typeface="Arial"/>
              </a:rPr>
              <a:t>작용점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93262" y="2514924"/>
            <a:ext cx="1089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sz="1800">
                <a:latin typeface="Arial"/>
                <a:cs typeface="Arial"/>
              </a:rPr>
              <a:t>크기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30622" y="2567730"/>
            <a:ext cx="9251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sz="1800">
                <a:latin typeface="Arial"/>
                <a:cs typeface="Arial"/>
              </a:rPr>
              <a:t>방향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F98C0A4E-06DB-4DC1-927B-8291EDB8C603}"/>
              </a:ext>
            </a:extLst>
          </p:cNvPr>
          <p:cNvSpPr txBox="1">
            <a:spLocks/>
          </p:cNvSpPr>
          <p:nvPr/>
        </p:nvSpPr>
        <p:spPr>
          <a:xfrm>
            <a:off x="916939" y="35741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ko-KR" dirty="0"/>
              <a:t>힘의 3요소</a:t>
            </a:r>
            <a:endParaRPr lang="ko-KR" altLang="ko-KR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65872" y="2275332"/>
            <a:ext cx="10914062" cy="3781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52220" y="3647440"/>
            <a:ext cx="805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sz="2400" dirty="0">
                <a:latin typeface="Arial"/>
                <a:cs typeface="Arial"/>
              </a:rPr>
              <a:t>힘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92013" y="2735017"/>
            <a:ext cx="1226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sz="2400">
                <a:latin typeface="Arial"/>
                <a:cs typeface="Arial"/>
              </a:rPr>
              <a:t>방향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92013" y="3531459"/>
            <a:ext cx="144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sz="2400">
                <a:latin typeface="Arial"/>
                <a:cs typeface="Arial"/>
              </a:rPr>
              <a:t>크기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92013" y="4327902"/>
            <a:ext cx="1615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sz="2400">
                <a:latin typeface="Arial"/>
                <a:cs typeface="Arial"/>
              </a:rPr>
              <a:t>작용점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84781" y="2614127"/>
            <a:ext cx="1696085" cy="2415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61620">
              <a:lnSpc>
                <a:spcPct val="100000"/>
              </a:lnSpc>
              <a:spcBef>
                <a:spcPts val="95"/>
              </a:spcBef>
            </a:pPr>
            <a:r>
              <a:rPr lang="ko-KR" sz="2200" dirty="0">
                <a:latin typeface="Arial"/>
                <a:cs typeface="Arial"/>
              </a:rPr>
              <a:t>화살표 </a:t>
            </a:r>
            <a:endParaRPr lang="en-US" altLang="ko-KR" sz="2200" dirty="0">
              <a:latin typeface="Arial"/>
              <a:cs typeface="Arial"/>
            </a:endParaRPr>
          </a:p>
          <a:p>
            <a:pPr marL="12700" marR="261620">
              <a:lnSpc>
                <a:spcPct val="100000"/>
              </a:lnSpc>
              <a:spcBef>
                <a:spcPts val="95"/>
              </a:spcBef>
            </a:pPr>
            <a:r>
              <a:rPr lang="ko-KR" sz="2200" dirty="0">
                <a:latin typeface="Arial"/>
                <a:cs typeface="Arial"/>
              </a:rPr>
              <a:t>방향</a:t>
            </a:r>
          </a:p>
          <a:p>
            <a:pPr marL="50165" marR="5080">
              <a:lnSpc>
                <a:spcPct val="100000"/>
              </a:lnSpc>
              <a:spcBef>
                <a:spcPts val="1370"/>
              </a:spcBef>
            </a:pPr>
            <a:r>
              <a:rPr lang="ko-KR" sz="2200" dirty="0">
                <a:latin typeface="Arial"/>
                <a:cs typeface="Arial"/>
              </a:rPr>
              <a:t>화살표 </a:t>
            </a:r>
            <a:br>
              <a:rPr lang="en-US" altLang="ko-KR" sz="2200" dirty="0">
                <a:latin typeface="Arial"/>
                <a:cs typeface="Arial"/>
              </a:rPr>
            </a:br>
            <a:r>
              <a:rPr lang="ko-KR" sz="2200" dirty="0">
                <a:latin typeface="Arial"/>
                <a:cs typeface="Arial"/>
              </a:rPr>
              <a:t>길이</a:t>
            </a:r>
          </a:p>
          <a:p>
            <a:pPr marL="17780" marR="255904">
              <a:lnSpc>
                <a:spcPct val="100000"/>
              </a:lnSpc>
              <a:spcBef>
                <a:spcPts val="1440"/>
              </a:spcBef>
            </a:pPr>
            <a:r>
              <a:rPr lang="ko-KR" sz="2200" dirty="0">
                <a:latin typeface="Arial"/>
                <a:cs typeface="Arial"/>
              </a:rPr>
              <a:t>화살표 </a:t>
            </a:r>
            <a:br>
              <a:rPr lang="en-US" altLang="ko-KR" sz="2200" dirty="0">
                <a:latin typeface="Arial"/>
                <a:cs typeface="Arial"/>
              </a:rPr>
            </a:br>
            <a:r>
              <a:rPr lang="ko-KR" sz="2200" dirty="0">
                <a:latin typeface="Arial"/>
                <a:cs typeface="Arial"/>
              </a:rPr>
              <a:t>맨 아래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071003" y="4140659"/>
            <a:ext cx="16960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ko-KR" sz="2400" dirty="0">
                <a:latin typeface="Arial"/>
                <a:cs typeface="Arial"/>
              </a:rPr>
              <a:t>힘의 </a:t>
            </a:r>
            <a:r>
              <a:rPr lang="ko-KR" sz="2400" dirty="0" err="1">
                <a:latin typeface="Arial"/>
                <a:cs typeface="Arial"/>
              </a:rPr>
              <a:t>작용선</a:t>
            </a:r>
            <a:endParaRPr lang="ko-KR"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34823" y="5497019"/>
            <a:ext cx="3246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sz="2400">
                <a:latin typeface="Arial"/>
                <a:cs typeface="Arial"/>
              </a:rPr>
              <a:t>힘의 3요소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54753" y="5403141"/>
            <a:ext cx="2235835" cy="100711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lang="ko-KR" sz="2400" dirty="0">
                <a:latin typeface="Arial"/>
                <a:cs typeface="Arial"/>
              </a:rPr>
              <a:t>벡터</a:t>
            </a: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lang="ko-KR" sz="2400" dirty="0">
                <a:latin typeface="Arial"/>
                <a:cs typeface="Arial"/>
              </a:rPr>
              <a:t>(예: 1</a:t>
            </a:r>
            <a:r>
              <a:rPr lang="en-US" altLang="ko-KR" sz="2400" dirty="0">
                <a:latin typeface="Arial"/>
                <a:cs typeface="Arial"/>
              </a:rPr>
              <a:t> </a:t>
            </a:r>
            <a:r>
              <a:rPr lang="ko-KR" sz="2400" dirty="0" err="1">
                <a:latin typeface="Arial"/>
                <a:cs typeface="Arial"/>
              </a:rPr>
              <a:t>N</a:t>
            </a:r>
            <a:r>
              <a:rPr lang="ko-KR" sz="2400" dirty="0">
                <a:latin typeface="Arial"/>
                <a:cs typeface="Arial"/>
              </a:rPr>
              <a:t> = 1</a:t>
            </a:r>
            <a:r>
              <a:rPr lang="en-US" altLang="ko-KR" sz="2400" dirty="0">
                <a:latin typeface="Arial"/>
                <a:cs typeface="Arial"/>
              </a:rPr>
              <a:t> </a:t>
            </a:r>
            <a:r>
              <a:rPr lang="ko-KR" sz="2400" dirty="0" err="1">
                <a:latin typeface="Arial"/>
                <a:cs typeface="Arial"/>
              </a:rPr>
              <a:t>cm</a:t>
            </a:r>
            <a:r>
              <a:rPr lang="ko-KR" sz="2400" dirty="0">
                <a:latin typeface="Arial"/>
                <a:cs typeface="Arial"/>
              </a:rPr>
              <a:t>)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7D629DBF-69FF-4CEF-A2B7-CE0E6F45A967}"/>
              </a:ext>
            </a:extLst>
          </p:cNvPr>
          <p:cNvSpPr txBox="1">
            <a:spLocks/>
          </p:cNvSpPr>
          <p:nvPr/>
        </p:nvSpPr>
        <p:spPr>
          <a:xfrm>
            <a:off x="916939" y="35741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ko-KR" dirty="0"/>
              <a:t>벡터</a:t>
            </a:r>
            <a:endParaRPr lang="ko-KR" altLang="ko-KR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714756" y="2525028"/>
            <a:ext cx="2983217" cy="2872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2522" y="2701451"/>
            <a:ext cx="3372131" cy="2522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108EB15-2566-4D81-A446-7D64C0051504}"/>
              </a:ext>
            </a:extLst>
          </p:cNvPr>
          <p:cNvSpPr txBox="1">
            <a:spLocks/>
          </p:cNvSpPr>
          <p:nvPr/>
        </p:nvSpPr>
        <p:spPr>
          <a:xfrm>
            <a:off x="916939" y="35741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ko-KR" dirty="0"/>
              <a:t>두 힘의 합성</a:t>
            </a:r>
            <a:endParaRPr lang="ko-KR" altLang="ko-KR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4123" y="1985772"/>
            <a:ext cx="8788907" cy="3803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59032" y="3170680"/>
            <a:ext cx="147976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sz="1600" dirty="0">
                <a:latin typeface="Arial"/>
                <a:cs typeface="Arial"/>
              </a:rPr>
              <a:t>마스트 경사각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62281" y="4374063"/>
            <a:ext cx="11087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ko-KR" sz="1600">
                <a:latin typeface="Arial"/>
                <a:cs typeface="Arial"/>
              </a:rPr>
              <a:t>최대 인상 높이</a:t>
            </a:r>
          </a:p>
        </p:txBody>
      </p:sp>
      <p:sp>
        <p:nvSpPr>
          <p:cNvPr id="9" name="제목 8">
            <a:extLst>
              <a:ext uri="{FF2B5EF4-FFF2-40B4-BE49-F238E27FC236}">
                <a16:creationId xmlns:a16="http://schemas.microsoft.com/office/drawing/2014/main" id="{CB61E306-F4D0-4F9E-BCA7-BA681FFF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39" y="329406"/>
            <a:ext cx="10358120" cy="677108"/>
          </a:xfrm>
        </p:spPr>
        <p:txBody>
          <a:bodyPr/>
          <a:lstStyle/>
          <a:p>
            <a:pPr marL="12700" latinLnBrk="0">
              <a:spcBef>
                <a:spcPts val="95"/>
              </a:spcBef>
            </a:pPr>
            <a:r>
              <a:rPr lang="ko-KR" altLang="ko-KR" sz="4400" dirty="0"/>
              <a:t>마스트 경사각 및 최대 인상 높이</a:t>
            </a:r>
            <a:endParaRPr lang="ko-KR" altLang="ko-KR" sz="4400" kern="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086264" y="2574279"/>
            <a:ext cx="6627412" cy="3261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F8F8FF4-2739-4C49-8679-F0B0EB4625A2}"/>
              </a:ext>
            </a:extLst>
          </p:cNvPr>
          <p:cNvSpPr txBox="1">
            <a:spLocks/>
          </p:cNvSpPr>
          <p:nvPr/>
        </p:nvSpPr>
        <p:spPr>
          <a:xfrm>
            <a:off x="914400" y="38699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ko-KR" dirty="0"/>
              <a:t>힘의 평행사변형 </a:t>
            </a:r>
            <a:r>
              <a:rPr lang="ko-KR" altLang="en-US" dirty="0"/>
              <a:t>법</a:t>
            </a:r>
            <a:r>
              <a:rPr lang="ko-KR" altLang="ko-KR" dirty="0"/>
              <a:t>칙</a:t>
            </a:r>
            <a:endParaRPr lang="ko-KR" altLang="ko-KR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26886" y="1839993"/>
            <a:ext cx="8732577" cy="4262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29400" y="2819400"/>
            <a:ext cx="2924596" cy="2509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764211" y="3886200"/>
            <a:ext cx="833119" cy="979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055">
              <a:lnSpc>
                <a:spcPct val="100000"/>
              </a:lnSpc>
              <a:spcBef>
                <a:spcPts val="100"/>
              </a:spcBef>
            </a:pPr>
            <a:r>
              <a:rPr lang="ko-KR" sz="1400" dirty="0" err="1">
                <a:latin typeface="Arial"/>
                <a:cs typeface="Arial"/>
              </a:rPr>
              <a:t>합성력</a:t>
            </a:r>
            <a:r>
              <a:rPr lang="ko-KR" sz="1400" dirty="0">
                <a:latin typeface="Arial"/>
                <a:cs typeface="Arial"/>
              </a:rPr>
              <a:t>(</a:t>
            </a:r>
            <a:r>
              <a:rPr lang="ko-KR" sz="1400" dirty="0" err="1">
                <a:latin typeface="Arial"/>
                <a:cs typeface="Arial"/>
              </a:rPr>
              <a:t>R</a:t>
            </a:r>
            <a:r>
              <a:rPr lang="ko-KR" sz="1400" dirty="0">
                <a:latin typeface="Arial"/>
                <a:cs typeface="Arial"/>
              </a:rPr>
              <a:t>)</a:t>
            </a:r>
          </a:p>
          <a:p>
            <a:pPr marL="12700" marR="5080">
              <a:lnSpc>
                <a:spcPct val="100000"/>
              </a:lnSpc>
              <a:spcBef>
                <a:spcPts val="785"/>
              </a:spcBef>
            </a:pPr>
            <a:r>
              <a:rPr lang="ko-KR" sz="1400" dirty="0">
                <a:latin typeface="Arial"/>
                <a:cs typeface="Arial"/>
              </a:rPr>
              <a:t>(</a:t>
            </a:r>
            <a:r>
              <a:rPr lang="ko-KR" sz="1400" dirty="0" err="1">
                <a:latin typeface="Arial"/>
                <a:cs typeface="Arial"/>
              </a:rPr>
              <a:t>합성력</a:t>
            </a:r>
            <a:r>
              <a:rPr lang="ko-KR" sz="1400" dirty="0">
                <a:latin typeface="Arial"/>
                <a:cs typeface="Arial"/>
              </a:rPr>
              <a:t> </a:t>
            </a:r>
            <a:r>
              <a:rPr lang="ko-KR" sz="1400" dirty="0" err="1">
                <a:latin typeface="Arial"/>
                <a:cs typeface="Arial"/>
              </a:rPr>
              <a:t>F</a:t>
            </a:r>
            <a:r>
              <a:rPr lang="ko-KR" sz="1400" dirty="0">
                <a:latin typeface="Arial"/>
                <a:cs typeface="Arial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AB8E57-26A4-4C69-A1B1-4AADD5CFB2AD}"/>
              </a:ext>
            </a:extLst>
          </p:cNvPr>
          <p:cNvSpPr txBox="1"/>
          <p:nvPr/>
        </p:nvSpPr>
        <p:spPr>
          <a:xfrm rot="19517241">
            <a:off x="8019938" y="3129165"/>
            <a:ext cx="16740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  </a:t>
            </a:r>
            <a:r>
              <a:rPr lang="ko-KR" altLang="en-US" sz="1400" dirty="0" err="1"/>
              <a:t>성분력</a:t>
            </a:r>
            <a:r>
              <a:rPr lang="ko-KR" altLang="en-US" sz="1400" dirty="0"/>
              <a:t> </a:t>
            </a:r>
            <a:r>
              <a:rPr lang="en-US" altLang="ko-KR" sz="1400" dirty="0"/>
              <a:t>Fa</a:t>
            </a:r>
            <a:endParaRPr lang="ko-KR" alt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13A56-71E6-44E4-983D-216DEF3139AC}"/>
              </a:ext>
            </a:extLst>
          </p:cNvPr>
          <p:cNvSpPr txBox="1"/>
          <p:nvPr/>
        </p:nvSpPr>
        <p:spPr>
          <a:xfrm rot="2463629">
            <a:off x="7868681" y="4605098"/>
            <a:ext cx="17348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   </a:t>
            </a:r>
            <a:r>
              <a:rPr lang="ko-KR" altLang="en-US" sz="1400" dirty="0" err="1"/>
              <a:t>성분력</a:t>
            </a:r>
            <a:r>
              <a:rPr lang="ko-KR" altLang="en-US" sz="1400" dirty="0"/>
              <a:t> </a:t>
            </a:r>
            <a:r>
              <a:rPr lang="en-US" altLang="ko-KR" sz="1400" dirty="0"/>
              <a:t>Fb</a:t>
            </a:r>
            <a:endParaRPr lang="ko-KR" altLang="en-US" sz="1400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9955F2FB-88CE-4F32-9485-6D01558E30CC}"/>
              </a:ext>
            </a:extLst>
          </p:cNvPr>
          <p:cNvSpPr txBox="1">
            <a:spLocks/>
          </p:cNvSpPr>
          <p:nvPr/>
        </p:nvSpPr>
        <p:spPr>
          <a:xfrm>
            <a:off x="914400" y="38699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ko-KR" dirty="0"/>
              <a:t>힘의 분해(1)</a:t>
            </a:r>
            <a:endParaRPr lang="ko-KR" altLang="ko-KR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886199" y="1690128"/>
            <a:ext cx="8962965" cy="4590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F9558B5C-5313-4DC8-965E-E8A55ADA39A0}"/>
              </a:ext>
            </a:extLst>
          </p:cNvPr>
          <p:cNvSpPr txBox="1">
            <a:spLocks/>
          </p:cNvSpPr>
          <p:nvPr/>
        </p:nvSpPr>
        <p:spPr>
          <a:xfrm>
            <a:off x="914400" y="38699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ko-KR" dirty="0"/>
              <a:t>힘의 분해(</a:t>
            </a:r>
            <a:r>
              <a:rPr lang="en-US" altLang="ko-KR" dirty="0"/>
              <a:t>2</a:t>
            </a:r>
            <a:r>
              <a:rPr lang="ko-KR" altLang="ko-KR" dirty="0"/>
              <a:t>)</a:t>
            </a:r>
            <a:endParaRPr lang="ko-KR" altLang="ko-KR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07805" y="2176272"/>
            <a:ext cx="8189989" cy="3229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4400" y="2407288"/>
            <a:ext cx="19716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lang="ko-KR" sz="2000" dirty="0">
                <a:latin typeface="Arial"/>
                <a:cs typeface="Arial"/>
              </a:rPr>
              <a:t>회전 축</a:t>
            </a:r>
            <a:r>
              <a:rPr lang="ko-KR" altLang="ko-KR" sz="2000" dirty="0">
                <a:latin typeface="Arial"/>
                <a:cs typeface="Arial"/>
              </a:rPr>
              <a:t> </a:t>
            </a:r>
            <a:r>
              <a:rPr lang="ko-KR" altLang="ko-KR" sz="2000" dirty="0" err="1">
                <a:latin typeface="Arial"/>
                <a:cs typeface="Arial"/>
              </a:rPr>
              <a:t>O</a:t>
            </a:r>
            <a:endParaRPr lang="ko-KR"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24132" y="2368858"/>
            <a:ext cx="12973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sz="2000">
                <a:latin typeface="Arial"/>
                <a:cs typeface="Arial"/>
              </a:rPr>
              <a:t>힘 점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90A88335-26CB-46CB-AB05-BB4E54C59A43}"/>
              </a:ext>
            </a:extLst>
          </p:cNvPr>
          <p:cNvSpPr txBox="1">
            <a:spLocks/>
          </p:cNvSpPr>
          <p:nvPr/>
        </p:nvSpPr>
        <p:spPr>
          <a:xfrm>
            <a:off x="914400" y="38699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ko-KR" dirty="0"/>
              <a:t>결합력과 </a:t>
            </a:r>
            <a:r>
              <a:rPr lang="ko-KR" altLang="en-US" dirty="0"/>
              <a:t>모멘트</a:t>
            </a:r>
            <a:endParaRPr lang="ko-KR" altLang="ko-KR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884645" y="2139695"/>
            <a:ext cx="4793009" cy="3718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85259" y="3692652"/>
            <a:ext cx="1130935" cy="535305"/>
          </a:xfrm>
          <a:custGeom>
            <a:avLst/>
            <a:gdLst/>
            <a:ahLst/>
            <a:cxnLst/>
            <a:rect l="l" t="t" r="r" b="b"/>
            <a:pathLst>
              <a:path w="1130935" h="535304">
                <a:moveTo>
                  <a:pt x="0" y="0"/>
                </a:moveTo>
                <a:lnTo>
                  <a:pt x="1130808" y="0"/>
                </a:lnTo>
                <a:lnTo>
                  <a:pt x="1130808" y="534924"/>
                </a:lnTo>
                <a:lnTo>
                  <a:pt x="0" y="5349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96683" y="3601211"/>
            <a:ext cx="759460" cy="58419"/>
          </a:xfrm>
          <a:custGeom>
            <a:avLst/>
            <a:gdLst/>
            <a:ahLst/>
            <a:cxnLst/>
            <a:rect l="l" t="t" r="r" b="b"/>
            <a:pathLst>
              <a:path w="759459" h="58420">
                <a:moveTo>
                  <a:pt x="0" y="57912"/>
                </a:moveTo>
                <a:lnTo>
                  <a:pt x="758951" y="57912"/>
                </a:lnTo>
                <a:lnTo>
                  <a:pt x="758951" y="0"/>
                </a:lnTo>
                <a:lnTo>
                  <a:pt x="0" y="0"/>
                </a:lnTo>
                <a:lnTo>
                  <a:pt x="0" y="57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96683" y="4120896"/>
            <a:ext cx="759460" cy="6350"/>
          </a:xfrm>
          <a:custGeom>
            <a:avLst/>
            <a:gdLst/>
            <a:ahLst/>
            <a:cxnLst/>
            <a:rect l="l" t="t" r="r" b="b"/>
            <a:pathLst>
              <a:path w="759459" h="6350">
                <a:moveTo>
                  <a:pt x="0" y="6095"/>
                </a:moveTo>
                <a:lnTo>
                  <a:pt x="758951" y="6095"/>
                </a:lnTo>
                <a:lnTo>
                  <a:pt x="758951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66047" y="3799305"/>
            <a:ext cx="1615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sz="2400" dirty="0">
                <a:latin typeface="Arial"/>
                <a:cs typeface="Arial"/>
              </a:rPr>
              <a:t>작용점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53200" y="3707637"/>
            <a:ext cx="1229869" cy="40716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7465" rIns="0" bIns="0" rtlCol="0">
            <a:spAutoFit/>
          </a:bodyPr>
          <a:lstStyle/>
          <a:p>
            <a:pPr marL="465455">
              <a:lnSpc>
                <a:spcPct val="100000"/>
              </a:lnSpc>
              <a:spcBef>
                <a:spcPts val="295"/>
              </a:spcBef>
            </a:pPr>
            <a:r>
              <a:rPr lang="ko-KR" sz="2400" dirty="0">
                <a:latin typeface="Arial"/>
                <a:cs typeface="Arial"/>
              </a:rPr>
              <a:t>질량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85D84976-2486-498A-B59E-3AC1E17B264F}"/>
              </a:ext>
            </a:extLst>
          </p:cNvPr>
          <p:cNvSpPr txBox="1">
            <a:spLocks/>
          </p:cNvSpPr>
          <p:nvPr/>
        </p:nvSpPr>
        <p:spPr>
          <a:xfrm>
            <a:off x="914400" y="38699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ko-KR" dirty="0"/>
              <a:t>단일점에서 힘의 균형</a:t>
            </a:r>
            <a:endParaRPr lang="ko-KR" altLang="ko-KR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29940" y="1588008"/>
            <a:ext cx="5943066" cy="4751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14800" y="5356859"/>
            <a:ext cx="1160780" cy="5092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7625" rIns="0" bIns="0" rtlCol="0">
            <a:spAutoFit/>
          </a:bodyPr>
          <a:lstStyle/>
          <a:p>
            <a:pPr marL="424180">
              <a:lnSpc>
                <a:spcPct val="100000"/>
              </a:lnSpc>
              <a:spcBef>
                <a:spcPts val="375"/>
              </a:spcBef>
            </a:pPr>
            <a:r>
              <a:rPr lang="ko-KR" sz="2400" dirty="0">
                <a:latin typeface="Arial"/>
                <a:cs typeface="Arial"/>
              </a:rPr>
              <a:t>질량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A7F4F278-18E0-4A72-8A99-35C8E4F22392}"/>
              </a:ext>
            </a:extLst>
          </p:cNvPr>
          <p:cNvSpPr txBox="1">
            <a:spLocks/>
          </p:cNvSpPr>
          <p:nvPr/>
        </p:nvSpPr>
        <p:spPr>
          <a:xfrm>
            <a:off x="914400" y="38699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ko-KR" dirty="0"/>
              <a:t>단일점에서 힘의 균형</a:t>
            </a:r>
            <a:endParaRPr lang="ko-KR" altLang="ko-KR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65348" y="1510283"/>
            <a:ext cx="5141937" cy="4977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34711" y="6047232"/>
            <a:ext cx="1492250" cy="525780"/>
          </a:xfrm>
          <a:custGeom>
            <a:avLst/>
            <a:gdLst/>
            <a:ahLst/>
            <a:cxnLst/>
            <a:rect l="l" t="t" r="r" b="b"/>
            <a:pathLst>
              <a:path w="1492250" h="525779">
                <a:moveTo>
                  <a:pt x="0" y="0"/>
                </a:moveTo>
                <a:lnTo>
                  <a:pt x="1491996" y="0"/>
                </a:lnTo>
                <a:lnTo>
                  <a:pt x="1491996" y="525780"/>
                </a:lnTo>
                <a:lnTo>
                  <a:pt x="0" y="5257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0C7C9F92-0054-4354-9B8B-2A59374F54DB}"/>
              </a:ext>
            </a:extLst>
          </p:cNvPr>
          <p:cNvSpPr txBox="1">
            <a:spLocks/>
          </p:cNvSpPr>
          <p:nvPr/>
        </p:nvSpPr>
        <p:spPr>
          <a:xfrm>
            <a:off x="914400" y="38699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ko-KR" dirty="0"/>
              <a:t>평행력 균형</a:t>
            </a:r>
            <a:endParaRPr lang="ko-KR" altLang="ko-KR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8635" y="1863852"/>
            <a:ext cx="4249516" cy="4418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73302" y="1696211"/>
            <a:ext cx="3160928" cy="4753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27490" y="6015179"/>
            <a:ext cx="14662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ko-KR" altLang="en-US" sz="1600" dirty="0">
                <a:latin typeface="Arial"/>
                <a:cs typeface="Arial"/>
              </a:rPr>
              <a:t>화물</a:t>
            </a:r>
            <a:r>
              <a:rPr lang="ko-KR" sz="1600" dirty="0">
                <a:latin typeface="Arial"/>
                <a:cs typeface="Arial"/>
              </a:rPr>
              <a:t> 무게 중심(G1)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24282" y="5984775"/>
            <a:ext cx="7588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altLang="en-US" sz="1600" dirty="0" err="1">
                <a:latin typeface="Arial"/>
                <a:cs typeface="Arial"/>
              </a:rPr>
              <a:t>받침점</a:t>
            </a:r>
            <a:endParaRPr lang="ko-KR"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8553" y="6015179"/>
            <a:ext cx="21329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ko-KR" sz="1600">
                <a:latin typeface="Arial"/>
                <a:cs typeface="Arial"/>
              </a:rPr>
              <a:t>바디 무게 중심(G2)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84377" y="3036215"/>
            <a:ext cx="15170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ko-KR" sz="1600">
                <a:latin typeface="Arial"/>
                <a:cs typeface="Arial"/>
              </a:rPr>
              <a:t>전체 무게 중심(G)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40326" y="3405520"/>
            <a:ext cx="15170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ko-KR" sz="1600">
                <a:latin typeface="Arial"/>
                <a:cs typeface="Arial"/>
              </a:rPr>
              <a:t>전체 무게 중심(G)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73729" y="6007477"/>
            <a:ext cx="7588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altLang="en-US" sz="1600" dirty="0" err="1">
                <a:latin typeface="Arial"/>
                <a:cs typeface="Arial"/>
              </a:rPr>
              <a:t>받침점</a:t>
            </a:r>
            <a:endParaRPr lang="ko-KR"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43236" y="5193669"/>
            <a:ext cx="10852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sz="1600">
                <a:latin typeface="Arial"/>
                <a:cs typeface="Arial"/>
              </a:rPr>
              <a:t>전륜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3B23A1B4-3603-498E-A9CF-8462441EB456}"/>
              </a:ext>
            </a:extLst>
          </p:cNvPr>
          <p:cNvSpPr txBox="1">
            <a:spLocks/>
          </p:cNvSpPr>
          <p:nvPr/>
        </p:nvSpPr>
        <p:spPr>
          <a:xfrm>
            <a:off x="914400" y="386996"/>
            <a:ext cx="9905365" cy="1358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584200" indent="-571500">
              <a:lnSpc>
                <a:spcPct val="100000"/>
              </a:lnSpc>
              <a:spcBef>
                <a:spcPts val="590"/>
              </a:spcBef>
              <a:buChar char="•"/>
              <a:tabLst>
                <a:tab pos="583565" algn="l"/>
                <a:tab pos="584200" algn="l"/>
              </a:tabLst>
            </a:pPr>
            <a:r>
              <a:rPr lang="ko-KR" altLang="en-US" sz="4000" dirty="0">
                <a:latin typeface="Arial"/>
                <a:cs typeface="Arial"/>
              </a:rPr>
              <a:t>전체 무게 중심 이동</a:t>
            </a:r>
            <a:endParaRPr lang="ko-KR" altLang="ko-KR" sz="4000" dirty="0">
              <a:latin typeface="Arial"/>
              <a:cs typeface="Arial"/>
            </a:endParaRPr>
          </a:p>
          <a:p>
            <a:pPr marL="589280" indent="-572135">
              <a:lnSpc>
                <a:spcPct val="100000"/>
              </a:lnSpc>
              <a:spcBef>
                <a:spcPts val="484"/>
              </a:spcBef>
              <a:buChar char="•"/>
              <a:tabLst>
                <a:tab pos="588645" algn="l"/>
                <a:tab pos="589915" algn="l"/>
              </a:tabLst>
            </a:pPr>
            <a:r>
              <a:rPr lang="ko-KR" altLang="en-US" sz="4000" dirty="0">
                <a:latin typeface="Arial"/>
                <a:cs typeface="Arial"/>
              </a:rPr>
              <a:t>고르지 못한 지면에서 기울어지는 위험</a:t>
            </a:r>
            <a:endParaRPr lang="ko-KR" altLang="ko-KR"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3539" y="1845564"/>
            <a:ext cx="7708445" cy="4545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21536" y="5693664"/>
            <a:ext cx="4072254" cy="698500"/>
          </a:xfrm>
          <a:custGeom>
            <a:avLst/>
            <a:gdLst/>
            <a:ahLst/>
            <a:cxnLst/>
            <a:rect l="l" t="t" r="r" b="b"/>
            <a:pathLst>
              <a:path w="4072254" h="698500">
                <a:moveTo>
                  <a:pt x="0" y="0"/>
                </a:moveTo>
                <a:lnTo>
                  <a:pt x="4072128" y="0"/>
                </a:lnTo>
                <a:lnTo>
                  <a:pt x="4072128" y="697992"/>
                </a:lnTo>
                <a:lnTo>
                  <a:pt x="0" y="6979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36008" y="4529328"/>
            <a:ext cx="914400" cy="302260"/>
          </a:xfrm>
          <a:custGeom>
            <a:avLst/>
            <a:gdLst/>
            <a:ahLst/>
            <a:cxnLst/>
            <a:rect l="l" t="t" r="r" b="b"/>
            <a:pathLst>
              <a:path w="914400" h="302260">
                <a:moveTo>
                  <a:pt x="0" y="0"/>
                </a:moveTo>
                <a:lnTo>
                  <a:pt x="914400" y="0"/>
                </a:lnTo>
                <a:lnTo>
                  <a:pt x="914400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75632" y="2389632"/>
            <a:ext cx="927100" cy="337185"/>
          </a:xfrm>
          <a:custGeom>
            <a:avLst/>
            <a:gdLst/>
            <a:ahLst/>
            <a:cxnLst/>
            <a:rect l="l" t="t" r="r" b="b"/>
            <a:pathLst>
              <a:path w="927100" h="337185">
                <a:moveTo>
                  <a:pt x="0" y="0"/>
                </a:moveTo>
                <a:lnTo>
                  <a:pt x="926591" y="0"/>
                </a:lnTo>
                <a:lnTo>
                  <a:pt x="926591" y="336803"/>
                </a:lnTo>
                <a:lnTo>
                  <a:pt x="0" y="3368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5000" y="2136648"/>
            <a:ext cx="927100" cy="337185"/>
          </a:xfrm>
          <a:custGeom>
            <a:avLst/>
            <a:gdLst/>
            <a:ahLst/>
            <a:cxnLst/>
            <a:rect l="l" t="t" r="r" b="b"/>
            <a:pathLst>
              <a:path w="927100" h="337185">
                <a:moveTo>
                  <a:pt x="0" y="0"/>
                </a:moveTo>
                <a:lnTo>
                  <a:pt x="926592" y="0"/>
                </a:lnTo>
                <a:lnTo>
                  <a:pt x="926592" y="336803"/>
                </a:lnTo>
                <a:lnTo>
                  <a:pt x="0" y="3368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91371" y="2304288"/>
            <a:ext cx="927100" cy="337185"/>
          </a:xfrm>
          <a:custGeom>
            <a:avLst/>
            <a:gdLst/>
            <a:ahLst/>
            <a:cxnLst/>
            <a:rect l="l" t="t" r="r" b="b"/>
            <a:pathLst>
              <a:path w="927100" h="337185">
                <a:moveTo>
                  <a:pt x="0" y="0"/>
                </a:moveTo>
                <a:lnTo>
                  <a:pt x="926592" y="0"/>
                </a:lnTo>
                <a:lnTo>
                  <a:pt x="926592" y="336803"/>
                </a:lnTo>
                <a:lnTo>
                  <a:pt x="0" y="3368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98992" y="4661915"/>
            <a:ext cx="927100" cy="419100"/>
          </a:xfrm>
          <a:custGeom>
            <a:avLst/>
            <a:gdLst/>
            <a:ahLst/>
            <a:cxnLst/>
            <a:rect l="l" t="t" r="r" b="b"/>
            <a:pathLst>
              <a:path w="927100" h="419100">
                <a:moveTo>
                  <a:pt x="0" y="0"/>
                </a:moveTo>
                <a:lnTo>
                  <a:pt x="926592" y="0"/>
                </a:lnTo>
                <a:lnTo>
                  <a:pt x="926592" y="419099"/>
                </a:lnTo>
                <a:lnTo>
                  <a:pt x="0" y="419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98992" y="3585971"/>
            <a:ext cx="927100" cy="337185"/>
          </a:xfrm>
          <a:custGeom>
            <a:avLst/>
            <a:gdLst/>
            <a:ahLst/>
            <a:cxnLst/>
            <a:rect l="l" t="t" r="r" b="b"/>
            <a:pathLst>
              <a:path w="927100" h="337185">
                <a:moveTo>
                  <a:pt x="0" y="0"/>
                </a:moveTo>
                <a:lnTo>
                  <a:pt x="926592" y="0"/>
                </a:lnTo>
                <a:lnTo>
                  <a:pt x="926592" y="336804"/>
                </a:lnTo>
                <a:lnTo>
                  <a:pt x="0" y="336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98992" y="5274564"/>
            <a:ext cx="927100" cy="419100"/>
          </a:xfrm>
          <a:custGeom>
            <a:avLst/>
            <a:gdLst/>
            <a:ahLst/>
            <a:cxnLst/>
            <a:rect l="l" t="t" r="r" b="b"/>
            <a:pathLst>
              <a:path w="927100" h="419100">
                <a:moveTo>
                  <a:pt x="0" y="0"/>
                </a:moveTo>
                <a:lnTo>
                  <a:pt x="926592" y="0"/>
                </a:lnTo>
                <a:lnTo>
                  <a:pt x="926592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72637" y="2687320"/>
            <a:ext cx="5537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ko-KR" sz="1600" dirty="0">
                <a:latin typeface="Arial"/>
                <a:cs typeface="Arial"/>
              </a:rPr>
              <a:t>전륜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91212" y="4770796"/>
            <a:ext cx="80478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sz="1600" dirty="0" err="1">
                <a:latin typeface="Arial"/>
                <a:cs typeface="Arial"/>
              </a:rPr>
              <a:t>후</a:t>
            </a:r>
            <a:r>
              <a:rPr lang="ko-KR" altLang="en-US" sz="1600" dirty="0" err="1">
                <a:latin typeface="Arial"/>
                <a:cs typeface="Arial"/>
              </a:rPr>
              <a:t>륜</a:t>
            </a:r>
            <a:endParaRPr lang="ko-KR" sz="16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04209" y="2157642"/>
            <a:ext cx="11436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sz="1600">
                <a:latin typeface="Arial"/>
                <a:cs typeface="Arial"/>
              </a:rPr>
              <a:t>가속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709409" y="2332970"/>
            <a:ext cx="170905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sz="1600" dirty="0">
                <a:latin typeface="Arial"/>
                <a:cs typeface="Arial"/>
              </a:rPr>
              <a:t>급격한 방향 선회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783391" y="3581755"/>
            <a:ext cx="89407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sz="1600" dirty="0">
                <a:latin typeface="Arial"/>
                <a:cs typeface="Arial"/>
              </a:rPr>
              <a:t>프레임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879671" y="4745208"/>
            <a:ext cx="8940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altLang="en-US" sz="1600" dirty="0" err="1">
                <a:latin typeface="Arial"/>
                <a:cs typeface="Arial"/>
              </a:rPr>
              <a:t>뒤차축</a:t>
            </a:r>
            <a:endParaRPr lang="ko-KR" sz="16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79671" y="5264505"/>
            <a:ext cx="962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sz="1600" dirty="0">
                <a:latin typeface="Arial"/>
                <a:cs typeface="Arial"/>
              </a:rPr>
              <a:t>센터 핀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423646" y="5886364"/>
            <a:ext cx="459615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ko-KR" sz="1600" dirty="0">
                <a:latin typeface="Arial"/>
                <a:cs typeface="Arial"/>
              </a:rPr>
              <a:t>무게 중심이 G2에 있으면 차량이 안정적이지만 </a:t>
            </a:r>
            <a:endParaRPr lang="en-US" altLang="ko-KR"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ko-KR" sz="1600" dirty="0">
                <a:latin typeface="Arial"/>
                <a:cs typeface="Arial"/>
              </a:rPr>
              <a:t>무게 중심이 G1 또는 G3에 있으면 넘어질 수 있음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09D5CE3F-B7F7-487B-9A6B-7844D58160D7}"/>
              </a:ext>
            </a:extLst>
          </p:cNvPr>
          <p:cNvSpPr txBox="1">
            <a:spLocks/>
          </p:cNvSpPr>
          <p:nvPr/>
        </p:nvSpPr>
        <p:spPr>
          <a:xfrm>
            <a:off x="914400" y="386996"/>
            <a:ext cx="9905365" cy="13074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584200" indent="-571500">
              <a:lnSpc>
                <a:spcPct val="100000"/>
              </a:lnSpc>
              <a:spcBef>
                <a:spcPts val="590"/>
              </a:spcBef>
              <a:buChar char="•"/>
              <a:tabLst>
                <a:tab pos="583565" algn="l"/>
                <a:tab pos="584200" algn="l"/>
              </a:tabLst>
            </a:pPr>
            <a:r>
              <a:rPr lang="ko-KR" altLang="ko-KR" sz="4000" dirty="0">
                <a:latin typeface="Arial"/>
                <a:cs typeface="Arial"/>
              </a:rPr>
              <a:t>포크리프트 무게 중심 위치</a:t>
            </a:r>
          </a:p>
          <a:p>
            <a:pPr marL="589280" indent="-572135">
              <a:lnSpc>
                <a:spcPct val="100000"/>
              </a:lnSpc>
              <a:spcBef>
                <a:spcPts val="484"/>
              </a:spcBef>
              <a:buChar char="•"/>
              <a:tabLst>
                <a:tab pos="588645" algn="l"/>
                <a:tab pos="589915" algn="l"/>
              </a:tabLst>
            </a:pPr>
            <a:r>
              <a:rPr lang="ko-KR" altLang="ko-KR" sz="4000" dirty="0">
                <a:latin typeface="Arial"/>
                <a:cs typeface="Arial"/>
              </a:rPr>
              <a:t>무게 중심이 안정되지 않는 경우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785872" y="1932444"/>
            <a:ext cx="5549912" cy="4045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91406B74-E6E1-4DA9-88C2-EE63A9524CED}"/>
              </a:ext>
            </a:extLst>
          </p:cNvPr>
          <p:cNvSpPr txBox="1">
            <a:spLocks/>
          </p:cNvSpPr>
          <p:nvPr/>
        </p:nvSpPr>
        <p:spPr>
          <a:xfrm>
            <a:off x="914400" y="38699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ko-KR" dirty="0"/>
              <a:t>포크리프트 </a:t>
            </a:r>
            <a:r>
              <a:rPr lang="ko-KR" altLang="ko-KR" dirty="0" err="1"/>
              <a:t>관성력</a:t>
            </a:r>
            <a:endParaRPr lang="ko-KR" altLang="ko-KR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871086" y="1902203"/>
            <a:ext cx="9090580" cy="3322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488299" y="1998346"/>
            <a:ext cx="11215401" cy="18947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07840" marR="803275">
              <a:lnSpc>
                <a:spcPct val="100000"/>
              </a:lnSpc>
              <a:spcBef>
                <a:spcPts val="95"/>
              </a:spcBef>
            </a:pPr>
            <a:r>
              <a:rPr lang="ko-KR" dirty="0"/>
              <a:t>표준 하중 중심에서 적재할 수 있는 허용 하중을 "최대 </a:t>
            </a:r>
            <a:r>
              <a:rPr lang="ko-KR" dirty="0" err="1"/>
              <a:t>하중"이라</a:t>
            </a:r>
            <a:r>
              <a:rPr lang="ko-KR" dirty="0"/>
              <a:t> 함</a:t>
            </a:r>
          </a:p>
          <a:p>
            <a:pPr marL="1765300">
              <a:lnSpc>
                <a:spcPct val="100000"/>
              </a:lnSpc>
              <a:spcBef>
                <a:spcPts val="1565"/>
              </a:spcBef>
            </a:pPr>
            <a:r>
              <a:rPr lang="ko-KR" dirty="0"/>
              <a:t>(지정된 하중)</a:t>
            </a:r>
          </a:p>
          <a:p>
            <a:pPr marL="7017384" marR="5080">
              <a:lnSpc>
                <a:spcPct val="100000"/>
              </a:lnSpc>
              <a:spcBef>
                <a:spcPts val="905"/>
              </a:spcBef>
            </a:pPr>
            <a:r>
              <a:rPr lang="ko-KR" dirty="0"/>
              <a:t>하중 곡선의 하중을 "허용 </a:t>
            </a:r>
            <a:r>
              <a:rPr lang="ko-KR" dirty="0" err="1"/>
              <a:t>하중"이라</a:t>
            </a:r>
            <a:r>
              <a:rPr lang="ko-KR" dirty="0"/>
              <a:t> 함</a:t>
            </a:r>
          </a:p>
          <a:p>
            <a:pPr marL="1752600">
              <a:lnSpc>
                <a:spcPct val="100000"/>
              </a:lnSpc>
              <a:spcBef>
                <a:spcPts val="5"/>
              </a:spcBef>
            </a:pPr>
            <a:endParaRPr sz="2150" dirty="0"/>
          </a:p>
          <a:p>
            <a:pPr marL="2610485">
              <a:lnSpc>
                <a:spcPct val="100000"/>
              </a:lnSpc>
            </a:pPr>
            <a:endParaRPr lang="en-US" altLang="ko-KR" dirty="0"/>
          </a:p>
          <a:p>
            <a:pPr marL="2610485">
              <a:lnSpc>
                <a:spcPct val="100000"/>
              </a:lnSpc>
            </a:pPr>
            <a:r>
              <a:rPr lang="ko-KR" dirty="0"/>
              <a:t>하중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41479" y="4289756"/>
            <a:ext cx="13341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sz="1600" dirty="0">
                <a:latin typeface="Arial"/>
                <a:cs typeface="Arial"/>
              </a:rPr>
              <a:t>(하중 중심)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15872" y="4240086"/>
            <a:ext cx="148012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ko-KR" sz="1600" dirty="0">
                <a:latin typeface="Arial"/>
                <a:cs typeface="Arial"/>
              </a:rPr>
              <a:t>표준 하중 중심</a:t>
            </a:r>
          </a:p>
        </p:txBody>
      </p:sp>
      <p:sp>
        <p:nvSpPr>
          <p:cNvPr id="7" name="제목 8">
            <a:extLst>
              <a:ext uri="{FF2B5EF4-FFF2-40B4-BE49-F238E27FC236}">
                <a16:creationId xmlns:a16="http://schemas.microsoft.com/office/drawing/2014/main" id="{66DAE446-88B7-4C5A-BC19-7DA34932EE34}"/>
              </a:ext>
            </a:extLst>
          </p:cNvPr>
          <p:cNvSpPr txBox="1">
            <a:spLocks/>
          </p:cNvSpPr>
          <p:nvPr/>
        </p:nvSpPr>
        <p:spPr>
          <a:xfrm>
            <a:off x="916939" y="329406"/>
            <a:ext cx="1035812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latinLnBrk="0">
              <a:spcBef>
                <a:spcPts val="95"/>
              </a:spcBef>
            </a:pPr>
            <a:r>
              <a:rPr lang="ko-KR" altLang="ko-KR" sz="4400" dirty="0"/>
              <a:t>최대 하중 및 허용 하중</a:t>
            </a:r>
            <a:endParaRPr lang="ko-KR" altLang="ko-KR" kern="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254823" y="1606296"/>
            <a:ext cx="3871144" cy="4770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03635" y="5995996"/>
            <a:ext cx="7588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altLang="en-US" sz="1600" dirty="0" err="1">
                <a:latin typeface="Arial"/>
                <a:cs typeface="Arial"/>
              </a:rPr>
              <a:t>받침점</a:t>
            </a:r>
            <a:endParaRPr lang="ko-KR"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77437" y="4876325"/>
            <a:ext cx="123317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ko-KR" sz="1600" dirty="0" err="1">
                <a:latin typeface="Arial"/>
                <a:cs typeface="Arial"/>
              </a:rPr>
              <a:t>작용선</a:t>
            </a:r>
            <a:endParaRPr lang="ko-KR"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55952" y="3593285"/>
            <a:ext cx="15144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ko-KR" sz="1600" dirty="0">
                <a:latin typeface="Arial"/>
                <a:cs typeface="Arial"/>
              </a:rPr>
              <a:t>원심력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18932" y="4215955"/>
            <a:ext cx="139128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ko-KR" sz="1600" dirty="0" err="1">
                <a:latin typeface="Arial"/>
                <a:cs typeface="Arial"/>
              </a:rPr>
              <a:t>합성력</a:t>
            </a:r>
            <a:endParaRPr lang="ko-KR"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3038" y="3276600"/>
            <a:ext cx="15170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ko-KR" sz="1600" dirty="0">
                <a:latin typeface="Arial"/>
                <a:cs typeface="Arial"/>
              </a:rPr>
              <a:t>전체 무게 중심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70324" y="4215955"/>
            <a:ext cx="270573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ko-KR" sz="1600" dirty="0">
                <a:latin typeface="Arial"/>
                <a:cs typeface="Arial"/>
              </a:rPr>
              <a:t>전체 질량의 </a:t>
            </a:r>
            <a:r>
              <a:rPr lang="ko-KR" sz="1600" dirty="0" err="1">
                <a:latin typeface="Arial"/>
                <a:cs typeface="Arial"/>
              </a:rPr>
              <a:t>합성력</a:t>
            </a:r>
            <a:r>
              <a:rPr lang="ko-KR" sz="1600" dirty="0">
                <a:latin typeface="Arial"/>
                <a:cs typeface="Arial"/>
              </a:rPr>
              <a:t> 작용선과 원심력이 타이어(</a:t>
            </a:r>
            <a:r>
              <a:rPr lang="ko-KR" altLang="en-US" sz="1600">
                <a:latin typeface="Arial"/>
                <a:cs typeface="Arial"/>
              </a:rPr>
              <a:t>받침점</a:t>
            </a:r>
            <a:r>
              <a:rPr lang="ko-KR" sz="1600">
                <a:latin typeface="Arial"/>
                <a:cs typeface="Arial"/>
              </a:rPr>
              <a:t>) </a:t>
            </a:r>
            <a:r>
              <a:rPr lang="ko-KR" sz="1600" dirty="0">
                <a:latin typeface="Arial"/>
                <a:cs typeface="Arial"/>
              </a:rPr>
              <a:t>외부에 있으면 차량이 넘어짐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736E8577-B568-40ED-8E0A-DFDFD928252A}"/>
              </a:ext>
            </a:extLst>
          </p:cNvPr>
          <p:cNvSpPr txBox="1">
            <a:spLocks/>
          </p:cNvSpPr>
          <p:nvPr/>
        </p:nvSpPr>
        <p:spPr>
          <a:xfrm>
            <a:off x="914400" y="38699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ko-KR" dirty="0"/>
              <a:t>원심력에 의한 </a:t>
            </a:r>
            <a:r>
              <a:rPr lang="ko-KR" altLang="en-US" dirty="0"/>
              <a:t>넘어짐</a:t>
            </a:r>
            <a:endParaRPr lang="ko-KR" altLang="ko-KR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29406"/>
            <a:ext cx="10358120" cy="696600"/>
          </a:xfrm>
          <a:prstGeom prst="rect">
            <a:avLst/>
          </a:prstGeom>
        </p:spPr>
        <p:txBody>
          <a:bodyPr vert="horz" wrap="square" lIns="0" tIns="143763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lang="ko-KR" dirty="0"/>
              <a:t>하중, 성능 및 상태 관련 용어</a:t>
            </a:r>
          </a:p>
        </p:txBody>
      </p:sp>
      <p:sp>
        <p:nvSpPr>
          <p:cNvPr id="3" name="object 3"/>
          <p:cNvSpPr/>
          <p:nvPr/>
        </p:nvSpPr>
        <p:spPr>
          <a:xfrm>
            <a:off x="3516508" y="1833522"/>
            <a:ext cx="4848200" cy="4032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74017" y="1701674"/>
            <a:ext cx="4759960" cy="951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100"/>
              </a:lnSpc>
              <a:spcBef>
                <a:spcPts val="100"/>
              </a:spcBef>
            </a:pPr>
            <a:r>
              <a:rPr lang="ko-KR" sz="1600" dirty="0">
                <a:latin typeface="Arial"/>
                <a:cs typeface="Arial"/>
              </a:rPr>
              <a:t>마스트</a:t>
            </a:r>
            <a:r>
              <a:rPr lang="en-US" altLang="ko-KR" sz="1600" dirty="0">
                <a:latin typeface="Arial"/>
                <a:cs typeface="Arial"/>
              </a:rPr>
              <a:t> </a:t>
            </a:r>
            <a:r>
              <a:rPr lang="ko-KR" altLang="ko-KR" sz="1600" dirty="0">
                <a:latin typeface="Arial"/>
                <a:cs typeface="Arial"/>
              </a:rPr>
              <a:t>3,000mm 및 4,000mm</a:t>
            </a:r>
            <a:r>
              <a:rPr lang="ko-KR" sz="1600" dirty="0">
                <a:latin typeface="Arial"/>
                <a:cs typeface="Arial"/>
              </a:rPr>
              <a:t>의 최대 인상 높이</a:t>
            </a:r>
            <a:br>
              <a:rPr lang="ko-KR" sz="1600" dirty="0">
                <a:latin typeface="Arial"/>
                <a:cs typeface="Arial"/>
              </a:rPr>
            </a:br>
            <a:r>
              <a:rPr lang="ko-KR" sz="1600" dirty="0">
                <a:latin typeface="Arial"/>
                <a:cs typeface="Arial"/>
              </a:rPr>
              <a:t>마스트</a:t>
            </a:r>
            <a:r>
              <a:rPr lang="en-US" altLang="ko-KR" sz="1600" dirty="0">
                <a:latin typeface="Arial"/>
                <a:cs typeface="Arial"/>
              </a:rPr>
              <a:t> </a:t>
            </a:r>
            <a:r>
              <a:rPr lang="ko-KR" altLang="ko-KR" sz="1600" dirty="0">
                <a:latin typeface="Arial"/>
                <a:cs typeface="Arial"/>
              </a:rPr>
              <a:t>4,500mm</a:t>
            </a:r>
            <a:r>
              <a:rPr lang="ko-KR" sz="1600" dirty="0">
                <a:latin typeface="Arial"/>
                <a:cs typeface="Arial"/>
              </a:rPr>
              <a:t>의 최대 인상 높이</a:t>
            </a: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lang="ko-KR" sz="1600" dirty="0">
                <a:latin typeface="Arial"/>
                <a:cs typeface="Arial"/>
              </a:rPr>
              <a:t>마스트</a:t>
            </a:r>
            <a:r>
              <a:rPr lang="en-US" altLang="ko-KR" sz="1600" dirty="0">
                <a:latin typeface="Arial"/>
                <a:cs typeface="Arial"/>
              </a:rPr>
              <a:t> </a:t>
            </a:r>
            <a:r>
              <a:rPr lang="ko-KR" altLang="ko-KR" sz="1600" dirty="0">
                <a:latin typeface="Arial"/>
                <a:cs typeface="Arial"/>
              </a:rPr>
              <a:t>5,000mm</a:t>
            </a:r>
            <a:r>
              <a:rPr lang="ko-KR" sz="1600" dirty="0">
                <a:latin typeface="Arial"/>
                <a:cs typeface="Arial"/>
              </a:rPr>
              <a:t>의 최대 인상 높이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13858" y="5912717"/>
            <a:ext cx="1827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sz="1800">
                <a:latin typeface="Arial"/>
                <a:cs typeface="Arial"/>
              </a:rPr>
              <a:t>하중 중심(mm)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52881" y="3175087"/>
            <a:ext cx="281305" cy="1953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lang="ko-KR" sz="1800">
                <a:latin typeface="Arial"/>
                <a:cs typeface="Arial"/>
              </a:rPr>
              <a:t>허용 하중(kg)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91890"/>
            <a:ext cx="8296909" cy="633507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lang="ko-KR" dirty="0"/>
              <a:t>디젤 엔진과 가솔린 엔진 비교</a:t>
            </a:r>
          </a:p>
        </p:txBody>
      </p:sp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80676B65-B702-43F3-A225-B50B83B9B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852222"/>
              </p:ext>
            </p:extLst>
          </p:nvPr>
        </p:nvGraphicFramePr>
        <p:xfrm>
          <a:off x="990600" y="2286000"/>
          <a:ext cx="9695181" cy="4000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6047">
                  <a:extLst>
                    <a:ext uri="{9D8B030D-6E8A-4147-A177-3AD203B41FA5}">
                      <a16:colId xmlns:a16="http://schemas.microsoft.com/office/drawing/2014/main" val="854772090"/>
                    </a:ext>
                  </a:extLst>
                </a:gridCol>
                <a:gridCol w="3494567">
                  <a:extLst>
                    <a:ext uri="{9D8B030D-6E8A-4147-A177-3AD203B41FA5}">
                      <a16:colId xmlns:a16="http://schemas.microsoft.com/office/drawing/2014/main" val="4133019049"/>
                    </a:ext>
                  </a:extLst>
                </a:gridCol>
                <a:gridCol w="3494567">
                  <a:extLst>
                    <a:ext uri="{9D8B030D-6E8A-4147-A177-3AD203B41FA5}">
                      <a16:colId xmlns:a16="http://schemas.microsoft.com/office/drawing/2014/main" val="1190091318"/>
                    </a:ext>
                  </a:extLst>
                </a:gridCol>
              </a:tblGrid>
              <a:tr h="511947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600" b="1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디젤 엔진</a:t>
                      </a:r>
                      <a:endParaRPr lang="ko-KR" altLang="en-US" sz="16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ko-KR" sz="16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가솔린 엔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진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47943"/>
                  </a:ext>
                </a:extLst>
              </a:tr>
              <a:tr h="38761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/>
                        <a:t>연료 유형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/>
                        <a:t>경유</a:t>
                      </a:r>
                      <a:r>
                        <a:rPr lang="en-US" altLang="ko-KR" sz="1400" b="1" dirty="0"/>
                        <a:t>(</a:t>
                      </a:r>
                      <a:r>
                        <a:rPr lang="ko-KR" altLang="en-US" sz="1400" b="1" dirty="0" err="1"/>
                        <a:t>연료유</a:t>
                      </a:r>
                      <a:r>
                        <a:rPr lang="en-US" altLang="ko-KR" sz="1400" b="1" dirty="0"/>
                        <a:t>)</a:t>
                      </a:r>
                      <a:endParaRPr lang="ko-KR" altLang="en-US" sz="14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/>
                        <a:t>휘발유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496734"/>
                  </a:ext>
                </a:extLst>
              </a:tr>
              <a:tr h="38761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/>
                        <a:t>점화 또는 점등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/>
                        <a:t>압축 공기 열에 의한 점화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/>
                        <a:t>전기 스파크에 의한 점등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77078"/>
                  </a:ext>
                </a:extLst>
              </a:tr>
              <a:tr h="38761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err="1"/>
                        <a:t>출력당</a:t>
                      </a:r>
                      <a:r>
                        <a:rPr lang="ko-KR" altLang="en-US" sz="1400" b="1" dirty="0"/>
                        <a:t> 질량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/>
                        <a:t>무거움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/>
                        <a:t>가벼움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170561"/>
                  </a:ext>
                </a:extLst>
              </a:tr>
              <a:tr h="38761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err="1"/>
                        <a:t>출력당</a:t>
                      </a:r>
                      <a:r>
                        <a:rPr lang="ko-KR" altLang="en-US" sz="1400" b="1" dirty="0"/>
                        <a:t> 비용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/>
                        <a:t>높음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/>
                        <a:t>낮음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369160"/>
                  </a:ext>
                </a:extLst>
              </a:tr>
              <a:tr h="38761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/>
                        <a:t>열효율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/>
                        <a:t>좋음</a:t>
                      </a:r>
                      <a:r>
                        <a:rPr lang="en-US" altLang="ko-KR" sz="1400" b="1" dirty="0"/>
                        <a:t>(30~40%)</a:t>
                      </a:r>
                      <a:endParaRPr lang="ko-KR" altLang="en-US" sz="14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/>
                        <a:t>나쁨</a:t>
                      </a:r>
                      <a:r>
                        <a:rPr lang="en-US" altLang="ko-KR" sz="1400" b="1" dirty="0"/>
                        <a:t>(20~26%)</a:t>
                      </a:r>
                      <a:endParaRPr lang="ko-KR" altLang="en-US" sz="14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483944"/>
                  </a:ext>
                </a:extLst>
              </a:tr>
              <a:tr h="38761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/>
                        <a:t>운영비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/>
                        <a:t>낮음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/>
                        <a:t>높음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925562"/>
                  </a:ext>
                </a:extLst>
              </a:tr>
              <a:tr h="38761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/>
                        <a:t>화재 안전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/>
                        <a:t>높음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/>
                        <a:t>낮음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533455"/>
                  </a:ext>
                </a:extLst>
              </a:tr>
              <a:tr h="38761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/>
                        <a:t>소음</a:t>
                      </a:r>
                      <a:r>
                        <a:rPr lang="en-US" altLang="ko-KR" sz="1400" b="1" dirty="0"/>
                        <a:t>/</a:t>
                      </a:r>
                      <a:r>
                        <a:rPr lang="ko-KR" altLang="en-US" sz="1400" b="1" dirty="0"/>
                        <a:t>진동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/>
                        <a:t>높음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/>
                        <a:t>낮음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63996"/>
                  </a:ext>
                </a:extLst>
              </a:tr>
              <a:tr h="38761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/>
                        <a:t>겨울철 시동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/>
                        <a:t>약간 나쁨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/>
                        <a:t>좋음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5458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887938" y="1687551"/>
            <a:ext cx="6431761" cy="4547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34452" y="3865085"/>
            <a:ext cx="9448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sz="1400">
                <a:latin typeface="Arial"/>
                <a:cs typeface="Arial"/>
              </a:rPr>
              <a:t>구동 모터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05979" y="3842439"/>
            <a:ext cx="17119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sz="1400">
                <a:latin typeface="Arial"/>
                <a:cs typeface="Arial"/>
              </a:rPr>
              <a:t>파워 스티어링 모터</a:t>
            </a:r>
          </a:p>
        </p:txBody>
      </p:sp>
      <p:sp>
        <p:nvSpPr>
          <p:cNvPr id="6" name="object 6"/>
          <p:cNvSpPr/>
          <p:nvPr/>
        </p:nvSpPr>
        <p:spPr>
          <a:xfrm>
            <a:off x="8686800" y="2962655"/>
            <a:ext cx="2299970" cy="307975"/>
          </a:xfrm>
          <a:custGeom>
            <a:avLst/>
            <a:gdLst/>
            <a:ahLst/>
            <a:cxnLst/>
            <a:rect l="l" t="t" r="r" b="b"/>
            <a:pathLst>
              <a:path w="2299970" h="307975">
                <a:moveTo>
                  <a:pt x="0" y="0"/>
                </a:moveTo>
                <a:lnTo>
                  <a:pt x="2299716" y="0"/>
                </a:lnTo>
                <a:lnTo>
                  <a:pt x="2299716" y="307848"/>
                </a:lnTo>
                <a:lnTo>
                  <a:pt x="0" y="3078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64992" y="2990301"/>
            <a:ext cx="993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sz="1400">
                <a:latin typeface="Arial"/>
                <a:cs typeface="Arial"/>
              </a:rPr>
              <a:t>펌프 모터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295869"/>
              </p:ext>
            </p:extLst>
          </p:nvPr>
        </p:nvGraphicFramePr>
        <p:xfrm>
          <a:off x="6365900" y="4366310"/>
          <a:ext cx="5175885" cy="21408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1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마스트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marR="1000760">
                        <a:lnSpc>
                          <a:spcPts val="1680"/>
                        </a:lnSpc>
                        <a:spcBef>
                          <a:spcPts val="35"/>
                        </a:spcBef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적재/하역 전기 모터</a:t>
                      </a: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리프트 실린더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marR="904875">
                        <a:lnSpc>
                          <a:spcPts val="1680"/>
                        </a:lnSpc>
                        <a:spcBef>
                          <a:spcPts val="35"/>
                        </a:spcBef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적재/하중용 유압 펌프</a:t>
                      </a: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틸트 실린더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 dirty="0" err="1">
                          <a:latin typeface="Arial"/>
                          <a:cs typeface="Arial"/>
                        </a:rPr>
                        <a:t>조향용</a:t>
                      </a:r>
                      <a:r>
                        <a:rPr lang="ko-KR" sz="1400" dirty="0">
                          <a:latin typeface="Arial"/>
                          <a:cs typeface="Arial"/>
                        </a:rPr>
                        <a:t> 전기 모터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포크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60"/>
                        </a:lnSpc>
                      </a:pPr>
                      <a:r>
                        <a:rPr lang="ko-KR" sz="1400" dirty="0"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660"/>
                        </a:lnSpc>
                      </a:pPr>
                      <a:r>
                        <a:rPr lang="ko-KR" sz="1400" dirty="0" err="1">
                          <a:latin typeface="Arial"/>
                          <a:cs typeface="Arial"/>
                        </a:rPr>
                        <a:t>조향용</a:t>
                      </a:r>
                      <a:r>
                        <a:rPr lang="ko-KR" sz="1400" dirty="0">
                          <a:latin typeface="Arial"/>
                          <a:cs typeface="Arial"/>
                        </a:rPr>
                        <a:t> 유압 </a:t>
                      </a:r>
                      <a:r>
                        <a:rPr lang="ko-KR" altLang="en-US" sz="1400" dirty="0">
                          <a:latin typeface="Arial"/>
                          <a:cs typeface="Arial"/>
                        </a:rPr>
                        <a:t>펌프</a:t>
                      </a:r>
                      <a:endParaRPr lang="ko-KR"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8255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차동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660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조향용 유압 실린더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8255">
                        <a:lnSpc>
                          <a:spcPts val="1639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639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감속 기어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639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639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평형추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8255">
                        <a:lnSpc>
                          <a:spcPts val="1639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639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주행용 전기 모터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639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639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배터리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8255">
                        <a:lnSpc>
                          <a:spcPts val="1639"/>
                        </a:lnSpc>
                      </a:pPr>
                      <a:r>
                        <a:rPr lang="ko-KR" sz="1400"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639"/>
                        </a:lnSpc>
                      </a:pPr>
                      <a:r>
                        <a:rPr lang="ko-KR" altLang="en-US" sz="1400" dirty="0" err="1">
                          <a:latin typeface="Arial"/>
                          <a:cs typeface="Arial"/>
                        </a:rPr>
                        <a:t>뒤차축</a:t>
                      </a:r>
                      <a:endParaRPr lang="ko-KR"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object 2">
            <a:extLst>
              <a:ext uri="{FF2B5EF4-FFF2-40B4-BE49-F238E27FC236}">
                <a16:creationId xmlns:a16="http://schemas.microsoft.com/office/drawing/2014/main" id="{4CEA1C03-9E80-4A03-AE2C-8625B670E19C}"/>
              </a:ext>
            </a:extLst>
          </p:cNvPr>
          <p:cNvSpPr txBox="1">
            <a:spLocks/>
          </p:cNvSpPr>
          <p:nvPr/>
        </p:nvSpPr>
        <p:spPr>
          <a:xfrm>
            <a:off x="916939" y="35741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latinLnBrk="0">
              <a:spcBef>
                <a:spcPts val="95"/>
              </a:spcBef>
            </a:pPr>
            <a:r>
              <a:rPr lang="ko-KR" altLang="ko-KR" dirty="0"/>
              <a:t>배터리 구동 평형추 포크리프트 부품</a:t>
            </a:r>
            <a:endParaRPr lang="ko-KR" kern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57416"/>
            <a:ext cx="99053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dirty="0" err="1"/>
              <a:t>온보드</a:t>
            </a:r>
            <a:r>
              <a:rPr lang="ko-KR" dirty="0"/>
              <a:t> 배터리 충전기로 충전</a:t>
            </a:r>
          </a:p>
        </p:txBody>
      </p:sp>
      <p:sp>
        <p:nvSpPr>
          <p:cNvPr id="3" name="object 3"/>
          <p:cNvSpPr/>
          <p:nvPr/>
        </p:nvSpPr>
        <p:spPr>
          <a:xfrm>
            <a:off x="3638782" y="1843905"/>
            <a:ext cx="5227419" cy="3902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57164" y="3530460"/>
            <a:ext cx="666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sz="1800" dirty="0">
                <a:latin typeface="Arial"/>
                <a:cs typeface="Arial"/>
              </a:rPr>
              <a:t>전력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92649" y="5116486"/>
            <a:ext cx="1459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ko-KR" sz="1800" dirty="0">
                <a:latin typeface="Arial"/>
                <a:cs typeface="Arial"/>
              </a:rPr>
              <a:t>충전 코드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938</Words>
  <PresentationFormat>와이드스크린</PresentationFormat>
  <Paragraphs>395</Paragraphs>
  <Slides>50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4" baseType="lpstr">
      <vt:lpstr>Arial</vt:lpstr>
      <vt:lpstr>Calibri</vt:lpstr>
      <vt:lpstr>Times New Roman</vt:lpstr>
      <vt:lpstr>Office Theme</vt:lpstr>
      <vt:lpstr>포크리프트 운전 자격</vt:lpstr>
      <vt:lpstr>PowerPoint 프레젠테이션</vt:lpstr>
      <vt:lpstr>PowerPoint 프레젠테이션</vt:lpstr>
      <vt:lpstr>마스트 경사각 및 최대 인상 높이</vt:lpstr>
      <vt:lpstr>PowerPoint 프레젠테이션</vt:lpstr>
      <vt:lpstr>하중, 성능 및 상태 관련 용어</vt:lpstr>
      <vt:lpstr>디젤 엔진과 가솔린 엔진 비교</vt:lpstr>
      <vt:lpstr>PowerPoint 프레젠테이션</vt:lpstr>
      <vt:lpstr>온보드 배터리 충전기로 충전</vt:lpstr>
      <vt:lpstr>PowerPoint 프레젠테이션</vt:lpstr>
      <vt:lpstr>클러치 차량</vt:lpstr>
      <vt:lpstr>토크 컨버터 차량</vt:lpstr>
      <vt:lpstr>PowerPoint 프레젠테이션</vt:lpstr>
      <vt:lpstr>코너링 차이</vt:lpstr>
      <vt:lpstr>PowerPoint 프레젠테이션</vt:lpstr>
      <vt:lpstr>배터리 구동 평형추 포크리프트 운전석</vt:lpstr>
      <vt:lpstr>스탠드업 리치 포크리프트 운전석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전진하면서 경사 오르기 및 후진하면서 경사 내려오기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2020-08-04T01:28:22Z</dcterms:created>
  <dcterms:modified xsi:type="dcterms:W3CDTF">2020-08-27T03:23:00Z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2020-07-22T00:00:00Z</vt:filetime>
  </property>
  <property fmtid="{D5CDD505-2E9C-101B-9397-08002B2CF9AE}" pid="3" name="Creator">
    <vt:lpwstr>PowerPoint 用 Acrobat PDFMaker 20</vt:lpwstr>
  </property>
  <property fmtid="{D5CDD505-2E9C-101B-9397-08002B2CF9AE}" pid="4" name="LastSaved">
    <vt:filetime>2020-08-04T00:00:00Z</vt:filetime>
  </property>
</Properties>
</file>