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982" y="-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Kwalipikasyon ng operator ng crane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69249"/>
              </p:ext>
            </p:extLst>
          </p:nvPr>
        </p:nvGraphicFramePr>
        <p:xfrm>
          <a:off x="1079500" y="1453091"/>
          <a:ext cx="10569573" cy="4507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/>
                <a:gridCol w="2095500"/>
                <a:gridCol w="1685925"/>
                <a:gridCol w="1552575"/>
                <a:gridCol w="2171700"/>
                <a:gridCol w="1171575"/>
                <a:gridCol w="1343023"/>
              </a:tblGrid>
              <a:tr h="470959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x-none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Pag-angat ng load at uri ng operasyon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x-none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5 tonelada pataas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x-none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Mas kaunti sa 5 tonelada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Crane (kasama ang walang-kawad)</a:t>
                      </a:r>
                      <a:endParaRPr kumimoji="1" lang="x-none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Floor operated na crane</a:t>
                      </a:r>
                      <a:endParaRPr kumimoji="1" lang="x-none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Floor operated na crane (gumagalaw kasama ang load)</a:t>
                      </a:r>
                      <a:endParaRPr kumimoji="1" lang="x-none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Telpher</a:t>
                      </a:r>
                      <a:endParaRPr kumimoji="1" lang="x-none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620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Mga uri ng sertipikasyon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x-none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Lisensya ng crane/derrick operator (walang mga limitasyon)</a:t>
                      </a:r>
                      <a:endParaRPr kumimoji="1" lang="x-none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x-none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Lisensya ng operator ng floor operated na crane (limitado)</a:t>
                      </a:r>
                      <a:endParaRPr kumimoji="1" lang="x-none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x-none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Kursong pagsasanay sa kasanayan para sa floor operated na crane</a:t>
                      </a:r>
                      <a:endParaRPr kumimoji="1" lang="x-none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x-none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Espesyal na edukasyon para sa pagpapaandar ng crane</a:t>
                      </a:r>
                      <a:endParaRPr kumimoji="1" lang="x-none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x-none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x-none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Inspeksyunin paano gumagalaw ang crane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7" y="2156792"/>
            <a:ext cx="1939584" cy="1043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8148" y="2283820"/>
            <a:ext cx="168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Kung gumawa man ang crane tulad ng iniutos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1" y="4840357"/>
            <a:ext cx="191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800" dirty="0" smtClean="0">
                <a:latin typeface="Arial" panose="020B0604020202020204" pitchFamily="34" charset="0"/>
              </a:rPr>
              <a:t>Tingnan!</a:t>
            </a:r>
            <a:endParaRPr kumimoji="1" lang="x-none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Estado ng pagpulupot ng dram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4" y="5277141"/>
            <a:ext cx="301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ja-JP" dirty="0" smtClean="0">
                <a:latin typeface="Arial" panose="020B0604020202020204" pitchFamily="34" charset="0"/>
              </a:rPr>
              <a:t>b: Di-tamang kundisyon (random na winding)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27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ja-JP" dirty="0" smtClean="0">
                <a:latin typeface="Arial" panose="020B0604020202020204" pitchFamily="34" charset="0"/>
              </a:rPr>
              <a:t>a: Tamang kundisyon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Pagbabawal sa sobrang pagkakarga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Panatiliing epektibo ang kagamitang pangkaligtasan (1)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9" y="3101513"/>
            <a:ext cx="2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Hindi gumagana ang over-winding na preventive switch.</a:t>
            </a: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 fontScale="90000"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Panatiliing epektibo ang kagamitang pangkaligtasan (2)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8420" y="2058733"/>
            <a:ext cx="351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Sinecure ng ilang mga nagtatrabaho ang hook gamit ang mga tape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dirty="0" smtClean="0">
                <a:latin typeface="Arial" panose="020B0604020202020204" pitchFamily="34" charset="0"/>
              </a:rPr>
              <a:t>Hindi kapani-paniwala!!</a:t>
            </a:r>
            <a:endParaRPr kumimoji="1" lang="x-non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Walang banggaan sa pamigil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Pinagbabawal na operasyon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14476"/>
            <a:ext cx="1858617" cy="843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67746" y="1966850"/>
            <a:ext cx="1753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 smtClean="0">
                <a:latin typeface="Arial" panose="020B0604020202020204" pitchFamily="34" charset="0"/>
              </a:rPr>
              <a:t>Ihinto ang operasyon sa mga sumusunod na kaso.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99657"/>
              </p:ext>
            </p:extLst>
          </p:nvPr>
        </p:nvGraphicFramePr>
        <p:xfrm>
          <a:off x="8299142" y="2547181"/>
          <a:ext cx="3695883" cy="3561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17"/>
                <a:gridCol w="3230166"/>
              </a:tblGrid>
              <a:tr h="452497">
                <a:tc>
                  <a:txBody>
                    <a:bodyPr/>
                    <a:lstStyle/>
                    <a:p>
                      <a:r>
                        <a:rPr kumimoji="1" lang="x-none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1.</a:t>
                      </a:r>
                      <a:endParaRPr kumimoji="1" lang="x-none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Mga hindi malinaw na senyales</a:t>
                      </a:r>
                    </a:p>
                  </a:txBody>
                  <a:tcPr>
                    <a:noFill/>
                  </a:tcPr>
                </a:tc>
              </a:tr>
              <a:tr h="546410">
                <a:tc>
                  <a:txBody>
                    <a:bodyPr/>
                    <a:lstStyle/>
                    <a:p>
                      <a:r>
                        <a:rPr lang="x-none" sz="1600">
                          <a:latin typeface="Arial" panose="020B0604020202020204" pitchFamily="34" charset="0"/>
                        </a:rPr>
                        <a:t>2.</a:t>
                      </a:r>
                      <a:endParaRPr kumimoji="1" lang="x-none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Mga senyales mula sa dalawa o higit pang mga tagasenyas</a:t>
                      </a:r>
                    </a:p>
                  </a:txBody>
                  <a:tcPr>
                    <a:noFill/>
                  </a:tcPr>
                </a:tc>
              </a:tr>
              <a:tr h="346431">
                <a:tc>
                  <a:txBody>
                    <a:bodyPr/>
                    <a:lstStyle/>
                    <a:p>
                      <a:r>
                        <a:rPr kumimoji="1" lang="x-none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3.</a:t>
                      </a:r>
                      <a:endParaRPr kumimoji="1" lang="x-none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Sling ng hindi kuwalipikadong mga nagtatrabaho</a:t>
                      </a:r>
                      <a:endParaRPr kumimoji="1" lang="x-none" altLang="ja-JP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35923">
                <a:tc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Senyales bukod sa naka-designang tagasenyas</a:t>
                      </a:r>
                      <a:endParaRPr kumimoji="1" lang="x-none" alt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68734">
                <a:tc>
                  <a:txBody>
                    <a:bodyPr/>
                    <a:lstStyle/>
                    <a:p>
                      <a:r>
                        <a:rPr kumimoji="1" lang="x-none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4.</a:t>
                      </a:r>
                      <a:endParaRPr kumimoji="1" lang="x-none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Mapanganib na pag-sling</a:t>
                      </a:r>
                    </a:p>
                  </a:txBody>
                  <a:tcPr>
                    <a:noFill/>
                  </a:tcPr>
                </a:tc>
              </a:tr>
              <a:tr h="423746">
                <a:tc>
                  <a:txBody>
                    <a:bodyPr/>
                    <a:lstStyle/>
                    <a:p>
                      <a:r>
                        <a:rPr kumimoji="1" lang="x-none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5.</a:t>
                      </a:r>
                      <a:endParaRPr kumimoji="1" lang="x-none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Over rated na karga</a:t>
                      </a:r>
                    </a:p>
                  </a:txBody>
                  <a:tcPr>
                    <a:noFill/>
                  </a:tcPr>
                </a:tc>
              </a:tr>
              <a:tr h="535923">
                <a:tc>
                  <a:txBody>
                    <a:bodyPr/>
                    <a:lstStyle/>
                    <a:p>
                      <a:r>
                        <a:rPr kumimoji="1" lang="x-none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6.</a:t>
                      </a:r>
                      <a:endParaRPr kumimoji="1" lang="x-none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Kapag maaaring maipit ang mga nagtatrabaho sa karga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76277"/>
            <a:ext cx="11496907" cy="961870"/>
          </a:xfrm>
        </p:spPr>
        <p:txBody>
          <a:bodyPr>
            <a:normAutofit fontScale="90000"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Ang pagsakay ng mga manggagawa gamit ang crane ay ipinagbabawal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19799" y="3238084"/>
            <a:ext cx="2905125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Huwag gamitin ang crane upang isakay o iangat ang isang manggagawa.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 fontScale="90000"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Ang pag-alis habang nakaangat ang karga ay pinagbabawal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217983"/>
            <a:ext cx="2378077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Huwag iwan ang posisyon sa pagpapatakbo kapag naiangat na ang karga.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333"/>
          </a:xfrm>
        </p:spPr>
        <p:txBody>
          <a:bodyPr>
            <a:no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Mga pagsukat kapag may di-normal na nakita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Superbisor ng tagamentina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5019" y="2384479"/>
            <a:ext cx="12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Kabiguan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993315"/>
            <a:ext cx="1798982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5783" y="3064900"/>
            <a:ext cx="201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Hindi gumana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Pendant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s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witch 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na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n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akasabit 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sa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m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essenger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w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ire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55892" y="359778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Switch na Palawit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23922" y="3955161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Mensaherong kawad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71575" y="5257472"/>
            <a:ext cx="474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Ang tagapagpagalaw ay kailangan gumalaw kasama sa binubuhat na bigat habang naglalakabay.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Traction gamit ang gabay na lubid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9166" y="2927073"/>
            <a:ext cx="144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Huwag hilahin ang lubid na gabay!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 fontScale="90000"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Mga Panganib sa sabayang dalawang direksyong operasyon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66975" y="2804160"/>
            <a:ext cx="2863639" cy="460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3629" y="2850081"/>
            <a:ext cx="279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Direksyon ng paglalakbay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08373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2" y="5615093"/>
            <a:ext cx="2680919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9404" y="5674267"/>
            <a:ext cx="265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Direksyon ng paggalaw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3629" y="5445760"/>
            <a:ext cx="1984504" cy="8195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53993" y="5509921"/>
            <a:ext cx="186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Direksyon ng galaw ng karga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00350" y="3844242"/>
            <a:ext cx="255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Ruta ng pag-operate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Paghihintay sa may karga na naiangat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28533" y="5911747"/>
            <a:ext cx="1679788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8932"/>
            <a:ext cx="1425367" cy="8094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14776" y="5911747"/>
            <a:ext cx="208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Site ng trabaho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59459" y="5949743"/>
            <a:ext cx="129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Ligtas na lakaran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60855" y="3854025"/>
            <a:ext cx="207309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Maghintay ng senyales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8" y="2106507"/>
            <a:ext cx="2895602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32733" y="2145124"/>
            <a:ext cx="2673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Huwag ihinto ang crane kapag nakaangat ang karga sa ibabaw ng ligtas na lakaran o site ng trabaho.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 fontScale="90000"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Pagbabawal sa pagpapagalaw nang kabilang direksyon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56956" y="2629209"/>
            <a:ext cx="162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Baliktad na operasyon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Ipinagbabawal ang pag-start habang iniinspeksyon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6" y="5526855"/>
            <a:ext cx="28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Baligtad na pagpulupot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Normal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79"/>
          </a:xfrm>
        </p:spPr>
        <p:txBody>
          <a:bodyPr>
            <a:normAutofit fontScale="90000"/>
          </a:bodyPr>
          <a:lstStyle/>
          <a:p>
            <a:r>
              <a:rPr lang="x-none" altLang="en-US" dirty="0">
                <a:latin typeface="Arial" panose="020B0604020202020204" pitchFamily="34" charset="0"/>
              </a:rPr>
              <a:t>Ang pabaligtad na winding ng kawad lubid para sa pag-aangat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8" y="2657475"/>
            <a:ext cx="3425871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x-none" altLang="ja-JP" sz="1600" dirty="0">
                <a:latin typeface="Arial" panose="020B0604020202020204" pitchFamily="34" charset="0"/>
              </a:rPr>
              <a:t>Para sa mga trolley na walang limit sa pagpapababa na switch, kung magpapatuloy ang mga pababa na operasyon, ang nkabitin na kawad na pantali ay ibubuhol sa pabaliktad na direksyon.</a:t>
            </a:r>
            <a:endParaRPr kumimoji="1" lang="x-non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 fontScale="90000"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Pagkuha ng mga kuwalipikasyon ng mga taga-sling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77933" y="2560320"/>
            <a:ext cx="95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Ligtas!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16927" y="1984923"/>
            <a:ext cx="3317405" cy="1032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1531" y="2073126"/>
            <a:ext cx="316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Iyong mga nakakumpleto ng kurso ng pagsasanay para sa kasanayan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Anggulo ng sling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1280" y="2453901"/>
            <a:ext cx="265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dirty="0" smtClean="0">
                <a:latin typeface="Arial" panose="020B0604020202020204" pitchFamily="34" charset="0"/>
              </a:rPr>
              <a:t>Mas mabuti kung nasa 60 degrees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7254" y="3083654"/>
            <a:ext cx="310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dirty="0" smtClean="0">
                <a:latin typeface="Arial" panose="020B0604020202020204" pitchFamily="34" charset="0"/>
              </a:rPr>
              <a:t>(90 degrees sa maximum)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Dumistansyang sapat para lumikas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63730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6" y="1910080"/>
            <a:ext cx="254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Magbigay ng sapat na distansya mula sa nagsi-swing na karga.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Ang pag hatak pagilid o pag angat ng oblique ay pinagbabawal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34469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51808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Switch na Palawit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551" y="4998679"/>
            <a:ext cx="4770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Ang tagapagpagalaw ay kailangan gumalaw kasama sa binubuhat na bigat habang naglalakabay.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Pendant </a:t>
            </a:r>
            <a:r>
              <a:rPr lang="en-US" sz="4000" dirty="0" smtClean="0">
                <a:latin typeface="Arial" panose="020B0604020202020204" pitchFamily="34" charset="0"/>
              </a:rPr>
              <a:t>s</a:t>
            </a:r>
            <a:r>
              <a:rPr lang="x-none" sz="4000" dirty="0" smtClean="0">
                <a:latin typeface="Arial" panose="020B0604020202020204" pitchFamily="34" charset="0"/>
              </a:rPr>
              <a:t>witch </a:t>
            </a:r>
            <a:r>
              <a:rPr lang="x-none" sz="4000" dirty="0" smtClean="0">
                <a:latin typeface="Arial" panose="020B0604020202020204" pitchFamily="34" charset="0"/>
              </a:rPr>
              <a:t>na </a:t>
            </a:r>
            <a:r>
              <a:rPr lang="en-US" sz="4000" dirty="0" smtClean="0">
                <a:latin typeface="Arial" panose="020B0604020202020204" pitchFamily="34" charset="0"/>
              </a:rPr>
              <a:t>n</a:t>
            </a:r>
            <a:r>
              <a:rPr lang="x-none" sz="4000" dirty="0" smtClean="0">
                <a:latin typeface="Arial" panose="020B0604020202020204" pitchFamily="34" charset="0"/>
              </a:rPr>
              <a:t>akasabit </a:t>
            </a:r>
            <a:r>
              <a:rPr lang="x-none" sz="4000" dirty="0" smtClean="0">
                <a:latin typeface="Arial" panose="020B0604020202020204" pitchFamily="34" charset="0"/>
              </a:rPr>
              <a:t>sa </a:t>
            </a:r>
            <a:r>
              <a:rPr lang="en-US" sz="4000" dirty="0" smtClean="0">
                <a:latin typeface="Arial" panose="020B0604020202020204" pitchFamily="34" charset="0"/>
              </a:rPr>
              <a:t>n</a:t>
            </a:r>
            <a:r>
              <a:rPr lang="x-none" sz="4000" dirty="0" smtClean="0">
                <a:latin typeface="Arial" panose="020B0604020202020204" pitchFamily="34" charset="0"/>
              </a:rPr>
              <a:t>akapirming </a:t>
            </a:r>
            <a:r>
              <a:rPr lang="en-US" sz="4000" dirty="0" smtClean="0">
                <a:latin typeface="Arial" panose="020B0604020202020204" pitchFamily="34" charset="0"/>
              </a:rPr>
              <a:t>l</a:t>
            </a:r>
            <a:r>
              <a:rPr lang="x-none" sz="4000" dirty="0" smtClean="0">
                <a:latin typeface="Arial" panose="020B0604020202020204" pitchFamily="34" charset="0"/>
              </a:rPr>
              <a:t>ugar </a:t>
            </a:r>
            <a:r>
              <a:rPr lang="x-none" sz="4000" dirty="0" smtClean="0">
                <a:latin typeface="Arial" panose="020B0604020202020204" pitchFamily="34" charset="0"/>
              </a:rPr>
              <a:t>sa </a:t>
            </a:r>
            <a:r>
              <a:rPr lang="en-US" sz="4000" dirty="0" smtClean="0">
                <a:latin typeface="Arial" panose="020B0604020202020204" pitchFamily="34" charset="0"/>
              </a:rPr>
              <a:t>g</a:t>
            </a:r>
            <a:r>
              <a:rPr lang="x-none" sz="4000" dirty="0" smtClean="0">
                <a:latin typeface="Arial" panose="020B0604020202020204" pitchFamily="34" charset="0"/>
              </a:rPr>
              <a:t>irder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Ang mabilisang pagangat ng karga ay pinagababawal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24939" y="2588642"/>
            <a:ext cx="2401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Ihintong iangat kapag nabanat ang lubid na kable na sling.</a:t>
            </a:r>
            <a:endParaRPr kumimoji="1" lang="x-none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Icheck ang kundisyon ng lubid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8438" y="4165491"/>
            <a:ext cx="189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Pag-collapse ang karga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46720" y="2891890"/>
            <a:ext cx="179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Noosing ng lubid na kable na sling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228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Lubid panggabay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Pagsuri sa lugar pagbababaan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Ang paghila sa sling na kawad na lubid ng crane ay ipinagbabawal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0" y="1916941"/>
            <a:ext cx="3669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Huwag hilahin ang sling kawad lubid mula sa ilalim ng karga sa pamamagitan ng pag-angat na galaw ng crane.</a:t>
            </a:r>
            <a:endParaRPr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189653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3440" y="169068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Drum ng hoist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71850" y="3910167"/>
            <a:ext cx="154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Random na winding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 fontScale="90000"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Ang pag-angat sa gumagalaw na kalawit ay pinagbabawal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Paghahawak sa palawit na switch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649569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44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Huwag bitiwan ang pendant switch habang hinihila pataas.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Posisyon ng kalawit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21005" y="3663290"/>
            <a:ext cx="235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Magsi-swing ang karga!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03751" y="3181044"/>
            <a:ext cx="228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Naka-off ang COG!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05" y="298219"/>
            <a:ext cx="10515600" cy="894962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Operasyon nang hindi gumagalaw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02582" y="3124066"/>
            <a:ext cx="155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dirty="0" smtClean="0">
                <a:latin typeface="Arial" panose="020B0604020202020204" pitchFamily="34" charset="0"/>
              </a:rPr>
              <a:t>Operasyon nang hindi gumagalaw</a:t>
            </a: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Kasanayang pag check-up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76550" y="2596539"/>
            <a:ext cx="170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400" dirty="0" smtClean="0">
                <a:latin typeface="Arial" panose="020B0604020202020204" pitchFamily="34" charset="0"/>
              </a:rPr>
              <a:t>Problema!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8625" y="2605436"/>
            <a:ext cx="307657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x-none" altLang="ja-JP" dirty="0" smtClean="0">
                <a:latin typeface="Arial" panose="020B0604020202020204" pitchFamily="34" charset="0"/>
              </a:rPr>
              <a:t>Sintomas ng kabiguan</a:t>
            </a:r>
            <a:endParaRPr kumimoji="1" lang="x-non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Paghinto kapag di normal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259306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x-none" altLang="en-US" dirty="0" smtClean="0">
                <a:latin typeface="Arial" panose="020B0604020202020204" pitchFamily="34" charset="0"/>
              </a:rPr>
              <a:t>I-off ang switch ng power supply.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Depinisyon ng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c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ranes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47975" y="1690599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dirty="0" smtClean="0">
                <a:latin typeface="Arial" panose="020B0604020202020204" pitchFamily="34" charset="0"/>
              </a:rPr>
              <a:t>Inaangat ang bigat sa pamamagitan ng lakas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4247" y="4050226"/>
            <a:ext cx="479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dirty="0" smtClean="0">
                <a:latin typeface="Arial" panose="020B0604020202020204" pitchFamily="34" charset="0"/>
              </a:rPr>
              <a:t>Binibitbit ang naiangat na bigat pahalang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Paunang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p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aghahanda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06176" y="4263785"/>
            <a:ext cx="233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Paunang Paghahanda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Mga dapat ihanda bago ang inspeksyon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947977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Pagsusuri sa impormasyong pampanahon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3460450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08675" y="1877073"/>
            <a:ext cx="334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Inaasahan ang malakas na hangin ayon sa impormasyon ng lagay ng panahon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Itigil ang pagpapatakbo dahil sa ulan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Nagsisimula nang umulan, sana ay huminto.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522" cy="761148"/>
          </a:xfrm>
        </p:spPr>
        <p:txBody>
          <a:bodyPr>
            <a:normAutofit/>
          </a:bodyPr>
          <a:lstStyle/>
          <a:p>
            <a:r>
              <a:rPr lang="x-none" altLang="ja-JP" sz="4000" dirty="0">
                <a:latin typeface="Arial" panose="020B0604020202020204" pitchFamily="34" charset="0"/>
              </a:rPr>
              <a:t>Panganib dahil sa </a:t>
            </a:r>
            <a:r>
              <a:rPr lang="en-US" altLang="ja-JP" sz="4000" dirty="0" smtClean="0">
                <a:latin typeface="Arial" panose="020B0604020202020204" pitchFamily="34" charset="0"/>
              </a:rPr>
              <a:t>e</a:t>
            </a:r>
            <a:r>
              <a:rPr lang="x-none" altLang="ja-JP" sz="4000" dirty="0" smtClean="0">
                <a:latin typeface="Arial" panose="020B0604020202020204" pitchFamily="34" charset="0"/>
              </a:rPr>
              <a:t>lectric </a:t>
            </a:r>
            <a:r>
              <a:rPr lang="en-US" altLang="ja-JP" sz="4000" dirty="0" smtClean="0">
                <a:latin typeface="Arial" panose="020B0604020202020204" pitchFamily="34" charset="0"/>
              </a:rPr>
              <a:t>s</a:t>
            </a:r>
            <a:r>
              <a:rPr lang="x-none" altLang="ja-JP" sz="4000" dirty="0" smtClean="0">
                <a:latin typeface="Arial" panose="020B0604020202020204" pitchFamily="34" charset="0"/>
              </a:rPr>
              <a:t>hock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44290" y="4829049"/>
            <a:ext cx="10900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050" dirty="0" smtClean="0">
                <a:latin typeface="Arial" panose="020B0604020202020204" pitchFamily="34" charset="0"/>
              </a:rPr>
              <a:t>AC-1: Posibleng maramdaman ngunit karaniwang walang 'nagulat' na reaksyon.</a:t>
            </a:r>
          </a:p>
          <a:p>
            <a:r>
              <a:rPr kumimoji="1" lang="x-none" altLang="en-US" sz="1050" dirty="0" smtClean="0">
                <a:latin typeface="Arial" panose="020B0604020202020204" pitchFamily="34" charset="0"/>
              </a:rPr>
              <a:t>AC-2: Posibleng maramdaman at magkaroon ng di-boluntaryong contraction ng mga kalamnan pero karaniwang walang masasamang physiological na epekto.</a:t>
            </a:r>
            <a:endParaRPr kumimoji="1" lang="x-none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altLang="ja-JP" sz="1050" dirty="0" smtClean="0">
                <a:latin typeface="Arial" panose="020B0604020202020204" pitchFamily="34" charset="0"/>
              </a:rPr>
              <a:t>AC-3: Malakas na di-boluntaryong contraction ng mga kalamnan. Hirap sa paghinga. Nababawing mga problema sa paggana ng puso Karaniwang walang pinsala sa mga organ ang inaasahan.</a:t>
            </a:r>
            <a:endParaRPr lang="x-none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/>
            <a:r>
              <a:rPr lang="x-none" sz="1050" dirty="0" smtClean="0">
                <a:latin typeface="Arial" panose="020B0604020202020204" pitchFamily="34" charset="0"/>
              </a:rPr>
              <a:t>AC-4: Maaaring magkaroon ng epektong Patho-physical gaya ng paghinto ng puso, paghinto ng paghinga, pagkasunog o ibang pinsala sa mga selula.</a:t>
            </a:r>
          </a:p>
          <a:p>
            <a:pPr marL="360000"/>
            <a:r>
              <a:rPr lang="x-none" sz="1050" dirty="0" smtClean="0">
                <a:latin typeface="Arial" panose="020B0604020202020204" pitchFamily="34" charset="0"/>
              </a:rPr>
              <a:t>Ang posibilidad ng pagtaas ng ventricular fibrillation sa magnitude ng current at oras.</a:t>
            </a:r>
            <a:endParaRPr kumimoji="1" lang="x-none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altLang="en-US" sz="1050" dirty="0" smtClean="0">
                <a:latin typeface="Arial" panose="020B0604020202020204" pitchFamily="34" charset="0"/>
              </a:rPr>
              <a:t>AC-4.1: Probabilidad ng ventricular fibrillation ng halos hanggang 5 %</a:t>
            </a:r>
            <a:endParaRPr lang="x-none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x-none" altLang="en-US" sz="1050" dirty="0" smtClean="0">
                <a:latin typeface="Arial" panose="020B0604020202020204" pitchFamily="34" charset="0"/>
              </a:rPr>
              <a:t>AC-4.2: </a:t>
            </a:r>
            <a:r>
              <a:rPr lang="x-none" altLang="en-US" sz="1050" dirty="0">
                <a:latin typeface="Arial" panose="020B0604020202020204" pitchFamily="34" charset="0"/>
              </a:rPr>
              <a:t>Probabilidad ng ventricular fibrillation ng halos hanggang 50 %</a:t>
            </a:r>
            <a:endParaRPr kumimoji="1" lang="x-none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altLang="en-US" sz="1050" dirty="0" smtClean="0">
                <a:latin typeface="Arial" panose="020B0604020202020204" pitchFamily="34" charset="0"/>
              </a:rPr>
              <a:t>AC-4.3: Probabilidad ng ventricular fibrillation ay higit sa 50 %</a:t>
            </a:r>
            <a:endParaRPr kumimoji="1" lang="x-none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5992" y="4825508"/>
            <a:ext cx="795608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x-none" altLang="ja-JP" sz="1050" dirty="0" smtClean="0">
                <a:latin typeface="Arial" panose="020B0604020202020204" pitchFamily="34" charset="0"/>
              </a:rPr>
              <a:t>Mga tala</a:t>
            </a:r>
            <a:endParaRPr kumimoji="1" lang="x-none" alt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46059" y="4613267"/>
            <a:ext cx="98942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x-none" altLang="ja-JP" sz="1000" b="1" dirty="0">
                <a:latin typeface="Arial" panose="020B0604020202020204" pitchFamily="34" charset="0"/>
              </a:rPr>
              <a:t>Body current</a:t>
            </a:r>
            <a:endParaRPr kumimoji="1" lang="x-none" alt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7915" y="2781300"/>
            <a:ext cx="338554" cy="17580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x-none" altLang="ja-JP" sz="1000" b="1" dirty="0"/>
              <a:t>Tagal ng current flow</a:t>
            </a:r>
            <a:endParaRPr kumimoji="1" lang="x-none" alt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73522" cy="968375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Kaugnayan ng lakas at kamay ng pwersa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Sandali ng leverage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21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Fulcrum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00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Inertia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00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Puwersang centripetal at centrifugal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53607" y="2400788"/>
            <a:ext cx="1843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Centrifugal force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9490" y="3971618"/>
            <a:ext cx="1946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1600" dirty="0" smtClean="0">
                <a:latin typeface="Arial" panose="020B0604020202020204" pitchFamily="34" charset="0"/>
              </a:rPr>
              <a:t>Direksyong tangential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812497"/>
            <a:ext cx="209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Centripetal force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85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Sentro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3518" y="2505769"/>
            <a:ext cx="180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Centrifugal force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8132" y="3044057"/>
            <a:ext cx="215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Centripetal force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5758" y="4466736"/>
            <a:ext cx="21424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Direksyong tangential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898" y="365125"/>
            <a:ext cx="11595177" cy="1325563"/>
          </a:xfrm>
        </p:spPr>
        <p:txBody>
          <a:bodyPr>
            <a:no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Palabas na galaw ng naiangat na karga at ang mga pag-iiba sa radius ng pagpagalaw dahil sa centrifugal force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865642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417389" y="5704397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6108630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37815" y="5708991"/>
            <a:ext cx="379653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300" dirty="0" smtClean="0">
                <a:latin typeface="Arial" panose="020B0604020202020204" pitchFamily="34" charset="0"/>
              </a:rPr>
              <a:t>Radius ng pagpapagalaw bago ang slewing</a:t>
            </a:r>
            <a:endParaRPr kumimoji="1" lang="x-none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14850" y="6126770"/>
            <a:ext cx="34575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300" dirty="0" smtClean="0">
                <a:latin typeface="Arial" panose="020B0604020202020204" pitchFamily="34" charset="0"/>
              </a:rPr>
              <a:t>Radius ng pagpapagalaw habang slewing</a:t>
            </a:r>
            <a:endParaRPr kumimoji="1" lang="x-none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Nagagalaw na pulley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/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Bigat ng pagbuhat, markadong karga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81075" y="2855980"/>
            <a:ext cx="3150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2000" dirty="0" smtClean="0">
                <a:latin typeface="Arial" panose="020B0604020202020204" pitchFamily="34" charset="0"/>
              </a:rPr>
              <a:t>Pang-angat na nakakabit sa crane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3056" y="3526124"/>
            <a:ext cx="243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Pagbuhat ng karga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00525" y="5388635"/>
            <a:ext cx="22288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Markadong karga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Mga tensyon ng kawad na pantali ng pagkakabit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8621" y="4045303"/>
            <a:ext cx="134950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x-none" altLang="en-US" sz="1400" dirty="0" smtClean="0">
                <a:latin typeface="Arial" panose="020B0604020202020204" pitchFamily="34" charset="0"/>
              </a:rPr>
              <a:t>Anggulo ng sling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919" y="4278660"/>
            <a:ext cx="2996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Kawad na pantali ng pagkakabit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x-non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Bigat ng karga (t)</a:t>
            </a:r>
          </a:p>
          <a:p>
            <a:r>
              <a:rPr lang="x-non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Fw: 9.8 x m (kN)</a:t>
            </a:r>
          </a:p>
          <a:p>
            <a:r>
              <a:rPr kumimoji="1" lang="x-none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x-none" altLang="ja-JP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x-none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kumimoji="1" lang="x-none" altLang="ja-JP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x-none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Mga tensyon ng kawad na pantali ng pagkakabit (kN) </a:t>
            </a:r>
          </a:p>
          <a:p>
            <a:r>
              <a:rPr lang="x-non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F: Resultang puwersa (N)</a:t>
            </a:r>
            <a:r>
              <a:rPr lang="x-none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8000"/>
            <a:r>
              <a:rPr kumimoji="1" lang="x-none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r>
              <a:rPr lang="x-non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P: Puwersang humihila papasok ng mga kawad na pantali ng pagkakabit (kN) 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Markadong </a:t>
            </a:r>
            <a:r>
              <a:rPr kumimoji="1" lang="en-US" altLang="en-US" sz="4000" dirty="0" smtClean="0">
                <a:latin typeface="Arial" panose="020B0604020202020204" pitchFamily="34" charset="0"/>
              </a:rPr>
              <a:t>k</a:t>
            </a:r>
            <a:r>
              <a:rPr kumimoji="1" lang="x-none" altLang="en-US" sz="4000" dirty="0" smtClean="0">
                <a:latin typeface="Arial" panose="020B0604020202020204" pitchFamily="34" charset="0"/>
              </a:rPr>
              <a:t>arga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3" y="213432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Bigat ng nakakabit na pang-angat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530239" y="42380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Markadong karga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627" y="352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Pagbuhat ng karga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09408" y="5203500"/>
            <a:ext cx="405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Radius ng pagpapatakbo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4616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Bigat na naiaangat</a:t>
            </a:r>
            <a:endParaRPr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09482" y="10888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Hard hat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1866" y="2010268"/>
            <a:ext cx="376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Guwantes na pangtrabaho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7431" y="3713253"/>
            <a:ext cx="375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Panatilihing nakasara ang butones ng cuff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866342" y="4830669"/>
            <a:ext cx="446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Isara ang ang cuff ng pantalon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1476375" y="5122975"/>
            <a:ext cx="358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2000" dirty="0" smtClean="0">
                <a:latin typeface="Arial" panose="020B0604020202020204" pitchFamily="34" charset="0"/>
              </a:rPr>
              <a:t>Sapatos na pangkaligtasan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1476375" y="1799230"/>
            <a:ext cx="3582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2000" dirty="0" smtClean="0">
                <a:latin typeface="Arial" panose="020B0604020202020204" pitchFamily="34" charset="0"/>
              </a:rPr>
              <a:t>Magsuot ng jacket na may mahabang manggas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743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Kasuotang pangtrabaho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Araw-araw na daloy ng trabaho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2243" y="3757406"/>
            <a:ext cx="248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Araw-araw na Daloy ng Trabaho ng Floor-operated na Crane</a:t>
            </a:r>
            <a:endParaRPr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3039" y="2442630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Pulong bago magsimula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95199" y="1238596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Inspeksyon bago magsimula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4509" y="2860747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(static na inspeksyon)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69711" y="1400208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</a:rPr>
              <a:t>Pagbukas ng power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3" y="2041857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Inspeksyon bago magsimula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595411"/>
            <a:ext cx="3418770" cy="60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(kumpirmasyon ng mga galaw ng crane)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29306" y="3488433"/>
            <a:ext cx="2176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Ligtas na operasyon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299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Inspeksyon matapos makumpleto ang trabaho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1462" y="5920027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smtClean="0">
                <a:latin typeface="Arial" panose="020B0604020202020204" pitchFamily="34" charset="0"/>
              </a:rPr>
              <a:t>Pag-off ng power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x-none" altLang="en-US" sz="4000" dirty="0" smtClean="0">
                <a:latin typeface="Arial" panose="020B0604020202020204" pitchFamily="34" charset="0"/>
              </a:rPr>
              <a:t>Inspeksyon bago magsimula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3400" y="2459661"/>
            <a:ext cx="370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Inspeksyon bago magsimula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24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Pagganap ng preno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266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Kundisyon ng riles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76438" y="2986286"/>
            <a:ext cx="475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Pampigil sa sobrang paghilang kagamitan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74118" y="3522405"/>
            <a:ext cx="131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dirty="0" smtClean="0">
                <a:latin typeface="Arial" panose="020B0604020202020204" pitchFamily="34" charset="0"/>
              </a:rPr>
              <a:t>Paggalaw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19449" y="3765833"/>
            <a:ext cx="1844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Pagbabyahe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39" y="4289647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Pag-angat at pagbaba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71278" y="4683725"/>
            <a:ext cx="273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Kumpirmasyon ng landas ng mga lubid at kadena ng hoisting wire</a:t>
            </a:r>
          </a:p>
          <a:p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7076" y="5647479"/>
            <a:ext cx="217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Mga safety catch na aparato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90601" y="5457988"/>
            <a:ext cx="323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Kumpirmasyon ng switch ng push button</a:t>
            </a:r>
            <a:endParaRPr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1182</Words>
  <PresentationFormat>ユーザー設定</PresentationFormat>
  <Paragraphs>210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Kwalipikasyon ng operator ng crane</vt:lpstr>
      <vt:lpstr>Pendant switch na nakasabit sa messenger wire</vt:lpstr>
      <vt:lpstr>Pendant switch na nakasabit sa nakapirming lugar sa girder</vt:lpstr>
      <vt:lpstr>Depinisyon ng cranes</vt:lpstr>
      <vt:lpstr>Bigat ng pagbuhat, markadong karga</vt:lpstr>
      <vt:lpstr>Markadong karga</vt:lpstr>
      <vt:lpstr>Kasuotang pangtrabaho</vt:lpstr>
      <vt:lpstr>Araw-araw na daloy ng trabaho</vt:lpstr>
      <vt:lpstr>Inspeksyon bago magsimula</vt:lpstr>
      <vt:lpstr>Inspeksyunin paano gumagalaw ang crane</vt:lpstr>
      <vt:lpstr>Estado ng pagpulupot ng dram</vt:lpstr>
      <vt:lpstr>Pagbabawal sa sobrang pagkakarga</vt:lpstr>
      <vt:lpstr>Panatiliing epektibo ang kagamitang pangkaligtasan (1)</vt:lpstr>
      <vt:lpstr>Panatiliing epektibo ang kagamitang pangkaligtasan (2)</vt:lpstr>
      <vt:lpstr>Walang banggaan sa pamigil</vt:lpstr>
      <vt:lpstr>Pinagbabawal na operasyon</vt:lpstr>
      <vt:lpstr>Ang pagsakay ng mga manggagawa gamit ang crane ay ipinagbabawal</vt:lpstr>
      <vt:lpstr>Ang pag-alis habang nakaangat ang karga ay pinagbabawal</vt:lpstr>
      <vt:lpstr>Mga pagsukat kapag may di-normal na nakita</vt:lpstr>
      <vt:lpstr>Traction gamit ang gabay na lubid</vt:lpstr>
      <vt:lpstr>Mga Panganib sa sabayang dalawang direksyong operasyon</vt:lpstr>
      <vt:lpstr>Paghihintay sa may karga na naiangat</vt:lpstr>
      <vt:lpstr>Pagbabawal sa pagpapagalaw nang kabilang direksyon</vt:lpstr>
      <vt:lpstr>Ipinagbabawal ang pag-start habang iniinspeksyon</vt:lpstr>
      <vt:lpstr>Ang pabaligtad na winding ng kawad lubid para sa pag-aangat</vt:lpstr>
      <vt:lpstr>Pagkuha ng mga kuwalipikasyon ng mga taga-sling</vt:lpstr>
      <vt:lpstr>Anggulo ng sling</vt:lpstr>
      <vt:lpstr>Dumistansyang sapat para lumikas</vt:lpstr>
      <vt:lpstr>Ang pag hatak pagilid o pag angat ng oblique ay pinagbabawal</vt:lpstr>
      <vt:lpstr>Ang mabilisang pagangat ng karga ay pinagababawal</vt:lpstr>
      <vt:lpstr>Icheck ang kundisyon ng lubid</vt:lpstr>
      <vt:lpstr>Pagsuri sa lugar pagbababaan</vt:lpstr>
      <vt:lpstr>Ang paghila sa sling na kawad na lubid ng crane ay ipinagbabawal</vt:lpstr>
      <vt:lpstr>Ang pag-angat sa gumagalaw na kalawit ay pinagbabawal</vt:lpstr>
      <vt:lpstr>Paghahawak sa palawit na switch</vt:lpstr>
      <vt:lpstr>Posisyon ng kalawit</vt:lpstr>
      <vt:lpstr>Operasyon nang hindi gumagalaw</vt:lpstr>
      <vt:lpstr>Kasanayang pag check-up</vt:lpstr>
      <vt:lpstr>Paghinto kapag di normal</vt:lpstr>
      <vt:lpstr>Paunang paghahanda</vt:lpstr>
      <vt:lpstr>Pagsusuri sa impormasyong pampanahon</vt:lpstr>
      <vt:lpstr>Itigil ang pagpapatakbo dahil sa ulan</vt:lpstr>
      <vt:lpstr>Panganib dahil sa electric shock</vt:lpstr>
      <vt:lpstr>Kaugnayan ng lakas at kamay ng pwersa</vt:lpstr>
      <vt:lpstr>Sandali ng leverage</vt:lpstr>
      <vt:lpstr>Inertia</vt:lpstr>
      <vt:lpstr>Puwersang centripetal at centrifugal</vt:lpstr>
      <vt:lpstr>Palabas na galaw ng naiangat na karga at ang mga pag-iiba sa radius ng pagpagalaw dahil sa centrifugal force</vt:lpstr>
      <vt:lpstr>Nagagalaw na pulley</vt:lpstr>
      <vt:lpstr>Mga tensyon ng kawad na pantali ng pagkakabit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2020-03-13T06:55:14Z</dcterms:modified>
</cp:coreProperties>
</file>