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06" r:id="rId4"/>
    <p:sldId id="30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1982" y="-7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87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625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228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05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29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56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168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930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09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057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81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08215-75EA-4029-8F10-D1C3B5699D26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58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021"/>
          </a:xfrm>
        </p:spPr>
        <p:txBody>
          <a:bodyPr>
            <a:normAutofit/>
          </a:bodyPr>
          <a:lstStyle/>
          <a:p>
            <a:r>
              <a:rPr lang="id-ID" sz="4000" dirty="0" smtClean="0">
                <a:latin typeface="Arial" panose="020B0604020202020204" pitchFamily="34" charset="0"/>
              </a:rPr>
              <a:t>Kualifikasi operator derek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769249"/>
              </p:ext>
            </p:extLst>
          </p:nvPr>
        </p:nvGraphicFramePr>
        <p:xfrm>
          <a:off x="1079500" y="1453091"/>
          <a:ext cx="10569573" cy="4625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275"/>
                <a:gridCol w="2095500"/>
                <a:gridCol w="1685925"/>
                <a:gridCol w="1552575"/>
                <a:gridCol w="2171700"/>
                <a:gridCol w="1171575"/>
                <a:gridCol w="1343023"/>
              </a:tblGrid>
              <a:tr h="470959">
                <a:tc rowSpan="2" gridSpan="2">
                  <a:txBody>
                    <a:bodyPr/>
                    <a:lstStyle/>
                    <a:p>
                      <a:pPr algn="ctr"/>
                      <a:r>
                        <a:rPr kumimoji="1" lang="id-ID" altLang="ja-JP" sz="16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Tingkat beban dan jenis operasi</a:t>
                      </a:r>
                      <a:endParaRPr kumimoji="1" lang="id-ID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id-ID" altLang="ja-JP" sz="16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5 ton atau lebih</a:t>
                      </a:r>
                      <a:endParaRPr kumimoji="1" lang="id-ID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id-ID" altLang="ja-JP" sz="16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Kurang dari 5 ton</a:t>
                      </a:r>
                      <a:endParaRPr kumimoji="1" lang="id-ID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0029">
                <a:tc gridSpan="2"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id-ID" altLang="ja-JP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Derek (termasuk nirkabel)</a:t>
                      </a:r>
                      <a:endParaRPr kumimoji="1" lang="id-ID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id-ID" altLang="ja-JP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Derek yang dioperasikan dari lantai</a:t>
                      </a:r>
                      <a:endParaRPr kumimoji="1" lang="id-ID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id-ID" altLang="ja-JP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Derek yang dioperasikan dari lantai (bergerak bersama beban)</a:t>
                      </a:r>
                      <a:endParaRPr kumimoji="1" lang="id-ID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id-ID" altLang="ja-JP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Telpher</a:t>
                      </a:r>
                      <a:endParaRPr kumimoji="1" lang="id-ID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26206">
                <a:tc rowSpan="4">
                  <a:txBody>
                    <a:bodyPr/>
                    <a:lstStyle/>
                    <a:p>
                      <a:pPr algn="ctr"/>
                      <a:r>
                        <a:rPr kumimoji="1" lang="id-ID" altLang="ja-JP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Jenis sertifikasi</a:t>
                      </a:r>
                      <a:endParaRPr kumimoji="1" lang="id-ID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id-ID" altLang="ja-JP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Lisensi operator derek/derrick (tidak ada batas)</a:t>
                      </a:r>
                      <a:endParaRPr kumimoji="1" lang="id-ID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id-ID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○</a:t>
                      </a:r>
                      <a:endParaRPr kumimoji="1" lang="id-ID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id-ID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○</a:t>
                      </a:r>
                      <a:endParaRPr kumimoji="1" lang="id-ID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id-ID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○</a:t>
                      </a:r>
                      <a:endParaRPr kumimoji="1" lang="id-ID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id-ID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○</a:t>
                      </a:r>
                      <a:endParaRPr kumimoji="1" lang="id-ID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id-ID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○</a:t>
                      </a:r>
                      <a:endParaRPr kumimoji="1" lang="id-ID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620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id-ID" altLang="ja-JP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Lisensi operator derek yang dioperasikan dari lantai (terbatas)</a:t>
                      </a:r>
                      <a:endParaRPr kumimoji="1" lang="id-ID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id-ID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○</a:t>
                      </a:r>
                      <a:endParaRPr kumimoji="1" lang="id-ID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id-ID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○</a:t>
                      </a:r>
                      <a:endParaRPr kumimoji="1" lang="id-ID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id-ID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○</a:t>
                      </a:r>
                      <a:endParaRPr kumimoji="1" lang="id-ID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id-ID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○</a:t>
                      </a:r>
                      <a:endParaRPr kumimoji="1" lang="id-ID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620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id-ID" altLang="ja-JP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Kursus pelatihan keahlian untuk derek yang dioperasikan dari lantai</a:t>
                      </a:r>
                      <a:endParaRPr kumimoji="1" lang="id-ID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id-ID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○</a:t>
                      </a:r>
                      <a:endParaRPr kumimoji="1" lang="id-ID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id-ID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○</a:t>
                      </a:r>
                      <a:endParaRPr kumimoji="1" lang="id-ID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id-ID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○</a:t>
                      </a:r>
                      <a:endParaRPr kumimoji="1" lang="id-ID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id-ID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○</a:t>
                      </a:r>
                      <a:endParaRPr kumimoji="1" lang="id-ID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620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id-ID" altLang="ja-JP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Pendidikan khusus untuk pengoperasian derek</a:t>
                      </a:r>
                      <a:endParaRPr kumimoji="1" lang="id-ID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id-ID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○</a:t>
                      </a:r>
                      <a:endParaRPr kumimoji="1" lang="id-ID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id-ID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○</a:t>
                      </a:r>
                      <a:endParaRPr kumimoji="1" lang="id-ID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id-ID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○</a:t>
                      </a:r>
                      <a:endParaRPr kumimoji="1" lang="id-ID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23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Periksa apakah derek beroperasi dengan semestinya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83" y="1690688"/>
            <a:ext cx="5503653" cy="4908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468757" y="2156792"/>
            <a:ext cx="1939584" cy="10436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93723" y="2154612"/>
            <a:ext cx="1689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600" dirty="0" smtClean="0">
                <a:latin typeface="Arial" panose="020B0604020202020204" pitchFamily="34" charset="0"/>
              </a:rPr>
              <a:t>Apakah derek berfungsi sesuai dengan petunjuk yang ada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705061" y="4611756"/>
            <a:ext cx="2266122" cy="14113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05061" y="4840357"/>
            <a:ext cx="1911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2800" dirty="0" smtClean="0">
                <a:latin typeface="Arial" panose="020B0604020202020204" pitchFamily="34" charset="0"/>
              </a:rPr>
              <a:t>Periksa!</a:t>
            </a:r>
            <a:endParaRPr kumimoji="1" lang="id-ID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0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Status penggulungan pada drum penggulung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07" y="1949570"/>
            <a:ext cx="6107501" cy="33643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45518" y="5063346"/>
            <a:ext cx="6549887" cy="7887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00944" y="5277141"/>
            <a:ext cx="3628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ja-JP" dirty="0" smtClean="0">
                <a:latin typeface="Arial" panose="020B0604020202020204" pitchFamily="34" charset="0"/>
              </a:rPr>
              <a:t>b: Kondisi yang tidak tepat (penggulungan tidak teratur)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54069" y="5286957"/>
            <a:ext cx="274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ja-JP" dirty="0" smtClean="0">
                <a:latin typeface="Arial" panose="020B0604020202020204" pitchFamily="34" charset="0"/>
              </a:rPr>
              <a:t>a: Kondisi yang tepat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42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Larangan beban yang berlebihan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89" y="1690687"/>
            <a:ext cx="5607169" cy="44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25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r>
              <a:rPr lang="id-ID" sz="4000" dirty="0" smtClean="0">
                <a:latin typeface="Arial" panose="020B0604020202020204" pitchFamily="34" charset="0"/>
              </a:rPr>
              <a:t>Menjaga efektivitas alat pengaman (1)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98" y="1371600"/>
            <a:ext cx="5486400" cy="49946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301409" y="2882348"/>
            <a:ext cx="1719470" cy="13616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64278" y="3101513"/>
            <a:ext cx="4399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Arial" panose="020B0604020202020204" pitchFamily="34" charset="0"/>
              </a:rPr>
              <a:t>Sakelar pembatas pencegah penggulungan berlebihan tidak berfungsi.</a:t>
            </a:r>
          </a:p>
        </p:txBody>
      </p:sp>
    </p:spTree>
    <p:extLst>
      <p:ext uri="{BB962C8B-B14F-4D97-AF65-F5344CB8AC3E}">
        <p14:creationId xmlns:p14="http://schemas.microsoft.com/office/powerpoint/2010/main" val="406781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963"/>
          </a:xfrm>
        </p:spPr>
        <p:txBody>
          <a:bodyPr>
            <a:normAutofit/>
          </a:bodyPr>
          <a:lstStyle/>
          <a:p>
            <a:r>
              <a:rPr lang="id-ID" sz="4000" dirty="0" smtClean="0">
                <a:latin typeface="Arial" panose="020B0604020202020204" pitchFamily="34" charset="0"/>
              </a:rPr>
              <a:t>Menjaga efektivitas alat pengaman (2)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540" y="1690688"/>
            <a:ext cx="6245524" cy="496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498574" y="1977887"/>
            <a:ext cx="1341782" cy="12324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012764" y="1662779"/>
            <a:ext cx="2271403" cy="12324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964688" y="2861778"/>
            <a:ext cx="1341782" cy="14120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88419" y="2058733"/>
            <a:ext cx="4584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Arial" panose="020B0604020202020204" pitchFamily="34" charset="0"/>
              </a:rPr>
              <a:t>Beberapa pekerja mengencangkan kait dengan pita perekat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79828" y="3849808"/>
            <a:ext cx="3253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en-US" dirty="0" smtClean="0">
                <a:latin typeface="Arial" panose="020B0604020202020204" pitchFamily="34" charset="0"/>
              </a:rPr>
              <a:t>Tidak bisa dipercaya !!</a:t>
            </a:r>
            <a:endParaRPr kumimoji="1" lang="id-ID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19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114"/>
          </a:xfrm>
        </p:spPr>
        <p:txBody>
          <a:bodyPr>
            <a:normAutofit/>
          </a:bodyPr>
          <a:lstStyle/>
          <a:p>
            <a:r>
              <a:rPr lang="id-ID" sz="4000" dirty="0" smtClean="0">
                <a:latin typeface="Arial" panose="020B0604020202020204" pitchFamily="34" charset="0"/>
              </a:rPr>
              <a:t>Tidak boleh ada benturan dengan penahan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774" y="1690687"/>
            <a:ext cx="4779034" cy="4727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1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Operasi yang dilarang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21" y="1552755"/>
            <a:ext cx="5693434" cy="51154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162261" y="2067339"/>
            <a:ext cx="1858617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219216" y="1828799"/>
            <a:ext cx="855827" cy="581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266138" y="3412434"/>
            <a:ext cx="951905" cy="581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525634" y="4856921"/>
            <a:ext cx="1157314" cy="581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303135" y="5337312"/>
            <a:ext cx="1363785" cy="6858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149642" y="4131983"/>
            <a:ext cx="1988888" cy="2909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893477" y="4422912"/>
            <a:ext cx="2513410" cy="2835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858634" y="6321287"/>
            <a:ext cx="2591862" cy="3301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91546" y="2033525"/>
            <a:ext cx="19142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 smtClean="0">
                <a:latin typeface="Arial" panose="020B0604020202020204" pitchFamily="34" charset="0"/>
              </a:rPr>
              <a:t>Hentikan pengoperasian dalam kasus berikut ini.</a:t>
            </a:r>
          </a:p>
        </p:txBody>
      </p:sp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377304"/>
              </p:ext>
            </p:extLst>
          </p:nvPr>
        </p:nvGraphicFramePr>
        <p:xfrm>
          <a:off x="8299142" y="2547181"/>
          <a:ext cx="3695883" cy="3561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083"/>
                <a:gridCol w="3336800"/>
              </a:tblGrid>
              <a:tr h="452497">
                <a:tc>
                  <a:txBody>
                    <a:bodyPr/>
                    <a:lstStyle/>
                    <a:p>
                      <a:r>
                        <a:rPr kumimoji="1" lang="id-ID" altLang="ja-JP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1.</a:t>
                      </a:r>
                      <a:endParaRPr kumimoji="1" lang="id-ID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id-ID" alt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Sinyal tidak jelas</a:t>
                      </a:r>
                    </a:p>
                  </a:txBody>
                  <a:tcPr>
                    <a:noFill/>
                  </a:tcPr>
                </a:tc>
              </a:tr>
              <a:tr h="546410">
                <a:tc>
                  <a:txBody>
                    <a:bodyPr/>
                    <a:lstStyle/>
                    <a:p>
                      <a:r>
                        <a:rPr lang="id-ID" sz="1600">
                          <a:latin typeface="Arial" panose="020B0604020202020204" pitchFamily="34" charset="0"/>
                        </a:rPr>
                        <a:t>2.</a:t>
                      </a:r>
                      <a:endParaRPr kumimoji="1" lang="id-ID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id-ID" altLang="ja-JP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Sinyal dari dua petugas aba-aba atau lebih</a:t>
                      </a:r>
                    </a:p>
                  </a:txBody>
                  <a:tcPr>
                    <a:noFill/>
                  </a:tcPr>
                </a:tc>
              </a:tr>
              <a:tr h="346431">
                <a:tc>
                  <a:txBody>
                    <a:bodyPr/>
                    <a:lstStyle/>
                    <a:p>
                      <a:r>
                        <a:rPr kumimoji="1" lang="id-ID" altLang="ja-JP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3.</a:t>
                      </a:r>
                      <a:endParaRPr kumimoji="1" lang="id-ID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id-ID" alt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Sling dipasangkan oleh pekerja yang tidak memenuhi kualifikasi</a:t>
                      </a:r>
                      <a:endParaRPr kumimoji="1" lang="id-ID" altLang="ja-JP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35923">
                <a:tc>
                  <a:txBody>
                    <a:bodyPr/>
                    <a:lstStyle/>
                    <a:p>
                      <a:endParaRPr kumimoji="1" lang="ja-JP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Sinyal selain dari pemberi aba-aba yang ditetapkan</a:t>
                      </a:r>
                      <a:endParaRPr kumimoji="1" lang="id-ID" altLang="en-US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68734">
                <a:tc>
                  <a:txBody>
                    <a:bodyPr/>
                    <a:lstStyle/>
                    <a:p>
                      <a:r>
                        <a:rPr kumimoji="1" lang="id-ID" altLang="ja-JP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4.</a:t>
                      </a:r>
                      <a:endParaRPr kumimoji="1" lang="id-ID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id-ID" alt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Slinging yang berbahaya</a:t>
                      </a:r>
                    </a:p>
                  </a:txBody>
                  <a:tcPr>
                    <a:noFill/>
                  </a:tcPr>
                </a:tc>
              </a:tr>
              <a:tr h="423746">
                <a:tc>
                  <a:txBody>
                    <a:bodyPr/>
                    <a:lstStyle/>
                    <a:p>
                      <a:r>
                        <a:rPr kumimoji="1" lang="id-ID" altLang="ja-JP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5.</a:t>
                      </a:r>
                      <a:endParaRPr kumimoji="1" lang="id-ID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id-ID" alt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Kelebihan beban</a:t>
                      </a:r>
                    </a:p>
                  </a:txBody>
                  <a:tcPr>
                    <a:noFill/>
                  </a:tcPr>
                </a:tc>
              </a:tr>
              <a:tr h="535923">
                <a:tc>
                  <a:txBody>
                    <a:bodyPr/>
                    <a:lstStyle/>
                    <a:p>
                      <a:r>
                        <a:rPr kumimoji="1" lang="id-ID" altLang="ja-JP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6.</a:t>
                      </a:r>
                      <a:endParaRPr kumimoji="1" lang="id-ID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id-ID" alt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Jika pekerja bisa tersangkut dalam beban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9502" y="376277"/>
            <a:ext cx="11496907" cy="961870"/>
          </a:xfrm>
        </p:spPr>
        <p:txBody>
          <a:bodyPr>
            <a:normAutofit fontScale="90000"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Pengangkutan pekerja menggunakan derek merupakan tindakan yang dilarang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291" y="1414732"/>
            <a:ext cx="5331124" cy="51585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四角形吹き出し 4"/>
          <p:cNvSpPr/>
          <p:nvPr/>
        </p:nvSpPr>
        <p:spPr>
          <a:xfrm>
            <a:off x="5943601" y="2695575"/>
            <a:ext cx="3162300" cy="2552699"/>
          </a:xfrm>
          <a:prstGeom prst="wedgeRectCallout">
            <a:avLst>
              <a:gd name="adj1" fmla="val -7399"/>
              <a:gd name="adj2" fmla="val 6478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019799" y="3238084"/>
            <a:ext cx="2905125" cy="146767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Jangan gunakan derek untuk memindahkan atau mengangkat pekerja.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2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3399" y="336551"/>
            <a:ext cx="11544301" cy="906114"/>
          </a:xfrm>
        </p:spPr>
        <p:txBody>
          <a:bodyPr>
            <a:normAutofit fontScale="90000"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Dilarang meninggalkan beban dalam kondisi terangkat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211" y="1544127"/>
            <a:ext cx="6116129" cy="50895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973418" y="3037062"/>
            <a:ext cx="2623930" cy="2206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四角形吹き出し 4"/>
          <p:cNvSpPr/>
          <p:nvPr/>
        </p:nvSpPr>
        <p:spPr>
          <a:xfrm>
            <a:off x="5950225" y="3030401"/>
            <a:ext cx="2647123" cy="2117035"/>
          </a:xfrm>
          <a:prstGeom prst="wedgeRectCallout">
            <a:avLst>
              <a:gd name="adj1" fmla="val -34884"/>
              <a:gd name="adj2" fmla="val 6390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016073" y="3217983"/>
            <a:ext cx="2581275" cy="188843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id-ID" altLang="en-US" sz="1900" dirty="0" smtClean="0">
                <a:latin typeface="Arial" panose="020B0604020202020204" pitchFamily="34" charset="0"/>
              </a:rPr>
              <a:t>Jangan tinggalkan posisi pengoperasian dengan beban dalam kondisi terangkat.</a:t>
            </a:r>
            <a:endParaRPr kumimoji="1" lang="id-ID" alt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902226" y="3687417"/>
            <a:ext cx="1500809" cy="14600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7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9123" y="384175"/>
            <a:ext cx="11353801" cy="627333"/>
          </a:xfrm>
        </p:spPr>
        <p:txBody>
          <a:bodyPr>
            <a:no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Langkah-langkah saat menemukan </a:t>
            </a:r>
            <a:r>
              <a:rPr kumimoji="1" lang="id-ID" altLang="en-US" sz="3600" dirty="0" smtClean="0">
                <a:latin typeface="Arial" panose="020B0604020202020204" pitchFamily="34" charset="0"/>
              </a:rPr>
              <a:t>abnormalitas</a:t>
            </a:r>
            <a:endParaRPr kumimoji="1" lang="id-ID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69" y="1492370"/>
            <a:ext cx="4261449" cy="49860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6072809" y="5834270"/>
            <a:ext cx="1480930" cy="5367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909093" y="5870713"/>
            <a:ext cx="340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Supervisor pemeliharaan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770783" y="2266122"/>
            <a:ext cx="1779104" cy="14212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四角形吹き出し 8"/>
          <p:cNvSpPr/>
          <p:nvPr/>
        </p:nvSpPr>
        <p:spPr>
          <a:xfrm>
            <a:off x="4870173" y="2276305"/>
            <a:ext cx="1441417" cy="611255"/>
          </a:xfrm>
          <a:prstGeom prst="wedgeRectCallout">
            <a:avLst>
              <a:gd name="adj1" fmla="val -15824"/>
              <a:gd name="adj2" fmla="val 195349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15019" y="2384479"/>
            <a:ext cx="1293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Kegagalan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四角形吹き出し 10"/>
          <p:cNvSpPr/>
          <p:nvPr/>
        </p:nvSpPr>
        <p:spPr>
          <a:xfrm>
            <a:off x="5754757" y="2993315"/>
            <a:ext cx="1798982" cy="512502"/>
          </a:xfrm>
          <a:prstGeom prst="wedgeRectCallout">
            <a:avLst>
              <a:gd name="adj1" fmla="val -58302"/>
              <a:gd name="adj2" fmla="val 12323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65783" y="3064900"/>
            <a:ext cx="1368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Malafungsi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75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Sakelar gantung yang digantungkan dari kawat messenger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404" y="1690688"/>
            <a:ext cx="7020377" cy="431687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255892" y="3597786"/>
            <a:ext cx="276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Sakelar gantung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76347" y="3955161"/>
            <a:ext cx="276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Kawat messenger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52600" y="5257472"/>
            <a:ext cx="4414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Operator harus bergerak bersama beban yang diangkat saat derek melintas.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05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Tarikan oleh tali pemandu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04" y="1751161"/>
            <a:ext cx="5986732" cy="47617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2474844" y="2613990"/>
            <a:ext cx="1818860" cy="17791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985591" y="2613990"/>
            <a:ext cx="1321905" cy="6261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293704" y="3091070"/>
            <a:ext cx="556592" cy="7354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85591" y="3636686"/>
            <a:ext cx="536713" cy="5864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452730" y="3826564"/>
            <a:ext cx="208534" cy="2385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四角形吹き出し 10"/>
          <p:cNvSpPr/>
          <p:nvPr/>
        </p:nvSpPr>
        <p:spPr>
          <a:xfrm rot="16200000">
            <a:off x="1675122" y="2619101"/>
            <a:ext cx="1609104" cy="1679431"/>
          </a:xfrm>
          <a:prstGeom prst="wedgeRectCallout">
            <a:avLst>
              <a:gd name="adj1" fmla="val 36660"/>
              <a:gd name="adj2" fmla="val 15395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69166" y="2927073"/>
            <a:ext cx="1446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Jangan menarik tali pemandu!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9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9568"/>
          </a:xfrm>
        </p:spPr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Bahaya operasi serentak dua arah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518" y="1521316"/>
            <a:ext cx="5262113" cy="52362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2810107" y="2804160"/>
            <a:ext cx="2520507" cy="4605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99678" y="2850081"/>
            <a:ext cx="235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Arah pergerakan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753013" y="5615093"/>
            <a:ext cx="1083733" cy="5350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753012" y="5615093"/>
            <a:ext cx="2680919" cy="4876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79404" y="5674267"/>
            <a:ext cx="2654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Arah penyeberangan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705013" y="5493174"/>
            <a:ext cx="968587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305051" y="5445760"/>
            <a:ext cx="2233082" cy="70442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38400" y="5509921"/>
            <a:ext cx="207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Arial" panose="020B0604020202020204" pitchFamily="34" charset="0"/>
              </a:rPr>
              <a:t>Arah gerak beban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3914988" y="3786293"/>
            <a:ext cx="1198879" cy="4267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743200" y="3844242"/>
            <a:ext cx="260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Rute pengoperasian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31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0719"/>
          </a:xfrm>
        </p:spPr>
        <p:txBody>
          <a:bodyPr>
            <a:normAutofit fontScale="90000"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Berdiri dengan beban dalam kondisi terangkat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/>
          <a:stretch/>
        </p:blipFill>
        <p:spPr bwMode="auto">
          <a:xfrm>
            <a:off x="4140679" y="1545342"/>
            <a:ext cx="3786996" cy="49774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514725" y="5911747"/>
            <a:ext cx="2093596" cy="4221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232733" y="5858932"/>
            <a:ext cx="1911142" cy="8094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81425" y="5930797"/>
            <a:ext cx="1686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Lokasi kerja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59459" y="5949743"/>
            <a:ext cx="178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Lajur pejalan kaki yang aman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246880" y="2397759"/>
            <a:ext cx="751839" cy="10701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28532" y="3251200"/>
            <a:ext cx="982133" cy="4173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46505" y="3854025"/>
            <a:ext cx="2073093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kumimoji="1" lang="id-ID" altLang="en-US" dirty="0" smtClean="0">
                <a:latin typeface="Arial" panose="020B0604020202020204" pitchFamily="34" charset="0"/>
              </a:rPr>
              <a:t>Tunggu sinyal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115619" y="2011678"/>
            <a:ext cx="1442720" cy="18423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034177" y="2106507"/>
            <a:ext cx="149876" cy="15620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四角形吹き出し 12"/>
          <p:cNvSpPr/>
          <p:nvPr/>
        </p:nvSpPr>
        <p:spPr>
          <a:xfrm>
            <a:off x="6095998" y="2106507"/>
            <a:ext cx="3200402" cy="1562026"/>
          </a:xfrm>
          <a:prstGeom prst="wedgeRectCallout">
            <a:avLst>
              <a:gd name="adj1" fmla="val -31944"/>
              <a:gd name="adj2" fmla="val 625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232732" y="2154649"/>
            <a:ext cx="29874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Jangan menghentikan derek dengan beban yang terangkat di atas lajur pejalan kaki yang aman atau lokasi kerja.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6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114"/>
          </a:xfrm>
        </p:spPr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Larangan operasi yang berlawanan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943" y="1690688"/>
            <a:ext cx="8082951" cy="48395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8229599" y="1977813"/>
            <a:ext cx="535093" cy="13343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073813" y="2126827"/>
            <a:ext cx="15578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575040" y="2126827"/>
            <a:ext cx="189653" cy="2844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656955" y="2629209"/>
            <a:ext cx="1992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Pengoperasian yang berlawanan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5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Dilarang menyalakan derek saat melakukan inspeksi.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687" y="1518249"/>
            <a:ext cx="5262113" cy="5124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470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67" y="1242251"/>
            <a:ext cx="4740707" cy="450153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902027" y="5526855"/>
            <a:ext cx="3261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Penggulungan mundur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57227" y="5559121"/>
            <a:ext cx="961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Normal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1079"/>
          </a:xfrm>
        </p:spPr>
        <p:txBody>
          <a:bodyPr>
            <a:normAutofit fontScale="90000"/>
          </a:bodyPr>
          <a:lstStyle/>
          <a:p>
            <a:r>
              <a:rPr lang="id-ID" altLang="en-US" dirty="0">
                <a:latin typeface="Arial" panose="020B0604020202020204" pitchFamily="34" charset="0"/>
              </a:rPr>
              <a:t>Penggulungan terbalik tali kawat untuk mengangkat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1279" y="2657475"/>
            <a:ext cx="3615948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id-ID" altLang="ja-JP" sz="1600" dirty="0">
                <a:latin typeface="Arial" panose="020B0604020202020204" pitchFamily="34" charset="0"/>
              </a:rPr>
              <a:t>Untuk troli klub tanpa sakelar pembatas penurunan, jika operasi penurunan berlanjut, tali kawat pengatrol digulung ke arah sebaliknya.</a:t>
            </a:r>
            <a:endParaRPr kumimoji="1" lang="id-ID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9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963"/>
          </a:xfrm>
        </p:spPr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Memperoleh kualifikasi untuk petugas sling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2"/>
          <a:stretch/>
        </p:blipFill>
        <p:spPr bwMode="auto">
          <a:xfrm>
            <a:off x="3250304" y="2013022"/>
            <a:ext cx="4459857" cy="43045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554133" y="2485813"/>
            <a:ext cx="765387" cy="5418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96983" y="2560320"/>
            <a:ext cx="951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Aman!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616927" y="1984923"/>
            <a:ext cx="3317405" cy="10328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13905" y="2044551"/>
            <a:ext cx="3348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Arial" panose="020B0604020202020204" pitchFamily="34" charset="0"/>
              </a:rPr>
              <a:t>Individu yang telah menyelesaikan kursus pelatihan keterampilan slinging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86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7626"/>
          </a:xfrm>
        </p:spPr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Sudut sling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177" y="1690687"/>
            <a:ext cx="6072997" cy="48050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050453" y="2479040"/>
            <a:ext cx="2499360" cy="4334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145280" y="2912533"/>
            <a:ext cx="1645920" cy="5621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91280" y="2453901"/>
            <a:ext cx="2817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ja-JP" dirty="0" smtClean="0">
                <a:latin typeface="Arial" panose="020B0604020202020204" pitchFamily="34" charset="0"/>
              </a:rPr>
              <a:t>Lebih diutamakan dalam 60 derajat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47254" y="3083654"/>
            <a:ext cx="281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ja-JP" dirty="0" smtClean="0">
                <a:latin typeface="Arial" panose="020B0604020202020204" pitchFamily="34" charset="0"/>
              </a:rPr>
              <a:t>(maksimum 90 derajat)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3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021"/>
          </a:xfrm>
        </p:spPr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Berikan jarak yang cukup untuk evakuasi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2" r="50127" b="2490"/>
          <a:stretch/>
        </p:blipFill>
        <p:spPr bwMode="auto">
          <a:xfrm>
            <a:off x="2104846" y="1690688"/>
            <a:ext cx="6029864" cy="46497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391573" y="1747520"/>
            <a:ext cx="2221654" cy="12869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79626" y="1910080"/>
            <a:ext cx="3616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Ambil jarak pisah yang memadai dari beban yang mengayun.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4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3" t="3802" b="2490"/>
          <a:stretch/>
        </p:blipFill>
        <p:spPr bwMode="auto">
          <a:xfrm>
            <a:off x="2794959" y="1457775"/>
            <a:ext cx="5745192" cy="49602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Dilarang menarik beban ke samping dan mengangkatnya secara miring.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05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58" y="1344692"/>
            <a:ext cx="7056848" cy="484396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634556" y="3518080"/>
            <a:ext cx="276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Sakelar gantung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43025" y="4998679"/>
            <a:ext cx="4399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Operator harus bergerak bersama beban yang diangkat saat derek melintas.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03200"/>
            <a:ext cx="10515600" cy="1325563"/>
          </a:xfrm>
        </p:spPr>
        <p:txBody>
          <a:bodyPr>
            <a:normAutofit/>
          </a:bodyPr>
          <a:lstStyle/>
          <a:p>
            <a:r>
              <a:rPr lang="id-ID" sz="4000" dirty="0" smtClean="0">
                <a:latin typeface="Arial" panose="020B0604020202020204" pitchFamily="34" charset="0"/>
              </a:rPr>
              <a:t>Sakelar gantung yang digantungkan dari tempat yang tetap pada gelagar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28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Dilarang mengangkat beban dengan cepat.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85" y="1690687"/>
            <a:ext cx="7418717" cy="48998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314613" y="2878667"/>
            <a:ext cx="1415627" cy="12666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643707" y="2120053"/>
            <a:ext cx="2001520" cy="17915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450667" y="2221653"/>
            <a:ext cx="331893" cy="12462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四角形吹き出し 9"/>
          <p:cNvSpPr/>
          <p:nvPr/>
        </p:nvSpPr>
        <p:spPr>
          <a:xfrm>
            <a:off x="8260815" y="2120053"/>
            <a:ext cx="2522414" cy="1695028"/>
          </a:xfrm>
          <a:prstGeom prst="wedgeRectCallout">
            <a:avLst>
              <a:gd name="adj1" fmla="val -31272"/>
              <a:gd name="adj2" fmla="val 6302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277313" y="2383135"/>
            <a:ext cx="2485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Segera hentikan pengangkatan jika tali kawat sling dalam kondisi kencang.</a:t>
            </a:r>
            <a:endParaRPr kumimoji="1" lang="id-ID" altLang="ja-JP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60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Memeriksa kondisi tali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17" y="1690688"/>
            <a:ext cx="8281358" cy="49171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2201334" y="3034453"/>
            <a:ext cx="1165014" cy="17949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081866" y="3234860"/>
            <a:ext cx="474133" cy="10323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364479" y="2389005"/>
            <a:ext cx="1705394" cy="1184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293945" y="2810107"/>
            <a:ext cx="1473201" cy="7852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28438" y="4165491"/>
            <a:ext cx="189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Beban jatuh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86376" y="2929990"/>
            <a:ext cx="1897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Memasang simpul pada tali kawat sling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50380" y="3177024"/>
            <a:ext cx="1746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Tali pemandu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945183" y="2761092"/>
            <a:ext cx="213900" cy="3926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59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Memeriksa tempat penurunan muatan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04" y="1475117"/>
            <a:ext cx="6400800" cy="5149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66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Dilarang menarik kawat sling dengan bantuan derek.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4"/>
          <a:stretch/>
        </p:blipFill>
        <p:spPr bwMode="auto">
          <a:xfrm>
            <a:off x="2096220" y="1690688"/>
            <a:ext cx="7487728" cy="46238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526708" y="1742148"/>
            <a:ext cx="3504623" cy="16174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69411" y="1916941"/>
            <a:ext cx="3431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Arial" panose="020B0604020202020204" pitchFamily="34" charset="0"/>
              </a:rPr>
              <a:t>Jangan pernah menarik tali kawat sling dari bawah beban dengan gerakan katrol derek.</a:t>
            </a:r>
            <a:endParaRPr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97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0"/>
          <a:stretch/>
        </p:blipFill>
        <p:spPr bwMode="auto">
          <a:xfrm>
            <a:off x="2432649" y="1285336"/>
            <a:ext cx="6047117" cy="50119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845387" y="1557867"/>
            <a:ext cx="1896533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641599" y="3474720"/>
            <a:ext cx="2451947" cy="1625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33440" y="1690688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Drum katrol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409439" y="3725333"/>
            <a:ext cx="1022773" cy="955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円形吹き出し 8"/>
          <p:cNvSpPr/>
          <p:nvPr/>
        </p:nvSpPr>
        <p:spPr>
          <a:xfrm>
            <a:off x="3136053" y="3637280"/>
            <a:ext cx="1815254" cy="1192107"/>
          </a:xfrm>
          <a:prstGeom prst="wedgeEllipseCallout">
            <a:avLst>
              <a:gd name="adj1" fmla="val 50536"/>
              <a:gd name="adj2" fmla="val 6863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67075" y="3910167"/>
            <a:ext cx="1653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Penggulungan tidak teratur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2742"/>
          </a:xfrm>
        </p:spPr>
        <p:txBody>
          <a:bodyPr>
            <a:normAutofit fontScale="90000"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Dilarang mengangkat kait yang sedang berayun.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93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207"/>
          </a:xfrm>
        </p:spPr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Menangani sakelar gantung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487" y="1690688"/>
            <a:ext cx="5719313" cy="49689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674853" y="1837426"/>
            <a:ext cx="4546121" cy="6383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967488" y="1610264"/>
            <a:ext cx="649569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90969" y="1743085"/>
            <a:ext cx="6441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Jangan lepaskan sakelar gantung saat menariknya ke atas.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52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Posisi kait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54"/>
          <a:stretch/>
        </p:blipFill>
        <p:spPr bwMode="auto">
          <a:xfrm>
            <a:off x="2622430" y="1613140"/>
            <a:ext cx="6745856" cy="47962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034896" y="2566313"/>
            <a:ext cx="2884098" cy="15657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857335" y="2938703"/>
            <a:ext cx="276045" cy="85401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096000" y="3933645"/>
            <a:ext cx="2401019" cy="2674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435306" y="4011283"/>
            <a:ext cx="1923690" cy="8108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四角形吹き出し 8"/>
          <p:cNvSpPr/>
          <p:nvPr/>
        </p:nvSpPr>
        <p:spPr>
          <a:xfrm>
            <a:off x="6303751" y="2847520"/>
            <a:ext cx="2482029" cy="1595886"/>
          </a:xfrm>
          <a:prstGeom prst="wedgeRectCallout">
            <a:avLst>
              <a:gd name="adj1" fmla="val -33206"/>
              <a:gd name="adj2" fmla="val 7763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01955" y="3815690"/>
            <a:ext cx="275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Arial" panose="020B0604020202020204" pitchFamily="34" charset="0"/>
              </a:rPr>
              <a:t>Beban akan terayun!</a:t>
            </a:r>
            <a:endParaRPr kumimoji="1" lang="id-ID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03751" y="3181044"/>
            <a:ext cx="2482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COG dalam posisi mati!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8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2805" y="298219"/>
            <a:ext cx="10515600" cy="894962"/>
          </a:xfrm>
        </p:spPr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Operasi antiayun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5"/>
          <a:stretch/>
        </p:blipFill>
        <p:spPr bwMode="auto">
          <a:xfrm>
            <a:off x="2544793" y="1423358"/>
            <a:ext cx="6832120" cy="51154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829464" y="2717321"/>
            <a:ext cx="2389517" cy="15613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113917" y="3498011"/>
            <a:ext cx="2389517" cy="15613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401465" y="4813539"/>
            <a:ext cx="595222" cy="3709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四角形吹き出し 7"/>
          <p:cNvSpPr/>
          <p:nvPr/>
        </p:nvSpPr>
        <p:spPr>
          <a:xfrm>
            <a:off x="3316856" y="3027827"/>
            <a:ext cx="1759789" cy="1086928"/>
          </a:xfrm>
          <a:prstGeom prst="wedgeRectCallout">
            <a:avLst>
              <a:gd name="adj1" fmla="val -10539"/>
              <a:gd name="adj2" fmla="val 66468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50565" y="3181216"/>
            <a:ext cx="1768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en-US" dirty="0" smtClean="0">
                <a:latin typeface="Arial" panose="020B0604020202020204" pitchFamily="34" charset="0"/>
              </a:rPr>
              <a:t>Operasi antiayun</a:t>
            </a:r>
          </a:p>
        </p:txBody>
      </p:sp>
    </p:spTree>
    <p:extLst>
      <p:ext uri="{BB962C8B-B14F-4D97-AF65-F5344CB8AC3E}">
        <p14:creationId xmlns:p14="http://schemas.microsoft.com/office/powerpoint/2010/main" val="142533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Pemeriksaan rutin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274" y="1423447"/>
            <a:ext cx="7297058" cy="52016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010893" y="2516957"/>
            <a:ext cx="1127473" cy="7439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125286" y="2836269"/>
            <a:ext cx="914924" cy="7936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942053" y="2596539"/>
            <a:ext cx="1201947" cy="8942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36921" y="2596539"/>
            <a:ext cx="1524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2400" dirty="0" smtClean="0">
                <a:latin typeface="Arial" panose="020B0604020202020204" pitchFamily="34" charset="0"/>
              </a:rPr>
              <a:t>Masalah!</a:t>
            </a:r>
            <a:endParaRPr kumimoji="1" lang="id-ID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048625" y="2605436"/>
            <a:ext cx="2238375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id-ID" altLang="ja-JP" dirty="0" smtClean="0">
                <a:latin typeface="Arial" panose="020B0604020202020204" pitchFamily="34" charset="0"/>
              </a:rPr>
              <a:t>Gejala kegagalan</a:t>
            </a:r>
            <a:endParaRPr kumimoji="1" lang="id-ID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4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963"/>
          </a:xfrm>
        </p:spPr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Menghentikan dalam kondisi tidak normal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502" y="1690687"/>
            <a:ext cx="8859328" cy="49861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8201318" y="4530183"/>
            <a:ext cx="3152482" cy="102312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id-ID" altLang="en-US" dirty="0" smtClean="0">
                <a:latin typeface="Arial" panose="020B0604020202020204" pitchFamily="34" charset="0"/>
              </a:rPr>
              <a:t>Matikan sakelar catu daya.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39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812"/>
          </a:xfrm>
        </p:spPr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Definisi derek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26" y="1526875"/>
            <a:ext cx="4209773" cy="50506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819526" y="1690599"/>
            <a:ext cx="387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en-US" dirty="0" smtClean="0">
                <a:latin typeface="Arial" panose="020B0604020202020204" pitchFamily="34" charset="0"/>
              </a:rPr>
              <a:t>Mengangkat beban dengan tenaga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86025" y="4050226"/>
            <a:ext cx="6543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en-US" dirty="0" smtClean="0">
                <a:latin typeface="Arial" panose="020B0604020202020204" pitchFamily="34" charset="0"/>
              </a:rPr>
              <a:t>Membawa beban yang diangkat secara horizontal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5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660"/>
          </a:xfrm>
        </p:spPr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Persiapan pendahuluan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89" y="1442256"/>
            <a:ext cx="5201728" cy="495303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787126" y="4254260"/>
            <a:ext cx="2166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en-US" dirty="0" smtClean="0">
                <a:latin typeface="Arial" panose="020B0604020202020204" pitchFamily="34" charset="0"/>
              </a:rPr>
              <a:t>Persiapan pendahuluan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22763" y="1548565"/>
            <a:ext cx="5210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2000" dirty="0" smtClean="0">
                <a:latin typeface="Arial" panose="020B0604020202020204" pitchFamily="34" charset="0"/>
              </a:rPr>
              <a:t>Persiapan sebelum Inspeksi</a:t>
            </a:r>
            <a:endParaRPr kumimoji="1" lang="id-ID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20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5799" y="261698"/>
            <a:ext cx="10515600" cy="1325563"/>
          </a:xfr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Memeriksa informasi cuaca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71"/>
          <a:stretch/>
        </p:blipFill>
        <p:spPr bwMode="auto">
          <a:xfrm>
            <a:off x="2863971" y="1492370"/>
            <a:ext cx="6055742" cy="4830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/>
          <p:cNvSpPr/>
          <p:nvPr/>
        </p:nvSpPr>
        <p:spPr>
          <a:xfrm>
            <a:off x="5589917" y="1777042"/>
            <a:ext cx="3122762" cy="12853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589917" y="3062377"/>
            <a:ext cx="396815" cy="2587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5788325" y="1777042"/>
            <a:ext cx="2734574" cy="1121344"/>
          </a:xfrm>
          <a:prstGeom prst="wedgeRoundRectCallout">
            <a:avLst>
              <a:gd name="adj1" fmla="val -52163"/>
              <a:gd name="adj2" fmla="val 6797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08675" y="1877073"/>
            <a:ext cx="2596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Diperkirakan ada angin kencang berdasarkan informasi cuaca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95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Hentikan operasi saat hujan turun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5"/>
          <a:stretch/>
        </p:blipFill>
        <p:spPr bwMode="auto">
          <a:xfrm>
            <a:off x="2872596" y="1406105"/>
            <a:ext cx="6038490" cy="49343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779698" y="3519577"/>
            <a:ext cx="2941608" cy="11645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6167888" y="3562665"/>
            <a:ext cx="2553418" cy="905773"/>
          </a:xfrm>
          <a:prstGeom prst="wedgeRoundRectCallout">
            <a:avLst>
              <a:gd name="adj1" fmla="val -29955"/>
              <a:gd name="adj2" fmla="val 7488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id-ID" altLang="en-US" dirty="0" smtClean="0">
                <a:latin typeface="Arial" panose="020B0604020202020204" pitchFamily="34" charset="0"/>
              </a:rPr>
              <a:t>Sudah mulai hujan, hentikan pekerjaan.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1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92522" cy="761148"/>
          </a:xfrm>
        </p:spPr>
        <p:txBody>
          <a:bodyPr>
            <a:normAutofit/>
          </a:bodyPr>
          <a:lstStyle/>
          <a:p>
            <a:r>
              <a:rPr lang="id-ID" altLang="ja-JP" sz="4000" dirty="0">
                <a:latin typeface="Arial" panose="020B0604020202020204" pitchFamily="34" charset="0"/>
              </a:rPr>
              <a:t>Bahaya dikarenakan sengatan listrik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091" y="1337094"/>
            <a:ext cx="6193766" cy="55209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105509" y="4813540"/>
            <a:ext cx="5805578" cy="19754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2840" y="4829049"/>
            <a:ext cx="109000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ja-JP" sz="1050" dirty="0" smtClean="0">
                <a:latin typeface="Arial" panose="020B0604020202020204" pitchFamily="34" charset="0"/>
              </a:rPr>
              <a:t>AC-1: Kemungkinan ada persepsi tetapi biasanya tidak ada reaksi 'kejut'.</a:t>
            </a:r>
          </a:p>
          <a:p>
            <a:r>
              <a:rPr kumimoji="1" lang="id-ID" altLang="en-US" sz="1050" dirty="0" smtClean="0">
                <a:latin typeface="Arial" panose="020B0604020202020204" pitchFamily="34" charset="0"/>
              </a:rPr>
              <a:t>AC-2: Ada kemungkinan persepsi dan kontraksi otot tidak disengaja tetapi biasanya tidak disertai efek fisiologis listrik yang berbahaya.</a:t>
            </a:r>
            <a:endParaRPr kumimoji="1" lang="id-ID" altLang="ja-JP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altLang="ja-JP" sz="1050" dirty="0" smtClean="0">
                <a:latin typeface="Arial" panose="020B0604020202020204" pitchFamily="34" charset="0"/>
              </a:rPr>
              <a:t>AC-3: Kontraksi otot tidak disengaja yang kuat. Kesulitan bernapas. Gangguan fungsi jantung yang dapat pulih kembali. Biasanya tidak terjadi kerusakan organ.</a:t>
            </a:r>
            <a:endParaRPr lang="id-ID" altLang="ja-JP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60000"/>
            <a:r>
              <a:rPr lang="id-ID" sz="1050" dirty="0" smtClean="0">
                <a:latin typeface="Arial" panose="020B0604020202020204" pitchFamily="34" charset="0"/>
              </a:rPr>
              <a:t>AC-4: Efek patofisiologis mungkin terjadi seperti henti jantung, henti napas, dan luka bakar atau kerusakan seluler lainnya.</a:t>
            </a:r>
          </a:p>
          <a:p>
            <a:pPr marL="360000"/>
            <a:r>
              <a:rPr lang="id-ID" sz="1050" dirty="0" smtClean="0">
                <a:latin typeface="Arial" panose="020B0604020202020204" pitchFamily="34" charset="0"/>
              </a:rPr>
              <a:t>Kemungkinan fibrilasi ventrikel meningkat seiring besarnya arus dan lamanya waktu.</a:t>
            </a:r>
            <a:endParaRPr kumimoji="1" lang="id-ID" altLang="ja-JP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altLang="en-US" sz="1050" dirty="0" smtClean="0">
                <a:latin typeface="Arial" panose="020B0604020202020204" pitchFamily="34" charset="0"/>
              </a:rPr>
              <a:t>AC-4.1: Kemungkinan fibrilasi ventrikel hingga sekitar 5 %</a:t>
            </a:r>
            <a:endParaRPr lang="id-ID" altLang="ja-JP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id-ID" altLang="en-US" sz="1050" dirty="0" smtClean="0">
                <a:latin typeface="Arial" panose="020B0604020202020204" pitchFamily="34" charset="0"/>
              </a:rPr>
              <a:t>AC-4.2: </a:t>
            </a:r>
            <a:r>
              <a:rPr lang="id-ID" altLang="en-US" sz="1050" dirty="0">
                <a:latin typeface="Arial" panose="020B0604020202020204" pitchFamily="34" charset="0"/>
              </a:rPr>
              <a:t>Kemungkinan fibrilasi ventrikel hingga sekitar 50 %</a:t>
            </a:r>
            <a:endParaRPr kumimoji="1" lang="id-ID" altLang="ja-JP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altLang="en-US" sz="1050" dirty="0" smtClean="0">
                <a:latin typeface="Arial" panose="020B0604020202020204" pitchFamily="34" charset="0"/>
              </a:rPr>
              <a:t>AC-4.3: Kemungkinan fibrilasi ventrikel di atas 50 %</a:t>
            </a:r>
            <a:endParaRPr kumimoji="1" lang="id-ID" alt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6250" y="4825508"/>
            <a:ext cx="701365" cy="25391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id-ID" altLang="ja-JP" sz="1050" dirty="0" smtClean="0">
                <a:latin typeface="Arial" panose="020B0604020202020204" pitchFamily="34" charset="0"/>
              </a:rPr>
              <a:t>Catatan</a:t>
            </a:r>
            <a:endParaRPr kumimoji="1" lang="id-ID" altLang="en-U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46059" y="4613267"/>
            <a:ext cx="989428" cy="246221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pPr algn="r"/>
            <a:r>
              <a:rPr lang="id-ID" altLang="ja-JP" sz="1000" b="1" dirty="0">
                <a:latin typeface="Arial" panose="020B0604020202020204" pitchFamily="34" charset="0"/>
              </a:rPr>
              <a:t>Arus tubuh</a:t>
            </a:r>
            <a:endParaRPr kumimoji="1" lang="id-ID" alt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87915" y="2781300"/>
            <a:ext cx="338554" cy="1758043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r"/>
            <a:r>
              <a:rPr lang="id-ID" altLang="ja-JP" sz="1000" b="1" dirty="0"/>
              <a:t>Durasi aliran arus</a:t>
            </a:r>
            <a:endParaRPr kumimoji="1" lang="id-ID" alt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87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472" y="1466491"/>
            <a:ext cx="6944264" cy="52448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9502" y="365125"/>
            <a:ext cx="11173522" cy="1325563"/>
          </a:xfrm>
        </p:spPr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Hubungan antara besaran dan lengan gaya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41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299"/>
          </a:xfrm>
        </p:spPr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Momen pengungkitan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68" y="1457864"/>
            <a:ext cx="7073660" cy="50723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093208" y="5239512"/>
            <a:ext cx="621792" cy="3749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57216" y="5239512"/>
            <a:ext cx="121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Fulkrum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Inersia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29" y="1690688"/>
            <a:ext cx="7955139" cy="383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1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Gaya sentripetal dan sentrifugal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40" y="2016079"/>
            <a:ext cx="10150720" cy="397798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453607" y="2400788"/>
            <a:ext cx="1843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600" dirty="0" smtClean="0">
                <a:latin typeface="Arial" panose="020B0604020202020204" pitchFamily="34" charset="0"/>
              </a:rPr>
              <a:t>Gaya sentrifugal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09490" y="3971618"/>
            <a:ext cx="1946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id-ID" altLang="en-US" sz="1600" dirty="0" smtClean="0">
                <a:latin typeface="Arial" panose="020B0604020202020204" pitchFamily="34" charset="0"/>
              </a:rPr>
              <a:t>Arah tangensial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96785" y="2812497"/>
            <a:ext cx="2093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600" dirty="0" smtClean="0">
                <a:latin typeface="Arial" panose="020B0604020202020204" pitchFamily="34" charset="0"/>
              </a:rPr>
              <a:t>Gaya sentripetal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00348" y="3705933"/>
            <a:ext cx="855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600" dirty="0" smtClean="0">
                <a:latin typeface="Arial" panose="020B0604020202020204" pitchFamily="34" charset="0"/>
              </a:rPr>
              <a:t>Pusat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13518" y="2505769"/>
            <a:ext cx="1806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600" dirty="0" smtClean="0">
                <a:latin typeface="Arial" panose="020B0604020202020204" pitchFamily="34" charset="0"/>
              </a:rPr>
              <a:t>Gaya sentrifugal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608132" y="3044057"/>
            <a:ext cx="2152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600" dirty="0" smtClean="0">
                <a:latin typeface="Arial" panose="020B0604020202020204" pitchFamily="34" charset="0"/>
              </a:rPr>
              <a:t>Gaya sentripetal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45758" y="4466736"/>
            <a:ext cx="214248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id-ID" altLang="en-US" sz="1600" dirty="0" smtClean="0">
                <a:latin typeface="Arial" panose="020B0604020202020204" pitchFamily="34" charset="0"/>
              </a:rPr>
              <a:t>Arah tangensial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61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4898" y="269875"/>
            <a:ext cx="11385395" cy="1325563"/>
          </a:xfrm>
        </p:spPr>
        <p:txBody>
          <a:bodyPr>
            <a:noAutofit/>
          </a:bodyPr>
          <a:lstStyle/>
          <a:p>
            <a:r>
              <a:rPr kumimoji="1" lang="id-ID" altLang="en-US" sz="3600" dirty="0" smtClean="0">
                <a:latin typeface="Arial" panose="020B0604020202020204" pitchFamily="34" charset="0"/>
              </a:rPr>
              <a:t>Gerakan beban terangkat ke arah luar dan perubahan radius pengoperasian dikarenakan gaya sentrifugal</a:t>
            </a:r>
            <a:endParaRPr kumimoji="1" lang="id-ID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7"/>
          <a:stretch/>
        </p:blipFill>
        <p:spPr bwMode="auto">
          <a:xfrm>
            <a:off x="3295291" y="1475117"/>
            <a:ext cx="5091959" cy="46472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417389" y="5313872"/>
            <a:ext cx="1431985" cy="2674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417389" y="5718105"/>
            <a:ext cx="1431985" cy="2674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56865" y="5299416"/>
            <a:ext cx="3287927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en-US" sz="1300" dirty="0" smtClean="0">
                <a:latin typeface="Arial" panose="020B0604020202020204" pitchFamily="34" charset="0"/>
              </a:rPr>
              <a:t>Radius pengoperasian sebelum berputar</a:t>
            </a:r>
            <a:endParaRPr kumimoji="1" lang="id-ID" alt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62475" y="5726720"/>
            <a:ext cx="3429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300" dirty="0" smtClean="0">
                <a:latin typeface="Arial" panose="020B0604020202020204" pitchFamily="34" charset="0"/>
              </a:rPr>
              <a:t>Radius pengoperasian selama berputar</a:t>
            </a:r>
            <a:endParaRPr kumimoji="1" lang="id-ID" alt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9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812"/>
          </a:xfrm>
        </p:spPr>
        <p:txBody>
          <a:bodyPr>
            <a:norm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Puli yang dapat Digerakkan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7"/>
          <a:stretch/>
        </p:blipFill>
        <p:spPr bwMode="auto">
          <a:xfrm>
            <a:off x="3476444" y="1345721"/>
            <a:ext cx="5538160" cy="51585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087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0719"/>
          </a:xfrm>
        </p:spPr>
        <p:txBody>
          <a:bodyPr/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Tingkat beban, beban tetapan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85" y="1690688"/>
            <a:ext cx="5541234" cy="472736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038350" y="2846455"/>
            <a:ext cx="2093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id-ID" altLang="en-US" sz="2000" dirty="0" smtClean="0">
                <a:latin typeface="Arial" panose="020B0604020202020204" pitchFamily="34" charset="0"/>
              </a:rPr>
              <a:t>Aksesori katrol</a:t>
            </a:r>
            <a:endParaRPr kumimoji="1" lang="id-ID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53056" y="3526124"/>
            <a:ext cx="2435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2000" dirty="0" smtClean="0">
                <a:latin typeface="Arial" panose="020B0604020202020204" pitchFamily="34" charset="0"/>
              </a:rPr>
              <a:t>Tingkat beban</a:t>
            </a:r>
            <a:endParaRPr kumimoji="1" lang="id-ID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57675" y="5388635"/>
            <a:ext cx="20478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id-ID" altLang="en-US" sz="2000" dirty="0" smtClean="0">
                <a:latin typeface="Arial" panose="020B0604020202020204" pitchFamily="34" charset="0"/>
              </a:rPr>
              <a:t>Beban tetapan</a:t>
            </a:r>
            <a:endParaRPr kumimoji="1" lang="id-ID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12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Tegangan tali kawat sling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287" y="1582947"/>
            <a:ext cx="7677509" cy="52017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002657" y="3916392"/>
            <a:ext cx="241539" cy="8712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28621" y="4045303"/>
            <a:ext cx="1349508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id-ID" altLang="en-US" sz="1400" dirty="0" smtClean="0">
                <a:latin typeface="Arial" panose="020B0604020202020204" pitchFamily="34" charset="0"/>
              </a:rPr>
              <a:t>Sudut sling</a:t>
            </a:r>
            <a:endParaRPr kumimoji="1" lang="id-ID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375920" y="4293097"/>
            <a:ext cx="1889185" cy="2789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75920" y="4278660"/>
            <a:ext cx="2536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400" dirty="0" smtClean="0">
                <a:latin typeface="Arial" panose="020B0604020202020204" pitchFamily="34" charset="0"/>
              </a:rPr>
              <a:t>Tali kawat sling</a:t>
            </a:r>
            <a:endParaRPr kumimoji="1" lang="id-ID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486400" y="1690688"/>
            <a:ext cx="4330460" cy="18547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86400" y="1582947"/>
            <a:ext cx="60997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m: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Bobot beban (t)</a:t>
            </a:r>
          </a:p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Fw: 9.8 × m (kN)</a:t>
            </a:r>
          </a:p>
          <a:p>
            <a:r>
              <a:rPr kumimoji="1" lang="id-ID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kumimoji="1" lang="id-ID" altLang="ja-JP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1" lang="id-ID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, F</a:t>
            </a:r>
            <a:r>
              <a:rPr kumimoji="1" lang="id-ID" altLang="ja-JP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id-ID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: Tegangan tali kawat sling (kN) </a:t>
            </a:r>
          </a:p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F: Gaya yang dihasilkan (kN)</a:t>
            </a:r>
            <a:r>
              <a:rPr lang="id-ID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8000"/>
            <a:r>
              <a:rPr kumimoji="1" lang="id-ID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F = Fw</a:t>
            </a:r>
          </a:p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P: Gaya yang menarik tali kawat sling ke arah dalam (kN) 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37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7695"/>
          </a:xfrm>
        </p:spPr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Beban tetapan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344519" y="2022572"/>
            <a:ext cx="2186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294823" y="2134325"/>
            <a:ext cx="3049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Bobot aksesori katrol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8" name="グループ化 77"/>
          <p:cNvGrpSpPr/>
          <p:nvPr/>
        </p:nvGrpSpPr>
        <p:grpSpPr>
          <a:xfrm>
            <a:off x="2892287" y="1706564"/>
            <a:ext cx="6092445" cy="3368154"/>
            <a:chOff x="0" y="0"/>
            <a:chExt cx="3170190" cy="1662289"/>
          </a:xfrm>
        </p:grpSpPr>
        <p:cxnSp>
          <p:nvCxnSpPr>
            <p:cNvPr id="79" name="直線コネクタ 78"/>
            <p:cNvCxnSpPr/>
            <p:nvPr/>
          </p:nvCxnSpPr>
          <p:spPr>
            <a:xfrm>
              <a:off x="2310895" y="937908"/>
              <a:ext cx="0" cy="301465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80" name="グループ化 79"/>
            <p:cNvGrpSpPr/>
            <p:nvPr/>
          </p:nvGrpSpPr>
          <p:grpSpPr>
            <a:xfrm>
              <a:off x="0" y="0"/>
              <a:ext cx="3170190" cy="1662289"/>
              <a:chOff x="0" y="0"/>
              <a:chExt cx="3158163" cy="1673514"/>
            </a:xfrm>
          </p:grpSpPr>
          <p:cxnSp>
            <p:nvCxnSpPr>
              <p:cNvPr id="81" name="直線コネクタ 80"/>
              <p:cNvCxnSpPr/>
              <p:nvPr/>
            </p:nvCxnSpPr>
            <p:spPr>
              <a:xfrm>
                <a:off x="0" y="0"/>
                <a:ext cx="0" cy="167351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>
              <a:xfrm>
                <a:off x="8356" y="1671927"/>
                <a:ext cx="3149807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>
                <a:off x="0" y="275648"/>
                <a:ext cx="839450" cy="7216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>
                <a:off x="853882" y="282864"/>
                <a:ext cx="1433561" cy="63500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5" name="直線コネクタ 84"/>
              <p:cNvCxnSpPr/>
              <p:nvPr/>
            </p:nvCxnSpPr>
            <p:spPr>
              <a:xfrm>
                <a:off x="2300765" y="1262008"/>
                <a:ext cx="0" cy="4038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直線コネクタ 85"/>
              <p:cNvCxnSpPr/>
              <p:nvPr/>
            </p:nvCxnSpPr>
            <p:spPr>
              <a:xfrm>
                <a:off x="9621" y="624415"/>
                <a:ext cx="839450" cy="7216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コネクタ 86"/>
              <p:cNvCxnSpPr/>
              <p:nvPr/>
            </p:nvCxnSpPr>
            <p:spPr>
              <a:xfrm>
                <a:off x="851477" y="634035"/>
                <a:ext cx="1433561" cy="6350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矢印コネクタ 87"/>
              <p:cNvCxnSpPr/>
              <p:nvPr/>
            </p:nvCxnSpPr>
            <p:spPr>
              <a:xfrm>
                <a:off x="360796" y="273243"/>
                <a:ext cx="0" cy="1399886"/>
              </a:xfrm>
              <a:prstGeom prst="straightConnector1">
                <a:avLst/>
              </a:prstGeom>
              <a:ln>
                <a:prstDash val="dashDot"/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直線矢印コネクタ 88"/>
              <p:cNvCxnSpPr/>
              <p:nvPr/>
            </p:nvCxnSpPr>
            <p:spPr>
              <a:xfrm flipH="1">
                <a:off x="1245947" y="460856"/>
                <a:ext cx="9621" cy="336743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直線矢印コネクタ 89"/>
              <p:cNvCxnSpPr/>
              <p:nvPr/>
            </p:nvCxnSpPr>
            <p:spPr>
              <a:xfrm>
                <a:off x="1241136" y="826462"/>
                <a:ext cx="0" cy="841857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線コネクタ 90"/>
              <p:cNvCxnSpPr/>
              <p:nvPr/>
            </p:nvCxnSpPr>
            <p:spPr>
              <a:xfrm flipV="1">
                <a:off x="1294053" y="350212"/>
                <a:ext cx="457008" cy="30306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92" name="テキスト ボックス 91"/>
          <p:cNvSpPr txBox="1"/>
          <p:nvPr/>
        </p:nvSpPr>
        <p:spPr>
          <a:xfrm>
            <a:off x="4530239" y="423805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Beban tetapan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2921627" y="352715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Tingkat beban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3509407" y="5203500"/>
            <a:ext cx="3396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Radius pengoperasian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2247654" y="1828230"/>
            <a:ext cx="461665" cy="32327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d-ID" dirty="0" smtClean="0">
                <a:latin typeface="Arial" panose="020B0604020202020204" pitchFamily="34" charset="0"/>
              </a:rPr>
              <a:t>Beban yang dapat diangkat</a:t>
            </a:r>
            <a:endParaRPr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7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860" y="888758"/>
            <a:ext cx="4120280" cy="508048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609482" y="1088813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2000" dirty="0" smtClean="0">
                <a:latin typeface="Arial" panose="020B0604020202020204" pitchFamily="34" charset="0"/>
              </a:rPr>
              <a:t>Topi keras</a:t>
            </a:r>
            <a:endParaRPr kumimoji="1" lang="id-ID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93291" y="2038843"/>
            <a:ext cx="2946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2000" dirty="0" smtClean="0">
                <a:latin typeface="Arial" panose="020B0604020202020204" pitchFamily="34" charset="0"/>
              </a:rPr>
              <a:t>Sarung tangan kerja</a:t>
            </a:r>
            <a:endParaRPr kumimoji="1" lang="id-ID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09805" y="3694203"/>
            <a:ext cx="4948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2000" dirty="0" smtClean="0">
                <a:latin typeface="Arial" panose="020B0604020202020204" pitchFamily="34" charset="0"/>
              </a:rPr>
              <a:t>Kencangkan kancing-kancing manset.</a:t>
            </a:r>
            <a:endParaRPr kumimoji="1" lang="id-ID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0800000" flipV="1">
            <a:off x="6866340" y="4830669"/>
            <a:ext cx="4201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2000" dirty="0" smtClean="0">
                <a:latin typeface="Arial" panose="020B0604020202020204" pitchFamily="34" charset="0"/>
              </a:rPr>
              <a:t>Kencangkan manset celana Anda.</a:t>
            </a:r>
            <a:endParaRPr kumimoji="1" lang="id-ID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 rot="10800000" flipV="1">
            <a:off x="2787810" y="5122975"/>
            <a:ext cx="2269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id-ID" altLang="en-US" sz="2000" dirty="0" smtClean="0">
                <a:latin typeface="Arial" panose="020B0604020202020204" pitchFamily="34" charset="0"/>
              </a:rPr>
              <a:t>Sepatu pengaman</a:t>
            </a:r>
            <a:endParaRPr kumimoji="1" lang="id-ID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0800000" flipV="1">
            <a:off x="1381125" y="2038843"/>
            <a:ext cx="3716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id-ID" altLang="en-US" sz="2000" dirty="0" smtClean="0">
                <a:latin typeface="Arial" panose="020B0604020202020204" pitchFamily="34" charset="0"/>
              </a:rPr>
              <a:t>Kenakan jaket lengan panjang</a:t>
            </a:r>
            <a:endParaRPr kumimoji="1" lang="id-ID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3743"/>
          </a:xfrm>
        </p:spPr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Pakaian kerja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94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9568"/>
          </a:xfrm>
        </p:spPr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Alur kerja harian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349" y="1442369"/>
            <a:ext cx="7991498" cy="497830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532243" y="3757406"/>
            <a:ext cx="2489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Arial" panose="020B0604020202020204" pitchFamily="34" charset="0"/>
              </a:rPr>
              <a:t>Alur kerja harian derek yang dioperasikan dari lantai</a:t>
            </a:r>
            <a:endParaRPr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63039" y="2442630"/>
            <a:ext cx="1905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600" dirty="0" smtClean="0">
                <a:latin typeface="Arial" panose="020B0604020202020204" pitchFamily="34" charset="0"/>
              </a:rPr>
              <a:t>Rapat praoperasi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95199" y="1410046"/>
            <a:ext cx="1905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600" dirty="0" smtClean="0">
                <a:latin typeface="Arial" panose="020B0604020202020204" pitchFamily="34" charset="0"/>
              </a:rPr>
              <a:t>Inspeksi prestart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24509" y="2860747"/>
            <a:ext cx="2542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ja-JP" sz="1600" dirty="0" smtClean="0">
                <a:latin typeface="Arial" panose="020B0604020202020204" pitchFamily="34" charset="0"/>
              </a:rPr>
              <a:t>(pemeriksaan statis)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69711" y="1400208"/>
            <a:ext cx="1905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>
                <a:latin typeface="Arial" panose="020B0604020202020204" pitchFamily="34" charset="0"/>
              </a:rPr>
              <a:t>Menyalakan daya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484923" y="2041857"/>
            <a:ext cx="1905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600" dirty="0" smtClean="0">
                <a:latin typeface="Arial" panose="020B0604020202020204" pitchFamily="34" charset="0"/>
              </a:rPr>
              <a:t>Inspeksi prestart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458905" y="2321475"/>
            <a:ext cx="335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ja-JP" sz="1600" dirty="0" smtClean="0">
                <a:latin typeface="Arial" panose="020B0604020202020204" pitchFamily="34" charset="0"/>
              </a:rPr>
              <a:t>(konfirmasi gerakan derek)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929306" y="3488433"/>
            <a:ext cx="2767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600" dirty="0" smtClean="0">
                <a:latin typeface="Arial" panose="020B0604020202020204" pitchFamily="34" charset="0"/>
              </a:rPr>
              <a:t>Pengoperasian yang aman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022212" y="5912271"/>
            <a:ext cx="3290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600" dirty="0" smtClean="0">
                <a:latin typeface="Arial" panose="020B0604020202020204" pitchFamily="34" charset="0"/>
              </a:rPr>
              <a:t>Pemeriksaan setelah menyelesaikan pekerjaan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31462" y="5920027"/>
            <a:ext cx="1905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smtClean="0">
                <a:latin typeface="Arial" panose="020B0604020202020204" pitchFamily="34" charset="0"/>
              </a:rPr>
              <a:t>Mematikan daya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2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Inspeksi prestart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38" y="1690687"/>
            <a:ext cx="7073660" cy="45979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正方形/長方形 6"/>
          <p:cNvSpPr/>
          <p:nvPr/>
        </p:nvSpPr>
        <p:spPr>
          <a:xfrm>
            <a:off x="5426765" y="1690687"/>
            <a:ext cx="1480931" cy="585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432031" y="2171079"/>
            <a:ext cx="1480931" cy="585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141781" y="4562385"/>
            <a:ext cx="1957134" cy="10836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875722" y="3522800"/>
            <a:ext cx="1480931" cy="585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58825" y="5166069"/>
            <a:ext cx="1480931" cy="9266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160002" y="5625548"/>
            <a:ext cx="1747694" cy="6631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676438" y="1772788"/>
            <a:ext cx="1480931" cy="16363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827863" y="4187687"/>
            <a:ext cx="1224387" cy="7026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7052250" y="3771528"/>
            <a:ext cx="799569" cy="4362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500683" y="2919329"/>
            <a:ext cx="1247987" cy="4362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566282" y="2459661"/>
            <a:ext cx="258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id-ID" altLang="en-US" dirty="0" smtClean="0">
                <a:latin typeface="Arial" panose="020B0604020202020204" pitchFamily="34" charset="0"/>
              </a:rPr>
              <a:t>Inspeksi prestart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85428" y="1867472"/>
            <a:ext cx="2486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Kinerja rem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432031" y="2288181"/>
            <a:ext cx="1878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Kondisi rel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647950" y="2986286"/>
            <a:ext cx="4629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Alat pencegah penggulungan berlebihan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558826" y="3522405"/>
            <a:ext cx="182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id-ID" altLang="en-US" dirty="0" smtClean="0">
                <a:latin typeface="Arial" panose="020B0604020202020204" pitchFamily="34" charset="0"/>
              </a:rPr>
              <a:t>Menyeberang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919449" y="3765833"/>
            <a:ext cx="12511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Melintas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872539" y="4289647"/>
            <a:ext cx="229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Arial" panose="020B0604020202020204" pitchFamily="34" charset="0"/>
              </a:rPr>
              <a:t>Mengangkat dan menurunkan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371278" y="4683725"/>
            <a:ext cx="3477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Arial" panose="020B0604020202020204" pitchFamily="34" charset="0"/>
              </a:rPr>
              <a:t>Konfirmasi jalur untuk mengatrol tali kawat dan rantai</a:t>
            </a:r>
          </a:p>
          <a:p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147076" y="5647479"/>
            <a:ext cx="2130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Perangkat safety catch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33351" y="5457988"/>
            <a:ext cx="3976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dirty="0" smtClean="0">
                <a:latin typeface="Arial" panose="020B0604020202020204" pitchFamily="34" charset="0"/>
              </a:rPr>
              <a:t>Konfirmasi sakelar tombol tekan</a:t>
            </a:r>
            <a:endParaRPr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9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vert="eaVert" wrap="squar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972</Words>
  <PresentationFormat>ユーザー設定</PresentationFormat>
  <Paragraphs>210</Paragraphs>
  <Slides>50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1" baseType="lpstr">
      <vt:lpstr>Office テーマ</vt:lpstr>
      <vt:lpstr>Kualifikasi operator derek</vt:lpstr>
      <vt:lpstr>Sakelar gantung yang digantungkan dari kawat messenger</vt:lpstr>
      <vt:lpstr>Sakelar gantung yang digantungkan dari tempat yang tetap pada gelagar</vt:lpstr>
      <vt:lpstr>Definisi derek</vt:lpstr>
      <vt:lpstr>Tingkat beban, beban tetapan</vt:lpstr>
      <vt:lpstr>Beban tetapan</vt:lpstr>
      <vt:lpstr>Pakaian kerja</vt:lpstr>
      <vt:lpstr>Alur kerja harian</vt:lpstr>
      <vt:lpstr>Inspeksi prestart</vt:lpstr>
      <vt:lpstr>Periksa apakah derek beroperasi dengan semestinya</vt:lpstr>
      <vt:lpstr>Status penggulungan pada drum penggulung</vt:lpstr>
      <vt:lpstr>Larangan beban yang berlebihan</vt:lpstr>
      <vt:lpstr>Menjaga efektivitas alat pengaman (1)</vt:lpstr>
      <vt:lpstr>Menjaga efektivitas alat pengaman (2)</vt:lpstr>
      <vt:lpstr>Tidak boleh ada benturan dengan penahan</vt:lpstr>
      <vt:lpstr>Operasi yang dilarang</vt:lpstr>
      <vt:lpstr>Pengangkutan pekerja menggunakan derek merupakan tindakan yang dilarang</vt:lpstr>
      <vt:lpstr>Dilarang meninggalkan beban dalam kondisi terangkat</vt:lpstr>
      <vt:lpstr>Langkah-langkah saat menemukan abnormalitas</vt:lpstr>
      <vt:lpstr>Tarikan oleh tali pemandu</vt:lpstr>
      <vt:lpstr>Bahaya operasi serentak dua arah</vt:lpstr>
      <vt:lpstr>Berdiri dengan beban dalam kondisi terangkat</vt:lpstr>
      <vt:lpstr>Larangan operasi yang berlawanan</vt:lpstr>
      <vt:lpstr>Dilarang menyalakan derek saat melakukan inspeksi.</vt:lpstr>
      <vt:lpstr>Penggulungan terbalik tali kawat untuk mengangkat</vt:lpstr>
      <vt:lpstr>Memperoleh kualifikasi untuk petugas sling</vt:lpstr>
      <vt:lpstr>Sudut sling</vt:lpstr>
      <vt:lpstr>Berikan jarak yang cukup untuk evakuasi</vt:lpstr>
      <vt:lpstr>Dilarang menarik beban ke samping dan mengangkatnya secara miring.</vt:lpstr>
      <vt:lpstr>Dilarang mengangkat beban dengan cepat.</vt:lpstr>
      <vt:lpstr>Memeriksa kondisi tali</vt:lpstr>
      <vt:lpstr>Memeriksa tempat penurunan muatan</vt:lpstr>
      <vt:lpstr>Dilarang menarik kawat sling dengan bantuan derek.</vt:lpstr>
      <vt:lpstr>Dilarang mengangkat kait yang sedang berayun.</vt:lpstr>
      <vt:lpstr>Menangani sakelar gantung</vt:lpstr>
      <vt:lpstr>Posisi kait</vt:lpstr>
      <vt:lpstr>Operasi antiayun</vt:lpstr>
      <vt:lpstr>Pemeriksaan rutin</vt:lpstr>
      <vt:lpstr>Menghentikan dalam kondisi tidak normal</vt:lpstr>
      <vt:lpstr>Persiapan pendahuluan</vt:lpstr>
      <vt:lpstr>Memeriksa informasi cuaca</vt:lpstr>
      <vt:lpstr>Hentikan operasi saat hujan turun</vt:lpstr>
      <vt:lpstr>Bahaya dikarenakan sengatan listrik</vt:lpstr>
      <vt:lpstr>Hubungan antara besaran dan lengan gaya</vt:lpstr>
      <vt:lpstr>Momen pengungkitan</vt:lpstr>
      <vt:lpstr>Inersia</vt:lpstr>
      <vt:lpstr>Gaya sentripetal dan sentrifugal</vt:lpstr>
      <vt:lpstr>Gerakan beban terangkat ke arah luar dan perubahan radius pengoperasian dikarenakan gaya sentrifugal</vt:lpstr>
      <vt:lpstr>Puli yang dapat Digerakkan</vt:lpstr>
      <vt:lpstr>Tegangan tali kawat sling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2020-02-12T05:53:01Z</cp:lastPrinted>
  <dcterms:created xsi:type="dcterms:W3CDTF">2020-02-12T02:45:45Z</dcterms:created>
  <dcterms:modified xsi:type="dcterms:W3CDTF">2020-03-12T16:16:14Z</dcterms:modified>
</cp:coreProperties>
</file>