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06" r:id="rId4"/>
    <p:sldId id="30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982" y="-7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260987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263625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420228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147405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36772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389456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95168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311930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53809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225057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008215-75EA-4029-8F10-D1C3B5699D26}"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310681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08215-75EA-4029-8F10-D1C3B5699D26}" type="datetimeFigureOut">
              <a:rPr kumimoji="1" lang="ja-JP" altLang="en-US" smtClean="0"/>
              <a:t>2020/3/13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450CF-7DBF-4E22-9F1C-1360582FE612}" type="slidenum">
              <a:rPr kumimoji="1" lang="ja-JP" altLang="en-US" smtClean="0"/>
              <a:t>‹#›</a:t>
            </a:fld>
            <a:endParaRPr kumimoji="1" lang="ja-JP" altLang="en-US"/>
          </a:p>
        </p:txBody>
      </p:sp>
    </p:spTree>
    <p:extLst>
      <p:ext uri="{BB962C8B-B14F-4D97-AF65-F5344CB8AC3E}">
        <p14:creationId xmlns:p14="http://schemas.microsoft.com/office/powerpoint/2010/main" val="274058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73021"/>
          </a:xfrm>
        </p:spPr>
        <p:txBody>
          <a:bodyPr>
            <a:normAutofit/>
          </a:bodyPr>
          <a:lstStyle/>
          <a:p>
            <a:r>
              <a:rPr lang="vi-VN" sz="4000" dirty="0" smtClean="0">
                <a:latin typeface="Arial"/>
                <a:cs typeface="Arial"/>
              </a:rPr>
              <a:t>Trình độ của người vận hành cần trục</a:t>
            </a:r>
            <a:endParaRPr kumimoji="1" lang="vi-VN" altLang="en-US" sz="4000" dirty="0">
              <a:latin typeface="Arial"/>
              <a:cs typeface="Arial"/>
            </a:endParaRPr>
          </a:p>
        </p:txBody>
      </p:sp>
      <p:graphicFrame>
        <p:nvGraphicFramePr>
          <p:cNvPr id="3" name="表 2"/>
          <p:cNvGraphicFramePr>
            <a:graphicFrameLocks noGrp="1"/>
          </p:cNvGraphicFramePr>
          <p:nvPr>
            <p:extLst>
              <p:ext uri="{D42A27DB-BD31-4B8C-83A1-F6EECF244321}">
                <p14:modId xmlns:p14="http://schemas.microsoft.com/office/powerpoint/2010/main" val="2116769249"/>
              </p:ext>
            </p:extLst>
          </p:nvPr>
        </p:nvGraphicFramePr>
        <p:xfrm>
          <a:off x="1079500" y="1453091"/>
          <a:ext cx="10569573" cy="4507303"/>
        </p:xfrm>
        <a:graphic>
          <a:graphicData uri="http://schemas.openxmlformats.org/drawingml/2006/table">
            <a:tbl>
              <a:tblPr firstRow="1" bandRow="1">
                <a:tableStyleId>{5C22544A-7EE6-4342-B048-85BDC9FD1C3A}</a:tableStyleId>
              </a:tblPr>
              <a:tblGrid>
                <a:gridCol w="549275"/>
                <a:gridCol w="2095500"/>
                <a:gridCol w="1685925"/>
                <a:gridCol w="1552575"/>
                <a:gridCol w="2171700"/>
                <a:gridCol w="1171575"/>
                <a:gridCol w="1343023"/>
              </a:tblGrid>
              <a:tr h="470959">
                <a:tc rowSpan="2" gridSpan="2">
                  <a:txBody>
                    <a:bodyPr/>
                    <a:lstStyle/>
                    <a:p>
                      <a:pPr algn="ctr"/>
                      <a:r>
                        <a:rPr kumimoji="1" lang="vi-VN" altLang="ja-JP" sz="1600" b="1" i="0" u="none" strike="noStrike" kern="1200" baseline="0" dirty="0" smtClean="0">
                          <a:solidFill>
                            <a:schemeClr val="tx1"/>
                          </a:solidFill>
                          <a:latin typeface="Arial"/>
                          <a:cs typeface="Arial"/>
                        </a:rPr>
                        <a:t>Tải trọng nâng và loại hình hoạt động</a:t>
                      </a:r>
                      <a:endParaRPr kumimoji="1" lang="vi-VN" altLang="en-US"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dirty="0"/>
                    </a:p>
                  </a:txBody>
                  <a:tcPr/>
                </a:tc>
                <a:tc gridSpan="4">
                  <a:txBody>
                    <a:bodyPr/>
                    <a:lstStyle/>
                    <a:p>
                      <a:pPr algn="ctr"/>
                      <a:r>
                        <a:rPr kumimoji="1" lang="vi-VN" altLang="ja-JP" sz="1600" b="1" i="0" u="none" strike="noStrike" kern="1200" baseline="0" dirty="0" smtClean="0">
                          <a:solidFill>
                            <a:schemeClr val="tx1"/>
                          </a:solidFill>
                          <a:latin typeface="Arial"/>
                          <a:cs typeface="Arial"/>
                        </a:rPr>
                        <a:t>5 tấn trở lên</a:t>
                      </a:r>
                      <a:endParaRPr kumimoji="1" lang="vi-VN" altLang="en-US"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ctr"/>
                      <a:r>
                        <a:rPr kumimoji="1" lang="vi-VN" altLang="ja-JP" sz="1600" b="1" i="0" u="none" strike="noStrike" kern="1200" baseline="0" dirty="0" smtClean="0">
                          <a:solidFill>
                            <a:schemeClr val="tx1"/>
                          </a:solidFill>
                          <a:latin typeface="Arial"/>
                          <a:cs typeface="Arial"/>
                        </a:rPr>
                        <a:t>Nhỏ hơn 5 tấn</a:t>
                      </a:r>
                      <a:endParaRPr kumimoji="1" lang="vi-VN" altLang="en-US"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0029">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vi-VN" altLang="ja-JP" sz="1400" dirty="0" smtClean="0">
                          <a:solidFill>
                            <a:schemeClr val="tx1"/>
                          </a:solidFill>
                          <a:latin typeface="Arial"/>
                          <a:cs typeface="Arial"/>
                        </a:rPr>
                        <a:t>Cần trục (bao gồm cả loại không dây)</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ja-JP" sz="1400" dirty="0" smtClean="0">
                          <a:solidFill>
                            <a:schemeClr val="tx1"/>
                          </a:solidFill>
                          <a:latin typeface="Arial"/>
                          <a:cs typeface="Arial"/>
                        </a:rPr>
                        <a:t>Cần trục được vận hành từ dưới nền</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ja-JP" sz="1400" dirty="0" smtClean="0">
                          <a:solidFill>
                            <a:schemeClr val="tx1"/>
                          </a:solidFill>
                          <a:latin typeface="Arial"/>
                          <a:cs typeface="Arial"/>
                        </a:rPr>
                        <a:t>Cần trục được vận hành từ dưới nền (di chuyển cùng với tải trọng)</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ja-JP" sz="1400" dirty="0" smtClean="0">
                          <a:solidFill>
                            <a:schemeClr val="tx1"/>
                          </a:solidFill>
                          <a:latin typeface="Arial"/>
                          <a:cs typeface="Arial"/>
                        </a:rPr>
                        <a:t>Palăng điện</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600" dirty="0">
                        <a:solidFill>
                          <a:schemeClr val="tx1"/>
                        </a:solidFill>
                        <a:latin typeface="Arial" panose="020B0604020202020204" pitchFamily="34" charset="0"/>
                        <a:cs typeface="Arial" panose="020B0604020202020204" pitchFamily="34" charset="0"/>
                      </a:endParaRPr>
                    </a:p>
                  </a:txBody>
                  <a:tcPr/>
                </a:tc>
              </a:tr>
              <a:tr h="826206">
                <a:tc rowSpan="4">
                  <a:txBody>
                    <a:bodyPr/>
                    <a:lstStyle/>
                    <a:p>
                      <a:pPr algn="ctr"/>
                      <a:r>
                        <a:rPr kumimoji="1" lang="vi-VN" altLang="ja-JP" sz="1600" b="0" i="0" u="none" strike="noStrike" kern="1200" baseline="0" dirty="0" smtClean="0">
                          <a:solidFill>
                            <a:schemeClr val="tx1"/>
                          </a:solidFill>
                          <a:latin typeface="Arial"/>
                          <a:cs typeface="Arial"/>
                        </a:rPr>
                        <a:t>Các loại chứng nhận</a:t>
                      </a:r>
                      <a:endParaRPr kumimoji="1" lang="vi-VN" altLang="en-US" sz="1600" dirty="0">
                        <a:solidFill>
                          <a:schemeClr val="tx1"/>
                        </a:solidFill>
                        <a:latin typeface="Arial"/>
                        <a:cs typeface="Aria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vi-VN" altLang="ja-JP" sz="1400" dirty="0" smtClean="0">
                          <a:solidFill>
                            <a:schemeClr val="tx1"/>
                          </a:solidFill>
                          <a:latin typeface="Arial"/>
                          <a:cs typeface="Arial"/>
                        </a:rPr>
                        <a:t>Giấy phép vận hành cần trục/đêrit (không giới hạn)</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6206">
                <a:tc vMerge="1">
                  <a:txBody>
                    <a:bodyPr/>
                    <a:lstStyle/>
                    <a:p>
                      <a:endParaRPr kumimoji="1" lang="ja-JP" altLang="en-US" dirty="0"/>
                    </a:p>
                  </a:txBody>
                  <a:tcPr/>
                </a:tc>
                <a:tc>
                  <a:txBody>
                    <a:bodyPr/>
                    <a:lstStyle/>
                    <a:p>
                      <a:r>
                        <a:rPr kumimoji="1" lang="vi-VN" altLang="ja-JP" sz="1400" dirty="0" smtClean="0">
                          <a:solidFill>
                            <a:schemeClr val="tx1"/>
                          </a:solidFill>
                          <a:latin typeface="Arial"/>
                          <a:cs typeface="Arial"/>
                        </a:rPr>
                        <a:t>Giấy phép vận hành cần trục từ dưới nền (có giới hạn)</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6206">
                <a:tc vMerge="1">
                  <a:txBody>
                    <a:bodyPr/>
                    <a:lstStyle/>
                    <a:p>
                      <a:endParaRPr kumimoji="1" lang="ja-JP" altLang="en-US" dirty="0"/>
                    </a:p>
                  </a:txBody>
                  <a:tcPr/>
                </a:tc>
                <a:tc>
                  <a:txBody>
                    <a:bodyPr/>
                    <a:lstStyle/>
                    <a:p>
                      <a:r>
                        <a:rPr kumimoji="1" lang="vi-VN" altLang="ja-JP" sz="1400" dirty="0" smtClean="0">
                          <a:solidFill>
                            <a:schemeClr val="tx1"/>
                          </a:solidFill>
                          <a:latin typeface="Arial"/>
                          <a:cs typeface="Arial"/>
                        </a:rPr>
                        <a:t>Khóa đào tạo kỹ năng để vận hành cần trục từ dưới nền</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6206">
                <a:tc vMerge="1">
                  <a:txBody>
                    <a:bodyPr/>
                    <a:lstStyle/>
                    <a:p>
                      <a:endParaRPr kumimoji="1" lang="ja-JP" altLang="en-US" dirty="0"/>
                    </a:p>
                  </a:txBody>
                  <a:tcPr/>
                </a:tc>
                <a:tc>
                  <a:txBody>
                    <a:bodyPr/>
                    <a:lstStyle/>
                    <a:p>
                      <a:r>
                        <a:rPr kumimoji="1" lang="vi-VN" altLang="ja-JP" sz="1400" dirty="0" smtClean="0">
                          <a:solidFill>
                            <a:schemeClr val="tx1"/>
                          </a:solidFill>
                          <a:latin typeface="Arial"/>
                          <a:cs typeface="Arial"/>
                        </a:rPr>
                        <a:t>Tập huấn đặc biệt để vận hành cần trục</a:t>
                      </a:r>
                      <a:endParaRPr kumimoji="1" lang="vi-VN" altLang="en-US" sz="14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vi-VN" altLang="en-US" sz="1800" b="0" i="0" u="none" strike="noStrike" kern="1200" baseline="0" dirty="0" smtClean="0">
                          <a:solidFill>
                            <a:schemeClr val="dk1"/>
                          </a:solidFill>
                          <a:latin typeface="Arial"/>
                          <a:cs typeface="Arial"/>
                        </a:rPr>
                        <a:t>○</a:t>
                      </a:r>
                      <a:endParaRPr kumimoji="1" lang="vi-VN" altLang="en-US" sz="16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623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Kiểm tra cách thức hoạt động của cần trục</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6883" y="1690688"/>
            <a:ext cx="5503653" cy="4908520"/>
          </a:xfrm>
          <a:prstGeom prst="rect">
            <a:avLst/>
          </a:prstGeom>
          <a:noFill/>
          <a:ln>
            <a:noFill/>
          </a:ln>
        </p:spPr>
      </p:pic>
      <p:sp>
        <p:nvSpPr>
          <p:cNvPr id="3" name="正方形/長方形 2"/>
          <p:cNvSpPr/>
          <p:nvPr/>
        </p:nvSpPr>
        <p:spPr>
          <a:xfrm>
            <a:off x="3468757" y="2156792"/>
            <a:ext cx="1939584" cy="104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3568147" y="2283820"/>
            <a:ext cx="1840193" cy="830997"/>
          </a:xfrm>
          <a:prstGeom prst="rect">
            <a:avLst/>
          </a:prstGeom>
          <a:noFill/>
        </p:spPr>
        <p:txBody>
          <a:bodyPr wrap="square" rtlCol="0">
            <a:spAutoFit/>
          </a:bodyPr>
          <a:lstStyle/>
          <a:p>
            <a:r>
              <a:rPr kumimoji="1" lang="vi-VN" altLang="en-US" sz="1600" dirty="0" smtClean="0">
                <a:latin typeface="Arial"/>
                <a:cs typeface="Arial"/>
              </a:rPr>
              <a:t>Cần cẩu có hoạt động như hướng dẫn không</a:t>
            </a:r>
            <a:endParaRPr kumimoji="1" lang="vi-VN" altLang="en-US" sz="1600" dirty="0">
              <a:latin typeface="Arial"/>
              <a:cs typeface="Arial"/>
            </a:endParaRPr>
          </a:p>
        </p:txBody>
      </p:sp>
      <p:sp>
        <p:nvSpPr>
          <p:cNvPr id="6" name="正方形/長方形 5"/>
          <p:cNvSpPr/>
          <p:nvPr/>
        </p:nvSpPr>
        <p:spPr>
          <a:xfrm>
            <a:off x="5705061" y="4611756"/>
            <a:ext cx="2266122" cy="14113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5705061" y="4840357"/>
            <a:ext cx="1911222" cy="523220"/>
          </a:xfrm>
          <a:prstGeom prst="rect">
            <a:avLst/>
          </a:prstGeom>
          <a:noFill/>
        </p:spPr>
        <p:txBody>
          <a:bodyPr wrap="square" rtlCol="0">
            <a:spAutoFit/>
          </a:bodyPr>
          <a:lstStyle/>
          <a:p>
            <a:r>
              <a:rPr kumimoji="1" lang="vi-VN" altLang="en-US" sz="2800" dirty="0" smtClean="0">
                <a:latin typeface="Arial"/>
                <a:cs typeface="Arial"/>
              </a:rPr>
              <a:t>Kiểm tra!</a:t>
            </a:r>
            <a:endParaRPr kumimoji="1" lang="vi-VN" altLang="en-US" sz="2800" dirty="0">
              <a:latin typeface="Arial"/>
              <a:cs typeface="Arial"/>
            </a:endParaRPr>
          </a:p>
        </p:txBody>
      </p:sp>
    </p:spTree>
    <p:extLst>
      <p:ext uri="{BB962C8B-B14F-4D97-AF65-F5344CB8AC3E}">
        <p14:creationId xmlns:p14="http://schemas.microsoft.com/office/powerpoint/2010/main" val="154360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7265"/>
          </a:xfrm>
        </p:spPr>
        <p:txBody>
          <a:bodyPr>
            <a:normAutofit/>
          </a:bodyPr>
          <a:lstStyle/>
          <a:p>
            <a:r>
              <a:rPr kumimoji="1" lang="vi-VN" altLang="en-US" sz="4000" dirty="0" smtClean="0">
                <a:latin typeface="Arial"/>
                <a:cs typeface="Arial"/>
              </a:rPr>
              <a:t>Trạng thái quấn của tang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4407" y="1949570"/>
            <a:ext cx="6107501" cy="3364302"/>
          </a:xfrm>
          <a:prstGeom prst="rect">
            <a:avLst/>
          </a:prstGeom>
          <a:noFill/>
          <a:ln>
            <a:noFill/>
          </a:ln>
        </p:spPr>
      </p:pic>
      <p:sp>
        <p:nvSpPr>
          <p:cNvPr id="3" name="正方形/長方形 2"/>
          <p:cNvSpPr/>
          <p:nvPr/>
        </p:nvSpPr>
        <p:spPr>
          <a:xfrm>
            <a:off x="2445518" y="5063346"/>
            <a:ext cx="6549887" cy="7887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6000944" y="5277141"/>
            <a:ext cx="4857556" cy="369332"/>
          </a:xfrm>
          <a:prstGeom prst="rect">
            <a:avLst/>
          </a:prstGeom>
          <a:noFill/>
        </p:spPr>
        <p:txBody>
          <a:bodyPr wrap="square" rtlCol="0">
            <a:spAutoFit/>
          </a:bodyPr>
          <a:lstStyle/>
          <a:p>
            <a:r>
              <a:rPr lang="vi-VN" altLang="ja-JP" dirty="0" smtClean="0">
                <a:latin typeface="Arial"/>
                <a:cs typeface="Arial"/>
              </a:rPr>
              <a:t>b: Tình trạng không phù hợp (quấn lộn xộn)</a:t>
            </a:r>
            <a:endParaRPr kumimoji="1" lang="vi-VN" altLang="en-US" dirty="0">
              <a:latin typeface="Arial"/>
              <a:cs typeface="Arial"/>
            </a:endParaRPr>
          </a:p>
        </p:txBody>
      </p:sp>
      <p:sp>
        <p:nvSpPr>
          <p:cNvPr id="7" name="テキスト ボックス 6"/>
          <p:cNvSpPr txBox="1"/>
          <p:nvPr/>
        </p:nvSpPr>
        <p:spPr>
          <a:xfrm>
            <a:off x="2354069" y="5286957"/>
            <a:ext cx="2742634" cy="369332"/>
          </a:xfrm>
          <a:prstGeom prst="rect">
            <a:avLst/>
          </a:prstGeom>
          <a:noFill/>
        </p:spPr>
        <p:txBody>
          <a:bodyPr wrap="square" rtlCol="0">
            <a:spAutoFit/>
          </a:bodyPr>
          <a:lstStyle/>
          <a:p>
            <a:r>
              <a:rPr lang="vi-VN" altLang="ja-JP" dirty="0" smtClean="0">
                <a:latin typeface="Arial"/>
                <a:cs typeface="Arial"/>
              </a:rPr>
              <a:t>a: Tình trạng phù hợp</a:t>
            </a:r>
            <a:endParaRPr kumimoji="1" lang="vi-VN" altLang="en-US" dirty="0">
              <a:latin typeface="Arial"/>
              <a:cs typeface="Arial"/>
            </a:endParaRPr>
          </a:p>
        </p:txBody>
      </p:sp>
    </p:spTree>
    <p:extLst>
      <p:ext uri="{BB962C8B-B14F-4D97-AF65-F5344CB8AC3E}">
        <p14:creationId xmlns:p14="http://schemas.microsoft.com/office/powerpoint/2010/main" val="3435423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Cấm quá tải</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389" y="1690687"/>
            <a:ext cx="5607169" cy="4485825"/>
          </a:xfrm>
          <a:prstGeom prst="rect">
            <a:avLst/>
          </a:prstGeom>
          <a:noFill/>
          <a:ln>
            <a:noFill/>
          </a:ln>
        </p:spPr>
      </p:pic>
    </p:spTree>
    <p:extLst>
      <p:ext uri="{BB962C8B-B14F-4D97-AF65-F5344CB8AC3E}">
        <p14:creationId xmlns:p14="http://schemas.microsoft.com/office/powerpoint/2010/main" val="522526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06475"/>
          </a:xfrm>
        </p:spPr>
        <p:txBody>
          <a:bodyPr>
            <a:normAutofit/>
          </a:bodyPr>
          <a:lstStyle/>
          <a:p>
            <a:r>
              <a:rPr lang="vi-VN" sz="4000" dirty="0" smtClean="0">
                <a:latin typeface="Arial"/>
                <a:cs typeface="Arial"/>
              </a:rPr>
              <a:t>Giữ cho thiết bị an toàn luôn có hiệu lực (1)</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6498" y="1371600"/>
            <a:ext cx="5486400" cy="4994694"/>
          </a:xfrm>
          <a:prstGeom prst="rect">
            <a:avLst/>
          </a:prstGeom>
          <a:noFill/>
          <a:ln>
            <a:noFill/>
          </a:ln>
        </p:spPr>
      </p:pic>
      <p:sp>
        <p:nvSpPr>
          <p:cNvPr id="3" name="正方形/長方形 2"/>
          <p:cNvSpPr/>
          <p:nvPr/>
        </p:nvSpPr>
        <p:spPr>
          <a:xfrm>
            <a:off x="6301409" y="2882348"/>
            <a:ext cx="1719470" cy="13616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6764278" y="3101513"/>
            <a:ext cx="3503671" cy="646331"/>
          </a:xfrm>
          <a:prstGeom prst="rect">
            <a:avLst/>
          </a:prstGeom>
          <a:noFill/>
        </p:spPr>
        <p:txBody>
          <a:bodyPr wrap="square" rtlCol="0">
            <a:spAutoFit/>
          </a:bodyPr>
          <a:lstStyle/>
          <a:p>
            <a:r>
              <a:rPr lang="vi-VN" dirty="0" smtClean="0">
                <a:latin typeface="Arial"/>
                <a:cs typeface="Arial"/>
              </a:rPr>
              <a:t>Công tắc giới hạn chống xoắn quá mức không hoạt động.</a:t>
            </a:r>
          </a:p>
        </p:txBody>
      </p:sp>
    </p:spTree>
    <p:extLst>
      <p:ext uri="{BB962C8B-B14F-4D97-AF65-F5344CB8AC3E}">
        <p14:creationId xmlns:p14="http://schemas.microsoft.com/office/powerpoint/2010/main" val="406781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94963"/>
          </a:xfrm>
        </p:spPr>
        <p:txBody>
          <a:bodyPr>
            <a:normAutofit/>
          </a:bodyPr>
          <a:lstStyle/>
          <a:p>
            <a:r>
              <a:rPr lang="vi-VN" sz="4000" dirty="0" smtClean="0">
                <a:latin typeface="Arial"/>
                <a:cs typeface="Arial"/>
              </a:rPr>
              <a:t>Giữ cho thiết bị an toàn luôn có hiệu lực (2)</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540" y="1690688"/>
            <a:ext cx="6245524" cy="4960278"/>
          </a:xfrm>
          <a:prstGeom prst="rect">
            <a:avLst/>
          </a:prstGeom>
          <a:noFill/>
          <a:ln>
            <a:noFill/>
          </a:ln>
        </p:spPr>
      </p:pic>
      <p:sp>
        <p:nvSpPr>
          <p:cNvPr id="3" name="正方形/長方形 2"/>
          <p:cNvSpPr/>
          <p:nvPr/>
        </p:nvSpPr>
        <p:spPr>
          <a:xfrm>
            <a:off x="3498574" y="1977887"/>
            <a:ext cx="1341782" cy="12324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6012764" y="1662779"/>
            <a:ext cx="2271403" cy="12324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6964688" y="2861778"/>
            <a:ext cx="1341782" cy="14120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6188419" y="2058733"/>
            <a:ext cx="4108105" cy="369332"/>
          </a:xfrm>
          <a:prstGeom prst="rect">
            <a:avLst/>
          </a:prstGeom>
          <a:noFill/>
        </p:spPr>
        <p:txBody>
          <a:bodyPr wrap="square" rtlCol="0">
            <a:spAutoFit/>
          </a:bodyPr>
          <a:lstStyle/>
          <a:p>
            <a:r>
              <a:rPr lang="vi-VN" dirty="0" smtClean="0">
                <a:latin typeface="Arial"/>
                <a:cs typeface="Arial"/>
              </a:rPr>
              <a:t>Thợ nào đó dán băng dính vào móc</a:t>
            </a:r>
            <a:endParaRPr kumimoji="1" lang="vi-VN" altLang="en-US" dirty="0">
              <a:latin typeface="Arial"/>
              <a:cs typeface="Arial"/>
            </a:endParaRPr>
          </a:p>
        </p:txBody>
      </p:sp>
      <p:sp>
        <p:nvSpPr>
          <p:cNvPr id="11" name="テキスト ボックス 10"/>
          <p:cNvSpPr txBox="1"/>
          <p:nvPr/>
        </p:nvSpPr>
        <p:spPr>
          <a:xfrm>
            <a:off x="6679828" y="3849808"/>
            <a:ext cx="3253283" cy="369332"/>
          </a:xfrm>
          <a:prstGeom prst="rect">
            <a:avLst/>
          </a:prstGeom>
          <a:noFill/>
        </p:spPr>
        <p:txBody>
          <a:bodyPr wrap="square" rtlCol="0">
            <a:spAutoFit/>
          </a:bodyPr>
          <a:lstStyle/>
          <a:p>
            <a:r>
              <a:rPr lang="vi-VN" altLang="en-US" dirty="0" smtClean="0">
                <a:latin typeface="Arial"/>
                <a:cs typeface="Arial"/>
              </a:rPr>
              <a:t>Không thể tin được!!</a:t>
            </a:r>
            <a:endParaRPr kumimoji="1" lang="vi-VN" altLang="en-US" dirty="0" smtClean="0">
              <a:latin typeface="Arial"/>
              <a:cs typeface="Arial"/>
            </a:endParaRPr>
          </a:p>
        </p:txBody>
      </p:sp>
    </p:spTree>
    <p:extLst>
      <p:ext uri="{BB962C8B-B14F-4D97-AF65-F5344CB8AC3E}">
        <p14:creationId xmlns:p14="http://schemas.microsoft.com/office/powerpoint/2010/main" val="156419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06114"/>
          </a:xfrm>
        </p:spPr>
        <p:txBody>
          <a:bodyPr>
            <a:normAutofit/>
          </a:bodyPr>
          <a:lstStyle/>
          <a:p>
            <a:r>
              <a:rPr lang="vi-VN" sz="4000" dirty="0" smtClean="0">
                <a:latin typeface="Arial"/>
                <a:cs typeface="Arial"/>
              </a:rPr>
              <a:t>Không để va chạm với gối chặn</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1774" y="1690687"/>
            <a:ext cx="4779034" cy="4727365"/>
          </a:xfrm>
          <a:prstGeom prst="rect">
            <a:avLst/>
          </a:prstGeom>
          <a:noFill/>
          <a:ln>
            <a:noFill/>
          </a:ln>
        </p:spPr>
      </p:pic>
    </p:spTree>
    <p:extLst>
      <p:ext uri="{BB962C8B-B14F-4D97-AF65-F5344CB8AC3E}">
        <p14:creationId xmlns:p14="http://schemas.microsoft.com/office/powerpoint/2010/main" val="98716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bg1"/>
            </a:solidFill>
          </a:ln>
        </p:spPr>
        <p:style>
          <a:lnRef idx="2">
            <a:schemeClr val="accent6"/>
          </a:lnRef>
          <a:fillRef idx="1">
            <a:schemeClr val="lt1"/>
          </a:fillRef>
          <a:effectRef idx="0">
            <a:schemeClr val="accent6"/>
          </a:effectRef>
          <a:fontRef idx="minor">
            <a:schemeClr val="dk1"/>
          </a:fontRef>
        </p:style>
        <p:txBody>
          <a:bodyPr>
            <a:normAutofit/>
          </a:bodyPr>
          <a:lstStyle/>
          <a:p>
            <a:r>
              <a:rPr kumimoji="1" lang="vi-VN" altLang="en-US" sz="4000" dirty="0" smtClean="0">
                <a:latin typeface="Arial"/>
                <a:cs typeface="Arial"/>
              </a:rPr>
              <a:t>Hoạt động bị cấm</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7321" y="1552755"/>
            <a:ext cx="5693434" cy="5115464"/>
          </a:xfrm>
          <a:prstGeom prst="rect">
            <a:avLst/>
          </a:prstGeom>
          <a:noFill/>
          <a:ln>
            <a:noFill/>
          </a:ln>
        </p:spPr>
      </p:pic>
      <p:sp>
        <p:nvSpPr>
          <p:cNvPr id="3" name="正方形/長方形 2"/>
          <p:cNvSpPr/>
          <p:nvPr/>
        </p:nvSpPr>
        <p:spPr>
          <a:xfrm>
            <a:off x="6162261" y="2067339"/>
            <a:ext cx="1858617"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3219216" y="1828799"/>
            <a:ext cx="855827" cy="581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4266138" y="3412434"/>
            <a:ext cx="951905" cy="581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6525634" y="4856921"/>
            <a:ext cx="1157314" cy="581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7303135" y="5337312"/>
            <a:ext cx="1363785" cy="6858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3149642" y="4131983"/>
            <a:ext cx="1988888" cy="2909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2893477" y="4422912"/>
            <a:ext cx="2513410" cy="2835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3858634" y="6321287"/>
            <a:ext cx="2591862" cy="3301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6267747" y="2014475"/>
            <a:ext cx="1639956" cy="738664"/>
          </a:xfrm>
          <a:prstGeom prst="rect">
            <a:avLst/>
          </a:prstGeom>
          <a:noFill/>
        </p:spPr>
        <p:txBody>
          <a:bodyPr wrap="square" rtlCol="0">
            <a:spAutoFit/>
          </a:bodyPr>
          <a:lstStyle/>
          <a:p>
            <a:r>
              <a:rPr lang="vi-VN" sz="1400" dirty="0" smtClean="0">
                <a:latin typeface="Arial"/>
                <a:cs typeface="Arial"/>
              </a:rPr>
              <a:t>Dừng hoạt động trong những trường hợp sau.</a:t>
            </a:r>
          </a:p>
        </p:txBody>
      </p:sp>
      <p:graphicFrame>
        <p:nvGraphicFramePr>
          <p:cNvPr id="20" name="表 19"/>
          <p:cNvGraphicFramePr>
            <a:graphicFrameLocks noGrp="1"/>
          </p:cNvGraphicFramePr>
          <p:nvPr>
            <p:extLst>
              <p:ext uri="{D42A27DB-BD31-4B8C-83A1-F6EECF244321}">
                <p14:modId xmlns:p14="http://schemas.microsoft.com/office/powerpoint/2010/main" val="2025506495"/>
              </p:ext>
            </p:extLst>
          </p:nvPr>
        </p:nvGraphicFramePr>
        <p:xfrm>
          <a:off x="8299142" y="2547181"/>
          <a:ext cx="3695883" cy="3285571"/>
        </p:xfrm>
        <a:graphic>
          <a:graphicData uri="http://schemas.openxmlformats.org/drawingml/2006/table">
            <a:tbl>
              <a:tblPr firstRow="1" bandRow="1">
                <a:tableStyleId>{5C22544A-7EE6-4342-B048-85BDC9FD1C3A}</a:tableStyleId>
              </a:tblPr>
              <a:tblGrid>
                <a:gridCol w="359083"/>
                <a:gridCol w="3336800"/>
              </a:tblGrid>
              <a:tr h="452497">
                <a:tc>
                  <a:txBody>
                    <a:bodyPr/>
                    <a:lstStyle/>
                    <a:p>
                      <a:r>
                        <a:rPr kumimoji="1" lang="vi-VN" altLang="ja-JP" sz="1600" b="0" dirty="0" smtClean="0">
                          <a:solidFill>
                            <a:schemeClr val="tx1"/>
                          </a:solidFill>
                          <a:latin typeface="Arial"/>
                          <a:cs typeface="Arial"/>
                        </a:rPr>
                        <a:t>1.</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en-US" sz="1600" b="0" dirty="0" smtClean="0">
                          <a:solidFill>
                            <a:schemeClr val="tx1"/>
                          </a:solidFill>
                          <a:latin typeface="Arial"/>
                          <a:cs typeface="Arial"/>
                        </a:rPr>
                        <a:t>Không có dấu hiệu rõ ràng</a:t>
                      </a:r>
                    </a:p>
                  </a:txBody>
                  <a:tcPr>
                    <a:noFill/>
                  </a:tcPr>
                </a:tc>
              </a:tr>
              <a:tr h="546410">
                <a:tc>
                  <a:txBody>
                    <a:bodyPr/>
                    <a:lstStyle/>
                    <a:p>
                      <a:r>
                        <a:rPr lang="vi-VN" sz="1600">
                          <a:latin typeface="Arial"/>
                          <a:cs typeface="Arial"/>
                        </a:rPr>
                        <a:t>2.</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ja-JP" sz="1600" b="0" dirty="0" smtClean="0">
                          <a:solidFill>
                            <a:schemeClr val="tx1"/>
                          </a:solidFill>
                          <a:latin typeface="Arial"/>
                          <a:cs typeface="Arial"/>
                        </a:rPr>
                        <a:t>Tín hiệu từ hai người ra hiệu trở lên</a:t>
                      </a:r>
                    </a:p>
                  </a:txBody>
                  <a:tcPr>
                    <a:noFill/>
                  </a:tcPr>
                </a:tc>
              </a:tr>
              <a:tr h="346431">
                <a:tc>
                  <a:txBody>
                    <a:bodyPr/>
                    <a:lstStyle/>
                    <a:p>
                      <a:r>
                        <a:rPr kumimoji="1" lang="vi-VN" altLang="ja-JP" sz="1600" b="0" dirty="0" smtClean="0">
                          <a:solidFill>
                            <a:schemeClr val="tx1"/>
                          </a:solidFill>
                          <a:latin typeface="Arial"/>
                          <a:cs typeface="Arial"/>
                        </a:rPr>
                        <a:t>3.</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en-US" sz="1600" b="0" dirty="0" smtClean="0">
                          <a:solidFill>
                            <a:schemeClr val="tx1"/>
                          </a:solidFill>
                          <a:latin typeface="Arial"/>
                          <a:cs typeface="Arial"/>
                        </a:rPr>
                        <a:t>Treo bởi thợ không đủ tiêu chuẩn</a:t>
                      </a:r>
                      <a:endParaRPr kumimoji="1" lang="vi-VN" altLang="ja-JP" sz="1600" b="0" dirty="0" smtClean="0">
                        <a:solidFill>
                          <a:schemeClr val="tx1"/>
                        </a:solidFill>
                        <a:latin typeface="Arial"/>
                        <a:ea typeface="Arial"/>
                        <a:cs typeface="Arial"/>
                      </a:endParaRPr>
                    </a:p>
                  </a:txBody>
                  <a:tcPr>
                    <a:noFill/>
                  </a:tcPr>
                </a:tc>
              </a:tr>
              <a:tr h="535923">
                <a:tc>
                  <a:txBody>
                    <a:bodyPr/>
                    <a:lstStyle/>
                    <a:p>
                      <a:endParaRPr kumimoji="1" lang="ja-JP" altLang="en-US" sz="1600" b="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600" b="0" dirty="0" smtClean="0">
                          <a:solidFill>
                            <a:schemeClr val="tx1"/>
                          </a:solidFill>
                          <a:latin typeface="Arial"/>
                          <a:cs typeface="Arial"/>
                        </a:rPr>
                        <a:t>Tín hiệu từ một người không phải người ra hiệu được chỉ định</a:t>
                      </a:r>
                      <a:endParaRPr kumimoji="1" lang="vi-VN" altLang="en-US" sz="1600" b="0" dirty="0" smtClean="0">
                        <a:solidFill>
                          <a:schemeClr val="tx1"/>
                        </a:solidFill>
                        <a:latin typeface="Arial"/>
                        <a:ea typeface="Arial"/>
                        <a:cs typeface="Arial"/>
                      </a:endParaRPr>
                    </a:p>
                  </a:txBody>
                  <a:tcPr>
                    <a:noFill/>
                  </a:tcPr>
                </a:tc>
              </a:tr>
              <a:tr h="368734">
                <a:tc>
                  <a:txBody>
                    <a:bodyPr/>
                    <a:lstStyle/>
                    <a:p>
                      <a:r>
                        <a:rPr kumimoji="1" lang="vi-VN" altLang="ja-JP" sz="1600" b="0" dirty="0" smtClean="0">
                          <a:solidFill>
                            <a:schemeClr val="tx1"/>
                          </a:solidFill>
                          <a:latin typeface="Arial"/>
                          <a:cs typeface="Arial"/>
                        </a:rPr>
                        <a:t>4.</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en-US" sz="1600" b="0" dirty="0" smtClean="0">
                          <a:solidFill>
                            <a:schemeClr val="tx1"/>
                          </a:solidFill>
                          <a:latin typeface="Arial"/>
                          <a:cs typeface="Arial"/>
                        </a:rPr>
                        <a:t>Treo nguy hiểm</a:t>
                      </a:r>
                    </a:p>
                  </a:txBody>
                  <a:tcPr>
                    <a:noFill/>
                  </a:tcPr>
                </a:tc>
              </a:tr>
              <a:tr h="423746">
                <a:tc>
                  <a:txBody>
                    <a:bodyPr/>
                    <a:lstStyle/>
                    <a:p>
                      <a:r>
                        <a:rPr kumimoji="1" lang="vi-VN" altLang="ja-JP" sz="1600" b="0" dirty="0" smtClean="0">
                          <a:solidFill>
                            <a:schemeClr val="tx1"/>
                          </a:solidFill>
                          <a:latin typeface="Arial"/>
                          <a:cs typeface="Arial"/>
                        </a:rPr>
                        <a:t>5.</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en-US" sz="1600" b="0" dirty="0" smtClean="0">
                          <a:solidFill>
                            <a:schemeClr val="tx1"/>
                          </a:solidFill>
                          <a:latin typeface="Arial"/>
                          <a:cs typeface="Arial"/>
                        </a:rPr>
                        <a:t>Hàng quá tải</a:t>
                      </a:r>
                    </a:p>
                  </a:txBody>
                  <a:tcPr>
                    <a:noFill/>
                  </a:tcPr>
                </a:tc>
              </a:tr>
              <a:tr h="535923">
                <a:tc>
                  <a:txBody>
                    <a:bodyPr/>
                    <a:lstStyle/>
                    <a:p>
                      <a:r>
                        <a:rPr kumimoji="1" lang="vi-VN" altLang="ja-JP" sz="1600" b="0" dirty="0" smtClean="0">
                          <a:solidFill>
                            <a:schemeClr val="tx1"/>
                          </a:solidFill>
                          <a:latin typeface="Arial"/>
                          <a:cs typeface="Arial"/>
                        </a:rPr>
                        <a:t>6.</a:t>
                      </a:r>
                      <a:endParaRPr kumimoji="1" lang="vi-VN" altLang="en-US" sz="1600" b="0" dirty="0">
                        <a:solidFill>
                          <a:schemeClr val="tx1"/>
                        </a:solidFill>
                        <a:latin typeface="Arial"/>
                        <a:ea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vi-VN" altLang="en-US" sz="1600" b="0" dirty="0" smtClean="0">
                          <a:solidFill>
                            <a:schemeClr val="tx1"/>
                          </a:solidFill>
                          <a:latin typeface="Arial"/>
                          <a:cs typeface="Arial"/>
                        </a:rPr>
                        <a:t>Khi thợ có thể bị vướng vào hàng</a:t>
                      </a:r>
                    </a:p>
                  </a:txBody>
                  <a:tcPr>
                    <a:noFill/>
                  </a:tcPr>
                </a:tc>
              </a:tr>
            </a:tbl>
          </a:graphicData>
        </a:graphic>
      </p:graphicFrame>
    </p:spTree>
    <p:extLst>
      <p:ext uri="{BB962C8B-B14F-4D97-AF65-F5344CB8AC3E}">
        <p14:creationId xmlns:p14="http://schemas.microsoft.com/office/powerpoint/2010/main" val="25364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502" y="376277"/>
            <a:ext cx="11496907" cy="961870"/>
          </a:xfrm>
        </p:spPr>
        <p:txBody>
          <a:bodyPr>
            <a:normAutofit/>
          </a:bodyPr>
          <a:lstStyle/>
          <a:p>
            <a:r>
              <a:rPr kumimoji="1" lang="vi-VN" altLang="en-US" sz="4000" dirty="0" smtClean="0">
                <a:latin typeface="Arial"/>
                <a:cs typeface="Arial"/>
              </a:rPr>
              <a:t>Cấm vận chuyển công nhân bằng cần trục</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291" y="1414732"/>
            <a:ext cx="5331124" cy="5158596"/>
          </a:xfrm>
          <a:prstGeom prst="rect">
            <a:avLst/>
          </a:prstGeom>
          <a:noFill/>
          <a:ln>
            <a:noFill/>
          </a:ln>
        </p:spPr>
      </p:pic>
      <p:sp>
        <p:nvSpPr>
          <p:cNvPr id="5" name="四角形吹き出し 4"/>
          <p:cNvSpPr/>
          <p:nvPr/>
        </p:nvSpPr>
        <p:spPr>
          <a:xfrm>
            <a:off x="5943601" y="2695575"/>
            <a:ext cx="3162300" cy="2552699"/>
          </a:xfrm>
          <a:prstGeom prst="wedgeRectCallout">
            <a:avLst>
              <a:gd name="adj1" fmla="val -7399"/>
              <a:gd name="adj2" fmla="val 647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3" name="正方形/長方形 2"/>
          <p:cNvSpPr/>
          <p:nvPr/>
        </p:nvSpPr>
        <p:spPr>
          <a:xfrm>
            <a:off x="6019799" y="3238084"/>
            <a:ext cx="2905125" cy="14676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vi-VN" altLang="en-US" dirty="0" smtClean="0">
                <a:latin typeface="Arial"/>
                <a:cs typeface="Arial"/>
              </a:rPr>
              <a:t>Không sử dụng cần trục để vận chuyển hoặc nâng công nhân.</a:t>
            </a:r>
            <a:endParaRPr kumimoji="1" lang="vi-VN" altLang="en-US" dirty="0">
              <a:latin typeface="Arial"/>
              <a:cs typeface="Arial"/>
            </a:endParaRPr>
          </a:p>
        </p:txBody>
      </p:sp>
    </p:spTree>
    <p:extLst>
      <p:ext uri="{BB962C8B-B14F-4D97-AF65-F5344CB8AC3E}">
        <p14:creationId xmlns:p14="http://schemas.microsoft.com/office/powerpoint/2010/main" val="799320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06114"/>
          </a:xfrm>
        </p:spPr>
        <p:txBody>
          <a:bodyPr>
            <a:normAutofit/>
          </a:bodyPr>
          <a:lstStyle/>
          <a:p>
            <a:r>
              <a:rPr kumimoji="1" lang="vi-VN" altLang="en-US" sz="4000" dirty="0" smtClean="0">
                <a:latin typeface="Arial"/>
                <a:cs typeface="Arial"/>
              </a:rPr>
              <a:t>Cấm rời vị trí khi đang nâng tải</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2211" y="1544127"/>
            <a:ext cx="6116129" cy="5089585"/>
          </a:xfrm>
          <a:prstGeom prst="rect">
            <a:avLst/>
          </a:prstGeom>
          <a:noFill/>
          <a:ln>
            <a:noFill/>
          </a:ln>
        </p:spPr>
      </p:pic>
      <p:sp>
        <p:nvSpPr>
          <p:cNvPr id="3" name="正方形/長方形 2"/>
          <p:cNvSpPr/>
          <p:nvPr/>
        </p:nvSpPr>
        <p:spPr>
          <a:xfrm>
            <a:off x="5973418" y="3037062"/>
            <a:ext cx="2623930" cy="22064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四角形吹き出し 4"/>
          <p:cNvSpPr/>
          <p:nvPr/>
        </p:nvSpPr>
        <p:spPr>
          <a:xfrm>
            <a:off x="5950225" y="3030401"/>
            <a:ext cx="2647123" cy="2117035"/>
          </a:xfrm>
          <a:prstGeom prst="wedgeRectCallout">
            <a:avLst>
              <a:gd name="adj1" fmla="val -34884"/>
              <a:gd name="adj2" fmla="val 63908"/>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6096000" y="3217983"/>
            <a:ext cx="2378077" cy="18884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vi-VN" altLang="en-US" sz="2000" dirty="0" smtClean="0">
                <a:latin typeface="Arial"/>
                <a:cs typeface="Arial"/>
              </a:rPr>
              <a:t>Không rời khỏi vị trí vận hành khi tải đang được nâng lên.</a:t>
            </a:r>
            <a:endParaRPr kumimoji="1" lang="vi-VN" altLang="en-US" sz="2000" dirty="0">
              <a:latin typeface="Arial"/>
              <a:cs typeface="Arial"/>
            </a:endParaRPr>
          </a:p>
        </p:txBody>
      </p:sp>
      <p:sp>
        <p:nvSpPr>
          <p:cNvPr id="8" name="正方形/長方形 7"/>
          <p:cNvSpPr/>
          <p:nvPr/>
        </p:nvSpPr>
        <p:spPr>
          <a:xfrm>
            <a:off x="2902226" y="3687417"/>
            <a:ext cx="1500809" cy="14600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87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27333"/>
          </a:xfrm>
        </p:spPr>
        <p:txBody>
          <a:bodyPr>
            <a:noAutofit/>
          </a:bodyPr>
          <a:lstStyle/>
          <a:p>
            <a:r>
              <a:rPr kumimoji="1" lang="vi-VN" altLang="en-US" sz="4000" dirty="0" smtClean="0">
                <a:latin typeface="Arial"/>
                <a:cs typeface="Arial"/>
              </a:rPr>
              <a:t>Các biện pháp khi thấy sự bất thường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8369" y="1492370"/>
            <a:ext cx="4261449" cy="4986068"/>
          </a:xfrm>
          <a:prstGeom prst="rect">
            <a:avLst/>
          </a:prstGeom>
          <a:noFill/>
          <a:ln>
            <a:noFill/>
          </a:ln>
        </p:spPr>
      </p:pic>
      <p:sp>
        <p:nvSpPr>
          <p:cNvPr id="5" name="正方形/長方形 4"/>
          <p:cNvSpPr/>
          <p:nvPr/>
        </p:nvSpPr>
        <p:spPr>
          <a:xfrm>
            <a:off x="6072809" y="5834270"/>
            <a:ext cx="1480930" cy="5367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3" name="テキスト ボックス 2"/>
          <p:cNvSpPr txBox="1"/>
          <p:nvPr/>
        </p:nvSpPr>
        <p:spPr>
          <a:xfrm>
            <a:off x="5909093" y="5870713"/>
            <a:ext cx="3402175" cy="369332"/>
          </a:xfrm>
          <a:prstGeom prst="rect">
            <a:avLst/>
          </a:prstGeom>
          <a:noFill/>
        </p:spPr>
        <p:txBody>
          <a:bodyPr wrap="square" rtlCol="0">
            <a:spAutoFit/>
          </a:bodyPr>
          <a:lstStyle/>
          <a:p>
            <a:r>
              <a:rPr kumimoji="1" lang="vi-VN" altLang="en-US" dirty="0" smtClean="0">
                <a:latin typeface="Arial"/>
                <a:cs typeface="Arial"/>
              </a:rPr>
              <a:t>Giám sát bảo trì</a:t>
            </a:r>
            <a:endParaRPr kumimoji="1" lang="vi-VN" altLang="en-US" dirty="0">
              <a:latin typeface="Arial"/>
              <a:cs typeface="Arial"/>
            </a:endParaRPr>
          </a:p>
        </p:txBody>
      </p:sp>
      <p:sp>
        <p:nvSpPr>
          <p:cNvPr id="8" name="正方形/長方形 7"/>
          <p:cNvSpPr/>
          <p:nvPr/>
        </p:nvSpPr>
        <p:spPr>
          <a:xfrm>
            <a:off x="4770783" y="2266122"/>
            <a:ext cx="1779104" cy="14212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四角形吹き出し 8"/>
          <p:cNvSpPr/>
          <p:nvPr/>
        </p:nvSpPr>
        <p:spPr>
          <a:xfrm>
            <a:off x="4870173" y="2276305"/>
            <a:ext cx="1441417" cy="611255"/>
          </a:xfrm>
          <a:prstGeom prst="wedgeRectCallout">
            <a:avLst>
              <a:gd name="adj1" fmla="val -15824"/>
              <a:gd name="adj2" fmla="val 19534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4915019" y="2384479"/>
            <a:ext cx="1293784" cy="369332"/>
          </a:xfrm>
          <a:prstGeom prst="rect">
            <a:avLst/>
          </a:prstGeom>
          <a:noFill/>
        </p:spPr>
        <p:txBody>
          <a:bodyPr wrap="square" rtlCol="0">
            <a:spAutoFit/>
          </a:bodyPr>
          <a:lstStyle/>
          <a:p>
            <a:r>
              <a:rPr kumimoji="1" lang="vi-VN" altLang="en-US" dirty="0" smtClean="0">
                <a:latin typeface="Arial"/>
                <a:cs typeface="Arial"/>
              </a:rPr>
              <a:t>Thất bại</a:t>
            </a:r>
            <a:endParaRPr kumimoji="1" lang="vi-VN" altLang="en-US" dirty="0">
              <a:latin typeface="Arial"/>
              <a:cs typeface="Arial"/>
            </a:endParaRPr>
          </a:p>
        </p:txBody>
      </p:sp>
      <p:sp>
        <p:nvSpPr>
          <p:cNvPr id="11" name="四角形吹き出し 10"/>
          <p:cNvSpPr/>
          <p:nvPr/>
        </p:nvSpPr>
        <p:spPr>
          <a:xfrm>
            <a:off x="5754756" y="2993315"/>
            <a:ext cx="2551043" cy="512502"/>
          </a:xfrm>
          <a:prstGeom prst="wedgeRectCallout">
            <a:avLst>
              <a:gd name="adj1" fmla="val -58302"/>
              <a:gd name="adj2" fmla="val 12323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5865783" y="3064900"/>
            <a:ext cx="2354292" cy="369332"/>
          </a:xfrm>
          <a:prstGeom prst="rect">
            <a:avLst/>
          </a:prstGeom>
          <a:noFill/>
        </p:spPr>
        <p:txBody>
          <a:bodyPr wrap="square" rtlCol="0">
            <a:spAutoFit/>
          </a:bodyPr>
          <a:lstStyle/>
          <a:p>
            <a:r>
              <a:rPr kumimoji="1" lang="vi-VN" altLang="en-US" dirty="0" smtClean="0">
                <a:latin typeface="Arial"/>
                <a:cs typeface="Arial"/>
              </a:rPr>
              <a:t>Không đủ chức năng</a:t>
            </a:r>
            <a:endParaRPr kumimoji="1" lang="vi-VN" altLang="en-US" dirty="0">
              <a:latin typeface="Arial"/>
              <a:cs typeface="Arial"/>
            </a:endParaRPr>
          </a:p>
        </p:txBody>
      </p:sp>
    </p:spTree>
    <p:extLst>
      <p:ext uri="{BB962C8B-B14F-4D97-AF65-F5344CB8AC3E}">
        <p14:creationId xmlns:p14="http://schemas.microsoft.com/office/powerpoint/2010/main" val="125275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Công tắc điều khiển treo được treo trên dây chịu lực</a:t>
            </a:r>
            <a:endParaRPr kumimoji="1" lang="vi-VN" altLang="en-US" sz="4000" dirty="0">
              <a:latin typeface="Arial"/>
              <a:cs typeface="Aria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404" y="1690688"/>
            <a:ext cx="7020377" cy="4316879"/>
          </a:xfrm>
          <a:prstGeom prst="rect">
            <a:avLst/>
          </a:prstGeom>
        </p:spPr>
      </p:pic>
      <p:sp>
        <p:nvSpPr>
          <p:cNvPr id="6" name="テキスト ボックス 5"/>
          <p:cNvSpPr txBox="1"/>
          <p:nvPr/>
        </p:nvSpPr>
        <p:spPr>
          <a:xfrm>
            <a:off x="7255892" y="3597786"/>
            <a:ext cx="2769079" cy="369332"/>
          </a:xfrm>
          <a:prstGeom prst="rect">
            <a:avLst/>
          </a:prstGeom>
          <a:noFill/>
        </p:spPr>
        <p:txBody>
          <a:bodyPr wrap="square" rtlCol="0">
            <a:spAutoFit/>
          </a:bodyPr>
          <a:lstStyle/>
          <a:p>
            <a:r>
              <a:rPr kumimoji="1" lang="vi-VN" altLang="en-US" dirty="0" smtClean="0">
                <a:latin typeface="Arial"/>
                <a:cs typeface="Arial"/>
              </a:rPr>
              <a:t>Công tắc điều khiển treo</a:t>
            </a:r>
            <a:endParaRPr kumimoji="1" lang="vi-VN" altLang="en-US" dirty="0">
              <a:latin typeface="Arial"/>
              <a:cs typeface="Arial"/>
            </a:endParaRPr>
          </a:p>
        </p:txBody>
      </p:sp>
      <p:sp>
        <p:nvSpPr>
          <p:cNvPr id="7" name="テキスト ボックス 6"/>
          <p:cNvSpPr txBox="1"/>
          <p:nvPr/>
        </p:nvSpPr>
        <p:spPr>
          <a:xfrm>
            <a:off x="2387404" y="3955161"/>
            <a:ext cx="2769079" cy="369332"/>
          </a:xfrm>
          <a:prstGeom prst="rect">
            <a:avLst/>
          </a:prstGeom>
          <a:noFill/>
        </p:spPr>
        <p:txBody>
          <a:bodyPr wrap="square" rtlCol="0">
            <a:spAutoFit/>
          </a:bodyPr>
          <a:lstStyle/>
          <a:p>
            <a:r>
              <a:rPr kumimoji="1" lang="vi-VN" altLang="en-US" dirty="0" smtClean="0">
                <a:latin typeface="Arial"/>
                <a:cs typeface="Arial"/>
              </a:rPr>
              <a:t>Dây chịu lực</a:t>
            </a:r>
            <a:endParaRPr kumimoji="1" lang="vi-VN" altLang="en-US" dirty="0">
              <a:latin typeface="Arial"/>
              <a:cs typeface="Arial"/>
            </a:endParaRPr>
          </a:p>
        </p:txBody>
      </p:sp>
      <p:sp>
        <p:nvSpPr>
          <p:cNvPr id="8" name="テキスト ボックス 7"/>
          <p:cNvSpPr txBox="1"/>
          <p:nvPr/>
        </p:nvSpPr>
        <p:spPr>
          <a:xfrm>
            <a:off x="2387404" y="5257472"/>
            <a:ext cx="3779220" cy="646331"/>
          </a:xfrm>
          <a:prstGeom prst="rect">
            <a:avLst/>
          </a:prstGeom>
          <a:noFill/>
        </p:spPr>
        <p:txBody>
          <a:bodyPr wrap="square" rtlCol="0">
            <a:spAutoFit/>
          </a:bodyPr>
          <a:lstStyle/>
          <a:p>
            <a:r>
              <a:rPr kumimoji="1" lang="vi-VN" altLang="en-US" dirty="0" smtClean="0">
                <a:latin typeface="Arial"/>
                <a:cs typeface="Arial"/>
              </a:rPr>
              <a:t>Người điều khiển phải di chuyển theo tải trọng nâng trong khi cần trục di chuyển.</a:t>
            </a:r>
            <a:endParaRPr kumimoji="1" lang="vi-VN" altLang="en-US" dirty="0">
              <a:latin typeface="Arial"/>
              <a:cs typeface="Arial"/>
            </a:endParaRPr>
          </a:p>
        </p:txBody>
      </p:sp>
    </p:spTree>
    <p:extLst>
      <p:ext uri="{BB962C8B-B14F-4D97-AF65-F5344CB8AC3E}">
        <p14:creationId xmlns:p14="http://schemas.microsoft.com/office/powerpoint/2010/main" val="1644053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Kéo bằng cáp dẫn hướng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3804" y="1751161"/>
            <a:ext cx="5986732" cy="4761781"/>
          </a:xfrm>
          <a:prstGeom prst="rect">
            <a:avLst/>
          </a:prstGeom>
          <a:noFill/>
          <a:ln>
            <a:noFill/>
          </a:ln>
        </p:spPr>
      </p:pic>
      <p:sp>
        <p:nvSpPr>
          <p:cNvPr id="5" name="正方形/長方形 4"/>
          <p:cNvSpPr/>
          <p:nvPr/>
        </p:nvSpPr>
        <p:spPr>
          <a:xfrm>
            <a:off x="2474844" y="2613990"/>
            <a:ext cx="1818860" cy="17791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3985591" y="2613990"/>
            <a:ext cx="1321905" cy="6261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4293704" y="3091070"/>
            <a:ext cx="556592" cy="7354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3985591" y="3636686"/>
            <a:ext cx="536713" cy="5864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4452730" y="3826564"/>
            <a:ext cx="208534" cy="2385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四角形吹き出し 10"/>
          <p:cNvSpPr/>
          <p:nvPr/>
        </p:nvSpPr>
        <p:spPr>
          <a:xfrm rot="16200000">
            <a:off x="1675122" y="2619101"/>
            <a:ext cx="1609104" cy="1679431"/>
          </a:xfrm>
          <a:prstGeom prst="wedgeRectCallout">
            <a:avLst>
              <a:gd name="adj1" fmla="val 36660"/>
              <a:gd name="adj2" fmla="val 15395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1769166" y="2927073"/>
            <a:ext cx="1446049" cy="923330"/>
          </a:xfrm>
          <a:prstGeom prst="rect">
            <a:avLst/>
          </a:prstGeom>
          <a:noFill/>
        </p:spPr>
        <p:txBody>
          <a:bodyPr wrap="square" rtlCol="0">
            <a:spAutoFit/>
          </a:bodyPr>
          <a:lstStyle/>
          <a:p>
            <a:r>
              <a:rPr kumimoji="1" lang="vi-VN" altLang="en-US" dirty="0" smtClean="0">
                <a:latin typeface="Arial"/>
                <a:cs typeface="Arial"/>
              </a:rPr>
              <a:t>Không kéo dây dẫn hướng!</a:t>
            </a:r>
            <a:endParaRPr kumimoji="1" lang="vi-VN" altLang="en-US" dirty="0">
              <a:latin typeface="Arial"/>
              <a:cs typeface="Arial"/>
            </a:endParaRPr>
          </a:p>
        </p:txBody>
      </p:sp>
    </p:spTree>
    <p:extLst>
      <p:ext uri="{BB962C8B-B14F-4D97-AF65-F5344CB8AC3E}">
        <p14:creationId xmlns:p14="http://schemas.microsoft.com/office/powerpoint/2010/main" val="83694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39568"/>
          </a:xfrm>
        </p:spPr>
        <p:txBody>
          <a:bodyPr>
            <a:normAutofit/>
          </a:bodyPr>
          <a:lstStyle/>
          <a:p>
            <a:r>
              <a:rPr kumimoji="1" lang="vi-VN" altLang="en-US" sz="4000" dirty="0" smtClean="0">
                <a:latin typeface="Arial"/>
                <a:cs typeface="Arial"/>
              </a:rPr>
              <a:t>Nguy hiểm khi vận hành đồng thời hai hướng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8518" y="1521316"/>
            <a:ext cx="5262113" cy="5236234"/>
          </a:xfrm>
          <a:prstGeom prst="rect">
            <a:avLst/>
          </a:prstGeom>
          <a:noFill/>
          <a:ln>
            <a:noFill/>
          </a:ln>
        </p:spPr>
      </p:pic>
      <p:sp>
        <p:nvSpPr>
          <p:cNvPr id="5" name="正方形/長方形 4"/>
          <p:cNvSpPr/>
          <p:nvPr/>
        </p:nvSpPr>
        <p:spPr>
          <a:xfrm>
            <a:off x="2810107" y="2804160"/>
            <a:ext cx="2520507" cy="46058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2999678" y="2850081"/>
            <a:ext cx="2353238" cy="369332"/>
          </a:xfrm>
          <a:prstGeom prst="rect">
            <a:avLst/>
          </a:prstGeom>
          <a:noFill/>
        </p:spPr>
        <p:txBody>
          <a:bodyPr wrap="square" rtlCol="0">
            <a:spAutoFit/>
          </a:bodyPr>
          <a:lstStyle/>
          <a:p>
            <a:r>
              <a:rPr kumimoji="1" lang="vi-VN" altLang="en-US" dirty="0" smtClean="0">
                <a:latin typeface="Arial"/>
                <a:cs typeface="Arial"/>
              </a:rPr>
              <a:t>Hướng hoạt động</a:t>
            </a:r>
            <a:endParaRPr kumimoji="1" lang="vi-VN" altLang="en-US" dirty="0">
              <a:latin typeface="Arial"/>
              <a:cs typeface="Arial"/>
            </a:endParaRPr>
          </a:p>
        </p:txBody>
      </p:sp>
      <p:sp>
        <p:nvSpPr>
          <p:cNvPr id="7" name="正方形/長方形 6"/>
          <p:cNvSpPr/>
          <p:nvPr/>
        </p:nvSpPr>
        <p:spPr>
          <a:xfrm>
            <a:off x="6753013" y="5615093"/>
            <a:ext cx="1083733" cy="5350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6753013" y="5615093"/>
            <a:ext cx="1933788" cy="4876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6779405" y="5674267"/>
            <a:ext cx="2078846" cy="369332"/>
          </a:xfrm>
          <a:prstGeom prst="rect">
            <a:avLst/>
          </a:prstGeom>
          <a:noFill/>
        </p:spPr>
        <p:txBody>
          <a:bodyPr wrap="square" rtlCol="0">
            <a:spAutoFit/>
          </a:bodyPr>
          <a:lstStyle/>
          <a:p>
            <a:r>
              <a:rPr kumimoji="1" lang="vi-VN" altLang="en-US" dirty="0" smtClean="0">
                <a:latin typeface="Arial"/>
                <a:cs typeface="Arial"/>
              </a:rPr>
              <a:t>Hướng tiến lùi</a:t>
            </a:r>
            <a:endParaRPr kumimoji="1" lang="vi-VN" altLang="en-US" dirty="0">
              <a:latin typeface="Arial"/>
              <a:cs typeface="Arial"/>
            </a:endParaRPr>
          </a:p>
        </p:txBody>
      </p:sp>
      <p:sp>
        <p:nvSpPr>
          <p:cNvPr id="10" name="正方形/長方形 9"/>
          <p:cNvSpPr/>
          <p:nvPr/>
        </p:nvSpPr>
        <p:spPr>
          <a:xfrm>
            <a:off x="3705013" y="5493173"/>
            <a:ext cx="968587" cy="7721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2371725" y="5445760"/>
            <a:ext cx="2166408" cy="8195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2533651" y="5509921"/>
            <a:ext cx="1983836" cy="646331"/>
          </a:xfrm>
          <a:prstGeom prst="rect">
            <a:avLst/>
          </a:prstGeom>
          <a:noFill/>
        </p:spPr>
        <p:txBody>
          <a:bodyPr wrap="square" rtlCol="0">
            <a:spAutoFit/>
          </a:bodyPr>
          <a:lstStyle/>
          <a:p>
            <a:r>
              <a:rPr lang="vi-VN" dirty="0" smtClean="0">
                <a:latin typeface="Arial"/>
                <a:cs typeface="Arial"/>
              </a:rPr>
              <a:t>Hướng di chuyển của hàng</a:t>
            </a:r>
          </a:p>
        </p:txBody>
      </p:sp>
      <p:sp>
        <p:nvSpPr>
          <p:cNvPr id="14" name="正方形/長方形 13"/>
          <p:cNvSpPr/>
          <p:nvPr/>
        </p:nvSpPr>
        <p:spPr>
          <a:xfrm>
            <a:off x="3914988" y="3786293"/>
            <a:ext cx="1198879" cy="4267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5" name="テキスト ボックス 14"/>
          <p:cNvSpPr txBox="1"/>
          <p:nvPr/>
        </p:nvSpPr>
        <p:spPr>
          <a:xfrm>
            <a:off x="3133492" y="3844242"/>
            <a:ext cx="2219423" cy="369332"/>
          </a:xfrm>
          <a:prstGeom prst="rect">
            <a:avLst/>
          </a:prstGeom>
          <a:noFill/>
        </p:spPr>
        <p:txBody>
          <a:bodyPr wrap="square" rtlCol="0">
            <a:spAutoFit/>
          </a:bodyPr>
          <a:lstStyle/>
          <a:p>
            <a:r>
              <a:rPr kumimoji="1" lang="vi-VN" altLang="en-US" dirty="0" smtClean="0">
                <a:latin typeface="Arial"/>
                <a:cs typeface="Arial"/>
              </a:rPr>
              <a:t>Đường vận hành</a:t>
            </a:r>
            <a:endParaRPr kumimoji="1" lang="vi-VN" altLang="en-US" dirty="0">
              <a:latin typeface="Arial"/>
              <a:cs typeface="Arial"/>
            </a:endParaRPr>
          </a:p>
        </p:txBody>
      </p:sp>
    </p:spTree>
    <p:extLst>
      <p:ext uri="{BB962C8B-B14F-4D97-AF65-F5344CB8AC3E}">
        <p14:creationId xmlns:p14="http://schemas.microsoft.com/office/powerpoint/2010/main" val="1386316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50719"/>
          </a:xfrm>
        </p:spPr>
        <p:txBody>
          <a:bodyPr>
            <a:normAutofit/>
          </a:bodyPr>
          <a:lstStyle/>
          <a:p>
            <a:r>
              <a:rPr kumimoji="1" lang="vi-VN" altLang="en-US" sz="4000" dirty="0" smtClean="0">
                <a:latin typeface="Arial"/>
                <a:cs typeface="Arial"/>
              </a:rPr>
              <a:t>Đứng với tải trọng đang nâng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t="4436"/>
          <a:stretch/>
        </p:blipFill>
        <p:spPr bwMode="auto">
          <a:xfrm>
            <a:off x="4140679" y="1545342"/>
            <a:ext cx="3786996" cy="4977441"/>
          </a:xfrm>
          <a:prstGeom prst="rect">
            <a:avLst/>
          </a:prstGeom>
          <a:noFill/>
          <a:ln>
            <a:noFill/>
          </a:ln>
          <a:extLst>
            <a:ext uri="{53640926-AAD7-44D8-BBD7-CCE9431645EC}">
              <a14:shadowObscured xmlns:a14="http://schemas.microsoft.com/office/drawing/2010/main"/>
            </a:ext>
          </a:extLst>
        </p:spPr>
      </p:pic>
      <p:sp>
        <p:nvSpPr>
          <p:cNvPr id="3" name="正方形/長方形 2"/>
          <p:cNvSpPr/>
          <p:nvPr/>
        </p:nvSpPr>
        <p:spPr>
          <a:xfrm>
            <a:off x="3383051" y="5911747"/>
            <a:ext cx="2225270" cy="42214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6232733" y="5858933"/>
            <a:ext cx="2377866" cy="5799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3506876" y="5930797"/>
            <a:ext cx="2075775" cy="369332"/>
          </a:xfrm>
          <a:prstGeom prst="rect">
            <a:avLst/>
          </a:prstGeom>
          <a:noFill/>
        </p:spPr>
        <p:txBody>
          <a:bodyPr wrap="square" rtlCol="0">
            <a:spAutoFit/>
          </a:bodyPr>
          <a:lstStyle/>
          <a:p>
            <a:r>
              <a:rPr kumimoji="1" lang="vi-VN" altLang="en-US" dirty="0" smtClean="0">
                <a:latin typeface="Arial"/>
                <a:cs typeface="Arial"/>
              </a:rPr>
              <a:t>Khu vực làm việc</a:t>
            </a:r>
            <a:endParaRPr kumimoji="1" lang="vi-VN" altLang="en-US" dirty="0">
              <a:latin typeface="Arial"/>
              <a:cs typeface="Arial"/>
            </a:endParaRPr>
          </a:p>
        </p:txBody>
      </p:sp>
      <p:sp>
        <p:nvSpPr>
          <p:cNvPr id="5" name="テキスト ボックス 4"/>
          <p:cNvSpPr txBox="1"/>
          <p:nvPr/>
        </p:nvSpPr>
        <p:spPr>
          <a:xfrm>
            <a:off x="6359459" y="5949743"/>
            <a:ext cx="2394248" cy="369332"/>
          </a:xfrm>
          <a:prstGeom prst="rect">
            <a:avLst/>
          </a:prstGeom>
          <a:noFill/>
        </p:spPr>
        <p:txBody>
          <a:bodyPr wrap="square" rtlCol="0">
            <a:spAutoFit/>
          </a:bodyPr>
          <a:lstStyle/>
          <a:p>
            <a:r>
              <a:rPr kumimoji="1" lang="vi-VN" altLang="en-US" dirty="0" smtClean="0">
                <a:latin typeface="Arial"/>
                <a:cs typeface="Arial"/>
              </a:rPr>
              <a:t>Đường đi an toàn</a:t>
            </a:r>
            <a:endParaRPr kumimoji="1" lang="vi-VN" altLang="en-US" dirty="0">
              <a:latin typeface="Arial"/>
              <a:cs typeface="Arial"/>
            </a:endParaRPr>
          </a:p>
        </p:txBody>
      </p:sp>
      <p:sp>
        <p:nvSpPr>
          <p:cNvPr id="8" name="正方形/長方形 7"/>
          <p:cNvSpPr/>
          <p:nvPr/>
        </p:nvSpPr>
        <p:spPr>
          <a:xfrm>
            <a:off x="4246880" y="2397759"/>
            <a:ext cx="751839" cy="10701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3928532" y="3251200"/>
            <a:ext cx="982133" cy="4173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2489380" y="3854025"/>
            <a:ext cx="2073093" cy="369332"/>
          </a:xfrm>
          <a:prstGeom prst="rect">
            <a:avLst/>
          </a:prstGeom>
          <a:noFill/>
        </p:spPr>
        <p:txBody>
          <a:bodyPr vert="horz" wrap="square" rtlCol="0">
            <a:spAutoFit/>
          </a:bodyPr>
          <a:lstStyle/>
          <a:p>
            <a:pPr algn="r"/>
            <a:r>
              <a:rPr kumimoji="1" lang="vi-VN" altLang="en-US" dirty="0" smtClean="0">
                <a:latin typeface="Arial"/>
                <a:cs typeface="Arial"/>
              </a:rPr>
              <a:t>Đợi tín hiệu</a:t>
            </a:r>
            <a:endParaRPr kumimoji="1" lang="vi-VN" altLang="en-US" dirty="0">
              <a:latin typeface="Arial"/>
              <a:cs typeface="Arial"/>
            </a:endParaRPr>
          </a:p>
        </p:txBody>
      </p:sp>
      <p:sp>
        <p:nvSpPr>
          <p:cNvPr id="11" name="正方形/長方形 10"/>
          <p:cNvSpPr/>
          <p:nvPr/>
        </p:nvSpPr>
        <p:spPr>
          <a:xfrm>
            <a:off x="6115619" y="2011678"/>
            <a:ext cx="1442720" cy="18423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正方形/長方形 11"/>
          <p:cNvSpPr/>
          <p:nvPr/>
        </p:nvSpPr>
        <p:spPr>
          <a:xfrm>
            <a:off x="6034177" y="2106507"/>
            <a:ext cx="149876" cy="15620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3" name="四角形吹き出し 12"/>
          <p:cNvSpPr/>
          <p:nvPr/>
        </p:nvSpPr>
        <p:spPr>
          <a:xfrm>
            <a:off x="6095998" y="2106507"/>
            <a:ext cx="2657709" cy="1562026"/>
          </a:xfrm>
          <a:prstGeom prst="wedgeRectCallout">
            <a:avLst>
              <a:gd name="adj1" fmla="val -31944"/>
              <a:gd name="adj2" fmla="val 6250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4" name="テキスト ボックス 13"/>
          <p:cNvSpPr txBox="1"/>
          <p:nvPr/>
        </p:nvSpPr>
        <p:spPr>
          <a:xfrm>
            <a:off x="6232732" y="2154649"/>
            <a:ext cx="2377867" cy="1477328"/>
          </a:xfrm>
          <a:prstGeom prst="rect">
            <a:avLst/>
          </a:prstGeom>
          <a:noFill/>
        </p:spPr>
        <p:txBody>
          <a:bodyPr wrap="square" rtlCol="0">
            <a:spAutoFit/>
          </a:bodyPr>
          <a:lstStyle/>
          <a:p>
            <a:r>
              <a:rPr kumimoji="1" lang="vi-VN" altLang="en-US" dirty="0" smtClean="0">
                <a:latin typeface="Arial"/>
                <a:cs typeface="Arial"/>
              </a:rPr>
              <a:t>Không dừng cần cẩu khi tải trọng đã được nâng trên đường đi hoặc khu vực làm việc an toàn.</a:t>
            </a:r>
            <a:endParaRPr kumimoji="1" lang="vi-VN" altLang="en-US" dirty="0">
              <a:latin typeface="Arial"/>
              <a:cs typeface="Arial"/>
            </a:endParaRPr>
          </a:p>
        </p:txBody>
      </p:sp>
    </p:spTree>
    <p:extLst>
      <p:ext uri="{BB962C8B-B14F-4D97-AF65-F5344CB8AC3E}">
        <p14:creationId xmlns:p14="http://schemas.microsoft.com/office/powerpoint/2010/main" val="240336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06114"/>
          </a:xfrm>
        </p:spPr>
        <p:txBody>
          <a:bodyPr>
            <a:normAutofit/>
          </a:bodyPr>
          <a:lstStyle/>
          <a:p>
            <a:r>
              <a:rPr kumimoji="1" lang="vi-VN" altLang="en-US" sz="4000" dirty="0" smtClean="0">
                <a:latin typeface="Arial"/>
                <a:cs typeface="Arial"/>
              </a:rPr>
              <a:t>Cấm vận hành ngược lại</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0943" y="1690688"/>
            <a:ext cx="8082951" cy="4839508"/>
          </a:xfrm>
          <a:prstGeom prst="rect">
            <a:avLst/>
          </a:prstGeom>
          <a:noFill/>
          <a:ln>
            <a:noFill/>
          </a:ln>
        </p:spPr>
      </p:pic>
      <p:sp>
        <p:nvSpPr>
          <p:cNvPr id="3" name="正方形/長方形 2"/>
          <p:cNvSpPr/>
          <p:nvPr/>
        </p:nvSpPr>
        <p:spPr>
          <a:xfrm>
            <a:off x="8229599" y="1977813"/>
            <a:ext cx="535093" cy="13343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8073813" y="2126827"/>
            <a:ext cx="155787" cy="7721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8575040" y="2126827"/>
            <a:ext cx="189653" cy="2844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9656956" y="2629209"/>
            <a:ext cx="1627912" cy="646331"/>
          </a:xfrm>
          <a:prstGeom prst="rect">
            <a:avLst/>
          </a:prstGeom>
          <a:noFill/>
        </p:spPr>
        <p:txBody>
          <a:bodyPr wrap="square" rtlCol="0">
            <a:spAutoFit/>
          </a:bodyPr>
          <a:lstStyle/>
          <a:p>
            <a:r>
              <a:rPr kumimoji="1" lang="vi-VN" altLang="en-US" dirty="0" smtClean="0">
                <a:latin typeface="Arial"/>
                <a:cs typeface="Arial"/>
              </a:rPr>
              <a:t>Vận hành ngược</a:t>
            </a:r>
            <a:endParaRPr kumimoji="1" lang="vi-VN" altLang="en-US" dirty="0">
              <a:latin typeface="Arial"/>
              <a:cs typeface="Arial"/>
            </a:endParaRPr>
          </a:p>
        </p:txBody>
      </p:sp>
    </p:spTree>
    <p:extLst>
      <p:ext uri="{BB962C8B-B14F-4D97-AF65-F5344CB8AC3E}">
        <p14:creationId xmlns:p14="http://schemas.microsoft.com/office/powerpoint/2010/main" val="1736650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Cấm khởi động trong quá trình kiểm tra.</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4687" y="1518249"/>
            <a:ext cx="5262113" cy="5124091"/>
          </a:xfrm>
          <a:prstGeom prst="rect">
            <a:avLst/>
          </a:prstGeom>
          <a:noFill/>
          <a:ln>
            <a:noFill/>
          </a:ln>
        </p:spPr>
      </p:pic>
    </p:spTree>
    <p:extLst>
      <p:ext uri="{BB962C8B-B14F-4D97-AF65-F5344CB8AC3E}">
        <p14:creationId xmlns:p14="http://schemas.microsoft.com/office/powerpoint/2010/main" val="3634705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067" y="1242251"/>
            <a:ext cx="4740707" cy="4501536"/>
          </a:xfrm>
          <a:prstGeom prst="rect">
            <a:avLst/>
          </a:prstGeom>
        </p:spPr>
      </p:pic>
      <p:sp>
        <p:nvSpPr>
          <p:cNvPr id="7" name="テキスト ボックス 6"/>
          <p:cNvSpPr txBox="1"/>
          <p:nvPr/>
        </p:nvSpPr>
        <p:spPr>
          <a:xfrm>
            <a:off x="6902027" y="5526855"/>
            <a:ext cx="2537248" cy="369332"/>
          </a:xfrm>
          <a:prstGeom prst="rect">
            <a:avLst/>
          </a:prstGeom>
          <a:noFill/>
        </p:spPr>
        <p:txBody>
          <a:bodyPr wrap="square" rtlCol="0">
            <a:spAutoFit/>
          </a:bodyPr>
          <a:lstStyle/>
          <a:p>
            <a:r>
              <a:rPr kumimoji="1" lang="vi-VN" altLang="en-US" dirty="0" smtClean="0">
                <a:latin typeface="Arial"/>
                <a:cs typeface="Arial"/>
              </a:rPr>
              <a:t>Quấn ngược chiều</a:t>
            </a:r>
            <a:endParaRPr kumimoji="1" lang="vi-VN" altLang="en-US" dirty="0">
              <a:latin typeface="Arial"/>
              <a:cs typeface="Arial"/>
            </a:endParaRPr>
          </a:p>
        </p:txBody>
      </p:sp>
      <p:sp>
        <p:nvSpPr>
          <p:cNvPr id="9" name="テキスト ボックス 8"/>
          <p:cNvSpPr txBox="1"/>
          <p:nvPr/>
        </p:nvSpPr>
        <p:spPr>
          <a:xfrm>
            <a:off x="4057227" y="5559121"/>
            <a:ext cx="1505373" cy="369332"/>
          </a:xfrm>
          <a:prstGeom prst="rect">
            <a:avLst/>
          </a:prstGeom>
          <a:noFill/>
        </p:spPr>
        <p:txBody>
          <a:bodyPr wrap="square" rtlCol="0">
            <a:spAutoFit/>
          </a:bodyPr>
          <a:lstStyle/>
          <a:p>
            <a:r>
              <a:rPr kumimoji="1" lang="vi-VN" altLang="en-US" dirty="0" smtClean="0">
                <a:latin typeface="Arial"/>
                <a:cs typeface="Arial"/>
              </a:rPr>
              <a:t>Bình thường</a:t>
            </a:r>
            <a:endParaRPr kumimoji="1" lang="vi-VN" altLang="en-US" dirty="0">
              <a:latin typeface="Arial"/>
              <a:cs typeface="Arial"/>
            </a:endParaRPr>
          </a:p>
        </p:txBody>
      </p:sp>
      <p:sp>
        <p:nvSpPr>
          <p:cNvPr id="2" name="タイトル 1"/>
          <p:cNvSpPr>
            <a:spLocks noGrp="1"/>
          </p:cNvSpPr>
          <p:nvPr>
            <p:ph type="title"/>
          </p:nvPr>
        </p:nvSpPr>
        <p:spPr>
          <a:xfrm>
            <a:off x="838200" y="365126"/>
            <a:ext cx="10515600" cy="1051079"/>
          </a:xfrm>
        </p:spPr>
        <p:txBody>
          <a:bodyPr/>
          <a:lstStyle/>
          <a:p>
            <a:r>
              <a:rPr lang="vi-VN" altLang="en-US" dirty="0">
                <a:latin typeface="Arial"/>
                <a:cs typeface="Arial"/>
              </a:rPr>
              <a:t>Quấn ngược dây cáp để nâng lên</a:t>
            </a:r>
            <a:endParaRPr kumimoji="1" lang="vi-VN" altLang="en-US" dirty="0">
              <a:latin typeface="Arial"/>
              <a:cs typeface="Arial"/>
            </a:endParaRPr>
          </a:p>
        </p:txBody>
      </p:sp>
      <p:sp>
        <p:nvSpPr>
          <p:cNvPr id="4" name="テキスト ボックス 3"/>
          <p:cNvSpPr txBox="1"/>
          <p:nvPr/>
        </p:nvSpPr>
        <p:spPr>
          <a:xfrm>
            <a:off x="441279" y="2657475"/>
            <a:ext cx="3615948" cy="1077218"/>
          </a:xfrm>
          <a:prstGeom prst="rect">
            <a:avLst/>
          </a:prstGeom>
          <a:noFill/>
        </p:spPr>
        <p:txBody>
          <a:bodyPr vert="horz" wrap="square" rtlCol="0">
            <a:spAutoFit/>
          </a:bodyPr>
          <a:lstStyle/>
          <a:p>
            <a:r>
              <a:rPr lang="vi-VN" altLang="ja-JP" sz="1600" dirty="0">
                <a:latin typeface="Arial"/>
                <a:cs typeface="Arial"/>
              </a:rPr>
              <a:t>Đối với các xe đẩy tời không có công tắc giới hạn hạ thấp, nếu tiếp tục hoạt động hạ xuống, cáp nâng sẽ đó cuộn lên theo hướng ngược lại.</a:t>
            </a:r>
            <a:endParaRPr kumimoji="1" lang="vi-VN" altLang="en-US" sz="1600" dirty="0" smtClean="0">
              <a:latin typeface="Arial"/>
              <a:cs typeface="Arial"/>
            </a:endParaRPr>
          </a:p>
        </p:txBody>
      </p:sp>
    </p:spTree>
    <p:extLst>
      <p:ext uri="{BB962C8B-B14F-4D97-AF65-F5344CB8AC3E}">
        <p14:creationId xmlns:p14="http://schemas.microsoft.com/office/powerpoint/2010/main" val="10999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94963"/>
          </a:xfrm>
        </p:spPr>
        <p:txBody>
          <a:bodyPr>
            <a:normAutofit/>
          </a:bodyPr>
          <a:lstStyle/>
          <a:p>
            <a:r>
              <a:rPr kumimoji="1" lang="vi-VN" altLang="en-US" sz="4000" dirty="0" smtClean="0">
                <a:latin typeface="Arial"/>
                <a:cs typeface="Arial"/>
              </a:rPr>
              <a:t>Lấy chứng nhận cho thợ treo</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2372"/>
          <a:stretch/>
        </p:blipFill>
        <p:spPr bwMode="auto">
          <a:xfrm>
            <a:off x="3250304" y="2013022"/>
            <a:ext cx="4459857" cy="4304581"/>
          </a:xfrm>
          <a:prstGeom prst="rect">
            <a:avLst/>
          </a:prstGeom>
          <a:noFill/>
          <a:ln>
            <a:noFill/>
          </a:ln>
        </p:spPr>
      </p:pic>
      <p:sp>
        <p:nvSpPr>
          <p:cNvPr id="3" name="正方形/長方形 2"/>
          <p:cNvSpPr/>
          <p:nvPr/>
        </p:nvSpPr>
        <p:spPr>
          <a:xfrm>
            <a:off x="5554133" y="2485813"/>
            <a:ext cx="765387" cy="54186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5401733" y="2560320"/>
            <a:ext cx="1237192" cy="369332"/>
          </a:xfrm>
          <a:prstGeom prst="rect">
            <a:avLst/>
          </a:prstGeom>
          <a:noFill/>
        </p:spPr>
        <p:txBody>
          <a:bodyPr wrap="square" rtlCol="0">
            <a:spAutoFit/>
          </a:bodyPr>
          <a:lstStyle/>
          <a:p>
            <a:r>
              <a:rPr kumimoji="1" lang="vi-VN" altLang="en-US" dirty="0" smtClean="0">
                <a:latin typeface="Arial"/>
                <a:cs typeface="Arial"/>
              </a:rPr>
              <a:t>An toàn!</a:t>
            </a:r>
            <a:endParaRPr kumimoji="1" lang="vi-VN" altLang="en-US" dirty="0">
              <a:latin typeface="Arial"/>
              <a:cs typeface="Arial"/>
            </a:endParaRPr>
          </a:p>
        </p:txBody>
      </p:sp>
      <p:sp>
        <p:nvSpPr>
          <p:cNvPr id="6" name="正方形/長方形 5"/>
          <p:cNvSpPr/>
          <p:nvPr/>
        </p:nvSpPr>
        <p:spPr>
          <a:xfrm>
            <a:off x="1616927" y="1984923"/>
            <a:ext cx="3317405" cy="10328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1661531" y="2073126"/>
            <a:ext cx="3166946" cy="923330"/>
          </a:xfrm>
          <a:prstGeom prst="rect">
            <a:avLst/>
          </a:prstGeom>
          <a:noFill/>
        </p:spPr>
        <p:txBody>
          <a:bodyPr wrap="square" rtlCol="0">
            <a:spAutoFit/>
          </a:bodyPr>
          <a:lstStyle/>
          <a:p>
            <a:r>
              <a:rPr lang="vi-VN" dirty="0" smtClean="0">
                <a:latin typeface="Arial"/>
                <a:cs typeface="Arial"/>
              </a:rPr>
              <a:t>Những người đã hoàn thành khóa đào tạo kỹ năng treo</a:t>
            </a:r>
            <a:endParaRPr kumimoji="1" lang="vi-VN" altLang="en-US" dirty="0">
              <a:latin typeface="Arial"/>
              <a:cs typeface="Arial"/>
            </a:endParaRPr>
          </a:p>
        </p:txBody>
      </p:sp>
    </p:spTree>
    <p:extLst>
      <p:ext uri="{BB962C8B-B14F-4D97-AF65-F5344CB8AC3E}">
        <p14:creationId xmlns:p14="http://schemas.microsoft.com/office/powerpoint/2010/main" val="207686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7626"/>
          </a:xfrm>
        </p:spPr>
        <p:txBody>
          <a:bodyPr>
            <a:normAutofit/>
          </a:bodyPr>
          <a:lstStyle/>
          <a:p>
            <a:r>
              <a:rPr kumimoji="1" lang="vi-VN" altLang="en-US" sz="4000" dirty="0" smtClean="0">
                <a:latin typeface="Arial"/>
                <a:cs typeface="Arial"/>
              </a:rPr>
              <a:t>Góc treo tải</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5177" y="1690687"/>
            <a:ext cx="6072997" cy="4805003"/>
          </a:xfrm>
          <a:prstGeom prst="rect">
            <a:avLst/>
          </a:prstGeom>
          <a:noFill/>
          <a:ln>
            <a:noFill/>
          </a:ln>
        </p:spPr>
      </p:pic>
      <p:sp>
        <p:nvSpPr>
          <p:cNvPr id="3" name="正方形/長方形 2"/>
          <p:cNvSpPr/>
          <p:nvPr/>
        </p:nvSpPr>
        <p:spPr>
          <a:xfrm>
            <a:off x="4050453" y="2479040"/>
            <a:ext cx="2499360" cy="4334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4145280" y="2912533"/>
            <a:ext cx="1645920" cy="5621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3805555" y="2453901"/>
            <a:ext cx="3328670" cy="338554"/>
          </a:xfrm>
          <a:prstGeom prst="rect">
            <a:avLst/>
          </a:prstGeom>
          <a:noFill/>
        </p:spPr>
        <p:txBody>
          <a:bodyPr wrap="square" rtlCol="0">
            <a:spAutoFit/>
          </a:bodyPr>
          <a:lstStyle/>
          <a:p>
            <a:r>
              <a:rPr kumimoji="1" lang="vi-VN" altLang="ja-JP" sz="1600" dirty="0" smtClean="0">
                <a:latin typeface="Arial"/>
                <a:cs typeface="Arial"/>
              </a:rPr>
              <a:t>Tốt nhất là trong vòng 60 độ</a:t>
            </a:r>
            <a:endParaRPr kumimoji="1" lang="vi-VN" altLang="en-US" sz="1600" dirty="0">
              <a:latin typeface="Arial"/>
              <a:cs typeface="Arial"/>
            </a:endParaRPr>
          </a:p>
        </p:txBody>
      </p:sp>
      <p:sp>
        <p:nvSpPr>
          <p:cNvPr id="7" name="テキスト ボックス 6"/>
          <p:cNvSpPr txBox="1"/>
          <p:nvPr/>
        </p:nvSpPr>
        <p:spPr>
          <a:xfrm>
            <a:off x="3805555" y="2785133"/>
            <a:ext cx="2817706" cy="338554"/>
          </a:xfrm>
          <a:prstGeom prst="rect">
            <a:avLst/>
          </a:prstGeom>
          <a:noFill/>
        </p:spPr>
        <p:txBody>
          <a:bodyPr wrap="square" rtlCol="0">
            <a:spAutoFit/>
          </a:bodyPr>
          <a:lstStyle/>
          <a:p>
            <a:r>
              <a:rPr kumimoji="1" lang="vi-VN" altLang="ja-JP" sz="1600" dirty="0" smtClean="0">
                <a:latin typeface="Arial"/>
                <a:cs typeface="Arial"/>
              </a:rPr>
              <a:t>(Tối đa 90 độ)</a:t>
            </a:r>
            <a:endParaRPr kumimoji="1" lang="vi-VN" altLang="en-US" sz="1600" dirty="0">
              <a:latin typeface="Arial"/>
              <a:cs typeface="Arial"/>
            </a:endParaRPr>
          </a:p>
        </p:txBody>
      </p:sp>
    </p:spTree>
    <p:extLst>
      <p:ext uri="{BB962C8B-B14F-4D97-AF65-F5344CB8AC3E}">
        <p14:creationId xmlns:p14="http://schemas.microsoft.com/office/powerpoint/2010/main" val="2221731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73021"/>
          </a:xfrm>
        </p:spPr>
        <p:txBody>
          <a:bodyPr>
            <a:normAutofit/>
          </a:bodyPr>
          <a:lstStyle/>
          <a:p>
            <a:r>
              <a:rPr kumimoji="1" lang="vi-VN" altLang="en-US" sz="4000" dirty="0" smtClean="0">
                <a:latin typeface="Arial"/>
                <a:cs typeface="Arial"/>
              </a:rPr>
              <a:t>Tạo đủ khoảng cách để sơ tán</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t="3802" r="50127" b="2490"/>
          <a:stretch/>
        </p:blipFill>
        <p:spPr bwMode="auto">
          <a:xfrm>
            <a:off x="2104846" y="1690688"/>
            <a:ext cx="6029864" cy="4649727"/>
          </a:xfrm>
          <a:prstGeom prst="rect">
            <a:avLst/>
          </a:prstGeom>
          <a:noFill/>
          <a:ln>
            <a:noFill/>
          </a:ln>
          <a:extLst>
            <a:ext uri="{53640926-AAD7-44D8-BBD7-CCE9431645EC}">
              <a14:shadowObscured xmlns:a14="http://schemas.microsoft.com/office/drawing/2010/main"/>
            </a:ext>
          </a:extLst>
        </p:spPr>
      </p:pic>
      <p:sp>
        <p:nvSpPr>
          <p:cNvPr id="3" name="正方形/長方形 2"/>
          <p:cNvSpPr/>
          <p:nvPr/>
        </p:nvSpPr>
        <p:spPr>
          <a:xfrm>
            <a:off x="5391573" y="1747520"/>
            <a:ext cx="2221654" cy="12869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5479626" y="1910080"/>
            <a:ext cx="2845224" cy="646331"/>
          </a:xfrm>
          <a:prstGeom prst="rect">
            <a:avLst/>
          </a:prstGeom>
          <a:noFill/>
        </p:spPr>
        <p:txBody>
          <a:bodyPr wrap="square" rtlCol="0">
            <a:spAutoFit/>
          </a:bodyPr>
          <a:lstStyle/>
          <a:p>
            <a:r>
              <a:rPr kumimoji="1" lang="vi-VN" altLang="en-US" dirty="0" smtClean="0">
                <a:latin typeface="Arial"/>
                <a:cs typeface="Arial"/>
              </a:rPr>
              <a:t>Tạo đủ khoảng cách đối với lô hàng đang lơ lửng.</a:t>
            </a:r>
            <a:endParaRPr kumimoji="1" lang="vi-VN" altLang="en-US" dirty="0">
              <a:latin typeface="Arial"/>
              <a:cs typeface="Arial"/>
            </a:endParaRPr>
          </a:p>
        </p:txBody>
      </p:sp>
    </p:spTree>
    <p:extLst>
      <p:ext uri="{BB962C8B-B14F-4D97-AF65-F5344CB8AC3E}">
        <p14:creationId xmlns:p14="http://schemas.microsoft.com/office/powerpoint/2010/main" val="3274498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0443" t="3802" b="2490"/>
          <a:stretch/>
        </p:blipFill>
        <p:spPr bwMode="auto">
          <a:xfrm>
            <a:off x="2794959" y="1457775"/>
            <a:ext cx="5745192" cy="4960278"/>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normAutofit/>
          </a:bodyPr>
          <a:lstStyle/>
          <a:p>
            <a:r>
              <a:rPr kumimoji="1" lang="vi-VN" altLang="en-US" sz="4000" dirty="0" smtClean="0">
                <a:latin typeface="Arial"/>
                <a:cs typeface="Arial"/>
              </a:rPr>
              <a:t>Cấm kéo tải trọng sang một bên hoặc nâng xiên.</a:t>
            </a:r>
            <a:endParaRPr kumimoji="1" lang="vi-VN" altLang="en-US" sz="4000" dirty="0">
              <a:latin typeface="Arial"/>
              <a:cs typeface="Arial"/>
            </a:endParaRPr>
          </a:p>
        </p:txBody>
      </p:sp>
    </p:spTree>
    <p:extLst>
      <p:ext uri="{BB962C8B-B14F-4D97-AF65-F5344CB8AC3E}">
        <p14:creationId xmlns:p14="http://schemas.microsoft.com/office/powerpoint/2010/main" val="550052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058" y="1344692"/>
            <a:ext cx="7056848" cy="4843960"/>
          </a:xfrm>
          <a:prstGeom prst="rect">
            <a:avLst/>
          </a:prstGeom>
        </p:spPr>
      </p:pic>
      <p:sp>
        <p:nvSpPr>
          <p:cNvPr id="6" name="テキスト ボックス 5"/>
          <p:cNvSpPr txBox="1"/>
          <p:nvPr/>
        </p:nvSpPr>
        <p:spPr>
          <a:xfrm>
            <a:off x="7634556" y="3518080"/>
            <a:ext cx="2769079" cy="369332"/>
          </a:xfrm>
          <a:prstGeom prst="rect">
            <a:avLst/>
          </a:prstGeom>
          <a:noFill/>
        </p:spPr>
        <p:txBody>
          <a:bodyPr wrap="square" rtlCol="0">
            <a:spAutoFit/>
          </a:bodyPr>
          <a:lstStyle/>
          <a:p>
            <a:r>
              <a:rPr kumimoji="1" lang="vi-VN" altLang="en-US" dirty="0" smtClean="0">
                <a:latin typeface="Arial"/>
                <a:cs typeface="Arial"/>
              </a:rPr>
              <a:t>Công tắc điều khiển treo</a:t>
            </a:r>
            <a:endParaRPr kumimoji="1" lang="vi-VN" altLang="en-US" dirty="0">
              <a:latin typeface="Arial"/>
              <a:cs typeface="Arial"/>
            </a:endParaRPr>
          </a:p>
        </p:txBody>
      </p:sp>
      <p:sp>
        <p:nvSpPr>
          <p:cNvPr id="7" name="テキスト ボックス 6"/>
          <p:cNvSpPr txBox="1"/>
          <p:nvPr/>
        </p:nvSpPr>
        <p:spPr>
          <a:xfrm>
            <a:off x="2466975" y="4998679"/>
            <a:ext cx="3275342" cy="923330"/>
          </a:xfrm>
          <a:prstGeom prst="rect">
            <a:avLst/>
          </a:prstGeom>
          <a:noFill/>
        </p:spPr>
        <p:txBody>
          <a:bodyPr wrap="square" rtlCol="0">
            <a:spAutoFit/>
          </a:bodyPr>
          <a:lstStyle/>
          <a:p>
            <a:r>
              <a:rPr kumimoji="1" lang="vi-VN" altLang="en-US" dirty="0" smtClean="0">
                <a:latin typeface="Arial"/>
                <a:cs typeface="Arial"/>
              </a:rPr>
              <a:t>Người điều khiển phải di chuyển theo tải trọng nâng trong khi cần trục di chuyển.</a:t>
            </a:r>
            <a:endParaRPr kumimoji="1" lang="vi-VN" altLang="en-US" dirty="0">
              <a:latin typeface="Arial"/>
              <a:cs typeface="Arial"/>
            </a:endParaRPr>
          </a:p>
        </p:txBody>
      </p:sp>
      <p:sp>
        <p:nvSpPr>
          <p:cNvPr id="2" name="タイトル 1"/>
          <p:cNvSpPr>
            <a:spLocks noGrp="1"/>
          </p:cNvSpPr>
          <p:nvPr>
            <p:ph type="title"/>
          </p:nvPr>
        </p:nvSpPr>
        <p:spPr>
          <a:xfrm>
            <a:off x="838200" y="307975"/>
            <a:ext cx="10515600" cy="1325563"/>
          </a:xfrm>
        </p:spPr>
        <p:txBody>
          <a:bodyPr/>
          <a:lstStyle/>
          <a:p>
            <a:r>
              <a:rPr lang="vi-VN" dirty="0" smtClean="0">
                <a:latin typeface="Arial"/>
                <a:cs typeface="Arial"/>
              </a:rPr>
              <a:t>Công tắc điều khiển treo được treo ở vị trí cố định của dầm ngang</a:t>
            </a:r>
            <a:endParaRPr kumimoji="1" lang="vi-VN" altLang="en-US" dirty="0">
              <a:latin typeface="Arial"/>
              <a:cs typeface="Arial"/>
            </a:endParaRPr>
          </a:p>
        </p:txBody>
      </p:sp>
    </p:spTree>
    <p:extLst>
      <p:ext uri="{BB962C8B-B14F-4D97-AF65-F5344CB8AC3E}">
        <p14:creationId xmlns:p14="http://schemas.microsoft.com/office/powerpoint/2010/main" val="1527288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Cấm nâng nhanh tải trọng.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6385" y="1690687"/>
            <a:ext cx="7418717" cy="4899893"/>
          </a:xfrm>
          <a:prstGeom prst="rect">
            <a:avLst/>
          </a:prstGeom>
          <a:noFill/>
          <a:ln>
            <a:noFill/>
          </a:ln>
        </p:spPr>
      </p:pic>
      <p:sp>
        <p:nvSpPr>
          <p:cNvPr id="3" name="正方形/長方形 2"/>
          <p:cNvSpPr/>
          <p:nvPr/>
        </p:nvSpPr>
        <p:spPr>
          <a:xfrm>
            <a:off x="4314613" y="2878667"/>
            <a:ext cx="1415627" cy="12666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7643707" y="2120053"/>
            <a:ext cx="2001520" cy="17915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7450667" y="2221653"/>
            <a:ext cx="331893" cy="12462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四角形吹き出し 9"/>
          <p:cNvSpPr/>
          <p:nvPr/>
        </p:nvSpPr>
        <p:spPr>
          <a:xfrm>
            <a:off x="8260815" y="2120053"/>
            <a:ext cx="2522414" cy="1695028"/>
          </a:xfrm>
          <a:prstGeom prst="wedgeRectCallout">
            <a:avLst>
              <a:gd name="adj1" fmla="val -31272"/>
              <a:gd name="adj2" fmla="val 630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a:off x="8382089" y="2588643"/>
            <a:ext cx="2401140" cy="646331"/>
          </a:xfrm>
          <a:prstGeom prst="rect">
            <a:avLst/>
          </a:prstGeom>
          <a:noFill/>
        </p:spPr>
        <p:txBody>
          <a:bodyPr wrap="square" rtlCol="0">
            <a:spAutoFit/>
          </a:bodyPr>
          <a:lstStyle/>
          <a:p>
            <a:r>
              <a:rPr kumimoji="1" lang="vi-VN" altLang="en-US" dirty="0" smtClean="0">
                <a:latin typeface="Arial"/>
                <a:cs typeface="Arial"/>
              </a:rPr>
              <a:t>Dừng nâng ngay khi dây cáp treo bị căng.</a:t>
            </a:r>
            <a:endParaRPr kumimoji="1" lang="vi-VN" altLang="ja-JP" dirty="0" smtClean="0">
              <a:latin typeface="Arial"/>
              <a:cs typeface="Arial"/>
            </a:endParaRPr>
          </a:p>
        </p:txBody>
      </p:sp>
    </p:spTree>
    <p:extLst>
      <p:ext uri="{BB962C8B-B14F-4D97-AF65-F5344CB8AC3E}">
        <p14:creationId xmlns:p14="http://schemas.microsoft.com/office/powerpoint/2010/main" val="3126601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Kiểm tra tình trạng cáp</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2317" y="1690688"/>
            <a:ext cx="8281358" cy="4917146"/>
          </a:xfrm>
          <a:prstGeom prst="rect">
            <a:avLst/>
          </a:prstGeom>
          <a:noFill/>
          <a:ln>
            <a:noFill/>
          </a:ln>
        </p:spPr>
      </p:pic>
      <p:sp>
        <p:nvSpPr>
          <p:cNvPr id="5" name="正方形/長方形 4"/>
          <p:cNvSpPr/>
          <p:nvPr/>
        </p:nvSpPr>
        <p:spPr>
          <a:xfrm>
            <a:off x="2201334" y="3034453"/>
            <a:ext cx="1165014" cy="17949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3081866" y="3234860"/>
            <a:ext cx="474133" cy="10323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5364479" y="2389005"/>
            <a:ext cx="1705394" cy="1184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8293945" y="2810107"/>
            <a:ext cx="1473201" cy="7852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1728438" y="4165491"/>
            <a:ext cx="1894467" cy="369332"/>
          </a:xfrm>
          <a:prstGeom prst="rect">
            <a:avLst/>
          </a:prstGeom>
          <a:noFill/>
        </p:spPr>
        <p:txBody>
          <a:bodyPr wrap="square" rtlCol="0">
            <a:spAutoFit/>
          </a:bodyPr>
          <a:lstStyle/>
          <a:p>
            <a:r>
              <a:rPr kumimoji="1" lang="vi-VN" altLang="en-US" dirty="0" smtClean="0">
                <a:latin typeface="Arial"/>
                <a:cs typeface="Arial"/>
              </a:rPr>
              <a:t>Lô hàng rơi vỡ</a:t>
            </a:r>
            <a:endParaRPr kumimoji="1" lang="vi-VN" altLang="en-US" dirty="0">
              <a:latin typeface="Arial"/>
              <a:cs typeface="Arial"/>
            </a:endParaRPr>
          </a:p>
        </p:txBody>
      </p:sp>
      <p:sp>
        <p:nvSpPr>
          <p:cNvPr id="12" name="テキスト ボックス 11"/>
          <p:cNvSpPr txBox="1"/>
          <p:nvPr/>
        </p:nvSpPr>
        <p:spPr>
          <a:xfrm>
            <a:off x="5237170" y="2949040"/>
            <a:ext cx="1794603" cy="646331"/>
          </a:xfrm>
          <a:prstGeom prst="rect">
            <a:avLst/>
          </a:prstGeom>
          <a:noFill/>
        </p:spPr>
        <p:txBody>
          <a:bodyPr wrap="square" rtlCol="0">
            <a:spAutoFit/>
          </a:bodyPr>
          <a:lstStyle/>
          <a:p>
            <a:pPr algn="r"/>
            <a:r>
              <a:rPr kumimoji="1" lang="vi-VN" altLang="en-US" dirty="0" smtClean="0">
                <a:latin typeface="Arial"/>
                <a:cs typeface="Arial"/>
              </a:rPr>
              <a:t>Nút thắt của dây cáp treo</a:t>
            </a:r>
            <a:endParaRPr kumimoji="1" lang="vi-VN" altLang="en-US" dirty="0">
              <a:latin typeface="Arial"/>
              <a:cs typeface="Arial"/>
            </a:endParaRPr>
          </a:p>
        </p:txBody>
      </p:sp>
      <p:sp>
        <p:nvSpPr>
          <p:cNvPr id="13" name="テキスト ボックス 12"/>
          <p:cNvSpPr txBox="1"/>
          <p:nvPr/>
        </p:nvSpPr>
        <p:spPr>
          <a:xfrm>
            <a:off x="8750380" y="3177024"/>
            <a:ext cx="2098595" cy="369332"/>
          </a:xfrm>
          <a:prstGeom prst="rect">
            <a:avLst/>
          </a:prstGeom>
          <a:noFill/>
        </p:spPr>
        <p:txBody>
          <a:bodyPr wrap="square" rtlCol="0">
            <a:spAutoFit/>
          </a:bodyPr>
          <a:lstStyle/>
          <a:p>
            <a:r>
              <a:rPr kumimoji="1" lang="vi-VN" altLang="en-US" dirty="0" smtClean="0">
                <a:latin typeface="Arial"/>
                <a:cs typeface="Arial"/>
              </a:rPr>
              <a:t>Cáp dẫn hướng</a:t>
            </a:r>
            <a:endParaRPr kumimoji="1" lang="vi-VN" altLang="en-US" dirty="0">
              <a:latin typeface="Arial"/>
              <a:cs typeface="Arial"/>
            </a:endParaRPr>
          </a:p>
        </p:txBody>
      </p:sp>
      <p:sp>
        <p:nvSpPr>
          <p:cNvPr id="14" name="正方形/長方形 13"/>
          <p:cNvSpPr/>
          <p:nvPr/>
        </p:nvSpPr>
        <p:spPr>
          <a:xfrm>
            <a:off x="6945183" y="2761092"/>
            <a:ext cx="213900" cy="3926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596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Kiểm tra nơi dỡ hàng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3804" y="1475117"/>
            <a:ext cx="6400800" cy="5149970"/>
          </a:xfrm>
          <a:prstGeom prst="rect">
            <a:avLst/>
          </a:prstGeom>
          <a:noFill/>
          <a:ln>
            <a:noFill/>
          </a:ln>
        </p:spPr>
      </p:pic>
    </p:spTree>
    <p:extLst>
      <p:ext uri="{BB962C8B-B14F-4D97-AF65-F5344CB8AC3E}">
        <p14:creationId xmlns:p14="http://schemas.microsoft.com/office/powerpoint/2010/main" val="1152661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Cấm kéo cáp treo tải bằng cần trục.</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r="50134"/>
          <a:stretch/>
        </p:blipFill>
        <p:spPr bwMode="auto">
          <a:xfrm>
            <a:off x="2096220" y="1690688"/>
            <a:ext cx="7487728" cy="4623848"/>
          </a:xfrm>
          <a:prstGeom prst="rect">
            <a:avLst/>
          </a:prstGeom>
          <a:noFill/>
          <a:ln>
            <a:noFill/>
          </a:ln>
        </p:spPr>
      </p:pic>
      <p:sp>
        <p:nvSpPr>
          <p:cNvPr id="3" name="正方形/長方形 2"/>
          <p:cNvSpPr/>
          <p:nvPr/>
        </p:nvSpPr>
        <p:spPr>
          <a:xfrm>
            <a:off x="5526708" y="1742148"/>
            <a:ext cx="3504623" cy="16174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6369411" y="1916941"/>
            <a:ext cx="2661920" cy="1200329"/>
          </a:xfrm>
          <a:prstGeom prst="rect">
            <a:avLst/>
          </a:prstGeom>
          <a:noFill/>
        </p:spPr>
        <p:txBody>
          <a:bodyPr wrap="square" rtlCol="0">
            <a:spAutoFit/>
          </a:bodyPr>
          <a:lstStyle/>
          <a:p>
            <a:r>
              <a:rPr lang="vi-VN" dirty="0" smtClean="0">
                <a:latin typeface="Arial"/>
                <a:cs typeface="Arial"/>
              </a:rPr>
              <a:t>Không kéo các dây cáp treo tải nằm phía dưới tải trọng ra bằng cách nâng cần trục.</a:t>
            </a:r>
            <a:endParaRPr lang="vi-VN" altLang="en-US" dirty="0">
              <a:latin typeface="Arial"/>
              <a:cs typeface="Arial"/>
            </a:endParaRPr>
          </a:p>
        </p:txBody>
      </p:sp>
    </p:spTree>
    <p:extLst>
      <p:ext uri="{BB962C8B-B14F-4D97-AF65-F5344CB8AC3E}">
        <p14:creationId xmlns:p14="http://schemas.microsoft.com/office/powerpoint/2010/main" val="2580973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65550"/>
          <a:stretch/>
        </p:blipFill>
        <p:spPr bwMode="auto">
          <a:xfrm>
            <a:off x="2432649" y="1285336"/>
            <a:ext cx="6047117" cy="5011947"/>
          </a:xfrm>
          <a:prstGeom prst="rect">
            <a:avLst/>
          </a:prstGeom>
          <a:noFill/>
          <a:ln>
            <a:noFill/>
          </a:ln>
        </p:spPr>
      </p:pic>
      <p:sp>
        <p:nvSpPr>
          <p:cNvPr id="3" name="正方形/長方形 2"/>
          <p:cNvSpPr/>
          <p:nvPr/>
        </p:nvSpPr>
        <p:spPr>
          <a:xfrm>
            <a:off x="5845387" y="1557867"/>
            <a:ext cx="3108113" cy="609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2641599" y="3474720"/>
            <a:ext cx="2451947" cy="1625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5933440" y="1690688"/>
            <a:ext cx="3134360" cy="369332"/>
          </a:xfrm>
          <a:prstGeom prst="rect">
            <a:avLst/>
          </a:prstGeom>
          <a:noFill/>
        </p:spPr>
        <p:txBody>
          <a:bodyPr wrap="square" rtlCol="0">
            <a:spAutoFit/>
          </a:bodyPr>
          <a:lstStyle/>
          <a:p>
            <a:r>
              <a:rPr kumimoji="1" lang="vi-VN" altLang="en-US" dirty="0" smtClean="0">
                <a:latin typeface="Arial"/>
                <a:cs typeface="Arial"/>
              </a:rPr>
              <a:t>Thùng nâng kiểu ống quay</a:t>
            </a:r>
            <a:endParaRPr kumimoji="1" lang="vi-VN" altLang="en-US" dirty="0">
              <a:latin typeface="Arial"/>
              <a:cs typeface="Arial"/>
            </a:endParaRPr>
          </a:p>
        </p:txBody>
      </p:sp>
      <p:sp>
        <p:nvSpPr>
          <p:cNvPr id="7" name="正方形/長方形 6"/>
          <p:cNvSpPr/>
          <p:nvPr/>
        </p:nvSpPr>
        <p:spPr>
          <a:xfrm>
            <a:off x="4409439" y="3725333"/>
            <a:ext cx="1022773" cy="955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円形吹き出し 8"/>
          <p:cNvSpPr/>
          <p:nvPr/>
        </p:nvSpPr>
        <p:spPr>
          <a:xfrm>
            <a:off x="3136053" y="3637280"/>
            <a:ext cx="1815254" cy="1192107"/>
          </a:xfrm>
          <a:prstGeom prst="wedgeEllipseCallout">
            <a:avLst>
              <a:gd name="adj1" fmla="val 50536"/>
              <a:gd name="adj2" fmla="val 6863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3248025" y="4062567"/>
            <a:ext cx="1672800" cy="369332"/>
          </a:xfrm>
          <a:prstGeom prst="rect">
            <a:avLst/>
          </a:prstGeom>
          <a:noFill/>
        </p:spPr>
        <p:txBody>
          <a:bodyPr wrap="square" rtlCol="0">
            <a:spAutoFit/>
          </a:bodyPr>
          <a:lstStyle/>
          <a:p>
            <a:r>
              <a:rPr kumimoji="1" lang="vi-VN" altLang="en-US" dirty="0" smtClean="0">
                <a:latin typeface="Arial"/>
                <a:cs typeface="Arial"/>
              </a:rPr>
              <a:t>Quấn lộn xộn</a:t>
            </a:r>
            <a:endParaRPr kumimoji="1" lang="vi-VN" altLang="en-US" dirty="0">
              <a:latin typeface="Arial"/>
              <a:cs typeface="Arial"/>
            </a:endParaRPr>
          </a:p>
        </p:txBody>
      </p:sp>
      <p:sp>
        <p:nvSpPr>
          <p:cNvPr id="2" name="タイトル 1"/>
          <p:cNvSpPr>
            <a:spLocks noGrp="1"/>
          </p:cNvSpPr>
          <p:nvPr>
            <p:ph type="title"/>
          </p:nvPr>
        </p:nvSpPr>
        <p:spPr>
          <a:xfrm>
            <a:off x="838200" y="365126"/>
            <a:ext cx="10515600" cy="1192742"/>
          </a:xfrm>
        </p:spPr>
        <p:txBody>
          <a:bodyPr>
            <a:normAutofit/>
          </a:bodyPr>
          <a:lstStyle/>
          <a:p>
            <a:r>
              <a:rPr kumimoji="1" lang="vi-VN" altLang="en-US" dirty="0" smtClean="0">
                <a:latin typeface="Arial"/>
                <a:cs typeface="Arial"/>
              </a:rPr>
              <a:t>Cấm nâng móc đang dao động.</a:t>
            </a:r>
            <a:endParaRPr kumimoji="1" lang="vi-VN" altLang="en-US" dirty="0">
              <a:latin typeface="Arial"/>
              <a:cs typeface="Arial"/>
            </a:endParaRPr>
          </a:p>
        </p:txBody>
      </p:sp>
    </p:spTree>
    <p:extLst>
      <p:ext uri="{BB962C8B-B14F-4D97-AF65-F5344CB8AC3E}">
        <p14:creationId xmlns:p14="http://schemas.microsoft.com/office/powerpoint/2010/main" val="2279935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39207"/>
          </a:xfrm>
        </p:spPr>
        <p:txBody>
          <a:bodyPr>
            <a:normAutofit/>
          </a:bodyPr>
          <a:lstStyle/>
          <a:p>
            <a:r>
              <a:rPr kumimoji="1" lang="vi-VN" altLang="en-US" sz="4000" dirty="0" smtClean="0">
                <a:latin typeface="Arial"/>
                <a:cs typeface="Arial"/>
              </a:rPr>
              <a:t>Làm việc với công tắc điều khiển treo</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7487" y="1690688"/>
            <a:ext cx="5719313" cy="4968904"/>
          </a:xfrm>
          <a:prstGeom prst="rect">
            <a:avLst/>
          </a:prstGeom>
          <a:noFill/>
          <a:ln>
            <a:noFill/>
          </a:ln>
        </p:spPr>
      </p:pic>
      <p:sp>
        <p:nvSpPr>
          <p:cNvPr id="3" name="正方形/長方形 2"/>
          <p:cNvSpPr/>
          <p:nvPr/>
        </p:nvSpPr>
        <p:spPr>
          <a:xfrm>
            <a:off x="3674853" y="1837426"/>
            <a:ext cx="4546121" cy="6383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2967488" y="1610264"/>
            <a:ext cx="5443087" cy="609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3090969" y="1743085"/>
            <a:ext cx="5130005" cy="369332"/>
          </a:xfrm>
          <a:prstGeom prst="rect">
            <a:avLst/>
          </a:prstGeom>
          <a:noFill/>
        </p:spPr>
        <p:txBody>
          <a:bodyPr wrap="square" rtlCol="0">
            <a:spAutoFit/>
          </a:bodyPr>
          <a:lstStyle/>
          <a:p>
            <a:r>
              <a:rPr kumimoji="1" lang="vi-VN" altLang="en-US" dirty="0" smtClean="0">
                <a:latin typeface="Arial"/>
                <a:cs typeface="Arial"/>
              </a:rPr>
              <a:t>Không thả công tắc bàn đạp khi đang kéo lên.</a:t>
            </a:r>
            <a:endParaRPr kumimoji="1" lang="vi-VN" altLang="en-US" dirty="0">
              <a:latin typeface="Arial"/>
              <a:cs typeface="Arial"/>
            </a:endParaRPr>
          </a:p>
        </p:txBody>
      </p:sp>
    </p:spTree>
    <p:extLst>
      <p:ext uri="{BB962C8B-B14F-4D97-AF65-F5344CB8AC3E}">
        <p14:creationId xmlns:p14="http://schemas.microsoft.com/office/powerpoint/2010/main" val="641524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vi-VN" altLang="en-US" dirty="0" smtClean="0">
                <a:latin typeface="Arial"/>
                <a:cs typeface="Arial"/>
              </a:rPr>
              <a:t>Vị trí móc</a:t>
            </a:r>
            <a:endParaRPr kumimoji="1" lang="vi-VN" altLang="en-US"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r="55954"/>
          <a:stretch/>
        </p:blipFill>
        <p:spPr bwMode="auto">
          <a:xfrm>
            <a:off x="2622430" y="1613140"/>
            <a:ext cx="6745856" cy="4796286"/>
          </a:xfrm>
          <a:prstGeom prst="rect">
            <a:avLst/>
          </a:prstGeom>
          <a:noFill/>
          <a:ln>
            <a:noFill/>
          </a:ln>
        </p:spPr>
      </p:pic>
      <p:sp>
        <p:nvSpPr>
          <p:cNvPr id="3" name="正方形/長方形 2"/>
          <p:cNvSpPr/>
          <p:nvPr/>
        </p:nvSpPr>
        <p:spPr>
          <a:xfrm>
            <a:off x="6034896" y="2566313"/>
            <a:ext cx="2884098" cy="15657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5857335" y="2938703"/>
            <a:ext cx="276045" cy="8540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6096000" y="3933645"/>
            <a:ext cx="2401019" cy="2674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6435306" y="4011283"/>
            <a:ext cx="1923690" cy="8108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四角形吹き出し 8"/>
          <p:cNvSpPr/>
          <p:nvPr/>
        </p:nvSpPr>
        <p:spPr>
          <a:xfrm>
            <a:off x="6303751" y="2847520"/>
            <a:ext cx="2482029" cy="1595886"/>
          </a:xfrm>
          <a:prstGeom prst="wedgeRectCallout">
            <a:avLst>
              <a:gd name="adj1" fmla="val -33206"/>
              <a:gd name="adj2" fmla="val 7763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6368630" y="3663290"/>
            <a:ext cx="2752544" cy="369332"/>
          </a:xfrm>
          <a:prstGeom prst="rect">
            <a:avLst/>
          </a:prstGeom>
          <a:noFill/>
        </p:spPr>
        <p:txBody>
          <a:bodyPr wrap="square" rtlCol="0">
            <a:spAutoFit/>
          </a:bodyPr>
          <a:lstStyle/>
          <a:p>
            <a:r>
              <a:rPr lang="vi-VN" dirty="0" smtClean="0">
                <a:latin typeface="Arial"/>
                <a:cs typeface="Arial"/>
              </a:rPr>
              <a:t>Lô hàng sẽ đung đưa!</a:t>
            </a:r>
            <a:endParaRPr kumimoji="1" lang="vi-VN" altLang="en-US" sz="2400" dirty="0">
              <a:latin typeface="Arial"/>
              <a:cs typeface="Arial"/>
            </a:endParaRPr>
          </a:p>
        </p:txBody>
      </p:sp>
      <p:sp>
        <p:nvSpPr>
          <p:cNvPr id="11" name="テキスト ボックス 10"/>
          <p:cNvSpPr txBox="1"/>
          <p:nvPr/>
        </p:nvSpPr>
        <p:spPr>
          <a:xfrm>
            <a:off x="6387500" y="3181044"/>
            <a:ext cx="2105564" cy="369332"/>
          </a:xfrm>
          <a:prstGeom prst="rect">
            <a:avLst/>
          </a:prstGeom>
          <a:noFill/>
        </p:spPr>
        <p:txBody>
          <a:bodyPr wrap="square" rtlCol="0">
            <a:spAutoFit/>
          </a:bodyPr>
          <a:lstStyle/>
          <a:p>
            <a:r>
              <a:rPr kumimoji="1" lang="vi-VN" altLang="en-US" dirty="0" smtClean="0">
                <a:latin typeface="Arial"/>
                <a:cs typeface="Arial"/>
              </a:rPr>
              <a:t>COG tắt!</a:t>
            </a:r>
            <a:endParaRPr kumimoji="1" lang="vi-VN" altLang="en-US" dirty="0">
              <a:latin typeface="Arial"/>
              <a:cs typeface="Arial"/>
            </a:endParaRPr>
          </a:p>
        </p:txBody>
      </p:sp>
    </p:spTree>
    <p:extLst>
      <p:ext uri="{BB962C8B-B14F-4D97-AF65-F5344CB8AC3E}">
        <p14:creationId xmlns:p14="http://schemas.microsoft.com/office/powerpoint/2010/main" val="2513283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2805" y="298219"/>
            <a:ext cx="10515600" cy="894962"/>
          </a:xfrm>
        </p:spPr>
        <p:txBody>
          <a:bodyPr>
            <a:normAutofit/>
          </a:bodyPr>
          <a:lstStyle/>
          <a:p>
            <a:r>
              <a:rPr kumimoji="1" lang="vi-VN" altLang="en-US" sz="4000" dirty="0" smtClean="0">
                <a:latin typeface="Arial"/>
                <a:cs typeface="Arial"/>
              </a:rPr>
              <a:t>Vận hành không dao động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4015"/>
          <a:stretch/>
        </p:blipFill>
        <p:spPr bwMode="auto">
          <a:xfrm>
            <a:off x="2544793" y="1423358"/>
            <a:ext cx="6832120" cy="5115464"/>
          </a:xfrm>
          <a:prstGeom prst="rect">
            <a:avLst/>
          </a:prstGeom>
          <a:noFill/>
          <a:ln>
            <a:noFill/>
          </a:ln>
        </p:spPr>
      </p:pic>
      <p:sp>
        <p:nvSpPr>
          <p:cNvPr id="3" name="正方形/長方形 2"/>
          <p:cNvSpPr/>
          <p:nvPr/>
        </p:nvSpPr>
        <p:spPr>
          <a:xfrm>
            <a:off x="2829464" y="2717321"/>
            <a:ext cx="2389517" cy="15613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7113917" y="3498011"/>
            <a:ext cx="2389517" cy="15613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7401465" y="4813539"/>
            <a:ext cx="595222" cy="3709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四角形吹き出し 7"/>
          <p:cNvSpPr/>
          <p:nvPr/>
        </p:nvSpPr>
        <p:spPr>
          <a:xfrm>
            <a:off x="3181350" y="3027827"/>
            <a:ext cx="1895295" cy="1086928"/>
          </a:xfrm>
          <a:prstGeom prst="wedgeRectCallout">
            <a:avLst>
              <a:gd name="adj1" fmla="val -2498"/>
              <a:gd name="adj2" fmla="val 71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3181350" y="3181216"/>
            <a:ext cx="1895295" cy="646331"/>
          </a:xfrm>
          <a:prstGeom prst="rect">
            <a:avLst/>
          </a:prstGeom>
          <a:noFill/>
        </p:spPr>
        <p:txBody>
          <a:bodyPr wrap="square" rtlCol="0">
            <a:spAutoFit/>
          </a:bodyPr>
          <a:lstStyle/>
          <a:p>
            <a:r>
              <a:rPr lang="vi-VN" altLang="en-US" dirty="0" smtClean="0">
                <a:latin typeface="Arial"/>
                <a:cs typeface="Arial"/>
              </a:rPr>
              <a:t>Vận hành không dao động</a:t>
            </a:r>
          </a:p>
        </p:txBody>
      </p:sp>
    </p:spTree>
    <p:extLst>
      <p:ext uri="{BB962C8B-B14F-4D97-AF65-F5344CB8AC3E}">
        <p14:creationId xmlns:p14="http://schemas.microsoft.com/office/powerpoint/2010/main" val="1425336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7265"/>
          </a:xfrm>
        </p:spPr>
        <p:txBody>
          <a:bodyPr>
            <a:normAutofit/>
          </a:bodyPr>
          <a:lstStyle/>
          <a:p>
            <a:r>
              <a:rPr kumimoji="1" lang="vi-VN" altLang="en-US" sz="4000" dirty="0" smtClean="0">
                <a:latin typeface="Arial"/>
                <a:cs typeface="Arial"/>
              </a:rPr>
              <a:t>Kiểm tra Thường kỳ</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274" y="1423447"/>
            <a:ext cx="7297058" cy="5201639"/>
          </a:xfrm>
          <a:prstGeom prst="rect">
            <a:avLst/>
          </a:prstGeom>
          <a:noFill/>
          <a:ln>
            <a:noFill/>
          </a:ln>
        </p:spPr>
      </p:pic>
      <p:sp>
        <p:nvSpPr>
          <p:cNvPr id="3" name="正方形/長方形 2"/>
          <p:cNvSpPr/>
          <p:nvPr/>
        </p:nvSpPr>
        <p:spPr>
          <a:xfrm>
            <a:off x="3010893" y="2516957"/>
            <a:ext cx="1127473" cy="74394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5125286" y="2836269"/>
            <a:ext cx="914924" cy="7936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7942053" y="2596539"/>
            <a:ext cx="1201947" cy="8942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2936921" y="2596539"/>
            <a:ext cx="1524745" cy="461665"/>
          </a:xfrm>
          <a:prstGeom prst="rect">
            <a:avLst/>
          </a:prstGeom>
          <a:noFill/>
        </p:spPr>
        <p:txBody>
          <a:bodyPr wrap="square" rtlCol="0">
            <a:spAutoFit/>
          </a:bodyPr>
          <a:lstStyle/>
          <a:p>
            <a:r>
              <a:rPr kumimoji="1" lang="vi-VN" altLang="en-US" sz="2400" dirty="0" smtClean="0">
                <a:latin typeface="Arial"/>
                <a:cs typeface="Arial"/>
              </a:rPr>
              <a:t>Vấn đề!</a:t>
            </a:r>
            <a:endParaRPr kumimoji="1" lang="vi-VN" altLang="en-US" sz="2400" dirty="0">
              <a:latin typeface="Arial"/>
              <a:cs typeface="Arial"/>
            </a:endParaRPr>
          </a:p>
        </p:txBody>
      </p:sp>
      <p:sp>
        <p:nvSpPr>
          <p:cNvPr id="8" name="テキスト ボックス 7"/>
          <p:cNvSpPr txBox="1"/>
          <p:nvPr/>
        </p:nvSpPr>
        <p:spPr>
          <a:xfrm>
            <a:off x="8048625" y="2605436"/>
            <a:ext cx="2238375" cy="369332"/>
          </a:xfrm>
          <a:prstGeom prst="rect">
            <a:avLst/>
          </a:prstGeom>
          <a:noFill/>
        </p:spPr>
        <p:txBody>
          <a:bodyPr vert="horz" wrap="square" rtlCol="0">
            <a:spAutoFit/>
          </a:bodyPr>
          <a:lstStyle/>
          <a:p>
            <a:r>
              <a:rPr lang="vi-VN" altLang="ja-JP" dirty="0" smtClean="0">
                <a:latin typeface="Arial"/>
                <a:cs typeface="Arial"/>
              </a:rPr>
              <a:t>Triệu chứng thất bại</a:t>
            </a:r>
            <a:endParaRPr kumimoji="1" lang="vi-VN" altLang="en-US" dirty="0" smtClean="0">
              <a:latin typeface="Arial"/>
              <a:cs typeface="Arial"/>
            </a:endParaRPr>
          </a:p>
        </p:txBody>
      </p:sp>
    </p:spTree>
    <p:extLst>
      <p:ext uri="{BB962C8B-B14F-4D97-AF65-F5344CB8AC3E}">
        <p14:creationId xmlns:p14="http://schemas.microsoft.com/office/powerpoint/2010/main" val="2514347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94963"/>
          </a:xfrm>
        </p:spPr>
        <p:txBody>
          <a:bodyPr>
            <a:normAutofit/>
          </a:bodyPr>
          <a:lstStyle/>
          <a:p>
            <a:r>
              <a:rPr kumimoji="1" lang="vi-VN" altLang="en-US" sz="4000" dirty="0" smtClean="0">
                <a:latin typeface="Arial"/>
                <a:cs typeface="Arial"/>
              </a:rPr>
              <a:t>Dừng lại khi có bất thường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5502" y="1690687"/>
            <a:ext cx="8859328" cy="4986157"/>
          </a:xfrm>
          <a:prstGeom prst="rect">
            <a:avLst/>
          </a:prstGeom>
          <a:noFill/>
          <a:ln>
            <a:noFill/>
          </a:ln>
        </p:spPr>
      </p:pic>
      <p:sp>
        <p:nvSpPr>
          <p:cNvPr id="3" name="正方形/長方形 2"/>
          <p:cNvSpPr/>
          <p:nvPr/>
        </p:nvSpPr>
        <p:spPr>
          <a:xfrm>
            <a:off x="8201318" y="4530183"/>
            <a:ext cx="2593062" cy="10231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en-US" dirty="0" smtClean="0">
                <a:latin typeface="Arial"/>
                <a:cs typeface="Arial"/>
              </a:rPr>
              <a:t>Tắt nút cấp điện.</a:t>
            </a:r>
            <a:endParaRPr kumimoji="1" lang="vi-VN" altLang="en-US" dirty="0">
              <a:latin typeface="Arial"/>
              <a:cs typeface="Arial"/>
            </a:endParaRPr>
          </a:p>
        </p:txBody>
      </p:sp>
    </p:spTree>
    <p:extLst>
      <p:ext uri="{BB962C8B-B14F-4D97-AF65-F5344CB8AC3E}">
        <p14:creationId xmlns:p14="http://schemas.microsoft.com/office/powerpoint/2010/main" val="60339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83812"/>
          </a:xfrm>
        </p:spPr>
        <p:txBody>
          <a:bodyPr>
            <a:normAutofit/>
          </a:bodyPr>
          <a:lstStyle/>
          <a:p>
            <a:r>
              <a:rPr kumimoji="1" lang="vi-VN" altLang="en-US" sz="4000" dirty="0" smtClean="0">
                <a:latin typeface="Arial"/>
                <a:cs typeface="Arial"/>
              </a:rPr>
              <a:t>Định nghĩa cần trục</a:t>
            </a:r>
            <a:endParaRPr kumimoji="1" lang="vi-VN" altLang="en-US" sz="4000" dirty="0">
              <a:latin typeface="Arial"/>
              <a:cs typeface="Aria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7226" y="1526875"/>
            <a:ext cx="4209773" cy="5050622"/>
          </a:xfrm>
          <a:prstGeom prst="rect">
            <a:avLst/>
          </a:prstGeom>
        </p:spPr>
      </p:pic>
      <p:sp>
        <p:nvSpPr>
          <p:cNvPr id="6" name="テキスト ボックス 5"/>
          <p:cNvSpPr txBox="1"/>
          <p:nvPr/>
        </p:nvSpPr>
        <p:spPr>
          <a:xfrm>
            <a:off x="3819526" y="1690599"/>
            <a:ext cx="3871926" cy="369332"/>
          </a:xfrm>
          <a:prstGeom prst="rect">
            <a:avLst/>
          </a:prstGeom>
          <a:noFill/>
        </p:spPr>
        <p:txBody>
          <a:bodyPr wrap="square" rtlCol="0">
            <a:spAutoFit/>
          </a:bodyPr>
          <a:lstStyle/>
          <a:p>
            <a:pPr algn="ctr"/>
            <a:r>
              <a:rPr kumimoji="1" lang="vi-VN" altLang="en-US" dirty="0" smtClean="0">
                <a:latin typeface="Arial"/>
                <a:cs typeface="Arial"/>
              </a:rPr>
              <a:t>Nâng tải trọng bằng lực</a:t>
            </a:r>
            <a:endParaRPr kumimoji="1" lang="vi-VN" altLang="en-US" dirty="0">
              <a:latin typeface="Arial"/>
              <a:cs typeface="Arial"/>
            </a:endParaRPr>
          </a:p>
        </p:txBody>
      </p:sp>
      <p:sp>
        <p:nvSpPr>
          <p:cNvPr id="7" name="テキスト ボックス 6"/>
          <p:cNvSpPr txBox="1"/>
          <p:nvPr/>
        </p:nvSpPr>
        <p:spPr>
          <a:xfrm>
            <a:off x="3698572" y="4050226"/>
            <a:ext cx="4113834" cy="369332"/>
          </a:xfrm>
          <a:prstGeom prst="rect">
            <a:avLst/>
          </a:prstGeom>
          <a:noFill/>
        </p:spPr>
        <p:txBody>
          <a:bodyPr wrap="square" rtlCol="0">
            <a:spAutoFit/>
          </a:bodyPr>
          <a:lstStyle/>
          <a:p>
            <a:pPr algn="ctr"/>
            <a:r>
              <a:rPr kumimoji="1" lang="vi-VN" altLang="en-US" dirty="0" smtClean="0">
                <a:latin typeface="Arial"/>
                <a:cs typeface="Arial"/>
              </a:rPr>
              <a:t>Mang tải trọng nâng đi ngang</a:t>
            </a:r>
            <a:endParaRPr kumimoji="1" lang="vi-VN" altLang="en-US" dirty="0">
              <a:latin typeface="Arial"/>
              <a:cs typeface="Arial"/>
            </a:endParaRPr>
          </a:p>
        </p:txBody>
      </p:sp>
    </p:spTree>
    <p:extLst>
      <p:ext uri="{BB962C8B-B14F-4D97-AF65-F5344CB8AC3E}">
        <p14:creationId xmlns:p14="http://schemas.microsoft.com/office/powerpoint/2010/main" val="149456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660"/>
          </a:xfrm>
        </p:spPr>
        <p:txBody>
          <a:bodyPr>
            <a:normAutofit/>
          </a:bodyPr>
          <a:lstStyle/>
          <a:p>
            <a:r>
              <a:rPr kumimoji="1" lang="vi-VN" altLang="en-US" sz="4000" dirty="0" smtClean="0">
                <a:latin typeface="Arial"/>
                <a:cs typeface="Arial"/>
              </a:rPr>
              <a:t>Chuẩn bị trước</a:t>
            </a:r>
            <a:endParaRPr kumimoji="1" lang="vi-VN" altLang="en-US" sz="4000" dirty="0">
              <a:latin typeface="Arial"/>
              <a:cs typeface="Aria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389" y="1442256"/>
            <a:ext cx="5201728" cy="4953037"/>
          </a:xfrm>
          <a:prstGeom prst="rect">
            <a:avLst/>
          </a:prstGeom>
        </p:spPr>
      </p:pic>
      <p:sp>
        <p:nvSpPr>
          <p:cNvPr id="6" name="テキスト ボックス 5"/>
          <p:cNvSpPr txBox="1"/>
          <p:nvPr/>
        </p:nvSpPr>
        <p:spPr>
          <a:xfrm>
            <a:off x="4806176" y="4330460"/>
            <a:ext cx="2077703" cy="369332"/>
          </a:xfrm>
          <a:prstGeom prst="rect">
            <a:avLst/>
          </a:prstGeom>
          <a:noFill/>
        </p:spPr>
        <p:txBody>
          <a:bodyPr wrap="square" rtlCol="0">
            <a:spAutoFit/>
          </a:bodyPr>
          <a:lstStyle/>
          <a:p>
            <a:r>
              <a:rPr kumimoji="1" lang="vi-VN" altLang="en-US" dirty="0" smtClean="0">
                <a:latin typeface="Arial"/>
                <a:cs typeface="Arial"/>
              </a:rPr>
              <a:t>Chuẩn bị trước</a:t>
            </a:r>
            <a:endParaRPr kumimoji="1" lang="vi-VN" altLang="en-US" dirty="0">
              <a:latin typeface="Arial"/>
              <a:cs typeface="Arial"/>
            </a:endParaRPr>
          </a:p>
        </p:txBody>
      </p:sp>
      <p:sp>
        <p:nvSpPr>
          <p:cNvPr id="7" name="テキスト ボックス 6"/>
          <p:cNvSpPr txBox="1"/>
          <p:nvPr/>
        </p:nvSpPr>
        <p:spPr>
          <a:xfrm>
            <a:off x="3122763" y="1548565"/>
            <a:ext cx="5210354" cy="400110"/>
          </a:xfrm>
          <a:prstGeom prst="rect">
            <a:avLst/>
          </a:prstGeom>
          <a:noFill/>
        </p:spPr>
        <p:txBody>
          <a:bodyPr wrap="square" rtlCol="0">
            <a:spAutoFit/>
          </a:bodyPr>
          <a:lstStyle/>
          <a:p>
            <a:r>
              <a:rPr kumimoji="1" lang="vi-VN" altLang="en-US" sz="2000" dirty="0" smtClean="0">
                <a:latin typeface="Arial"/>
                <a:cs typeface="Arial"/>
              </a:rPr>
              <a:t>Chuẩn bị trước việc Kiểm tra</a:t>
            </a:r>
            <a:endParaRPr kumimoji="1" lang="vi-VN" altLang="en-US" sz="2000" dirty="0">
              <a:latin typeface="Arial"/>
              <a:cs typeface="Arial"/>
            </a:endParaRPr>
          </a:p>
        </p:txBody>
      </p:sp>
    </p:spTree>
    <p:extLst>
      <p:ext uri="{BB962C8B-B14F-4D97-AF65-F5344CB8AC3E}">
        <p14:creationId xmlns:p14="http://schemas.microsoft.com/office/powerpoint/2010/main" val="1867205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799" y="261698"/>
            <a:ext cx="10515600" cy="1325563"/>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a:bodyPr>
          <a:lstStyle/>
          <a:p>
            <a:r>
              <a:rPr kumimoji="1" lang="vi-VN" altLang="en-US" sz="4000" dirty="0" smtClean="0">
                <a:latin typeface="Arial"/>
                <a:cs typeface="Arial"/>
              </a:rPr>
              <a:t>Kiểm tra thông tin thời tiết</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r="57271"/>
          <a:stretch/>
        </p:blipFill>
        <p:spPr bwMode="auto">
          <a:xfrm>
            <a:off x="2863971" y="1492370"/>
            <a:ext cx="6055742" cy="4830792"/>
          </a:xfrm>
          <a:prstGeom prst="rect">
            <a:avLst/>
          </a:prstGeom>
          <a:noFill/>
          <a:ln>
            <a:noFill/>
          </a:ln>
        </p:spPr>
      </p:pic>
      <p:sp>
        <p:nvSpPr>
          <p:cNvPr id="8" name="正方形/長方形 7"/>
          <p:cNvSpPr/>
          <p:nvPr/>
        </p:nvSpPr>
        <p:spPr>
          <a:xfrm>
            <a:off x="5589917" y="1777042"/>
            <a:ext cx="3122762" cy="12853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5589917" y="3062377"/>
            <a:ext cx="396815" cy="2587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角丸四角形吹き出し 9"/>
          <p:cNvSpPr/>
          <p:nvPr/>
        </p:nvSpPr>
        <p:spPr>
          <a:xfrm>
            <a:off x="5788325" y="1777042"/>
            <a:ext cx="2734574" cy="1121344"/>
          </a:xfrm>
          <a:prstGeom prst="wedgeRoundRectCallout">
            <a:avLst>
              <a:gd name="adj1" fmla="val -52163"/>
              <a:gd name="adj2" fmla="val 6797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a:off x="5908675" y="1877073"/>
            <a:ext cx="2596551" cy="923330"/>
          </a:xfrm>
          <a:prstGeom prst="rect">
            <a:avLst/>
          </a:prstGeom>
          <a:noFill/>
        </p:spPr>
        <p:txBody>
          <a:bodyPr wrap="square" rtlCol="0">
            <a:spAutoFit/>
          </a:bodyPr>
          <a:lstStyle/>
          <a:p>
            <a:r>
              <a:rPr kumimoji="1" lang="vi-VN" altLang="en-US" dirty="0" smtClean="0">
                <a:latin typeface="Arial"/>
                <a:cs typeface="Arial"/>
              </a:rPr>
              <a:t>Dự báo thời tiết cho biết sẽ có gió mạnh</a:t>
            </a:r>
            <a:endParaRPr kumimoji="1" lang="vi-VN" altLang="en-US" dirty="0">
              <a:latin typeface="Arial"/>
              <a:cs typeface="Arial"/>
            </a:endParaRPr>
          </a:p>
        </p:txBody>
      </p:sp>
    </p:spTree>
    <p:extLst>
      <p:ext uri="{BB962C8B-B14F-4D97-AF65-F5344CB8AC3E}">
        <p14:creationId xmlns:p14="http://schemas.microsoft.com/office/powerpoint/2010/main" val="885955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Dừng hoạt động do mưa</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5165"/>
          <a:stretch/>
        </p:blipFill>
        <p:spPr bwMode="auto">
          <a:xfrm>
            <a:off x="2872596" y="1406105"/>
            <a:ext cx="6038490" cy="4934310"/>
          </a:xfrm>
          <a:prstGeom prst="rect">
            <a:avLst/>
          </a:prstGeom>
          <a:noFill/>
          <a:ln>
            <a:noFill/>
          </a:ln>
        </p:spPr>
      </p:pic>
      <p:sp>
        <p:nvSpPr>
          <p:cNvPr id="3" name="正方形/長方形 2"/>
          <p:cNvSpPr/>
          <p:nvPr/>
        </p:nvSpPr>
        <p:spPr>
          <a:xfrm>
            <a:off x="5779698" y="3519577"/>
            <a:ext cx="2941608" cy="11645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角丸四角形吹き出し 4"/>
          <p:cNvSpPr/>
          <p:nvPr/>
        </p:nvSpPr>
        <p:spPr>
          <a:xfrm>
            <a:off x="6167888" y="3562665"/>
            <a:ext cx="2553418" cy="905773"/>
          </a:xfrm>
          <a:prstGeom prst="wedgeRoundRectCallout">
            <a:avLst>
              <a:gd name="adj1" fmla="val -29955"/>
              <a:gd name="adj2" fmla="val 7488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en-US" dirty="0" smtClean="0">
                <a:latin typeface="Arial"/>
                <a:cs typeface="Arial"/>
              </a:rPr>
              <a:t>Nếu bắt đầu mưa, hãy dừng lại.</a:t>
            </a:r>
            <a:endParaRPr kumimoji="1" lang="vi-VN" altLang="en-US" dirty="0">
              <a:latin typeface="Arial"/>
              <a:cs typeface="Arial"/>
            </a:endParaRPr>
          </a:p>
        </p:txBody>
      </p:sp>
    </p:spTree>
    <p:extLst>
      <p:ext uri="{BB962C8B-B14F-4D97-AF65-F5344CB8AC3E}">
        <p14:creationId xmlns:p14="http://schemas.microsoft.com/office/powerpoint/2010/main" val="1133150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792522" cy="761148"/>
          </a:xfrm>
        </p:spPr>
        <p:txBody>
          <a:bodyPr>
            <a:normAutofit/>
          </a:bodyPr>
          <a:lstStyle/>
          <a:p>
            <a:r>
              <a:rPr lang="vi-VN" altLang="ja-JP" sz="4000" dirty="0">
                <a:latin typeface="Arial"/>
                <a:cs typeface="Arial"/>
              </a:rPr>
              <a:t>Nguy hiểm do Điện Giật</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091" y="1337094"/>
            <a:ext cx="6193766" cy="5520906"/>
          </a:xfrm>
          <a:prstGeom prst="rect">
            <a:avLst/>
          </a:prstGeom>
          <a:noFill/>
          <a:ln>
            <a:noFill/>
          </a:ln>
        </p:spPr>
      </p:pic>
      <p:sp>
        <p:nvSpPr>
          <p:cNvPr id="3" name="正方形/長方形 2"/>
          <p:cNvSpPr/>
          <p:nvPr/>
        </p:nvSpPr>
        <p:spPr>
          <a:xfrm>
            <a:off x="3105509" y="4813540"/>
            <a:ext cx="5805578" cy="19754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テキスト ボックス 4"/>
          <p:cNvSpPr txBox="1"/>
          <p:nvPr/>
        </p:nvSpPr>
        <p:spPr>
          <a:xfrm>
            <a:off x="1072840" y="4829049"/>
            <a:ext cx="10900085" cy="1384995"/>
          </a:xfrm>
          <a:prstGeom prst="rect">
            <a:avLst/>
          </a:prstGeom>
          <a:noFill/>
        </p:spPr>
        <p:txBody>
          <a:bodyPr wrap="square" rtlCol="0">
            <a:spAutoFit/>
          </a:bodyPr>
          <a:lstStyle/>
          <a:p>
            <a:r>
              <a:rPr kumimoji="1" lang="vi-VN" altLang="ja-JP" sz="1050" dirty="0" smtClean="0">
                <a:latin typeface="Arial"/>
                <a:cs typeface="Arial"/>
              </a:rPr>
              <a:t>AC-1: Có thể nhận thức nhưng thường không có phản ứng 'giật mình'.</a:t>
            </a:r>
          </a:p>
          <a:p>
            <a:r>
              <a:rPr kumimoji="1" lang="vi-VN" altLang="en-US" sz="1050" dirty="0" smtClean="0">
                <a:latin typeface="Arial"/>
                <a:cs typeface="Arial"/>
              </a:rPr>
              <a:t>AC-2: Có thể nhận thức và co thắt các cơ ngoại ý nhưng thường không có phản ứng sinh lý do điện nguy hại.</a:t>
            </a:r>
            <a:endParaRPr kumimoji="1" lang="vi-VN" altLang="ja-JP" sz="1050" dirty="0" smtClean="0">
              <a:latin typeface="Arial"/>
              <a:cs typeface="Arial"/>
            </a:endParaRPr>
          </a:p>
          <a:p>
            <a:r>
              <a:rPr lang="vi-VN" altLang="ja-JP" sz="1050" dirty="0" smtClean="0">
                <a:latin typeface="Arial"/>
                <a:cs typeface="Arial"/>
              </a:rPr>
              <a:t>AC-3: Co thắt mạnh các cơ ngoại ý. Khó thở. Rối loạn thuận nghịch chức năng tim. Thường không xảy ra tổn thương hữu cơ.</a:t>
            </a:r>
          </a:p>
          <a:p>
            <a:pPr indent="-360000"/>
            <a:r>
              <a:rPr lang="vi-VN" sz="1050" dirty="0" smtClean="0">
                <a:latin typeface="Arial"/>
                <a:cs typeface="Arial"/>
              </a:rPr>
              <a:t>AC-4: Có thể xảy ra phản ứng sinh lý bệnh lý như ngưng tim, ngưng thở và bỏng hoặc tổn thương tế bào khác.</a:t>
            </a:r>
          </a:p>
          <a:p>
            <a:pPr marL="360000"/>
            <a:r>
              <a:rPr lang="ja-JP" altLang="en-US" sz="1050" dirty="0" smtClean="0">
                <a:latin typeface="Arial"/>
                <a:cs typeface="Arial"/>
              </a:rPr>
              <a:t> </a:t>
            </a:r>
            <a:r>
              <a:rPr lang="vi-VN" sz="1050" dirty="0" smtClean="0">
                <a:latin typeface="Arial"/>
                <a:cs typeface="Arial"/>
              </a:rPr>
              <a:t>Xác </a:t>
            </a:r>
            <a:r>
              <a:rPr lang="vi-VN" sz="1050" dirty="0" smtClean="0">
                <a:latin typeface="Arial"/>
                <a:cs typeface="Arial"/>
              </a:rPr>
              <a:t>suất rung tâm thất tăng dần theo cường độ dòng điện và thời gian.</a:t>
            </a:r>
            <a:endParaRPr kumimoji="1" lang="vi-VN" altLang="ja-JP" sz="1050" dirty="0" smtClean="0">
              <a:latin typeface="Arial"/>
              <a:cs typeface="Arial"/>
            </a:endParaRPr>
          </a:p>
          <a:p>
            <a:r>
              <a:rPr lang="vi-VN" altLang="en-US" sz="1050" dirty="0" smtClean="0">
                <a:latin typeface="Arial"/>
                <a:cs typeface="Arial"/>
              </a:rPr>
              <a:t>AC-4.1: Xác suất rung tâm thất lên đến 5 %</a:t>
            </a:r>
            <a:endParaRPr lang="vi-VN" altLang="ja-JP" sz="1050" dirty="0" smtClean="0">
              <a:latin typeface="Arial"/>
              <a:cs typeface="Arial"/>
            </a:endParaRPr>
          </a:p>
          <a:p>
            <a:r>
              <a:rPr kumimoji="1" lang="vi-VN" altLang="en-US" sz="1050" dirty="0" smtClean="0">
                <a:latin typeface="Arial"/>
                <a:cs typeface="Arial"/>
              </a:rPr>
              <a:t>AC-4.2: </a:t>
            </a:r>
            <a:r>
              <a:rPr lang="vi-VN" altLang="en-US" sz="1050" dirty="0">
                <a:latin typeface="Arial"/>
                <a:cs typeface="Arial"/>
              </a:rPr>
              <a:t>Xác suất rung tâm thất lên đến 50 %</a:t>
            </a:r>
            <a:endParaRPr kumimoji="1" lang="vi-VN" altLang="ja-JP" sz="1050" dirty="0" smtClean="0">
              <a:latin typeface="Arial"/>
              <a:cs typeface="Arial"/>
            </a:endParaRPr>
          </a:p>
          <a:p>
            <a:r>
              <a:rPr lang="vi-VN" altLang="en-US" sz="1050" dirty="0" smtClean="0">
                <a:latin typeface="Arial"/>
                <a:cs typeface="Arial"/>
              </a:rPr>
              <a:t>AC-4.3: Xác suất rung tâm thất hơn 50 %</a:t>
            </a:r>
            <a:endParaRPr kumimoji="1" lang="vi-VN" altLang="en-US" sz="1050" dirty="0">
              <a:latin typeface="Arial"/>
              <a:cs typeface="Arial"/>
            </a:endParaRPr>
          </a:p>
        </p:txBody>
      </p:sp>
      <p:sp>
        <p:nvSpPr>
          <p:cNvPr id="7" name="テキスト ボックス 6"/>
          <p:cNvSpPr txBox="1"/>
          <p:nvPr/>
        </p:nvSpPr>
        <p:spPr>
          <a:xfrm>
            <a:off x="575992" y="4825508"/>
            <a:ext cx="601623" cy="253916"/>
          </a:xfrm>
          <a:prstGeom prst="rect">
            <a:avLst/>
          </a:prstGeom>
          <a:noFill/>
        </p:spPr>
        <p:txBody>
          <a:bodyPr vert="horz" wrap="square" rtlCol="0">
            <a:spAutoFit/>
          </a:bodyPr>
          <a:lstStyle/>
          <a:p>
            <a:r>
              <a:rPr lang="vi-VN" altLang="ja-JP" sz="1050" dirty="0" smtClean="0">
                <a:latin typeface="Arial"/>
                <a:cs typeface="Arial"/>
              </a:rPr>
              <a:t>Lưu ý</a:t>
            </a:r>
            <a:endParaRPr kumimoji="1" lang="vi-VN" altLang="en-US" sz="1050" dirty="0" smtClean="0">
              <a:latin typeface="Arial"/>
              <a:cs typeface="Arial"/>
            </a:endParaRPr>
          </a:p>
        </p:txBody>
      </p:sp>
      <p:sp>
        <p:nvSpPr>
          <p:cNvPr id="6" name="テキスト ボックス 5"/>
          <p:cNvSpPr txBox="1"/>
          <p:nvPr/>
        </p:nvSpPr>
        <p:spPr>
          <a:xfrm>
            <a:off x="4819650" y="4613267"/>
            <a:ext cx="1515837" cy="246221"/>
          </a:xfrm>
          <a:prstGeom prst="rect">
            <a:avLst/>
          </a:prstGeom>
          <a:solidFill>
            <a:schemeClr val="bg1"/>
          </a:solidFill>
        </p:spPr>
        <p:txBody>
          <a:bodyPr vert="horz" wrap="square" rtlCol="0">
            <a:spAutoFit/>
          </a:bodyPr>
          <a:lstStyle/>
          <a:p>
            <a:pPr algn="r"/>
            <a:r>
              <a:rPr lang="vi-VN" altLang="ja-JP" sz="1000" b="1" dirty="0">
                <a:latin typeface="Arial"/>
                <a:cs typeface="Arial"/>
              </a:rPr>
              <a:t>Dòng điện qua cơ thể</a:t>
            </a:r>
            <a:endParaRPr kumimoji="1" lang="vi-VN" altLang="en-US" sz="1000" b="1" dirty="0" smtClean="0">
              <a:latin typeface="Arial"/>
              <a:cs typeface="Arial"/>
            </a:endParaRPr>
          </a:p>
        </p:txBody>
      </p:sp>
      <p:sp>
        <p:nvSpPr>
          <p:cNvPr id="8" name="テキスト ボックス 7"/>
          <p:cNvSpPr txBox="1"/>
          <p:nvPr/>
        </p:nvSpPr>
        <p:spPr>
          <a:xfrm>
            <a:off x="2787915" y="2781300"/>
            <a:ext cx="338554" cy="1758043"/>
          </a:xfrm>
          <a:prstGeom prst="rect">
            <a:avLst/>
          </a:prstGeom>
          <a:solidFill>
            <a:schemeClr val="bg1"/>
          </a:solidFill>
        </p:spPr>
        <p:txBody>
          <a:bodyPr vert="vert270" wrap="square" rtlCol="0">
            <a:spAutoFit/>
          </a:bodyPr>
          <a:lstStyle/>
          <a:p>
            <a:pPr algn="r"/>
            <a:r>
              <a:rPr lang="vi-VN" altLang="ja-JP" sz="1000" b="1" dirty="0">
                <a:latin typeface="Arial"/>
                <a:cs typeface="Arial"/>
              </a:rPr>
              <a:t>Thời lượng của dòng điện</a:t>
            </a:r>
            <a:endParaRPr kumimoji="1" lang="vi-VN" altLang="en-US" sz="1000" b="1" dirty="0" smtClean="0">
              <a:latin typeface="Arial"/>
              <a:cs typeface="Arial"/>
            </a:endParaRPr>
          </a:p>
        </p:txBody>
      </p:sp>
    </p:spTree>
    <p:extLst>
      <p:ext uri="{BB962C8B-B14F-4D97-AF65-F5344CB8AC3E}">
        <p14:creationId xmlns:p14="http://schemas.microsoft.com/office/powerpoint/2010/main" val="2301876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3472" y="1466491"/>
            <a:ext cx="6944264" cy="5244860"/>
          </a:xfrm>
          <a:prstGeom prst="rect">
            <a:avLst/>
          </a:prstGeom>
          <a:noFill/>
          <a:ln>
            <a:noFill/>
          </a:ln>
        </p:spPr>
      </p:pic>
      <p:sp>
        <p:nvSpPr>
          <p:cNvPr id="2" name="タイトル 1"/>
          <p:cNvSpPr>
            <a:spLocks noGrp="1"/>
          </p:cNvSpPr>
          <p:nvPr>
            <p:ph type="title"/>
          </p:nvPr>
        </p:nvSpPr>
        <p:spPr>
          <a:xfrm>
            <a:off x="479502" y="365125"/>
            <a:ext cx="11173522" cy="1325563"/>
          </a:xfrm>
        </p:spPr>
        <p:txBody>
          <a:bodyPr>
            <a:normAutofit/>
          </a:bodyPr>
          <a:lstStyle/>
          <a:p>
            <a:r>
              <a:rPr kumimoji="1" lang="vi-VN" altLang="en-US" sz="4000" dirty="0" smtClean="0">
                <a:latin typeface="Arial"/>
                <a:cs typeface="Arial"/>
              </a:rPr>
              <a:t>Mối quan hệ giữa Độ lớn và Cánh tay đòn của Lực</a:t>
            </a:r>
            <a:endParaRPr kumimoji="1" lang="vi-VN" altLang="en-US" sz="4000" dirty="0">
              <a:latin typeface="Arial"/>
              <a:cs typeface="Arial"/>
            </a:endParaRPr>
          </a:p>
        </p:txBody>
      </p:sp>
    </p:spTree>
    <p:extLst>
      <p:ext uri="{BB962C8B-B14F-4D97-AF65-F5344CB8AC3E}">
        <p14:creationId xmlns:p14="http://schemas.microsoft.com/office/powerpoint/2010/main" val="2990412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72299"/>
          </a:xfrm>
        </p:spPr>
        <p:txBody>
          <a:bodyPr>
            <a:normAutofit/>
          </a:bodyPr>
          <a:lstStyle/>
          <a:p>
            <a:r>
              <a:rPr kumimoji="1" lang="vi-VN" altLang="en-US" sz="4000" dirty="0" smtClean="0">
                <a:latin typeface="Arial"/>
                <a:cs typeface="Arial"/>
              </a:rPr>
              <a:t>Mômen của Đòn bẩy</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2868" y="1457864"/>
            <a:ext cx="7073660" cy="5072332"/>
          </a:xfrm>
          <a:prstGeom prst="rect">
            <a:avLst/>
          </a:prstGeom>
          <a:noFill/>
          <a:ln>
            <a:noFill/>
          </a:ln>
        </p:spPr>
      </p:pic>
      <p:sp>
        <p:nvSpPr>
          <p:cNvPr id="3" name="正方形/長方形 2"/>
          <p:cNvSpPr/>
          <p:nvPr/>
        </p:nvSpPr>
        <p:spPr>
          <a:xfrm>
            <a:off x="5093208" y="5239512"/>
            <a:ext cx="621792" cy="3749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テキスト ボックス 4"/>
          <p:cNvSpPr txBox="1"/>
          <p:nvPr/>
        </p:nvSpPr>
        <p:spPr>
          <a:xfrm>
            <a:off x="5157216" y="5239512"/>
            <a:ext cx="1210130" cy="369332"/>
          </a:xfrm>
          <a:prstGeom prst="rect">
            <a:avLst/>
          </a:prstGeom>
          <a:noFill/>
        </p:spPr>
        <p:txBody>
          <a:bodyPr wrap="square" rtlCol="0">
            <a:spAutoFit/>
          </a:bodyPr>
          <a:lstStyle/>
          <a:p>
            <a:r>
              <a:rPr kumimoji="1" lang="vi-VN" altLang="en-US" dirty="0" smtClean="0">
                <a:latin typeface="Arial"/>
                <a:cs typeface="Arial"/>
              </a:rPr>
              <a:t>Điểm tựa</a:t>
            </a:r>
            <a:endParaRPr kumimoji="1" lang="vi-VN" altLang="en-US" dirty="0">
              <a:latin typeface="Arial"/>
              <a:cs typeface="Arial"/>
            </a:endParaRPr>
          </a:p>
        </p:txBody>
      </p:sp>
    </p:spTree>
    <p:extLst>
      <p:ext uri="{BB962C8B-B14F-4D97-AF65-F5344CB8AC3E}">
        <p14:creationId xmlns:p14="http://schemas.microsoft.com/office/powerpoint/2010/main" val="1622906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vi-VN" altLang="en-US" dirty="0" smtClean="0">
                <a:latin typeface="Arial"/>
                <a:cs typeface="Arial"/>
              </a:rPr>
              <a:t>Quán tính</a:t>
            </a:r>
            <a:endParaRPr kumimoji="1" lang="vi-VN" altLang="en-US" dirty="0">
              <a:latin typeface="Arial"/>
              <a:cs typeface="Aria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929" y="1690688"/>
            <a:ext cx="7955139" cy="3831336"/>
          </a:xfrm>
          <a:prstGeom prst="rect">
            <a:avLst/>
          </a:prstGeom>
        </p:spPr>
      </p:pic>
    </p:spTree>
    <p:extLst>
      <p:ext uri="{BB962C8B-B14F-4D97-AF65-F5344CB8AC3E}">
        <p14:creationId xmlns:p14="http://schemas.microsoft.com/office/powerpoint/2010/main" val="3535616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Lực Hướng tâm và Lực Ly tâm</a:t>
            </a:r>
            <a:endParaRPr kumimoji="1" lang="vi-VN" altLang="en-US" sz="4000" dirty="0">
              <a:latin typeface="Arial"/>
              <a:cs typeface="Aria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640" y="2016079"/>
            <a:ext cx="10150720" cy="3977985"/>
          </a:xfrm>
          <a:prstGeom prst="rect">
            <a:avLst/>
          </a:prstGeom>
        </p:spPr>
      </p:pic>
      <p:sp>
        <p:nvSpPr>
          <p:cNvPr id="4" name="テキスト ボックス 3"/>
          <p:cNvSpPr txBox="1"/>
          <p:nvPr/>
        </p:nvSpPr>
        <p:spPr>
          <a:xfrm>
            <a:off x="1453607" y="2400788"/>
            <a:ext cx="1843178" cy="338554"/>
          </a:xfrm>
          <a:prstGeom prst="rect">
            <a:avLst/>
          </a:prstGeom>
          <a:noFill/>
        </p:spPr>
        <p:txBody>
          <a:bodyPr wrap="square" rtlCol="0">
            <a:spAutoFit/>
          </a:bodyPr>
          <a:lstStyle/>
          <a:p>
            <a:r>
              <a:rPr kumimoji="1" lang="vi-VN" altLang="en-US" sz="1600" dirty="0" smtClean="0">
                <a:latin typeface="Arial"/>
                <a:cs typeface="Arial"/>
              </a:rPr>
              <a:t>Lực ly tâm</a:t>
            </a:r>
            <a:endParaRPr kumimoji="1" lang="vi-VN" altLang="en-US" sz="1600" dirty="0">
              <a:latin typeface="Arial"/>
              <a:cs typeface="Arial"/>
            </a:endParaRPr>
          </a:p>
        </p:txBody>
      </p:sp>
      <p:sp>
        <p:nvSpPr>
          <p:cNvPr id="7" name="テキスト ボックス 6"/>
          <p:cNvSpPr txBox="1"/>
          <p:nvPr/>
        </p:nvSpPr>
        <p:spPr>
          <a:xfrm>
            <a:off x="1009490" y="3971618"/>
            <a:ext cx="1946846" cy="338554"/>
          </a:xfrm>
          <a:prstGeom prst="rect">
            <a:avLst/>
          </a:prstGeom>
          <a:noFill/>
        </p:spPr>
        <p:txBody>
          <a:bodyPr wrap="square" rtlCol="0">
            <a:spAutoFit/>
          </a:bodyPr>
          <a:lstStyle/>
          <a:p>
            <a:pPr algn="r"/>
            <a:r>
              <a:rPr kumimoji="1" lang="vi-VN" altLang="en-US" sz="1600" dirty="0" smtClean="0">
                <a:latin typeface="Arial"/>
                <a:cs typeface="Arial"/>
              </a:rPr>
              <a:t>Hướng tiếp tuyến</a:t>
            </a:r>
            <a:endParaRPr kumimoji="1" lang="vi-VN" altLang="en-US" sz="1600" dirty="0">
              <a:latin typeface="Arial"/>
              <a:cs typeface="Arial"/>
            </a:endParaRPr>
          </a:p>
        </p:txBody>
      </p:sp>
      <p:sp>
        <p:nvSpPr>
          <p:cNvPr id="8" name="テキスト ボックス 7"/>
          <p:cNvSpPr txBox="1"/>
          <p:nvPr/>
        </p:nvSpPr>
        <p:spPr>
          <a:xfrm>
            <a:off x="3296785" y="2812497"/>
            <a:ext cx="2093108" cy="338554"/>
          </a:xfrm>
          <a:prstGeom prst="rect">
            <a:avLst/>
          </a:prstGeom>
          <a:noFill/>
        </p:spPr>
        <p:txBody>
          <a:bodyPr wrap="square" rtlCol="0">
            <a:spAutoFit/>
          </a:bodyPr>
          <a:lstStyle/>
          <a:p>
            <a:r>
              <a:rPr kumimoji="1" lang="vi-VN" altLang="en-US" sz="1600" dirty="0" smtClean="0">
                <a:latin typeface="Arial"/>
                <a:cs typeface="Arial"/>
              </a:rPr>
              <a:t>Lực hướng tâm</a:t>
            </a:r>
            <a:endParaRPr kumimoji="1" lang="vi-VN" altLang="en-US" sz="1600" dirty="0">
              <a:latin typeface="Arial"/>
              <a:cs typeface="Arial"/>
            </a:endParaRPr>
          </a:p>
        </p:txBody>
      </p:sp>
      <p:sp>
        <p:nvSpPr>
          <p:cNvPr id="9" name="テキスト ボックス 8"/>
          <p:cNvSpPr txBox="1"/>
          <p:nvPr/>
        </p:nvSpPr>
        <p:spPr>
          <a:xfrm>
            <a:off x="5200348" y="3705933"/>
            <a:ext cx="855395" cy="338554"/>
          </a:xfrm>
          <a:prstGeom prst="rect">
            <a:avLst/>
          </a:prstGeom>
          <a:noFill/>
        </p:spPr>
        <p:txBody>
          <a:bodyPr wrap="square" rtlCol="0">
            <a:spAutoFit/>
          </a:bodyPr>
          <a:lstStyle/>
          <a:p>
            <a:r>
              <a:rPr kumimoji="1" lang="vi-VN" altLang="en-US" sz="1600" dirty="0" smtClean="0">
                <a:latin typeface="Arial"/>
                <a:cs typeface="Arial"/>
              </a:rPr>
              <a:t>Tâm</a:t>
            </a:r>
            <a:endParaRPr kumimoji="1" lang="vi-VN" altLang="en-US" sz="1600" dirty="0">
              <a:latin typeface="Arial"/>
              <a:cs typeface="Arial"/>
            </a:endParaRPr>
          </a:p>
        </p:txBody>
      </p:sp>
      <p:sp>
        <p:nvSpPr>
          <p:cNvPr id="10" name="テキスト ボックス 9"/>
          <p:cNvSpPr txBox="1"/>
          <p:nvPr/>
        </p:nvSpPr>
        <p:spPr>
          <a:xfrm>
            <a:off x="7361168" y="2572444"/>
            <a:ext cx="1806966" cy="338554"/>
          </a:xfrm>
          <a:prstGeom prst="rect">
            <a:avLst/>
          </a:prstGeom>
          <a:noFill/>
        </p:spPr>
        <p:txBody>
          <a:bodyPr wrap="square" rtlCol="0">
            <a:spAutoFit/>
          </a:bodyPr>
          <a:lstStyle/>
          <a:p>
            <a:r>
              <a:rPr kumimoji="1" lang="vi-VN" altLang="en-US" sz="1600" dirty="0" smtClean="0">
                <a:latin typeface="Arial"/>
                <a:cs typeface="Arial"/>
              </a:rPr>
              <a:t>Lực ly tâm</a:t>
            </a:r>
            <a:endParaRPr kumimoji="1" lang="vi-VN" altLang="en-US" sz="1600" dirty="0">
              <a:latin typeface="Arial"/>
              <a:cs typeface="Arial"/>
            </a:endParaRPr>
          </a:p>
        </p:txBody>
      </p:sp>
      <p:sp>
        <p:nvSpPr>
          <p:cNvPr id="11" name="テキスト ボックス 10"/>
          <p:cNvSpPr txBox="1"/>
          <p:nvPr/>
        </p:nvSpPr>
        <p:spPr>
          <a:xfrm>
            <a:off x="8608132" y="3044057"/>
            <a:ext cx="2152795" cy="338554"/>
          </a:xfrm>
          <a:prstGeom prst="rect">
            <a:avLst/>
          </a:prstGeom>
          <a:noFill/>
        </p:spPr>
        <p:txBody>
          <a:bodyPr wrap="square" rtlCol="0">
            <a:spAutoFit/>
          </a:bodyPr>
          <a:lstStyle/>
          <a:p>
            <a:r>
              <a:rPr kumimoji="1" lang="vi-VN" altLang="en-US" sz="1600" dirty="0" smtClean="0">
                <a:latin typeface="Arial"/>
                <a:cs typeface="Arial"/>
              </a:rPr>
              <a:t>Lực hướng tâm</a:t>
            </a:r>
            <a:endParaRPr kumimoji="1" lang="vi-VN" altLang="en-US" sz="1600" dirty="0">
              <a:latin typeface="Arial"/>
              <a:cs typeface="Arial"/>
            </a:endParaRPr>
          </a:p>
        </p:txBody>
      </p:sp>
      <p:sp>
        <p:nvSpPr>
          <p:cNvPr id="12" name="テキスト ボックス 11"/>
          <p:cNvSpPr txBox="1"/>
          <p:nvPr/>
        </p:nvSpPr>
        <p:spPr>
          <a:xfrm>
            <a:off x="6945758" y="4466736"/>
            <a:ext cx="2142486" cy="338554"/>
          </a:xfrm>
          <a:prstGeom prst="rect">
            <a:avLst/>
          </a:prstGeom>
          <a:solidFill>
            <a:schemeClr val="bg1"/>
          </a:solidFill>
        </p:spPr>
        <p:txBody>
          <a:bodyPr wrap="square" rtlCol="0">
            <a:spAutoFit/>
          </a:bodyPr>
          <a:lstStyle/>
          <a:p>
            <a:r>
              <a:rPr kumimoji="1" lang="vi-VN" altLang="en-US" sz="1600" dirty="0" smtClean="0">
                <a:latin typeface="Arial"/>
                <a:cs typeface="Arial"/>
              </a:rPr>
              <a:t>Hướng tiếp tuyến</a:t>
            </a:r>
            <a:endParaRPr kumimoji="1" lang="vi-VN" altLang="en-US" sz="1600" dirty="0">
              <a:latin typeface="Arial"/>
              <a:cs typeface="Arial"/>
            </a:endParaRPr>
          </a:p>
        </p:txBody>
      </p:sp>
    </p:spTree>
    <p:extLst>
      <p:ext uri="{BB962C8B-B14F-4D97-AF65-F5344CB8AC3E}">
        <p14:creationId xmlns:p14="http://schemas.microsoft.com/office/powerpoint/2010/main" val="2036616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898" y="365125"/>
            <a:ext cx="11385395" cy="1325563"/>
          </a:xfrm>
        </p:spPr>
        <p:txBody>
          <a:bodyPr>
            <a:noAutofit/>
          </a:bodyPr>
          <a:lstStyle/>
          <a:p>
            <a:r>
              <a:rPr kumimoji="1" lang="vi-VN" altLang="en-US" sz="4000" dirty="0" smtClean="0">
                <a:latin typeface="Arial"/>
                <a:cs typeface="Arial"/>
              </a:rPr>
              <a:t>Chuyển động ra Bên ngoài của Tải trọng Nâng và Những thay đổi trong Bán kính Hoạt động do Lực Ly tâm</a:t>
            </a:r>
            <a:endParaRPr kumimoji="1" lang="vi-VN" altLang="en-US" sz="4000" dirty="0">
              <a:latin typeface="Arial"/>
              <a:cs typeface="Arial"/>
            </a:endParaRPr>
          </a:p>
        </p:txBody>
      </p:sp>
      <p:pic>
        <p:nvPicPr>
          <p:cNvPr id="4" name="コンテンツ プレースホルダー 3"/>
          <p:cNvPicPr>
            <a:picLocks noGrp="1"/>
          </p:cNvPicPr>
          <p:nvPr>
            <p:ph idx="1"/>
          </p:nvPr>
        </p:nvPicPr>
        <p:blipFill rotWithShape="1">
          <a:blip r:embed="rId2" cstate="print">
            <a:extLst>
              <a:ext uri="{28A0092B-C50C-407E-A947-70E740481C1C}">
                <a14:useLocalDpi xmlns:a14="http://schemas.microsoft.com/office/drawing/2010/main" val="0"/>
              </a:ext>
            </a:extLst>
          </a:blip>
          <a:srcRect b="5637"/>
          <a:stretch/>
        </p:blipFill>
        <p:spPr bwMode="auto">
          <a:xfrm>
            <a:off x="3295291" y="1475117"/>
            <a:ext cx="5091959" cy="4647221"/>
          </a:xfrm>
          <a:prstGeom prst="rect">
            <a:avLst/>
          </a:prstGeom>
          <a:noFill/>
          <a:ln>
            <a:noFill/>
          </a:ln>
          <a:extLst>
            <a:ext uri="{53640926-AAD7-44D8-BBD7-CCE9431645EC}">
              <a14:shadowObscured xmlns:a14="http://schemas.microsoft.com/office/drawing/2010/main"/>
            </a:ext>
          </a:extLst>
        </p:spPr>
      </p:pic>
      <p:sp>
        <p:nvSpPr>
          <p:cNvPr id="3" name="正方形/長方形 2"/>
          <p:cNvSpPr/>
          <p:nvPr/>
        </p:nvSpPr>
        <p:spPr>
          <a:xfrm>
            <a:off x="5417389" y="5313872"/>
            <a:ext cx="1431985" cy="2674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正方形/長方形 4"/>
          <p:cNvSpPr/>
          <p:nvPr/>
        </p:nvSpPr>
        <p:spPr>
          <a:xfrm>
            <a:off x="5417389" y="5718105"/>
            <a:ext cx="1431985" cy="2674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 name="テキスト ボックス 5"/>
          <p:cNvSpPr txBox="1"/>
          <p:nvPr/>
        </p:nvSpPr>
        <p:spPr>
          <a:xfrm>
            <a:off x="4394965" y="5318466"/>
            <a:ext cx="3287927" cy="292388"/>
          </a:xfrm>
          <a:prstGeom prst="rect">
            <a:avLst/>
          </a:prstGeom>
          <a:solidFill>
            <a:schemeClr val="bg1"/>
          </a:solidFill>
        </p:spPr>
        <p:txBody>
          <a:bodyPr wrap="square" rtlCol="0">
            <a:spAutoFit/>
          </a:bodyPr>
          <a:lstStyle/>
          <a:p>
            <a:pPr algn="ctr"/>
            <a:r>
              <a:rPr kumimoji="1" lang="vi-VN" altLang="en-US" sz="1300" dirty="0" smtClean="0">
                <a:latin typeface="Arial"/>
                <a:cs typeface="Arial"/>
              </a:rPr>
              <a:t>Bán kính hoạt động trước khi quay</a:t>
            </a:r>
            <a:endParaRPr kumimoji="1" lang="vi-VN" altLang="en-US" sz="1300" dirty="0">
              <a:latin typeface="Arial"/>
              <a:cs typeface="Arial"/>
            </a:endParaRPr>
          </a:p>
        </p:txBody>
      </p:sp>
      <p:sp>
        <p:nvSpPr>
          <p:cNvPr id="7" name="テキスト ボックス 6"/>
          <p:cNvSpPr txBox="1"/>
          <p:nvPr/>
        </p:nvSpPr>
        <p:spPr>
          <a:xfrm>
            <a:off x="4772714" y="5726720"/>
            <a:ext cx="2808424" cy="292388"/>
          </a:xfrm>
          <a:prstGeom prst="rect">
            <a:avLst/>
          </a:prstGeom>
          <a:noFill/>
        </p:spPr>
        <p:txBody>
          <a:bodyPr wrap="square" rtlCol="0">
            <a:spAutoFit/>
          </a:bodyPr>
          <a:lstStyle/>
          <a:p>
            <a:r>
              <a:rPr kumimoji="1" lang="vi-VN" altLang="en-US" sz="1300" dirty="0" smtClean="0">
                <a:latin typeface="Arial"/>
                <a:cs typeface="Arial"/>
              </a:rPr>
              <a:t>Bán kính hoạt động trong khi quay</a:t>
            </a:r>
            <a:endParaRPr kumimoji="1" lang="vi-VN" altLang="en-US" sz="1300" dirty="0">
              <a:latin typeface="Arial"/>
              <a:cs typeface="Arial"/>
            </a:endParaRPr>
          </a:p>
        </p:txBody>
      </p:sp>
    </p:spTree>
    <p:extLst>
      <p:ext uri="{BB962C8B-B14F-4D97-AF65-F5344CB8AC3E}">
        <p14:creationId xmlns:p14="http://schemas.microsoft.com/office/powerpoint/2010/main" val="164791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83812"/>
          </a:xfrm>
        </p:spPr>
        <p:txBody>
          <a:bodyPr>
            <a:normAutofit/>
          </a:bodyPr>
          <a:lstStyle/>
          <a:p>
            <a:r>
              <a:rPr kumimoji="1" lang="vi-VN" altLang="en-US" dirty="0" smtClean="0">
                <a:latin typeface="Arial"/>
                <a:cs typeface="Arial"/>
              </a:rPr>
              <a:t>Ròng rọc Di động</a:t>
            </a:r>
            <a:endParaRPr kumimoji="1" lang="vi-VN" altLang="en-US" dirty="0">
              <a:latin typeface="Arial"/>
              <a:cs typeface="Arial"/>
            </a:endParaRPr>
          </a:p>
        </p:txBody>
      </p:sp>
      <p:pic>
        <p:nvPicPr>
          <p:cNvPr id="4" name="コンテンツ プレースホルダー 3"/>
          <p:cNvPicPr>
            <a:picLocks noGrp="1"/>
          </p:cNvPicPr>
          <p:nvPr>
            <p:ph idx="1"/>
          </p:nvPr>
        </p:nvPicPr>
        <p:blipFill rotWithShape="1">
          <a:blip r:embed="rId2" cstate="print">
            <a:extLst>
              <a:ext uri="{28A0092B-C50C-407E-A947-70E740481C1C}">
                <a14:useLocalDpi xmlns:a14="http://schemas.microsoft.com/office/drawing/2010/main" val="0"/>
              </a:ext>
            </a:extLst>
          </a:blip>
          <a:srcRect b="10017"/>
          <a:stretch/>
        </p:blipFill>
        <p:spPr bwMode="auto">
          <a:xfrm>
            <a:off x="3476444" y="1345721"/>
            <a:ext cx="5538160" cy="51585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87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50719"/>
          </a:xfrm>
        </p:spPr>
        <p:txBody>
          <a:bodyPr/>
          <a:lstStyle/>
          <a:p>
            <a:r>
              <a:rPr kumimoji="1" lang="vi-VN" altLang="en-US" dirty="0" smtClean="0">
                <a:latin typeface="Arial"/>
                <a:cs typeface="Arial"/>
              </a:rPr>
              <a:t>Tải trọng nâng, tải trọng định mức</a:t>
            </a:r>
            <a:endParaRPr kumimoji="1" lang="vi-VN" altLang="en-US" dirty="0">
              <a:latin typeface="Arial"/>
              <a:cs typeface="Aria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585" y="1690688"/>
            <a:ext cx="5541234" cy="4727365"/>
          </a:xfrm>
          <a:prstGeom prst="rect">
            <a:avLst/>
          </a:prstGeom>
        </p:spPr>
      </p:pic>
      <p:sp>
        <p:nvSpPr>
          <p:cNvPr id="6" name="テキスト ボックス 5"/>
          <p:cNvSpPr txBox="1"/>
          <p:nvPr/>
        </p:nvSpPr>
        <p:spPr>
          <a:xfrm>
            <a:off x="2276475" y="2970280"/>
            <a:ext cx="1855577" cy="400110"/>
          </a:xfrm>
          <a:prstGeom prst="rect">
            <a:avLst/>
          </a:prstGeom>
          <a:noFill/>
        </p:spPr>
        <p:txBody>
          <a:bodyPr wrap="square" rtlCol="0">
            <a:spAutoFit/>
          </a:bodyPr>
          <a:lstStyle/>
          <a:p>
            <a:pPr algn="r"/>
            <a:r>
              <a:rPr kumimoji="1" lang="vi-VN" altLang="en-US" sz="2000" dirty="0" smtClean="0">
                <a:latin typeface="Arial"/>
                <a:cs typeface="Arial"/>
              </a:rPr>
              <a:t>Phụ kiện nâng</a:t>
            </a:r>
            <a:endParaRPr kumimoji="1" lang="vi-VN" altLang="en-US" sz="2000" dirty="0">
              <a:latin typeface="Arial"/>
              <a:cs typeface="Arial"/>
            </a:endParaRPr>
          </a:p>
        </p:txBody>
      </p:sp>
      <p:sp>
        <p:nvSpPr>
          <p:cNvPr id="7" name="テキスト ボックス 6"/>
          <p:cNvSpPr txBox="1"/>
          <p:nvPr/>
        </p:nvSpPr>
        <p:spPr>
          <a:xfrm>
            <a:off x="7653056" y="3526124"/>
            <a:ext cx="2435525" cy="400110"/>
          </a:xfrm>
          <a:prstGeom prst="rect">
            <a:avLst/>
          </a:prstGeom>
          <a:noFill/>
        </p:spPr>
        <p:txBody>
          <a:bodyPr wrap="square" rtlCol="0">
            <a:spAutoFit/>
          </a:bodyPr>
          <a:lstStyle/>
          <a:p>
            <a:r>
              <a:rPr kumimoji="1" lang="vi-VN" altLang="en-US" sz="2000" dirty="0" smtClean="0">
                <a:latin typeface="Arial"/>
                <a:cs typeface="Arial"/>
              </a:rPr>
              <a:t>Tải trọng nâng</a:t>
            </a:r>
            <a:endParaRPr kumimoji="1" lang="vi-VN" altLang="en-US" sz="2000" dirty="0">
              <a:latin typeface="Arial"/>
              <a:cs typeface="Arial"/>
            </a:endParaRPr>
          </a:p>
        </p:txBody>
      </p:sp>
      <p:sp>
        <p:nvSpPr>
          <p:cNvPr id="8" name="テキスト ボックス 7"/>
          <p:cNvSpPr txBox="1"/>
          <p:nvPr/>
        </p:nvSpPr>
        <p:spPr>
          <a:xfrm>
            <a:off x="4000500" y="5445785"/>
            <a:ext cx="2428875" cy="400110"/>
          </a:xfrm>
          <a:prstGeom prst="rect">
            <a:avLst/>
          </a:prstGeom>
          <a:solidFill>
            <a:schemeClr val="bg1"/>
          </a:solidFill>
        </p:spPr>
        <p:txBody>
          <a:bodyPr wrap="square" rtlCol="0">
            <a:spAutoFit/>
          </a:bodyPr>
          <a:lstStyle/>
          <a:p>
            <a:r>
              <a:rPr kumimoji="1" lang="vi-VN" altLang="en-US" sz="2000" dirty="0" smtClean="0">
                <a:latin typeface="Arial"/>
                <a:cs typeface="Arial"/>
              </a:rPr>
              <a:t>Tải trọng định mức</a:t>
            </a:r>
            <a:endParaRPr kumimoji="1" lang="vi-VN" altLang="en-US" sz="2000" dirty="0">
              <a:latin typeface="Arial"/>
              <a:cs typeface="Arial"/>
            </a:endParaRPr>
          </a:p>
        </p:txBody>
      </p:sp>
    </p:spTree>
    <p:extLst>
      <p:ext uri="{BB962C8B-B14F-4D97-AF65-F5344CB8AC3E}">
        <p14:creationId xmlns:p14="http://schemas.microsoft.com/office/powerpoint/2010/main" val="2909129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Lực căng của dây cáp treo tải</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3287" y="1582947"/>
            <a:ext cx="7677509" cy="5201728"/>
          </a:xfrm>
          <a:prstGeom prst="rect">
            <a:avLst/>
          </a:prstGeom>
          <a:noFill/>
          <a:ln>
            <a:noFill/>
          </a:ln>
        </p:spPr>
      </p:pic>
      <p:sp>
        <p:nvSpPr>
          <p:cNvPr id="3" name="正方形/長方形 2"/>
          <p:cNvSpPr/>
          <p:nvPr/>
        </p:nvSpPr>
        <p:spPr>
          <a:xfrm>
            <a:off x="4002657" y="3916392"/>
            <a:ext cx="241539" cy="8712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テキスト ボックス 4"/>
          <p:cNvSpPr txBox="1"/>
          <p:nvPr/>
        </p:nvSpPr>
        <p:spPr>
          <a:xfrm>
            <a:off x="3528621" y="4045303"/>
            <a:ext cx="1349508" cy="307777"/>
          </a:xfrm>
          <a:prstGeom prst="rect">
            <a:avLst/>
          </a:prstGeom>
          <a:noFill/>
        </p:spPr>
        <p:txBody>
          <a:bodyPr vert="horz" wrap="square" rtlCol="0">
            <a:spAutoFit/>
          </a:bodyPr>
          <a:lstStyle/>
          <a:p>
            <a:pPr algn="ctr"/>
            <a:r>
              <a:rPr kumimoji="1" lang="vi-VN" altLang="en-US" sz="1400" dirty="0" smtClean="0">
                <a:latin typeface="Arial"/>
                <a:cs typeface="Arial"/>
              </a:rPr>
              <a:t>Góc treo tải</a:t>
            </a:r>
            <a:endParaRPr kumimoji="1" lang="vi-VN" altLang="en-US" sz="1400" dirty="0">
              <a:latin typeface="Arial"/>
              <a:cs typeface="Arial"/>
            </a:endParaRPr>
          </a:p>
        </p:txBody>
      </p:sp>
      <p:sp>
        <p:nvSpPr>
          <p:cNvPr id="6" name="正方形/長方形 5"/>
          <p:cNvSpPr/>
          <p:nvPr/>
        </p:nvSpPr>
        <p:spPr>
          <a:xfrm>
            <a:off x="5375920" y="4293097"/>
            <a:ext cx="1889185" cy="2789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 name="テキスト ボックス 6"/>
          <p:cNvSpPr txBox="1"/>
          <p:nvPr/>
        </p:nvSpPr>
        <p:spPr>
          <a:xfrm>
            <a:off x="5375920" y="4278660"/>
            <a:ext cx="2536166" cy="307777"/>
          </a:xfrm>
          <a:prstGeom prst="rect">
            <a:avLst/>
          </a:prstGeom>
          <a:noFill/>
        </p:spPr>
        <p:txBody>
          <a:bodyPr wrap="square" rtlCol="0">
            <a:spAutoFit/>
          </a:bodyPr>
          <a:lstStyle/>
          <a:p>
            <a:r>
              <a:rPr kumimoji="1" lang="vi-VN" altLang="en-US" sz="1400" dirty="0" smtClean="0">
                <a:latin typeface="Arial"/>
                <a:cs typeface="Arial"/>
              </a:rPr>
              <a:t>Dây cáp treo</a:t>
            </a:r>
            <a:endParaRPr kumimoji="1" lang="vi-VN" altLang="en-US" sz="1400" dirty="0">
              <a:latin typeface="Arial"/>
              <a:cs typeface="Arial"/>
            </a:endParaRPr>
          </a:p>
        </p:txBody>
      </p:sp>
      <p:sp>
        <p:nvSpPr>
          <p:cNvPr id="8" name="正方形/長方形 7"/>
          <p:cNvSpPr/>
          <p:nvPr/>
        </p:nvSpPr>
        <p:spPr>
          <a:xfrm>
            <a:off x="5486400" y="1690688"/>
            <a:ext cx="4330460" cy="1854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0" name="テキスト ボックス 9"/>
          <p:cNvSpPr txBox="1"/>
          <p:nvPr/>
        </p:nvSpPr>
        <p:spPr>
          <a:xfrm>
            <a:off x="5486400" y="1582947"/>
            <a:ext cx="6099717" cy="1754326"/>
          </a:xfrm>
          <a:prstGeom prst="rect">
            <a:avLst/>
          </a:prstGeom>
          <a:noFill/>
        </p:spPr>
        <p:txBody>
          <a:bodyPr wrap="square" rtlCol="0">
            <a:spAutoFit/>
          </a:bodyPr>
          <a:lstStyle/>
          <a:p>
            <a:r>
              <a:rPr kumimoji="1" lang="vi-VN" altLang="ja-JP" dirty="0" smtClean="0">
                <a:latin typeface="Arial"/>
                <a:cs typeface="Arial"/>
              </a:rPr>
              <a:t>m: </a:t>
            </a:r>
            <a:r>
              <a:rPr lang="vi-VN" dirty="0" smtClean="0">
                <a:latin typeface="Arial"/>
                <a:cs typeface="Arial"/>
              </a:rPr>
              <a:t>Trọng lượng tải trọng (t)</a:t>
            </a:r>
          </a:p>
          <a:p>
            <a:r>
              <a:rPr lang="vi-VN" dirty="0" smtClean="0">
                <a:latin typeface="Arial"/>
                <a:cs typeface="Arial"/>
              </a:rPr>
              <a:t>Fw: 9.8 × m (kN)</a:t>
            </a:r>
          </a:p>
          <a:p>
            <a:r>
              <a:rPr lang="vi-VN" altLang="ja-JP" dirty="0">
                <a:cs typeface="Arial"/>
              </a:rPr>
              <a:t>F</a:t>
            </a:r>
            <a:r>
              <a:rPr lang="vi-VN" altLang="ja-JP" baseline="-25000" dirty="0">
                <a:cs typeface="Arial"/>
              </a:rPr>
              <a:t>1</a:t>
            </a:r>
            <a:r>
              <a:rPr lang="vi-VN" altLang="ja-JP" dirty="0">
                <a:cs typeface="Arial"/>
              </a:rPr>
              <a:t>, F</a:t>
            </a:r>
            <a:r>
              <a:rPr lang="vi-VN" altLang="ja-JP" baseline="-25000" dirty="0">
                <a:cs typeface="Arial"/>
              </a:rPr>
              <a:t>2</a:t>
            </a:r>
            <a:r>
              <a:rPr lang="vi-VN" altLang="ja-JP" dirty="0">
                <a:cs typeface="Arial"/>
              </a:rPr>
              <a:t>: </a:t>
            </a:r>
            <a:r>
              <a:rPr kumimoji="1" lang="vi-VN" altLang="ja-JP" dirty="0" smtClean="0">
                <a:latin typeface="Arial"/>
                <a:cs typeface="Arial"/>
              </a:rPr>
              <a:t>Lực căng của dây cáp treo tải (kN) </a:t>
            </a:r>
          </a:p>
          <a:p>
            <a:r>
              <a:rPr lang="vi-VN" dirty="0" smtClean="0">
                <a:latin typeface="Arial"/>
                <a:cs typeface="Arial"/>
              </a:rPr>
              <a:t>F: Lực tổng hợp (kN)</a:t>
            </a:r>
            <a:r>
              <a:rPr lang="vi-VN" altLang="ja-JP" dirty="0" smtClean="0">
                <a:latin typeface="Arial"/>
                <a:cs typeface="Arial"/>
              </a:rPr>
              <a:t> </a:t>
            </a:r>
          </a:p>
          <a:p>
            <a:pPr marL="288000"/>
            <a:r>
              <a:rPr kumimoji="1" lang="vi-VN" altLang="ja-JP" dirty="0" smtClean="0">
                <a:latin typeface="Arial"/>
                <a:cs typeface="Arial"/>
              </a:rPr>
              <a:t>F = Fw</a:t>
            </a:r>
          </a:p>
          <a:p>
            <a:r>
              <a:rPr lang="vi-VN" dirty="0" smtClean="0">
                <a:latin typeface="Arial"/>
                <a:cs typeface="Arial"/>
              </a:rPr>
              <a:t>P: Lực kéo dây cáp treo tải hướng vào trong (kN) </a:t>
            </a:r>
            <a:endParaRPr kumimoji="1" lang="vi-VN" altLang="en-US" dirty="0">
              <a:latin typeface="Arial"/>
              <a:cs typeface="Arial"/>
            </a:endParaRPr>
          </a:p>
        </p:txBody>
      </p:sp>
    </p:spTree>
    <p:extLst>
      <p:ext uri="{BB962C8B-B14F-4D97-AF65-F5344CB8AC3E}">
        <p14:creationId xmlns:p14="http://schemas.microsoft.com/office/powerpoint/2010/main" val="3198377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27695"/>
          </a:xfrm>
        </p:spPr>
        <p:txBody>
          <a:bodyPr>
            <a:normAutofit/>
          </a:bodyPr>
          <a:lstStyle/>
          <a:p>
            <a:r>
              <a:rPr kumimoji="1" lang="vi-VN" altLang="en-US" sz="4000" dirty="0" smtClean="0">
                <a:latin typeface="Arial"/>
                <a:cs typeface="Arial"/>
              </a:rPr>
              <a:t>Tải trọng Định mức</a:t>
            </a:r>
            <a:endParaRPr kumimoji="1" lang="vi-VN" altLang="en-US" sz="4000" dirty="0">
              <a:latin typeface="Arial"/>
              <a:cs typeface="Arial"/>
            </a:endParaRPr>
          </a:p>
        </p:txBody>
      </p:sp>
      <p:sp>
        <p:nvSpPr>
          <p:cNvPr id="60" name="テキスト ボックス 59"/>
          <p:cNvSpPr txBox="1"/>
          <p:nvPr/>
        </p:nvSpPr>
        <p:spPr>
          <a:xfrm>
            <a:off x="6344519" y="2022572"/>
            <a:ext cx="2186609" cy="369332"/>
          </a:xfrm>
          <a:prstGeom prst="rect">
            <a:avLst/>
          </a:prstGeom>
          <a:noFill/>
        </p:spPr>
        <p:txBody>
          <a:bodyPr wrap="square" rtlCol="0">
            <a:spAutoFit/>
          </a:bodyPr>
          <a:lstStyle/>
          <a:p>
            <a:endParaRPr kumimoji="1" lang="ja-JP" altLang="en-US" dirty="0">
              <a:latin typeface="Arial" panose="020B0604020202020204" pitchFamily="34" charset="0"/>
              <a:cs typeface="Arial" panose="020B0604020202020204" pitchFamily="34" charset="0"/>
            </a:endParaRPr>
          </a:p>
        </p:txBody>
      </p:sp>
      <p:sp>
        <p:nvSpPr>
          <p:cNvPr id="61" name="テキスト ボックス 60"/>
          <p:cNvSpPr txBox="1"/>
          <p:nvPr/>
        </p:nvSpPr>
        <p:spPr>
          <a:xfrm>
            <a:off x="6294823" y="2134325"/>
            <a:ext cx="2286000" cy="646331"/>
          </a:xfrm>
          <a:prstGeom prst="rect">
            <a:avLst/>
          </a:prstGeom>
          <a:noFill/>
        </p:spPr>
        <p:txBody>
          <a:bodyPr wrap="square" rtlCol="0">
            <a:spAutoFit/>
          </a:bodyPr>
          <a:lstStyle/>
          <a:p>
            <a:r>
              <a:rPr kumimoji="1" lang="vi-VN" altLang="en-US" dirty="0" smtClean="0">
                <a:latin typeface="Arial"/>
                <a:cs typeface="Arial"/>
              </a:rPr>
              <a:t>Trọng lượng của phụ kiện nâng</a:t>
            </a:r>
            <a:endParaRPr kumimoji="1" lang="vi-VN" altLang="en-US" dirty="0">
              <a:latin typeface="Arial"/>
              <a:cs typeface="Arial"/>
            </a:endParaRPr>
          </a:p>
        </p:txBody>
      </p:sp>
      <p:grpSp>
        <p:nvGrpSpPr>
          <p:cNvPr id="78" name="グループ化 77"/>
          <p:cNvGrpSpPr/>
          <p:nvPr/>
        </p:nvGrpSpPr>
        <p:grpSpPr>
          <a:xfrm>
            <a:off x="2892287" y="1706564"/>
            <a:ext cx="6092445" cy="3368154"/>
            <a:chOff x="0" y="0"/>
            <a:chExt cx="3170190" cy="1662289"/>
          </a:xfrm>
        </p:grpSpPr>
        <p:cxnSp>
          <p:nvCxnSpPr>
            <p:cNvPr id="79" name="直線コネクタ 78"/>
            <p:cNvCxnSpPr/>
            <p:nvPr/>
          </p:nvCxnSpPr>
          <p:spPr>
            <a:xfrm>
              <a:off x="2310895" y="937908"/>
              <a:ext cx="0" cy="3014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80" name="グループ化 79"/>
            <p:cNvGrpSpPr/>
            <p:nvPr/>
          </p:nvGrpSpPr>
          <p:grpSpPr>
            <a:xfrm>
              <a:off x="0" y="0"/>
              <a:ext cx="3170190" cy="1662289"/>
              <a:chOff x="0" y="0"/>
              <a:chExt cx="3158163" cy="1673514"/>
            </a:xfrm>
          </p:grpSpPr>
          <p:cxnSp>
            <p:nvCxnSpPr>
              <p:cNvPr id="81" name="直線コネクタ 80"/>
              <p:cNvCxnSpPr/>
              <p:nvPr/>
            </p:nvCxnSpPr>
            <p:spPr>
              <a:xfrm>
                <a:off x="0" y="0"/>
                <a:ext cx="0" cy="1673514"/>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a:xfrm>
                <a:off x="8356" y="1671927"/>
                <a:ext cx="3149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0" y="275648"/>
                <a:ext cx="839450" cy="72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直線コネクタ 83"/>
              <p:cNvCxnSpPr/>
              <p:nvPr/>
            </p:nvCxnSpPr>
            <p:spPr>
              <a:xfrm>
                <a:off x="853882" y="282864"/>
                <a:ext cx="1433561" cy="635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直線コネクタ 84"/>
              <p:cNvCxnSpPr/>
              <p:nvPr/>
            </p:nvCxnSpPr>
            <p:spPr>
              <a:xfrm>
                <a:off x="2300765" y="1262008"/>
                <a:ext cx="0" cy="403813"/>
              </a:xfrm>
              <a:prstGeom prst="line">
                <a:avLst/>
              </a:prstGeom>
            </p:spPr>
            <p:style>
              <a:lnRef idx="1">
                <a:schemeClr val="dk1"/>
              </a:lnRef>
              <a:fillRef idx="0">
                <a:schemeClr val="dk1"/>
              </a:fillRef>
              <a:effectRef idx="0">
                <a:schemeClr val="dk1"/>
              </a:effectRef>
              <a:fontRef idx="minor">
                <a:schemeClr val="tx1"/>
              </a:fontRef>
            </p:style>
          </p:cxnSp>
          <p:cxnSp>
            <p:nvCxnSpPr>
              <p:cNvPr id="86" name="直線コネクタ 85"/>
              <p:cNvCxnSpPr/>
              <p:nvPr/>
            </p:nvCxnSpPr>
            <p:spPr>
              <a:xfrm>
                <a:off x="9621" y="624415"/>
                <a:ext cx="839450" cy="72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51477" y="634035"/>
                <a:ext cx="1433561" cy="635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360796" y="273243"/>
                <a:ext cx="0" cy="1399886"/>
              </a:xfrm>
              <a:prstGeom prst="straightConnector1">
                <a:avLst/>
              </a:prstGeom>
              <a:ln>
                <a:prstDash val="dashDot"/>
                <a:headEnd type="triangle"/>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a:off x="1245947" y="460856"/>
                <a:ext cx="9621" cy="3367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1241136" y="826462"/>
                <a:ext cx="0" cy="8418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294053" y="350212"/>
                <a:ext cx="457008" cy="303069"/>
              </a:xfrm>
              <a:prstGeom prst="line">
                <a:avLst/>
              </a:prstGeom>
            </p:spPr>
            <p:style>
              <a:lnRef idx="1">
                <a:schemeClr val="dk1"/>
              </a:lnRef>
              <a:fillRef idx="0">
                <a:schemeClr val="dk1"/>
              </a:fillRef>
              <a:effectRef idx="0">
                <a:schemeClr val="dk1"/>
              </a:effectRef>
              <a:fontRef idx="minor">
                <a:schemeClr val="tx1"/>
              </a:fontRef>
            </p:style>
          </p:cxnSp>
        </p:grpSp>
      </p:grpSp>
      <p:sp>
        <p:nvSpPr>
          <p:cNvPr id="92" name="テキスト ボックス 91"/>
          <p:cNvSpPr txBox="1"/>
          <p:nvPr/>
        </p:nvSpPr>
        <p:spPr>
          <a:xfrm>
            <a:off x="4530239" y="4238059"/>
            <a:ext cx="2286000" cy="369332"/>
          </a:xfrm>
          <a:prstGeom prst="rect">
            <a:avLst/>
          </a:prstGeom>
          <a:noFill/>
        </p:spPr>
        <p:txBody>
          <a:bodyPr wrap="square" rtlCol="0">
            <a:spAutoFit/>
          </a:bodyPr>
          <a:lstStyle/>
          <a:p>
            <a:r>
              <a:rPr kumimoji="1" lang="vi-VN" altLang="en-US" dirty="0" smtClean="0">
                <a:latin typeface="Arial"/>
                <a:cs typeface="Arial"/>
              </a:rPr>
              <a:t>Tải trọng định mức</a:t>
            </a:r>
            <a:endParaRPr kumimoji="1" lang="vi-VN" altLang="en-US" dirty="0">
              <a:latin typeface="Arial"/>
              <a:cs typeface="Arial"/>
            </a:endParaRPr>
          </a:p>
        </p:txBody>
      </p:sp>
      <p:sp>
        <p:nvSpPr>
          <p:cNvPr id="93" name="テキスト ボックス 92"/>
          <p:cNvSpPr txBox="1"/>
          <p:nvPr/>
        </p:nvSpPr>
        <p:spPr>
          <a:xfrm>
            <a:off x="2921627" y="3527150"/>
            <a:ext cx="2286000" cy="369332"/>
          </a:xfrm>
          <a:prstGeom prst="rect">
            <a:avLst/>
          </a:prstGeom>
          <a:noFill/>
        </p:spPr>
        <p:txBody>
          <a:bodyPr wrap="square" rtlCol="0">
            <a:spAutoFit/>
          </a:bodyPr>
          <a:lstStyle/>
          <a:p>
            <a:r>
              <a:rPr kumimoji="1" lang="vi-VN" altLang="en-US" dirty="0" smtClean="0">
                <a:latin typeface="Arial"/>
                <a:cs typeface="Arial"/>
              </a:rPr>
              <a:t>Tải trọng nâng</a:t>
            </a:r>
            <a:endParaRPr kumimoji="1" lang="vi-VN" altLang="en-US" dirty="0">
              <a:latin typeface="Arial"/>
              <a:cs typeface="Arial"/>
            </a:endParaRPr>
          </a:p>
        </p:txBody>
      </p:sp>
      <p:sp>
        <p:nvSpPr>
          <p:cNvPr id="94" name="テキスト ボックス 93"/>
          <p:cNvSpPr txBox="1"/>
          <p:nvPr/>
        </p:nvSpPr>
        <p:spPr>
          <a:xfrm>
            <a:off x="3509408" y="5203500"/>
            <a:ext cx="2286000" cy="369332"/>
          </a:xfrm>
          <a:prstGeom prst="rect">
            <a:avLst/>
          </a:prstGeom>
          <a:noFill/>
        </p:spPr>
        <p:txBody>
          <a:bodyPr wrap="square" rtlCol="0">
            <a:spAutoFit/>
          </a:bodyPr>
          <a:lstStyle/>
          <a:p>
            <a:r>
              <a:rPr kumimoji="1" lang="vi-VN" altLang="en-US" dirty="0" smtClean="0">
                <a:latin typeface="Arial"/>
                <a:cs typeface="Arial"/>
              </a:rPr>
              <a:t>Bán kính hoạt động</a:t>
            </a:r>
            <a:endParaRPr kumimoji="1" lang="vi-VN" altLang="en-US" dirty="0">
              <a:latin typeface="Arial"/>
              <a:cs typeface="Arial"/>
            </a:endParaRPr>
          </a:p>
        </p:txBody>
      </p:sp>
      <p:sp>
        <p:nvSpPr>
          <p:cNvPr id="95" name="テキスト ボックス 94"/>
          <p:cNvSpPr txBox="1"/>
          <p:nvPr/>
        </p:nvSpPr>
        <p:spPr>
          <a:xfrm>
            <a:off x="2247654" y="1828230"/>
            <a:ext cx="461665" cy="3232711"/>
          </a:xfrm>
          <a:prstGeom prst="rect">
            <a:avLst/>
          </a:prstGeom>
          <a:noFill/>
        </p:spPr>
        <p:txBody>
          <a:bodyPr vert="vert270" wrap="square" rtlCol="0">
            <a:spAutoFit/>
          </a:bodyPr>
          <a:lstStyle/>
          <a:p>
            <a:r>
              <a:rPr lang="vi-VN" dirty="0" smtClean="0">
                <a:latin typeface="Arial"/>
                <a:cs typeface="Arial"/>
              </a:rPr>
              <a:t>Tải trọng có thể nâng được</a:t>
            </a:r>
            <a:endParaRPr lang="vi-VN" altLang="en-US" dirty="0">
              <a:latin typeface="Arial"/>
              <a:cs typeface="Arial"/>
            </a:endParaRPr>
          </a:p>
        </p:txBody>
      </p:sp>
    </p:spTree>
    <p:extLst>
      <p:ext uri="{BB962C8B-B14F-4D97-AF65-F5344CB8AC3E}">
        <p14:creationId xmlns:p14="http://schemas.microsoft.com/office/powerpoint/2010/main" val="207957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860" y="888758"/>
            <a:ext cx="4120280" cy="5080484"/>
          </a:xfrm>
          <a:prstGeom prst="rect">
            <a:avLst/>
          </a:prstGeom>
        </p:spPr>
      </p:pic>
      <p:sp>
        <p:nvSpPr>
          <p:cNvPr id="6" name="テキスト ボックス 5"/>
          <p:cNvSpPr txBox="1"/>
          <p:nvPr/>
        </p:nvSpPr>
        <p:spPr>
          <a:xfrm>
            <a:off x="6530698" y="1088813"/>
            <a:ext cx="2286000" cy="400110"/>
          </a:xfrm>
          <a:prstGeom prst="rect">
            <a:avLst/>
          </a:prstGeom>
          <a:noFill/>
        </p:spPr>
        <p:txBody>
          <a:bodyPr wrap="square" rtlCol="0">
            <a:spAutoFit/>
          </a:bodyPr>
          <a:lstStyle/>
          <a:p>
            <a:r>
              <a:rPr kumimoji="1" lang="vi-VN" altLang="en-US" sz="2000" dirty="0" smtClean="0">
                <a:latin typeface="Arial"/>
                <a:cs typeface="Arial"/>
              </a:rPr>
              <a:t>Mũ cứng</a:t>
            </a:r>
            <a:endParaRPr kumimoji="1" lang="vi-VN" altLang="en-US" sz="2000" dirty="0">
              <a:latin typeface="Arial"/>
              <a:cs typeface="Arial"/>
            </a:endParaRPr>
          </a:p>
        </p:txBody>
      </p:sp>
      <p:sp>
        <p:nvSpPr>
          <p:cNvPr id="7" name="テキスト ボックス 6"/>
          <p:cNvSpPr txBox="1"/>
          <p:nvPr/>
        </p:nvSpPr>
        <p:spPr>
          <a:xfrm>
            <a:off x="7255191" y="2067448"/>
            <a:ext cx="2286000" cy="400110"/>
          </a:xfrm>
          <a:prstGeom prst="rect">
            <a:avLst/>
          </a:prstGeom>
          <a:noFill/>
        </p:spPr>
        <p:txBody>
          <a:bodyPr wrap="square" rtlCol="0">
            <a:spAutoFit/>
          </a:bodyPr>
          <a:lstStyle/>
          <a:p>
            <a:r>
              <a:rPr kumimoji="1" lang="vi-VN" altLang="en-US" sz="2000" dirty="0" smtClean="0">
                <a:latin typeface="Arial"/>
                <a:cs typeface="Arial"/>
              </a:rPr>
              <a:t>Găng tay làm việc</a:t>
            </a:r>
            <a:endParaRPr kumimoji="1" lang="vi-VN" altLang="en-US" sz="2000" dirty="0">
              <a:latin typeface="Arial"/>
              <a:cs typeface="Arial"/>
            </a:endParaRPr>
          </a:p>
        </p:txBody>
      </p:sp>
      <p:sp>
        <p:nvSpPr>
          <p:cNvPr id="8" name="テキスト ボックス 7"/>
          <p:cNvSpPr txBox="1"/>
          <p:nvPr/>
        </p:nvSpPr>
        <p:spPr>
          <a:xfrm>
            <a:off x="6957431" y="3713253"/>
            <a:ext cx="3034294" cy="400110"/>
          </a:xfrm>
          <a:prstGeom prst="rect">
            <a:avLst/>
          </a:prstGeom>
          <a:noFill/>
        </p:spPr>
        <p:txBody>
          <a:bodyPr wrap="square" rtlCol="0">
            <a:spAutoFit/>
          </a:bodyPr>
          <a:lstStyle/>
          <a:p>
            <a:r>
              <a:rPr kumimoji="1" lang="vi-VN" altLang="en-US" sz="2000" dirty="0" smtClean="0">
                <a:latin typeface="Arial"/>
                <a:cs typeface="Arial"/>
              </a:rPr>
              <a:t>Cài chặt các nút khuy</a:t>
            </a:r>
            <a:endParaRPr kumimoji="1" lang="vi-VN" altLang="en-US" sz="2000" dirty="0">
              <a:latin typeface="Arial"/>
              <a:cs typeface="Arial"/>
            </a:endParaRPr>
          </a:p>
        </p:txBody>
      </p:sp>
      <p:sp>
        <p:nvSpPr>
          <p:cNvPr id="9" name="テキスト ボックス 8"/>
          <p:cNvSpPr txBox="1"/>
          <p:nvPr/>
        </p:nvSpPr>
        <p:spPr>
          <a:xfrm rot="10800000" flipV="1">
            <a:off x="6866341" y="4830669"/>
            <a:ext cx="3773083" cy="400110"/>
          </a:xfrm>
          <a:prstGeom prst="rect">
            <a:avLst/>
          </a:prstGeom>
          <a:noFill/>
        </p:spPr>
        <p:txBody>
          <a:bodyPr wrap="square" rtlCol="0">
            <a:spAutoFit/>
          </a:bodyPr>
          <a:lstStyle/>
          <a:p>
            <a:r>
              <a:rPr kumimoji="1" lang="vi-VN" altLang="en-US" sz="2000" dirty="0" smtClean="0">
                <a:latin typeface="Arial"/>
                <a:cs typeface="Arial"/>
              </a:rPr>
              <a:t>Buộc chặt gấu quần của bạn</a:t>
            </a:r>
            <a:endParaRPr kumimoji="1" lang="vi-VN" altLang="en-US" sz="2000" dirty="0">
              <a:latin typeface="Arial"/>
              <a:cs typeface="Arial"/>
            </a:endParaRPr>
          </a:p>
        </p:txBody>
      </p:sp>
      <p:sp>
        <p:nvSpPr>
          <p:cNvPr id="10" name="テキスト ボックス 9"/>
          <p:cNvSpPr txBox="1"/>
          <p:nvPr/>
        </p:nvSpPr>
        <p:spPr>
          <a:xfrm rot="10800000" flipV="1">
            <a:off x="2787810" y="5122975"/>
            <a:ext cx="2269515" cy="400110"/>
          </a:xfrm>
          <a:prstGeom prst="rect">
            <a:avLst/>
          </a:prstGeom>
          <a:noFill/>
        </p:spPr>
        <p:txBody>
          <a:bodyPr wrap="square" rtlCol="0">
            <a:spAutoFit/>
          </a:bodyPr>
          <a:lstStyle/>
          <a:p>
            <a:pPr algn="r"/>
            <a:r>
              <a:rPr kumimoji="1" lang="vi-VN" altLang="en-US" sz="2000" dirty="0" smtClean="0">
                <a:latin typeface="Arial"/>
                <a:cs typeface="Arial"/>
              </a:rPr>
              <a:t>Giày an toàn</a:t>
            </a:r>
            <a:endParaRPr kumimoji="1" lang="vi-VN" altLang="en-US" sz="2000" dirty="0">
              <a:latin typeface="Arial"/>
              <a:cs typeface="Arial"/>
            </a:endParaRPr>
          </a:p>
        </p:txBody>
      </p:sp>
      <p:sp>
        <p:nvSpPr>
          <p:cNvPr id="11" name="テキスト ボックス 10"/>
          <p:cNvSpPr txBox="1"/>
          <p:nvPr/>
        </p:nvSpPr>
        <p:spPr>
          <a:xfrm rot="10800000" flipV="1">
            <a:off x="2247900" y="2095993"/>
            <a:ext cx="2820718" cy="400110"/>
          </a:xfrm>
          <a:prstGeom prst="rect">
            <a:avLst/>
          </a:prstGeom>
          <a:noFill/>
        </p:spPr>
        <p:txBody>
          <a:bodyPr wrap="square" rtlCol="0">
            <a:spAutoFit/>
          </a:bodyPr>
          <a:lstStyle/>
          <a:p>
            <a:pPr algn="r"/>
            <a:r>
              <a:rPr kumimoji="1" lang="vi-VN" altLang="en-US" sz="2000" dirty="0" smtClean="0">
                <a:latin typeface="Arial"/>
                <a:cs typeface="Arial"/>
              </a:rPr>
              <a:t>Mặc áo khoác tay dài</a:t>
            </a:r>
            <a:endParaRPr kumimoji="1" lang="vi-VN" altLang="en-US" sz="2000" dirty="0">
              <a:latin typeface="Arial"/>
              <a:cs typeface="Arial"/>
            </a:endParaRPr>
          </a:p>
        </p:txBody>
      </p:sp>
      <p:sp>
        <p:nvSpPr>
          <p:cNvPr id="2" name="タイトル 1"/>
          <p:cNvSpPr>
            <a:spLocks noGrp="1"/>
          </p:cNvSpPr>
          <p:nvPr>
            <p:ph type="title"/>
          </p:nvPr>
        </p:nvSpPr>
        <p:spPr>
          <a:xfrm>
            <a:off x="838200" y="365125"/>
            <a:ext cx="10515600" cy="923743"/>
          </a:xfrm>
        </p:spPr>
        <p:txBody>
          <a:bodyPr>
            <a:normAutofit/>
          </a:bodyPr>
          <a:lstStyle/>
          <a:p>
            <a:r>
              <a:rPr kumimoji="1" lang="vi-VN" altLang="en-US" sz="4000" dirty="0" smtClean="0">
                <a:latin typeface="Arial"/>
                <a:cs typeface="Arial"/>
              </a:rPr>
              <a:t>Trang phục làm việc</a:t>
            </a:r>
            <a:endParaRPr kumimoji="1" lang="vi-VN" altLang="en-US" sz="4000" dirty="0">
              <a:latin typeface="Arial"/>
              <a:cs typeface="Arial"/>
            </a:endParaRPr>
          </a:p>
        </p:txBody>
      </p:sp>
    </p:spTree>
    <p:extLst>
      <p:ext uri="{BB962C8B-B14F-4D97-AF65-F5344CB8AC3E}">
        <p14:creationId xmlns:p14="http://schemas.microsoft.com/office/powerpoint/2010/main" val="96994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39568"/>
          </a:xfrm>
        </p:spPr>
        <p:txBody>
          <a:bodyPr>
            <a:normAutofit/>
          </a:bodyPr>
          <a:lstStyle/>
          <a:p>
            <a:r>
              <a:rPr kumimoji="1" lang="vi-VN" altLang="en-US" sz="4000" dirty="0" smtClean="0">
                <a:latin typeface="Arial"/>
                <a:cs typeface="Arial"/>
              </a:rPr>
              <a:t>Luồng công việc hàng ngày</a:t>
            </a:r>
            <a:endParaRPr kumimoji="1" lang="vi-VN" altLang="en-US" sz="4000" dirty="0">
              <a:latin typeface="Arial"/>
              <a:cs typeface="Aria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349" y="1442369"/>
            <a:ext cx="7991498" cy="4978309"/>
          </a:xfrm>
          <a:prstGeom prst="rect">
            <a:avLst/>
          </a:prstGeom>
        </p:spPr>
      </p:pic>
      <p:sp>
        <p:nvSpPr>
          <p:cNvPr id="6" name="テキスト ボックス 5"/>
          <p:cNvSpPr txBox="1"/>
          <p:nvPr/>
        </p:nvSpPr>
        <p:spPr>
          <a:xfrm>
            <a:off x="4374124" y="3728831"/>
            <a:ext cx="3007751" cy="923330"/>
          </a:xfrm>
          <a:prstGeom prst="rect">
            <a:avLst/>
          </a:prstGeom>
          <a:noFill/>
        </p:spPr>
        <p:txBody>
          <a:bodyPr wrap="square" rtlCol="0">
            <a:spAutoFit/>
          </a:bodyPr>
          <a:lstStyle/>
          <a:p>
            <a:r>
              <a:rPr lang="vi-VN" dirty="0" smtClean="0">
                <a:latin typeface="Arial"/>
                <a:cs typeface="Arial"/>
              </a:rPr>
              <a:t>Luồng công việc hàng ngày của cần trục được vận hành từ dưới nền</a:t>
            </a:r>
            <a:endParaRPr lang="vi-VN" altLang="en-US" dirty="0">
              <a:latin typeface="Arial"/>
              <a:cs typeface="Arial"/>
            </a:endParaRPr>
          </a:p>
        </p:txBody>
      </p:sp>
      <p:sp>
        <p:nvSpPr>
          <p:cNvPr id="8" name="テキスト ボックス 7"/>
          <p:cNvSpPr txBox="1"/>
          <p:nvPr/>
        </p:nvSpPr>
        <p:spPr>
          <a:xfrm>
            <a:off x="619125" y="2442630"/>
            <a:ext cx="2448915" cy="338554"/>
          </a:xfrm>
          <a:prstGeom prst="rect">
            <a:avLst/>
          </a:prstGeom>
          <a:noFill/>
        </p:spPr>
        <p:txBody>
          <a:bodyPr wrap="square" rtlCol="0">
            <a:spAutoFit/>
          </a:bodyPr>
          <a:lstStyle/>
          <a:p>
            <a:r>
              <a:rPr kumimoji="1" lang="vi-VN" altLang="en-US" sz="1600" dirty="0" smtClean="0">
                <a:latin typeface="Arial"/>
                <a:cs typeface="Arial"/>
              </a:rPr>
              <a:t>Họp trước khi khởi động</a:t>
            </a:r>
            <a:endParaRPr kumimoji="1" lang="vi-VN" altLang="en-US" sz="1600" dirty="0">
              <a:latin typeface="Arial"/>
              <a:cs typeface="Arial"/>
            </a:endParaRPr>
          </a:p>
        </p:txBody>
      </p:sp>
      <p:sp>
        <p:nvSpPr>
          <p:cNvPr id="9" name="テキスト ボックス 8"/>
          <p:cNvSpPr txBox="1"/>
          <p:nvPr/>
        </p:nvSpPr>
        <p:spPr>
          <a:xfrm>
            <a:off x="3395198" y="1230931"/>
            <a:ext cx="2015002" cy="607394"/>
          </a:xfrm>
          <a:prstGeom prst="rect">
            <a:avLst/>
          </a:prstGeom>
          <a:noFill/>
        </p:spPr>
        <p:txBody>
          <a:bodyPr wrap="square" rtlCol="0">
            <a:spAutoFit/>
          </a:bodyPr>
          <a:lstStyle/>
          <a:p>
            <a:r>
              <a:rPr kumimoji="1" lang="vi-VN" altLang="en-US" sz="1600" dirty="0" smtClean="0">
                <a:latin typeface="Arial"/>
                <a:cs typeface="Arial"/>
              </a:rPr>
              <a:t>Kiểm tra trước khi khởi động</a:t>
            </a:r>
            <a:endParaRPr kumimoji="1" lang="vi-VN" altLang="en-US" sz="1600" dirty="0">
              <a:latin typeface="Arial"/>
              <a:cs typeface="Arial"/>
            </a:endParaRPr>
          </a:p>
        </p:txBody>
      </p:sp>
      <p:sp>
        <p:nvSpPr>
          <p:cNvPr id="10" name="テキスト ボックス 9"/>
          <p:cNvSpPr txBox="1"/>
          <p:nvPr/>
        </p:nvSpPr>
        <p:spPr>
          <a:xfrm>
            <a:off x="3724509" y="2908372"/>
            <a:ext cx="2542477" cy="338554"/>
          </a:xfrm>
          <a:prstGeom prst="rect">
            <a:avLst/>
          </a:prstGeom>
          <a:noFill/>
        </p:spPr>
        <p:txBody>
          <a:bodyPr wrap="square" rtlCol="0">
            <a:spAutoFit/>
          </a:bodyPr>
          <a:lstStyle/>
          <a:p>
            <a:r>
              <a:rPr kumimoji="1" lang="vi-VN" altLang="ja-JP" sz="1600" dirty="0" smtClean="0">
                <a:latin typeface="Arial"/>
                <a:cs typeface="Arial"/>
              </a:rPr>
              <a:t>(kiểm thử tĩnh)</a:t>
            </a:r>
            <a:endParaRPr kumimoji="1" lang="vi-VN" altLang="en-US" sz="1600" dirty="0">
              <a:latin typeface="Arial"/>
              <a:cs typeface="Arial"/>
            </a:endParaRPr>
          </a:p>
        </p:txBody>
      </p:sp>
      <p:sp>
        <p:nvSpPr>
          <p:cNvPr id="11" name="テキスト ボックス 10"/>
          <p:cNvSpPr txBox="1"/>
          <p:nvPr/>
        </p:nvSpPr>
        <p:spPr>
          <a:xfrm>
            <a:off x="6069711" y="1400208"/>
            <a:ext cx="1905001" cy="584775"/>
          </a:xfrm>
          <a:prstGeom prst="rect">
            <a:avLst/>
          </a:prstGeom>
          <a:noFill/>
        </p:spPr>
        <p:txBody>
          <a:bodyPr wrap="square" rtlCol="0">
            <a:spAutoFit/>
          </a:bodyPr>
          <a:lstStyle/>
          <a:p>
            <a:r>
              <a:rPr lang="vi-VN" sz="1600" dirty="0" smtClean="0">
                <a:latin typeface="Arial"/>
                <a:cs typeface="Arial"/>
              </a:rPr>
              <a:t>Bật nguồn điện</a:t>
            </a:r>
            <a:endParaRPr kumimoji="1" lang="vi-VN" altLang="en-US" sz="1600" dirty="0">
              <a:latin typeface="Arial"/>
              <a:cs typeface="Arial"/>
            </a:endParaRPr>
          </a:p>
        </p:txBody>
      </p:sp>
      <p:sp>
        <p:nvSpPr>
          <p:cNvPr id="12" name="テキスト ボックス 11"/>
          <p:cNvSpPr txBox="1"/>
          <p:nvPr/>
        </p:nvSpPr>
        <p:spPr>
          <a:xfrm>
            <a:off x="8484923" y="2041857"/>
            <a:ext cx="3049852" cy="338554"/>
          </a:xfrm>
          <a:prstGeom prst="rect">
            <a:avLst/>
          </a:prstGeom>
          <a:noFill/>
        </p:spPr>
        <p:txBody>
          <a:bodyPr wrap="square" rtlCol="0">
            <a:spAutoFit/>
          </a:bodyPr>
          <a:lstStyle/>
          <a:p>
            <a:r>
              <a:rPr kumimoji="1" lang="vi-VN" altLang="en-US" sz="1600" dirty="0" smtClean="0">
                <a:latin typeface="Arial"/>
                <a:cs typeface="Arial"/>
              </a:rPr>
              <a:t>Kiểm tra trước khi khởi động</a:t>
            </a:r>
            <a:endParaRPr kumimoji="1" lang="vi-VN" altLang="en-US" sz="1600" dirty="0">
              <a:latin typeface="Arial"/>
              <a:cs typeface="Arial"/>
            </a:endParaRPr>
          </a:p>
        </p:txBody>
      </p:sp>
      <p:sp>
        <p:nvSpPr>
          <p:cNvPr id="13" name="テキスト ボックス 12"/>
          <p:cNvSpPr txBox="1"/>
          <p:nvPr/>
        </p:nvSpPr>
        <p:spPr>
          <a:xfrm>
            <a:off x="8458905" y="2321475"/>
            <a:ext cx="3350240" cy="338554"/>
          </a:xfrm>
          <a:prstGeom prst="rect">
            <a:avLst/>
          </a:prstGeom>
          <a:noFill/>
        </p:spPr>
        <p:txBody>
          <a:bodyPr wrap="square" rtlCol="0">
            <a:spAutoFit/>
          </a:bodyPr>
          <a:lstStyle/>
          <a:p>
            <a:r>
              <a:rPr kumimoji="1" lang="vi-VN" altLang="ja-JP" sz="1600" dirty="0" smtClean="0">
                <a:latin typeface="Arial"/>
                <a:cs typeface="Arial"/>
              </a:rPr>
              <a:t>(xác nhận các chuyển động của cần cẩu)</a:t>
            </a:r>
            <a:endParaRPr kumimoji="1" lang="vi-VN" altLang="en-US" sz="1600" dirty="0">
              <a:latin typeface="Arial"/>
              <a:cs typeface="Arial"/>
            </a:endParaRPr>
          </a:p>
        </p:txBody>
      </p:sp>
      <p:sp>
        <p:nvSpPr>
          <p:cNvPr id="14" name="テキスト ボックス 13"/>
          <p:cNvSpPr txBox="1"/>
          <p:nvPr/>
        </p:nvSpPr>
        <p:spPr>
          <a:xfrm>
            <a:off x="8929306" y="3488433"/>
            <a:ext cx="2081593" cy="338554"/>
          </a:xfrm>
          <a:prstGeom prst="rect">
            <a:avLst/>
          </a:prstGeom>
          <a:noFill/>
        </p:spPr>
        <p:txBody>
          <a:bodyPr wrap="square" rtlCol="0">
            <a:spAutoFit/>
          </a:bodyPr>
          <a:lstStyle/>
          <a:p>
            <a:r>
              <a:rPr kumimoji="1" lang="vi-VN" altLang="en-US" sz="1600" dirty="0" smtClean="0">
                <a:latin typeface="Arial"/>
                <a:cs typeface="Arial"/>
              </a:rPr>
              <a:t>Vận hành an toàn</a:t>
            </a:r>
            <a:endParaRPr kumimoji="1" lang="vi-VN" altLang="en-US" sz="1600" dirty="0">
              <a:latin typeface="Arial"/>
              <a:cs typeface="Arial"/>
            </a:endParaRPr>
          </a:p>
        </p:txBody>
      </p:sp>
      <p:sp>
        <p:nvSpPr>
          <p:cNvPr id="15" name="テキスト ボックス 14"/>
          <p:cNvSpPr txBox="1"/>
          <p:nvPr/>
        </p:nvSpPr>
        <p:spPr>
          <a:xfrm>
            <a:off x="7022212" y="5912271"/>
            <a:ext cx="2493263" cy="584775"/>
          </a:xfrm>
          <a:prstGeom prst="rect">
            <a:avLst/>
          </a:prstGeom>
          <a:noFill/>
        </p:spPr>
        <p:txBody>
          <a:bodyPr wrap="square" rtlCol="0">
            <a:spAutoFit/>
          </a:bodyPr>
          <a:lstStyle/>
          <a:p>
            <a:r>
              <a:rPr kumimoji="1" lang="vi-VN" altLang="en-US" sz="1600" dirty="0" smtClean="0">
                <a:latin typeface="Arial"/>
                <a:cs typeface="Arial"/>
              </a:rPr>
              <a:t>Kiểm tra sau khi hoàn thành công việc</a:t>
            </a:r>
            <a:endParaRPr kumimoji="1" lang="vi-VN" altLang="en-US" sz="1600" dirty="0">
              <a:latin typeface="Arial"/>
              <a:cs typeface="Arial"/>
            </a:endParaRPr>
          </a:p>
        </p:txBody>
      </p:sp>
      <p:sp>
        <p:nvSpPr>
          <p:cNvPr id="16" name="テキスト ボックス 15"/>
          <p:cNvSpPr txBox="1"/>
          <p:nvPr/>
        </p:nvSpPr>
        <p:spPr>
          <a:xfrm>
            <a:off x="4931462" y="5920027"/>
            <a:ext cx="1905001" cy="584775"/>
          </a:xfrm>
          <a:prstGeom prst="rect">
            <a:avLst/>
          </a:prstGeom>
          <a:noFill/>
        </p:spPr>
        <p:txBody>
          <a:bodyPr wrap="square" rtlCol="0">
            <a:spAutoFit/>
          </a:bodyPr>
          <a:lstStyle/>
          <a:p>
            <a:r>
              <a:rPr lang="vi-VN" sz="1600" smtClean="0">
                <a:latin typeface="Arial"/>
                <a:cs typeface="Arial"/>
              </a:rPr>
              <a:t>Tắt nguồn điện</a:t>
            </a:r>
            <a:endParaRPr kumimoji="1" lang="vi-VN" altLang="en-US" sz="1600" dirty="0">
              <a:latin typeface="Arial"/>
              <a:cs typeface="Arial"/>
            </a:endParaRPr>
          </a:p>
        </p:txBody>
      </p:sp>
    </p:spTree>
    <p:extLst>
      <p:ext uri="{BB962C8B-B14F-4D97-AF65-F5344CB8AC3E}">
        <p14:creationId xmlns:p14="http://schemas.microsoft.com/office/powerpoint/2010/main" val="130922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vi-VN" altLang="en-US" sz="4000" dirty="0" smtClean="0">
                <a:latin typeface="Arial"/>
                <a:cs typeface="Arial"/>
              </a:rPr>
              <a:t>Kiểm tra trước khi khởi động</a:t>
            </a:r>
            <a:endParaRPr kumimoji="1" lang="vi-VN" altLang="en-US" sz="4000" dirty="0">
              <a:latin typeface="Arial"/>
              <a:cs typeface="Arial"/>
            </a:endParaRPr>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3638" y="1690687"/>
            <a:ext cx="7073660" cy="4597969"/>
          </a:xfrm>
          <a:prstGeom prst="rect">
            <a:avLst/>
          </a:prstGeom>
          <a:noFill/>
          <a:ln>
            <a:noFill/>
          </a:ln>
        </p:spPr>
      </p:pic>
      <p:sp>
        <p:nvSpPr>
          <p:cNvPr id="7" name="正方形/長方形 6"/>
          <p:cNvSpPr/>
          <p:nvPr/>
        </p:nvSpPr>
        <p:spPr>
          <a:xfrm>
            <a:off x="5426765" y="1690687"/>
            <a:ext cx="1480931" cy="5853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7432031" y="2171079"/>
            <a:ext cx="1480931" cy="5853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7141781" y="4562385"/>
            <a:ext cx="1957134" cy="10836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2875722" y="3522800"/>
            <a:ext cx="1480931" cy="5853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2558825" y="5166069"/>
            <a:ext cx="1480931" cy="9266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正方形/長方形 11"/>
          <p:cNvSpPr/>
          <p:nvPr/>
        </p:nvSpPr>
        <p:spPr>
          <a:xfrm>
            <a:off x="5160002" y="5625548"/>
            <a:ext cx="1747694" cy="6631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3" name="正方形/長方形 12"/>
          <p:cNvSpPr/>
          <p:nvPr/>
        </p:nvSpPr>
        <p:spPr>
          <a:xfrm>
            <a:off x="2676438" y="1772788"/>
            <a:ext cx="1480931" cy="16363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4" name="正方形/長方形 13"/>
          <p:cNvSpPr/>
          <p:nvPr/>
        </p:nvSpPr>
        <p:spPr>
          <a:xfrm>
            <a:off x="5827863" y="4187687"/>
            <a:ext cx="1224387" cy="7026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5" name="正方形/長方形 14"/>
          <p:cNvSpPr/>
          <p:nvPr/>
        </p:nvSpPr>
        <p:spPr>
          <a:xfrm>
            <a:off x="7052250" y="3771528"/>
            <a:ext cx="799569" cy="4362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6" name="正方形/長方形 15"/>
          <p:cNvSpPr/>
          <p:nvPr/>
        </p:nvSpPr>
        <p:spPr>
          <a:xfrm>
            <a:off x="5500683" y="2919329"/>
            <a:ext cx="1247987" cy="4362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1104900" y="2459661"/>
            <a:ext cx="3137234" cy="369332"/>
          </a:xfrm>
          <a:prstGeom prst="rect">
            <a:avLst/>
          </a:prstGeom>
          <a:noFill/>
        </p:spPr>
        <p:txBody>
          <a:bodyPr wrap="square" rtlCol="0">
            <a:spAutoFit/>
          </a:bodyPr>
          <a:lstStyle/>
          <a:p>
            <a:r>
              <a:rPr kumimoji="1" lang="vi-VN" altLang="en-US" dirty="0" smtClean="0">
                <a:latin typeface="Arial"/>
                <a:cs typeface="Arial"/>
              </a:rPr>
              <a:t>Kiểm tra trước khi khởi động</a:t>
            </a:r>
            <a:endParaRPr kumimoji="1" lang="vi-VN" altLang="en-US" dirty="0">
              <a:latin typeface="Arial"/>
              <a:cs typeface="Arial"/>
            </a:endParaRPr>
          </a:p>
        </p:txBody>
      </p:sp>
      <p:sp>
        <p:nvSpPr>
          <p:cNvPr id="18" name="テキスト ボックス 17"/>
          <p:cNvSpPr txBox="1"/>
          <p:nvPr/>
        </p:nvSpPr>
        <p:spPr>
          <a:xfrm>
            <a:off x="5185428" y="1867472"/>
            <a:ext cx="2486611" cy="369332"/>
          </a:xfrm>
          <a:prstGeom prst="rect">
            <a:avLst/>
          </a:prstGeom>
          <a:noFill/>
        </p:spPr>
        <p:txBody>
          <a:bodyPr wrap="square" rtlCol="0">
            <a:spAutoFit/>
          </a:bodyPr>
          <a:lstStyle/>
          <a:p>
            <a:r>
              <a:rPr kumimoji="1" lang="vi-VN" altLang="en-US" dirty="0" smtClean="0">
                <a:latin typeface="Arial"/>
                <a:cs typeface="Arial"/>
              </a:rPr>
              <a:t>Hoạt động của phanh</a:t>
            </a:r>
            <a:endParaRPr kumimoji="1" lang="vi-VN" altLang="en-US" dirty="0">
              <a:latin typeface="Arial"/>
              <a:cs typeface="Arial"/>
            </a:endParaRPr>
          </a:p>
        </p:txBody>
      </p:sp>
      <p:sp>
        <p:nvSpPr>
          <p:cNvPr id="20" name="テキスト ボックス 19"/>
          <p:cNvSpPr txBox="1"/>
          <p:nvPr/>
        </p:nvSpPr>
        <p:spPr>
          <a:xfrm>
            <a:off x="7432031" y="2259606"/>
            <a:ext cx="2921644" cy="369332"/>
          </a:xfrm>
          <a:prstGeom prst="rect">
            <a:avLst/>
          </a:prstGeom>
          <a:noFill/>
        </p:spPr>
        <p:txBody>
          <a:bodyPr wrap="square" rtlCol="0">
            <a:spAutoFit/>
          </a:bodyPr>
          <a:lstStyle/>
          <a:p>
            <a:r>
              <a:rPr kumimoji="1" lang="vi-VN" altLang="en-US" dirty="0" smtClean="0">
                <a:latin typeface="Arial"/>
                <a:cs typeface="Arial"/>
              </a:rPr>
              <a:t>Điều kiện của đường ray</a:t>
            </a:r>
            <a:endParaRPr kumimoji="1" lang="vi-VN" altLang="en-US" dirty="0">
              <a:latin typeface="Arial"/>
              <a:cs typeface="Arial"/>
            </a:endParaRPr>
          </a:p>
        </p:txBody>
      </p:sp>
      <p:sp>
        <p:nvSpPr>
          <p:cNvPr id="21" name="テキスト ボックス 20"/>
          <p:cNvSpPr txBox="1"/>
          <p:nvPr/>
        </p:nvSpPr>
        <p:spPr>
          <a:xfrm>
            <a:off x="3299290" y="2986286"/>
            <a:ext cx="3540425" cy="369332"/>
          </a:xfrm>
          <a:prstGeom prst="rect">
            <a:avLst/>
          </a:prstGeom>
          <a:noFill/>
        </p:spPr>
        <p:txBody>
          <a:bodyPr wrap="square" rtlCol="0">
            <a:spAutoFit/>
          </a:bodyPr>
          <a:lstStyle/>
          <a:p>
            <a:r>
              <a:rPr kumimoji="1" lang="vi-VN" altLang="en-US" dirty="0" smtClean="0">
                <a:latin typeface="Arial"/>
                <a:cs typeface="Arial"/>
              </a:rPr>
              <a:t>Thiết bị chống quấn quá mức</a:t>
            </a:r>
            <a:endParaRPr kumimoji="1" lang="vi-VN" altLang="en-US" dirty="0">
              <a:latin typeface="Arial"/>
              <a:cs typeface="Arial"/>
            </a:endParaRPr>
          </a:p>
        </p:txBody>
      </p:sp>
      <p:sp>
        <p:nvSpPr>
          <p:cNvPr id="22" name="テキスト ボックス 21"/>
          <p:cNvSpPr txBox="1"/>
          <p:nvPr/>
        </p:nvSpPr>
        <p:spPr>
          <a:xfrm>
            <a:off x="2409826" y="3522405"/>
            <a:ext cx="1975494" cy="369332"/>
          </a:xfrm>
          <a:prstGeom prst="rect">
            <a:avLst/>
          </a:prstGeom>
          <a:noFill/>
        </p:spPr>
        <p:txBody>
          <a:bodyPr wrap="square" rtlCol="0">
            <a:spAutoFit/>
          </a:bodyPr>
          <a:lstStyle/>
          <a:p>
            <a:pPr algn="r"/>
            <a:r>
              <a:rPr kumimoji="1" lang="vi-VN" altLang="en-US" dirty="0" smtClean="0">
                <a:latin typeface="Arial"/>
                <a:cs typeface="Arial"/>
              </a:rPr>
              <a:t>Di chuyển ngang</a:t>
            </a:r>
            <a:endParaRPr kumimoji="1" lang="vi-VN" altLang="en-US" dirty="0">
              <a:latin typeface="Arial"/>
              <a:cs typeface="Arial"/>
            </a:endParaRPr>
          </a:p>
        </p:txBody>
      </p:sp>
      <p:sp>
        <p:nvSpPr>
          <p:cNvPr id="23" name="テキスト ボックス 22"/>
          <p:cNvSpPr txBox="1"/>
          <p:nvPr/>
        </p:nvSpPr>
        <p:spPr>
          <a:xfrm>
            <a:off x="6919449" y="3765833"/>
            <a:ext cx="1251111" cy="369332"/>
          </a:xfrm>
          <a:prstGeom prst="rect">
            <a:avLst/>
          </a:prstGeom>
          <a:solidFill>
            <a:schemeClr val="bg1"/>
          </a:solidFill>
        </p:spPr>
        <p:txBody>
          <a:bodyPr wrap="square" rtlCol="0">
            <a:spAutoFit/>
          </a:bodyPr>
          <a:lstStyle/>
          <a:p>
            <a:r>
              <a:rPr kumimoji="1" lang="vi-VN" altLang="en-US" dirty="0" smtClean="0">
                <a:latin typeface="Arial"/>
                <a:cs typeface="Arial"/>
              </a:rPr>
              <a:t>Di chuyển</a:t>
            </a:r>
            <a:endParaRPr kumimoji="1" lang="vi-VN" altLang="en-US" dirty="0">
              <a:latin typeface="Arial"/>
              <a:cs typeface="Arial"/>
            </a:endParaRPr>
          </a:p>
        </p:txBody>
      </p:sp>
      <p:sp>
        <p:nvSpPr>
          <p:cNvPr id="24" name="テキスト ボックス 23"/>
          <p:cNvSpPr txBox="1"/>
          <p:nvPr/>
        </p:nvSpPr>
        <p:spPr>
          <a:xfrm>
            <a:off x="5872539" y="4289647"/>
            <a:ext cx="3309561" cy="369332"/>
          </a:xfrm>
          <a:prstGeom prst="rect">
            <a:avLst/>
          </a:prstGeom>
          <a:noFill/>
        </p:spPr>
        <p:txBody>
          <a:bodyPr wrap="square" rtlCol="0">
            <a:spAutoFit/>
          </a:bodyPr>
          <a:lstStyle/>
          <a:p>
            <a:r>
              <a:rPr lang="vi-VN" dirty="0" smtClean="0">
                <a:latin typeface="Arial"/>
                <a:cs typeface="Arial"/>
              </a:rPr>
              <a:t>Nâng lên và hạ xuống</a:t>
            </a:r>
            <a:endParaRPr kumimoji="1" lang="vi-VN" altLang="en-US" dirty="0">
              <a:latin typeface="Arial"/>
              <a:cs typeface="Arial"/>
            </a:endParaRPr>
          </a:p>
        </p:txBody>
      </p:sp>
      <p:sp>
        <p:nvSpPr>
          <p:cNvPr id="25" name="テキスト ボックス 24"/>
          <p:cNvSpPr txBox="1"/>
          <p:nvPr/>
        </p:nvSpPr>
        <p:spPr>
          <a:xfrm>
            <a:off x="8371278" y="4683725"/>
            <a:ext cx="3192072" cy="923330"/>
          </a:xfrm>
          <a:prstGeom prst="rect">
            <a:avLst/>
          </a:prstGeom>
          <a:noFill/>
        </p:spPr>
        <p:txBody>
          <a:bodyPr wrap="square" rtlCol="0">
            <a:spAutoFit/>
          </a:bodyPr>
          <a:lstStyle/>
          <a:p>
            <a:r>
              <a:rPr lang="vi-VN" dirty="0" smtClean="0">
                <a:latin typeface="Arial"/>
                <a:cs typeface="Arial"/>
              </a:rPr>
              <a:t>Xác nhận đường hoạt động của dây cáp và xích</a:t>
            </a:r>
          </a:p>
          <a:p>
            <a:endParaRPr kumimoji="1" lang="vi-VN" altLang="en-US" dirty="0">
              <a:latin typeface="Arial"/>
              <a:cs typeface="Arial"/>
            </a:endParaRPr>
          </a:p>
        </p:txBody>
      </p:sp>
      <p:sp>
        <p:nvSpPr>
          <p:cNvPr id="28" name="テキスト ボックス 27"/>
          <p:cNvSpPr txBox="1"/>
          <p:nvPr/>
        </p:nvSpPr>
        <p:spPr>
          <a:xfrm>
            <a:off x="5147076" y="5647479"/>
            <a:ext cx="2519962" cy="646331"/>
          </a:xfrm>
          <a:prstGeom prst="rect">
            <a:avLst/>
          </a:prstGeom>
          <a:noFill/>
        </p:spPr>
        <p:txBody>
          <a:bodyPr wrap="square" rtlCol="0">
            <a:spAutoFit/>
          </a:bodyPr>
          <a:lstStyle/>
          <a:p>
            <a:r>
              <a:rPr kumimoji="1" lang="vi-VN" altLang="en-US" dirty="0" smtClean="0">
                <a:latin typeface="Arial"/>
                <a:cs typeface="Arial"/>
              </a:rPr>
              <a:t>Thiết bị chốt an toàn</a:t>
            </a:r>
            <a:endParaRPr kumimoji="1" lang="vi-VN" altLang="en-US" dirty="0">
              <a:latin typeface="Arial"/>
              <a:cs typeface="Arial"/>
            </a:endParaRPr>
          </a:p>
        </p:txBody>
      </p:sp>
      <p:sp>
        <p:nvSpPr>
          <p:cNvPr id="29" name="テキスト ボックス 28"/>
          <p:cNvSpPr txBox="1"/>
          <p:nvPr/>
        </p:nvSpPr>
        <p:spPr>
          <a:xfrm>
            <a:off x="1104900" y="5438938"/>
            <a:ext cx="3096781" cy="369332"/>
          </a:xfrm>
          <a:prstGeom prst="rect">
            <a:avLst/>
          </a:prstGeom>
          <a:noFill/>
        </p:spPr>
        <p:txBody>
          <a:bodyPr wrap="square" rtlCol="0">
            <a:spAutoFit/>
          </a:bodyPr>
          <a:lstStyle/>
          <a:p>
            <a:r>
              <a:rPr lang="vi-VN" dirty="0" smtClean="0">
                <a:latin typeface="Arial"/>
                <a:cs typeface="Arial"/>
              </a:rPr>
              <a:t>Xác nhận công tắc nút bấm</a:t>
            </a:r>
            <a:endParaRPr lang="vi-VN" altLang="en-US" dirty="0">
              <a:latin typeface="Arial"/>
              <a:cs typeface="Arial"/>
            </a:endParaRPr>
          </a:p>
        </p:txBody>
      </p:sp>
    </p:spTree>
    <p:extLst>
      <p:ext uri="{BB962C8B-B14F-4D97-AF65-F5344CB8AC3E}">
        <p14:creationId xmlns:p14="http://schemas.microsoft.com/office/powerpoint/2010/main" val="197597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eaVert" wrap="square" rtlCol="0">
        <a:spAutoFit/>
      </a:bodyPr>
      <a:lstStyle>
        <a:defPPr>
          <a:defRPr kumimoji="1" sz="24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1363</Words>
  <PresentationFormat>ユーザー設定</PresentationFormat>
  <Paragraphs>210</Paragraphs>
  <Slides>50</Slides>
  <Notes>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Trình độ của người vận hành cần trục</vt:lpstr>
      <vt:lpstr>Công tắc điều khiển treo được treo trên dây chịu lực</vt:lpstr>
      <vt:lpstr>Công tắc điều khiển treo được treo ở vị trí cố định của dầm ngang</vt:lpstr>
      <vt:lpstr>Định nghĩa cần trục</vt:lpstr>
      <vt:lpstr>Tải trọng nâng, tải trọng định mức</vt:lpstr>
      <vt:lpstr>Tải trọng Định mức</vt:lpstr>
      <vt:lpstr>Trang phục làm việc</vt:lpstr>
      <vt:lpstr>Luồng công việc hàng ngày</vt:lpstr>
      <vt:lpstr>Kiểm tra trước khi khởi động</vt:lpstr>
      <vt:lpstr>Kiểm tra cách thức hoạt động của cần trục</vt:lpstr>
      <vt:lpstr>Trạng thái quấn của tang</vt:lpstr>
      <vt:lpstr>Cấm quá tải</vt:lpstr>
      <vt:lpstr>Giữ cho thiết bị an toàn luôn có hiệu lực (1)</vt:lpstr>
      <vt:lpstr>Giữ cho thiết bị an toàn luôn có hiệu lực (2)</vt:lpstr>
      <vt:lpstr>Không để va chạm với gối chặn</vt:lpstr>
      <vt:lpstr>Hoạt động bị cấm</vt:lpstr>
      <vt:lpstr>Cấm vận chuyển công nhân bằng cần trục</vt:lpstr>
      <vt:lpstr>Cấm rời vị trí khi đang nâng tải</vt:lpstr>
      <vt:lpstr>Các biện pháp khi thấy sự bất thường</vt:lpstr>
      <vt:lpstr>Kéo bằng cáp dẫn hướng</vt:lpstr>
      <vt:lpstr>Nguy hiểm khi vận hành đồng thời hai hướng</vt:lpstr>
      <vt:lpstr>Đứng với tải trọng đang nâng</vt:lpstr>
      <vt:lpstr>Cấm vận hành ngược lại</vt:lpstr>
      <vt:lpstr>Cấm khởi động trong quá trình kiểm tra.</vt:lpstr>
      <vt:lpstr>Quấn ngược dây cáp để nâng lên</vt:lpstr>
      <vt:lpstr>Lấy chứng nhận cho thợ treo</vt:lpstr>
      <vt:lpstr>Góc treo tải</vt:lpstr>
      <vt:lpstr>Tạo đủ khoảng cách để sơ tán</vt:lpstr>
      <vt:lpstr>Cấm kéo tải trọng sang một bên hoặc nâng xiên.</vt:lpstr>
      <vt:lpstr>Cấm nâng nhanh tải trọng.</vt:lpstr>
      <vt:lpstr>Kiểm tra tình trạng cáp</vt:lpstr>
      <vt:lpstr>Kiểm tra nơi dỡ hàng</vt:lpstr>
      <vt:lpstr>Cấm kéo cáp treo tải bằng cần trục.</vt:lpstr>
      <vt:lpstr>Cấm nâng móc đang dao động.</vt:lpstr>
      <vt:lpstr>Làm việc với công tắc điều khiển treo</vt:lpstr>
      <vt:lpstr>Vị trí móc</vt:lpstr>
      <vt:lpstr>Vận hành không dao động</vt:lpstr>
      <vt:lpstr>Kiểm tra Thường kỳ</vt:lpstr>
      <vt:lpstr>Dừng lại khi có bất thường</vt:lpstr>
      <vt:lpstr>Chuẩn bị trước</vt:lpstr>
      <vt:lpstr>Kiểm tra thông tin thời tiết</vt:lpstr>
      <vt:lpstr>Dừng hoạt động do mưa</vt:lpstr>
      <vt:lpstr>Nguy hiểm do Điện Giật</vt:lpstr>
      <vt:lpstr>Mối quan hệ giữa Độ lớn và Cánh tay đòn của Lực</vt:lpstr>
      <vt:lpstr>Mômen của Đòn bẩy</vt:lpstr>
      <vt:lpstr>Quán tính</vt:lpstr>
      <vt:lpstr>Lực Hướng tâm và Lực Ly tâm</vt:lpstr>
      <vt:lpstr>Chuyển động ra Bên ngoài của Tải trọng Nâng và Những thay đổi trong Bán kính Hoạt động do Lực Ly tâm</vt:lpstr>
      <vt:lpstr>Ròng rọc Di động</vt:lpstr>
      <vt:lpstr>Lực căng của dây cáp treo tải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2020-02-12T05:53:01Z</cp:lastPrinted>
  <dcterms:created xsi:type="dcterms:W3CDTF">2020-02-12T02:45:45Z</dcterms:created>
  <dcterms:modified xsi:type="dcterms:W3CDTF">2020-03-12T15:47:41Z</dcterms:modified>
</cp:coreProperties>
</file>