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78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of Crane Operator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69249"/>
              </p:ext>
            </p:extLst>
          </p:nvPr>
        </p:nvGraphicFramePr>
        <p:xfrm>
          <a:off x="1079500" y="1453091"/>
          <a:ext cx="10569573" cy="442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2095500"/>
                <a:gridCol w="1685925"/>
                <a:gridCol w="1552575"/>
                <a:gridCol w="2171700"/>
                <a:gridCol w="1171575"/>
                <a:gridCol w="1343023"/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Lifting load and type of</a:t>
                      </a:r>
                      <a:r>
                        <a:rPr kumimoji="1" lang="ja-JP" altLang="en-US" sz="1600" b="1" i="0" u="none" strike="noStrike" kern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en-US" altLang="ja-JP" sz="1600" b="1" i="0" u="none" strike="noStrike" kern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tons or more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than 5 tons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Crane (including wireless)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operated crane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operated crane (moves along with load)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Telpher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Certification types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Crane/derrick operator’s license (no limitations)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operated crane operator’s license (limited)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 training course for floor operated crane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 for crane operation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 How the Crane Operates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8148" y="2283820"/>
            <a:ext cx="168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Whether the crane works as directed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Check!</a:t>
            </a:r>
            <a:endParaRPr kumimoji="1"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Winding Status of the Drum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b: Inappropriate condition (random winding)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a: Appropriate condition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Prohibition of Overload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the Safety Device Effective (1)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Over-winding preventive limit switch does not work.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the Safety Device Effective (2)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35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worker secures the hook with tapes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Unbelievable !!</a:t>
            </a:r>
            <a:endParaRPr kumimoji="1"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 Collision to the Stopper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 Operations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7747" y="2014475"/>
            <a:ext cx="1639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Stop operation in the following cases.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99657"/>
              </p:ext>
            </p:extLst>
          </p:nvPr>
        </p:nvGraphicFramePr>
        <p:xfrm>
          <a:off x="8299142" y="2547181"/>
          <a:ext cx="3695883" cy="332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/>
                <a:gridCol w="3230166"/>
              </a:tblGrid>
              <a:tr h="452497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1"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Unclear signals</a:t>
                      </a:r>
                    </a:p>
                  </a:txBody>
                  <a:tcPr>
                    <a:noFill/>
                  </a:tcPr>
                </a:tc>
              </a:tr>
              <a:tr h="546410"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kumimoji="1"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Signals from two or more signalers</a:t>
                      </a:r>
                    </a:p>
                  </a:txBody>
                  <a:tcPr>
                    <a:noFill/>
                  </a:tcPr>
                </a:tc>
              </a:tr>
              <a:tr h="346431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kumimoji="1"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Sling by unqualified workers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from other than a designated signaler</a:t>
                      </a:r>
                      <a:endParaRPr kumimoji="1" lang="en-US" alt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8734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kumimoji="1"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 slinging</a:t>
                      </a:r>
                    </a:p>
                  </a:txBody>
                  <a:tcPr>
                    <a:noFill/>
                  </a:tcPr>
                </a:tc>
              </a:tr>
              <a:tr h="423746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1"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rated load</a:t>
                      </a: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kumimoji="1" lang="en-US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workers may get caught in the load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of Workers by Cranes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not use the crane to transport or lift a worker.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Leaving with a Load Lifted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leave the operating position with the load lifted!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33"/>
          </a:xfrm>
        </p:spPr>
        <p:txBody>
          <a:bodyPr>
            <a:no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When an Abnormality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supervisor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136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Malfunction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Pendant Switch Suspended from Messenger Wire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Pendant switch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302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Messenger wire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7404" y="5257472"/>
            <a:ext cx="377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operator has to move with the lifted load while traveling.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Traction by a Guide Rope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2927073"/>
            <a:ext cx="144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not pull the guide rope!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Danger of Two-Way Simultaneous Operation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804160"/>
            <a:ext cx="2520507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9678" y="2850081"/>
            <a:ext cx="23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Traveling direction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2680919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74267"/>
            <a:ext cx="265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Traversing direction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3993" y="5509921"/>
            <a:ext cx="186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direction of the load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3492" y="3844242"/>
            <a:ext cx="22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route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Standing by with a Load Lifted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911747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425367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1458" y="5911747"/>
            <a:ext cx="1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site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9459" y="5949743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Safety walkway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Wait for a signal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657709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32733" y="2230849"/>
            <a:ext cx="222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not stop the crane with the load lifted above a safety walkway or job site.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Prohibition of Opposite Operation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Opposite operation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Startup During the Inspection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Reverse winding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Reverse Winding of Wire Rope for Lifting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351788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For club trolleys without lowering limit switch, if lowering operations continue, the hoisting wire rope is wound up in the reverse direction.</a:t>
            </a:r>
            <a:endParaRPr kumimoji="1" lang="ja-JP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Acquiring Qualifications for the Slingers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4133" y="2560320"/>
            <a:ext cx="76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Safe!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2073126"/>
            <a:ext cx="316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who have completed the slinging skill training course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453901"/>
            <a:ext cx="28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Preferably within 60 degrees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(90 degrees in maximum)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Take Enough Distance to Evacuate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54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enough distance from the swinging load.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Pulling the Load Sideways and Lifting It Obliquely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Pendant switch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276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operator has to move with the lifted load while traveling.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Pendant Switch Suspended from Fixed Place of Girder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Rapid Lifting of the Load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588643"/>
            <a:ext cx="227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Stop lifting once when the sling wire ropes are taut.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Rope Condition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Load collapse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75270" y="2949040"/>
            <a:ext cx="179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Noosing of a sling wire rope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 rope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Unloading Place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Pulling Out the Sling Wire Ropes by the Crane Is Prohibited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1" y="1916941"/>
            <a:ext cx="266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Never pull out the sling wire ropes from under the load by the hoist motion of the crane.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3440" y="1690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Hoist drum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39065" y="3910167"/>
            <a:ext cx="13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winding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Lifting the Swinging Hook </a:t>
            </a:r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Handling the Pendant Switch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not release the pendant switch while pulling it up.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 Position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663290"/>
            <a:ext cx="27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load will swing!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82750" y="3181044"/>
            <a:ext cx="210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COG is off!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Anti-swing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565" y="3181216"/>
            <a:ext cx="14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Anti-swing operation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Routine Checkup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6921" y="2596539"/>
            <a:ext cx="152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Problem!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endParaRPr kumimoji="1" lang="ja-JP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Stopping When Abnormal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Turn off the power supply switch.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of Cranes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Lift the loads by power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8572" y="4050226"/>
            <a:ext cx="41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Carry the lifted loads horizontally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Prearrangements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330460"/>
            <a:ext cx="2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Prearrangements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Prearrangements for Inspection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Weather Information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675" y="1877073"/>
            <a:ext cx="259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Strong winds are expected according to weather information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Stop Operation due to Rain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It’s starting to rain, let's stop.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Danger due to Electric Shock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840" y="4829049"/>
            <a:ext cx="109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AC-1: Perception possible but usually no ‘startled’ reaction.</a:t>
            </a:r>
          </a:p>
          <a:p>
            <a:r>
              <a:rPr kumimoji="1"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AC-2: Perception and involuntary muscular contractions likely but usually no harmful electrical physiological effects.</a:t>
            </a:r>
            <a:endParaRPr kumimoji="1"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AC-3: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Strong involuntary muscular contractions. Difficulty in breathing. Reversible disturbances of heart function. </a:t>
            </a:r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no organic damage to be expected.</a:t>
            </a:r>
            <a:endParaRPr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AC-4: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Patho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-physiological effects may occur such as cardiac arrest, breathing arrest, and burns or other cellular damage.</a:t>
            </a:r>
          </a:p>
          <a:p>
            <a:pPr marL="36000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ventricular fibrillation increasing with current magnitude and time.</a:t>
            </a:r>
            <a:endParaRPr kumimoji="1"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AC-4.1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Probability of ventricular fibrillation up to about </a:t>
            </a:r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AC-4.2</a:t>
            </a:r>
            <a:r>
              <a:rPr kumimoji="1"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Probability of ventricular fibrillation up to about 50 %</a:t>
            </a:r>
            <a:endParaRPr kumimoji="1"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AC-4.3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Probability of ventricular fibrillation is over 50 %.</a:t>
            </a:r>
            <a:endParaRPr kumimoji="1" lang="en-US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601623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kumimoji="1" lang="ja-JP" alt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6059" y="4613267"/>
            <a:ext cx="98942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Body current</a:t>
            </a:r>
            <a:endParaRPr kumimoji="1" lang="ja-JP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US" altLang="ja-JP" sz="1000" b="1" dirty="0"/>
              <a:t>Duration of current flow</a:t>
            </a:r>
            <a:endParaRPr kumimoji="1" lang="ja-JP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between Magnitude and Arm of Force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Moment of Leverage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Fulcrum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Inertia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Centripetal and Centrifugal Forces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Centrifugal force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Tangential direction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Centripetal force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05769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Centrifugal force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Centripetal force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1424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Tangential direction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385395" cy="1325563"/>
          </a:xfrm>
        </p:spPr>
        <p:txBody>
          <a:bodyPr>
            <a:no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Outward Movement of Lifted Load and Changes in Operating Radius due to Centrifugal Force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37815" y="531846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radius before slewing</a:t>
            </a:r>
            <a:endParaRPr kumimoji="1"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2714" y="5726720"/>
            <a:ext cx="2808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radius during slewing</a:t>
            </a:r>
            <a:endParaRPr kumimoji="1" lang="en-US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Movable Pulley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Lifting load, Rated load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27118" y="2846455"/>
            <a:ext cx="160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Hoisting accessory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Lifting load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14490" y="5388635"/>
            <a:ext cx="15815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Rated load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Tension of Sling Wire Ropes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Sling wire rope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m: Weight of the load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9.8 × m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kumimoji="1" lang="en-US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Tension of the sling wire rope (kN)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F: Resultant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8000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Force pulling the sling wire ropes inward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Rated Load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 of hoisting accessory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Rated load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Lifting load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radius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Load can be lifted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Hard hat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gloves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1" y="371325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the cuff buttons fastened.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830669"/>
            <a:ext cx="319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Fasten your pant cuffs.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787810" y="5122975"/>
            <a:ext cx="22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shoes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1770655"/>
            <a:ext cx="238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Wear a long-sleeved jacket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Outfit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Daily Work Flow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757406"/>
            <a:ext cx="248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Daily Work Flow of Floor-operated Crane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Prestart meeting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410046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Prestart inspection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(static inspection)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Turning on the power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Prestart inspection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5"/>
            <a:ext cx="33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(confirmation of crane motions)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7" y="3488433"/>
            <a:ext cx="172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Safe operation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05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after completed the work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Turning off the power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Prestart Inspection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532" y="2459661"/>
            <a:ext cx="25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Prestart inspection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Brake performance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Rail condition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986286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Over-winding preventive device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74118" y="3522405"/>
            <a:ext cx="13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Traversing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9449" y="3765833"/>
            <a:ext cx="125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Lifting and Lowering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of the path for hoisting wire ropes and chains</a:t>
            </a:r>
          </a:p>
          <a:p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251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 safety catch device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24139" y="5457988"/>
            <a:ext cx="229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of the push button switch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988</Words>
  <PresentationFormat>ユーザー設定</PresentationFormat>
  <Paragraphs>210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Qualifications of Crane Operator</vt:lpstr>
      <vt:lpstr>Pendant Switch Suspended from Messenger Wire</vt:lpstr>
      <vt:lpstr>Pendant Switch Suspended from Fixed Place of Girder</vt:lpstr>
      <vt:lpstr>Definition of Cranes</vt:lpstr>
      <vt:lpstr>Lifting load, Rated load</vt:lpstr>
      <vt:lpstr>Rated Load</vt:lpstr>
      <vt:lpstr>Working Outfit</vt:lpstr>
      <vt:lpstr>Daily Work Flow</vt:lpstr>
      <vt:lpstr>Prestart Inspection</vt:lpstr>
      <vt:lpstr>Inspect How the Crane Operates</vt:lpstr>
      <vt:lpstr>Winding Status of the Drum</vt:lpstr>
      <vt:lpstr>Prohibition of Overload</vt:lpstr>
      <vt:lpstr>Keeping the Safety Device Effective (1)</vt:lpstr>
      <vt:lpstr>Keeping the Safety Device Effective (2)</vt:lpstr>
      <vt:lpstr>No Collision to the Stopper</vt:lpstr>
      <vt:lpstr>Prohibited Operations</vt:lpstr>
      <vt:lpstr>Transportation of Workers by Cranes is Prohibited</vt:lpstr>
      <vt:lpstr>Leaving with a Load Lifted is Prohibited</vt:lpstr>
      <vt:lpstr>Measures When an Abnormality is Found</vt:lpstr>
      <vt:lpstr>Traction by a Guide Rope</vt:lpstr>
      <vt:lpstr>Danger of Two-Way Simultaneous Operation</vt:lpstr>
      <vt:lpstr>Standing by with a Load Lifted</vt:lpstr>
      <vt:lpstr>Prohibition of Opposite Operation</vt:lpstr>
      <vt:lpstr>Startup During the Inspection is Prohibited</vt:lpstr>
      <vt:lpstr>Reverse Winding of Wire Rope for Lifting</vt:lpstr>
      <vt:lpstr>Acquiring Qualifications for the Slingers</vt:lpstr>
      <vt:lpstr>Sling Angle</vt:lpstr>
      <vt:lpstr>Take Enough Distance to Evacuate</vt:lpstr>
      <vt:lpstr>Pulling the Load Sideways and Lifting It Obliquely are Prohibited</vt:lpstr>
      <vt:lpstr>Rapid Lifting of the Load is Prohibited</vt:lpstr>
      <vt:lpstr>Checking the Rope Condition</vt:lpstr>
      <vt:lpstr>Checking the Unloading Place</vt:lpstr>
      <vt:lpstr>Pulling Out the Sling Wire Ropes by the Crane Is Prohibited</vt:lpstr>
      <vt:lpstr>Lifting the Swinging Hook is Prohibited</vt:lpstr>
      <vt:lpstr>Handling the Pendant Switch</vt:lpstr>
      <vt:lpstr>Hook Position</vt:lpstr>
      <vt:lpstr>Anti-swing Operation</vt:lpstr>
      <vt:lpstr>Routine Checkup</vt:lpstr>
      <vt:lpstr>Stopping When Abnormal</vt:lpstr>
      <vt:lpstr>Prearrangements</vt:lpstr>
      <vt:lpstr>Checking the Weather Information</vt:lpstr>
      <vt:lpstr>Stop Operation due to Rain</vt:lpstr>
      <vt:lpstr>Danger due to Electric Shock</vt:lpstr>
      <vt:lpstr>Relationship between Magnitude and Arm of Force</vt:lpstr>
      <vt:lpstr>Moment of Leverage</vt:lpstr>
      <vt:lpstr>Inertia</vt:lpstr>
      <vt:lpstr>Centripetal and Centrifugal Forces</vt:lpstr>
      <vt:lpstr>Outward Movement of Lifted Load and Changes in Operating Radius due to Centrifugal Force</vt:lpstr>
      <vt:lpstr>Movable Pulley</vt:lpstr>
      <vt:lpstr>Tension of Sling Wire Ropes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2020-03-12T06:19:31Z</dcterms:modified>
</cp:coreProperties>
</file>