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30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2496" y="-4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9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9CA4-9E8E-4FB8-AD01-033F68680770}" type="datetimeFigureOut">
              <a:rPr kumimoji="1" lang="ja-JP" altLang="en-US" smtClean="0"/>
              <a:t>2020/3/13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Kualifikasi untuk petugas sling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57846"/>
              </p:ext>
            </p:extLst>
          </p:nvPr>
        </p:nvGraphicFramePr>
        <p:xfrm>
          <a:off x="902826" y="1250068"/>
          <a:ext cx="10370916" cy="3579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787"/>
                <a:gridCol w="4004840"/>
                <a:gridCol w="4074289"/>
              </a:tblGrid>
              <a:tr h="35881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id-ID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Jenis mesin dan peralatan</a:t>
                      </a:r>
                      <a:endParaRPr kumimoji="1" lang="id-ID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id-ID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Beban pengangkatan atau beban terbatas</a:t>
                      </a:r>
                      <a:endParaRPr kumimoji="1" lang="id-ID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43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1 ton atau lebih</a:t>
                      </a:r>
                      <a:endParaRPr kumimoji="1" lang="id-ID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id-ID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</a:rPr>
                        <a:t>Kurang dari 1 ton</a:t>
                      </a:r>
                      <a:endParaRPr kumimoji="1" lang="id-ID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620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id-ID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Derek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id-ID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Derek bergerak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id-ID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Derrick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id-ID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Katrol kargo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id-ID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Individu yang telah menyelesaikan kursus pelatihan keterampilan slinging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id-ID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Individu yang telah menyelesaikan kursus pelatihan khusus</a:t>
                      </a:r>
                      <a:r>
                        <a:rPr kumimoji="1" lang="id-ID" altLang="ja-JP" sz="16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id-ID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Individu yang telah mendapatkan persetujuan Menteri Kesehatan, Tenaga Kerja, dan Kesejahteraan</a:t>
                      </a:r>
                      <a:r>
                        <a:rPr kumimoji="1" lang="id-ID" altLang="ja-JP" sz="16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*2</a:t>
                      </a:r>
                      <a:endParaRPr kumimoji="1" lang="id-ID" altLang="en-US" sz="16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id-ID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Individu yang telah menyelesaikan kursus pelatihan keterampilan slinging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id-ID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Individu yang telah menyelesaikan kursus pelatihan khusus</a:t>
                      </a:r>
                      <a:r>
                        <a:rPr kumimoji="1" lang="id-ID" altLang="ja-JP" sz="16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id-ID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Individu yang telah mendapatkan persetujuan Menteri Kesehatan, Tenaga Kerja, dan Kesejahteraan</a:t>
                      </a:r>
                      <a:r>
                        <a:rPr kumimoji="1" lang="id-ID" altLang="ja-JP" sz="16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*2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id-ID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Individu yang telah menyelesaikan pendidikan khusus untuk pekerjaan yang terkait dengan sling</a:t>
                      </a:r>
                      <a:endParaRPr kumimoji="1" lang="id-ID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475265"/>
              </p:ext>
            </p:extLst>
          </p:nvPr>
        </p:nvGraphicFramePr>
        <p:xfrm>
          <a:off x="897681" y="4860836"/>
          <a:ext cx="1040380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"/>
                <a:gridCol w="995422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id-ID" alt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*1:</a:t>
                      </a:r>
                      <a:endParaRPr kumimoji="1" lang="id-ID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id-ID" altLang="ja-JP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Kursus pelatihan yang tercantum pada kolom kursus pelatihan di Tabel 4 Lampiran Undang-Undang Penegakan Hukum tentang Pengembangan dan Dukungan Sumber Daya Manusia</a:t>
                      </a:r>
                      <a:endParaRPr kumimoji="1" lang="id-ID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id-ID" alt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*2:</a:t>
                      </a:r>
                      <a:endParaRPr kumimoji="1" lang="id-ID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id-ID" altLang="ja-JP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rPr>
                        <a:t>Individu yang telah menyelesaikan kursus pelatihan pengoperasian derek yang ditentukan dalam Undang-Undang tentang Pengembangan dan Dukungan Sumber Daya Manusia</a:t>
                      </a:r>
                      <a:endParaRPr kumimoji="1" lang="id-ID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Metode pengukuran untuk diameter tali kawat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1" y="1915064"/>
            <a:ext cx="7237563" cy="43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36498" y="5874589"/>
            <a:ext cx="3985404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03697" y="2291751"/>
            <a:ext cx="684363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7341" y="5995358"/>
            <a:ext cx="2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dirty="0" smtClean="0">
                <a:latin typeface="Arial" panose="020B0604020202020204" pitchFamily="34" charset="0"/>
              </a:rPr>
              <a:t>Salah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7546" y="5995358"/>
            <a:ext cx="191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dirty="0" smtClean="0">
                <a:latin typeface="Arial" panose="020B0604020202020204" pitchFamily="34" charset="0"/>
              </a:rPr>
              <a:t>Benar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64698" y="2430800"/>
            <a:ext cx="10437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1400" dirty="0" smtClean="0">
                <a:latin typeface="Arial" panose="020B0604020202020204" pitchFamily="34" charset="0"/>
              </a:rPr>
              <a:t>Diameter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Jumlah tali dan sudut sling (a = Sudut sling)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7" y="1923691"/>
            <a:ext cx="7306573" cy="4485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63970" y="5883215"/>
            <a:ext cx="6185139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 rot="20720881">
            <a:off x="7798279" y="4520242"/>
            <a:ext cx="569343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19631" y="5961654"/>
            <a:ext cx="187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ja-JP" sz="1600" dirty="0" smtClean="0">
                <a:latin typeface="Arial" panose="020B0604020202020204" pitchFamily="34" charset="0"/>
              </a:rPr>
              <a:t>Sling dua tali dengan dua titik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68563" y="5961654"/>
            <a:ext cx="196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ja-JP" sz="1600" dirty="0" smtClean="0">
                <a:latin typeface="Arial" panose="020B0604020202020204" pitchFamily="34" charset="0"/>
              </a:rPr>
              <a:t>Sling tiga tali dengan tiga titik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2270" y="5961654"/>
            <a:ext cx="218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ja-JP" sz="1600" dirty="0" smtClean="0">
                <a:latin typeface="Arial" panose="020B0604020202020204" pitchFamily="34" charset="0"/>
              </a:rPr>
              <a:t>Sling empat tali dengan empat titik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20683128">
            <a:off x="7699273" y="4438924"/>
            <a:ext cx="115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Diagonal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262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Faktor ketegangan dan sudut sling tali kawat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0" y="2061713"/>
            <a:ext cx="4865298" cy="38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67540" y="2346385"/>
            <a:ext cx="1958008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Sudut sling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52930" y="2346385"/>
            <a:ext cx="1948070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Faktor ketegangan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Tali kawat sling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27208"/>
            <a:ext cx="7530861" cy="45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1275" y="2268747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8747" y="3206151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15707" y="5566915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54371" y="4172312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888091" y="2251495"/>
            <a:ext cx="3651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Sambungan mata di kedua ujungnya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96032" y="3216381"/>
            <a:ext cx="411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Sambungan kompresi di kedua ujungnya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386" y="4048194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Tali kawat tanpa ujung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61347" y="5462127"/>
            <a:ext cx="2938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Tali kawat dengan cincin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172195" y="2056351"/>
            <a:ext cx="601133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500" dirty="0" smtClean="0">
                <a:latin typeface="Arial" panose="020B0604020202020204" pitchFamily="34" charset="0"/>
              </a:rPr>
              <a:t>Sambungan kompresi dengan bidal dan belenggu di setiap ujungnya</a:t>
            </a:r>
            <a:endParaRPr kumimoji="1" lang="id-ID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239297" y="3041775"/>
            <a:ext cx="55378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500" dirty="0" smtClean="0">
                <a:latin typeface="Arial" panose="020B0604020202020204" pitchFamily="34" charset="0"/>
              </a:rPr>
              <a:t>Sambungan kompresi dengan bidal dan kait di setiap ujungnya</a:t>
            </a:r>
            <a:endParaRPr kumimoji="1" lang="id-ID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1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5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Metode sambungan kompresi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4" y="1984075"/>
            <a:ext cx="7781026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364302" y="2216989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47094" y="2605177"/>
            <a:ext cx="1926565" cy="448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35683" y="2334883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77796" y="4954437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59834" y="2294537"/>
            <a:ext cx="158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Tali kawat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7953" y="2644798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Selubung (lakur aluminium khusus)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2897" y="4914816"/>
            <a:ext cx="2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1600" dirty="0" smtClean="0">
                <a:latin typeface="Arial" panose="020B0604020202020204" pitchFamily="34" charset="0"/>
              </a:rPr>
              <a:t>Tali kawat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96223" y="2424340"/>
            <a:ext cx="1134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Bidal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>
            <a:normAutofit fontScale="90000"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Yang perlu diwaspadai saat menggunakan tali kawat sling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8" y="1492370"/>
            <a:ext cx="7185804" cy="5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48000" y="370792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09691" y="2260121"/>
            <a:ext cx="672860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13185" y="390489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389" y="3940834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16257" y="6357668"/>
            <a:ext cx="4884743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71595" y="4294598"/>
            <a:ext cx="1386751" cy="3595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801509" y="4889216"/>
            <a:ext cx="1126831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292921" y="6016814"/>
            <a:ext cx="934949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20452" y="5380663"/>
            <a:ext cx="1052730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04983" y="3720225"/>
            <a:ext cx="1741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Sudut sling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46982" y="3706659"/>
            <a:ext cx="1513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Bantalan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25265" y="3704098"/>
            <a:ext cx="181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600" smtClean="0">
                <a:latin typeface="Arial" panose="020B0604020202020204" pitchFamily="34" charset="0"/>
              </a:rPr>
              <a:t>Tata dengan rapi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64580" y="6371493"/>
            <a:ext cx="202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Slinging tali tunggal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54039" y="6402364"/>
            <a:ext cx="48214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Yang perlu diwaspadai saat penyimpanan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671595" y="4323070"/>
            <a:ext cx="12795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500" dirty="0" smtClean="0">
                <a:latin typeface="Arial" panose="020B0604020202020204" pitchFamily="34" charset="0"/>
              </a:rPr>
              <a:t>Kelembapan</a:t>
            </a:r>
            <a:endParaRPr kumimoji="1" lang="id-ID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10592" y="4885855"/>
            <a:ext cx="9343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500" dirty="0" smtClean="0">
                <a:latin typeface="Arial" panose="020B0604020202020204" pitchFamily="34" charset="0"/>
              </a:rPr>
              <a:t>Panas</a:t>
            </a:r>
            <a:endParaRPr kumimoji="1" lang="id-ID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92920" y="6010684"/>
            <a:ext cx="934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500" dirty="0" smtClean="0">
                <a:latin typeface="Arial" panose="020B0604020202020204" pitchFamily="34" charset="0"/>
              </a:rPr>
              <a:t>Debu</a:t>
            </a:r>
            <a:endParaRPr kumimoji="1" lang="id-ID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00922" y="5383968"/>
            <a:ext cx="8896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500" dirty="0" smtClean="0">
                <a:latin typeface="Arial" panose="020B0604020202020204" pitchFamily="34" charset="0"/>
              </a:rPr>
              <a:t>Asam</a:t>
            </a:r>
            <a:endParaRPr kumimoji="1" lang="id-ID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32236" y="2067954"/>
            <a:ext cx="142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Sudut sling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5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746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Jenis Rantai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690687"/>
            <a:ext cx="7884543" cy="4684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528811" y="1822361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31901" y="4144851"/>
            <a:ext cx="232678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21391" y="3449392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83639" y="5984384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3901" y="1980127"/>
            <a:ext cx="408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Rantai bertaut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3901" y="4230306"/>
            <a:ext cx="441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Rantai bertaut dengan penahan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73989" y="3478806"/>
            <a:ext cx="24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Diameter nominal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2513" y="5984384"/>
            <a:ext cx="244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Diameter nominal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4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Sling rantai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3" y="1879352"/>
            <a:ext cx="7548113" cy="44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0546" y="200266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14056" y="285315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21943" y="4736033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6489" y="2666012"/>
            <a:ext cx="13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400" dirty="0" smtClean="0">
                <a:latin typeface="Arial" panose="020B0604020202020204" pitchFamily="34" charset="0"/>
              </a:rPr>
              <a:t>Cincin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4328" y="2019443"/>
            <a:ext cx="3779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400" dirty="0" smtClean="0">
                <a:latin typeface="Arial" panose="020B0604020202020204" pitchFamily="34" charset="0"/>
              </a:rPr>
              <a:t>Rantai dengan cincin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4327" y="473603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400" dirty="0" smtClean="0">
                <a:latin typeface="Arial" panose="020B0604020202020204" pitchFamily="34" charset="0"/>
              </a:rPr>
              <a:t>Rantai dengan kait</a:t>
            </a:r>
            <a:endParaRPr kumimoji="1" lang="id-ID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5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Posisi belenggu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5"/>
          <a:stretch/>
        </p:blipFill>
        <p:spPr bwMode="auto">
          <a:xfrm>
            <a:off x="3752491" y="1466491"/>
            <a:ext cx="6047117" cy="4684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17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Contoh penggunaan belenggu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4"/>
          <a:stretch/>
        </p:blipFill>
        <p:spPr bwMode="auto">
          <a:xfrm>
            <a:off x="2950234" y="1811547"/>
            <a:ext cx="6288657" cy="47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964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Kualifikasi untuk petugas sling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2294627" y="1690689"/>
            <a:ext cx="7668882" cy="4779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56936" y="2027208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70981" y="2553419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4627" y="4063086"/>
            <a:ext cx="1578634" cy="879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3057" y="3079629"/>
            <a:ext cx="2760452" cy="1466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702" y="2536211"/>
            <a:ext cx="340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dirty="0" smtClean="0">
                <a:latin typeface="Arial" panose="020B0604020202020204" pitchFamily="34" charset="0"/>
              </a:rPr>
              <a:t>Tingkat beban: 1 ton atau lebih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702" y="4462134"/>
            <a:ext cx="294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dirty="0" smtClean="0">
                <a:latin typeface="Arial" panose="020B0604020202020204" pitchFamily="34" charset="0"/>
              </a:rPr>
              <a:t>Bobot beban: 0.5 ton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4046" y="3351209"/>
            <a:ext cx="457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Individu yang telah menyelesaikan kursus pelatihan keterampilan slinging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4046" y="4063086"/>
            <a:ext cx="4579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altLang="ja-JP" dirty="0">
                <a:latin typeface="Arial" panose="020B0604020202020204" pitchFamily="34" charset="0"/>
              </a:rPr>
              <a:t>Individu yang telah menyelesaikan pendidikan khusus untuk pekerjaan yang terkait dengan sling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69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Baut mata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3"/>
          <a:stretch/>
        </p:blipFill>
        <p:spPr bwMode="auto">
          <a:xfrm>
            <a:off x="4218318" y="2053086"/>
            <a:ext cx="5305244" cy="399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4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Mur mata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7"/>
          <a:stretch/>
        </p:blipFill>
        <p:spPr bwMode="auto">
          <a:xfrm>
            <a:off x="3993844" y="2037710"/>
            <a:ext cx="3818314" cy="356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Contoh penggunaan baut mata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3" y="1785667"/>
            <a:ext cx="5564037" cy="442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128387" y="2045110"/>
            <a:ext cx="1316873" cy="5899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387" y="2037464"/>
            <a:ext cx="4555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Gunakan cincin pengunci untuk menyesuaikan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4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Balok angkat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5" y="1846053"/>
            <a:ext cx="5253487" cy="43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089058" y="3451123"/>
            <a:ext cx="1435510" cy="344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62684" y="3451123"/>
            <a:ext cx="236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Balok angkat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5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Bantalan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690688"/>
            <a:ext cx="6607834" cy="47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05084" y="3244645"/>
            <a:ext cx="5132439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38051" y="6000274"/>
            <a:ext cx="5766620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54867" y="3244645"/>
            <a:ext cx="1972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2000" dirty="0" smtClean="0">
                <a:latin typeface="Arial" panose="020B0604020202020204" pitchFamily="34" charset="0"/>
              </a:rPr>
              <a:t>Kantong goni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5369" y="3234813"/>
            <a:ext cx="200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2000" dirty="0" smtClean="0">
                <a:latin typeface="Arial" panose="020B0604020202020204" pitchFamily="34" charset="0"/>
              </a:rPr>
              <a:t>Kain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4537" y="3223957"/>
            <a:ext cx="217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2000" dirty="0" smtClean="0">
                <a:latin typeface="Arial" panose="020B0604020202020204" pitchFamily="34" charset="0"/>
              </a:rPr>
              <a:t>Lembaran karet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3500" y="5950061"/>
            <a:ext cx="25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2000" dirty="0" smtClean="0">
                <a:latin typeface="Arial" panose="020B0604020202020204" pitchFamily="34" charset="0"/>
              </a:rPr>
              <a:t>Tembaga atau lakur tembaga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74182" y="5950061"/>
            <a:ext cx="233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2000" dirty="0" smtClean="0">
                <a:latin typeface="Arial" panose="020B0604020202020204" pitchFamily="34" charset="0"/>
              </a:rPr>
              <a:t>Struktur yang dilas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72146" y="5950061"/>
            <a:ext cx="321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Bantalan magnetis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Blok pembawa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89" y="1690688"/>
            <a:ext cx="6996022" cy="4649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723535" y="3500284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84824" y="5919480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74333" y="3500284"/>
            <a:ext cx="2567115" cy="66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dirty="0" smtClean="0">
                <a:latin typeface="Arial" panose="020B0604020202020204" pitchFamily="34" charset="0"/>
              </a:rPr>
              <a:t>Gunakan balok dengan ukuran yang sama.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1780" y="3505732"/>
            <a:ext cx="256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dirty="0" smtClean="0">
                <a:latin typeface="Arial" panose="020B0604020202020204" pitchFamily="34" charset="0"/>
              </a:rPr>
              <a:t>Pegang balok di kedua sisinya dengan kedua tangan.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7140" y="3516683"/>
            <a:ext cx="266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dirty="0" smtClean="0">
                <a:latin typeface="Arial" panose="020B0604020202020204" pitchFamily="34" charset="0"/>
              </a:rPr>
              <a:t>Pegang sisi kiri dan kanan balok.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0432" y="5919480"/>
            <a:ext cx="208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dirty="0" smtClean="0">
                <a:latin typeface="Arial" panose="020B0604020202020204" pitchFamily="34" charset="0"/>
              </a:rPr>
              <a:t>Beban menjadi tidak stabil.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4600" y="5924749"/>
            <a:ext cx="250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dirty="0" smtClean="0">
                <a:latin typeface="Arial" panose="020B0604020202020204" pitchFamily="34" charset="0"/>
              </a:rPr>
              <a:t>Jangan letakkan tangan di atasnya.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5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Deformasi Rantai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77" y="1811547"/>
            <a:ext cx="7591246" cy="459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35192" y="3349592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35191" y="5875768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634067" y="3349592"/>
            <a:ext cx="2920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2000" dirty="0" smtClean="0">
                <a:latin typeface="Arial" panose="020B0604020202020204" pitchFamily="34" charset="0"/>
              </a:rPr>
              <a:t>Tautan berubah bentuk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8208" y="3331514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en-US" sz="2000" dirty="0">
                <a:latin typeface="Arial" panose="020B0604020202020204" pitchFamily="34" charset="0"/>
              </a:rPr>
              <a:t>Tautan bengkok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4362" y="3342659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en-US" sz="2000" dirty="0" smtClean="0">
                <a:latin typeface="Arial" panose="020B0604020202020204" pitchFamily="34" charset="0"/>
              </a:rPr>
              <a:t>Tautan terpuntir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0028" y="5905642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2000" dirty="0" smtClean="0">
                <a:latin typeface="Arial" panose="020B0604020202020204" pitchFamily="34" charset="0"/>
              </a:rPr>
              <a:t>Penyok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9310" y="5875768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2000" dirty="0" smtClean="0">
                <a:latin typeface="Arial" panose="020B0604020202020204" pitchFamily="34" charset="0"/>
              </a:rPr>
              <a:t>Bengkok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32336" y="5837787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2000" dirty="0" smtClean="0">
                <a:latin typeface="Arial" panose="020B0604020202020204" pitchFamily="34" charset="0"/>
              </a:rPr>
              <a:t>Terpuntir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Celah dan keausan kait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3"/>
          <a:stretch/>
        </p:blipFill>
        <p:spPr bwMode="auto">
          <a:xfrm>
            <a:off x="3252158" y="1811547"/>
            <a:ext cx="4865299" cy="463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194"/>
          </a:xfrm>
        </p:spPr>
        <p:txBody>
          <a:bodyPr>
            <a:normAutofit/>
          </a:bodyPr>
          <a:lstStyle/>
          <a:p>
            <a:r>
              <a:rPr lang="id-ID" sz="4000" dirty="0" smtClean="0">
                <a:latin typeface="Arial" panose="020B0604020202020204" pitchFamily="34" charset="0"/>
              </a:rPr>
              <a:t>Keausan belenggu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/>
          <a:stretch/>
        </p:blipFill>
        <p:spPr bwMode="auto">
          <a:xfrm>
            <a:off x="3010619" y="1587260"/>
            <a:ext cx="6107501" cy="452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9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Pakaian slinging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5469147" cy="48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Definisi derek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3753287" y="1690599"/>
            <a:ext cx="4129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dirty="0" smtClean="0">
                <a:latin typeface="Arial" panose="020B0604020202020204" pitchFamily="34" charset="0"/>
              </a:rPr>
              <a:t>Mengangkat beban dengan tenaga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17779" y="4073894"/>
            <a:ext cx="6129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dirty="0" smtClean="0">
                <a:latin typeface="Arial" panose="020B0604020202020204" pitchFamily="34" charset="0"/>
              </a:rPr>
              <a:t>Membawa beban yang diangkat secara horizontal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2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561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Lokasi evakuasi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574" y="1466491"/>
            <a:ext cx="8160589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560320" y="5909912"/>
            <a:ext cx="6708808" cy="5685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32320" y="5159141"/>
            <a:ext cx="2079057" cy="693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83391" y="4477610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60137" y="37011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42503" y="2700691"/>
            <a:ext cx="664661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112537" y="38535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8746" y="2454374"/>
            <a:ext cx="699074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88137" y="3363637"/>
            <a:ext cx="1892053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5280" y="2889233"/>
            <a:ext cx="24285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rot="18633632">
            <a:off x="3652783" y="2404705"/>
            <a:ext cx="789556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rot="18633632">
            <a:off x="8284168" y="3155006"/>
            <a:ext cx="849163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7284512" y="3062549"/>
            <a:ext cx="106199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46667" y="6234546"/>
            <a:ext cx="51950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Derek yang melintas di atas kepala, derek jembatan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0190" y="6234546"/>
            <a:ext cx="371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Derek bergerak, derek jib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0649" y="4433738"/>
            <a:ext cx="179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1600" dirty="0" smtClean="0">
                <a:latin typeface="Arial" panose="020B0604020202020204" pitchFamily="34" charset="0"/>
              </a:rPr>
              <a:t>Lokasi evakuasi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280190" y="5058788"/>
            <a:ext cx="16296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ja-JP" sz="1600" dirty="0" smtClean="0">
                <a:latin typeface="Arial" panose="020B0604020202020204" pitchFamily="34" charset="0"/>
              </a:rPr>
              <a:t>2 m atau lebih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51603" y="5311541"/>
            <a:ext cx="300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</a:rPr>
              <a:t>P</a:t>
            </a:r>
            <a:r>
              <a:rPr lang="id-ID" sz="1600" dirty="0" smtClean="0">
                <a:latin typeface="Arial" panose="020B0604020202020204" pitchFamily="34" charset="0"/>
              </a:rPr>
              <a:t>anjang </a:t>
            </a:r>
            <a:r>
              <a:rPr lang="id-ID" sz="1600" dirty="0" smtClean="0">
                <a:latin typeface="Arial" panose="020B0604020202020204" pitchFamily="34" charset="0"/>
              </a:rPr>
              <a:t>beban horizontal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15482" y="3772983"/>
            <a:ext cx="154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sz="1600" dirty="0" smtClean="0">
                <a:latin typeface="Arial" panose="020B0604020202020204" pitchFamily="34" charset="0"/>
              </a:rPr>
              <a:t>2 m atau lebih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73753" y="2424062"/>
            <a:ext cx="12640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Melintas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25046" y="3317518"/>
            <a:ext cx="1675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Arial" panose="020B0604020202020204" pitchFamily="34" charset="0"/>
              </a:rPr>
              <a:t>Menyeberang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82970" y="2883519"/>
            <a:ext cx="68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</a:rPr>
              <a:t>45°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18000000">
            <a:off x="8293497" y="2965496"/>
            <a:ext cx="1207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Berputar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7014950" y="2929246"/>
            <a:ext cx="1348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Mengerek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18610928">
            <a:off x="3322727" y="2086584"/>
            <a:ext cx="168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sz="1600" dirty="0" smtClean="0">
                <a:latin typeface="Arial" panose="020B0604020202020204" pitchFamily="34" charset="0"/>
              </a:rPr>
              <a:t>2 m atau lebih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01896" y="2675510"/>
            <a:ext cx="21625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Lokasi evakuasi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7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3" y="1690687"/>
            <a:ext cx="6797615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penggantungan di kait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8552" y="1015232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id-ID" altLang="ja-JP" sz="3600" dirty="0">
                <a:latin typeface="Arial" panose="020B0604020202020204" pitchFamily="34" charset="0"/>
              </a:rPr>
              <a:t>Mengencangkan tali kawat pada mata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2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1570008"/>
            <a:ext cx="4088921" cy="465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213569" y="5435492"/>
            <a:ext cx="856211" cy="7398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9497" y="5481792"/>
            <a:ext cx="15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ja-JP" dirty="0" smtClean="0">
                <a:latin typeface="Arial" panose="020B0604020202020204" pitchFamily="34" charset="0"/>
              </a:rPr>
              <a:t>Dalam 60°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id-ID" altLang="ja-JP" sz="3600" dirty="0">
                <a:latin typeface="Arial" panose="020B0604020202020204" pitchFamily="34" charset="0"/>
              </a:rPr>
              <a:t>Slinging putaran tunggal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penggantungan di kait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9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8" y="1906438"/>
            <a:ext cx="3249533" cy="4355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36096" y="5328458"/>
            <a:ext cx="1461052" cy="11518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59021" y="5258054"/>
            <a:ext cx="143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ja-JP" dirty="0" smtClean="0">
                <a:latin typeface="Arial" panose="020B0604020202020204" pitchFamily="34" charset="0"/>
              </a:rPr>
              <a:t>Dalam 60°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penggantungan di kait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id-ID" altLang="ja-JP" sz="3600" dirty="0">
                <a:latin typeface="Arial" panose="020B0604020202020204" pitchFamily="34" charset="0"/>
              </a:rPr>
              <a:t>Slinging satu-putaran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9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52" y="2065098"/>
            <a:ext cx="3101010" cy="4266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403272" y="5419898"/>
            <a:ext cx="1544179" cy="8539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3050" y="5482577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ja-JP" dirty="0" smtClean="0">
                <a:latin typeface="Arial" panose="020B0604020202020204" pitchFamily="34" charset="0"/>
              </a:rPr>
              <a:t>Dalam 60°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penggantungan di kait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id-ID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Slinging ikatan sela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8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77" y="1624185"/>
            <a:ext cx="4804913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8738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86153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rot="19957985">
            <a:off x="6725467" y="2579644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4213" y="4214553"/>
            <a:ext cx="492443" cy="204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Tali yang efektif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9873365">
            <a:off x="7760573" y="4440705"/>
            <a:ext cx="492443" cy="20449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Tali pemandu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9645764">
            <a:off x="6714715" y="2570675"/>
            <a:ext cx="492443" cy="207900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Membuat sosok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penggantungan di kait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id-ID" altLang="ja-JP" sz="3600" dirty="0">
                <a:latin typeface="Arial" panose="020B0604020202020204" pitchFamily="34" charset="0"/>
              </a:rPr>
              <a:t>Membuat sosok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/>
          <a:stretch/>
        </p:blipFill>
        <p:spPr bwMode="auto">
          <a:xfrm>
            <a:off x="1733909" y="2260121"/>
            <a:ext cx="7668883" cy="41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583680" y="5569527"/>
            <a:ext cx="2352502" cy="88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15943" y="5123016"/>
            <a:ext cx="3973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latin typeface="Arial" panose="020B0604020202020204" pitchFamily="34" charset="0"/>
              </a:rPr>
              <a:t>Saat tali kawat sling dilonggarkan, mata bisa dilepaskan.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memasang tali kawat pada beban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id-ID" altLang="ja-JP" sz="3600" dirty="0">
                <a:latin typeface="Arial" panose="020B0604020202020204" pitchFamily="34" charset="0"/>
              </a:rPr>
              <a:t>Mengencangkan tali kawat pada mata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8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768415"/>
            <a:ext cx="7082287" cy="482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84516" y="3275215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035338" y="3813738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582785" y="6224821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733607" y="6302548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5301" y="3341716"/>
            <a:ext cx="159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2000" dirty="0" smtClean="0">
                <a:latin typeface="Arial" panose="020B0604020202020204" pitchFamily="34" charset="0"/>
              </a:rPr>
              <a:t>Sudut sling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800" y="3313209"/>
            <a:ext cx="17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id-ID" altLang="en-US" sz="2000" dirty="0" smtClean="0">
                <a:latin typeface="Arial" panose="020B0604020202020204" pitchFamily="34" charset="0"/>
              </a:rPr>
              <a:t>Sudut sling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84516" y="5928634"/>
            <a:ext cx="258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ja-JP" sz="2000" dirty="0" smtClean="0">
                <a:latin typeface="Arial" panose="020B0604020202020204" pitchFamily="34" charset="0"/>
              </a:rPr>
              <a:t>Sling dua tali dengan empat titik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5337" y="5907387"/>
            <a:ext cx="273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ja-JP" sz="2000" dirty="0" smtClean="0">
                <a:latin typeface="Arial" panose="020B0604020202020204" pitchFamily="34" charset="0"/>
              </a:rPr>
              <a:t>Sling dua tali dengan empat titik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memasang tali kawat pada beban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id-ID" altLang="ja-JP" sz="3600" dirty="0">
                <a:latin typeface="Arial" panose="020B0604020202020204" pitchFamily="34" charset="0"/>
              </a:rPr>
              <a:t>Slinging putaran tunggal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2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26" y="1958196"/>
            <a:ext cx="5098212" cy="41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memasang tali kawat pada beban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id-ID" altLang="ja-JP" sz="3600" dirty="0">
                <a:latin typeface="Arial" panose="020B0604020202020204" pitchFamily="34" charset="0"/>
              </a:rPr>
              <a:t>Sling dua tali dengan dua titik (menggunakan simpul belenggu)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4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09955"/>
            <a:ext cx="7556740" cy="432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33156" y="5843847"/>
            <a:ext cx="5602779" cy="487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21001" y="5885411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dirty="0" smtClean="0">
                <a:latin typeface="Arial" panose="020B0604020202020204" pitchFamily="34" charset="0"/>
              </a:rPr>
              <a:t>Simpul ke arah yang sama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3760" y="5843847"/>
            <a:ext cx="218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dirty="0" smtClean="0">
                <a:latin typeface="Arial" panose="020B0604020202020204" pitchFamily="34" charset="0"/>
              </a:rPr>
              <a:t>Simpul ke arah yang berbeda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memasang tali kawat pada beban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24367" y="1061530"/>
            <a:ext cx="10834233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id-ID" altLang="ja-JP" sz="3600" dirty="0">
                <a:latin typeface="Arial" panose="020B0604020202020204" pitchFamily="34" charset="0"/>
              </a:rPr>
              <a:t>Sling dua tali dengan dua titik (dikencangkan pada mata)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3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Hubungan antara besaran dan lengan gaya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1" y="1915064"/>
            <a:ext cx="6374921" cy="414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597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6" y="2279225"/>
            <a:ext cx="10982739" cy="41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853361" y="3647415"/>
            <a:ext cx="2821268" cy="842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674629" y="5694476"/>
            <a:ext cx="2182754" cy="8852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5949" y="3699450"/>
            <a:ext cx="23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Baut berputar.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74629" y="5710259"/>
            <a:ext cx="2254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Baut tidak berputar.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memasang tali kawat pada beban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24367" y="1061530"/>
            <a:ext cx="10402433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id-ID" altLang="ja-JP" sz="3600" dirty="0">
                <a:latin typeface="Arial" panose="020B0604020202020204" pitchFamily="34" charset="0"/>
              </a:rPr>
              <a:t>Cara menggunakan belenggu (Perhatikan posisi baut)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18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7" y="2104845"/>
            <a:ext cx="5546785" cy="429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memasang tali kawat pada beban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10817300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id-ID" altLang="ja-JP" sz="3600" dirty="0">
                <a:latin typeface="Arial" panose="020B0604020202020204" pitchFamily="34" charset="0"/>
              </a:rPr>
              <a:t>Mengencangkan tali kawat pada mata (Perhatikan posisi sambungan kompresi)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98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1820174"/>
            <a:ext cx="4839419" cy="4623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memasang tali kawat pada beban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0681833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id-ID" altLang="ja-JP" sz="3600" dirty="0">
                <a:latin typeface="Arial" panose="020B0604020202020204" pitchFamily="34" charset="0"/>
              </a:rPr>
              <a:t>Sling putaran tunggal dengan dua tali dan empat titik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3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897811"/>
            <a:ext cx="5564038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memasang tali kawat pada beban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10495566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id-ID" altLang="ja-JP" sz="3600" dirty="0">
                <a:latin typeface="Arial" panose="020B0604020202020204" pitchFamily="34" charset="0"/>
              </a:rPr>
              <a:t>Simpul putaran tunggal dengan dua tali dan dua titik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32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/>
          <a:stretch/>
        </p:blipFill>
        <p:spPr bwMode="auto">
          <a:xfrm>
            <a:off x="1742536" y="2070340"/>
            <a:ext cx="7479102" cy="3916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3088256" y="2227811"/>
            <a:ext cx="486217" cy="4904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739938" y="2276096"/>
            <a:ext cx="1575262" cy="874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06723" y="2087765"/>
            <a:ext cx="203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Slinging putaran tunggal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655267" y="2096233"/>
            <a:ext cx="2134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Mengencangkan tali kawat pada mata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73426" y="5469775"/>
            <a:ext cx="10843591" cy="1209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58801" y="5469775"/>
            <a:ext cx="3554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Tali dimasukkan melalui kedua mata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3415" y="5469775"/>
            <a:ext cx="291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dirty="0" smtClean="0">
                <a:latin typeface="Arial" panose="020B0604020202020204" pitchFamily="34" charset="0"/>
              </a:rPr>
              <a:t>Kedua mata dimasukkan melalui tali kawat sling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96968" y="5462860"/>
            <a:ext cx="3433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600" dirty="0" smtClean="0">
                <a:latin typeface="Arial" panose="020B0604020202020204" pitchFamily="34" charset="0"/>
              </a:rPr>
              <a:t>Gunakan tali kawat tanpa ujung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memasang tali kawat pada beban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id-ID" altLang="ja-JP" sz="3600" dirty="0">
                <a:latin typeface="Arial" panose="020B0604020202020204" pitchFamily="34" charset="0"/>
              </a:rPr>
              <a:t>Ikatan sling bal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0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92" y="1768325"/>
            <a:ext cx="4968816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7056408" y="3554082"/>
            <a:ext cx="2316192" cy="610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0924" y="3489956"/>
            <a:ext cx="144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Sudut sling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memasang tali kawat pada beban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id-ID" altLang="ja-JP" sz="3600" dirty="0">
                <a:latin typeface="Arial" panose="020B0604020202020204" pitchFamily="34" charset="0"/>
              </a:rPr>
              <a:t>Slinging dengan ikatan tunggal di bagian bawah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7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2001327"/>
            <a:ext cx="5702060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id-ID" altLang="ja-JP" sz="4000" dirty="0">
                <a:latin typeface="Arial" panose="020B0604020202020204" pitchFamily="34" charset="0"/>
              </a:rPr>
              <a:t>Metode memasang tali kawat pada beban</a:t>
            </a:r>
            <a:endParaRPr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id-ID" altLang="ja-JP" sz="3600" dirty="0" smtClean="0">
                <a:latin typeface="Arial" panose="020B0604020202020204" pitchFamily="34" charset="0"/>
              </a:rPr>
              <a:t>Slinging tali tunggal</a:t>
            </a:r>
            <a:endParaRPr lang="id-ID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75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Rantai dengan klem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1"/>
          <a:stretch/>
        </p:blipFill>
        <p:spPr bwMode="auto">
          <a:xfrm>
            <a:off x="3249283" y="1854679"/>
            <a:ext cx="5693434" cy="413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71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Rantai dengan kait sling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7"/>
          <a:stretch/>
        </p:blipFill>
        <p:spPr bwMode="auto">
          <a:xfrm>
            <a:off x="2717321" y="1492370"/>
            <a:ext cx="6349041" cy="465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04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Rantai tanpa ujung untuk hacker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9"/>
          <a:stretch/>
        </p:blipFill>
        <p:spPr bwMode="auto">
          <a:xfrm>
            <a:off x="2544792" y="1949571"/>
            <a:ext cx="5693434" cy="442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2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Momen pengungkitan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5089585" y="5218982"/>
            <a:ext cx="517585" cy="422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9199" y="5180011"/>
            <a:ext cx="13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Fulkrum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1167533" cy="977538"/>
          </a:xfrm>
        </p:spPr>
        <p:txBody>
          <a:bodyPr>
            <a:normAutofit fontScale="90000"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Rantai dengan kait fundry (dengan bukaan lebar)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7"/>
          <a:stretch/>
        </p:blipFill>
        <p:spPr bwMode="auto">
          <a:xfrm>
            <a:off x="3700732" y="1940943"/>
            <a:ext cx="3476445" cy="452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3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Puli stasioner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3" y="1311214"/>
            <a:ext cx="9333781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9426296" y="1880554"/>
            <a:ext cx="909895" cy="8163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id-ID" altLang="ja-JP" sz="1400" dirty="0" smtClean="0">
                <a:latin typeface="Arial" panose="020B0604020202020204" pitchFamily="34" charset="0"/>
              </a:rPr>
              <a:t>Tarik 1 m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866916" y="5444068"/>
            <a:ext cx="955058" cy="6411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id-ID" altLang="ja-JP" sz="1400" dirty="0" smtClean="0">
                <a:latin typeface="Arial" panose="020B0604020202020204" pitchFamily="34" charset="0"/>
              </a:rPr>
              <a:t>Beban akan naik 1 m</a:t>
            </a:r>
          </a:p>
        </p:txBody>
      </p:sp>
    </p:spTree>
    <p:extLst>
      <p:ext uri="{BB962C8B-B14F-4D97-AF65-F5344CB8AC3E}">
        <p14:creationId xmlns:p14="http://schemas.microsoft.com/office/powerpoint/2010/main" val="32901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id-ID" altLang="en-US" dirty="0" smtClean="0">
                <a:latin typeface="Arial" panose="020B0604020202020204" pitchFamily="34" charset="0"/>
              </a:rPr>
              <a:t>Tegangan tali kawat sling</a:t>
            </a:r>
            <a:endParaRPr kumimoji="1" lang="id-ID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45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469147" y="1690688"/>
            <a:ext cx="4623759" cy="19065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97260" y="4183811"/>
            <a:ext cx="1943819" cy="376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16" y="1628288"/>
            <a:ext cx="5821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ja-JP" sz="1600" dirty="0" smtClean="0">
                <a:latin typeface="Arial" panose="020B0604020202020204" pitchFamily="34" charset="0"/>
              </a:rPr>
              <a:t>m: Bobot beban</a:t>
            </a:r>
          </a:p>
          <a:p>
            <a:r>
              <a:rPr lang="id-ID" sz="1600" dirty="0" smtClean="0">
                <a:latin typeface="Arial" panose="020B0604020202020204" pitchFamily="34" charset="0"/>
              </a:rPr>
              <a:t>Fw: 9.8 x m (kN)</a:t>
            </a:r>
          </a:p>
          <a:p>
            <a:r>
              <a:rPr lang="id-ID" sz="1600" dirty="0" smtClean="0">
                <a:latin typeface="Arial" panose="020B0604020202020204" pitchFamily="34" charset="0"/>
              </a:rPr>
              <a:t>F1, F2: Tegangan tali kawat sling</a:t>
            </a:r>
            <a:r>
              <a:rPr lang="id-ID" smtClean="0"/>
              <a:t> </a:t>
            </a:r>
          </a:p>
          <a:p>
            <a:r>
              <a:rPr lang="id-ID" sz="1600" dirty="0" smtClean="0">
                <a:latin typeface="Arial" panose="020B0604020202020204" pitchFamily="34" charset="0"/>
              </a:rPr>
              <a:t>F: Gaya yang dihasilkan (kN) </a:t>
            </a:r>
            <a:endParaRPr lang="id-ID" altLang="ja-JP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/>
            <a:r>
              <a:rPr kumimoji="1" lang="id-ID" altLang="ja-JP" sz="1600" dirty="0" smtClean="0">
                <a:latin typeface="Arial" panose="020B0604020202020204" pitchFamily="34" charset="0"/>
              </a:rPr>
              <a:t>F = Fw</a:t>
            </a:r>
          </a:p>
          <a:p>
            <a:r>
              <a:rPr lang="id-ID" sz="1600" dirty="0" smtClean="0">
                <a:latin typeface="Arial" panose="020B0604020202020204" pitchFamily="34" charset="0"/>
              </a:rPr>
              <a:t>P: Gaya yang menarik tali kawat sling ke arah dalam (kN) 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7260" y="4252432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1400" dirty="0" smtClean="0">
                <a:latin typeface="Arial" panose="020B0604020202020204" pitchFamily="34" charset="0"/>
              </a:rPr>
              <a:t>Tali kawat sling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24297" y="4031634"/>
            <a:ext cx="474083" cy="7487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1636" y="4031634"/>
            <a:ext cx="117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400" dirty="0" smtClean="0">
                <a:latin typeface="Arial" panose="020B0604020202020204" pitchFamily="34" charset="0"/>
              </a:rPr>
              <a:t>Sudut sling</a:t>
            </a:r>
            <a:endParaRPr kumimoji="1" lang="id-ID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7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Konstruksi tali kawat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9" y="1889185"/>
            <a:ext cx="5926347" cy="4132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47381" y="1984075"/>
            <a:ext cx="681487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65166" y="4327585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66736" y="4797814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272" y="2217782"/>
            <a:ext cx="201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Inti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7361" y="4928925"/>
            <a:ext cx="20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Kabel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0852" y="4287567"/>
            <a:ext cx="29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id-ID" altLang="en-US" sz="2000" dirty="0" smtClean="0">
                <a:latin typeface="Arial" panose="020B0604020202020204" pitchFamily="34" charset="0"/>
              </a:rPr>
              <a:t>Pilinan</a:t>
            </a:r>
            <a:endParaRPr kumimoji="1" lang="id-ID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id-ID" altLang="en-US" sz="4000" dirty="0" smtClean="0">
                <a:latin typeface="Arial" panose="020B0604020202020204" pitchFamily="34" charset="0"/>
              </a:rPr>
              <a:t>Jenis lay</a:t>
            </a:r>
            <a:endParaRPr kumimoji="1" lang="id-ID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7" y="1570007"/>
            <a:ext cx="6780362" cy="49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31057" y="5210355"/>
            <a:ext cx="6918385" cy="13284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3034" y="52103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Ordinary-lay Z (kanan)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66559" y="52103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Ordinary-lay S (kiri)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13568" y="5210354"/>
            <a:ext cx="155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Lang lay Z (kanan)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16179" y="5210353"/>
            <a:ext cx="142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Lang lay S (kiri)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99254" y="5900029"/>
            <a:ext cx="190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Ordinary-lay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19784" y="5915636"/>
            <a:ext cx="203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id-ID" altLang="en-US" sz="1600" dirty="0" smtClean="0">
                <a:latin typeface="Arial" panose="020B0604020202020204" pitchFamily="34" charset="0"/>
              </a:rPr>
              <a:t>Lang-lay</a:t>
            </a:r>
            <a:endParaRPr kumimoji="1" lang="id-ID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870</Words>
  <PresentationFormat>ユーザー設定</PresentationFormat>
  <Paragraphs>200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Kualifikasi untuk petugas sling</vt:lpstr>
      <vt:lpstr>Kualifikasi untuk petugas sling</vt:lpstr>
      <vt:lpstr>Definisi derek</vt:lpstr>
      <vt:lpstr>Hubungan antara besaran dan lengan gaya</vt:lpstr>
      <vt:lpstr>Momen pengungkitan</vt:lpstr>
      <vt:lpstr>Puli stasioner</vt:lpstr>
      <vt:lpstr>Tegangan tali kawat sling</vt:lpstr>
      <vt:lpstr>Konstruksi tali kawat</vt:lpstr>
      <vt:lpstr>Jenis lay</vt:lpstr>
      <vt:lpstr>Metode pengukuran untuk diameter tali kawat</vt:lpstr>
      <vt:lpstr>Jumlah tali dan sudut sling (a = Sudut sling)</vt:lpstr>
      <vt:lpstr>Faktor ketegangan dan sudut sling tali kawat</vt:lpstr>
      <vt:lpstr>Tali kawat sling</vt:lpstr>
      <vt:lpstr>Metode sambungan kompresi</vt:lpstr>
      <vt:lpstr>Yang perlu diwaspadai saat menggunakan tali kawat sling</vt:lpstr>
      <vt:lpstr>Jenis Rantai</vt:lpstr>
      <vt:lpstr>Sling rantai</vt:lpstr>
      <vt:lpstr>Posisi belenggu</vt:lpstr>
      <vt:lpstr>Contoh penggunaan belenggu</vt:lpstr>
      <vt:lpstr>Baut mata</vt:lpstr>
      <vt:lpstr>Mur mata</vt:lpstr>
      <vt:lpstr>Contoh penggunaan baut mata</vt:lpstr>
      <vt:lpstr>Balok angkat</vt:lpstr>
      <vt:lpstr>Bantalan</vt:lpstr>
      <vt:lpstr>Blok pembawa</vt:lpstr>
      <vt:lpstr>Deformasi Rantai</vt:lpstr>
      <vt:lpstr>Celah dan keausan kait</vt:lpstr>
      <vt:lpstr>Keausan belenggu</vt:lpstr>
      <vt:lpstr>Pakaian slinging</vt:lpstr>
      <vt:lpstr>Lokasi evakuasi</vt:lpstr>
      <vt:lpstr>Metode penggantungan di kait</vt:lpstr>
      <vt:lpstr>Metode penggantungan di kait</vt:lpstr>
      <vt:lpstr>Metode penggantungan di kait</vt:lpstr>
      <vt:lpstr>Metode penggantungan di kait</vt:lpstr>
      <vt:lpstr>Metode penggantungan di kait</vt:lpstr>
      <vt:lpstr>Metode memasang tali kawat pada beban</vt:lpstr>
      <vt:lpstr>Metode memasang tali kawat pada beban</vt:lpstr>
      <vt:lpstr>Metode memasang tali kawat pada beban</vt:lpstr>
      <vt:lpstr>Metode memasang tali kawat pada beban</vt:lpstr>
      <vt:lpstr>Metode memasang tali kawat pada beban</vt:lpstr>
      <vt:lpstr>Metode memasang tali kawat pada beban</vt:lpstr>
      <vt:lpstr>Metode memasang tali kawat pada beban</vt:lpstr>
      <vt:lpstr>Metode memasang tali kawat pada beban</vt:lpstr>
      <vt:lpstr>Metode memasang tali kawat pada beban</vt:lpstr>
      <vt:lpstr>Metode memasang tali kawat pada beban</vt:lpstr>
      <vt:lpstr>Metode memasang tali kawat pada beban</vt:lpstr>
      <vt:lpstr>Rantai dengan klem</vt:lpstr>
      <vt:lpstr>Rantai dengan kait sling</vt:lpstr>
      <vt:lpstr>Rantai tanpa ujung untuk hacker</vt:lpstr>
      <vt:lpstr>Rantai dengan kait fundry (dengan bukaan lebar)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2020-02-28T01:31:11Z</cp:lastPrinted>
  <dcterms:created xsi:type="dcterms:W3CDTF">2020-02-12T06:04:56Z</dcterms:created>
  <dcterms:modified xsi:type="dcterms:W3CDTF">2020-03-12T16:33:06Z</dcterms:modified>
</cp:coreProperties>
</file>