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2496" y="-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Chứng nhận dành cho thợ treo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24135"/>
              </p:ext>
            </p:extLst>
          </p:nvPr>
        </p:nvGraphicFramePr>
        <p:xfrm>
          <a:off x="902826" y="1250068"/>
          <a:ext cx="10370916" cy="314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41"/>
                <a:gridCol w="3888986"/>
                <a:gridCol w="4074289"/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Loại máy móc và thiết bị</a:t>
                      </a:r>
                      <a:endParaRPr kumimoji="1" lang="vi-VN" altLang="en-US" sz="16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Hàng nâng hoặc hàng hạn chế</a:t>
                      </a:r>
                      <a:endParaRPr kumimoji="1" lang="vi-VN" altLang="en-US" sz="16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1 tấn trở lên</a:t>
                      </a:r>
                      <a:endParaRPr kumimoji="1" lang="vi-VN" altLang="en-US" sz="16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Nhỏ hơn 1 tấn</a:t>
                      </a:r>
                      <a:endParaRPr kumimoji="1" lang="vi-VN" altLang="en-US" sz="16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vi-VN" altLang="ja-JP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Cần trục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vi-VN" altLang="ja-JP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Cần trục Tự hành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vi-VN" altLang="ja-JP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Đêrit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vi-VN" altLang="ja-JP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Palăng Nâng hàng</a:t>
                      </a:r>
                      <a:endParaRPr kumimoji="1" lang="vi-VN" alt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vi-VN" altLang="ja-JP" sz="16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Những người đã hoàn thành khóa đào tạo kỹ năng treo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vi-VN" altLang="ja-JP" sz="16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Những người đã hoàn thành khóa đào tạo đặc biệt</a:t>
                      </a:r>
                      <a:r>
                        <a:rPr kumimoji="1" lang="vi-VN" altLang="ja-JP" sz="1600" b="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vi-VN" altLang="ja-JP" sz="16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Những người đã được Bộ trưởng Bộ y tế, Lao động và Phúc lợi duyệt</a:t>
                      </a:r>
                      <a:r>
                        <a:rPr kumimoji="1" lang="vi-VN" altLang="ja-JP" sz="1600" b="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*2</a:t>
                      </a:r>
                      <a:endParaRPr kumimoji="1" lang="vi-VN" altLang="en-US" sz="1600" b="0" baseline="30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vi-VN" altLang="ja-JP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Những người đã hoàn thành khóa đào tạo kỹ năng treo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vi-VN" altLang="ja-JP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Những người đã hoàn thành khóa đào tạo đặc biệt</a:t>
                      </a:r>
                      <a:r>
                        <a:rPr kumimoji="1" lang="vi-VN" altLang="ja-JP" sz="160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vi-VN" altLang="ja-JP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Những người đã được Bộ trưởng Bộ y tế, Lao động và Phúc lợi duyệt</a:t>
                      </a:r>
                      <a:r>
                        <a:rPr kumimoji="1" lang="vi-VN" altLang="ja-JP" sz="160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vi-VN" altLang="ja-JP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Những người đã hoàn thành khóa đào tạo đặc biệt về công việc treo</a:t>
                      </a:r>
                      <a:endParaRPr kumimoji="1" lang="vi-VN" alt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55211"/>
              </p:ext>
            </p:extLst>
          </p:nvPr>
        </p:nvGraphicFramePr>
        <p:xfrm>
          <a:off x="897681" y="4759232"/>
          <a:ext cx="10403807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/>
                <a:gridCol w="995422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vi-VN" alt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*1:</a:t>
                      </a:r>
                      <a:endParaRPr kumimoji="1" lang="vi-VN" alt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vi-VN" altLang="ja-JP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Khóa đào tạo được liệt kê trong cột khóa đào tạo của Bảng Phụ lục 4 trong Sắc lệnh Thi hành Đạo Luật Phát triển và Xúc tiến Nhân sự</a:t>
                      </a:r>
                      <a:endParaRPr kumimoji="1" lang="vi-VN" alt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vi-VN" alt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*2:</a:t>
                      </a:r>
                      <a:endParaRPr kumimoji="1" lang="vi-VN" alt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vi-VN" altLang="ja-JP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Người đã hoàn thành khóa đào tạo vận hành cần cẩu mô tả trong Sắc lệnh của Đạo Luật Phát triển và Xúc tiến Nhân sự</a:t>
                      </a:r>
                      <a:endParaRPr kumimoji="1" lang="vi-VN" alt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Phương pháp đo đường kính dây cáp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dirty="0" smtClean="0">
                <a:latin typeface="Arial"/>
                <a:cs typeface="Arial"/>
              </a:rPr>
              <a:t>Sai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dirty="0" smtClean="0">
                <a:latin typeface="Arial"/>
                <a:cs typeface="Arial"/>
              </a:rPr>
              <a:t>Đúng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91867" y="2430800"/>
            <a:ext cx="11843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1400" dirty="0" smtClean="0">
                <a:latin typeface="Arial"/>
                <a:cs typeface="Arial"/>
              </a:rPr>
              <a:t>Đường kính</a:t>
            </a:r>
            <a:endParaRPr kumimoji="1" lang="vi-VN" alt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Số dây và góc treo (a = góc móc)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8001" y="5961654"/>
            <a:ext cx="271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ja-JP" sz="1600" dirty="0" smtClean="0">
                <a:latin typeface="Arial"/>
                <a:cs typeface="Arial"/>
              </a:rPr>
              <a:t>Treo hai dây với hai điểm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9228" y="5961654"/>
            <a:ext cx="2653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ja-JP" sz="1600" dirty="0" smtClean="0">
                <a:latin typeface="Arial"/>
                <a:cs typeface="Arial"/>
              </a:rPr>
              <a:t>Treo ba dây với ba điểm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69" y="5961654"/>
            <a:ext cx="304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ja-JP" sz="1600" dirty="0" smtClean="0">
                <a:latin typeface="Arial"/>
                <a:cs typeface="Arial"/>
              </a:rPr>
              <a:t>Treo bốn dây với bốn điểm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Đường chéo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Độ căng và góc móc treo dây cáp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vi-VN" altLang="en-US" dirty="0" smtClean="0">
                <a:latin typeface="Arial"/>
                <a:cs typeface="Arial"/>
              </a:rPr>
              <a:t>Góc treo tải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vi-VN" altLang="en-US" dirty="0" smtClean="0">
                <a:latin typeface="Arial"/>
                <a:cs typeface="Arial"/>
              </a:rPr>
              <a:t>Độ căng</a:t>
            </a:r>
            <a:endParaRPr kumimoji="1"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Dây cáp treo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9" y="2251495"/>
            <a:ext cx="258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Mắt bện ở mỗi đầu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7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Đầu nối nén ở mỗi đầu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Dây cáp vô tận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Dây cáp có vòng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3" y="2247348"/>
            <a:ext cx="534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Đầu nối nén có đầu cáp và cùm ở mỗi đầu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194181"/>
            <a:ext cx="507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Đầu nối nén có đầu cáp và móc ở mỗi đầu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Phương pháp nối nén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Dây cáp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Măng sông (hợp kim nhôm đặc biệt)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1600" dirty="0" smtClean="0">
                <a:latin typeface="Arial"/>
                <a:cs typeface="Arial"/>
              </a:rPr>
              <a:t>Dây cáp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Đầu cáp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Cảnh báo khi sử dụng dây cáp treo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4983" y="3720225"/>
            <a:ext cx="17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Góc treo tải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Bạc đỡ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704098"/>
            <a:ext cx="181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smtClean="0">
                <a:latin typeface="Arial"/>
                <a:cs typeface="Arial"/>
              </a:rPr>
              <a:t>Theo thứ tự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67012" y="6371493"/>
            <a:ext cx="282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Treo tải bằng cáp đơn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4040" y="6402364"/>
            <a:ext cx="327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Cảnh báo khi lưu trữ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Độ ẩm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Nhiệt độ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Bụi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A xít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Góc treo tải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Loại xích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Xích liên kết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Xích liên kết chốt ren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Đường kính danh định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Đường kính danh định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Bộ xích treo tải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400" dirty="0" smtClean="0">
                <a:latin typeface="Arial"/>
                <a:cs typeface="Arial"/>
              </a:rPr>
              <a:t>Vòng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400" dirty="0" smtClean="0">
                <a:latin typeface="Arial"/>
                <a:cs typeface="Arial"/>
              </a:rPr>
              <a:t>Xích có vòng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400" dirty="0" smtClean="0">
                <a:latin typeface="Arial"/>
                <a:cs typeface="Arial"/>
              </a:rPr>
              <a:t>Xích có móc</a:t>
            </a:r>
            <a:endParaRPr kumimoji="1" lang="vi-VN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Vị trí cùm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Ví dụ về sử dụng cùm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Chứng nhận dành cho thợ treo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702" y="2536211"/>
            <a:ext cx="340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dirty="0" smtClean="0">
                <a:latin typeface="Arial"/>
                <a:cs typeface="Arial"/>
              </a:rPr>
              <a:t>Tải trọng nâng: 1 tấn trở lên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328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Trọng lượng tải trọng: 0.5 tấn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351209"/>
            <a:ext cx="457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Những người đã hoàn thành khóa đào tạo kỹ năng treo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63086"/>
            <a:ext cx="42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ja-JP" dirty="0">
                <a:latin typeface="Arial"/>
                <a:cs typeface="Arial"/>
              </a:rPr>
              <a:t>Những người đã hoàn thành khóa đào tạo đặc biệt về công việc treo</a:t>
            </a:r>
            <a:endParaRPr kumimoji="1"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Bu-lông vòng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Đai ốc có tai treo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Ví dụ về sử dụng đinh khuy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Sử dụng máy giặt để điều chỉnh</a:t>
            </a:r>
            <a:endParaRPr kumimoji="1" lang="vi-V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Dầm nâng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Dầm nâng</a:t>
            </a:r>
            <a:endParaRPr kumimoji="1" lang="vi-V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Bạc đỡ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8051" y="3244645"/>
            <a:ext cx="158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2000" dirty="0" smtClean="0">
                <a:latin typeface="Arial"/>
                <a:cs typeface="Arial"/>
              </a:rPr>
              <a:t>Túi đay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2000" dirty="0" smtClean="0">
                <a:latin typeface="Arial"/>
                <a:cs typeface="Arial"/>
              </a:rPr>
              <a:t>Vải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223957"/>
            <a:ext cx="17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2000" dirty="0" smtClean="0">
                <a:latin typeface="Arial"/>
                <a:cs typeface="Arial"/>
              </a:rPr>
              <a:t>Miếng cao su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7267" y="5950061"/>
            <a:ext cx="332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2000" dirty="0" smtClean="0">
                <a:latin typeface="Arial"/>
                <a:cs typeface="Arial"/>
              </a:rPr>
              <a:t>Đồng hoặc hỗn hợp đồng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3" y="5950061"/>
            <a:ext cx="213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2000" dirty="0" smtClean="0">
                <a:latin typeface="Arial"/>
                <a:cs typeface="Arial"/>
              </a:rPr>
              <a:t>Kết cấu được hàn chặt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Miếng nam châm</a:t>
            </a:r>
            <a:endParaRPr kumimoji="1" lang="vi-V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Cụm giá đỡ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0147" y="3500284"/>
            <a:ext cx="2221301" cy="66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Sử dụng những ô có cùng kích thước.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505732"/>
            <a:ext cx="256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Giữ một ô ở hai bên bằng hai ta.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97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Giữ bên trái và phải của ô.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4667" y="5919480"/>
            <a:ext cx="3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Hàng trở nên không ổn định.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599" y="5924749"/>
            <a:ext cx="373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Không để tay trên đỉnh của hàng.</a:t>
            </a:r>
            <a:endParaRPr kumimoji="1"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Sự biến dạng của xích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2000" dirty="0" smtClean="0">
                <a:latin typeface="Arial"/>
                <a:cs typeface="Arial"/>
              </a:rPr>
              <a:t>Liên kết bị méo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000" dirty="0">
                <a:latin typeface="Arial"/>
                <a:cs typeface="Arial"/>
              </a:rPr>
              <a:t>Liên kết bị cong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000" dirty="0" smtClean="0">
                <a:latin typeface="Arial"/>
                <a:cs typeface="Arial"/>
              </a:rPr>
              <a:t>Liên kết bị xoắn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0028" y="5905642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2000" dirty="0" smtClean="0">
                <a:latin typeface="Arial"/>
                <a:cs typeface="Arial"/>
              </a:rPr>
              <a:t>Mẻ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2000" dirty="0" smtClean="0">
                <a:latin typeface="Arial"/>
                <a:cs typeface="Arial"/>
              </a:rPr>
              <a:t>Cong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2000" dirty="0" smtClean="0">
                <a:latin typeface="Arial"/>
                <a:cs typeface="Arial"/>
              </a:rPr>
              <a:t>Xoắn</a:t>
            </a:r>
            <a:endParaRPr kumimoji="1" lang="vi-V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Sự mở và mòn của móc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Sự mòn của cùm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Vỏ móc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Định nghĩa Cần trục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690599"/>
            <a:ext cx="3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dirty="0" smtClean="0">
                <a:latin typeface="Arial"/>
                <a:cs typeface="Arial"/>
              </a:rPr>
              <a:t>Nâng tải trọng bằng lực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0747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dirty="0" smtClean="0">
                <a:latin typeface="Arial"/>
                <a:cs typeface="Arial"/>
              </a:rPr>
              <a:t>Mang tải trọng nâng đi ngang</a:t>
            </a:r>
            <a:endParaRPr kumimoji="1"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Địa điểm sơ tán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Cần trục cầu chạy, Cầu trục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Cần trục tự hành, Cần trục kiểu cần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0649" y="4433738"/>
            <a:ext cx="179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1600" dirty="0" smtClean="0">
                <a:latin typeface="Arial"/>
                <a:cs typeface="Arial"/>
              </a:rPr>
              <a:t>Địa điểm sơ tán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2725" y="5058788"/>
            <a:ext cx="140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ja-JP" sz="1600" dirty="0" smtClean="0">
                <a:latin typeface="Arial"/>
                <a:cs typeface="Arial"/>
              </a:rPr>
              <a:t>2 m trở lên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409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Độ dài theo chiều dọc của hàng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1600" dirty="0" smtClean="0">
                <a:latin typeface="Arial"/>
                <a:cs typeface="Arial"/>
              </a:rPr>
              <a:t>2 m trở lên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3753" y="2424062"/>
            <a:ext cx="12640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Di chuyển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5046" y="3317518"/>
            <a:ext cx="213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Di chuyển ngang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latin typeface="Arial"/>
                <a:cs typeface="Arial"/>
              </a:rPr>
              <a:t>45°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93497" y="2965496"/>
            <a:ext cx="120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Quay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6111948" y="2288719"/>
            <a:ext cx="291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Thay đổi tầm với của cần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415864" y="2205122"/>
            <a:ext cx="168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1600" dirty="0" smtClean="0">
                <a:latin typeface="Arial"/>
                <a:cs typeface="Arial"/>
              </a:rPr>
              <a:t>2 m trở lên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6" y="2675510"/>
            <a:ext cx="21625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Địa điểm sơ tán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treo trên móc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15232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Thắt dây cáp bằng mắt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213569" y="5435492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9497" y="5481792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ja-JP" dirty="0" smtClean="0">
                <a:latin typeface="Arial"/>
                <a:cs typeface="Arial"/>
              </a:rPr>
              <a:t>Trong vòng 60°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Treo tải một vòng</a:t>
            </a:r>
            <a:endParaRPr lang="vi-VN" altLang="en-US" sz="3600" dirty="0">
              <a:latin typeface="Arial"/>
              <a:cs typeface="Arial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treo trên móc</a:t>
            </a:r>
            <a:endParaRPr lang="vi-VN" alt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ja-JP" dirty="0" smtClean="0">
                <a:latin typeface="Arial"/>
                <a:cs typeface="Arial"/>
              </a:rPr>
              <a:t>Trong vòng 60°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treo trên móc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Treo tải kiểu một vòng tròn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ja-JP" dirty="0" smtClean="0">
                <a:latin typeface="Arial"/>
                <a:cs typeface="Arial"/>
              </a:rPr>
              <a:t>Trong vòng 60°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treo trên móc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sz="3600" dirty="0" smtClean="0">
                <a:latin typeface="Arial"/>
                <a:cs typeface="Arial"/>
              </a:rPr>
              <a:t>Treo tải bằng nút thắt móc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Dây hiệu quả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540431" y="4102025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Cáp dẫn hướng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607216" y="2602081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Vòng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treo trên móc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Vòng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3" y="5123016"/>
            <a:ext cx="47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Arial"/>
                <a:cs typeface="Arial"/>
              </a:rPr>
              <a:t>Khi dây cáp móc bị lỏng, có thể loại bỏ mắt.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Thắt dây cáp bằng mắt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2000" dirty="0" smtClean="0">
                <a:latin typeface="Arial"/>
                <a:cs typeface="Arial"/>
              </a:rPr>
              <a:t>Góc treo tải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2000" dirty="0" smtClean="0">
                <a:latin typeface="Arial"/>
                <a:cs typeface="Arial"/>
              </a:rPr>
              <a:t>Góc treo tải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81200" y="5928634"/>
            <a:ext cx="349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ja-JP" sz="2000" dirty="0" smtClean="0">
                <a:latin typeface="Arial"/>
                <a:cs typeface="Arial"/>
              </a:rPr>
              <a:t>Treo hai dây với bốn điểm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5338" y="5907387"/>
            <a:ext cx="3327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ja-JP" sz="2000" dirty="0" smtClean="0">
                <a:latin typeface="Arial"/>
                <a:cs typeface="Arial"/>
              </a:rPr>
              <a:t>Treo hai dây với bốn điểm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1800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Treo tải một vòng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195819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71667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Treo hai dây với hai điểm (thắt với cùm)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3887" y="5885411"/>
            <a:ext cx="295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dirty="0" smtClean="0">
                <a:latin typeface="Arial"/>
                <a:cs typeface="Arial"/>
              </a:rPr>
              <a:t>Thắt theo một hướng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8146" y="5843847"/>
            <a:ext cx="296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dirty="0" smtClean="0">
                <a:latin typeface="Arial"/>
                <a:cs typeface="Arial"/>
              </a:rPr>
              <a:t>Thắt theo nhiều hướng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8733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Treo hai dây bới hai điểm (thắt bằng mắt)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Mối quan hệ giữa Độ lớn và Cánh tay đòn của Lực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Bu lông xoay.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8" y="5710259"/>
            <a:ext cx="232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Bu lông không xoay.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54733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Cách thức sử dụng cùm (Chú ý vị trí bu lông)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1200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Thắt dây cáp bằng mắt (Chú ý vị trí đầu nối nén)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07133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Treo quay một vòng có hai dây và bốn điểm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9533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Thắt quay một vòng với hai dây và bốn điểm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200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Treo tải một vòng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8333" y="2276096"/>
            <a:ext cx="3158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Thắt dây cáp bằng mắt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6" y="5469775"/>
            <a:ext cx="303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Chuyển link kiện kép qua mắt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70867" y="5469775"/>
            <a:ext cx="3246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Chuyển mắt qua dây cáp treo kép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32440" y="5488261"/>
            <a:ext cx="343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Sử dụng dây cáp vô tận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8817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Thắt móc treo kiện hàng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Góc treo tải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2067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vi-VN" altLang="ja-JP" sz="3600" dirty="0">
                <a:latin typeface="Arial"/>
                <a:cs typeface="Arial"/>
              </a:rPr>
              <a:t>Treo tải với một nút dây ở phía dưới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0467" cy="780769"/>
          </a:xfrm>
        </p:spPr>
        <p:txBody>
          <a:bodyPr>
            <a:normAutofit fontScale="90000"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Phương pháp đặt dây cáp an toàn để nâng hàng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vi-VN" altLang="ja-JP" sz="3600" dirty="0" smtClean="0">
                <a:latin typeface="Arial"/>
                <a:cs typeface="Arial"/>
              </a:rPr>
              <a:t>Treo tải bằng cáp đơn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Xích có kẹp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Xích có móc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Xích vô tận cho người cắt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Mômen của Đòn bẩy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Điểm tựa</a:t>
            </a:r>
            <a:endParaRPr kumimoji="1"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Xích có móc mắt (mở to)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Ròng rọc Cố định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26296" y="1880554"/>
            <a:ext cx="909895" cy="8163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vi-VN" altLang="ja-JP" sz="1400" dirty="0" smtClean="0">
                <a:latin typeface="Arial"/>
                <a:cs typeface="Arial"/>
              </a:rPr>
              <a:t>Kéo 1 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830733" y="5482381"/>
            <a:ext cx="982134" cy="7067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vi-VN" altLang="ja-JP" sz="1400" dirty="0" smtClean="0">
                <a:latin typeface="Arial"/>
                <a:cs typeface="Arial"/>
              </a:rPr>
              <a:t>Tải sẽ nâng lên 1 m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en-US" dirty="0" smtClean="0">
                <a:latin typeface="Arial"/>
                <a:cs typeface="Arial"/>
              </a:rPr>
              <a:t>Lực căng của dây cáp treo tải</a:t>
            </a:r>
            <a:endParaRPr kumimoji="1" lang="vi-VN" altLang="en-US" dirty="0">
              <a:latin typeface="Arial"/>
              <a:cs typeface="Arial"/>
            </a:endParaRP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1600" dirty="0" smtClean="0">
                <a:latin typeface="Arial"/>
                <a:cs typeface="Arial"/>
              </a:rPr>
              <a:t>m: Trọng lượng tải trọng</a:t>
            </a:r>
          </a:p>
          <a:p>
            <a:r>
              <a:rPr lang="vi-VN" sz="1600" dirty="0" smtClean="0">
                <a:latin typeface="Arial"/>
                <a:cs typeface="Arial"/>
              </a:rPr>
              <a:t>Fw: 9.8 x m (kN)</a:t>
            </a:r>
          </a:p>
          <a:p>
            <a:r>
              <a:rPr lang="vi-VN" sz="1600" dirty="0" smtClean="0">
                <a:latin typeface="Arial"/>
                <a:cs typeface="Arial"/>
              </a:rPr>
              <a:t>F1, F2: Lực căng của dây cáp treo tải</a:t>
            </a:r>
            <a:r>
              <a:rPr lang="vi-VN" smtClean="0">
                <a:latin typeface="Arial"/>
                <a:cs typeface="Arial"/>
              </a:rPr>
              <a:t> </a:t>
            </a:r>
          </a:p>
          <a:p>
            <a:r>
              <a:rPr lang="vi-VN" sz="1600" dirty="0" smtClean="0">
                <a:latin typeface="Arial"/>
                <a:cs typeface="Arial"/>
              </a:rPr>
              <a:t>F: Lực tổng hợp (kN) </a:t>
            </a:r>
            <a:endParaRPr lang="vi-VN" altLang="ja-JP" sz="1600" dirty="0" smtClean="0">
              <a:latin typeface="Arial"/>
              <a:cs typeface="Arial"/>
            </a:endParaRPr>
          </a:p>
          <a:p>
            <a:pPr marL="252000"/>
            <a:r>
              <a:rPr kumimoji="1" lang="vi-VN" altLang="ja-JP" sz="1600" dirty="0" smtClean="0">
                <a:latin typeface="Arial"/>
                <a:cs typeface="Arial"/>
              </a:rPr>
              <a:t>F = Fw</a:t>
            </a:r>
          </a:p>
          <a:p>
            <a:r>
              <a:rPr lang="vi-VN" sz="1600" dirty="0" smtClean="0">
                <a:latin typeface="Arial"/>
                <a:cs typeface="Arial"/>
              </a:rPr>
              <a:t>P: Lực kéo dây cáp treo tải hướng vào trong (kN) 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60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400" dirty="0" smtClean="0">
                <a:latin typeface="Arial"/>
                <a:cs typeface="Arial"/>
              </a:rPr>
              <a:t>Dây cáp treo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400" dirty="0" smtClean="0">
                <a:latin typeface="Arial"/>
                <a:cs typeface="Arial"/>
              </a:rPr>
              <a:t>Góc treo tải</a:t>
            </a:r>
            <a:endParaRPr kumimoji="1" lang="vi-VN" alt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Cấu trúc dây cáp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Lõi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Dây điện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Bó cáp</a:t>
            </a:r>
            <a:endParaRPr kumimoji="1" lang="vi-V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Các loại Bện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34" y="52103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Bện xoắn Z ngược (tay phải)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6559" y="52103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Bện xoắn S ngược (tay trái)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3568" y="5210354"/>
            <a:ext cx="171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Bện xoắn Z thuận (tay phải)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5210353"/>
            <a:ext cx="1701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Bện xoắn S thuận (tay trái)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Bện chéo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5915636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600" dirty="0" smtClean="0">
                <a:latin typeface="Arial"/>
                <a:cs typeface="Arial"/>
              </a:rPr>
              <a:t>Cáp bện song song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1139</Words>
  <PresentationFormat>ユーザー設定</PresentationFormat>
  <Paragraphs>200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Chứng nhận dành cho thợ treo</vt:lpstr>
      <vt:lpstr>Chứng nhận dành cho thợ treo</vt:lpstr>
      <vt:lpstr>Định nghĩa Cần trục</vt:lpstr>
      <vt:lpstr>Mối quan hệ giữa Độ lớn và Cánh tay đòn của Lực</vt:lpstr>
      <vt:lpstr>Mômen của Đòn bẩy</vt:lpstr>
      <vt:lpstr>Ròng rọc Cố định</vt:lpstr>
      <vt:lpstr>Lực căng của dây cáp treo tải</vt:lpstr>
      <vt:lpstr>Cấu trúc dây cáp</vt:lpstr>
      <vt:lpstr>Các loại Bện</vt:lpstr>
      <vt:lpstr>Phương pháp đo đường kính dây cáp</vt:lpstr>
      <vt:lpstr>Số dây và góc treo (a = góc móc)</vt:lpstr>
      <vt:lpstr>Độ căng và góc móc treo dây cáp</vt:lpstr>
      <vt:lpstr>Dây cáp treo</vt:lpstr>
      <vt:lpstr>Phương pháp nối nén</vt:lpstr>
      <vt:lpstr>Cảnh báo khi sử dụng dây cáp treo</vt:lpstr>
      <vt:lpstr>Loại xích</vt:lpstr>
      <vt:lpstr>Bộ xích treo tải</vt:lpstr>
      <vt:lpstr>Vị trí cùm</vt:lpstr>
      <vt:lpstr>Ví dụ về sử dụng cùm</vt:lpstr>
      <vt:lpstr>Bu-lông vòng</vt:lpstr>
      <vt:lpstr>Đai ốc có tai treo</vt:lpstr>
      <vt:lpstr>Ví dụ về sử dụng đinh khuy</vt:lpstr>
      <vt:lpstr>Dầm nâng</vt:lpstr>
      <vt:lpstr>Bạc đỡ</vt:lpstr>
      <vt:lpstr>Cụm giá đỡ</vt:lpstr>
      <vt:lpstr>Sự biến dạng của xích</vt:lpstr>
      <vt:lpstr>Sự mở và mòn của móc</vt:lpstr>
      <vt:lpstr>Sự mòn của cùm</vt:lpstr>
      <vt:lpstr>Vỏ móc</vt:lpstr>
      <vt:lpstr>Địa điểm sơ tán</vt:lpstr>
      <vt:lpstr>Phương pháp treo trên móc</vt:lpstr>
      <vt:lpstr>Phương pháp treo trên móc</vt:lpstr>
      <vt:lpstr>Phương pháp treo trên móc</vt:lpstr>
      <vt:lpstr>Phương pháp treo trên móc</vt:lpstr>
      <vt:lpstr>Phương pháp treo trên móc</vt:lpstr>
      <vt:lpstr>Phương pháp đặt dây cáp an toàn để nâng hàng</vt:lpstr>
      <vt:lpstr>Phương pháp đặt dây cáp an toàn để nâng hàng</vt:lpstr>
      <vt:lpstr>Phương pháp đặt dây cáp an toàn để nâng hàng</vt:lpstr>
      <vt:lpstr>Phương pháp đặt dây cáp an toàn để nâng hàng</vt:lpstr>
      <vt:lpstr>Phương pháp đặt dây cáp an toàn để nâng hàng</vt:lpstr>
      <vt:lpstr>Phương pháp đặt dây cáp an toàn để nâng hàng</vt:lpstr>
      <vt:lpstr>Phương pháp đặt dây cáp an toàn để nâng hàng</vt:lpstr>
      <vt:lpstr>Phương pháp đặt dây cáp an toàn để nâng hàng</vt:lpstr>
      <vt:lpstr>Phương pháp đặt dây cáp an toàn để nâng hàng</vt:lpstr>
      <vt:lpstr>Phương pháp đặt dây cáp an toàn để nâng hàng</vt:lpstr>
      <vt:lpstr>Phương pháp đặt dây cáp an toàn để nâng hàng</vt:lpstr>
      <vt:lpstr>Xích có kẹp</vt:lpstr>
      <vt:lpstr>Xích có móc</vt:lpstr>
      <vt:lpstr>Xích vô tận cho người cắt</vt:lpstr>
      <vt:lpstr>Xích có móc mắt (mở to)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2020-03-12T15:58:27Z</dcterms:modified>
</cp:coreProperties>
</file>