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7"/>
  </p:notesMasterIdLst>
  <p:handoutMasterIdLst>
    <p:handoutMasterId r:id="rId18"/>
  </p:handoutMasterIdLst>
  <p:sldIdLst>
    <p:sldId id="737" r:id="rId2"/>
    <p:sldId id="738" r:id="rId3"/>
    <p:sldId id="739" r:id="rId4"/>
    <p:sldId id="751" r:id="rId5"/>
    <p:sldId id="752" r:id="rId6"/>
    <p:sldId id="750" r:id="rId7"/>
    <p:sldId id="753" r:id="rId8"/>
    <p:sldId id="740" r:id="rId9"/>
    <p:sldId id="741" r:id="rId10"/>
    <p:sldId id="754" r:id="rId11"/>
    <p:sldId id="742" r:id="rId12"/>
    <p:sldId id="755" r:id="rId13"/>
    <p:sldId id="756" r:id="rId14"/>
    <p:sldId id="743" r:id="rId15"/>
    <p:sldId id="757" r:id="rId16"/>
  </p:sldIdLst>
  <p:sldSz cx="9904413" cy="6858000"/>
  <p:notesSz cx="6735763" cy="9866313"/>
  <p:defaultTextStyle>
    <a:defPPr>
      <a:defRPr lang="ja-JP"/>
    </a:defPPr>
    <a:lvl1pPr algn="l" rtl="0" fontAlgn="base">
      <a:spcBef>
        <a:spcPct val="0"/>
      </a:spcBef>
      <a:spcAft>
        <a:spcPct val="0"/>
      </a:spcAft>
      <a:defRPr kumimoji="1" sz="1000"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sz="1000"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sz="1000"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sz="1000"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sz="10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10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10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10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1000" kern="1200">
        <a:solidFill>
          <a:schemeClr val="tx1"/>
        </a:solidFill>
        <a:latin typeface="Arial" pitchFamily="34" charset="0"/>
        <a:ea typeface="ＭＳ Ｐゴシック" pitchFamily="50" charset="-128"/>
        <a:cs typeface="+mn-cs"/>
      </a:defRPr>
    </a:lvl9pPr>
  </p:defaultTextStyle>
  <p:extLst>
    <p:ext uri="{521415D9-36F7-43E2-AB2F-B90AF26B5E84}">
      <p14:sectionLst xmlns:p14="http://schemas.microsoft.com/office/powerpoint/2010/main">
        <p14:section name="教育担当者向け教材_GHSの読み方" id="{65A01224-7438-4635-AD0D-C659D4F39EBD}">
          <p14:sldIdLst/>
        </p14:section>
        <p14:section name="教育担当者向け教材_有害性" id="{883CF812-6711-4959-9232-FFAB3B231943}">
          <p14:sldIdLst>
            <p14:sldId id="737"/>
            <p14:sldId id="738"/>
            <p14:sldId id="739"/>
            <p14:sldId id="751"/>
            <p14:sldId id="752"/>
            <p14:sldId id="750"/>
            <p14:sldId id="753"/>
            <p14:sldId id="740"/>
            <p14:sldId id="741"/>
            <p14:sldId id="754"/>
            <p14:sldId id="742"/>
            <p14:sldId id="755"/>
            <p14:sldId id="756"/>
            <p14:sldId id="743"/>
            <p14:sldId id="757"/>
          </p14:sldIdLst>
        </p14:section>
        <p14:section name="教育担当者向け教材_危険性" id="{7D7D492D-BDCF-4788-8409-C543971F3E29}">
          <p14:sldIdLst/>
        </p14:section>
      </p14:sectionLst>
    </p:ext>
    <p:ext uri="{EFAFB233-063F-42B5-8137-9DF3F51BA10A}">
      <p15:sldGuideLst xmlns:p15="http://schemas.microsoft.com/office/powerpoint/2012/main">
        <p15:guide id="1" orient="horz" pos="2160" userDrawn="1">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後藤 嘉孝" initials="後藤" lastIdx="3" clrIdx="0">
    <p:extLst>
      <p:ext uri="{19B8F6BF-5375-455C-9EA6-DF929625EA0E}">
        <p15:presenceInfo xmlns:p15="http://schemas.microsoft.com/office/powerpoint/2012/main" userId="S-1-5-21-243183404-1056131372-120787423-4911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24F4F"/>
    <a:srgbClr val="FFFFCC"/>
    <a:srgbClr val="ED7D31"/>
    <a:srgbClr val="006600"/>
    <a:srgbClr val="CCFFCC"/>
    <a:srgbClr val="99CC00"/>
    <a:srgbClr val="FFC000"/>
    <a:srgbClr val="DEEBF7"/>
    <a:srgbClr val="FFCC99"/>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14" autoAdjust="0"/>
    <p:restoredTop sz="91322" autoAdjust="0"/>
  </p:normalViewPr>
  <p:slideViewPr>
    <p:cSldViewPr snapToObjects="1">
      <p:cViewPr varScale="1">
        <p:scale>
          <a:sx n="115" d="100"/>
          <a:sy n="115" d="100"/>
        </p:scale>
        <p:origin x="1146" y="102"/>
      </p:cViewPr>
      <p:guideLst>
        <p:guide orient="horz" pos="2160"/>
        <p:guide pos="3120"/>
      </p:guideLst>
    </p:cSldViewPr>
  </p:slideViewPr>
  <p:notesTextViewPr>
    <p:cViewPr>
      <p:scale>
        <a:sx n="66" d="100"/>
        <a:sy n="66" d="100"/>
      </p:scale>
      <p:origin x="0" y="0"/>
    </p:cViewPr>
  </p:notesTextViewPr>
  <p:sorterViewPr>
    <p:cViewPr varScale="1">
      <p:scale>
        <a:sx n="1" d="1"/>
        <a:sy n="1" d="1"/>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546" name="Rectangle 2"/>
          <p:cNvSpPr>
            <a:spLocks noGrp="1" noChangeArrowheads="1"/>
          </p:cNvSpPr>
          <p:nvPr>
            <p:ph type="hdr" sz="quarter"/>
          </p:nvPr>
        </p:nvSpPr>
        <p:spPr bwMode="auto">
          <a:xfrm>
            <a:off x="2" y="2"/>
            <a:ext cx="2919413" cy="493713"/>
          </a:xfrm>
          <a:prstGeom prst="rect">
            <a:avLst/>
          </a:prstGeom>
          <a:noFill/>
          <a:ln w="9525">
            <a:noFill/>
            <a:miter lim="800000"/>
            <a:headEnd/>
            <a:tailEnd/>
          </a:ln>
          <a:effectLst/>
        </p:spPr>
        <p:txBody>
          <a:bodyPr vert="horz" wrap="square" lIns="91418" tIns="45710" rIns="91418" bIns="45710" numCol="1" anchor="t" anchorCtr="0" compatLnSpc="1">
            <a:prstTxWarp prst="textNoShape">
              <a:avLst/>
            </a:prstTxWarp>
          </a:bodyPr>
          <a:lstStyle>
            <a:lvl1pPr>
              <a:defRPr sz="1200">
                <a:latin typeface="Arial" charset="0"/>
              </a:defRPr>
            </a:lvl1pPr>
          </a:lstStyle>
          <a:p>
            <a:pPr>
              <a:defRPr/>
            </a:pPr>
            <a:endParaRPr lang="en-US" altLang="ja-JP"/>
          </a:p>
        </p:txBody>
      </p:sp>
      <p:sp>
        <p:nvSpPr>
          <p:cNvPr id="108547" name="Rectangle 3"/>
          <p:cNvSpPr>
            <a:spLocks noGrp="1" noChangeArrowheads="1"/>
          </p:cNvSpPr>
          <p:nvPr>
            <p:ph type="dt" sz="quarter" idx="1"/>
          </p:nvPr>
        </p:nvSpPr>
        <p:spPr bwMode="auto">
          <a:xfrm>
            <a:off x="3814763" y="2"/>
            <a:ext cx="2919412" cy="493713"/>
          </a:xfrm>
          <a:prstGeom prst="rect">
            <a:avLst/>
          </a:prstGeom>
          <a:noFill/>
          <a:ln w="9525">
            <a:noFill/>
            <a:miter lim="800000"/>
            <a:headEnd/>
            <a:tailEnd/>
          </a:ln>
          <a:effectLst/>
        </p:spPr>
        <p:txBody>
          <a:bodyPr vert="horz" wrap="square" lIns="91418" tIns="45710" rIns="91418" bIns="45710" numCol="1" anchor="t" anchorCtr="0" compatLnSpc="1">
            <a:prstTxWarp prst="textNoShape">
              <a:avLst/>
            </a:prstTxWarp>
          </a:bodyPr>
          <a:lstStyle>
            <a:lvl1pPr algn="r">
              <a:defRPr sz="1200">
                <a:latin typeface="Arial" charset="0"/>
              </a:defRPr>
            </a:lvl1pPr>
          </a:lstStyle>
          <a:p>
            <a:pPr>
              <a:defRPr/>
            </a:pPr>
            <a:endParaRPr lang="en-US" altLang="ja-JP"/>
          </a:p>
        </p:txBody>
      </p:sp>
      <p:sp>
        <p:nvSpPr>
          <p:cNvPr id="108548" name="Rectangle 4"/>
          <p:cNvSpPr>
            <a:spLocks noGrp="1" noChangeArrowheads="1"/>
          </p:cNvSpPr>
          <p:nvPr>
            <p:ph type="ftr" sz="quarter" idx="2"/>
          </p:nvPr>
        </p:nvSpPr>
        <p:spPr bwMode="auto">
          <a:xfrm>
            <a:off x="2" y="9371013"/>
            <a:ext cx="2919413" cy="493712"/>
          </a:xfrm>
          <a:prstGeom prst="rect">
            <a:avLst/>
          </a:prstGeom>
          <a:noFill/>
          <a:ln w="9525">
            <a:noFill/>
            <a:miter lim="800000"/>
            <a:headEnd/>
            <a:tailEnd/>
          </a:ln>
          <a:effectLst/>
        </p:spPr>
        <p:txBody>
          <a:bodyPr vert="horz" wrap="square" lIns="91418" tIns="45710" rIns="91418" bIns="45710" numCol="1" anchor="b" anchorCtr="0" compatLnSpc="1">
            <a:prstTxWarp prst="textNoShape">
              <a:avLst/>
            </a:prstTxWarp>
          </a:bodyPr>
          <a:lstStyle>
            <a:lvl1pPr>
              <a:defRPr sz="1200">
                <a:latin typeface="Arial" charset="0"/>
              </a:defRPr>
            </a:lvl1pPr>
          </a:lstStyle>
          <a:p>
            <a:pPr>
              <a:defRPr/>
            </a:pPr>
            <a:endParaRPr lang="en-US" altLang="ja-JP"/>
          </a:p>
        </p:txBody>
      </p:sp>
      <p:sp>
        <p:nvSpPr>
          <p:cNvPr id="108549"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18" tIns="45710" rIns="91418" bIns="45710" numCol="1" anchor="b" anchorCtr="0" compatLnSpc="1">
            <a:prstTxWarp prst="textNoShape">
              <a:avLst/>
            </a:prstTxWarp>
          </a:bodyPr>
          <a:lstStyle>
            <a:lvl1pPr algn="r">
              <a:defRPr sz="1200">
                <a:latin typeface="Arial" charset="0"/>
              </a:defRPr>
            </a:lvl1pPr>
          </a:lstStyle>
          <a:p>
            <a:pPr>
              <a:defRPr/>
            </a:pPr>
            <a:fld id="{2176C844-0C2D-4CAB-9E0B-5BEE0AB77431}" type="slidenum">
              <a:rPr lang="en-US" altLang="ja-JP"/>
              <a:pPr>
                <a:defRPr/>
              </a:pPr>
              <a:t>‹#›</a:t>
            </a:fld>
            <a:endParaRPr lang="en-US" altLang="ja-JP"/>
          </a:p>
        </p:txBody>
      </p:sp>
    </p:spTree>
    <p:extLst>
      <p:ext uri="{BB962C8B-B14F-4D97-AF65-F5344CB8AC3E}">
        <p14:creationId xmlns:p14="http://schemas.microsoft.com/office/powerpoint/2010/main" val="879681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2" y="2"/>
            <a:ext cx="2919413" cy="493713"/>
          </a:xfrm>
          <a:prstGeom prst="rect">
            <a:avLst/>
          </a:prstGeom>
          <a:noFill/>
          <a:ln w="9525">
            <a:noFill/>
            <a:miter lim="800000"/>
            <a:headEnd/>
            <a:tailEnd/>
          </a:ln>
          <a:effectLst/>
        </p:spPr>
        <p:txBody>
          <a:bodyPr vert="horz" wrap="square" lIns="91418" tIns="45710" rIns="91418" bIns="45710" numCol="1" anchor="t" anchorCtr="0" compatLnSpc="1">
            <a:prstTxWarp prst="textNoShape">
              <a:avLst/>
            </a:prstTxWarp>
          </a:bodyPr>
          <a:lstStyle>
            <a:lvl1pPr>
              <a:defRPr sz="1200">
                <a:latin typeface="Arial" charset="0"/>
              </a:defRPr>
            </a:lvl1pPr>
          </a:lstStyle>
          <a:p>
            <a:pPr>
              <a:defRPr/>
            </a:pPr>
            <a:endParaRPr lang="en-US" altLang="ja-JP"/>
          </a:p>
        </p:txBody>
      </p:sp>
      <p:sp>
        <p:nvSpPr>
          <p:cNvPr id="8195" name="Rectangle 3"/>
          <p:cNvSpPr>
            <a:spLocks noGrp="1" noChangeArrowheads="1"/>
          </p:cNvSpPr>
          <p:nvPr>
            <p:ph type="dt" idx="1"/>
          </p:nvPr>
        </p:nvSpPr>
        <p:spPr bwMode="auto">
          <a:xfrm>
            <a:off x="3814763" y="2"/>
            <a:ext cx="2919412" cy="493713"/>
          </a:xfrm>
          <a:prstGeom prst="rect">
            <a:avLst/>
          </a:prstGeom>
          <a:noFill/>
          <a:ln w="9525">
            <a:noFill/>
            <a:miter lim="800000"/>
            <a:headEnd/>
            <a:tailEnd/>
          </a:ln>
          <a:effectLst/>
        </p:spPr>
        <p:txBody>
          <a:bodyPr vert="horz" wrap="square" lIns="91418" tIns="45710" rIns="91418" bIns="45710" numCol="1" anchor="t" anchorCtr="0" compatLnSpc="1">
            <a:prstTxWarp prst="textNoShape">
              <a:avLst/>
            </a:prstTxWarp>
          </a:bodyPr>
          <a:lstStyle>
            <a:lvl1pPr algn="r">
              <a:defRPr sz="1200">
                <a:latin typeface="Arial" charset="0"/>
              </a:defRPr>
            </a:lvl1pPr>
          </a:lstStyle>
          <a:p>
            <a:pPr>
              <a:defRPr/>
            </a:pPr>
            <a:endParaRPr lang="en-US" altLang="ja-JP"/>
          </a:p>
        </p:txBody>
      </p:sp>
      <p:sp>
        <p:nvSpPr>
          <p:cNvPr id="86020" name="Rectangle 4"/>
          <p:cNvSpPr>
            <a:spLocks noGrp="1" noRot="1" noChangeAspect="1" noChangeArrowheads="1" noTextEdit="1"/>
          </p:cNvSpPr>
          <p:nvPr>
            <p:ph type="sldImg" idx="2"/>
          </p:nvPr>
        </p:nvSpPr>
        <p:spPr bwMode="auto">
          <a:xfrm>
            <a:off x="696913" y="739775"/>
            <a:ext cx="5343525" cy="3700463"/>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73102" y="4686300"/>
            <a:ext cx="5389563" cy="4440238"/>
          </a:xfrm>
          <a:prstGeom prst="rect">
            <a:avLst/>
          </a:prstGeom>
          <a:noFill/>
          <a:ln w="9525">
            <a:noFill/>
            <a:miter lim="800000"/>
            <a:headEnd/>
            <a:tailEnd/>
          </a:ln>
          <a:effectLst/>
        </p:spPr>
        <p:txBody>
          <a:bodyPr vert="horz" wrap="square" lIns="91418" tIns="45710" rIns="91418" bIns="4571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8198" name="Rectangle 6"/>
          <p:cNvSpPr>
            <a:spLocks noGrp="1" noChangeArrowheads="1"/>
          </p:cNvSpPr>
          <p:nvPr>
            <p:ph type="ftr" sz="quarter" idx="4"/>
          </p:nvPr>
        </p:nvSpPr>
        <p:spPr bwMode="auto">
          <a:xfrm>
            <a:off x="2" y="9371013"/>
            <a:ext cx="2919413" cy="493712"/>
          </a:xfrm>
          <a:prstGeom prst="rect">
            <a:avLst/>
          </a:prstGeom>
          <a:noFill/>
          <a:ln w="9525">
            <a:noFill/>
            <a:miter lim="800000"/>
            <a:headEnd/>
            <a:tailEnd/>
          </a:ln>
          <a:effectLst/>
        </p:spPr>
        <p:txBody>
          <a:bodyPr vert="horz" wrap="square" lIns="91418" tIns="45710" rIns="91418" bIns="45710" numCol="1" anchor="b" anchorCtr="0" compatLnSpc="1">
            <a:prstTxWarp prst="textNoShape">
              <a:avLst/>
            </a:prstTxWarp>
          </a:bodyPr>
          <a:lstStyle>
            <a:lvl1pPr>
              <a:defRPr sz="1200">
                <a:latin typeface="Arial" charset="0"/>
              </a:defRPr>
            </a:lvl1pPr>
          </a:lstStyle>
          <a:p>
            <a:pPr>
              <a:defRPr/>
            </a:pPr>
            <a:endParaRPr lang="en-US" altLang="ja-JP"/>
          </a:p>
        </p:txBody>
      </p:sp>
      <p:sp>
        <p:nvSpPr>
          <p:cNvPr id="8199"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18" tIns="45710" rIns="91418" bIns="45710" numCol="1" anchor="b" anchorCtr="0" compatLnSpc="1">
            <a:prstTxWarp prst="textNoShape">
              <a:avLst/>
            </a:prstTxWarp>
          </a:bodyPr>
          <a:lstStyle>
            <a:lvl1pPr algn="r">
              <a:defRPr sz="1200">
                <a:latin typeface="Arial" charset="0"/>
              </a:defRPr>
            </a:lvl1pPr>
          </a:lstStyle>
          <a:p>
            <a:pPr>
              <a:defRPr/>
            </a:pPr>
            <a:fld id="{A3A9B2AD-3E5E-4A36-8FB1-FEA1315A5918}" type="slidenum">
              <a:rPr lang="en-US" altLang="ja-JP"/>
              <a:pPr>
                <a:defRPr/>
              </a:pPr>
              <a:t>‹#›</a:t>
            </a:fld>
            <a:endParaRPr lang="en-US" altLang="ja-JP"/>
          </a:p>
        </p:txBody>
      </p:sp>
    </p:spTree>
    <p:extLst>
      <p:ext uri="{BB962C8B-B14F-4D97-AF65-F5344CB8AC3E}">
        <p14:creationId xmlns:p14="http://schemas.microsoft.com/office/powerpoint/2010/main" val="18151529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2" name="Picture 23" descr="ブルー帯"/>
          <p:cNvPicPr>
            <a:picLocks noChangeAspect="1" noChangeArrowheads="1"/>
          </p:cNvPicPr>
          <p:nvPr userDrawn="1"/>
        </p:nvPicPr>
        <p:blipFill>
          <a:blip r:embed="rId2" cstate="print"/>
          <a:srcRect/>
          <a:stretch>
            <a:fillRect/>
          </a:stretch>
        </p:blipFill>
        <p:spPr bwMode="auto">
          <a:xfrm>
            <a:off x="0" y="0"/>
            <a:ext cx="9904413" cy="601663"/>
          </a:xfrm>
          <a:prstGeom prst="rect">
            <a:avLst/>
          </a:prstGeom>
          <a:noFill/>
          <a:ln w="9525">
            <a:noFill/>
            <a:miter lim="800000"/>
            <a:headEnd/>
            <a:tailEnd/>
          </a:ln>
        </p:spPr>
      </p:pic>
      <p:sp>
        <p:nvSpPr>
          <p:cNvPr id="4" name="Rectangle 4"/>
          <p:cNvSpPr>
            <a:spLocks noChangeArrowheads="1"/>
          </p:cNvSpPr>
          <p:nvPr userDrawn="1"/>
        </p:nvSpPr>
        <p:spPr bwMode="auto">
          <a:xfrm>
            <a:off x="663575" y="1258888"/>
            <a:ext cx="8650288" cy="122237"/>
          </a:xfrm>
          <a:prstGeom prst="rect">
            <a:avLst/>
          </a:prstGeom>
          <a:gradFill rotWithShape="1">
            <a:gsLst>
              <a:gs pos="0">
                <a:srgbClr val="333399"/>
              </a:gs>
              <a:gs pos="100000">
                <a:schemeClr val="bg1">
                  <a:alpha val="0"/>
                </a:schemeClr>
              </a:gs>
            </a:gsLst>
            <a:lin ang="0" scaled="1"/>
          </a:gradFill>
          <a:ln w="9525">
            <a:noFill/>
            <a:miter lim="800000"/>
            <a:headEnd/>
            <a:tailEnd/>
          </a:ln>
          <a:effectLst/>
        </p:spPr>
        <p:txBody>
          <a:bodyPr wrap="none" anchor="ctr"/>
          <a:lstStyle>
            <a:defPPr>
              <a:defRPr lang="ja-JP"/>
            </a:defPPr>
            <a:lvl1pPr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1pPr>
            <a:lvl2pPr marL="4572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2pPr>
            <a:lvl3pPr marL="9144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3pPr>
            <a:lvl4pPr marL="13716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4pPr>
            <a:lvl5pPr marL="18288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5pPr>
            <a:lvl6pPr marL="2286000" algn="l" defTabSz="914400" rtl="0" eaLnBrk="1" latinLnBrk="0" hangingPunct="1">
              <a:defRPr kumimoji="1" sz="1400" kern="1200">
                <a:solidFill>
                  <a:schemeClr val="tx1"/>
                </a:solidFill>
                <a:latin typeface="Futura Md" pitchFamily="34" charset="0"/>
                <a:ea typeface="ＭＳ Ｐゴシック" pitchFamily="50" charset="-128"/>
                <a:cs typeface="+mn-cs"/>
              </a:defRPr>
            </a:lvl6pPr>
            <a:lvl7pPr marL="2743200" algn="l" defTabSz="914400" rtl="0" eaLnBrk="1" latinLnBrk="0" hangingPunct="1">
              <a:defRPr kumimoji="1" sz="1400" kern="1200">
                <a:solidFill>
                  <a:schemeClr val="tx1"/>
                </a:solidFill>
                <a:latin typeface="Futura Md" pitchFamily="34" charset="0"/>
                <a:ea typeface="ＭＳ Ｐゴシック" pitchFamily="50" charset="-128"/>
                <a:cs typeface="+mn-cs"/>
              </a:defRPr>
            </a:lvl7pPr>
            <a:lvl8pPr marL="3200400" algn="l" defTabSz="914400" rtl="0" eaLnBrk="1" latinLnBrk="0" hangingPunct="1">
              <a:defRPr kumimoji="1" sz="1400" kern="1200">
                <a:solidFill>
                  <a:schemeClr val="tx1"/>
                </a:solidFill>
                <a:latin typeface="Futura Md" pitchFamily="34" charset="0"/>
                <a:ea typeface="ＭＳ Ｐゴシック" pitchFamily="50" charset="-128"/>
                <a:cs typeface="+mn-cs"/>
              </a:defRPr>
            </a:lvl8pPr>
            <a:lvl9pPr marL="3657600" algn="l" defTabSz="914400" rtl="0" eaLnBrk="1" latinLnBrk="0" hangingPunct="1">
              <a:defRPr kumimoji="1" sz="1400" kern="1200">
                <a:solidFill>
                  <a:schemeClr val="tx1"/>
                </a:solidFill>
                <a:latin typeface="Futura Md" pitchFamily="34" charset="0"/>
                <a:ea typeface="ＭＳ Ｐゴシック" pitchFamily="50" charset="-128"/>
                <a:cs typeface="+mn-cs"/>
              </a:defRPr>
            </a:lvl9pPr>
          </a:lstStyle>
          <a:p>
            <a:pPr>
              <a:defRPr/>
            </a:pPr>
            <a:endParaRPr lang="ja-JP" altLang="en-US"/>
          </a:p>
        </p:txBody>
      </p:sp>
      <p:sp>
        <p:nvSpPr>
          <p:cNvPr id="5" name="Rectangle 5"/>
          <p:cNvSpPr>
            <a:spLocks noChangeArrowheads="1"/>
          </p:cNvSpPr>
          <p:nvPr userDrawn="1"/>
        </p:nvSpPr>
        <p:spPr bwMode="auto">
          <a:xfrm rot="10800000">
            <a:off x="592138" y="4028429"/>
            <a:ext cx="8650287" cy="120650"/>
          </a:xfrm>
          <a:prstGeom prst="rect">
            <a:avLst/>
          </a:prstGeom>
          <a:gradFill rotWithShape="1">
            <a:gsLst>
              <a:gs pos="0">
                <a:srgbClr val="333399"/>
              </a:gs>
              <a:gs pos="100000">
                <a:schemeClr val="bg1">
                  <a:alpha val="0"/>
                </a:schemeClr>
              </a:gs>
            </a:gsLst>
            <a:lin ang="0" scaled="1"/>
          </a:gradFill>
          <a:ln w="9525">
            <a:noFill/>
            <a:miter lim="800000"/>
            <a:headEnd/>
            <a:tailEnd/>
          </a:ln>
          <a:effectLst/>
        </p:spPr>
        <p:txBody>
          <a:bodyPr wrap="none" anchor="ctr"/>
          <a:lstStyle>
            <a:defPPr>
              <a:defRPr lang="ja-JP"/>
            </a:defPPr>
            <a:lvl1pPr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1pPr>
            <a:lvl2pPr marL="4572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2pPr>
            <a:lvl3pPr marL="9144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3pPr>
            <a:lvl4pPr marL="13716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4pPr>
            <a:lvl5pPr marL="18288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5pPr>
            <a:lvl6pPr marL="2286000" algn="l" defTabSz="914400" rtl="0" eaLnBrk="1" latinLnBrk="0" hangingPunct="1">
              <a:defRPr kumimoji="1" sz="1400" kern="1200">
                <a:solidFill>
                  <a:schemeClr val="tx1"/>
                </a:solidFill>
                <a:latin typeface="Futura Md" pitchFamily="34" charset="0"/>
                <a:ea typeface="ＭＳ Ｐゴシック" pitchFamily="50" charset="-128"/>
                <a:cs typeface="+mn-cs"/>
              </a:defRPr>
            </a:lvl6pPr>
            <a:lvl7pPr marL="2743200" algn="l" defTabSz="914400" rtl="0" eaLnBrk="1" latinLnBrk="0" hangingPunct="1">
              <a:defRPr kumimoji="1" sz="1400" kern="1200">
                <a:solidFill>
                  <a:schemeClr val="tx1"/>
                </a:solidFill>
                <a:latin typeface="Futura Md" pitchFamily="34" charset="0"/>
                <a:ea typeface="ＭＳ Ｐゴシック" pitchFamily="50" charset="-128"/>
                <a:cs typeface="+mn-cs"/>
              </a:defRPr>
            </a:lvl7pPr>
            <a:lvl8pPr marL="3200400" algn="l" defTabSz="914400" rtl="0" eaLnBrk="1" latinLnBrk="0" hangingPunct="1">
              <a:defRPr kumimoji="1" sz="1400" kern="1200">
                <a:solidFill>
                  <a:schemeClr val="tx1"/>
                </a:solidFill>
                <a:latin typeface="Futura Md" pitchFamily="34" charset="0"/>
                <a:ea typeface="ＭＳ Ｐゴシック" pitchFamily="50" charset="-128"/>
                <a:cs typeface="+mn-cs"/>
              </a:defRPr>
            </a:lvl8pPr>
            <a:lvl9pPr marL="3657600" algn="l" defTabSz="914400" rtl="0" eaLnBrk="1" latinLnBrk="0" hangingPunct="1">
              <a:defRPr kumimoji="1" sz="1400" kern="1200">
                <a:solidFill>
                  <a:schemeClr val="tx1"/>
                </a:solidFill>
                <a:latin typeface="Futura Md" pitchFamily="34" charset="0"/>
                <a:ea typeface="ＭＳ Ｐゴシック" pitchFamily="50" charset="-128"/>
                <a:cs typeface="+mn-cs"/>
              </a:defRPr>
            </a:lvl9pPr>
          </a:lstStyle>
          <a:p>
            <a:pPr>
              <a:defRPr/>
            </a:pPr>
            <a:endParaRPr lang="ja-JP" altLang="en-US"/>
          </a:p>
        </p:txBody>
      </p:sp>
      <p:pic>
        <p:nvPicPr>
          <p:cNvPr id="6" name="Picture 5" descr="footer"/>
          <p:cNvPicPr>
            <a:picLocks noChangeAspect="1" noChangeArrowheads="1"/>
          </p:cNvPicPr>
          <p:nvPr userDrawn="1"/>
        </p:nvPicPr>
        <p:blipFill>
          <a:blip r:embed="rId3" cstate="print"/>
          <a:srcRect/>
          <a:stretch>
            <a:fillRect/>
          </a:stretch>
        </p:blipFill>
        <p:spPr bwMode="auto">
          <a:xfrm>
            <a:off x="6203950" y="6534150"/>
            <a:ext cx="2743200" cy="323850"/>
          </a:xfrm>
          <a:prstGeom prst="rect">
            <a:avLst/>
          </a:prstGeom>
          <a:noFill/>
          <a:ln w="9525">
            <a:noFill/>
            <a:miter lim="800000"/>
            <a:headEnd/>
            <a:tailEnd/>
          </a:ln>
        </p:spPr>
      </p:pic>
      <p:sp>
        <p:nvSpPr>
          <p:cNvPr id="7" name="Text Box 4"/>
          <p:cNvSpPr txBox="1">
            <a:spLocks noChangeArrowheads="1"/>
          </p:cNvSpPr>
          <p:nvPr userDrawn="1"/>
        </p:nvSpPr>
        <p:spPr bwMode="auto">
          <a:xfrm>
            <a:off x="138113" y="6546850"/>
            <a:ext cx="3006725" cy="184150"/>
          </a:xfrm>
          <a:prstGeom prst="rect">
            <a:avLst/>
          </a:prstGeom>
          <a:noFill/>
          <a:ln w="9525">
            <a:noFill/>
            <a:miter lim="800000"/>
            <a:headEnd/>
            <a:tailEnd/>
          </a:ln>
          <a:effectLst/>
        </p:spPr>
        <p:txBody>
          <a:bodyPr wrap="none">
            <a:spAutoFit/>
          </a:bodyPr>
          <a:lstStyle/>
          <a:p>
            <a:pPr>
              <a:defRPr/>
            </a:pPr>
            <a:r>
              <a:rPr lang="en-US" altLang="ja-JP" sz="600">
                <a:latin typeface="Arial" charset="0"/>
              </a:rPr>
              <a:t>Copyright(C)2007 Mizuho Information &amp; Research Institute Inc. All Rights Reserved</a:t>
            </a:r>
          </a:p>
        </p:txBody>
      </p:sp>
      <p:pic>
        <p:nvPicPr>
          <p:cNvPr id="8" name="Picture 12" descr="C:\Users\9049150\Desktop\slogan_basic.gif"/>
          <p:cNvPicPr>
            <a:picLocks noChangeAspect="1" noChangeArrowheads="1"/>
          </p:cNvPicPr>
          <p:nvPr userDrawn="1"/>
        </p:nvPicPr>
        <p:blipFill>
          <a:blip r:embed="rId4" cstate="print"/>
          <a:srcRect/>
          <a:stretch>
            <a:fillRect/>
          </a:stretch>
        </p:blipFill>
        <p:spPr bwMode="auto">
          <a:xfrm>
            <a:off x="8997950" y="6400800"/>
            <a:ext cx="906463" cy="457200"/>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2012" cy="566738"/>
          </a:xfrm>
          <a:prstGeom prst="rect">
            <a:avLst/>
          </a:prstGeo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513" y="612775"/>
            <a:ext cx="5942012"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41513" y="5367338"/>
            <a:ext cx="5942012"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sldNum" sz="quarter" idx="10"/>
          </p:nvPr>
        </p:nvSpPr>
        <p:spPr>
          <a:ln/>
        </p:spPr>
        <p:txBody>
          <a:bodyPr/>
          <a:lstStyle>
            <a:lvl1pPr>
              <a:defRPr/>
            </a:lvl1pPr>
          </a:lstStyle>
          <a:p>
            <a:pPr>
              <a:defRPr/>
            </a:pPr>
            <a:fld id="{0FB0C62E-EFB5-4996-99EF-ECAFAE8041B2}"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618186"/>
            <a:ext cx="8913813" cy="799452"/>
          </a:xfrm>
          <a:prstGeom prst="rect">
            <a:avLst/>
          </a:prstGeom>
        </p:spPr>
        <p:txBody>
          <a:bodyPr/>
          <a:lstStyle/>
          <a:p>
            <a:r>
              <a:rPr lang="ja-JP" altLang="en-US" dirty="0" smtClean="0"/>
              <a:t>マスタ タイトルの書式設定</a:t>
            </a:r>
            <a:endParaRPr lang="ja-JP" altLang="en-US" dirty="0"/>
          </a:p>
        </p:txBody>
      </p:sp>
      <p:sp>
        <p:nvSpPr>
          <p:cNvPr id="3" name="縦書きテキスト プレースホルダ 2"/>
          <p:cNvSpPr>
            <a:spLocks noGrp="1"/>
          </p:cNvSpPr>
          <p:nvPr>
            <p:ph type="body" orient="vert" idx="1"/>
          </p:nvPr>
        </p:nvSpPr>
        <p:spPr>
          <a:xfrm>
            <a:off x="495300" y="1600200"/>
            <a:ext cx="8913813" cy="4525963"/>
          </a:xfrm>
          <a:prstGeom prst="rect">
            <a:avLst/>
          </a:prstGeo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pPr>
              <a:defRPr/>
            </a:pPr>
            <a:fld id="{3B1A60F4-1EFA-484E-8A34-9B0F940689EF}"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618186"/>
            <a:ext cx="2227263" cy="5507977"/>
          </a:xfrm>
          <a:prstGeom prst="rect">
            <a:avLst/>
          </a:prstGeom>
        </p:spPr>
        <p:txBody>
          <a:bodyPr vert="eaVert"/>
          <a:lstStyle/>
          <a:p>
            <a:r>
              <a:rPr lang="ja-JP" altLang="en-US" dirty="0" smtClean="0"/>
              <a:t>マスタ タイトルの書式設定</a:t>
            </a:r>
            <a:endParaRPr lang="ja-JP" altLang="en-US" dirty="0"/>
          </a:p>
        </p:txBody>
      </p:sp>
      <p:sp>
        <p:nvSpPr>
          <p:cNvPr id="3" name="縦書きテキスト プレースホルダ 2"/>
          <p:cNvSpPr>
            <a:spLocks noGrp="1"/>
          </p:cNvSpPr>
          <p:nvPr>
            <p:ph type="body" orient="vert" idx="1"/>
          </p:nvPr>
        </p:nvSpPr>
        <p:spPr>
          <a:xfrm>
            <a:off x="495300" y="618186"/>
            <a:ext cx="6534150" cy="5507977"/>
          </a:xfrm>
          <a:prstGeom prst="rect">
            <a:avLst/>
          </a:prstGeo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pPr>
              <a:defRPr/>
            </a:pPr>
            <a:fld id="{AD18438C-D074-4269-84F6-29BC63226E7C}"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300" y="643944"/>
            <a:ext cx="8913813" cy="5482219"/>
          </a:xfrm>
          <a:prstGeom prst="rect">
            <a:avLst/>
          </a:prstGeo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6"/>
          <p:cNvSpPr>
            <a:spLocks noGrp="1" noChangeArrowheads="1"/>
          </p:cNvSpPr>
          <p:nvPr>
            <p:ph type="sldNum" sz="quarter" idx="10"/>
          </p:nvPr>
        </p:nvSpPr>
        <p:spPr>
          <a:ln/>
        </p:spPr>
        <p:txBody>
          <a:bodyPr/>
          <a:lstStyle>
            <a:lvl1pPr>
              <a:defRPr/>
            </a:lvl1pPr>
          </a:lstStyle>
          <a:p>
            <a:pPr>
              <a:defRPr/>
            </a:pPr>
            <a:fld id="{F3B8F625-70A9-463A-98C1-400261E67B61}"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タイトル スライド">
    <p:spTree>
      <p:nvGrpSpPr>
        <p:cNvPr id="1" name=""/>
        <p:cNvGrpSpPr/>
        <p:nvPr/>
      </p:nvGrpSpPr>
      <p:grpSpPr>
        <a:xfrm>
          <a:off x="0" y="0"/>
          <a:ext cx="0" cy="0"/>
          <a:chOff x="0" y="0"/>
          <a:chExt cx="0" cy="0"/>
        </a:xfrm>
      </p:grpSpPr>
      <p:sp>
        <p:nvSpPr>
          <p:cNvPr id="4" name="Rectangle 4"/>
          <p:cNvSpPr>
            <a:spLocks noChangeArrowheads="1"/>
          </p:cNvSpPr>
          <p:nvPr userDrawn="1"/>
        </p:nvSpPr>
        <p:spPr bwMode="auto">
          <a:xfrm>
            <a:off x="663575" y="1258888"/>
            <a:ext cx="8650288" cy="122237"/>
          </a:xfrm>
          <a:prstGeom prst="rect">
            <a:avLst/>
          </a:prstGeom>
          <a:gradFill rotWithShape="1">
            <a:gsLst>
              <a:gs pos="0">
                <a:srgbClr val="333399"/>
              </a:gs>
              <a:gs pos="100000">
                <a:schemeClr val="bg1">
                  <a:alpha val="0"/>
                </a:schemeClr>
              </a:gs>
            </a:gsLst>
            <a:lin ang="0" scaled="1"/>
          </a:gradFill>
          <a:ln w="9525">
            <a:noFill/>
            <a:miter lim="800000"/>
            <a:headEnd/>
            <a:tailEnd/>
          </a:ln>
          <a:effectLst/>
        </p:spPr>
        <p:txBody>
          <a:bodyPr wrap="none" anchor="ctr"/>
          <a:lstStyle>
            <a:defPPr>
              <a:defRPr lang="ja-JP"/>
            </a:defPPr>
            <a:lvl1pPr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1pPr>
            <a:lvl2pPr marL="4572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2pPr>
            <a:lvl3pPr marL="9144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3pPr>
            <a:lvl4pPr marL="13716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4pPr>
            <a:lvl5pPr marL="18288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5pPr>
            <a:lvl6pPr marL="2286000" algn="l" defTabSz="914400" rtl="0" eaLnBrk="1" latinLnBrk="0" hangingPunct="1">
              <a:defRPr kumimoji="1" sz="1400" kern="1200">
                <a:solidFill>
                  <a:schemeClr val="tx1"/>
                </a:solidFill>
                <a:latin typeface="Futura Md" pitchFamily="34" charset="0"/>
                <a:ea typeface="ＭＳ Ｐゴシック" pitchFamily="50" charset="-128"/>
                <a:cs typeface="+mn-cs"/>
              </a:defRPr>
            </a:lvl6pPr>
            <a:lvl7pPr marL="2743200" algn="l" defTabSz="914400" rtl="0" eaLnBrk="1" latinLnBrk="0" hangingPunct="1">
              <a:defRPr kumimoji="1" sz="1400" kern="1200">
                <a:solidFill>
                  <a:schemeClr val="tx1"/>
                </a:solidFill>
                <a:latin typeface="Futura Md" pitchFamily="34" charset="0"/>
                <a:ea typeface="ＭＳ Ｐゴシック" pitchFamily="50" charset="-128"/>
                <a:cs typeface="+mn-cs"/>
              </a:defRPr>
            </a:lvl7pPr>
            <a:lvl8pPr marL="3200400" algn="l" defTabSz="914400" rtl="0" eaLnBrk="1" latinLnBrk="0" hangingPunct="1">
              <a:defRPr kumimoji="1" sz="1400" kern="1200">
                <a:solidFill>
                  <a:schemeClr val="tx1"/>
                </a:solidFill>
                <a:latin typeface="Futura Md" pitchFamily="34" charset="0"/>
                <a:ea typeface="ＭＳ Ｐゴシック" pitchFamily="50" charset="-128"/>
                <a:cs typeface="+mn-cs"/>
              </a:defRPr>
            </a:lvl8pPr>
            <a:lvl9pPr marL="3657600" algn="l" defTabSz="914400" rtl="0" eaLnBrk="1" latinLnBrk="0" hangingPunct="1">
              <a:defRPr kumimoji="1" sz="1400" kern="1200">
                <a:solidFill>
                  <a:schemeClr val="tx1"/>
                </a:solidFill>
                <a:latin typeface="Futura Md" pitchFamily="34" charset="0"/>
                <a:ea typeface="ＭＳ Ｐゴシック" pitchFamily="50" charset="-128"/>
                <a:cs typeface="+mn-cs"/>
              </a:defRPr>
            </a:lvl9pPr>
          </a:lstStyle>
          <a:p>
            <a:pPr>
              <a:defRPr/>
            </a:pPr>
            <a:endParaRPr lang="ja-JP" altLang="en-US"/>
          </a:p>
        </p:txBody>
      </p:sp>
      <p:sp>
        <p:nvSpPr>
          <p:cNvPr id="5" name="Rectangle 5"/>
          <p:cNvSpPr>
            <a:spLocks noChangeArrowheads="1"/>
          </p:cNvSpPr>
          <p:nvPr userDrawn="1"/>
        </p:nvSpPr>
        <p:spPr bwMode="auto">
          <a:xfrm rot="10800000">
            <a:off x="592138" y="4028429"/>
            <a:ext cx="8650287" cy="120650"/>
          </a:xfrm>
          <a:prstGeom prst="rect">
            <a:avLst/>
          </a:prstGeom>
          <a:gradFill rotWithShape="1">
            <a:gsLst>
              <a:gs pos="0">
                <a:srgbClr val="333399"/>
              </a:gs>
              <a:gs pos="100000">
                <a:schemeClr val="bg1">
                  <a:alpha val="0"/>
                </a:schemeClr>
              </a:gs>
            </a:gsLst>
            <a:lin ang="0" scaled="1"/>
          </a:gradFill>
          <a:ln w="9525">
            <a:noFill/>
            <a:miter lim="800000"/>
            <a:headEnd/>
            <a:tailEnd/>
          </a:ln>
          <a:effectLst/>
        </p:spPr>
        <p:txBody>
          <a:bodyPr wrap="none" anchor="ctr"/>
          <a:lstStyle>
            <a:defPPr>
              <a:defRPr lang="ja-JP"/>
            </a:defPPr>
            <a:lvl1pPr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1pPr>
            <a:lvl2pPr marL="4572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2pPr>
            <a:lvl3pPr marL="9144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3pPr>
            <a:lvl4pPr marL="13716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4pPr>
            <a:lvl5pPr marL="18288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5pPr>
            <a:lvl6pPr marL="2286000" algn="l" defTabSz="914400" rtl="0" eaLnBrk="1" latinLnBrk="0" hangingPunct="1">
              <a:defRPr kumimoji="1" sz="1400" kern="1200">
                <a:solidFill>
                  <a:schemeClr val="tx1"/>
                </a:solidFill>
                <a:latin typeface="Futura Md" pitchFamily="34" charset="0"/>
                <a:ea typeface="ＭＳ Ｐゴシック" pitchFamily="50" charset="-128"/>
                <a:cs typeface="+mn-cs"/>
              </a:defRPr>
            </a:lvl6pPr>
            <a:lvl7pPr marL="2743200" algn="l" defTabSz="914400" rtl="0" eaLnBrk="1" latinLnBrk="0" hangingPunct="1">
              <a:defRPr kumimoji="1" sz="1400" kern="1200">
                <a:solidFill>
                  <a:schemeClr val="tx1"/>
                </a:solidFill>
                <a:latin typeface="Futura Md" pitchFamily="34" charset="0"/>
                <a:ea typeface="ＭＳ Ｐゴシック" pitchFamily="50" charset="-128"/>
                <a:cs typeface="+mn-cs"/>
              </a:defRPr>
            </a:lvl7pPr>
            <a:lvl8pPr marL="3200400" algn="l" defTabSz="914400" rtl="0" eaLnBrk="1" latinLnBrk="0" hangingPunct="1">
              <a:defRPr kumimoji="1" sz="1400" kern="1200">
                <a:solidFill>
                  <a:schemeClr val="tx1"/>
                </a:solidFill>
                <a:latin typeface="Futura Md" pitchFamily="34" charset="0"/>
                <a:ea typeface="ＭＳ Ｐゴシック" pitchFamily="50" charset="-128"/>
                <a:cs typeface="+mn-cs"/>
              </a:defRPr>
            </a:lvl8pPr>
            <a:lvl9pPr marL="3657600" algn="l" defTabSz="914400" rtl="0" eaLnBrk="1" latinLnBrk="0" hangingPunct="1">
              <a:defRPr kumimoji="1" sz="1400" kern="1200">
                <a:solidFill>
                  <a:schemeClr val="tx1"/>
                </a:solidFill>
                <a:latin typeface="Futura Md" pitchFamily="34" charset="0"/>
                <a:ea typeface="ＭＳ Ｐゴシック" pitchFamily="50" charset="-128"/>
                <a:cs typeface="+mn-cs"/>
              </a:defRPr>
            </a:lvl9pPr>
          </a:lstStyle>
          <a:p>
            <a:pPr>
              <a:defRPr/>
            </a:pPr>
            <a:endParaRPr lang="ja-JP" altLang="en-US"/>
          </a:p>
        </p:txBody>
      </p:sp>
      <p:sp>
        <p:nvSpPr>
          <p:cNvPr id="9" name="正方形/長方形 8"/>
          <p:cNvSpPr/>
          <p:nvPr userDrawn="1"/>
        </p:nvSpPr>
        <p:spPr>
          <a:xfrm>
            <a:off x="0" y="0"/>
            <a:ext cx="9904413" cy="584684"/>
          </a:xfrm>
          <a:prstGeom prst="rect">
            <a:avLst/>
          </a:prstGeom>
          <a:solidFill>
            <a:srgbClr val="140078"/>
          </a:solidFill>
          <a:ln>
            <a:solidFill>
              <a:srgbClr val="1400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719401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3756" y="61966"/>
            <a:ext cx="7970838" cy="486714"/>
          </a:xfrm>
          <a:prstGeom prst="rect">
            <a:avLst/>
          </a:prstGeom>
        </p:spPr>
        <p:txBody>
          <a:bodyPr/>
          <a:lstStyle>
            <a:lvl1pPr algn="l">
              <a:defRPr sz="2400">
                <a:solidFill>
                  <a:schemeClr val="bg1"/>
                </a:solidFill>
              </a:defRPr>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hasCustomPrompt="1"/>
          </p:nvPr>
        </p:nvSpPr>
        <p:spPr>
          <a:xfrm>
            <a:off x="495300" y="1124744"/>
            <a:ext cx="9351963" cy="5001419"/>
          </a:xfrm>
          <a:prstGeom prst="rect">
            <a:avLst/>
          </a:prstGeom>
        </p:spPr>
        <p:txBody>
          <a:bodyPr/>
          <a:lstStyle>
            <a:lvl1pPr marL="342900" indent="-342900">
              <a:buFont typeface="Wingdings" panose="05000000000000000000" pitchFamily="2" charset="2"/>
              <a:buChar char="l"/>
              <a:defRPr sz="2400"/>
            </a:lvl1pPr>
            <a:lvl2pPr marL="742950" indent="-285750">
              <a:buFont typeface="Wingdings" panose="05000000000000000000" pitchFamily="2" charset="2"/>
              <a:buChar char="ü"/>
              <a:defRPr sz="2400" baseline="0"/>
            </a:lvl2pPr>
            <a:lvl3pPr marL="1371600" indent="-457200">
              <a:buFont typeface="Wingdings" panose="05000000000000000000" pitchFamily="2" charset="2"/>
              <a:buChar char="p"/>
              <a:defRPr sz="2000" baseline="0"/>
            </a:lvl3pPr>
            <a:lvl4pPr>
              <a:defRPr baseline="0"/>
            </a:lvl4pPr>
            <a:lvl5pPr>
              <a:defRPr/>
            </a:lvl5pPr>
          </a:lstStyle>
          <a:p>
            <a:pPr lvl="0"/>
            <a:r>
              <a:rPr lang="ja-JP" altLang="en-US" dirty="0" smtClean="0"/>
              <a:t> マスタ テキストの書式設定</a:t>
            </a:r>
          </a:p>
          <a:p>
            <a:pPr lvl="1"/>
            <a:r>
              <a:rPr lang="ja-JP" altLang="en-US" dirty="0" smtClean="0"/>
              <a:t> 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 第 </a:t>
            </a:r>
            <a:r>
              <a:rPr lang="en-US" altLang="ja-JP" dirty="0" smtClean="0"/>
              <a:t>4 </a:t>
            </a:r>
            <a:r>
              <a:rPr lang="ja-JP" altLang="en-US" dirty="0" smtClean="0"/>
              <a:t>レベル</a:t>
            </a:r>
          </a:p>
          <a:p>
            <a:pPr lvl="4"/>
            <a:r>
              <a:rPr lang="ja-JP" altLang="en-US" dirty="0" smtClean="0"/>
              <a:t> 第 </a:t>
            </a:r>
            <a:r>
              <a:rPr lang="en-US" altLang="ja-JP" dirty="0" smtClean="0"/>
              <a:t>5 </a:t>
            </a:r>
            <a:r>
              <a:rPr lang="ja-JP" altLang="en-US" dirty="0" smtClean="0"/>
              <a:t>レベル</a:t>
            </a:r>
            <a:endParaRPr lang="ja-JP" altLang="en-US" dirty="0"/>
          </a:p>
        </p:txBody>
      </p:sp>
      <p:sp>
        <p:nvSpPr>
          <p:cNvPr id="4" name="Rectangle 6"/>
          <p:cNvSpPr>
            <a:spLocks noGrp="1" noChangeArrowheads="1"/>
          </p:cNvSpPr>
          <p:nvPr>
            <p:ph type="sldNum" sz="quarter" idx="10"/>
          </p:nvPr>
        </p:nvSpPr>
        <p:spPr>
          <a:xfrm>
            <a:off x="7535863" y="6489340"/>
            <a:ext cx="2311400" cy="288032"/>
          </a:xfrm>
          <a:ln/>
        </p:spPr>
        <p:txBody>
          <a:bodyPr/>
          <a:lstStyle>
            <a:lvl1pPr>
              <a:defRPr/>
            </a:lvl1pPr>
          </a:lstStyle>
          <a:p>
            <a:pPr>
              <a:defRPr/>
            </a:pPr>
            <a:fld id="{F53F1FDE-4C1B-409F-92A1-F9E46004E66B}"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18512" cy="1362075"/>
          </a:xfrm>
          <a:prstGeom prst="rect">
            <a:avLst/>
          </a:prstGeo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638" y="2906713"/>
            <a:ext cx="8418512"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6"/>
          <p:cNvSpPr>
            <a:spLocks noGrp="1" noChangeArrowheads="1"/>
          </p:cNvSpPr>
          <p:nvPr>
            <p:ph type="sldNum" sz="quarter" idx="10"/>
          </p:nvPr>
        </p:nvSpPr>
        <p:spPr>
          <a:ln/>
        </p:spPr>
        <p:txBody>
          <a:bodyPr/>
          <a:lstStyle>
            <a:lvl1pPr>
              <a:defRPr/>
            </a:lvl1pPr>
          </a:lstStyle>
          <a:p>
            <a:pPr>
              <a:defRPr/>
            </a:pPr>
            <a:fld id="{40433FD9-0C98-421A-91A6-F353866EA880}"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605306"/>
            <a:ext cx="8913813" cy="812331"/>
          </a:xfrm>
          <a:prstGeom prst="rect">
            <a:avLst/>
          </a:prstGeo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00" y="1600200"/>
            <a:ext cx="4379913"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27613"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sldNum" sz="quarter" idx="10"/>
          </p:nvPr>
        </p:nvSpPr>
        <p:spPr>
          <a:ln/>
        </p:spPr>
        <p:txBody>
          <a:bodyPr/>
          <a:lstStyle>
            <a:lvl1pPr>
              <a:defRPr/>
            </a:lvl1pPr>
          </a:lstStyle>
          <a:p>
            <a:pPr>
              <a:defRPr/>
            </a:pPr>
            <a:fld id="{98018AEA-ADF5-4E33-A0BC-3993E57185BB}"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631064"/>
            <a:ext cx="8913813" cy="786573"/>
          </a:xfrm>
          <a:prstGeom prst="rect">
            <a:avLst/>
          </a:prstGeo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7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7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0788" y="1535113"/>
            <a:ext cx="43783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0788" y="2174875"/>
            <a:ext cx="43783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sldNum" sz="quarter" idx="10"/>
          </p:nvPr>
        </p:nvSpPr>
        <p:spPr>
          <a:ln/>
        </p:spPr>
        <p:txBody>
          <a:bodyPr/>
          <a:lstStyle>
            <a:lvl1pPr>
              <a:defRPr/>
            </a:lvl1pPr>
          </a:lstStyle>
          <a:p>
            <a:pPr>
              <a:defRPr/>
            </a:pPr>
            <a:fld id="{6BF15361-A384-4AFD-AD36-50118070ABA5}"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3813" cy="1143000"/>
          </a:xfrm>
          <a:prstGeom prst="rect">
            <a:avLst/>
          </a:prstGeom>
        </p:spPr>
        <p:txBody>
          <a:bodyPr/>
          <a:lstStyle/>
          <a:p>
            <a:r>
              <a:rPr lang="ja-JP" altLang="en-US" smtClean="0"/>
              <a:t>マスタ タイトルの書式設定</a:t>
            </a:r>
            <a:endParaRPr lang="ja-JP" altLang="en-US"/>
          </a:p>
        </p:txBody>
      </p:sp>
      <p:sp>
        <p:nvSpPr>
          <p:cNvPr id="3" name="Rectangle 6"/>
          <p:cNvSpPr>
            <a:spLocks noGrp="1" noChangeArrowheads="1"/>
          </p:cNvSpPr>
          <p:nvPr>
            <p:ph type="sldNum" sz="quarter" idx="10"/>
          </p:nvPr>
        </p:nvSpPr>
        <p:spPr>
          <a:ln/>
        </p:spPr>
        <p:txBody>
          <a:bodyPr/>
          <a:lstStyle>
            <a:lvl1pPr>
              <a:defRPr/>
            </a:lvl1pPr>
          </a:lstStyle>
          <a:p>
            <a:pPr>
              <a:defRPr/>
            </a:pPr>
            <a:fld id="{51977D8E-232F-44E6-B3AC-BCDC4EFCC3C6}"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A002984A-7484-4FEC-BC62-C00F57375F2B}"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a:prstGeom prst="rect">
            <a:avLst/>
          </a:prstGeo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1913" y="273050"/>
            <a:ext cx="55372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sldNum" sz="quarter" idx="10"/>
          </p:nvPr>
        </p:nvSpPr>
        <p:spPr>
          <a:ln/>
        </p:spPr>
        <p:txBody>
          <a:bodyPr/>
          <a:lstStyle>
            <a:lvl1pPr>
              <a:defRPr/>
            </a:lvl1pPr>
          </a:lstStyle>
          <a:p>
            <a:pPr>
              <a:defRPr/>
            </a:pPr>
            <a:fld id="{52BDC4C5-01BB-425B-9DEE-75B589154AF2}"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65100" y="656692"/>
            <a:ext cx="45719" cy="6136434"/>
          </a:xfrm>
          <a:prstGeom prst="rect">
            <a:avLst/>
          </a:prstGeom>
          <a:solidFill>
            <a:srgbClr val="140078"/>
          </a:solidFill>
          <a:ln w="9525">
            <a:noFill/>
            <a:miter lim="800000"/>
            <a:headEnd/>
            <a:tailEnd/>
          </a:ln>
          <a:effectLst/>
        </p:spPr>
        <p:txBody>
          <a:bodyPr wrap="none" anchor="ctr"/>
          <a:lstStyle/>
          <a:p>
            <a:pPr>
              <a:defRPr/>
            </a:pPr>
            <a:endParaRPr lang="ja-JP" altLang="en-US">
              <a:latin typeface="Arial" charset="0"/>
            </a:endParaRPr>
          </a:p>
        </p:txBody>
      </p:sp>
      <p:sp>
        <p:nvSpPr>
          <p:cNvPr id="4099" name="Line 3"/>
          <p:cNvSpPr>
            <a:spLocks noChangeShapeType="1"/>
          </p:cNvSpPr>
          <p:nvPr userDrawn="1"/>
        </p:nvSpPr>
        <p:spPr bwMode="auto">
          <a:xfrm>
            <a:off x="165100" y="6633356"/>
            <a:ext cx="8759825" cy="0"/>
          </a:xfrm>
          <a:prstGeom prst="line">
            <a:avLst/>
          </a:prstGeom>
          <a:noFill/>
          <a:ln w="12700">
            <a:solidFill>
              <a:srgbClr val="140078"/>
            </a:solidFill>
            <a:round/>
            <a:headEnd/>
            <a:tailEnd/>
          </a:ln>
          <a:effectLst/>
        </p:spPr>
        <p:txBody>
          <a:bodyPr/>
          <a:lstStyle/>
          <a:p>
            <a:pPr>
              <a:defRPr/>
            </a:pPr>
            <a:endParaRPr lang="ja-JP" altLang="en-US">
              <a:latin typeface="Arial" charset="0"/>
            </a:endParaRPr>
          </a:p>
        </p:txBody>
      </p:sp>
      <p:sp>
        <p:nvSpPr>
          <p:cNvPr id="4102" name="Rectangle 6"/>
          <p:cNvSpPr>
            <a:spLocks noGrp="1" noChangeArrowheads="1"/>
          </p:cNvSpPr>
          <p:nvPr>
            <p:ph type="sldNum" sz="quarter" idx="4"/>
          </p:nvPr>
        </p:nvSpPr>
        <p:spPr bwMode="auto">
          <a:xfrm>
            <a:off x="7535863" y="6561348"/>
            <a:ext cx="2311400" cy="2880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atin typeface="Verdana" pitchFamily="34" charset="0"/>
              </a:defRPr>
            </a:lvl1pPr>
          </a:lstStyle>
          <a:p>
            <a:pPr>
              <a:defRPr/>
            </a:pPr>
            <a:fld id="{40D4CF93-12FB-44B0-8681-65D8CBF54043}" type="slidenum">
              <a:rPr lang="en-US" altLang="ja-JP"/>
              <a:pPr>
                <a:defRPr/>
              </a:pPr>
              <a:t>‹#›</a:t>
            </a:fld>
            <a:endParaRPr lang="en-US" altLang="ja-JP"/>
          </a:p>
        </p:txBody>
      </p:sp>
      <p:sp>
        <p:nvSpPr>
          <p:cNvPr id="9" name="正方形/長方形 8"/>
          <p:cNvSpPr/>
          <p:nvPr userDrawn="1"/>
        </p:nvSpPr>
        <p:spPr>
          <a:xfrm>
            <a:off x="0" y="0"/>
            <a:ext cx="9904413" cy="584684"/>
          </a:xfrm>
          <a:prstGeom prst="rect">
            <a:avLst/>
          </a:prstGeom>
          <a:solidFill>
            <a:srgbClr val="140078"/>
          </a:solidFill>
          <a:ln>
            <a:solidFill>
              <a:srgbClr val="1400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 bg1="lt1" tx1="dk1" bg2="lt2" tx2="dk2" accent1="accent1" accent2="accent2" accent3="accent3" accent4="accent4" accent5="accent5" accent6="accent6" hlink="hlink" folHlink="folHlink"/>
  <p:sldLayoutIdLst>
    <p:sldLayoutId id="2147483804" r:id="rId1"/>
    <p:sldLayoutId id="2147483805"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 id="2147483802" r:id="rId12"/>
    <p:sldLayoutId id="2147483803" r:id="rId13"/>
  </p:sldLayoutIdLst>
  <p:timing>
    <p:tnLst>
      <p:par>
        <p:cTn id="1" dur="indefinite" restart="never" nodeType="tmRoot"/>
      </p:par>
    </p:tnLst>
  </p:timing>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1.tiff"/><Relationship Id="rId2" Type="http://schemas.openxmlformats.org/officeDocument/2006/relationships/image" Target="../media/image10.emf"/><Relationship Id="rId1" Type="http://schemas.openxmlformats.org/officeDocument/2006/relationships/slideLayout" Target="../slideLayouts/slideLayout3.xml"/><Relationship Id="rId4" Type="http://schemas.openxmlformats.org/officeDocument/2006/relationships/image" Target="../media/image12.tif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3.xml"/><Relationship Id="rId5" Type="http://schemas.openxmlformats.org/officeDocument/2006/relationships/image" Target="../media/image9.gif"/><Relationship Id="rId4" Type="http://schemas.openxmlformats.org/officeDocument/2006/relationships/image" Target="../media/image8.gif"/></Relationships>
</file>

<file path=ppt/slides/_rels/slide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p:cNvPicPr>
            <a:picLocks noChangeAspect="1"/>
          </p:cNvPicPr>
          <p:nvPr/>
        </p:nvPicPr>
        <p:blipFill>
          <a:blip r:embed="rId2"/>
          <a:stretch>
            <a:fillRect/>
          </a:stretch>
        </p:blipFill>
        <p:spPr>
          <a:xfrm>
            <a:off x="163674" y="711087"/>
            <a:ext cx="5401526" cy="459098"/>
          </a:xfrm>
          <a:prstGeom prst="rect">
            <a:avLst/>
          </a:prstGeom>
        </p:spPr>
      </p:pic>
      <p:sp>
        <p:nvSpPr>
          <p:cNvPr id="2"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ja-JP" altLang="en-US"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社内安全衛生教育用資料</a:t>
            </a:r>
            <a:endPar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5"/>
          <p:cNvSpPr txBox="1">
            <a:spLocks noChangeArrowheads="1"/>
          </p:cNvSpPr>
          <p:nvPr/>
        </p:nvSpPr>
        <p:spPr bwMode="auto">
          <a:xfrm>
            <a:off x="2123174" y="1988840"/>
            <a:ext cx="5673348" cy="1569660"/>
          </a:xfrm>
          <a:prstGeom prst="rect">
            <a:avLst/>
          </a:prstGeom>
          <a:noFill/>
          <a:ln w="9525">
            <a:noFill/>
            <a:miter lim="800000"/>
            <a:headEnd/>
            <a:tailEnd/>
          </a:ln>
        </p:spPr>
        <p:txBody>
          <a:bodyPr wrap="none">
            <a:spAutoFit/>
          </a:bodyPr>
          <a:lstStyle/>
          <a:p>
            <a:r>
              <a:rPr lang="ja-JP" altLang="en-US" sz="4800" b="1"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ラベル表示を活用</a:t>
            </a:r>
            <a:r>
              <a:rPr lang="ja-JP" altLang="en-US" sz="48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した</a:t>
            </a:r>
            <a:endParaRPr lang="en-US" altLang="ja-JP" sz="48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4800" b="1"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健康</a:t>
            </a:r>
            <a:r>
              <a:rPr lang="ja-JP" altLang="en-US" sz="4800" b="1"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障害防止の取組</a:t>
            </a:r>
          </a:p>
        </p:txBody>
      </p:sp>
      <p:sp>
        <p:nvSpPr>
          <p:cNvPr id="5" name="テキスト ボックス 7"/>
          <p:cNvSpPr txBox="1">
            <a:spLocks noChangeArrowheads="1"/>
          </p:cNvSpPr>
          <p:nvPr/>
        </p:nvSpPr>
        <p:spPr bwMode="auto">
          <a:xfrm>
            <a:off x="2089874" y="4545124"/>
            <a:ext cx="5726248" cy="1446550"/>
          </a:xfrm>
          <a:prstGeom prst="rect">
            <a:avLst/>
          </a:prstGeom>
          <a:noFill/>
          <a:ln w="9525">
            <a:noFill/>
            <a:miter lim="800000"/>
            <a:headEnd/>
            <a:tailEnd/>
          </a:ln>
        </p:spPr>
        <p:txBody>
          <a:bodyPr wrap="none">
            <a:spAutoFit/>
          </a:bodyPr>
          <a:lstStyle/>
          <a:p>
            <a:pPr algn="ctr"/>
            <a:r>
              <a:rPr lang="en-US" altLang="ja-JP" sz="3200" b="1" dirty="0" smtClean="0">
                <a:solidFill>
                  <a:srgbClr val="140078"/>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3200" b="1" dirty="0" smtClean="0">
                <a:solidFill>
                  <a:srgbClr val="140078"/>
                </a:solidFill>
                <a:latin typeface="Meiryo UI" panose="020B0604030504040204" pitchFamily="50" charset="-128"/>
                <a:ea typeface="Meiryo UI" panose="020B0604030504040204" pitchFamily="50" charset="-128"/>
                <a:cs typeface="Meiryo UI" panose="020B0604030504040204" pitchFamily="50" charset="-128"/>
              </a:rPr>
              <a:t>○○部○○チーム</a:t>
            </a:r>
            <a:r>
              <a:rPr lang="en-US" altLang="ja-JP" sz="3200" b="1" dirty="0" smtClean="0">
                <a:solidFill>
                  <a:srgbClr val="140078"/>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3200" b="1" dirty="0" smtClean="0">
                <a:solidFill>
                  <a:srgbClr val="140078"/>
                </a:solidFill>
                <a:latin typeface="Meiryo UI" panose="020B0604030504040204" pitchFamily="50" charset="-128"/>
                <a:ea typeface="Meiryo UI" panose="020B0604030504040204" pitchFamily="50" charset="-128"/>
                <a:cs typeface="Meiryo UI" panose="020B0604030504040204" pitchFamily="50" charset="-128"/>
              </a:rPr>
              <a:t>（所属等）</a:t>
            </a:r>
            <a:endParaRPr lang="en-US" altLang="ja-JP" sz="2800" b="1" dirty="0">
              <a:solidFill>
                <a:srgbClr val="140078"/>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2800" b="1" dirty="0" smtClean="0">
              <a:solidFill>
                <a:srgbClr val="140078"/>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2800" b="1" dirty="0" smtClean="0">
                <a:solidFill>
                  <a:srgbClr val="140078"/>
                </a:solidFill>
                <a:latin typeface="Meiryo UI" panose="020B0604030504040204" pitchFamily="50" charset="-128"/>
                <a:ea typeface="Meiryo UI" panose="020B0604030504040204" pitchFamily="50" charset="-128"/>
                <a:cs typeface="Meiryo UI" panose="020B0604030504040204" pitchFamily="50" charset="-128"/>
              </a:rPr>
              <a:t>○○（名前）</a:t>
            </a:r>
            <a:endParaRPr lang="ja-JP" altLang="en-US" sz="2800" b="1" dirty="0">
              <a:solidFill>
                <a:srgbClr val="140078"/>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角丸四角形吹き出し 5"/>
          <p:cNvSpPr/>
          <p:nvPr/>
        </p:nvSpPr>
        <p:spPr>
          <a:xfrm>
            <a:off x="6644394" y="5301208"/>
            <a:ext cx="2950526" cy="1232914"/>
          </a:xfrm>
          <a:prstGeom prst="wedgeRoundRectCallout">
            <a:avLst>
              <a:gd name="adj1" fmla="val -20833"/>
              <a:gd name="adj2" fmla="val -58849"/>
              <a:gd name="adj3" fmla="val 16667"/>
            </a:avLst>
          </a:prstGeom>
          <a:solidFill>
            <a:schemeClr val="accent3"/>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教育担当者さまへ</a:t>
            </a:r>
            <a:r>
              <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適宜、所属や名前などを編集してご活用ください。</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また、注意事項はこのようにコメントを記載しておりますので参考にしてください。</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（印刷時やスクリーンへの投影時は適宜削除してください。）</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8724161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4520158" y="4797150"/>
            <a:ext cx="5327104" cy="1435117"/>
          </a:xfrm>
          <a:prstGeom prst="rect">
            <a:avLst/>
          </a:prstGeom>
          <a:solidFill>
            <a:srgbClr val="FFFFCC"/>
          </a:solidFill>
          <a:ln>
            <a:solidFill>
              <a:srgbClr val="FF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コンテンツ プレースホルダー 6"/>
          <p:cNvSpPr>
            <a:spLocks noGrp="1"/>
          </p:cNvSpPr>
          <p:nvPr>
            <p:ph idx="1"/>
          </p:nvPr>
        </p:nvSpPr>
        <p:spPr>
          <a:xfrm>
            <a:off x="4088110" y="654784"/>
            <a:ext cx="5759153" cy="5471379"/>
          </a:xfrm>
        </p:spPr>
        <p:txBody>
          <a:bodyPr/>
          <a:lstStyle/>
          <a:p>
            <a:r>
              <a:rPr kumimoji="1" lang="ja-JP" altLang="en-US" dirty="0" smtClean="0"/>
              <a:t>塗料のラベル（例）を確認しよう</a:t>
            </a:r>
            <a:endParaRPr lang="en-US" altLang="ja-JP" dirty="0"/>
          </a:p>
          <a:p>
            <a:endParaRPr lang="en-US" altLang="ja-JP" dirty="0" smtClean="0"/>
          </a:p>
          <a:p>
            <a:endParaRPr lang="en-US" altLang="ja-JP" dirty="0"/>
          </a:p>
          <a:p>
            <a:endParaRPr lang="en-US" altLang="ja-JP" dirty="0" smtClean="0"/>
          </a:p>
          <a:p>
            <a:endParaRPr lang="en-US" altLang="ja-JP" dirty="0"/>
          </a:p>
          <a:p>
            <a:endParaRPr lang="en-US" altLang="ja-JP" dirty="0" smtClean="0"/>
          </a:p>
          <a:p>
            <a:endParaRPr lang="en-US" altLang="ja-JP" dirty="0"/>
          </a:p>
          <a:p>
            <a:endParaRPr lang="en-US" altLang="ja-JP" dirty="0" smtClean="0"/>
          </a:p>
          <a:p>
            <a:endParaRPr lang="en-US" altLang="ja-JP" dirty="0" smtClean="0"/>
          </a:p>
          <a:p>
            <a:endParaRPr kumimoji="1" lang="en-US" altLang="ja-JP" sz="1600" dirty="0"/>
          </a:p>
          <a:p>
            <a:pPr lvl="1"/>
            <a:r>
              <a:rPr lang="ja-JP" altLang="en-US" dirty="0" smtClean="0"/>
              <a:t>蒸気を吸入しないように十分に換気</a:t>
            </a:r>
            <a:endParaRPr lang="en-US" altLang="ja-JP" dirty="0" smtClean="0"/>
          </a:p>
          <a:p>
            <a:pPr lvl="1"/>
            <a:r>
              <a:rPr lang="ja-JP" altLang="en-US" dirty="0" smtClean="0"/>
              <a:t>保護</a:t>
            </a:r>
            <a:r>
              <a:rPr lang="ja-JP" altLang="en-US" dirty="0"/>
              <a:t>具</a:t>
            </a:r>
            <a:r>
              <a:rPr lang="ja-JP" altLang="en-US" dirty="0" smtClean="0"/>
              <a:t>を着用</a:t>
            </a:r>
            <a:endParaRPr lang="en-US" altLang="ja-JP" dirty="0" smtClean="0"/>
          </a:p>
          <a:p>
            <a:pPr lvl="2"/>
            <a:r>
              <a:rPr lang="ja-JP" altLang="en-US" dirty="0" smtClean="0"/>
              <a:t>呼吸用保護具、保護手袋、保護メガネ</a:t>
            </a:r>
            <a:endParaRPr lang="en-US" altLang="ja-JP" dirty="0" smtClean="0"/>
          </a:p>
          <a:p>
            <a:pPr lvl="1"/>
            <a:endParaRPr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10</a:t>
            </a:fld>
            <a:endParaRPr lang="en-US" altLang="ja-JP"/>
          </a:p>
        </p:txBody>
      </p:sp>
      <p:sp>
        <p:nvSpPr>
          <p:cNvPr id="10"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a:t>
            </a:r>
            <a:r>
              <a:rPr lang="en-US" altLang="ja-JP"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有害性情報と注意書き</a:t>
            </a:r>
            <a:r>
              <a:rPr lang="ja-JP" altLang="en-US"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の確認</a:t>
            </a:r>
            <a:endPar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6" name="図 5"/>
          <p:cNvPicPr>
            <a:picLocks noChangeAspect="1"/>
          </p:cNvPicPr>
          <p:nvPr/>
        </p:nvPicPr>
        <p:blipFill>
          <a:blip r:embed="rId2"/>
          <a:stretch>
            <a:fillRect/>
          </a:stretch>
        </p:blipFill>
        <p:spPr>
          <a:xfrm>
            <a:off x="55662" y="654784"/>
            <a:ext cx="4038084" cy="6165304"/>
          </a:xfrm>
          <a:prstGeom prst="rect">
            <a:avLst/>
          </a:prstGeom>
          <a:solidFill>
            <a:schemeClr val="bg1"/>
          </a:solidFill>
          <a:ln>
            <a:solidFill>
              <a:schemeClr val="tx1"/>
            </a:solidFill>
          </a:ln>
        </p:spPr>
      </p:pic>
      <p:sp>
        <p:nvSpPr>
          <p:cNvPr id="21" name="角丸四角形 20"/>
          <p:cNvSpPr/>
          <p:nvPr/>
        </p:nvSpPr>
        <p:spPr>
          <a:xfrm>
            <a:off x="1310985" y="930784"/>
            <a:ext cx="1512168" cy="349666"/>
          </a:xfrm>
          <a:prstGeom prst="roundRect">
            <a:avLst/>
          </a:prstGeom>
          <a:noFill/>
          <a:ln w="2857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右矢印 21"/>
          <p:cNvSpPr/>
          <p:nvPr/>
        </p:nvSpPr>
        <p:spPr>
          <a:xfrm>
            <a:off x="889917" y="858341"/>
            <a:ext cx="361000" cy="495909"/>
          </a:xfrm>
          <a:prstGeom prst="rightArrow">
            <a:avLst/>
          </a:prstGeom>
          <a:solidFill>
            <a:srgbClr val="006600"/>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図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61518" y="1293949"/>
            <a:ext cx="1258740" cy="1260000"/>
          </a:xfrm>
          <a:prstGeom prst="rect">
            <a:avLst/>
          </a:prstGeom>
        </p:spPr>
      </p:pic>
      <p:pic>
        <p:nvPicPr>
          <p:cNvPr id="13" name="図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61518" y="2791023"/>
            <a:ext cx="1258740" cy="1260000"/>
          </a:xfrm>
          <a:prstGeom prst="rect">
            <a:avLst/>
          </a:prstGeom>
        </p:spPr>
      </p:pic>
      <p:sp>
        <p:nvSpPr>
          <p:cNvPr id="14" name="角丸四角形 13"/>
          <p:cNvSpPr/>
          <p:nvPr/>
        </p:nvSpPr>
        <p:spPr>
          <a:xfrm>
            <a:off x="5520695" y="1246991"/>
            <a:ext cx="4311855" cy="1353917"/>
          </a:xfrm>
          <a:prstGeom prst="roundRect">
            <a:avLst/>
          </a:prstGeom>
          <a:solidFill>
            <a:schemeClr val="bg1">
              <a:alpha val="30196"/>
            </a:scheme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buFont typeface="Wingdings" panose="05000000000000000000" pitchFamily="2" charset="2"/>
              <a:buChar char="n"/>
            </a:pPr>
            <a:r>
              <a:rPr kumimoji="1"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蒸気を吸い込んだり、手につくと中毒や薬傷の可能性がある。</a:t>
            </a:r>
            <a:endParaRPr kumimoji="1"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buFont typeface="Wingdings" panose="05000000000000000000" pitchFamily="2" charset="2"/>
              <a:buChar char="n"/>
            </a:pP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蒸気が眼に入ると表面などに障害が起こる可能性がある。</a:t>
            </a:r>
            <a:endParaRPr kumimoji="1"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角丸四角形 14"/>
          <p:cNvSpPr/>
          <p:nvPr/>
        </p:nvSpPr>
        <p:spPr>
          <a:xfrm>
            <a:off x="5520695" y="2744924"/>
            <a:ext cx="4311855" cy="1353917"/>
          </a:xfrm>
          <a:prstGeom prst="roundRect">
            <a:avLst/>
          </a:prstGeom>
          <a:solidFill>
            <a:schemeClr val="bg1">
              <a:alpha val="30196"/>
            </a:scheme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buFont typeface="Wingdings" panose="05000000000000000000" pitchFamily="2" charset="2"/>
              <a:buChar char="n"/>
            </a:pPr>
            <a:r>
              <a:rPr kumimoji="1"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長期間蒸気を吸い込むとがんや生殖毒性が発現する可能性がある。</a:t>
            </a:r>
            <a:endParaRPr kumimoji="1"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buFont typeface="Wingdings" panose="05000000000000000000" pitchFamily="2" charset="2"/>
              <a:buChar char="n"/>
            </a:pP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臓器</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に障害をあたえる可能性がある。</a:t>
            </a:r>
            <a:endParaRPr kumimoji="1"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角丸四角形 15"/>
          <p:cNvSpPr/>
          <p:nvPr/>
        </p:nvSpPr>
        <p:spPr>
          <a:xfrm>
            <a:off x="40949" y="1354250"/>
            <a:ext cx="4105856" cy="814610"/>
          </a:xfrm>
          <a:prstGeom prst="roundRect">
            <a:avLst/>
          </a:prstGeom>
          <a:noFill/>
          <a:ln w="2857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右矢印 16"/>
          <p:cNvSpPr/>
          <p:nvPr/>
        </p:nvSpPr>
        <p:spPr>
          <a:xfrm rot="5400000">
            <a:off x="3488336" y="987878"/>
            <a:ext cx="361000" cy="495909"/>
          </a:xfrm>
          <a:prstGeom prst="rightArrow">
            <a:avLst/>
          </a:prstGeom>
          <a:solidFill>
            <a:srgbClr val="006600"/>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右矢印 17"/>
          <p:cNvSpPr/>
          <p:nvPr/>
        </p:nvSpPr>
        <p:spPr>
          <a:xfrm rot="16200000" flipV="1">
            <a:off x="3040185" y="4655301"/>
            <a:ext cx="361000" cy="495909"/>
          </a:xfrm>
          <a:prstGeom prst="rightArrow">
            <a:avLst/>
          </a:prstGeom>
          <a:solidFill>
            <a:srgbClr val="006600"/>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角丸四角形 18"/>
          <p:cNvSpPr/>
          <p:nvPr/>
        </p:nvSpPr>
        <p:spPr>
          <a:xfrm>
            <a:off x="40582" y="2241824"/>
            <a:ext cx="4105856" cy="2555327"/>
          </a:xfrm>
          <a:prstGeom prst="roundRect">
            <a:avLst/>
          </a:prstGeom>
          <a:noFill/>
          <a:ln w="2857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右矢印 19"/>
          <p:cNvSpPr/>
          <p:nvPr/>
        </p:nvSpPr>
        <p:spPr>
          <a:xfrm rot="5400000">
            <a:off x="6875957" y="4183414"/>
            <a:ext cx="450842" cy="598199"/>
          </a:xfrm>
          <a:prstGeom prst="rightArrow">
            <a:avLst/>
          </a:prstGeom>
          <a:solidFill>
            <a:srgbClr val="FFFFCC"/>
          </a:solidFill>
          <a:ln>
            <a:solidFill>
              <a:srgbClr val="ED7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角丸四角形吹き出し 24"/>
          <p:cNvSpPr/>
          <p:nvPr/>
        </p:nvSpPr>
        <p:spPr>
          <a:xfrm>
            <a:off x="6576727" y="79675"/>
            <a:ext cx="3132824" cy="1404156"/>
          </a:xfrm>
          <a:prstGeom prst="wedgeRoundRectCallout">
            <a:avLst/>
          </a:prstGeom>
          <a:solidFill>
            <a:schemeClr val="accent3"/>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教育担当者さまへ</a:t>
            </a:r>
            <a:r>
              <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前頁のディスカッションを踏まえるため、いろいろな意見や対策案が出ると思いますが、教育担当者から意見</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展示</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をして</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、労働者の方とディスカッションをしましょう</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意見</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提示をしつつ労働者の方とディスカッションをすることそのものが重要です</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0358340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219879" y="6489340"/>
            <a:ext cx="8820980"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11</a:t>
            </a:fld>
            <a:endParaRPr lang="en-US" altLang="ja-JP"/>
          </a:p>
        </p:txBody>
      </p:sp>
      <p:sp>
        <p:nvSpPr>
          <p:cNvPr id="10"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a:t>
            </a:r>
            <a:r>
              <a:rPr lang="en-US" altLang="ja-JP"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化学物質の体内への取り込みを減らす</a:t>
            </a:r>
            <a:r>
              <a:rPr lang="ja-JP" altLang="en-US"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設備対策</a:t>
            </a:r>
            <a:endPar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343694" y="692696"/>
            <a:ext cx="9503569" cy="1404156"/>
          </a:xfrm>
          <a:prstGeom prst="rect">
            <a:avLst/>
          </a:prstGeom>
          <a:solidFill>
            <a:srgbClr val="CCFFCC">
              <a:alpha val="50196"/>
            </a:srgb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健康障害防止には化学物質に接触しないことが重要</a:t>
            </a:r>
            <a:endParaRPr lang="en-US" altLang="ja-JP"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その①　設備面での対策</a:t>
            </a:r>
            <a:r>
              <a:rPr lang="en-US" altLang="ja-JP"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8" name="コンテンツ プレースホルダー 2"/>
          <p:cNvSpPr txBox="1">
            <a:spLocks/>
          </p:cNvSpPr>
          <p:nvPr/>
        </p:nvSpPr>
        <p:spPr>
          <a:xfrm>
            <a:off x="495301" y="2096852"/>
            <a:ext cx="9409112" cy="464915"/>
          </a:xfrm>
          <a:prstGeom prst="rect">
            <a:avLst/>
          </a:prstGeom>
        </p:spPr>
        <p:txBody>
          <a:bodyPr/>
          <a:lstStyle>
            <a:lvl1pPr marL="342900" indent="-342900" algn="l" rtl="0" eaLnBrk="0" fontAlgn="base" hangingPunct="0">
              <a:spcBef>
                <a:spcPct val="20000"/>
              </a:spcBef>
              <a:spcAft>
                <a:spcPct val="0"/>
              </a:spcAft>
              <a:buFont typeface="Wingdings" panose="05000000000000000000" pitchFamily="2" charset="2"/>
              <a:buChar char="l"/>
              <a:defRPr kumimoji="1" sz="24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ü"/>
              <a:defRPr kumimoji="1" sz="2400" baseline="0">
                <a:solidFill>
                  <a:schemeClr val="tx1"/>
                </a:solidFill>
                <a:latin typeface="+mn-lt"/>
                <a:ea typeface="+mn-ea"/>
              </a:defRPr>
            </a:lvl2pPr>
            <a:lvl3pPr marL="1371600" indent="-457200" algn="l" rtl="0" eaLnBrk="0" fontAlgn="base" hangingPunct="0">
              <a:spcBef>
                <a:spcPct val="20000"/>
              </a:spcBef>
              <a:spcAft>
                <a:spcPct val="0"/>
              </a:spcAft>
              <a:buFont typeface="Wingdings" panose="05000000000000000000" pitchFamily="2" charset="2"/>
              <a:buChar char="p"/>
              <a:defRPr kumimoji="1" sz="2000" baseline="0">
                <a:solidFill>
                  <a:schemeClr val="tx1"/>
                </a:solidFill>
                <a:latin typeface="+mn-lt"/>
                <a:ea typeface="+mn-ea"/>
              </a:defRPr>
            </a:lvl3pPr>
            <a:lvl4pPr marL="1600200" indent="-228600" algn="l" rtl="0" eaLnBrk="0" fontAlgn="base" hangingPunct="0">
              <a:spcBef>
                <a:spcPct val="20000"/>
              </a:spcBef>
              <a:spcAft>
                <a:spcPct val="0"/>
              </a:spcAft>
              <a:buChar char="–"/>
              <a:defRPr kumimoji="1" sz="2000" baseline="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r>
              <a:rPr lang="ja-JP" altLang="en-US" kern="0" dirty="0" smtClean="0">
                <a:latin typeface="Meiryo UI" panose="020B0604030504040204" pitchFamily="50" charset="-128"/>
                <a:ea typeface="Meiryo UI" panose="020B0604030504040204" pitchFamily="50" charset="-128"/>
                <a:cs typeface="Meiryo UI" panose="020B0604030504040204" pitchFamily="50" charset="-128"/>
              </a:rPr>
              <a:t>装置を密閉する（密閉化）</a:t>
            </a:r>
            <a:endParaRPr lang="en-US" altLang="ja-JP" kern="0"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kern="0" dirty="0" smtClean="0">
                <a:latin typeface="Meiryo UI" panose="020B0604030504040204" pitchFamily="50" charset="-128"/>
                <a:ea typeface="Meiryo UI" panose="020B0604030504040204" pitchFamily="50" charset="-128"/>
                <a:cs typeface="Meiryo UI" panose="020B0604030504040204" pitchFamily="50" charset="-128"/>
              </a:rPr>
              <a:t>設備の開口部</a:t>
            </a:r>
            <a:r>
              <a:rPr lang="ja-JP" altLang="en-US" kern="0" dirty="0">
                <a:latin typeface="Meiryo UI" panose="020B0604030504040204" pitchFamily="50" charset="-128"/>
                <a:ea typeface="Meiryo UI" panose="020B0604030504040204" pitchFamily="50" charset="-128"/>
                <a:cs typeface="Meiryo UI" panose="020B0604030504040204" pitchFamily="50" charset="-128"/>
              </a:rPr>
              <a:t>の閉止など、閉鎖された系の中で化学物質を</a:t>
            </a:r>
            <a:r>
              <a:rPr lang="ja-JP" altLang="en-US" kern="0" dirty="0" smtClean="0">
                <a:latin typeface="Meiryo UI" panose="020B0604030504040204" pitchFamily="50" charset="-128"/>
                <a:ea typeface="Meiryo UI" panose="020B0604030504040204" pitchFamily="50" charset="-128"/>
                <a:cs typeface="Meiryo UI" panose="020B0604030504040204" pitchFamily="50" charset="-128"/>
              </a:rPr>
              <a:t>取り扱う。</a:t>
            </a:r>
            <a:endParaRPr lang="en-US" altLang="ja-JP" kern="0"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kern="0" dirty="0">
                <a:latin typeface="Meiryo UI" panose="020B0604030504040204" pitchFamily="50" charset="-128"/>
                <a:ea typeface="Meiryo UI" panose="020B0604030504040204" pitchFamily="50" charset="-128"/>
                <a:cs typeface="Meiryo UI" panose="020B0604030504040204" pitchFamily="50" charset="-128"/>
              </a:rPr>
              <a:t>装置</a:t>
            </a:r>
            <a:r>
              <a:rPr lang="ja-JP" altLang="en-US" kern="0" dirty="0" smtClean="0">
                <a:latin typeface="Meiryo UI" panose="020B0604030504040204" pitchFamily="50" charset="-128"/>
                <a:ea typeface="Meiryo UI" panose="020B0604030504040204" pitchFamily="50" charset="-128"/>
                <a:cs typeface="Meiryo UI" panose="020B0604030504040204" pitchFamily="50" charset="-128"/>
              </a:rPr>
              <a:t>の開口面積を小さくする。</a:t>
            </a:r>
            <a:endParaRPr lang="en-US" altLang="ja-JP" kern="0"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kern="0" dirty="0" smtClean="0">
                <a:latin typeface="Meiryo UI" panose="020B0604030504040204" pitchFamily="50" charset="-128"/>
                <a:ea typeface="Meiryo UI" panose="020B0604030504040204" pitchFamily="50" charset="-128"/>
                <a:cs typeface="Meiryo UI" panose="020B0604030504040204" pitchFamily="50" charset="-128"/>
              </a:rPr>
              <a:t>（密閉化できない場合）容器の蓋などを開けたままにしないこと。</a:t>
            </a:r>
            <a:endParaRPr lang="en-US" altLang="ja-JP" kern="0" dirty="0" smtClean="0">
              <a:latin typeface="Meiryo UI" panose="020B0604030504040204" pitchFamily="50" charset="-128"/>
              <a:ea typeface="Meiryo UI" panose="020B0604030504040204" pitchFamily="50" charset="-128"/>
              <a:cs typeface="Meiryo UI" panose="020B0604030504040204" pitchFamily="50" charset="-128"/>
            </a:endParaRPr>
          </a:p>
          <a:p>
            <a:pPr lvl="1"/>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pPr lvl="1"/>
            <a:endParaRPr lang="en-US" altLang="ja-JP" kern="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kern="0" dirty="0">
                <a:latin typeface="Meiryo UI" panose="020B0604030504040204" pitchFamily="50" charset="-128"/>
                <a:ea typeface="Meiryo UI" panose="020B0604030504040204" pitchFamily="50" charset="-128"/>
                <a:cs typeface="Meiryo UI" panose="020B0604030504040204" pitchFamily="50" charset="-128"/>
              </a:rPr>
              <a:t>換気</a:t>
            </a:r>
            <a:r>
              <a:rPr lang="ja-JP" altLang="en-US" kern="0"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en-US" kern="0" dirty="0">
                <a:latin typeface="Meiryo UI" panose="020B0604030504040204" pitchFamily="50" charset="-128"/>
                <a:ea typeface="Meiryo UI" panose="020B0604030504040204" pitchFamily="50" charset="-128"/>
                <a:cs typeface="Meiryo UI" panose="020B0604030504040204" pitchFamily="50" charset="-128"/>
              </a:rPr>
              <a:t>強化</a:t>
            </a:r>
            <a:r>
              <a:rPr lang="ja-JP" altLang="en-US" kern="0" dirty="0" smtClean="0">
                <a:latin typeface="Meiryo UI" panose="020B0604030504040204" pitchFamily="50" charset="-128"/>
                <a:ea typeface="Meiryo UI" panose="020B0604030504040204" pitchFamily="50" charset="-128"/>
                <a:cs typeface="Meiryo UI" panose="020B0604030504040204" pitchFamily="50" charset="-128"/>
              </a:rPr>
              <a:t>する（換気設備の導入）</a:t>
            </a:r>
            <a:endParaRPr lang="en-US" altLang="ja-JP" kern="0"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kern="0" dirty="0" smtClean="0">
                <a:latin typeface="Meiryo UI" panose="020B0604030504040204" pitchFamily="50" charset="-128"/>
                <a:ea typeface="Meiryo UI" panose="020B0604030504040204" pitchFamily="50" charset="-128"/>
                <a:cs typeface="Meiryo UI" panose="020B0604030504040204" pitchFamily="50" charset="-128"/>
              </a:rPr>
              <a:t>局所排気装置や全体換気設備を設置・導入する。</a:t>
            </a:r>
            <a:endParaRPr lang="en-US" altLang="ja-JP" kern="0"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kern="0" dirty="0">
                <a:latin typeface="Meiryo UI" panose="020B0604030504040204" pitchFamily="50" charset="-128"/>
                <a:ea typeface="Meiryo UI" panose="020B0604030504040204" pitchFamily="50" charset="-128"/>
                <a:cs typeface="Meiryo UI" panose="020B0604030504040204" pitchFamily="50" charset="-128"/>
              </a:rPr>
              <a:t>換気</a:t>
            </a:r>
            <a:r>
              <a:rPr lang="ja-JP" altLang="en-US" kern="0" dirty="0" smtClean="0">
                <a:latin typeface="Meiryo UI" panose="020B0604030504040204" pitchFamily="50" charset="-128"/>
                <a:ea typeface="Meiryo UI" panose="020B0604030504040204" pitchFamily="50" charset="-128"/>
                <a:cs typeface="Meiryo UI" panose="020B0604030504040204" pitchFamily="50" charset="-128"/>
              </a:rPr>
              <a:t>扇は可能な限り常に稼働させて、外の新鮮な空気を取り入れる。</a:t>
            </a:r>
            <a:endParaRPr lang="en-US" altLang="ja-JP" kern="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633213" y="3965923"/>
            <a:ext cx="9179533" cy="615205"/>
          </a:xfrm>
          <a:prstGeom prst="rect">
            <a:avLst/>
          </a:prstGeom>
          <a:solidFill>
            <a:schemeClr val="tx2">
              <a:lumMod val="20000"/>
              <a:lumOff val="80000"/>
              <a:alpha val="50196"/>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装置・容器などの蓋は不必要に開けないようにしましょう</a:t>
            </a:r>
            <a:endParaRPr kumimoji="1" lang="ja-JP" altLang="en-US" sz="28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633213" y="6162167"/>
            <a:ext cx="9179533" cy="615205"/>
          </a:xfrm>
          <a:prstGeom prst="rect">
            <a:avLst/>
          </a:prstGeom>
          <a:solidFill>
            <a:schemeClr val="tx2">
              <a:lumMod val="20000"/>
              <a:lumOff val="80000"/>
              <a:alpha val="50196"/>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換気されていない場所で化学物質を取り扱わないようにしましょう</a:t>
            </a:r>
            <a:endParaRPr kumimoji="1" lang="ja-JP" altLang="en-US" sz="28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角丸四角形吹き出し 8"/>
          <p:cNvSpPr/>
          <p:nvPr/>
        </p:nvSpPr>
        <p:spPr>
          <a:xfrm>
            <a:off x="6576727" y="79674"/>
            <a:ext cx="3132824" cy="1693141"/>
          </a:xfrm>
          <a:prstGeom prst="wedgeRoundRectCallout">
            <a:avLst/>
          </a:prstGeom>
          <a:solidFill>
            <a:schemeClr val="accent3"/>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教育担当者さまへ</a:t>
            </a:r>
            <a:r>
              <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こに記載している対策は代表的なものの一部です。その他、事業場で導入している対策などを適宜とりあげて、「この対策は何を防ぐために、どのような目的で導入しているのか」、「この対策をとらないと何が起こるおそれがあるのか」、「この対策の原理は何か」など、</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know-how</a:t>
            </a:r>
            <a:r>
              <a:rPr lang="ja-JP" altLang="en-US" sz="11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だけ</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ではなく、</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know-why</a:t>
            </a:r>
            <a:r>
              <a:rPr lang="ja-JP" altLang="en-US" sz="11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know-what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を意識した教育につなげましょう。</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3533137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219879" y="6489340"/>
            <a:ext cx="8820980"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12</a:t>
            </a:fld>
            <a:endParaRPr lang="en-US" altLang="ja-JP"/>
          </a:p>
        </p:txBody>
      </p:sp>
      <p:sp>
        <p:nvSpPr>
          <p:cNvPr id="10"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化学物質の体内への取り込みを</a:t>
            </a:r>
            <a:r>
              <a:rPr lang="ja-JP" altLang="en-US"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減らす保護具</a:t>
            </a:r>
            <a:endPar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343694" y="692696"/>
            <a:ext cx="9503569" cy="1404156"/>
          </a:xfrm>
          <a:prstGeom prst="rect">
            <a:avLst/>
          </a:prstGeom>
          <a:solidFill>
            <a:srgbClr val="CCFFCC">
              <a:alpha val="50196"/>
            </a:srgb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健康障害防止には化学物質に接触しないことが重要</a:t>
            </a:r>
            <a:endParaRPr lang="en-US" altLang="ja-JP"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その②　保護具での対策</a:t>
            </a:r>
            <a:r>
              <a:rPr lang="en-US" altLang="ja-JP"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8" name="コンテンツ プレースホルダー 2"/>
          <p:cNvSpPr txBox="1">
            <a:spLocks/>
          </p:cNvSpPr>
          <p:nvPr/>
        </p:nvSpPr>
        <p:spPr>
          <a:xfrm>
            <a:off x="495301" y="2096852"/>
            <a:ext cx="9409112" cy="464915"/>
          </a:xfrm>
          <a:prstGeom prst="rect">
            <a:avLst/>
          </a:prstGeom>
        </p:spPr>
        <p:txBody>
          <a:bodyPr/>
          <a:lstStyle>
            <a:lvl1pPr marL="342900" indent="-342900" algn="l" rtl="0" eaLnBrk="0" fontAlgn="base" hangingPunct="0">
              <a:spcBef>
                <a:spcPct val="20000"/>
              </a:spcBef>
              <a:spcAft>
                <a:spcPct val="0"/>
              </a:spcAft>
              <a:buFont typeface="Wingdings" panose="05000000000000000000" pitchFamily="2" charset="2"/>
              <a:buChar char="l"/>
              <a:defRPr kumimoji="1" sz="24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ü"/>
              <a:defRPr kumimoji="1" sz="2400" baseline="0">
                <a:solidFill>
                  <a:schemeClr val="tx1"/>
                </a:solidFill>
                <a:latin typeface="+mn-lt"/>
                <a:ea typeface="+mn-ea"/>
              </a:defRPr>
            </a:lvl2pPr>
            <a:lvl3pPr marL="1371600" indent="-457200" algn="l" rtl="0" eaLnBrk="0" fontAlgn="base" hangingPunct="0">
              <a:spcBef>
                <a:spcPct val="20000"/>
              </a:spcBef>
              <a:spcAft>
                <a:spcPct val="0"/>
              </a:spcAft>
              <a:buFont typeface="Wingdings" panose="05000000000000000000" pitchFamily="2" charset="2"/>
              <a:buChar char="p"/>
              <a:defRPr kumimoji="1" sz="2000" baseline="0">
                <a:solidFill>
                  <a:schemeClr val="tx1"/>
                </a:solidFill>
                <a:latin typeface="+mn-lt"/>
                <a:ea typeface="+mn-ea"/>
              </a:defRPr>
            </a:lvl3pPr>
            <a:lvl4pPr marL="1600200" indent="-228600" algn="l" rtl="0" eaLnBrk="0" fontAlgn="base" hangingPunct="0">
              <a:spcBef>
                <a:spcPct val="20000"/>
              </a:spcBef>
              <a:spcAft>
                <a:spcPct val="0"/>
              </a:spcAft>
              <a:buChar char="–"/>
              <a:defRPr kumimoji="1" sz="2000" baseline="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r>
              <a:rPr lang="ja-JP" altLang="en-US" kern="0" dirty="0" smtClean="0">
                <a:latin typeface="Meiryo UI" panose="020B0604030504040204" pitchFamily="50" charset="-128"/>
                <a:ea typeface="Meiryo UI" panose="020B0604030504040204" pitchFamily="50" charset="-128"/>
                <a:cs typeface="Meiryo UI" panose="020B0604030504040204" pitchFamily="50" charset="-128"/>
              </a:rPr>
              <a:t>蒸気などの吸引防止</a:t>
            </a:r>
            <a:endParaRPr lang="en-US" altLang="ja-JP" kern="0"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kern="0" dirty="0" smtClean="0">
                <a:latin typeface="Meiryo UI" panose="020B0604030504040204" pitchFamily="50" charset="-128"/>
                <a:ea typeface="Meiryo UI" panose="020B0604030504040204" pitchFamily="50" charset="-128"/>
                <a:cs typeface="Meiryo UI" panose="020B0604030504040204" pitchFamily="50" charset="-128"/>
              </a:rPr>
              <a:t>適切な呼吸用保護具を選択すること</a:t>
            </a:r>
            <a:endParaRPr lang="en-US" altLang="ja-JP" kern="0" dirty="0" smtClean="0">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kern="0" dirty="0" smtClean="0">
                <a:latin typeface="Meiryo UI" panose="020B0604030504040204" pitchFamily="50" charset="-128"/>
                <a:ea typeface="Meiryo UI" panose="020B0604030504040204" pitchFamily="50" charset="-128"/>
                <a:cs typeface="Meiryo UI" panose="020B0604030504040204" pitchFamily="50" charset="-128"/>
              </a:rPr>
              <a:t>防毒マスク、防</a:t>
            </a:r>
            <a:r>
              <a:rPr lang="ja-JP" altLang="en-US" kern="0" dirty="0" err="1" smtClean="0">
                <a:latin typeface="Meiryo UI" panose="020B0604030504040204" pitchFamily="50" charset="-128"/>
                <a:ea typeface="Meiryo UI" panose="020B0604030504040204" pitchFamily="50" charset="-128"/>
                <a:cs typeface="Meiryo UI" panose="020B0604030504040204" pitchFamily="50" charset="-128"/>
              </a:rPr>
              <a:t>じん</a:t>
            </a:r>
            <a:r>
              <a:rPr lang="ja-JP" altLang="en-US" kern="0" dirty="0" smtClean="0">
                <a:latin typeface="Meiryo UI" panose="020B0604030504040204" pitchFamily="50" charset="-128"/>
                <a:ea typeface="Meiryo UI" panose="020B0604030504040204" pitchFamily="50" charset="-128"/>
                <a:cs typeface="Meiryo UI" panose="020B0604030504040204" pitchFamily="50" charset="-128"/>
              </a:rPr>
              <a:t>マスク、電動ファン付き呼吸用保護具など</a:t>
            </a:r>
            <a:endParaRPr lang="en-US" altLang="ja-JP" kern="0" dirty="0" smtClean="0">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kern="0" dirty="0">
                <a:latin typeface="Meiryo UI" panose="020B0604030504040204" pitchFamily="50" charset="-128"/>
                <a:ea typeface="Meiryo UI" panose="020B0604030504040204" pitchFamily="50" charset="-128"/>
                <a:cs typeface="Meiryo UI" panose="020B0604030504040204" pitchFamily="50" charset="-128"/>
              </a:rPr>
              <a:t>一般的</a:t>
            </a:r>
            <a:r>
              <a:rPr lang="ja-JP" altLang="en-US" kern="0" dirty="0" smtClean="0">
                <a:latin typeface="Meiryo UI" panose="020B0604030504040204" pitchFamily="50" charset="-128"/>
                <a:ea typeface="Meiryo UI" panose="020B0604030504040204" pitchFamily="50" charset="-128"/>
                <a:cs typeface="Meiryo UI" panose="020B0604030504040204" pitchFamily="50" charset="-128"/>
              </a:rPr>
              <a:t>なガーゼマスク（サージカルマスク）は、効果がないことに注意。</a:t>
            </a:r>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kern="0" dirty="0" smtClean="0">
                <a:latin typeface="Meiryo UI" panose="020B0604030504040204" pitchFamily="50" charset="-128"/>
                <a:ea typeface="Meiryo UI" panose="020B0604030504040204" pitchFamily="50" charset="-128"/>
                <a:cs typeface="Meiryo UI" panose="020B0604030504040204" pitchFamily="50" charset="-128"/>
              </a:rPr>
              <a:t>適切な吸収缶・フィルターを選択すること。</a:t>
            </a:r>
            <a:endParaRPr lang="en-US" altLang="ja-JP" kern="0" dirty="0" smtClean="0">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kern="0" dirty="0" smtClean="0">
                <a:latin typeface="Meiryo UI" panose="020B0604030504040204" pitchFamily="50" charset="-128"/>
                <a:ea typeface="Meiryo UI" panose="020B0604030504040204" pitchFamily="50" charset="-128"/>
                <a:cs typeface="Meiryo UI" panose="020B0604030504040204" pitchFamily="50" charset="-128"/>
              </a:rPr>
              <a:t>吸収缶やフィルターは一定期間使用すると効果がなくなるため、定期的に交換しましょう。</a:t>
            </a:r>
            <a:endParaRPr lang="en-US" altLang="ja-JP" kern="0"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kern="0" dirty="0" smtClean="0">
                <a:latin typeface="Meiryo UI" panose="020B0604030504040204" pitchFamily="50" charset="-128"/>
                <a:ea typeface="Meiryo UI" panose="020B0604030504040204" pitchFamily="50" charset="-128"/>
                <a:cs typeface="Meiryo UI" panose="020B0604030504040204" pitchFamily="50" charset="-128"/>
              </a:rPr>
              <a:t>正しく着用すること</a:t>
            </a:r>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kern="0" dirty="0" smtClean="0">
                <a:latin typeface="Meiryo UI" panose="020B0604030504040204" pitchFamily="50" charset="-128"/>
                <a:ea typeface="Meiryo UI" panose="020B0604030504040204" pitchFamily="50" charset="-128"/>
                <a:cs typeface="Meiryo UI" panose="020B0604030504040204" pitchFamily="50" charset="-128"/>
              </a:rPr>
              <a:t>顔面とマスクが密着するように着用し、隙間がないことを確認しましょう。</a:t>
            </a:r>
            <a:endParaRPr lang="en-US" altLang="ja-JP" kern="0" dirty="0" smtClean="0">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kern="0" dirty="0" smtClean="0">
                <a:latin typeface="Meiryo UI" panose="020B0604030504040204" pitchFamily="50" charset="-128"/>
                <a:ea typeface="Meiryo UI" panose="020B0604030504040204" pitchFamily="50" charset="-128"/>
                <a:cs typeface="Meiryo UI" panose="020B0604030504040204" pitchFamily="50" charset="-128"/>
              </a:rPr>
              <a:t>取り扱い説明書を十分に確認しましょう。</a:t>
            </a:r>
            <a:endParaRPr lang="en-US" altLang="ja-JP" kern="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466810" y="6054064"/>
            <a:ext cx="9179533" cy="615205"/>
          </a:xfrm>
          <a:prstGeom prst="rect">
            <a:avLst/>
          </a:prstGeom>
          <a:solidFill>
            <a:schemeClr val="tx2">
              <a:lumMod val="20000"/>
              <a:lumOff val="80000"/>
              <a:alpha val="50196"/>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適切な呼吸用保護具を選択し、正しく着用しましょう</a:t>
            </a:r>
            <a:endParaRPr kumimoji="1" lang="ja-JP" altLang="en-US" sz="28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7444492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219879" y="6489340"/>
            <a:ext cx="8820980"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13</a:t>
            </a:fld>
            <a:endParaRPr lang="en-US" altLang="ja-JP"/>
          </a:p>
        </p:txBody>
      </p:sp>
      <p:sp>
        <p:nvSpPr>
          <p:cNvPr id="10"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化学物質の体内への取り込みを</a:t>
            </a:r>
            <a:r>
              <a:rPr lang="ja-JP" altLang="en-US"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減らす保護</a:t>
            </a:r>
            <a:r>
              <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具</a:t>
            </a:r>
          </a:p>
        </p:txBody>
      </p:sp>
      <p:sp>
        <p:nvSpPr>
          <p:cNvPr id="12" name="正方形/長方形 11"/>
          <p:cNvSpPr/>
          <p:nvPr/>
        </p:nvSpPr>
        <p:spPr>
          <a:xfrm>
            <a:off x="343694" y="692696"/>
            <a:ext cx="9503569" cy="1404156"/>
          </a:xfrm>
          <a:prstGeom prst="rect">
            <a:avLst/>
          </a:prstGeom>
          <a:solidFill>
            <a:srgbClr val="CCFFCC">
              <a:alpha val="50196"/>
            </a:srgb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健康障害防止には化学物質に接触しないことが重要</a:t>
            </a:r>
            <a:endParaRPr lang="en-US" altLang="ja-JP"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その②　保護具での対策</a:t>
            </a:r>
            <a:r>
              <a:rPr lang="en-US" altLang="ja-JP"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8" name="コンテンツ プレースホルダー 2"/>
          <p:cNvSpPr txBox="1">
            <a:spLocks/>
          </p:cNvSpPr>
          <p:nvPr/>
        </p:nvSpPr>
        <p:spPr>
          <a:xfrm>
            <a:off x="495301" y="2096852"/>
            <a:ext cx="9409112" cy="464915"/>
          </a:xfrm>
          <a:prstGeom prst="rect">
            <a:avLst/>
          </a:prstGeom>
        </p:spPr>
        <p:txBody>
          <a:bodyPr/>
          <a:lstStyle>
            <a:lvl1pPr marL="342900" indent="-342900" algn="l" rtl="0" eaLnBrk="0" fontAlgn="base" hangingPunct="0">
              <a:spcBef>
                <a:spcPct val="20000"/>
              </a:spcBef>
              <a:spcAft>
                <a:spcPct val="0"/>
              </a:spcAft>
              <a:buFont typeface="Wingdings" panose="05000000000000000000" pitchFamily="2" charset="2"/>
              <a:buChar char="l"/>
              <a:defRPr kumimoji="1" sz="24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ü"/>
              <a:defRPr kumimoji="1" sz="2400" baseline="0">
                <a:solidFill>
                  <a:schemeClr val="tx1"/>
                </a:solidFill>
                <a:latin typeface="+mn-lt"/>
                <a:ea typeface="+mn-ea"/>
              </a:defRPr>
            </a:lvl2pPr>
            <a:lvl3pPr marL="1371600" indent="-457200" algn="l" rtl="0" eaLnBrk="0" fontAlgn="base" hangingPunct="0">
              <a:spcBef>
                <a:spcPct val="20000"/>
              </a:spcBef>
              <a:spcAft>
                <a:spcPct val="0"/>
              </a:spcAft>
              <a:buFont typeface="Wingdings" panose="05000000000000000000" pitchFamily="2" charset="2"/>
              <a:buChar char="p"/>
              <a:defRPr kumimoji="1" sz="2000" baseline="0">
                <a:solidFill>
                  <a:schemeClr val="tx1"/>
                </a:solidFill>
                <a:latin typeface="+mn-lt"/>
                <a:ea typeface="+mn-ea"/>
              </a:defRPr>
            </a:lvl3pPr>
            <a:lvl4pPr marL="1600200" indent="-228600" algn="l" rtl="0" eaLnBrk="0" fontAlgn="base" hangingPunct="0">
              <a:spcBef>
                <a:spcPct val="20000"/>
              </a:spcBef>
              <a:spcAft>
                <a:spcPct val="0"/>
              </a:spcAft>
              <a:buChar char="–"/>
              <a:defRPr kumimoji="1" sz="2000" baseline="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r>
              <a:rPr lang="ja-JP" altLang="en-US" kern="0" dirty="0" smtClean="0">
                <a:latin typeface="Meiryo UI" panose="020B0604030504040204" pitchFamily="50" charset="-128"/>
                <a:ea typeface="Meiryo UI" panose="020B0604030504040204" pitchFamily="50" charset="-128"/>
                <a:cs typeface="Meiryo UI" panose="020B0604030504040204" pitchFamily="50" charset="-128"/>
              </a:rPr>
              <a:t>皮膚や眼などの接触防止</a:t>
            </a:r>
            <a:endParaRPr lang="en-US" altLang="ja-JP" kern="0"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kern="0" dirty="0" smtClean="0">
                <a:latin typeface="Meiryo UI" panose="020B0604030504040204" pitchFamily="50" charset="-128"/>
                <a:ea typeface="Meiryo UI" panose="020B0604030504040204" pitchFamily="50" charset="-128"/>
                <a:cs typeface="Meiryo UI" panose="020B0604030504040204" pitchFamily="50" charset="-128"/>
              </a:rPr>
              <a:t>適切な保護具を選択すること</a:t>
            </a:r>
            <a:endParaRPr lang="en-US" altLang="ja-JP" kern="0" dirty="0" smtClean="0">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kern="0" dirty="0" smtClean="0">
                <a:latin typeface="Meiryo UI" panose="020B0604030504040204" pitchFamily="50" charset="-128"/>
                <a:ea typeface="Meiryo UI" panose="020B0604030504040204" pitchFamily="50" charset="-128"/>
                <a:cs typeface="Meiryo UI" panose="020B0604030504040204" pitchFamily="50" charset="-128"/>
              </a:rPr>
              <a:t>手・足・その他体の一部：保護服、化学保護手袋、保護長靴など</a:t>
            </a:r>
            <a:endParaRPr lang="en-US" altLang="ja-JP" kern="0" dirty="0" smtClean="0">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kern="0" dirty="0">
                <a:latin typeface="Meiryo UI" panose="020B0604030504040204" pitchFamily="50" charset="-128"/>
                <a:ea typeface="Meiryo UI" panose="020B0604030504040204" pitchFamily="50" charset="-128"/>
                <a:cs typeface="Meiryo UI" panose="020B0604030504040204" pitchFamily="50" charset="-128"/>
              </a:rPr>
              <a:t>眼</a:t>
            </a:r>
            <a:r>
              <a:rPr lang="ja-JP" altLang="en-US" kern="0" dirty="0" smtClean="0">
                <a:latin typeface="Meiryo UI" panose="020B0604030504040204" pitchFamily="50" charset="-128"/>
                <a:ea typeface="Meiryo UI" panose="020B0604030504040204" pitchFamily="50" charset="-128"/>
                <a:cs typeface="Meiryo UI" panose="020B0604030504040204" pitchFamily="50" charset="-128"/>
              </a:rPr>
              <a:t>や顔面：保護メガネ、保護面、遮光保護具など</a:t>
            </a:r>
            <a:endParaRPr lang="en-US" altLang="ja-JP" kern="0"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kern="0" dirty="0">
                <a:latin typeface="Meiryo UI" panose="020B0604030504040204" pitchFamily="50" charset="-128"/>
                <a:ea typeface="Meiryo UI" panose="020B0604030504040204" pitchFamily="50" charset="-128"/>
                <a:cs typeface="Meiryo UI" panose="020B0604030504040204" pitchFamily="50" charset="-128"/>
              </a:rPr>
              <a:t>適切</a:t>
            </a:r>
            <a:r>
              <a:rPr lang="ja-JP" altLang="en-US" kern="0" dirty="0" smtClean="0">
                <a:latin typeface="Meiryo UI" panose="020B0604030504040204" pitchFamily="50" charset="-128"/>
                <a:ea typeface="Meiryo UI" panose="020B0604030504040204" pitchFamily="50" charset="-128"/>
                <a:cs typeface="Meiryo UI" panose="020B0604030504040204" pitchFamily="50" charset="-128"/>
              </a:rPr>
              <a:t>な</a:t>
            </a:r>
            <a:r>
              <a:rPr lang="ja-JP" altLang="en-US" kern="0" dirty="0">
                <a:latin typeface="Meiryo UI" panose="020B0604030504040204" pitchFamily="50" charset="-128"/>
                <a:ea typeface="Meiryo UI" panose="020B0604030504040204" pitchFamily="50" charset="-128"/>
                <a:cs typeface="Meiryo UI" panose="020B0604030504040204" pitchFamily="50" charset="-128"/>
              </a:rPr>
              <a:t>素材</a:t>
            </a:r>
            <a:r>
              <a:rPr lang="ja-JP" altLang="en-US" kern="0" dirty="0" smtClean="0">
                <a:latin typeface="Meiryo UI" panose="020B0604030504040204" pitchFamily="50" charset="-128"/>
                <a:ea typeface="Meiryo UI" panose="020B0604030504040204" pitchFamily="50" charset="-128"/>
                <a:cs typeface="Meiryo UI" panose="020B0604030504040204" pitchFamily="50" charset="-128"/>
              </a:rPr>
              <a:t>を選択すること</a:t>
            </a:r>
            <a:endParaRPr lang="en-US" altLang="ja-JP" kern="0" dirty="0" smtClean="0">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kern="0" dirty="0" smtClean="0">
                <a:latin typeface="Meiryo UI" panose="020B0604030504040204" pitchFamily="50" charset="-128"/>
                <a:ea typeface="Meiryo UI" panose="020B0604030504040204" pitchFamily="50" charset="-128"/>
                <a:cs typeface="Meiryo UI" panose="020B0604030504040204" pitchFamily="50" charset="-128"/>
              </a:rPr>
              <a:t>耐酸、耐アルカリ、耐溶剤など</a:t>
            </a:r>
            <a:endParaRPr lang="en-US" altLang="ja-JP" kern="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466810" y="4617132"/>
            <a:ext cx="9179533" cy="615205"/>
          </a:xfrm>
          <a:prstGeom prst="rect">
            <a:avLst/>
          </a:prstGeom>
          <a:solidFill>
            <a:schemeClr val="tx2">
              <a:lumMod val="20000"/>
              <a:lumOff val="80000"/>
              <a:alpha val="50196"/>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適切な保護具を選択し、正しく着用しましょう</a:t>
            </a:r>
            <a:endParaRPr kumimoji="1" lang="ja-JP" altLang="en-US" sz="28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6521673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14</a:t>
            </a:fld>
            <a:endParaRPr lang="en-US" altLang="ja-JP"/>
          </a:p>
        </p:txBody>
      </p:sp>
      <p:sp>
        <p:nvSpPr>
          <p:cNvPr id="10"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6</a:t>
            </a:r>
            <a:r>
              <a:rPr lang="en-US" altLang="ja-JP"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（参考）呼吸用保護具の</a:t>
            </a:r>
            <a:r>
              <a:rPr lang="ja-JP" altLang="en-US"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正しい着用方法</a:t>
            </a:r>
            <a:endPar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343694" y="692696"/>
            <a:ext cx="9503569" cy="1404156"/>
          </a:xfrm>
          <a:prstGeom prst="rect">
            <a:avLst/>
          </a:prstGeom>
          <a:solidFill>
            <a:srgbClr val="CCFFCC">
              <a:alpha val="50196"/>
            </a:srgb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保護具は正しく着用しないと効果がありません。</a:t>
            </a:r>
            <a:endParaRPr lang="en-US" altLang="ja-JP"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説明書</a:t>
            </a:r>
            <a:r>
              <a:rPr lang="ja-JP" altLang="en-US"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を確認して正しく着用しましょう。</a:t>
            </a:r>
            <a:endParaRPr lang="en-US" altLang="ja-JP"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コンテンツ プレースホルダー 2"/>
          <p:cNvSpPr txBox="1">
            <a:spLocks/>
          </p:cNvSpPr>
          <p:nvPr/>
        </p:nvSpPr>
        <p:spPr>
          <a:xfrm>
            <a:off x="495301" y="2096852"/>
            <a:ext cx="9409112" cy="464915"/>
          </a:xfrm>
          <a:prstGeom prst="rect">
            <a:avLst/>
          </a:prstGeom>
        </p:spPr>
        <p:txBody>
          <a:bodyPr/>
          <a:lstStyle>
            <a:lvl1pPr marL="342900" indent="-342900" algn="l" rtl="0" eaLnBrk="0" fontAlgn="base" hangingPunct="0">
              <a:spcBef>
                <a:spcPct val="20000"/>
              </a:spcBef>
              <a:spcAft>
                <a:spcPct val="0"/>
              </a:spcAft>
              <a:buFont typeface="Wingdings" panose="05000000000000000000" pitchFamily="2" charset="2"/>
              <a:buChar char="l"/>
              <a:defRPr kumimoji="1" sz="24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ü"/>
              <a:defRPr kumimoji="1" sz="2400" baseline="0">
                <a:solidFill>
                  <a:schemeClr val="tx1"/>
                </a:solidFill>
                <a:latin typeface="+mn-lt"/>
                <a:ea typeface="+mn-ea"/>
              </a:defRPr>
            </a:lvl2pPr>
            <a:lvl3pPr marL="1371600" indent="-457200" algn="l" rtl="0" eaLnBrk="0" fontAlgn="base" hangingPunct="0">
              <a:spcBef>
                <a:spcPct val="20000"/>
              </a:spcBef>
              <a:spcAft>
                <a:spcPct val="0"/>
              </a:spcAft>
              <a:buFont typeface="Wingdings" panose="05000000000000000000" pitchFamily="2" charset="2"/>
              <a:buChar char="p"/>
              <a:defRPr kumimoji="1" sz="2000" baseline="0">
                <a:solidFill>
                  <a:schemeClr val="tx1"/>
                </a:solidFill>
                <a:latin typeface="+mn-lt"/>
                <a:ea typeface="+mn-ea"/>
              </a:defRPr>
            </a:lvl3pPr>
            <a:lvl4pPr marL="1600200" indent="-228600" algn="l" rtl="0" eaLnBrk="0" fontAlgn="base" hangingPunct="0">
              <a:spcBef>
                <a:spcPct val="20000"/>
              </a:spcBef>
              <a:spcAft>
                <a:spcPct val="0"/>
              </a:spcAft>
              <a:buChar char="–"/>
              <a:defRPr kumimoji="1" sz="2000" baseline="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r>
              <a:rPr lang="ja-JP" altLang="en-US" kern="0" dirty="0" smtClean="0">
                <a:latin typeface="Meiryo UI" panose="020B0604030504040204" pitchFamily="50" charset="-128"/>
                <a:ea typeface="Meiryo UI" panose="020B0604030504040204" pitchFamily="50" charset="-128"/>
                <a:cs typeface="Meiryo UI" panose="020B0604030504040204" pitchFamily="50" charset="-128"/>
              </a:rPr>
              <a:t>防毒マスクの正しい着用方法</a:t>
            </a:r>
            <a:endParaRPr lang="en-US" altLang="ja-JP" kern="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kern="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kern="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kern="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7" name="図 6"/>
          <p:cNvPicPr>
            <a:picLocks noChangeAspect="1"/>
          </p:cNvPicPr>
          <p:nvPr/>
        </p:nvPicPr>
        <p:blipFill>
          <a:blip r:embed="rId2"/>
          <a:stretch>
            <a:fillRect/>
          </a:stretch>
        </p:blipFill>
        <p:spPr>
          <a:xfrm>
            <a:off x="263071" y="2568898"/>
            <a:ext cx="9393627" cy="3668413"/>
          </a:xfrm>
          <a:prstGeom prst="rect">
            <a:avLst/>
          </a:prstGeom>
        </p:spPr>
      </p:pic>
      <p:sp>
        <p:nvSpPr>
          <p:cNvPr id="15" name="角丸四角形吹き出し 14"/>
          <p:cNvSpPr/>
          <p:nvPr/>
        </p:nvSpPr>
        <p:spPr>
          <a:xfrm>
            <a:off x="264037" y="6054898"/>
            <a:ext cx="2491926" cy="720080"/>
          </a:xfrm>
          <a:prstGeom prst="wedgeRoundRectCallout">
            <a:avLst>
              <a:gd name="adj1" fmla="val -16207"/>
              <a:gd name="adj2" fmla="val -64486"/>
              <a:gd name="adj3" fmla="val 16667"/>
            </a:avLst>
          </a:prstGeom>
          <a:solidFill>
            <a:schemeClr val="accent3"/>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教育担当者さまへ</a:t>
            </a:r>
            <a:r>
              <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実際に用いている呼吸用保護具を用いてデモンストレーションをすると効果的です。</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9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保護具着用管理</a:t>
            </a:r>
            <a:r>
              <a:rPr lang="zh-TW" altLang="en-US" sz="900" dirty="0" smtClean="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責任者</a:t>
            </a:r>
            <a:r>
              <a:rPr lang="ja-JP" altLang="en-US" sz="900" dirty="0" smtClean="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がいれば依頼する）</a:t>
            </a:r>
            <a:endParaRPr kumimoji="1" lang="ja-JP" altLang="en-US" sz="9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232905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15</a:t>
            </a:fld>
            <a:endParaRPr lang="en-US" altLang="ja-JP"/>
          </a:p>
        </p:txBody>
      </p:sp>
      <p:sp>
        <p:nvSpPr>
          <p:cNvPr id="10"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6</a:t>
            </a:r>
            <a:r>
              <a:rPr lang="en-US" altLang="ja-JP"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（参考）呼吸用保護具の</a:t>
            </a:r>
            <a:r>
              <a:rPr lang="ja-JP" altLang="en-US"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正しい着用方法</a:t>
            </a:r>
            <a:endPar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343694" y="692696"/>
            <a:ext cx="9503569" cy="1404156"/>
          </a:xfrm>
          <a:prstGeom prst="rect">
            <a:avLst/>
          </a:prstGeom>
          <a:solidFill>
            <a:srgbClr val="CCFFCC">
              <a:alpha val="50196"/>
            </a:srgb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保護具は正しく着用しないと効果がありません。</a:t>
            </a:r>
            <a:endParaRPr lang="en-US" altLang="ja-JP"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説明書</a:t>
            </a:r>
            <a:r>
              <a:rPr lang="ja-JP" altLang="en-US"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を確認して正しく着用しましょう。</a:t>
            </a:r>
            <a:endParaRPr lang="en-US" altLang="ja-JP"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コンテンツ プレースホルダー 2"/>
          <p:cNvSpPr txBox="1">
            <a:spLocks/>
          </p:cNvSpPr>
          <p:nvPr/>
        </p:nvSpPr>
        <p:spPr>
          <a:xfrm>
            <a:off x="495301" y="2096852"/>
            <a:ext cx="9409112" cy="464915"/>
          </a:xfrm>
          <a:prstGeom prst="rect">
            <a:avLst/>
          </a:prstGeom>
        </p:spPr>
        <p:txBody>
          <a:bodyPr/>
          <a:lstStyle>
            <a:lvl1pPr marL="342900" indent="-342900" algn="l" rtl="0" eaLnBrk="0" fontAlgn="base" hangingPunct="0">
              <a:spcBef>
                <a:spcPct val="20000"/>
              </a:spcBef>
              <a:spcAft>
                <a:spcPct val="0"/>
              </a:spcAft>
              <a:buFont typeface="Wingdings" panose="05000000000000000000" pitchFamily="2" charset="2"/>
              <a:buChar char="l"/>
              <a:defRPr kumimoji="1" sz="24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ü"/>
              <a:defRPr kumimoji="1" sz="2400" baseline="0">
                <a:solidFill>
                  <a:schemeClr val="tx1"/>
                </a:solidFill>
                <a:latin typeface="+mn-lt"/>
                <a:ea typeface="+mn-ea"/>
              </a:defRPr>
            </a:lvl2pPr>
            <a:lvl3pPr marL="1371600" indent="-457200" algn="l" rtl="0" eaLnBrk="0" fontAlgn="base" hangingPunct="0">
              <a:spcBef>
                <a:spcPct val="20000"/>
              </a:spcBef>
              <a:spcAft>
                <a:spcPct val="0"/>
              </a:spcAft>
              <a:buFont typeface="Wingdings" panose="05000000000000000000" pitchFamily="2" charset="2"/>
              <a:buChar char="p"/>
              <a:defRPr kumimoji="1" sz="2000" baseline="0">
                <a:solidFill>
                  <a:schemeClr val="tx1"/>
                </a:solidFill>
                <a:latin typeface="+mn-lt"/>
                <a:ea typeface="+mn-ea"/>
              </a:defRPr>
            </a:lvl3pPr>
            <a:lvl4pPr marL="1600200" indent="-228600" algn="l" rtl="0" eaLnBrk="0" fontAlgn="base" hangingPunct="0">
              <a:spcBef>
                <a:spcPct val="20000"/>
              </a:spcBef>
              <a:spcAft>
                <a:spcPct val="0"/>
              </a:spcAft>
              <a:buChar char="–"/>
              <a:defRPr kumimoji="1" sz="2000" baseline="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r>
              <a:rPr lang="ja-JP" altLang="en-US" kern="0" dirty="0" smtClean="0">
                <a:latin typeface="Meiryo UI" panose="020B0604030504040204" pitchFamily="50" charset="-128"/>
                <a:ea typeface="Meiryo UI" panose="020B0604030504040204" pitchFamily="50" charset="-128"/>
                <a:cs typeface="Meiryo UI" panose="020B0604030504040204" pitchFamily="50" charset="-128"/>
              </a:rPr>
              <a:t>防</a:t>
            </a:r>
            <a:r>
              <a:rPr lang="ja-JP" altLang="en-US" kern="0" dirty="0" err="1" smtClean="0">
                <a:latin typeface="Meiryo UI" panose="020B0604030504040204" pitchFamily="50" charset="-128"/>
                <a:ea typeface="Meiryo UI" panose="020B0604030504040204" pitchFamily="50" charset="-128"/>
                <a:cs typeface="Meiryo UI" panose="020B0604030504040204" pitchFamily="50" charset="-128"/>
              </a:rPr>
              <a:t>じん</a:t>
            </a:r>
            <a:r>
              <a:rPr lang="ja-JP" altLang="en-US" kern="0" dirty="0" smtClean="0">
                <a:latin typeface="Meiryo UI" panose="020B0604030504040204" pitchFamily="50" charset="-128"/>
                <a:ea typeface="Meiryo UI" panose="020B0604030504040204" pitchFamily="50" charset="-128"/>
                <a:cs typeface="Meiryo UI" panose="020B0604030504040204" pitchFamily="50" charset="-128"/>
              </a:rPr>
              <a:t>マスクの正しい着用方法</a:t>
            </a:r>
            <a:endParaRPr lang="en-US" altLang="ja-JP" kern="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kern="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kern="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kern="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2" name="図 1"/>
          <p:cNvPicPr>
            <a:picLocks noChangeAspect="1"/>
          </p:cNvPicPr>
          <p:nvPr/>
        </p:nvPicPr>
        <p:blipFill>
          <a:blip r:embed="rId2"/>
          <a:stretch>
            <a:fillRect/>
          </a:stretch>
        </p:blipFill>
        <p:spPr>
          <a:xfrm>
            <a:off x="268306" y="2573452"/>
            <a:ext cx="9383984" cy="3956124"/>
          </a:xfrm>
          <a:prstGeom prst="rect">
            <a:avLst/>
          </a:prstGeom>
        </p:spPr>
      </p:pic>
      <p:sp>
        <p:nvSpPr>
          <p:cNvPr id="15" name="角丸四角形吹き出し 14"/>
          <p:cNvSpPr/>
          <p:nvPr/>
        </p:nvSpPr>
        <p:spPr>
          <a:xfrm>
            <a:off x="264037" y="6054898"/>
            <a:ext cx="2491926" cy="720080"/>
          </a:xfrm>
          <a:prstGeom prst="wedgeRoundRectCallout">
            <a:avLst>
              <a:gd name="adj1" fmla="val -16207"/>
              <a:gd name="adj2" fmla="val -64486"/>
              <a:gd name="adj3" fmla="val 16667"/>
            </a:avLst>
          </a:prstGeom>
          <a:solidFill>
            <a:schemeClr val="accent3"/>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教育担当者さまへ</a:t>
            </a:r>
            <a:r>
              <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実際に用いている呼吸用保護具を用いてデモンストレーションをすると効果的です。</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9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保護具着用管理</a:t>
            </a:r>
            <a:r>
              <a:rPr lang="zh-TW" altLang="en-US" sz="900" dirty="0" smtClean="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責任者</a:t>
            </a:r>
            <a:r>
              <a:rPr lang="ja-JP" altLang="en-US" sz="900" dirty="0" smtClean="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がいれば依頼する）</a:t>
            </a:r>
            <a:endParaRPr kumimoji="1" lang="ja-JP" altLang="en-US" sz="9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1608686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2</a:t>
            </a:fld>
            <a:endParaRPr lang="en-US" altLang="ja-JP"/>
          </a:p>
        </p:txBody>
      </p:sp>
      <p:sp>
        <p:nvSpPr>
          <p:cNvPr id="10"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r>
              <a:rPr lang="ja-JP" altLang="en-US"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本日の学習内容</a:t>
            </a:r>
            <a:endPar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343694" y="692696"/>
            <a:ext cx="9503569" cy="1404156"/>
          </a:xfrm>
          <a:prstGeom prst="rect">
            <a:avLst/>
          </a:prstGeom>
          <a:solidFill>
            <a:srgbClr val="CCFFCC">
              <a:alpha val="50196"/>
            </a:srgb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ラベルの絵表示を見て内容物の有害性を把握し、</a:t>
            </a:r>
            <a:endParaRPr lang="en-US" altLang="ja-JP"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健康障害から身を守りましょう。</a:t>
            </a:r>
            <a:endParaRPr lang="en-US" altLang="ja-JP"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コンテンツ プレースホルダー 2"/>
          <p:cNvSpPr>
            <a:spLocks noGrp="1"/>
          </p:cNvSpPr>
          <p:nvPr>
            <p:ph idx="1"/>
          </p:nvPr>
        </p:nvSpPr>
        <p:spPr>
          <a:xfrm>
            <a:off x="343694" y="2096852"/>
            <a:ext cx="9560719" cy="464915"/>
          </a:xfrm>
        </p:spPr>
        <p:txBody>
          <a:bodyPr/>
          <a:lstStyle/>
          <a:p>
            <a:pPr marL="457200" indent="-457200">
              <a:buFont typeface="+mj-lt"/>
              <a:buAutoNum type="arabicPeriod"/>
            </a:pPr>
            <a:r>
              <a:rPr lang="ja-JP" altLang="en-US" sz="3600" dirty="0" smtClean="0">
                <a:latin typeface="Meiryo UI" panose="020B0604030504040204" pitchFamily="50" charset="-128"/>
                <a:ea typeface="Meiryo UI" panose="020B0604030504040204" pitchFamily="50" charset="-128"/>
                <a:cs typeface="Meiryo UI" panose="020B0604030504040204" pitchFamily="50" charset="-128"/>
              </a:rPr>
              <a:t>有害性に起因する災害事例</a:t>
            </a:r>
            <a:endParaRPr lang="en-US" altLang="ja-JP" sz="3600" dirty="0" smtClean="0">
              <a:latin typeface="Meiryo UI" panose="020B0604030504040204" pitchFamily="50" charset="-128"/>
              <a:ea typeface="Meiryo UI" panose="020B0604030504040204" pitchFamily="50" charset="-128"/>
              <a:cs typeface="Meiryo UI" panose="020B0604030504040204" pitchFamily="50" charset="-128"/>
            </a:endParaRPr>
          </a:p>
          <a:p>
            <a:pPr marL="457200" indent="-457200">
              <a:buFont typeface="+mj-lt"/>
              <a:buAutoNum type="arabicPeriod"/>
            </a:pPr>
            <a:r>
              <a:rPr lang="ja-JP" altLang="en-US" sz="3600" dirty="0" smtClean="0">
                <a:latin typeface="Meiryo UI" panose="020B0604030504040204" pitchFamily="50" charset="-128"/>
                <a:ea typeface="Meiryo UI" panose="020B0604030504040204" pitchFamily="50" charset="-128"/>
                <a:cs typeface="Meiryo UI" panose="020B0604030504040204" pitchFamily="50" charset="-128"/>
              </a:rPr>
              <a:t>健康障害を引き起こすおそれがある絵表示</a:t>
            </a:r>
            <a:endParaRPr lang="en-US" altLang="ja-JP" sz="3600" dirty="0" smtClean="0">
              <a:latin typeface="Meiryo UI" panose="020B0604030504040204" pitchFamily="50" charset="-128"/>
              <a:ea typeface="Meiryo UI" panose="020B0604030504040204" pitchFamily="50" charset="-128"/>
              <a:cs typeface="Meiryo UI" panose="020B0604030504040204" pitchFamily="50" charset="-128"/>
            </a:endParaRPr>
          </a:p>
          <a:p>
            <a:pPr marL="457200" indent="-457200">
              <a:buFont typeface="+mj-lt"/>
              <a:buAutoNum type="arabicPeriod"/>
            </a:pPr>
            <a:r>
              <a:rPr lang="ja-JP" altLang="en-US" sz="3600" dirty="0" smtClean="0">
                <a:latin typeface="Meiryo UI" panose="020B0604030504040204" pitchFamily="50" charset="-128"/>
                <a:ea typeface="Meiryo UI" panose="020B0604030504040204" pitchFamily="50" charset="-128"/>
                <a:cs typeface="Meiryo UI" panose="020B0604030504040204" pitchFamily="50" charset="-128"/>
              </a:rPr>
              <a:t>危険有害性情報と注意書きの確認</a:t>
            </a:r>
            <a:endParaRPr lang="en-US" altLang="ja-JP" sz="3600" dirty="0" smtClean="0">
              <a:latin typeface="Meiryo UI" panose="020B0604030504040204" pitchFamily="50" charset="-128"/>
              <a:ea typeface="Meiryo UI" panose="020B0604030504040204" pitchFamily="50" charset="-128"/>
              <a:cs typeface="Meiryo UI" panose="020B0604030504040204" pitchFamily="50" charset="-128"/>
            </a:endParaRPr>
          </a:p>
          <a:p>
            <a:pPr marL="457200" indent="-457200">
              <a:buFont typeface="+mj-lt"/>
              <a:buAutoNum type="arabicPeriod"/>
            </a:pPr>
            <a:r>
              <a:rPr lang="ja-JP" altLang="en-US" sz="3600" dirty="0" smtClean="0">
                <a:latin typeface="Meiryo UI" panose="020B0604030504040204" pitchFamily="50" charset="-128"/>
                <a:ea typeface="Meiryo UI" panose="020B0604030504040204" pitchFamily="50" charset="-128"/>
                <a:cs typeface="Meiryo UI" panose="020B0604030504040204" pitchFamily="50" charset="-128"/>
              </a:rPr>
              <a:t>化学物質の体内への取り込みを減らす設備対策</a:t>
            </a:r>
            <a:endParaRPr lang="en-US" altLang="ja-JP" sz="3600" dirty="0" smtClean="0">
              <a:latin typeface="Meiryo UI" panose="020B0604030504040204" pitchFamily="50" charset="-128"/>
              <a:ea typeface="Meiryo UI" panose="020B0604030504040204" pitchFamily="50" charset="-128"/>
              <a:cs typeface="Meiryo UI" panose="020B0604030504040204" pitchFamily="50" charset="-128"/>
            </a:endParaRPr>
          </a:p>
          <a:p>
            <a:pPr marL="457200" indent="-457200">
              <a:buFont typeface="+mj-lt"/>
              <a:buAutoNum type="arabicPeriod"/>
            </a:pPr>
            <a:r>
              <a:rPr lang="ja-JP" altLang="en-US" sz="3600" dirty="0">
                <a:latin typeface="Meiryo UI" panose="020B0604030504040204" pitchFamily="50" charset="-128"/>
                <a:ea typeface="Meiryo UI" panose="020B0604030504040204" pitchFamily="50" charset="-128"/>
                <a:cs typeface="Meiryo UI" panose="020B0604030504040204" pitchFamily="50" charset="-128"/>
              </a:rPr>
              <a:t>化学物質の体内への取り込みを</a:t>
            </a:r>
            <a:r>
              <a:rPr lang="ja-JP" altLang="en-US" sz="3600" dirty="0" smtClean="0">
                <a:latin typeface="Meiryo UI" panose="020B0604030504040204" pitchFamily="50" charset="-128"/>
                <a:ea typeface="Meiryo UI" panose="020B0604030504040204" pitchFamily="50" charset="-128"/>
                <a:cs typeface="Meiryo UI" panose="020B0604030504040204" pitchFamily="50" charset="-128"/>
              </a:rPr>
              <a:t>減らす保護具</a:t>
            </a:r>
            <a:endParaRPr lang="en-US" altLang="ja-JP" sz="3600" dirty="0" smtClean="0">
              <a:latin typeface="Meiryo UI" panose="020B0604030504040204" pitchFamily="50" charset="-128"/>
              <a:ea typeface="Meiryo UI" panose="020B0604030504040204" pitchFamily="50" charset="-128"/>
              <a:cs typeface="Meiryo UI" panose="020B0604030504040204" pitchFamily="50" charset="-128"/>
            </a:endParaRPr>
          </a:p>
          <a:p>
            <a:pPr marL="457200" indent="-457200">
              <a:buFont typeface="+mj-lt"/>
              <a:buAutoNum type="arabicPeriod"/>
            </a:pPr>
            <a:r>
              <a:rPr lang="ja-JP" altLang="en-US" sz="3600" dirty="0" smtClean="0">
                <a:latin typeface="Meiryo UI" panose="020B0604030504040204" pitchFamily="50" charset="-128"/>
                <a:ea typeface="Meiryo UI" panose="020B0604030504040204" pitchFamily="50" charset="-128"/>
                <a:cs typeface="Meiryo UI" panose="020B0604030504040204" pitchFamily="50" charset="-128"/>
              </a:rPr>
              <a:t>（参考）呼吸用保護具の正しい着用方法</a:t>
            </a:r>
            <a:endParaRPr lang="en-US" altLang="ja-JP" sz="36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7951697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正方形/長方形 29"/>
          <p:cNvSpPr/>
          <p:nvPr/>
        </p:nvSpPr>
        <p:spPr>
          <a:xfrm>
            <a:off x="346656" y="5081193"/>
            <a:ext cx="9351963" cy="1744307"/>
          </a:xfrm>
          <a:prstGeom prst="rect">
            <a:avLst/>
          </a:prstGeom>
          <a:solidFill>
            <a:srgbClr val="FFFFCC"/>
          </a:solidFill>
          <a:ln>
            <a:solidFill>
              <a:srgbClr val="FF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3</a:t>
            </a:fld>
            <a:endParaRPr lang="en-US" altLang="ja-JP"/>
          </a:p>
        </p:txBody>
      </p:sp>
      <p:sp>
        <p:nvSpPr>
          <p:cNvPr id="10"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有害性に起因する災害事例</a:t>
            </a:r>
            <a:endPar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343694" y="692695"/>
            <a:ext cx="9503569" cy="2535089"/>
          </a:xfrm>
          <a:prstGeom prst="rect">
            <a:avLst/>
          </a:prstGeom>
          <a:solidFill>
            <a:srgbClr val="CCFFCC">
              <a:alpha val="50196"/>
            </a:srgb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Clr>
                <a:srgbClr val="2C451B"/>
              </a:buClr>
              <a:buFont typeface="Wingdings" panose="05000000000000000000" pitchFamily="2" charset="2"/>
              <a:buChar char="n"/>
            </a:pPr>
            <a:r>
              <a:rPr lang="ja-JP" altLang="en-US"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有害性に起因する災害</a:t>
            </a:r>
            <a:endParaRPr lang="en-US" altLang="ja-JP"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14400" lvl="1" indent="-457200">
              <a:buClr>
                <a:srgbClr val="2C451B"/>
              </a:buClr>
              <a:buFont typeface="Wingdings" panose="05000000000000000000" pitchFamily="2" charset="2"/>
              <a:buChar char="ü"/>
            </a:pPr>
            <a:r>
              <a:rPr lang="ja-JP" altLang="en-US"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化学物質が皮膚につくことによる</a:t>
            </a:r>
            <a:r>
              <a:rPr lang="ja-JP" altLang="en-US" sz="3200" b="1" u="sng"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薬傷</a:t>
            </a:r>
            <a:endParaRPr lang="en-US" altLang="ja-JP" sz="3200" b="1" u="sng"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914400" lvl="1" indent="-457200">
              <a:buClr>
                <a:srgbClr val="2C451B"/>
              </a:buClr>
              <a:buFont typeface="Wingdings" panose="05000000000000000000" pitchFamily="2" charset="2"/>
              <a:buChar char="ü"/>
            </a:pPr>
            <a:r>
              <a:rPr lang="ja-JP" altLang="en-US"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化学</a:t>
            </a: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物質</a:t>
            </a:r>
            <a:r>
              <a:rPr lang="ja-JP" altLang="en-US"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を吸い込むことによる</a:t>
            </a:r>
            <a:r>
              <a:rPr lang="ja-JP" altLang="en-US" sz="3200" b="1" u="sng"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中毒</a:t>
            </a:r>
            <a:r>
              <a:rPr lang="ja-JP" altLang="en-US"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など</a:t>
            </a:r>
            <a:endParaRPr lang="en-US" altLang="ja-JP"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57200" indent="-457200">
              <a:buClr>
                <a:srgbClr val="2C451B"/>
              </a:buClr>
              <a:buFont typeface="Wingdings" panose="05000000000000000000" pitchFamily="2" charset="2"/>
              <a:buChar char="n"/>
            </a:pPr>
            <a:r>
              <a:rPr lang="ja-JP" altLang="en-US"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年間</a:t>
            </a:r>
            <a:r>
              <a:rPr lang="en-US" altLang="ja-JP"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200</a:t>
            </a:r>
            <a:r>
              <a:rPr lang="ja-JP" altLang="en-US"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件程度発生</a:t>
            </a:r>
            <a:endParaRPr lang="en-US" altLang="ja-JP"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14400" lvl="1" indent="-457200">
              <a:buClr>
                <a:srgbClr val="2C451B"/>
              </a:buClr>
              <a:buFont typeface="Wingdings" panose="05000000000000000000" pitchFamily="2" charset="2"/>
              <a:buChar char="ü"/>
            </a:pP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最悪</a:t>
            </a:r>
            <a:r>
              <a:rPr lang="ja-JP" altLang="en-US"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の場合、</a:t>
            </a:r>
            <a:r>
              <a:rPr lang="ja-JP" altLang="en-US" sz="3200" b="1" u="sng"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がん</a:t>
            </a:r>
            <a:r>
              <a:rPr lang="ja-JP" altLang="en-US"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になるおそれもあります</a:t>
            </a:r>
            <a:endPar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コンテンツ プレースホルダー 2"/>
          <p:cNvSpPr>
            <a:spLocks noGrp="1"/>
          </p:cNvSpPr>
          <p:nvPr>
            <p:ph idx="1"/>
          </p:nvPr>
        </p:nvSpPr>
        <p:spPr>
          <a:xfrm>
            <a:off x="343694" y="3248980"/>
            <a:ext cx="9560719" cy="2790367"/>
          </a:xfrm>
        </p:spPr>
        <p:txBody>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同様</a:t>
            </a:r>
            <a:r>
              <a:rPr lang="ja-JP" altLang="en-US" dirty="0">
                <a:latin typeface="Meiryo UI" panose="020B0604030504040204" pitchFamily="50" charset="-128"/>
                <a:ea typeface="Meiryo UI" panose="020B0604030504040204" pitchFamily="50" charset="-128"/>
                <a:cs typeface="Meiryo UI" panose="020B0604030504040204" pitchFamily="50" charset="-128"/>
              </a:rPr>
              <a:t>の災害は自分の職場でも</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起こるかもしれません</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同じ化学物質、同じような有害性をもつ化学物質を取り扱っている場合</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異なる化学物質でも同じような作業を行っている場合</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lvl="1"/>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今回</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の学習のポイント</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どのような</a:t>
            </a:r>
            <a:r>
              <a:rPr lang="ja-JP" altLang="en-US" u="sng"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有害性</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があるのか？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どのような</a:t>
            </a:r>
            <a:r>
              <a:rPr lang="ja-JP" altLang="en-US" u="sng"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災害が過去にあった</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のか？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薬傷や中毒を防ぐには</a:t>
            </a:r>
            <a:r>
              <a:rPr lang="ja-JP" altLang="en-US" u="sng"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どうすればいいのか</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右矢印 31"/>
          <p:cNvSpPr/>
          <p:nvPr/>
        </p:nvSpPr>
        <p:spPr>
          <a:xfrm rot="5400000">
            <a:off x="4797215" y="4488655"/>
            <a:ext cx="450842" cy="598199"/>
          </a:xfrm>
          <a:prstGeom prst="rightArrow">
            <a:avLst/>
          </a:prstGeom>
          <a:solidFill>
            <a:srgbClr val="FFFFCC"/>
          </a:solidFill>
          <a:ln>
            <a:solidFill>
              <a:srgbClr val="ED7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8803314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4</a:t>
            </a:fld>
            <a:endParaRPr lang="en-US" altLang="ja-JP"/>
          </a:p>
        </p:txBody>
      </p:sp>
      <p:sp>
        <p:nvSpPr>
          <p:cNvPr id="10"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有害性に起因する災害事例</a:t>
            </a:r>
            <a:endPar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343694" y="692696"/>
            <a:ext cx="9503569" cy="792088"/>
          </a:xfrm>
          <a:prstGeom prst="rect">
            <a:avLst/>
          </a:prstGeom>
          <a:solidFill>
            <a:srgbClr val="CCFFCC">
              <a:alpha val="50196"/>
            </a:srgb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工場内廃棄物焼却炉の吹きつけ作業中に</a:t>
            </a:r>
            <a:r>
              <a:rPr lang="ja-JP" altLang="en-US"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薬傷</a:t>
            </a:r>
            <a:endPar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コンテンツ プレースホルダー 1"/>
          <p:cNvSpPr>
            <a:spLocks noGrp="1"/>
          </p:cNvSpPr>
          <p:nvPr>
            <p:ph idx="1"/>
          </p:nvPr>
        </p:nvSpPr>
        <p:spPr>
          <a:xfrm>
            <a:off x="495300" y="1484784"/>
            <a:ext cx="9351963" cy="4641379"/>
          </a:xfrm>
        </p:spPr>
        <p:txBody>
          <a:bodyPr/>
          <a:lstStyle/>
          <a:p>
            <a:r>
              <a:rPr lang="ja-JP" altLang="en-US" dirty="0"/>
              <a:t>化学工場において</a:t>
            </a:r>
            <a:r>
              <a:rPr lang="ja-JP" altLang="en-US" dirty="0" smtClean="0"/>
              <a:t>、</a:t>
            </a:r>
            <a:r>
              <a:rPr lang="ja-JP" altLang="en-US" dirty="0"/>
              <a:t>作業指揮者が</a:t>
            </a:r>
            <a:r>
              <a:rPr lang="ja-JP" altLang="en-US" dirty="0" smtClean="0"/>
              <a:t>不在時の吹き付け</a:t>
            </a:r>
            <a:r>
              <a:rPr lang="ja-JP" altLang="en-US" dirty="0"/>
              <a:t>作業中に作業員が薬傷を負う事例。</a:t>
            </a:r>
          </a:p>
          <a:p>
            <a:r>
              <a:rPr lang="ja-JP" altLang="en-US" dirty="0"/>
              <a:t>廃棄物焼却炉の定期補修工事中に、耐火物（焼却炉の炉壁）を補修のため、アルカリ性の硬化促進剤（硬化時間促進剤）の吹き付け作業を行っていた。</a:t>
            </a:r>
          </a:p>
          <a:p>
            <a:r>
              <a:rPr lang="en-US" altLang="ja-JP" dirty="0"/>
              <a:t>3</a:t>
            </a:r>
            <a:r>
              <a:rPr lang="ja-JP" altLang="en-US" dirty="0"/>
              <a:t>名の作業員が吹き付け作業を行っていたところ、スプレーガンのノズルとホースの接続部から硬化促進剤が漏れて飛散し</a:t>
            </a:r>
            <a:r>
              <a:rPr lang="ja-JP" altLang="en-US" dirty="0" smtClean="0"/>
              <a:t>、作</a:t>
            </a:r>
            <a:r>
              <a:rPr lang="ja-JP" altLang="en-US" dirty="0"/>
              <a:t>業者が硬化促進剤に接触したもの</a:t>
            </a:r>
            <a:r>
              <a:rPr lang="ja-JP" altLang="en-US" dirty="0" smtClean="0"/>
              <a:t>。</a:t>
            </a:r>
            <a:endParaRPr lang="ja-JP" altLang="en-US" dirty="0"/>
          </a:p>
        </p:txBody>
      </p:sp>
      <p:pic>
        <p:nvPicPr>
          <p:cNvPr id="11" name="図 10" descr="http://anzeninfo.mhlw.go.jp/anzen/sai/image/sai24/sai24-20-56-1.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47590" y="4948068"/>
            <a:ext cx="2155001" cy="1613280"/>
          </a:xfrm>
          <a:prstGeom prst="rect">
            <a:avLst/>
          </a:prstGeom>
          <a:noFill/>
          <a:ln>
            <a:noFill/>
          </a:ln>
        </p:spPr>
      </p:pic>
      <p:sp>
        <p:nvSpPr>
          <p:cNvPr id="12" name="正方形/長方形 11"/>
          <p:cNvSpPr/>
          <p:nvPr/>
        </p:nvSpPr>
        <p:spPr>
          <a:xfrm>
            <a:off x="451707" y="5586107"/>
            <a:ext cx="7200800" cy="975241"/>
          </a:xfrm>
          <a:prstGeom prst="rect">
            <a:avLst/>
          </a:prstGeom>
          <a:solidFill>
            <a:schemeClr val="tx2">
              <a:lumMod val="20000"/>
              <a:lumOff val="80000"/>
              <a:alpha val="50196"/>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考</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えてみよう</a:t>
            </a:r>
            <a:r>
              <a:rPr kumimoji="1"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2800" dirty="0" smtClean="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この事例の場合、どこに問題があったのでしょうか？</a:t>
            </a:r>
            <a:endParaRPr kumimoji="1" lang="ja-JP" altLang="en-US" sz="28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角丸四角形吹き出し 13"/>
          <p:cNvSpPr/>
          <p:nvPr/>
        </p:nvSpPr>
        <p:spPr>
          <a:xfrm>
            <a:off x="7148450" y="47547"/>
            <a:ext cx="2340736" cy="720080"/>
          </a:xfrm>
          <a:prstGeom prst="wedgeRoundRectCallout">
            <a:avLst/>
          </a:prstGeom>
          <a:solidFill>
            <a:schemeClr val="accent3"/>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教育担当者さまへ</a:t>
            </a:r>
            <a:r>
              <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自社</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の事業内容などに応じて適した事例を選定してください</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dirty="0" smtClean="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（複数挙げると多くの知見を学べます）</a:t>
            </a:r>
            <a:endParaRPr kumimoji="1" lang="ja-JP" altLang="en-US"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角丸四角形吹き出し 12"/>
          <p:cNvSpPr/>
          <p:nvPr/>
        </p:nvSpPr>
        <p:spPr>
          <a:xfrm>
            <a:off x="4937489" y="4868950"/>
            <a:ext cx="2340736" cy="818671"/>
          </a:xfrm>
          <a:prstGeom prst="wedgeRoundRectCallout">
            <a:avLst/>
          </a:prstGeom>
          <a:solidFill>
            <a:schemeClr val="accent3"/>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教育担当者さまへ</a:t>
            </a:r>
            <a:r>
              <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上記のように災害の概要だけお伝えして、どこに問題があったのかを労働者の方にまずは考えてもらいましょう</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2086007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5</a:t>
            </a:fld>
            <a:endParaRPr lang="en-US" altLang="ja-JP"/>
          </a:p>
        </p:txBody>
      </p:sp>
      <p:sp>
        <p:nvSpPr>
          <p:cNvPr id="10"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有害性に起因する災害事例</a:t>
            </a:r>
            <a:endPar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343694" y="692696"/>
            <a:ext cx="9503569" cy="792088"/>
          </a:xfrm>
          <a:prstGeom prst="rect">
            <a:avLst/>
          </a:prstGeom>
          <a:solidFill>
            <a:srgbClr val="CCFFCC">
              <a:alpha val="50196"/>
            </a:srgb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工場内廃棄物焼却炉の吹きつけ作業中に</a:t>
            </a:r>
            <a:r>
              <a:rPr lang="ja-JP" altLang="en-US"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薬傷</a:t>
            </a:r>
            <a:endPar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コンテンツ プレースホルダー 1"/>
          <p:cNvSpPr>
            <a:spLocks noGrp="1"/>
          </p:cNvSpPr>
          <p:nvPr>
            <p:ph idx="1"/>
          </p:nvPr>
        </p:nvSpPr>
        <p:spPr>
          <a:xfrm>
            <a:off x="495300" y="1484784"/>
            <a:ext cx="9351963" cy="4641379"/>
          </a:xfrm>
        </p:spPr>
        <p:txBody>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どこに問題があったか？（例）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取り扱う化学物質の</a:t>
            </a:r>
            <a:r>
              <a:rPr lang="ja-JP" altLang="en-US" b="1" u="sng" dirty="0" smtClean="0">
                <a:solidFill>
                  <a:srgbClr val="F24F4F"/>
                </a:solidFill>
                <a:latin typeface="Meiryo UI" panose="020B0604030504040204" pitchFamily="50" charset="-128"/>
                <a:ea typeface="Meiryo UI" panose="020B0604030504040204" pitchFamily="50" charset="-128"/>
                <a:cs typeface="Meiryo UI" panose="020B0604030504040204" pitchFamily="50" charset="-128"/>
              </a:rPr>
              <a:t>危険有害性を把握していなかった</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管理者：危険有害性を周知していなかった、情報を入手していなかった</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作業員：作業前に危険有害性を確認していなかった</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保護具が</a:t>
            </a:r>
            <a:r>
              <a:rPr lang="ja-JP" altLang="en-US" b="1" u="sng" dirty="0" smtClean="0">
                <a:solidFill>
                  <a:srgbClr val="F24F4F"/>
                </a:solidFill>
                <a:latin typeface="Meiryo UI" panose="020B0604030504040204" pitchFamily="50" charset="-128"/>
                <a:ea typeface="Meiryo UI" panose="020B0604030504040204" pitchFamily="50" charset="-128"/>
                <a:cs typeface="Meiryo UI" panose="020B0604030504040204" pitchFamily="50" charset="-128"/>
              </a:rPr>
              <a:t>適切ではなかった</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管理者：安全教育や適切な安全指示をしていなかった</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作業員：適切な保護具を着用していなかった（適切かどうか未確認）</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作業指揮者が不在にもかかわらず作業を実施</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管理者：</a:t>
            </a:r>
            <a:r>
              <a:rPr lang="ja-JP" altLang="en-US" b="1" u="sng" dirty="0" smtClean="0">
                <a:solidFill>
                  <a:srgbClr val="F24F4F"/>
                </a:solidFill>
                <a:latin typeface="Meiryo UI" panose="020B0604030504040204" pitchFamily="50" charset="-128"/>
                <a:ea typeface="Meiryo UI" panose="020B0604030504040204" pitchFamily="50" charset="-128"/>
                <a:cs typeface="Meiryo UI" panose="020B0604030504040204" pitchFamily="50" charset="-128"/>
              </a:rPr>
              <a:t>安全が確保できる体制を確保しなかった</a:t>
            </a:r>
            <a:endParaRPr lang="en-US" altLang="ja-JP" b="1" u="sng" dirty="0" smtClean="0">
              <a:solidFill>
                <a:srgbClr val="F24F4F"/>
              </a:solidFill>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作業員：安全が確保できていないにも関わらず作業を実施した</a:t>
            </a: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p:cNvSpPr/>
          <p:nvPr/>
        </p:nvSpPr>
        <p:spPr>
          <a:xfrm>
            <a:off x="451707" y="5586107"/>
            <a:ext cx="7200800" cy="975241"/>
          </a:xfrm>
          <a:prstGeom prst="rect">
            <a:avLst/>
          </a:prstGeom>
          <a:solidFill>
            <a:schemeClr val="tx2">
              <a:lumMod val="20000"/>
              <a:lumOff val="80000"/>
              <a:alpha val="50196"/>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考</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えてみよう</a:t>
            </a:r>
            <a:r>
              <a:rPr kumimoji="1"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2800" dirty="0" smtClean="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この事例の場合、どうすれば防げたのでしょうか？</a:t>
            </a:r>
            <a:endParaRPr kumimoji="1" lang="ja-JP" altLang="en-US" sz="28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角丸四角形吹き出し 6"/>
          <p:cNvSpPr/>
          <p:nvPr/>
        </p:nvSpPr>
        <p:spPr>
          <a:xfrm>
            <a:off x="6499902" y="116632"/>
            <a:ext cx="3132824" cy="1129416"/>
          </a:xfrm>
          <a:prstGeom prst="wedgeRoundRectCallout">
            <a:avLst/>
          </a:prstGeom>
          <a:solidFill>
            <a:schemeClr val="accent3"/>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教育担当者さまへ</a:t>
            </a:r>
            <a:r>
              <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労働者の方に考えてもらった後、教育担当者からの意見提示をして、労働者の方とディスカッションをしましょう</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意見提示をしつつ労働者の方とディスカッションをすることそのものが重要です。</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吹き出し 10"/>
          <p:cNvSpPr/>
          <p:nvPr/>
        </p:nvSpPr>
        <p:spPr>
          <a:xfrm>
            <a:off x="4937489" y="4868950"/>
            <a:ext cx="2340736" cy="818671"/>
          </a:xfrm>
          <a:prstGeom prst="wedgeRoundRectCallout">
            <a:avLst/>
          </a:prstGeom>
          <a:solidFill>
            <a:schemeClr val="accent3"/>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教育担当者さまへ</a:t>
            </a:r>
            <a:r>
              <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ディスカッションを踏まえて、次にどうすれば災害は防げたのかについて、労働者の方に考えてもらいましょう</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1221588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6</a:t>
            </a:fld>
            <a:endParaRPr lang="en-US" altLang="ja-JP"/>
          </a:p>
        </p:txBody>
      </p:sp>
      <p:sp>
        <p:nvSpPr>
          <p:cNvPr id="10"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有害性に起因する災害事例</a:t>
            </a:r>
            <a:endPar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343694" y="692696"/>
            <a:ext cx="9503569" cy="792088"/>
          </a:xfrm>
          <a:prstGeom prst="rect">
            <a:avLst/>
          </a:prstGeom>
          <a:solidFill>
            <a:srgbClr val="CCFFCC">
              <a:alpha val="50196"/>
            </a:srgb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工場内廃棄物焼却炉の吹きつけ作業中に薬傷</a:t>
            </a:r>
            <a:endPar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コンテンツ プレースホルダー 1"/>
          <p:cNvSpPr>
            <a:spLocks noGrp="1"/>
          </p:cNvSpPr>
          <p:nvPr>
            <p:ph idx="1"/>
          </p:nvPr>
        </p:nvSpPr>
        <p:spPr>
          <a:xfrm>
            <a:off x="495300" y="1484784"/>
            <a:ext cx="9351963" cy="4641379"/>
          </a:xfrm>
        </p:spPr>
        <p:txBody>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どうすれば防げたのか？何を学ぶか？（例）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取り扱う化学物質の</a:t>
            </a:r>
            <a:r>
              <a:rPr lang="ja-JP" altLang="en-US" b="1" u="sng" dirty="0" smtClean="0">
                <a:solidFill>
                  <a:srgbClr val="F24F4F"/>
                </a:solidFill>
                <a:latin typeface="Meiryo UI" panose="020B0604030504040204" pitchFamily="50" charset="-128"/>
                <a:ea typeface="Meiryo UI" panose="020B0604030504040204" pitchFamily="50" charset="-128"/>
                <a:cs typeface="Meiryo UI" panose="020B0604030504040204" pitchFamily="50" charset="-128"/>
              </a:rPr>
              <a:t>危険有害性を把握する</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管理者：</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SDS</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などを入手し、危険有害性を周知する（安全教育を行う）</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作業員：作業前に危険有害性を確認してから作業に取り掛かる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lvl="1">
              <a:buClr>
                <a:schemeClr val="tx1"/>
              </a:buClr>
            </a:pPr>
            <a:r>
              <a:rPr lang="ja-JP" altLang="en-US" b="1" u="sng" dirty="0" smtClean="0">
                <a:solidFill>
                  <a:srgbClr val="F24F4F"/>
                </a:solidFill>
                <a:latin typeface="Meiryo UI" panose="020B0604030504040204" pitchFamily="50" charset="-128"/>
                <a:ea typeface="Meiryo UI" panose="020B0604030504040204" pitchFamily="50" charset="-128"/>
                <a:cs typeface="Meiryo UI" panose="020B0604030504040204" pitchFamily="50" charset="-128"/>
              </a:rPr>
              <a:t>適切な保護具</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を選定し、着用する。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管理者：危険有害性に応じた適切な保護具を選定し、着用を指示する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作業員：適切であることを確認し、正しく着用する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作業指揮者が不在にもかかわらず作業を実施</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管理者：</a:t>
            </a:r>
            <a:r>
              <a:rPr lang="ja-JP" altLang="en-US" b="1" u="sng" dirty="0" smtClean="0">
                <a:solidFill>
                  <a:srgbClr val="F24F4F"/>
                </a:solidFill>
                <a:latin typeface="Meiryo UI" panose="020B0604030504040204" pitchFamily="50" charset="-128"/>
                <a:ea typeface="Meiryo UI" panose="020B0604030504040204" pitchFamily="50" charset="-128"/>
                <a:cs typeface="Meiryo UI" panose="020B0604030504040204" pitchFamily="50" charset="-128"/>
              </a:rPr>
              <a:t>安全が確保できる体制を確保する（確保前に作業させない）</a:t>
            </a:r>
            <a:endParaRPr lang="en-US" altLang="ja-JP" b="1" u="sng" dirty="0" smtClean="0">
              <a:solidFill>
                <a:srgbClr val="F24F4F"/>
              </a:solidFill>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作業員：安全が確保されていることを確認してから作業を実施</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危険</a:t>
            </a:r>
            <a:r>
              <a:rPr lang="ja-JP" altLang="en-US" dirty="0">
                <a:latin typeface="Meiryo UI" panose="020B0604030504040204" pitchFamily="50" charset="-128"/>
                <a:ea typeface="Meiryo UI" panose="020B0604030504040204" pitchFamily="50" charset="-128"/>
                <a:cs typeface="Meiryo UI" panose="020B0604030504040204" pitchFamily="50" charset="-128"/>
              </a:rPr>
              <a:t>有害性</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を把握したうえで、適切な作業指示書の作成</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lvl="2">
              <a:buClr>
                <a:schemeClr val="tx1"/>
              </a:buClr>
            </a:pPr>
            <a:r>
              <a:rPr lang="ja-JP" altLang="en-US" b="1" u="sng"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特</a:t>
            </a:r>
            <a:r>
              <a:rPr lang="ja-JP" altLang="en-US" b="1" u="sng"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に強酸や強アルカリの化学物質を取り扱う場合</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は、接触することで重大な健康被害を引き起こすおそれがあるため、</a:t>
            </a:r>
            <a:r>
              <a:rPr lang="ja-JP" altLang="en-US" b="1" u="sng"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適切な対策</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を検討</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lvl="2"/>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角丸四角形吹き出し 6"/>
          <p:cNvSpPr/>
          <p:nvPr/>
        </p:nvSpPr>
        <p:spPr>
          <a:xfrm>
            <a:off x="6499902" y="116632"/>
            <a:ext cx="3132824" cy="1620180"/>
          </a:xfrm>
          <a:prstGeom prst="wedgeRoundRectCallout">
            <a:avLst/>
          </a:prstGeom>
          <a:solidFill>
            <a:schemeClr val="accent3"/>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教育担当者さまへ</a:t>
            </a:r>
            <a:r>
              <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前頁のディスカッションを踏まえるため、いろいろな意見や対策案が出ると思いますが、教育担当者から意見</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展示</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をして</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、労働者の方とディスカッションをしましょう</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意見</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提示をしつつ労働者の方とディスカッションをすることそのものが重要です</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990111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7</a:t>
            </a:fld>
            <a:endParaRPr lang="en-US" altLang="ja-JP"/>
          </a:p>
        </p:txBody>
      </p:sp>
      <p:sp>
        <p:nvSpPr>
          <p:cNvPr id="10"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有害性に起因する災害事例</a:t>
            </a:r>
            <a:endPar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コンテンツ プレースホルダー 1"/>
          <p:cNvSpPr>
            <a:spLocks noGrp="1"/>
          </p:cNvSpPr>
          <p:nvPr>
            <p:ph idx="1"/>
          </p:nvPr>
        </p:nvSpPr>
        <p:spPr>
          <a:xfrm>
            <a:off x="495300" y="623825"/>
            <a:ext cx="9351963" cy="4641379"/>
          </a:xfrm>
        </p:spPr>
        <p:txBody>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主な有害性に起因する災害事例</a:t>
            </a: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13419313"/>
              </p:ext>
            </p:extLst>
          </p:nvPr>
        </p:nvGraphicFramePr>
        <p:xfrm>
          <a:off x="631725" y="1088740"/>
          <a:ext cx="9215540" cy="5600538"/>
        </p:xfrm>
        <a:graphic>
          <a:graphicData uri="http://schemas.openxmlformats.org/drawingml/2006/table">
            <a:tbl>
              <a:tblPr firstRow="1" bandRow="1">
                <a:tableStyleId>{5C22544A-7EE6-4342-B048-85BDC9FD1C3A}</a:tableStyleId>
              </a:tblPr>
              <a:tblGrid>
                <a:gridCol w="1188133">
                  <a:extLst>
                    <a:ext uri="{9D8B030D-6E8A-4147-A177-3AD203B41FA5}">
                      <a16:colId xmlns:a16="http://schemas.microsoft.com/office/drawing/2014/main" val="20000"/>
                    </a:ext>
                  </a:extLst>
                </a:gridCol>
                <a:gridCol w="1224136">
                  <a:extLst>
                    <a:ext uri="{9D8B030D-6E8A-4147-A177-3AD203B41FA5}">
                      <a16:colId xmlns:a16="http://schemas.microsoft.com/office/drawing/2014/main" val="20001"/>
                    </a:ext>
                  </a:extLst>
                </a:gridCol>
                <a:gridCol w="3780420">
                  <a:extLst>
                    <a:ext uri="{9D8B030D-6E8A-4147-A177-3AD203B41FA5}">
                      <a16:colId xmlns:a16="http://schemas.microsoft.com/office/drawing/2014/main" val="20002"/>
                    </a:ext>
                  </a:extLst>
                </a:gridCol>
                <a:gridCol w="3022851">
                  <a:extLst>
                    <a:ext uri="{9D8B030D-6E8A-4147-A177-3AD203B41FA5}">
                      <a16:colId xmlns:a16="http://schemas.microsoft.com/office/drawing/2014/main" val="20003"/>
                    </a:ext>
                  </a:extLst>
                </a:gridCol>
              </a:tblGrid>
              <a:tr h="360040">
                <a:tc>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健康障害の種類</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24F4F"/>
                    </a:solidFill>
                  </a:tcPr>
                </a:tc>
                <a:tc>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人的被害</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24F4F"/>
                    </a:solidFill>
                  </a:tcPr>
                </a:tc>
                <a:tc>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事例の概要</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24F4F"/>
                    </a:solidFill>
                  </a:tcPr>
                </a:tc>
                <a:tc>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教訓</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24F4F"/>
                    </a:solidFill>
                  </a:tcPr>
                </a:tc>
                <a:extLst>
                  <a:ext uri="{0D108BD9-81ED-4DB2-BD59-A6C34878D82A}">
                    <a16:rowId xmlns:a16="http://schemas.microsoft.com/office/drawing/2014/main" val="10000"/>
                  </a:ext>
                </a:extLst>
              </a:tr>
              <a:tr h="601818">
                <a:tc>
                  <a:txBody>
                    <a:bodyPr/>
                    <a:lstStyle/>
                    <a:p>
                      <a:pPr algn="l">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皮膚の薬傷</a:t>
                      </a:r>
                      <a:endParaRPr lang="ja-JP" sz="1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不休業３名</a:t>
                      </a: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耐火物へ硬化促進剤を吹付け作業中に、ノズルとホースの接続部から強アルカリの薬剤が飛散し皮膚に付着し薬傷を負った。</a:t>
                      </a: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作業前に使用する機器の点検を怠らないこと。有害性・作業内容に適応した保護具を着用すること。</a:t>
                      </a: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01818">
                <a:tc>
                  <a:txBody>
                    <a:bodyPr/>
                    <a:lstStyle/>
                    <a:p>
                      <a:pPr algn="just">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顔と手の薬傷</a:t>
                      </a:r>
                      <a:endParaRPr lang="ja-JP" sz="1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休業３名</a:t>
                      </a: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just">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塗装ブース槽の清掃中に、水酸化ナトリウムによる薬傷を負った。</a:t>
                      </a: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just">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有害性・作業内容に適応した保護具の着用すること。</a:t>
                      </a: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601818">
                <a:tc>
                  <a:txBody>
                    <a:bodyPr/>
                    <a:lstStyle/>
                    <a:p>
                      <a:pPr algn="just">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急性中毒</a:t>
                      </a:r>
                      <a:endParaRPr lang="ja-JP" sz="1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休業１名</a:t>
                      </a: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グラビアコーターの受皿に接着剤をヒシャクで補給中にトルエンの蒸気を吸って中毒となった。</a:t>
                      </a: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just">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事前に有害性を考慮した安全作業マニュアルを整備し、教育すること。作業内容に適応した保護具の着用すること。</a:t>
                      </a: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601818">
                <a:tc>
                  <a:txBody>
                    <a:bodyPr/>
                    <a:lstStyle/>
                    <a:p>
                      <a:pPr algn="just">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慢性鉛中毒</a:t>
                      </a:r>
                      <a:endParaRPr lang="ja-JP" sz="1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休業</a:t>
                      </a: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1</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名</a:t>
                      </a: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鉛を含有する鋳物製品のグラインダー研磨作業を</a:t>
                      </a: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18</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年間実施し、体調不良となった。</a:t>
                      </a:r>
                    </a:p>
                    <a:p>
                      <a:pPr algn="just">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血中鉛濃度が高く、鉛中毒と診断された。</a:t>
                      </a: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just">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粉じんが発生する作業場では、局所排気を設置し、保護具を着用すること。定期的に健康診断を受診すること。</a:t>
                      </a: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601818">
                <a:tc>
                  <a:txBody>
                    <a:bodyPr/>
                    <a:lstStyle/>
                    <a:p>
                      <a:pPr algn="just">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発生した有害ガスによる急性中毒</a:t>
                      </a:r>
                      <a:endParaRPr lang="ja-JP" sz="1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休業４名</a:t>
                      </a:r>
                    </a:p>
                    <a:p>
                      <a:pPr algn="l">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不休業</a:t>
                      </a: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7</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名</a:t>
                      </a: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次亜塩素酸ナトリウムタンクに、誤って塩酸を投入し、塩素ガスが発生し中毒となった。</a:t>
                      </a: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誤投入しないよう、識別しやすい標識等の設置すること。</a:t>
                      </a: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601818">
                <a:tc>
                  <a:txBody>
                    <a:bodyPr/>
                    <a:lstStyle/>
                    <a:p>
                      <a:pPr algn="just">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膀胱がん</a:t>
                      </a:r>
                      <a:endParaRPr lang="ja-JP" sz="1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発がん</a:t>
                      </a: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6</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名</a:t>
                      </a: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オルト－トルイジンを取り扱う工場で、回収洗浄液で防護手袋の洗浄再使用を長年続けた結果、膀胱がんを発症した。</a:t>
                      </a: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保護具の着用を徹底していたが、洗浄液からの皮膚吸収は盲点だった。</a:t>
                      </a: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601818">
                <a:tc>
                  <a:txBody>
                    <a:bodyPr/>
                    <a:lstStyle/>
                    <a:p>
                      <a:pPr algn="just">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胆管がん</a:t>
                      </a:r>
                      <a:endParaRPr lang="ja-JP" sz="1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発がん</a:t>
                      </a: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17</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名</a:t>
                      </a:r>
                    </a:p>
                    <a:p>
                      <a:pPr algn="l">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（７名死亡）</a:t>
                      </a: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just">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ジクロロプロパンを使った洗浄作業場で、長年洗浄剤蒸気を吸入し続けた結果、胆管がんを発症した。</a:t>
                      </a: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未規制物質であっても安全とは限らないため、有害性を確認のうえ対策を講じること。</a:t>
                      </a: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601818">
                <a:tc>
                  <a:txBody>
                    <a:bodyPr/>
                    <a:lstStyle/>
                    <a:p>
                      <a:pPr algn="just">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肺炎</a:t>
                      </a:r>
                      <a:endParaRPr lang="ja-JP" sz="1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休業１名</a:t>
                      </a: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just">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塗装者の位置と局所排気吸入口の位置が不適正な状態で、４年間塗装作業を行い続けた結果、肺炎を発症した。</a:t>
                      </a: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ミストが発生する場合、拡散する方向も意識して作業計画を立てること。</a:t>
                      </a:r>
                    </a:p>
                  </a:txBody>
                  <a:tcPr marL="68580" marR="6858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6" name="角丸四角形吹き出し 5"/>
          <p:cNvSpPr/>
          <p:nvPr/>
        </p:nvSpPr>
        <p:spPr>
          <a:xfrm>
            <a:off x="6499902" y="116632"/>
            <a:ext cx="3132824" cy="1129416"/>
          </a:xfrm>
          <a:prstGeom prst="wedgeRoundRectCallout">
            <a:avLst/>
          </a:prstGeom>
          <a:solidFill>
            <a:schemeClr val="accent3"/>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教育担当者さまへ</a:t>
            </a:r>
            <a:r>
              <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教育は短時間で会っても繰り返しすることが重要です。「慣れ」などを防ぐため、毎回異なる災害事例を用いた教育を行うなどの工夫を検討してください。</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2939088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8</a:t>
            </a:fld>
            <a:endParaRPr lang="en-US" altLang="ja-JP"/>
          </a:p>
        </p:txBody>
      </p:sp>
      <p:sp>
        <p:nvSpPr>
          <p:cNvPr id="10"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a:t>
            </a:r>
            <a:r>
              <a:rPr lang="en-US" altLang="ja-JP"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健康障害を引き起こすおそれが</a:t>
            </a:r>
            <a:r>
              <a:rPr lang="ja-JP" altLang="en-US"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ある絵表示</a:t>
            </a:r>
            <a:endPar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343694" y="692696"/>
            <a:ext cx="9503569" cy="1404156"/>
          </a:xfrm>
          <a:prstGeom prst="rect">
            <a:avLst/>
          </a:prstGeom>
          <a:solidFill>
            <a:srgbClr val="CCFFCC">
              <a:alpha val="50196"/>
            </a:srgb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健康障害を引き起こすおそれがある</a:t>
            </a:r>
            <a:r>
              <a:rPr lang="en-US" altLang="ja-JP"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3200" b="1"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つの</a:t>
            </a:r>
            <a:r>
              <a:rPr lang="ja-JP" altLang="en-US"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絵表示を</a:t>
            </a:r>
            <a:endParaRPr lang="en-US" altLang="ja-JP"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理解</a:t>
            </a:r>
            <a:r>
              <a:rPr lang="ja-JP" altLang="en-US"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しましょう。</a:t>
            </a:r>
            <a:endParaRPr lang="en-US" altLang="ja-JP"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3687315881"/>
              </p:ext>
            </p:extLst>
          </p:nvPr>
        </p:nvGraphicFramePr>
        <p:xfrm>
          <a:off x="343694" y="2528808"/>
          <a:ext cx="9503568" cy="4298151"/>
        </p:xfrm>
        <a:graphic>
          <a:graphicData uri="http://schemas.openxmlformats.org/drawingml/2006/table">
            <a:tbl>
              <a:tblPr firstRow="1" bandRow="1">
                <a:tableStyleId>{5C22544A-7EE6-4342-B048-85BDC9FD1C3A}</a:tableStyleId>
              </a:tblPr>
              <a:tblGrid>
                <a:gridCol w="1224136">
                  <a:extLst>
                    <a:ext uri="{9D8B030D-6E8A-4147-A177-3AD203B41FA5}">
                      <a16:colId xmlns:a16="http://schemas.microsoft.com/office/drawing/2014/main" val="20000"/>
                    </a:ext>
                  </a:extLst>
                </a:gridCol>
                <a:gridCol w="3564396">
                  <a:extLst>
                    <a:ext uri="{9D8B030D-6E8A-4147-A177-3AD203B41FA5}">
                      <a16:colId xmlns:a16="http://schemas.microsoft.com/office/drawing/2014/main" val="20001"/>
                    </a:ext>
                  </a:extLst>
                </a:gridCol>
                <a:gridCol w="4715036">
                  <a:extLst>
                    <a:ext uri="{9D8B030D-6E8A-4147-A177-3AD203B41FA5}">
                      <a16:colId xmlns:a16="http://schemas.microsoft.com/office/drawing/2014/main" val="20002"/>
                    </a:ext>
                  </a:extLst>
                </a:gridCol>
              </a:tblGrid>
              <a:tr h="180020">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絵表示</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24F4F"/>
                    </a:solidFill>
                  </a:tcPr>
                </a:tc>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具体的な危険性・有害性</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24F4F"/>
                    </a:solidFill>
                  </a:tcPr>
                </a:tc>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注意事項</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24F4F"/>
                    </a:solidFill>
                  </a:tcPr>
                </a:tc>
                <a:extLst>
                  <a:ext uri="{0D108BD9-81ED-4DB2-BD59-A6C34878D82A}">
                    <a16:rowId xmlns:a16="http://schemas.microsoft.com/office/drawing/2014/main" val="10000"/>
                  </a:ext>
                </a:extLst>
              </a:tr>
              <a:tr h="961677">
                <a:tc>
                  <a:txBody>
                    <a:bodyPr/>
                    <a:lstStyle/>
                    <a:p>
                      <a:endParaRPr kumimoji="1" lang="ja-JP" altLang="en-US"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100" kern="100" dirty="0">
                          <a:effectLst/>
                          <a:latin typeface="Century" panose="02040604050505020304" pitchFamily="18" charset="0"/>
                          <a:ea typeface="Meiryo UI" panose="020B0604030504040204" pitchFamily="50" charset="-128"/>
                          <a:cs typeface="Times New Roman" panose="02020603050405020304" pitchFamily="18" charset="0"/>
                        </a:rPr>
                        <a:t>重篤な皮膚の薬傷</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100" kern="100" dirty="0">
                          <a:effectLst/>
                          <a:latin typeface="Century" panose="02040604050505020304" pitchFamily="18" charset="0"/>
                          <a:ea typeface="Meiryo UI" panose="020B0604030504040204" pitchFamily="50" charset="-128"/>
                          <a:cs typeface="Times New Roman" panose="02020603050405020304" pitchFamily="18" charset="0"/>
                        </a:rPr>
                        <a:t>重篤な眼の損傷</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100" kern="100">
                          <a:effectLst/>
                          <a:latin typeface="Century" panose="02040604050505020304" pitchFamily="18" charset="0"/>
                          <a:ea typeface="Meiryo UI" panose="020B0604030504040204" pitchFamily="50" charset="-128"/>
                          <a:cs typeface="Times New Roman" panose="02020603050405020304" pitchFamily="18" charset="0"/>
                        </a:rPr>
                        <a:t>粉じんまたはミストを吸入しないこと。</a:t>
                      </a:r>
                      <a:endParaRPr lang="ja-JP" sz="110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100" kern="100">
                          <a:effectLst/>
                          <a:latin typeface="Century" panose="02040604050505020304" pitchFamily="18" charset="0"/>
                          <a:ea typeface="Meiryo UI" panose="020B0604030504040204" pitchFamily="50" charset="-128"/>
                          <a:cs typeface="Times New Roman" panose="02020603050405020304" pitchFamily="18" charset="0"/>
                        </a:rPr>
                        <a:t>皮膚、眼に付けないこと。</a:t>
                      </a:r>
                      <a:endParaRPr lang="ja-JP" sz="110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100" kern="100">
                          <a:effectLst/>
                          <a:latin typeface="Century" panose="02040604050505020304" pitchFamily="18" charset="0"/>
                          <a:ea typeface="Meiryo UI" panose="020B0604030504040204" pitchFamily="50" charset="-128"/>
                          <a:cs typeface="Times New Roman" panose="02020603050405020304" pitchFamily="18" charset="0"/>
                        </a:rPr>
                        <a:t>取り扱い後はからだをよく洗うこと。</a:t>
                      </a:r>
                      <a:endParaRPr lang="ja-JP" sz="110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100" kern="100">
                          <a:effectLst/>
                          <a:latin typeface="Century" panose="02040604050505020304" pitchFamily="18" charset="0"/>
                          <a:ea typeface="Meiryo UI" panose="020B0604030504040204" pitchFamily="50" charset="-128"/>
                          <a:cs typeface="Times New Roman" panose="02020603050405020304" pitchFamily="18" charset="0"/>
                        </a:rPr>
                        <a:t>保護衣、保護手袋、保護メガネを着用すること。</a:t>
                      </a:r>
                      <a:endParaRPr lang="ja-JP" sz="11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961677">
                <a:tc>
                  <a:txBody>
                    <a:bodyPr/>
                    <a:lstStyle/>
                    <a:p>
                      <a:endParaRPr kumimoji="1" lang="ja-JP" altLang="en-US"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100" kern="100" dirty="0">
                          <a:effectLst/>
                          <a:latin typeface="Century" panose="02040604050505020304" pitchFamily="18" charset="0"/>
                          <a:ea typeface="Meiryo UI" panose="020B0604030504040204" pitchFamily="50" charset="-128"/>
                          <a:cs typeface="Times New Roman" panose="02020603050405020304" pitchFamily="18" charset="0"/>
                        </a:rPr>
                        <a:t>飲み込む、吸入するまたは皮膚に接触すると</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100" kern="100" dirty="0">
                          <a:effectLst/>
                          <a:latin typeface="Century" panose="02040604050505020304" pitchFamily="18" charset="0"/>
                          <a:ea typeface="Meiryo UI" panose="020B0604030504040204" pitchFamily="50" charset="-128"/>
                          <a:cs typeface="Times New Roman" panose="02020603050405020304" pitchFamily="18" charset="0"/>
                        </a:rPr>
                        <a:t>生命に危険あるいは有毒</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100" kern="100">
                          <a:effectLst/>
                          <a:latin typeface="Century" panose="02040604050505020304" pitchFamily="18" charset="0"/>
                          <a:ea typeface="Meiryo UI" panose="020B0604030504040204" pitchFamily="50" charset="-128"/>
                          <a:cs typeface="Times New Roman" panose="02020603050405020304" pitchFamily="18" charset="0"/>
                        </a:rPr>
                        <a:t>蒸気／粉じん／ガス／ミストを吸入しないこと。</a:t>
                      </a:r>
                      <a:endParaRPr lang="ja-JP" sz="110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100" kern="100">
                          <a:effectLst/>
                          <a:latin typeface="Century" panose="02040604050505020304" pitchFamily="18" charset="0"/>
                          <a:ea typeface="Meiryo UI" panose="020B0604030504040204" pitchFamily="50" charset="-128"/>
                          <a:cs typeface="Times New Roman" panose="02020603050405020304" pitchFamily="18" charset="0"/>
                        </a:rPr>
                        <a:t>皮膚に付けないこと。</a:t>
                      </a:r>
                      <a:endParaRPr lang="ja-JP" sz="110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100" kern="100">
                          <a:effectLst/>
                          <a:latin typeface="Century" panose="02040604050505020304" pitchFamily="18" charset="0"/>
                          <a:ea typeface="Meiryo UI" panose="020B0604030504040204" pitchFamily="50" charset="-128"/>
                          <a:cs typeface="Times New Roman" panose="02020603050405020304" pitchFamily="18" charset="0"/>
                        </a:rPr>
                        <a:t>屋外または換気のよいところでのみ使用すること。</a:t>
                      </a:r>
                      <a:endParaRPr lang="ja-JP" sz="110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100" kern="100">
                          <a:effectLst/>
                          <a:latin typeface="Century" panose="02040604050505020304" pitchFamily="18" charset="0"/>
                          <a:ea typeface="Meiryo UI" panose="020B0604030504040204" pitchFamily="50" charset="-128"/>
                          <a:cs typeface="Times New Roman" panose="02020603050405020304" pitchFamily="18" charset="0"/>
                        </a:rPr>
                        <a:t>防じん・防毒マスク、保護衣、保護手袋を着用すること。</a:t>
                      </a:r>
                      <a:endParaRPr lang="ja-JP" sz="110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100" kern="100">
                          <a:effectLst/>
                          <a:latin typeface="Century" panose="02040604050505020304" pitchFamily="18" charset="0"/>
                          <a:ea typeface="Meiryo UI" panose="020B0604030504040204" pitchFamily="50" charset="-128"/>
                          <a:cs typeface="Times New Roman" panose="02020603050405020304" pitchFamily="18" charset="0"/>
                        </a:rPr>
                        <a:t>施錠して保管すること。</a:t>
                      </a:r>
                      <a:endParaRPr lang="ja-JP" sz="11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961677">
                <a:tc>
                  <a:txBody>
                    <a:bodyPr/>
                    <a:lstStyle/>
                    <a:p>
                      <a:endParaRPr kumimoji="1" lang="ja-JP" altLang="en-US"/>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100" kern="100" dirty="0">
                          <a:effectLst/>
                          <a:latin typeface="Century" panose="02040604050505020304" pitchFamily="18" charset="0"/>
                          <a:ea typeface="Meiryo UI" panose="020B0604030504040204" pitchFamily="50" charset="-128"/>
                          <a:cs typeface="Times New Roman" panose="02020603050405020304" pitchFamily="18" charset="0"/>
                        </a:rPr>
                        <a:t>吸入するとアレルギー、喘息、呼吸困難を引き起こすおそれ</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100" kern="100" dirty="0">
                          <a:effectLst/>
                          <a:latin typeface="Century" panose="02040604050505020304" pitchFamily="18" charset="0"/>
                          <a:ea typeface="Meiryo UI" panose="020B0604030504040204" pitchFamily="50" charset="-128"/>
                          <a:cs typeface="Times New Roman" panose="02020603050405020304" pitchFamily="18" charset="0"/>
                        </a:rPr>
                        <a:t>遺伝性疾患のおそれ</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100" kern="100" dirty="0">
                          <a:effectLst/>
                          <a:latin typeface="Century" panose="02040604050505020304" pitchFamily="18" charset="0"/>
                          <a:ea typeface="Meiryo UI" panose="020B0604030504040204" pitchFamily="50" charset="-128"/>
                          <a:cs typeface="Times New Roman" panose="02020603050405020304" pitchFamily="18" charset="0"/>
                        </a:rPr>
                        <a:t>発がんのおそれ</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100" kern="100" dirty="0">
                          <a:effectLst/>
                          <a:latin typeface="Century" panose="02040604050505020304" pitchFamily="18" charset="0"/>
                          <a:ea typeface="Meiryo UI" panose="020B0604030504040204" pitchFamily="50" charset="-128"/>
                          <a:cs typeface="Times New Roman" panose="02020603050405020304" pitchFamily="18" charset="0"/>
                        </a:rPr>
                        <a:t>生殖能または胎児への悪影響のおそれ</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100" kern="100" dirty="0">
                          <a:effectLst/>
                          <a:latin typeface="Century" panose="02040604050505020304" pitchFamily="18" charset="0"/>
                          <a:ea typeface="Meiryo UI" panose="020B0604030504040204" pitchFamily="50" charset="-128"/>
                          <a:cs typeface="Times New Roman" panose="02020603050405020304" pitchFamily="18" charset="0"/>
                        </a:rPr>
                        <a:t>臓器への傷害のおそれ</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100" kern="100" dirty="0">
                          <a:effectLst/>
                          <a:latin typeface="Century" panose="02040604050505020304" pitchFamily="18" charset="0"/>
                          <a:ea typeface="Meiryo UI" panose="020B0604030504040204" pitchFamily="50" charset="-128"/>
                          <a:cs typeface="Times New Roman" panose="02020603050405020304" pitchFamily="18" charset="0"/>
                        </a:rPr>
                        <a:t>誤嚥性肺炎のおそれ</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100" kern="100" dirty="0">
                          <a:effectLst/>
                          <a:latin typeface="Century" panose="02040604050505020304" pitchFamily="18" charset="0"/>
                          <a:ea typeface="Meiryo UI" panose="020B0604030504040204" pitchFamily="50" charset="-128"/>
                          <a:cs typeface="Times New Roman" panose="02020603050405020304" pitchFamily="18" charset="0"/>
                        </a:rPr>
                        <a:t>皮膚に付けたり、蒸気／ガス／粉</a:t>
                      </a:r>
                      <a:r>
                        <a:rPr lang="ja-JP" sz="1100" kern="100" dirty="0" err="1">
                          <a:effectLst/>
                          <a:latin typeface="Century" panose="02040604050505020304" pitchFamily="18" charset="0"/>
                          <a:ea typeface="Meiryo UI" panose="020B0604030504040204" pitchFamily="50" charset="-128"/>
                          <a:cs typeface="Times New Roman" panose="02020603050405020304" pitchFamily="18" charset="0"/>
                        </a:rPr>
                        <a:t>じんを</a:t>
                      </a:r>
                      <a:r>
                        <a:rPr lang="ja-JP" sz="1100" kern="100" dirty="0">
                          <a:effectLst/>
                          <a:latin typeface="Century" panose="02040604050505020304" pitchFamily="18" charset="0"/>
                          <a:ea typeface="Meiryo UI" panose="020B0604030504040204" pitchFamily="50" charset="-128"/>
                          <a:cs typeface="Times New Roman" panose="02020603050405020304" pitchFamily="18" charset="0"/>
                        </a:rPr>
                        <a:t>吸い込まないこと。</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100" kern="100" dirty="0">
                          <a:effectLst/>
                          <a:latin typeface="Century" panose="02040604050505020304" pitchFamily="18" charset="0"/>
                          <a:ea typeface="Meiryo UI" panose="020B0604030504040204" pitchFamily="50" charset="-128"/>
                          <a:cs typeface="Times New Roman" panose="02020603050405020304" pitchFamily="18" charset="0"/>
                        </a:rPr>
                        <a:t>防</a:t>
                      </a:r>
                      <a:r>
                        <a:rPr lang="ja-JP" sz="1100" kern="100" dirty="0" err="1">
                          <a:effectLst/>
                          <a:latin typeface="Century" panose="02040604050505020304" pitchFamily="18" charset="0"/>
                          <a:ea typeface="Meiryo UI" panose="020B0604030504040204" pitchFamily="50" charset="-128"/>
                          <a:cs typeface="Times New Roman" panose="02020603050405020304" pitchFamily="18" charset="0"/>
                        </a:rPr>
                        <a:t>じん</a:t>
                      </a:r>
                      <a:r>
                        <a:rPr lang="ja-JP" sz="1100" kern="100" dirty="0">
                          <a:effectLst/>
                          <a:latin typeface="Century" panose="02040604050505020304" pitchFamily="18" charset="0"/>
                          <a:ea typeface="Meiryo UI" panose="020B0604030504040204" pitchFamily="50" charset="-128"/>
                          <a:cs typeface="Times New Roman" panose="02020603050405020304" pitchFamily="18" charset="0"/>
                        </a:rPr>
                        <a:t>・防毒マスク／保護手袋／保護衣／保護眼鏡を着用すること。</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100" kern="100" dirty="0">
                          <a:effectLst/>
                          <a:latin typeface="Century" panose="02040604050505020304" pitchFamily="18" charset="0"/>
                          <a:ea typeface="Meiryo UI" panose="020B0604030504040204" pitchFamily="50" charset="-128"/>
                          <a:cs typeface="Times New Roman" panose="02020603050405020304" pitchFamily="18" charset="0"/>
                        </a:rPr>
                        <a:t>換気すること。</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100" kern="100" dirty="0">
                          <a:effectLst/>
                          <a:latin typeface="Century" panose="02040604050505020304" pitchFamily="18" charset="0"/>
                          <a:ea typeface="Meiryo UI" panose="020B0604030504040204" pitchFamily="50" charset="-128"/>
                          <a:cs typeface="Times New Roman" panose="02020603050405020304" pitchFamily="18" charset="0"/>
                        </a:rPr>
                        <a:t>異常が見られた場合あるいはばく露の懸念がある場合、医師の診察を受けること。</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961677">
                <a:tc>
                  <a:txBody>
                    <a:bodyPr/>
                    <a:lstStyle/>
                    <a:p>
                      <a:endParaRPr kumimoji="1" lang="ja-JP" altLang="en-US"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100" kern="100">
                          <a:effectLst/>
                          <a:latin typeface="Century" panose="02040604050505020304" pitchFamily="18" charset="0"/>
                          <a:ea typeface="Meiryo UI" panose="020B0604030504040204" pitchFamily="50" charset="-128"/>
                          <a:cs typeface="Times New Roman" panose="02020603050405020304" pitchFamily="18" charset="0"/>
                        </a:rPr>
                        <a:t>飲み込む、吸入するまたは皮膚に接触すると有害</a:t>
                      </a:r>
                      <a:endParaRPr lang="ja-JP" sz="110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100" kern="100">
                          <a:effectLst/>
                          <a:latin typeface="Century" panose="02040604050505020304" pitchFamily="18" charset="0"/>
                          <a:ea typeface="Meiryo UI" panose="020B0604030504040204" pitchFamily="50" charset="-128"/>
                          <a:cs typeface="Times New Roman" panose="02020603050405020304" pitchFamily="18" charset="0"/>
                        </a:rPr>
                        <a:t>強い眼への刺激、皮膚刺激</a:t>
                      </a:r>
                      <a:endParaRPr lang="ja-JP" sz="110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100" kern="100">
                          <a:effectLst/>
                          <a:latin typeface="Century" panose="02040604050505020304" pitchFamily="18" charset="0"/>
                          <a:ea typeface="Meiryo UI" panose="020B0604030504040204" pitchFamily="50" charset="-128"/>
                          <a:cs typeface="Times New Roman" panose="02020603050405020304" pitchFamily="18" charset="0"/>
                        </a:rPr>
                        <a:t>アレルギー性皮膚反応を起こすおそれ</a:t>
                      </a:r>
                      <a:endParaRPr lang="ja-JP" sz="110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100" kern="100">
                          <a:effectLst/>
                          <a:latin typeface="Century" panose="02040604050505020304" pitchFamily="18" charset="0"/>
                          <a:ea typeface="Meiryo UI" panose="020B0604030504040204" pitchFamily="50" charset="-128"/>
                          <a:cs typeface="Times New Roman" panose="02020603050405020304" pitchFamily="18" charset="0"/>
                        </a:rPr>
                        <a:t>呼吸器への刺激または眠気やめまいのおそれ</a:t>
                      </a:r>
                      <a:endParaRPr lang="ja-JP" sz="11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100" kern="100" dirty="0">
                          <a:effectLst/>
                          <a:latin typeface="Century" panose="02040604050505020304" pitchFamily="18" charset="0"/>
                          <a:ea typeface="Meiryo UI" panose="020B0604030504040204" pitchFamily="50" charset="-128"/>
                          <a:cs typeface="Times New Roman" panose="02020603050405020304" pitchFamily="18" charset="0"/>
                        </a:rPr>
                        <a:t>粉</a:t>
                      </a:r>
                      <a:r>
                        <a:rPr lang="ja-JP" sz="1100" kern="100" dirty="0" err="1">
                          <a:effectLst/>
                          <a:latin typeface="Century" panose="02040604050505020304" pitchFamily="18" charset="0"/>
                          <a:ea typeface="Meiryo UI" panose="020B0604030504040204" pitchFamily="50" charset="-128"/>
                          <a:cs typeface="Times New Roman" panose="02020603050405020304" pitchFamily="18" charset="0"/>
                        </a:rPr>
                        <a:t>じん</a:t>
                      </a:r>
                      <a:r>
                        <a:rPr lang="ja-JP" sz="1100" kern="100" dirty="0">
                          <a:effectLst/>
                          <a:latin typeface="Century" panose="02040604050505020304" pitchFamily="18" charset="0"/>
                          <a:ea typeface="Meiryo UI" panose="020B0604030504040204" pitchFamily="50" charset="-128"/>
                          <a:cs typeface="Times New Roman" panose="02020603050405020304" pitchFamily="18" charset="0"/>
                        </a:rPr>
                        <a:t>またはミストの吸入を避けること。</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100" kern="100" dirty="0">
                          <a:effectLst/>
                          <a:latin typeface="Century" panose="02040604050505020304" pitchFamily="18" charset="0"/>
                          <a:ea typeface="Meiryo UI" panose="020B0604030504040204" pitchFamily="50" charset="-128"/>
                          <a:cs typeface="Times New Roman" panose="02020603050405020304" pitchFamily="18" charset="0"/>
                        </a:rPr>
                        <a:t>気分が悪い時は医師に連絡すること。</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100" kern="100" dirty="0">
                          <a:effectLst/>
                          <a:latin typeface="Century" panose="02040604050505020304" pitchFamily="18" charset="0"/>
                          <a:ea typeface="Meiryo UI" panose="020B0604030504040204" pitchFamily="50" charset="-128"/>
                          <a:cs typeface="Times New Roman" panose="02020603050405020304" pitchFamily="18" charset="0"/>
                        </a:rPr>
                        <a:t>保護具を着用すること。</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
        <p:nvSpPr>
          <p:cNvPr id="34" name="コンテンツ プレースホルダー 2"/>
          <p:cNvSpPr txBox="1">
            <a:spLocks/>
          </p:cNvSpPr>
          <p:nvPr/>
        </p:nvSpPr>
        <p:spPr>
          <a:xfrm>
            <a:off x="495301" y="2096852"/>
            <a:ext cx="9409112" cy="464915"/>
          </a:xfrm>
          <a:prstGeom prst="rect">
            <a:avLst/>
          </a:prstGeom>
        </p:spPr>
        <p:txBody>
          <a:bodyPr/>
          <a:lstStyle>
            <a:lvl1pPr marL="342900" indent="-342900" algn="l" rtl="0" eaLnBrk="0" fontAlgn="base" hangingPunct="0">
              <a:spcBef>
                <a:spcPct val="20000"/>
              </a:spcBef>
              <a:spcAft>
                <a:spcPct val="0"/>
              </a:spcAft>
              <a:buFont typeface="Wingdings" panose="05000000000000000000" pitchFamily="2" charset="2"/>
              <a:buChar char="l"/>
              <a:defRPr kumimoji="1" sz="24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ü"/>
              <a:defRPr kumimoji="1" sz="2400" baseline="0">
                <a:solidFill>
                  <a:schemeClr val="tx1"/>
                </a:solidFill>
                <a:latin typeface="+mn-lt"/>
                <a:ea typeface="+mn-ea"/>
              </a:defRPr>
            </a:lvl2pPr>
            <a:lvl3pPr marL="1371600" indent="-457200" algn="l" rtl="0" eaLnBrk="0" fontAlgn="base" hangingPunct="0">
              <a:spcBef>
                <a:spcPct val="20000"/>
              </a:spcBef>
              <a:spcAft>
                <a:spcPct val="0"/>
              </a:spcAft>
              <a:buFont typeface="Wingdings" panose="05000000000000000000" pitchFamily="2" charset="2"/>
              <a:buChar char="p"/>
              <a:defRPr kumimoji="1" sz="2000" baseline="0">
                <a:solidFill>
                  <a:schemeClr val="tx1"/>
                </a:solidFill>
                <a:latin typeface="+mn-lt"/>
                <a:ea typeface="+mn-ea"/>
              </a:defRPr>
            </a:lvl3pPr>
            <a:lvl4pPr marL="1600200" indent="-228600" algn="l" rtl="0" eaLnBrk="0" fontAlgn="base" hangingPunct="0">
              <a:spcBef>
                <a:spcPct val="20000"/>
              </a:spcBef>
              <a:spcAft>
                <a:spcPct val="0"/>
              </a:spcAft>
              <a:buChar char="–"/>
              <a:defRPr kumimoji="1" sz="2000" baseline="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r>
              <a:rPr lang="ja-JP" altLang="en-US" kern="0" dirty="0" smtClean="0">
                <a:latin typeface="Meiryo UI" panose="020B0604030504040204" pitchFamily="50" charset="-128"/>
                <a:ea typeface="Meiryo UI" panose="020B0604030504040204" pitchFamily="50" charset="-128"/>
                <a:cs typeface="Meiryo UI" panose="020B0604030504040204" pitchFamily="50" charset="-128"/>
              </a:rPr>
              <a:t>取り扱っている化学物質のラベルを確認してみましょう</a:t>
            </a:r>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35" name="図 34" descr="https://www.unece.org/fileadmin/DAM/trans/danger/publi/ghs/pictograms/acid_red.gi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7909" y="2936884"/>
            <a:ext cx="827777" cy="827777"/>
          </a:xfrm>
          <a:prstGeom prst="rect">
            <a:avLst/>
          </a:prstGeom>
          <a:noFill/>
          <a:ln>
            <a:noFill/>
          </a:ln>
        </p:spPr>
      </p:pic>
      <p:pic>
        <p:nvPicPr>
          <p:cNvPr id="36" name="図 35" descr="https://www.unece.org/fileadmin/DAM/trans/danger/publi/ghs/pictograms/skull.gi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7686" y="3895699"/>
            <a:ext cx="828000" cy="828000"/>
          </a:xfrm>
          <a:prstGeom prst="rect">
            <a:avLst/>
          </a:prstGeom>
          <a:noFill/>
          <a:ln>
            <a:noFill/>
          </a:ln>
        </p:spPr>
      </p:pic>
      <p:pic>
        <p:nvPicPr>
          <p:cNvPr id="37" name="図 36" descr="https://www.unece.org/fileadmin/DAM/trans/danger/publi/ghs/pictograms/silhouete.gif"/>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7686" y="4905256"/>
            <a:ext cx="828000" cy="828000"/>
          </a:xfrm>
          <a:prstGeom prst="rect">
            <a:avLst/>
          </a:prstGeom>
          <a:noFill/>
          <a:ln>
            <a:noFill/>
          </a:ln>
        </p:spPr>
      </p:pic>
      <p:pic>
        <p:nvPicPr>
          <p:cNvPr id="38" name="図 37" descr="https://www.unece.org/fileadmin/DAM/trans/danger/publi/ghs/pictograms/exclam.gif"/>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7686" y="5937340"/>
            <a:ext cx="828000" cy="828000"/>
          </a:xfrm>
          <a:prstGeom prst="rect">
            <a:avLst/>
          </a:prstGeom>
          <a:noFill/>
          <a:ln>
            <a:noFill/>
          </a:ln>
        </p:spPr>
      </p:pic>
    </p:spTree>
    <p:extLst>
      <p:ext uri="{BB962C8B-B14F-4D97-AF65-F5344CB8AC3E}">
        <p14:creationId xmlns:p14="http://schemas.microsoft.com/office/powerpoint/2010/main" val="3794074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9</a:t>
            </a:fld>
            <a:endParaRPr lang="en-US" altLang="ja-JP"/>
          </a:p>
        </p:txBody>
      </p:sp>
      <p:sp>
        <p:nvSpPr>
          <p:cNvPr id="10"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a:t>
            </a:r>
            <a:r>
              <a:rPr lang="en-US" altLang="ja-JP"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危険有害性</a:t>
            </a:r>
            <a:r>
              <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情報と注意書き</a:t>
            </a:r>
            <a:r>
              <a:rPr lang="ja-JP" altLang="en-US" sz="2800" b="1" kern="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の確認</a:t>
            </a:r>
            <a:endPar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6" name="図 5"/>
          <p:cNvPicPr>
            <a:picLocks noChangeAspect="1"/>
          </p:cNvPicPr>
          <p:nvPr/>
        </p:nvPicPr>
        <p:blipFill>
          <a:blip r:embed="rId2"/>
          <a:stretch>
            <a:fillRect/>
          </a:stretch>
        </p:blipFill>
        <p:spPr>
          <a:xfrm>
            <a:off x="55662" y="654784"/>
            <a:ext cx="4038084" cy="6165304"/>
          </a:xfrm>
          <a:prstGeom prst="rect">
            <a:avLst/>
          </a:prstGeom>
          <a:solidFill>
            <a:schemeClr val="bg1"/>
          </a:solidFill>
          <a:ln>
            <a:solidFill>
              <a:schemeClr val="tx1"/>
            </a:solidFill>
          </a:ln>
        </p:spPr>
      </p:pic>
      <p:sp>
        <p:nvSpPr>
          <p:cNvPr id="7" name="コンテンツ プレースホルダー 6"/>
          <p:cNvSpPr>
            <a:spLocks noGrp="1"/>
          </p:cNvSpPr>
          <p:nvPr>
            <p:ph idx="1"/>
          </p:nvPr>
        </p:nvSpPr>
        <p:spPr>
          <a:xfrm>
            <a:off x="4088110" y="654784"/>
            <a:ext cx="5759153" cy="5471379"/>
          </a:xfrm>
        </p:spPr>
        <p:txBody>
          <a:bodyPr/>
          <a:lstStyle/>
          <a:p>
            <a:r>
              <a:rPr kumimoji="1" lang="ja-JP" altLang="en-US" dirty="0" smtClean="0"/>
              <a:t>塗料のラベル（例）を確認しよう</a:t>
            </a:r>
            <a:endParaRPr lang="en-US" altLang="ja-JP" dirty="0"/>
          </a:p>
          <a:p>
            <a:endParaRPr lang="en-US" altLang="ja-JP" dirty="0" smtClean="0"/>
          </a:p>
          <a:p>
            <a:endParaRPr lang="en-US" altLang="ja-JP" dirty="0"/>
          </a:p>
          <a:p>
            <a:endParaRPr lang="en-US" altLang="ja-JP" dirty="0" smtClean="0"/>
          </a:p>
          <a:p>
            <a:endParaRPr lang="en-US" altLang="ja-JP" dirty="0"/>
          </a:p>
          <a:p>
            <a:endParaRPr lang="en-US" altLang="ja-JP" dirty="0" smtClean="0"/>
          </a:p>
          <a:p>
            <a:endParaRPr lang="en-US" altLang="ja-JP" dirty="0"/>
          </a:p>
          <a:p>
            <a:endParaRPr lang="en-US" altLang="ja-JP" dirty="0" smtClean="0"/>
          </a:p>
          <a:p>
            <a:endParaRPr lang="en-US" altLang="ja-JP" dirty="0" smtClean="0"/>
          </a:p>
          <a:p>
            <a:endParaRPr kumimoji="1" lang="en-US" altLang="ja-JP" sz="1600" dirty="0"/>
          </a:p>
          <a:p>
            <a:pPr lvl="1"/>
            <a:endParaRPr lang="en-US" altLang="ja-JP" dirty="0" smtClean="0"/>
          </a:p>
          <a:p>
            <a:endParaRPr kumimoji="1" lang="ja-JP" altLang="en-US" dirty="0"/>
          </a:p>
        </p:txBody>
      </p:sp>
      <p:sp>
        <p:nvSpPr>
          <p:cNvPr id="23" name="正方形/長方形 22"/>
          <p:cNvSpPr/>
          <p:nvPr/>
        </p:nvSpPr>
        <p:spPr>
          <a:xfrm>
            <a:off x="4129842" y="1124744"/>
            <a:ext cx="5753517" cy="2700300"/>
          </a:xfrm>
          <a:prstGeom prst="rect">
            <a:avLst/>
          </a:prstGeom>
          <a:solidFill>
            <a:schemeClr val="tx2">
              <a:lumMod val="20000"/>
              <a:lumOff val="80000"/>
              <a:alpha val="50196"/>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考</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えてみよう</a:t>
            </a:r>
            <a:r>
              <a:rPr kumimoji="1"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2800" dirty="0" smtClean="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有害性に関する絵表示はどれでしょう？</a:t>
            </a:r>
            <a:endParaRPr lang="en-US" altLang="ja-JP" sz="2800" dirty="0" smtClean="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800" dirty="0" smtClean="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どんな有害性があるでしょう？</a:t>
            </a:r>
            <a:endParaRPr lang="en-US" altLang="ja-JP" sz="2800" dirty="0" smtClean="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800" dirty="0" smtClean="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どのようなことに注意するべきでしょう？</a:t>
            </a:r>
            <a:endParaRPr lang="en-US" altLang="ja-JP" sz="2800" dirty="0" smtClean="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800" dirty="0" smtClean="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どんな対策をとるとよいでしょう？</a:t>
            </a:r>
            <a:endParaRPr kumimoji="1" lang="ja-JP" altLang="en-US" sz="28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角丸四角形吹き出し 7"/>
          <p:cNvSpPr/>
          <p:nvPr/>
        </p:nvSpPr>
        <p:spPr>
          <a:xfrm>
            <a:off x="6212346" y="3730296"/>
            <a:ext cx="3132824" cy="1318884"/>
          </a:xfrm>
          <a:prstGeom prst="wedgeRoundRectCallout">
            <a:avLst>
              <a:gd name="adj1" fmla="val -28130"/>
              <a:gd name="adj2" fmla="val -64270"/>
              <a:gd name="adj3" fmla="val 16667"/>
            </a:avLst>
          </a:prstGeom>
          <a:solidFill>
            <a:schemeClr val="accent3"/>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教育担当者さまへ</a:t>
            </a:r>
            <a:r>
              <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ここでは左の仮想的なラベルを用いて、労働者の方に上記について考えてもらいましょう。</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次回</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以降</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は、自社で取り扱っている化学物質のラベルなどを用いて考えてもらうと、より効果的な教育につながると期待されます。</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51128120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02">
  <a:themeElements>
    <a:clrScheme name="template02 1">
      <a:dk1>
        <a:srgbClr val="000000"/>
      </a:dk1>
      <a:lt1>
        <a:srgbClr val="FFFFFF"/>
      </a:lt1>
      <a:dk2>
        <a:srgbClr val="FA0019"/>
      </a:dk2>
      <a:lt2>
        <a:srgbClr val="140078"/>
      </a:lt2>
      <a:accent1>
        <a:srgbClr val="C8C8EB"/>
      </a:accent1>
      <a:accent2>
        <a:srgbClr val="FFC3D2"/>
      </a:accent2>
      <a:accent3>
        <a:srgbClr val="FFFFFF"/>
      </a:accent3>
      <a:accent4>
        <a:srgbClr val="000000"/>
      </a:accent4>
      <a:accent5>
        <a:srgbClr val="E0E0F3"/>
      </a:accent5>
      <a:accent6>
        <a:srgbClr val="E7B0BE"/>
      </a:accent6>
      <a:hlink>
        <a:srgbClr val="969696"/>
      </a:hlink>
      <a:folHlink>
        <a:srgbClr val="F0F0F0"/>
      </a:folHlink>
    </a:clrScheme>
    <a:fontScheme name="template02">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02 1">
        <a:dk1>
          <a:srgbClr val="000000"/>
        </a:dk1>
        <a:lt1>
          <a:srgbClr val="FFFFFF"/>
        </a:lt1>
        <a:dk2>
          <a:srgbClr val="FA0019"/>
        </a:dk2>
        <a:lt2>
          <a:srgbClr val="140078"/>
        </a:lt2>
        <a:accent1>
          <a:srgbClr val="C8C8EB"/>
        </a:accent1>
        <a:accent2>
          <a:srgbClr val="FFC3D2"/>
        </a:accent2>
        <a:accent3>
          <a:srgbClr val="FFFFFF"/>
        </a:accent3>
        <a:accent4>
          <a:srgbClr val="000000"/>
        </a:accent4>
        <a:accent5>
          <a:srgbClr val="E0E0F3"/>
        </a:accent5>
        <a:accent6>
          <a:srgbClr val="E7B0BE"/>
        </a:accent6>
        <a:hlink>
          <a:srgbClr val="969696"/>
        </a:hlink>
        <a:folHlink>
          <a:srgbClr val="F0F0F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17235</TotalTime>
  <Words>2562</Words>
  <Application>Microsoft Office PowerPoint</Application>
  <PresentationFormat>ユーザー設定</PresentationFormat>
  <Paragraphs>278</Paragraphs>
  <Slides>15</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15</vt:i4>
      </vt:variant>
    </vt:vector>
  </HeadingPairs>
  <TitlesOfParts>
    <vt:vector size="26" baseType="lpstr">
      <vt:lpstr>Futura Md</vt:lpstr>
      <vt:lpstr>Meiryo UI</vt:lpstr>
      <vt:lpstr>ＭＳ Ｐゴシック</vt:lpstr>
      <vt:lpstr>ＭＳ Ｐ明朝</vt:lpstr>
      <vt:lpstr>ＭＳ 明朝</vt:lpstr>
      <vt:lpstr>Arial</vt:lpstr>
      <vt:lpstr>Century</vt:lpstr>
      <vt:lpstr>Times New Roman</vt:lpstr>
      <vt:lpstr>Verdana</vt:lpstr>
      <vt:lpstr>Wingdings</vt:lpstr>
      <vt:lpstr>template02</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ネクスト</dc:creator>
  <cp:lastModifiedBy>澤谷 勝(sawaya-masaru.qg4)</cp:lastModifiedBy>
  <cp:revision>1060</cp:revision>
  <cp:lastPrinted>2017-08-08T02:42:30Z</cp:lastPrinted>
  <dcterms:created xsi:type="dcterms:W3CDTF">2008-02-15T15:06:03Z</dcterms:created>
  <dcterms:modified xsi:type="dcterms:W3CDTF">2019-06-20T06:47:16Z</dcterms:modified>
</cp:coreProperties>
</file>