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4"/>
  </p:sldMasterIdLst>
  <p:notesMasterIdLst>
    <p:notesMasterId r:id="rId6"/>
  </p:notesMasterIdLst>
  <p:sldIdLst>
    <p:sldId id="272"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85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5D81B732-9BE8-4117-AE83-7BA3B2A23337}" type="datetimeFigureOut">
              <a:rPr kumimoji="1" lang="ja-JP" altLang="en-US" smtClean="0"/>
              <a:t>2023/5/3</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AF5298E-463A-455C-BF2B-B88FAA420A3E}" type="slidenum">
              <a:rPr kumimoji="1" lang="ja-JP" altLang="en-US" smtClean="0"/>
              <a:t>‹#›</a:t>
            </a:fld>
            <a:endParaRPr kumimoji="1" lang="ja-JP" altLang="en-US"/>
          </a:p>
        </p:txBody>
      </p:sp>
    </p:spTree>
    <p:extLst>
      <p:ext uri="{BB962C8B-B14F-4D97-AF65-F5344CB8AC3E}">
        <p14:creationId xmlns:p14="http://schemas.microsoft.com/office/powerpoint/2010/main" val="38670748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457121">
              <a:defRPr/>
            </a:pPr>
            <a:fld id="{AF848332-2C61-402C-B49E-00E8DA80A7A1}" type="slidenum">
              <a:rPr kumimoji="1" lang="ja-JP" altLang="en-US">
                <a:solidFill>
                  <a:prstClr val="black"/>
                </a:solidFill>
                <a:latin typeface="游ゴシック" panose="020F0502020204030204"/>
                <a:ea typeface="游ゴシック" panose="020B0400000000000000" pitchFamily="50" charset="-128"/>
              </a:rPr>
              <a:pPr defTabSz="457121">
                <a:defRPr/>
              </a:pPr>
              <a:t>1</a:t>
            </a:fld>
            <a:endParaRPr kumimoji="1" lang="ja-JP" altLang="en-US"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002125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1528677-3FAB-4BFB-9CC1-4280D808CB66}" type="datetimeFigureOut">
              <a:rPr kumimoji="1" lang="ja-JP" altLang="en-US" smtClean="0"/>
              <a:t>2023/5/3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15539C-86BD-482D-909F-936B3CE75E25}" type="slidenum">
              <a:rPr kumimoji="1" lang="ja-JP" altLang="en-US" smtClean="0"/>
              <a:t>‹#›</a:t>
            </a:fld>
            <a:endParaRPr kumimoji="1" lang="ja-JP" altLang="en-US"/>
          </a:p>
        </p:txBody>
      </p:sp>
    </p:spTree>
    <p:extLst>
      <p:ext uri="{BB962C8B-B14F-4D97-AF65-F5344CB8AC3E}">
        <p14:creationId xmlns:p14="http://schemas.microsoft.com/office/powerpoint/2010/main" val="1792589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528677-3FAB-4BFB-9CC1-4280D808CB66}" type="datetimeFigureOut">
              <a:rPr kumimoji="1" lang="ja-JP" altLang="en-US" smtClean="0"/>
              <a:t>2023/5/3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15539C-86BD-482D-909F-936B3CE75E25}" type="slidenum">
              <a:rPr kumimoji="1" lang="ja-JP" altLang="en-US" smtClean="0"/>
              <a:t>‹#›</a:t>
            </a:fld>
            <a:endParaRPr kumimoji="1" lang="ja-JP" altLang="en-US"/>
          </a:p>
        </p:txBody>
      </p:sp>
    </p:spTree>
    <p:extLst>
      <p:ext uri="{BB962C8B-B14F-4D97-AF65-F5344CB8AC3E}">
        <p14:creationId xmlns:p14="http://schemas.microsoft.com/office/powerpoint/2010/main" val="3997200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528677-3FAB-4BFB-9CC1-4280D808CB66}" type="datetimeFigureOut">
              <a:rPr kumimoji="1" lang="ja-JP" altLang="en-US" smtClean="0"/>
              <a:t>2023/5/3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15539C-86BD-482D-909F-936B3CE75E25}" type="slidenum">
              <a:rPr kumimoji="1" lang="ja-JP" altLang="en-US" smtClean="0"/>
              <a:t>‹#›</a:t>
            </a:fld>
            <a:endParaRPr kumimoji="1" lang="ja-JP" altLang="en-US"/>
          </a:p>
        </p:txBody>
      </p:sp>
    </p:spTree>
    <p:extLst>
      <p:ext uri="{BB962C8B-B14F-4D97-AF65-F5344CB8AC3E}">
        <p14:creationId xmlns:p14="http://schemas.microsoft.com/office/powerpoint/2010/main" val="1606143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528677-3FAB-4BFB-9CC1-4280D808CB66}" type="datetimeFigureOut">
              <a:rPr kumimoji="1" lang="ja-JP" altLang="en-US" smtClean="0"/>
              <a:t>2023/5/3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15539C-86BD-482D-909F-936B3CE75E25}" type="slidenum">
              <a:rPr kumimoji="1" lang="ja-JP" altLang="en-US" smtClean="0"/>
              <a:t>‹#›</a:t>
            </a:fld>
            <a:endParaRPr kumimoji="1" lang="ja-JP" altLang="en-US"/>
          </a:p>
        </p:txBody>
      </p:sp>
    </p:spTree>
    <p:extLst>
      <p:ext uri="{BB962C8B-B14F-4D97-AF65-F5344CB8AC3E}">
        <p14:creationId xmlns:p14="http://schemas.microsoft.com/office/powerpoint/2010/main" val="66971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1528677-3FAB-4BFB-9CC1-4280D808CB66}" type="datetimeFigureOut">
              <a:rPr kumimoji="1" lang="ja-JP" altLang="en-US" smtClean="0"/>
              <a:t>2023/5/3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15539C-86BD-482D-909F-936B3CE75E25}" type="slidenum">
              <a:rPr kumimoji="1" lang="ja-JP" altLang="en-US" smtClean="0"/>
              <a:t>‹#›</a:t>
            </a:fld>
            <a:endParaRPr kumimoji="1" lang="ja-JP" altLang="en-US"/>
          </a:p>
        </p:txBody>
      </p:sp>
    </p:spTree>
    <p:extLst>
      <p:ext uri="{BB962C8B-B14F-4D97-AF65-F5344CB8AC3E}">
        <p14:creationId xmlns:p14="http://schemas.microsoft.com/office/powerpoint/2010/main" val="2042120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1528677-3FAB-4BFB-9CC1-4280D808CB66}" type="datetimeFigureOut">
              <a:rPr kumimoji="1" lang="ja-JP" altLang="en-US" smtClean="0"/>
              <a:t>2023/5/3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15539C-86BD-482D-909F-936B3CE75E25}" type="slidenum">
              <a:rPr kumimoji="1" lang="ja-JP" altLang="en-US" smtClean="0"/>
              <a:t>‹#›</a:t>
            </a:fld>
            <a:endParaRPr kumimoji="1" lang="ja-JP" altLang="en-US"/>
          </a:p>
        </p:txBody>
      </p:sp>
    </p:spTree>
    <p:extLst>
      <p:ext uri="{BB962C8B-B14F-4D97-AF65-F5344CB8AC3E}">
        <p14:creationId xmlns:p14="http://schemas.microsoft.com/office/powerpoint/2010/main" val="2512216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1528677-3FAB-4BFB-9CC1-4280D808CB66}" type="datetimeFigureOut">
              <a:rPr kumimoji="1" lang="ja-JP" altLang="en-US" smtClean="0"/>
              <a:t>2023/5/3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D15539C-86BD-482D-909F-936B3CE75E25}" type="slidenum">
              <a:rPr kumimoji="1" lang="ja-JP" altLang="en-US" smtClean="0"/>
              <a:t>‹#›</a:t>
            </a:fld>
            <a:endParaRPr kumimoji="1" lang="ja-JP" altLang="en-US"/>
          </a:p>
        </p:txBody>
      </p:sp>
    </p:spTree>
    <p:extLst>
      <p:ext uri="{BB962C8B-B14F-4D97-AF65-F5344CB8AC3E}">
        <p14:creationId xmlns:p14="http://schemas.microsoft.com/office/powerpoint/2010/main" val="2153072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1528677-3FAB-4BFB-9CC1-4280D808CB66}" type="datetimeFigureOut">
              <a:rPr kumimoji="1" lang="ja-JP" altLang="en-US" smtClean="0"/>
              <a:t>2023/5/3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D15539C-86BD-482D-909F-936B3CE75E25}" type="slidenum">
              <a:rPr kumimoji="1" lang="ja-JP" altLang="en-US" smtClean="0"/>
              <a:t>‹#›</a:t>
            </a:fld>
            <a:endParaRPr kumimoji="1" lang="ja-JP" altLang="en-US"/>
          </a:p>
        </p:txBody>
      </p:sp>
    </p:spTree>
    <p:extLst>
      <p:ext uri="{BB962C8B-B14F-4D97-AF65-F5344CB8AC3E}">
        <p14:creationId xmlns:p14="http://schemas.microsoft.com/office/powerpoint/2010/main" val="1691075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528677-3FAB-4BFB-9CC1-4280D808CB66}" type="datetimeFigureOut">
              <a:rPr kumimoji="1" lang="ja-JP" altLang="en-US" smtClean="0"/>
              <a:t>2023/5/3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D15539C-86BD-482D-909F-936B3CE75E25}" type="slidenum">
              <a:rPr kumimoji="1" lang="ja-JP" altLang="en-US" smtClean="0"/>
              <a:t>‹#›</a:t>
            </a:fld>
            <a:endParaRPr kumimoji="1" lang="ja-JP" altLang="en-US"/>
          </a:p>
        </p:txBody>
      </p:sp>
    </p:spTree>
    <p:extLst>
      <p:ext uri="{BB962C8B-B14F-4D97-AF65-F5344CB8AC3E}">
        <p14:creationId xmlns:p14="http://schemas.microsoft.com/office/powerpoint/2010/main" val="4252408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1528677-3FAB-4BFB-9CC1-4280D808CB66}" type="datetimeFigureOut">
              <a:rPr kumimoji="1" lang="ja-JP" altLang="en-US" smtClean="0"/>
              <a:t>2023/5/3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15539C-86BD-482D-909F-936B3CE75E25}" type="slidenum">
              <a:rPr kumimoji="1" lang="ja-JP" altLang="en-US" smtClean="0"/>
              <a:t>‹#›</a:t>
            </a:fld>
            <a:endParaRPr kumimoji="1" lang="ja-JP" altLang="en-US"/>
          </a:p>
        </p:txBody>
      </p:sp>
    </p:spTree>
    <p:extLst>
      <p:ext uri="{BB962C8B-B14F-4D97-AF65-F5344CB8AC3E}">
        <p14:creationId xmlns:p14="http://schemas.microsoft.com/office/powerpoint/2010/main" val="1476802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1528677-3FAB-4BFB-9CC1-4280D808CB66}" type="datetimeFigureOut">
              <a:rPr kumimoji="1" lang="ja-JP" altLang="en-US" smtClean="0"/>
              <a:t>2023/5/3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15539C-86BD-482D-909F-936B3CE75E25}" type="slidenum">
              <a:rPr kumimoji="1" lang="ja-JP" altLang="en-US" smtClean="0"/>
              <a:t>‹#›</a:t>
            </a:fld>
            <a:endParaRPr kumimoji="1" lang="ja-JP" altLang="en-US"/>
          </a:p>
        </p:txBody>
      </p:sp>
    </p:spTree>
    <p:extLst>
      <p:ext uri="{BB962C8B-B14F-4D97-AF65-F5344CB8AC3E}">
        <p14:creationId xmlns:p14="http://schemas.microsoft.com/office/powerpoint/2010/main" val="1029637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528677-3FAB-4BFB-9CC1-4280D808CB66}" type="datetimeFigureOut">
              <a:rPr kumimoji="1" lang="ja-JP" altLang="en-US" smtClean="0"/>
              <a:t>2023/5/3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15539C-86BD-482D-909F-936B3CE75E25}" type="slidenum">
              <a:rPr kumimoji="1" lang="ja-JP" altLang="en-US" smtClean="0"/>
              <a:t>‹#›</a:t>
            </a:fld>
            <a:endParaRPr kumimoji="1" lang="ja-JP" altLang="en-US"/>
          </a:p>
        </p:txBody>
      </p:sp>
    </p:spTree>
    <p:extLst>
      <p:ext uri="{BB962C8B-B14F-4D97-AF65-F5344CB8AC3E}">
        <p14:creationId xmlns:p14="http://schemas.microsoft.com/office/powerpoint/2010/main" val="2411406840"/>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25399"/>
            <a:ext cx="9144000" cy="4725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22041">
              <a:defRPr/>
            </a:pPr>
            <a:r>
              <a:rPr lang="ja-JP" altLang="en-US" sz="1600" b="1" dirty="0">
                <a:solidFill>
                  <a:prstClr val="white"/>
                </a:solidFill>
                <a:latin typeface="Meiryo UI" panose="020B0604030504040204" pitchFamily="50" charset="-128"/>
                <a:ea typeface="Meiryo UI" panose="020B0604030504040204" pitchFamily="50" charset="-128"/>
              </a:rPr>
              <a:t>新型コロナウイルス感染症の発生状況</a:t>
            </a:r>
          </a:p>
        </p:txBody>
      </p:sp>
      <p:graphicFrame>
        <p:nvGraphicFramePr>
          <p:cNvPr id="29" name="表 28"/>
          <p:cNvGraphicFramePr>
            <a:graphicFrameLocks noGrp="1"/>
          </p:cNvGraphicFramePr>
          <p:nvPr>
            <p:extLst>
              <p:ext uri="{D42A27DB-BD31-4B8C-83A1-F6EECF244321}">
                <p14:modId xmlns:p14="http://schemas.microsoft.com/office/powerpoint/2010/main" val="1444616730"/>
              </p:ext>
            </p:extLst>
          </p:nvPr>
        </p:nvGraphicFramePr>
        <p:xfrm>
          <a:off x="438150" y="1252188"/>
          <a:ext cx="7772400" cy="1931179"/>
        </p:xfrm>
        <a:graphic>
          <a:graphicData uri="http://schemas.openxmlformats.org/drawingml/2006/table">
            <a:tbl>
              <a:tblPr/>
              <a:tblGrid>
                <a:gridCol w="1400175">
                  <a:extLst>
                    <a:ext uri="{9D8B030D-6E8A-4147-A177-3AD203B41FA5}">
                      <a16:colId xmlns:a16="http://schemas.microsoft.com/office/drawing/2014/main" val="893976489"/>
                    </a:ext>
                  </a:extLst>
                </a:gridCol>
                <a:gridCol w="1291273">
                  <a:extLst>
                    <a:ext uri="{9D8B030D-6E8A-4147-A177-3AD203B41FA5}">
                      <a16:colId xmlns:a16="http://schemas.microsoft.com/office/drawing/2014/main" val="2725194360"/>
                    </a:ext>
                  </a:extLst>
                </a:gridCol>
                <a:gridCol w="1175702">
                  <a:extLst>
                    <a:ext uri="{9D8B030D-6E8A-4147-A177-3AD203B41FA5}">
                      <a16:colId xmlns:a16="http://schemas.microsoft.com/office/drawing/2014/main" val="1248367351"/>
                    </a:ext>
                  </a:extLst>
                </a:gridCol>
                <a:gridCol w="1123950">
                  <a:extLst>
                    <a:ext uri="{9D8B030D-6E8A-4147-A177-3AD203B41FA5}">
                      <a16:colId xmlns:a16="http://schemas.microsoft.com/office/drawing/2014/main" val="530308436"/>
                    </a:ext>
                  </a:extLst>
                </a:gridCol>
                <a:gridCol w="1343025">
                  <a:extLst>
                    <a:ext uri="{9D8B030D-6E8A-4147-A177-3AD203B41FA5}">
                      <a16:colId xmlns:a16="http://schemas.microsoft.com/office/drawing/2014/main" val="2536237956"/>
                    </a:ext>
                  </a:extLst>
                </a:gridCol>
                <a:gridCol w="1438275">
                  <a:extLst>
                    <a:ext uri="{9D8B030D-6E8A-4147-A177-3AD203B41FA5}">
                      <a16:colId xmlns:a16="http://schemas.microsoft.com/office/drawing/2014/main" val="3387168708"/>
                    </a:ext>
                  </a:extLst>
                </a:gridCol>
              </a:tblGrid>
              <a:tr h="324223">
                <a:tc rowSpan="2">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陽性者数</a:t>
                      </a:r>
                      <a:endParaRPr lang="en-US" altLang="zh-CN" sz="12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gridSpan="2">
                  <a:txBody>
                    <a:bodyPr/>
                    <a:lstStyle/>
                    <a:p>
                      <a:pPr algn="ctr" fontAlgn="ct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hMerge="1">
                  <a:txBody>
                    <a:bodyPr/>
                    <a:lstStyle/>
                    <a:p>
                      <a:pPr algn="ctr" fontAlgn="ct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重症者数</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死亡者数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extLst>
                  <a:ext uri="{0D108BD9-81ED-4DB2-BD59-A6C34878D82A}">
                    <a16:rowId xmlns:a16="http://schemas.microsoft.com/office/drawing/2014/main" val="3738477193"/>
                  </a:ext>
                </a:extLst>
              </a:tr>
              <a:tr h="499605">
                <a:tc vMerge="1">
                  <a:txBody>
                    <a:bodyPr/>
                    <a:lstStyle/>
                    <a:p>
                      <a:endParaRPr kumimoji="1" lang="ja-JP" altLang="en-US"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vMerge="1">
                  <a:txBody>
                    <a:bodyPr/>
                    <a:lstStyle/>
                    <a:p>
                      <a:endParaRPr kumimoji="1" lang="ja-JP" altLang="en-US"/>
                    </a:p>
                  </a:txBody>
                  <a:tcPr/>
                </a:tc>
                <a:tc>
                  <a:txBody>
                    <a:bodyPr/>
                    <a:lstStyle/>
                    <a:p>
                      <a:pPr algn="ctr"/>
                      <a:r>
                        <a:rPr kumimoji="1" lang="ja-JP" altLang="en-US" sz="1200" b="1" i="0" u="none" strike="noStrike" kern="1200" dirty="0">
                          <a:solidFill>
                            <a:srgbClr val="000000"/>
                          </a:solidFill>
                          <a:effectLst/>
                          <a:latin typeface="Meiryo UI" panose="020B0604030504040204" pitchFamily="50" charset="-128"/>
                          <a:ea typeface="Meiryo UI" panose="020B0604030504040204" pitchFamily="50" charset="-128"/>
                          <a:cs typeface="+mn-cs"/>
                        </a:rPr>
                        <a:t>新規陽性者数</a:t>
                      </a:r>
                      <a:endParaRPr kumimoji="1" lang="en-US" altLang="ja-JP" sz="1200" b="1" i="0" u="none" strike="noStrike" kern="1200" dirty="0">
                        <a:solidFill>
                          <a:srgbClr val="000000"/>
                        </a:solidFill>
                        <a:effectLst/>
                        <a:latin typeface="Meiryo UI" panose="020B0604030504040204" pitchFamily="50" charset="-128"/>
                        <a:ea typeface="Meiryo UI" panose="020B0604030504040204" pitchFamily="50" charset="-128"/>
                        <a:cs typeface="+mn-cs"/>
                      </a:endParaRPr>
                    </a:p>
                    <a:p>
                      <a:pPr algn="ctr"/>
                      <a:r>
                        <a:rPr kumimoji="1" lang="en-US" altLang="ja-JP" sz="1200" b="1" i="0" u="none" strike="noStrike" kern="1200" dirty="0">
                          <a:solidFill>
                            <a:srgbClr val="000000"/>
                          </a:solidFill>
                          <a:effectLst/>
                          <a:latin typeface="Meiryo UI" panose="020B0604030504040204" pitchFamily="50" charset="-128"/>
                          <a:ea typeface="Meiryo UI" panose="020B0604030504040204" pitchFamily="50" charset="-128"/>
                          <a:cs typeface="+mn-cs"/>
                        </a:rPr>
                        <a:t>7</a:t>
                      </a:r>
                      <a:r>
                        <a:rPr kumimoji="1" lang="ja-JP" altLang="en-US" sz="1200" b="1" i="0" u="none" strike="noStrike" kern="1200" dirty="0">
                          <a:solidFill>
                            <a:srgbClr val="000000"/>
                          </a:solidFill>
                          <a:effectLst/>
                          <a:latin typeface="Meiryo UI" panose="020B0604030504040204" pitchFamily="50" charset="-128"/>
                          <a:ea typeface="Meiryo UI" panose="020B0604030504040204" pitchFamily="50" charset="-128"/>
                          <a:cs typeface="+mn-cs"/>
                        </a:rPr>
                        <a:t>日間移動平均</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a:txBody>
                    <a:bodyPr/>
                    <a:lstStyle/>
                    <a:p>
                      <a:pPr algn="ctr"/>
                      <a:r>
                        <a:rPr kumimoji="1" lang="ja-JP" altLang="en-US" sz="1200" b="1" i="0" u="none" strike="noStrike" kern="1200" dirty="0">
                          <a:solidFill>
                            <a:srgbClr val="000000"/>
                          </a:solidFill>
                          <a:effectLst/>
                          <a:latin typeface="Meiryo UI" panose="020B0604030504040204" pitchFamily="50" charset="-128"/>
                          <a:ea typeface="Meiryo UI" panose="020B0604030504040204" pitchFamily="50" charset="-128"/>
                          <a:cs typeface="+mn-cs"/>
                        </a:rPr>
                        <a:t>今週先週比</a:t>
                      </a: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350476640"/>
                  </a:ext>
                </a:extLst>
              </a:tr>
              <a:tr h="315052">
                <a:tc rowSpan="2">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国内事例</a:t>
                      </a: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(※1)</a:t>
                      </a:r>
                      <a:endParaRPr lang="ja-JP"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33,759,614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rowSpan="2">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11,685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1.17</a:t>
                      </a: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71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74,596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77912207"/>
                  </a:ext>
                </a:extLst>
              </a:tr>
              <a:tr h="249803">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(+16,631)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en-US" altLang="ja-JP" sz="1200" b="0" i="0" u="none"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endParaRPr lang="en-US" altLang="ja-JP" sz="1200" b="0" i="0" u="none"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(+27)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95443964"/>
                  </a:ext>
                </a:extLst>
              </a:tr>
              <a:tr h="292693">
                <a:tc rowSpan="2">
                  <a:txBody>
                    <a:bodyPr/>
                    <a:lstStyle/>
                    <a:p>
                      <a:pPr algn="ctr"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空港</a:t>
                      </a:r>
                      <a:r>
                        <a:rPr lang="ja-JP" altLang="en-US" sz="1000" b="1" i="0" u="none" strike="noStrike" dirty="0">
                          <a:solidFill>
                            <a:schemeClr val="tx1"/>
                          </a:solidFill>
                          <a:effectLst/>
                          <a:latin typeface="Meiryo UI" panose="020B0604030504040204" pitchFamily="50" charset="-128"/>
                          <a:ea typeface="Meiryo UI" panose="020B0604030504040204" pitchFamily="50" charset="-128"/>
                        </a:rPr>
                        <a:t>・海港</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検疫</a:t>
                      </a:r>
                      <a:r>
                        <a:rPr kumimoji="1" lang="ja-JP" altLang="en-US" sz="800" b="1" i="0" u="none" strike="noStrike" kern="1200" dirty="0">
                          <a:solidFill>
                            <a:schemeClr val="tx1"/>
                          </a:solidFill>
                          <a:effectLst/>
                          <a:latin typeface="Meiryo UI" panose="020B0604030504040204" pitchFamily="50" charset="-128"/>
                          <a:ea typeface="Meiryo UI" panose="020B0604030504040204" pitchFamily="50" charset="-128"/>
                          <a:cs typeface="+mn-cs"/>
                        </a:rPr>
                        <a:t>（</a:t>
                      </a:r>
                      <a:r>
                        <a:rPr kumimoji="1" lang="en-US" altLang="ja-JP" sz="800" b="1" i="0" u="none" strike="noStrike" kern="1200" dirty="0">
                          <a:solidFill>
                            <a:schemeClr val="tx1"/>
                          </a:solidFill>
                          <a:effectLst/>
                          <a:latin typeface="Meiryo UI" panose="020B0604030504040204" pitchFamily="50" charset="-128"/>
                          <a:ea typeface="Meiryo UI" panose="020B0604030504040204" pitchFamily="50" charset="-128"/>
                          <a:cs typeface="+mn-cs"/>
                        </a:rPr>
                        <a:t>※</a:t>
                      </a:r>
                      <a:r>
                        <a:rPr kumimoji="1" lang="ja-JP" altLang="en-US" sz="800" b="1" i="0" u="none" strike="noStrike" kern="1200" dirty="0">
                          <a:solidFill>
                            <a:schemeClr val="tx1"/>
                          </a:solidFill>
                          <a:effectLst/>
                          <a:latin typeface="Meiryo UI" panose="020B0604030504040204" pitchFamily="50" charset="-128"/>
                          <a:ea typeface="Meiryo UI" panose="020B0604030504040204" pitchFamily="50" charset="-128"/>
                          <a:cs typeface="+mn-cs"/>
                        </a:rPr>
                        <a:t>２）</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rtl="0"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24,130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rowSpan="2">
                  <a:txBody>
                    <a:bodyPr/>
                    <a:lstStyle/>
                    <a:p>
                      <a:pPr marL="0" algn="ctr" defTabSz="914400" rtl="0" eaLnBrk="1" fontAlgn="ctr" latinLnBrk="0" hangingPunct="1"/>
                      <a:r>
                        <a:rPr kumimoji="1" lang="ja-JP" altLang="en-US" sz="1200" b="0" i="0" u="none" strike="noStrike" kern="1200" dirty="0">
                          <a:solidFill>
                            <a:srgbClr val="000000"/>
                          </a:solidFill>
                          <a:effectLst/>
                          <a:latin typeface="Meiryo UI" panose="020B0604030504040204" pitchFamily="50" charset="-128"/>
                          <a:ea typeface="Meiryo UI" panose="020B0604030504040204" pitchFamily="50" charset="-128"/>
                          <a:cs typeface="+mn-cs"/>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dirty="0">
                          <a:solidFill>
                            <a:srgbClr val="000000"/>
                          </a:solidFill>
                          <a:effectLst/>
                          <a:latin typeface="Meiryo UI" panose="020B0604030504040204" pitchFamily="50" charset="-128"/>
                          <a:ea typeface="Meiryo UI" panose="020B0604030504040204" pitchFamily="50" charset="-128"/>
                          <a:cs typeface="+mn-cs"/>
                        </a:rPr>
                        <a:t>━</a:t>
                      </a:r>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algn="ctr" defTabSz="914400" rtl="0" eaLnBrk="1" fontAlgn="ctr" latinLnBrk="0" hangingPunct="1"/>
                      <a:r>
                        <a:rPr kumimoji="1" lang="en-US" altLang="ja-JP" sz="1200" b="0" i="0" u="none" strike="noStrike" kern="1200" dirty="0">
                          <a:solidFill>
                            <a:schemeClr val="tx1"/>
                          </a:solidFill>
                          <a:effectLst/>
                          <a:latin typeface="Meiryo UI" panose="020B0604030504040204" pitchFamily="50" charset="-128"/>
                          <a:ea typeface="Meiryo UI" panose="020B0604030504040204" pitchFamily="50" charset="-128"/>
                          <a:cs typeface="+mn-cs"/>
                        </a:rPr>
                        <a:t>0</a:t>
                      </a:r>
                      <a:endParaRPr kumimoji="1" lang="ja-JP" altLang="en-US" sz="1200" b="0" i="0" u="none" strike="noStrike" kern="1200" dirty="0">
                        <a:solidFill>
                          <a:schemeClr val="tx1"/>
                        </a:solidFill>
                        <a:effectLst/>
                        <a:latin typeface="Meiryo UI" panose="020B0604030504040204" pitchFamily="50" charset="-128"/>
                        <a:ea typeface="Meiryo UI" panose="020B0604030504040204" pitchFamily="50" charset="-128"/>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8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4086162289"/>
                  </a:ext>
                </a:extLst>
              </a:tr>
              <a:tr h="249803">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a:t>
                      </a: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ja-JP" altLang="en-US"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ja-JP" altLang="en-US" dirty="0"/>
                    </a:p>
                  </a:txBody>
                  <a:tcPr marL="0" marR="0" marT="0"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ja-JP" altLang="en-US" dirty="0">
                        <a:solidFill>
                          <a:srgbClr val="FF0000"/>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2602726270"/>
                  </a:ext>
                </a:extLst>
              </a:tr>
            </a:tbl>
          </a:graphicData>
        </a:graphic>
      </p:graphicFrame>
      <p:sp>
        <p:nvSpPr>
          <p:cNvPr id="35" name="テキスト ボックス 34"/>
          <p:cNvSpPr txBox="1"/>
          <p:nvPr/>
        </p:nvSpPr>
        <p:spPr>
          <a:xfrm>
            <a:off x="1168620" y="844378"/>
            <a:ext cx="1365030" cy="2616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括弧内は前日比</a:t>
            </a:r>
          </a:p>
        </p:txBody>
      </p:sp>
      <p:sp>
        <p:nvSpPr>
          <p:cNvPr id="36" name="テキスト ボックス 35"/>
          <p:cNvSpPr txBox="1"/>
          <p:nvPr/>
        </p:nvSpPr>
        <p:spPr>
          <a:xfrm>
            <a:off x="278909" y="814423"/>
            <a:ext cx="1082348" cy="30777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国内事例</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 name="正方形/長方形 3"/>
          <p:cNvSpPr/>
          <p:nvPr/>
        </p:nvSpPr>
        <p:spPr>
          <a:xfrm>
            <a:off x="6390745" y="1834343"/>
            <a:ext cx="351378" cy="215444"/>
          </a:xfrm>
          <a:prstGeom prst="rect">
            <a:avLst/>
          </a:prstGeom>
        </p:spPr>
        <p:txBody>
          <a:bodyPr wrap="none">
            <a:spAutoFit/>
          </a:bodyPr>
          <a:lstStyle/>
          <a:p>
            <a:pPr algn="ctr" fontAlgn="ctr"/>
            <a:r>
              <a:rPr lang="en-US" altLang="ja-JP" sz="800" dirty="0">
                <a:latin typeface="Meiryo UI" panose="020B0604030504040204" pitchFamily="50" charset="-128"/>
                <a:ea typeface="Meiryo UI" panose="020B0604030504040204" pitchFamily="50" charset="-128"/>
              </a:rPr>
              <a:t>※3</a:t>
            </a:r>
          </a:p>
        </p:txBody>
      </p:sp>
      <p:sp>
        <p:nvSpPr>
          <p:cNvPr id="2" name="テキスト ボックス 1"/>
          <p:cNvSpPr txBox="1"/>
          <p:nvPr/>
        </p:nvSpPr>
        <p:spPr>
          <a:xfrm>
            <a:off x="6390745" y="554776"/>
            <a:ext cx="2692960" cy="307777"/>
          </a:xfrm>
          <a:prstGeom prst="rect">
            <a:avLst/>
          </a:prstGeom>
          <a:noFill/>
        </p:spPr>
        <p:txBody>
          <a:bodyPr wrap="square" rtlCol="0">
            <a:spAutoFit/>
          </a:bodyPr>
          <a:lstStyle/>
          <a:p>
            <a:r>
              <a:rPr kumimoji="1" lang="en-US" altLang="ja-JP" sz="1400" dirty="0"/>
              <a:t>※</a:t>
            </a:r>
            <a:r>
              <a:rPr kumimoji="1" lang="ja-JP" altLang="en-US" sz="1400" dirty="0"/>
              <a:t>令和</a:t>
            </a:r>
            <a:r>
              <a:rPr kumimoji="1" lang="en-US" altLang="ja-JP" sz="1400" dirty="0"/>
              <a:t>5</a:t>
            </a:r>
            <a:r>
              <a:rPr kumimoji="1" lang="ja-JP" altLang="en-US" sz="1400" dirty="0"/>
              <a:t>年</a:t>
            </a:r>
            <a:r>
              <a:rPr kumimoji="1" lang="en-US" altLang="ja-JP" sz="1400" dirty="0"/>
              <a:t>5</a:t>
            </a:r>
            <a:r>
              <a:rPr kumimoji="1" lang="ja-JP" altLang="en-US" sz="1400" dirty="0"/>
              <a:t>月</a:t>
            </a:r>
            <a:r>
              <a:rPr kumimoji="1" lang="en-US" altLang="ja-JP" sz="1400" dirty="0"/>
              <a:t>3</a:t>
            </a:r>
            <a:r>
              <a:rPr kumimoji="1" lang="ja-JP" altLang="en-US" sz="1400" dirty="0"/>
              <a:t>日公表</a:t>
            </a:r>
          </a:p>
        </p:txBody>
      </p:sp>
      <p:graphicFrame>
        <p:nvGraphicFramePr>
          <p:cNvPr id="10" name="表 9">
            <a:extLst>
              <a:ext uri="{FF2B5EF4-FFF2-40B4-BE49-F238E27FC236}">
                <a16:creationId xmlns:a16="http://schemas.microsoft.com/office/drawing/2014/main" id="{75ECCF2E-5B53-471A-B5F9-E9AFF96C20BB}"/>
              </a:ext>
            </a:extLst>
          </p:cNvPr>
          <p:cNvGraphicFramePr>
            <a:graphicFrameLocks noGrp="1"/>
          </p:cNvGraphicFramePr>
          <p:nvPr>
            <p:extLst>
              <p:ext uri="{D42A27DB-BD31-4B8C-83A1-F6EECF244321}">
                <p14:modId xmlns:p14="http://schemas.microsoft.com/office/powerpoint/2010/main" val="2252221998"/>
              </p:ext>
            </p:extLst>
          </p:nvPr>
        </p:nvGraphicFramePr>
        <p:xfrm>
          <a:off x="292221" y="4372204"/>
          <a:ext cx="8188082" cy="1246558"/>
        </p:xfrm>
        <a:graphic>
          <a:graphicData uri="http://schemas.openxmlformats.org/drawingml/2006/table">
            <a:tbl>
              <a:tblPr>
                <a:tableStyleId>{5C22544A-7EE6-4342-B048-85BDC9FD1C3A}</a:tableStyleId>
              </a:tblPr>
              <a:tblGrid>
                <a:gridCol w="295722">
                  <a:extLst>
                    <a:ext uri="{9D8B030D-6E8A-4147-A177-3AD203B41FA5}">
                      <a16:colId xmlns:a16="http://schemas.microsoft.com/office/drawing/2014/main" val="3412984584"/>
                    </a:ext>
                  </a:extLst>
                </a:gridCol>
                <a:gridCol w="7892360">
                  <a:extLst>
                    <a:ext uri="{9D8B030D-6E8A-4147-A177-3AD203B41FA5}">
                      <a16:colId xmlns:a16="http://schemas.microsoft.com/office/drawing/2014/main" val="3528608919"/>
                    </a:ext>
                  </a:extLst>
                </a:gridCol>
              </a:tblGrid>
              <a:tr h="1246558">
                <a:tc>
                  <a:txBody>
                    <a:bodyPr/>
                    <a:lstStyle/>
                    <a:p>
                      <a:pPr algn="ctr" fontAlgn="ctr"/>
                      <a:endParaRPr lang="en-US" altLang="ja-JP" sz="800" b="1" i="0" u="none" strike="noStrike" dirty="0">
                        <a:solidFill>
                          <a:schemeClr val="tx1"/>
                        </a:solidFill>
                        <a:effectLst/>
                        <a:latin typeface="+mn-ea"/>
                        <a:ea typeface="+mn-ea"/>
                      </a:endParaRPr>
                    </a:p>
                    <a:p>
                      <a:pPr algn="ctr" fontAlgn="ctr"/>
                      <a:r>
                        <a:rPr lang="en-US" altLang="ja-JP" sz="800" b="1" i="0" u="none" strike="noStrike" dirty="0">
                          <a:solidFill>
                            <a:schemeClr val="tx1"/>
                          </a:solidFill>
                          <a:effectLst/>
                          <a:latin typeface="+mn-ea"/>
                          <a:ea typeface="+mn-ea"/>
                        </a:rPr>
                        <a:t>※1</a:t>
                      </a:r>
                    </a:p>
                    <a:p>
                      <a:pPr algn="ctr" fontAlgn="ctr"/>
                      <a:endParaRPr lang="en-US" altLang="ja-JP" sz="800" b="1" i="0" u="none" strike="noStrike" dirty="0">
                        <a:solidFill>
                          <a:schemeClr val="tx1"/>
                        </a:solidFill>
                        <a:effectLst/>
                        <a:latin typeface="+mn-ea"/>
                        <a:ea typeface="+mn-ea"/>
                      </a:endParaRPr>
                    </a:p>
                    <a:p>
                      <a:pPr algn="ctr" fontAlgn="ctr"/>
                      <a:endParaRPr lang="en-US" altLang="ja-JP" sz="800" b="1" i="0" u="none" strike="noStrike" dirty="0">
                        <a:solidFill>
                          <a:schemeClr val="tx1"/>
                        </a:solidFill>
                        <a:effectLst/>
                        <a:latin typeface="+mn-ea"/>
                        <a:ea typeface="+mn-ea"/>
                      </a:endParaRPr>
                    </a:p>
                    <a:p>
                      <a:pPr algn="ctr" fontAlgn="ctr"/>
                      <a:r>
                        <a:rPr lang="en-US" altLang="ja-JP" sz="800" b="1" i="0" u="none" strike="noStrike" dirty="0">
                          <a:solidFill>
                            <a:schemeClr val="tx1"/>
                          </a:solidFill>
                          <a:effectLst/>
                          <a:latin typeface="+mn-ea"/>
                          <a:ea typeface="+mn-ea"/>
                        </a:rPr>
                        <a:t>※2</a:t>
                      </a:r>
                    </a:p>
                    <a:p>
                      <a:pPr algn="ctr" fontAlgn="ctr"/>
                      <a:endParaRPr lang="en-US" altLang="ja-JP" sz="800" b="1" i="0" u="none" strike="noStrike" dirty="0">
                        <a:solidFill>
                          <a:schemeClr val="tx1"/>
                        </a:solidFill>
                        <a:effectLst/>
                        <a:latin typeface="+mn-ea"/>
                        <a:ea typeface="+mn-ea"/>
                      </a:endParaRPr>
                    </a:p>
                    <a:p>
                      <a:pPr algn="ctr" fontAlgn="ctr"/>
                      <a:r>
                        <a:rPr lang="en-US" altLang="ja-JP" sz="800" b="1" i="0" u="none" strike="noStrike" dirty="0">
                          <a:solidFill>
                            <a:schemeClr val="tx1"/>
                          </a:solidFill>
                          <a:effectLst/>
                          <a:latin typeface="+mn-ea"/>
                          <a:ea typeface="+mn-ea"/>
                        </a:rPr>
                        <a:t>※3</a:t>
                      </a:r>
                      <a:endParaRPr lang="en-US" altLang="ja-JP" sz="800" b="1" i="0" u="none" strike="sngStrike" baseline="0" dirty="0">
                        <a:solidFill>
                          <a:schemeClr val="tx1"/>
                        </a:solidFill>
                        <a:effectLst/>
                        <a:latin typeface="+mn-ea"/>
                        <a:ea typeface="+mn-ea"/>
                      </a:endParaRPr>
                    </a:p>
                    <a:p>
                      <a:pPr algn="ctr" fontAlgn="ctr"/>
                      <a:endParaRPr lang="en-US" altLang="ja-JP" sz="800" b="1" i="0" u="none" strike="noStrike" dirty="0">
                        <a:solidFill>
                          <a:schemeClr val="tx1"/>
                        </a:solidFill>
                        <a:effectLst/>
                        <a:latin typeface="+mn-ea"/>
                        <a:ea typeface="+mn-ea"/>
                      </a:endParaRPr>
                    </a:p>
                  </a:txBody>
                  <a:tcPr marL="7007" marR="7007" marT="7007"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lnSpc>
                          <a:spcPct val="100000"/>
                        </a:lnSpc>
                      </a:pPr>
                      <a:endParaRPr lang="en-US" altLang="ja-JP" sz="800" u="none" strike="noStrike" dirty="0">
                        <a:solidFill>
                          <a:schemeClr val="tx1"/>
                        </a:solidFill>
                        <a:effectLst/>
                        <a:latin typeface="+mn-ea"/>
                        <a:ea typeface="+mn-ea"/>
                      </a:endParaRPr>
                    </a:p>
                    <a:p>
                      <a:pPr algn="l" fontAlgn="ctr">
                        <a:lnSpc>
                          <a:spcPct val="100000"/>
                        </a:lnSpc>
                      </a:pPr>
                      <a:r>
                        <a:rPr lang="ja-JP" altLang="en-US" sz="800" u="none" strike="noStrike" dirty="0">
                          <a:solidFill>
                            <a:schemeClr val="tx1"/>
                          </a:solidFill>
                          <a:effectLst/>
                          <a:latin typeface="+mn-ea"/>
                          <a:ea typeface="+mn-ea"/>
                        </a:rPr>
                        <a:t>国内事例については、令和</a:t>
                      </a:r>
                      <a:r>
                        <a:rPr lang="en-US" altLang="ja-JP" sz="800" u="none" strike="noStrike" dirty="0">
                          <a:solidFill>
                            <a:schemeClr val="tx1"/>
                          </a:solidFill>
                          <a:effectLst/>
                          <a:latin typeface="+mn-ea"/>
                          <a:ea typeface="+mn-ea"/>
                        </a:rPr>
                        <a:t>2</a:t>
                      </a:r>
                      <a:r>
                        <a:rPr lang="ja-JP" altLang="en-US" sz="800" u="none" strike="noStrike" dirty="0">
                          <a:solidFill>
                            <a:schemeClr val="tx1"/>
                          </a:solidFill>
                          <a:effectLst/>
                          <a:latin typeface="+mn-ea"/>
                          <a:ea typeface="+mn-ea"/>
                        </a:rPr>
                        <a:t>年</a:t>
                      </a:r>
                      <a:r>
                        <a:rPr lang="en-US" altLang="ja-JP" sz="800" u="none" strike="noStrike" dirty="0">
                          <a:solidFill>
                            <a:schemeClr val="tx1"/>
                          </a:solidFill>
                          <a:effectLst/>
                          <a:latin typeface="+mn-ea"/>
                          <a:ea typeface="+mn-ea"/>
                        </a:rPr>
                        <a:t>5</a:t>
                      </a:r>
                      <a:r>
                        <a:rPr lang="ja-JP" altLang="en-US" sz="800" u="none" strike="noStrike" dirty="0">
                          <a:solidFill>
                            <a:schemeClr val="tx1"/>
                          </a:solidFill>
                          <a:effectLst/>
                          <a:latin typeface="+mn-ea"/>
                          <a:ea typeface="+mn-ea"/>
                        </a:rPr>
                        <a:t>月</a:t>
                      </a:r>
                      <a:r>
                        <a:rPr lang="en-US" altLang="ja-JP" sz="800" u="none" strike="noStrike" dirty="0">
                          <a:solidFill>
                            <a:schemeClr val="tx1"/>
                          </a:solidFill>
                          <a:effectLst/>
                          <a:latin typeface="+mn-ea"/>
                          <a:ea typeface="+mn-ea"/>
                        </a:rPr>
                        <a:t>8</a:t>
                      </a:r>
                      <a:r>
                        <a:rPr lang="ja-JP" altLang="en-US" sz="800" u="none" strike="noStrike" dirty="0">
                          <a:solidFill>
                            <a:schemeClr val="tx1"/>
                          </a:solidFill>
                          <a:effectLst/>
                          <a:latin typeface="+mn-ea"/>
                          <a:ea typeface="+mn-ea"/>
                        </a:rPr>
                        <a:t>日公表分から（退院者及び死亡者については令和</a:t>
                      </a:r>
                      <a:r>
                        <a:rPr lang="en-US" altLang="ja-JP" sz="800" u="none" strike="noStrike" dirty="0">
                          <a:solidFill>
                            <a:schemeClr val="tx1"/>
                          </a:solidFill>
                          <a:effectLst/>
                          <a:latin typeface="+mn-ea"/>
                          <a:ea typeface="+mn-ea"/>
                        </a:rPr>
                        <a:t>2</a:t>
                      </a:r>
                      <a:r>
                        <a:rPr lang="ja-JP" altLang="en-US" sz="800" u="none" strike="noStrike" dirty="0">
                          <a:solidFill>
                            <a:schemeClr val="tx1"/>
                          </a:solidFill>
                          <a:effectLst/>
                          <a:latin typeface="+mn-ea"/>
                          <a:ea typeface="+mn-ea"/>
                        </a:rPr>
                        <a:t>年</a:t>
                      </a:r>
                      <a:r>
                        <a:rPr lang="en-US" altLang="ja-JP" sz="800" u="none" strike="noStrike" dirty="0">
                          <a:solidFill>
                            <a:schemeClr val="tx1"/>
                          </a:solidFill>
                          <a:effectLst/>
                          <a:latin typeface="+mn-ea"/>
                          <a:ea typeface="+mn-ea"/>
                        </a:rPr>
                        <a:t>4</a:t>
                      </a:r>
                      <a:r>
                        <a:rPr lang="ja-JP" altLang="en-US" sz="800" u="none" strike="noStrike" dirty="0">
                          <a:solidFill>
                            <a:schemeClr val="tx1"/>
                          </a:solidFill>
                          <a:effectLst/>
                          <a:latin typeface="+mn-ea"/>
                          <a:ea typeface="+mn-ea"/>
                        </a:rPr>
                        <a:t>月</a:t>
                      </a:r>
                      <a:r>
                        <a:rPr lang="en-US" altLang="ja-JP" sz="800" u="none" strike="noStrike" dirty="0">
                          <a:solidFill>
                            <a:schemeClr val="tx1"/>
                          </a:solidFill>
                          <a:effectLst/>
                          <a:latin typeface="+mn-ea"/>
                          <a:ea typeface="+mn-ea"/>
                        </a:rPr>
                        <a:t>21</a:t>
                      </a:r>
                      <a:r>
                        <a:rPr lang="ja-JP" altLang="en-US" sz="800" u="none" strike="noStrike" dirty="0">
                          <a:solidFill>
                            <a:schemeClr val="tx1"/>
                          </a:solidFill>
                          <a:effectLst/>
                          <a:latin typeface="+mn-ea"/>
                          <a:ea typeface="+mn-ea"/>
                        </a:rPr>
                        <a:t>日公表分から）、データソースを従来の厚生労働省が把握した個票を積み上げたものから、各自治体がウェブサイトで公表している数等を積み上げたものに変更した。また、全数届出見直しを受け、令和４年９月</a:t>
                      </a:r>
                      <a:r>
                        <a:rPr lang="en-US" altLang="ja-JP" sz="800" u="none" strike="noStrike" dirty="0">
                          <a:solidFill>
                            <a:schemeClr val="tx1"/>
                          </a:solidFill>
                          <a:effectLst/>
                          <a:latin typeface="+mn-ea"/>
                          <a:ea typeface="+mn-ea"/>
                        </a:rPr>
                        <a:t>27</a:t>
                      </a:r>
                      <a:r>
                        <a:rPr lang="ja-JP" altLang="en-US" sz="800" u="none" strike="noStrike" dirty="0">
                          <a:solidFill>
                            <a:schemeClr val="tx1"/>
                          </a:solidFill>
                          <a:effectLst/>
                          <a:latin typeface="+mn-ea"/>
                          <a:ea typeface="+mn-ea"/>
                        </a:rPr>
                        <a:t>日公表分から、</a:t>
                      </a:r>
                      <a:r>
                        <a:rPr lang="en-US" altLang="ja-JP" sz="800" u="none" strike="noStrike" dirty="0">
                          <a:solidFill>
                            <a:schemeClr val="tx1"/>
                          </a:solidFill>
                          <a:effectLst/>
                          <a:latin typeface="+mn-ea"/>
                          <a:ea typeface="+mn-ea"/>
                        </a:rPr>
                        <a:t>HER-SYS</a:t>
                      </a:r>
                      <a:r>
                        <a:rPr lang="ja-JP" altLang="en-US" sz="800" u="none" strike="noStrike" dirty="0">
                          <a:solidFill>
                            <a:schemeClr val="tx1"/>
                          </a:solidFill>
                          <a:effectLst/>
                          <a:latin typeface="+mn-ea"/>
                          <a:ea typeface="+mn-ea"/>
                        </a:rPr>
                        <a:t>において報告された総数を積み上げたものに変更した。</a:t>
                      </a:r>
                    </a:p>
                    <a:p>
                      <a:pPr algn="l" fontAlgn="ctr">
                        <a:lnSpc>
                          <a:spcPct val="100000"/>
                        </a:lnSpc>
                      </a:pPr>
                      <a:r>
                        <a:rPr lang="ja-JP" altLang="en-US" sz="800" b="0" i="0" u="none" strike="noStrike" dirty="0">
                          <a:solidFill>
                            <a:schemeClr val="tx1"/>
                          </a:solidFill>
                          <a:effectLst/>
                          <a:latin typeface="+mn-ea"/>
                          <a:ea typeface="+mn-ea"/>
                        </a:rPr>
                        <a:t>国内事例には、空港・海港検疫にて陽性が確認された事例を国内事例としても公表している自治体の当該事例数は含まれていなかったが、令和</a:t>
                      </a:r>
                      <a:r>
                        <a:rPr lang="en-US" altLang="ja-JP" sz="800" b="0" i="0" u="none" strike="noStrike" dirty="0">
                          <a:solidFill>
                            <a:schemeClr val="tx1"/>
                          </a:solidFill>
                          <a:effectLst/>
                          <a:latin typeface="+mn-ea"/>
                          <a:ea typeface="+mn-ea"/>
                        </a:rPr>
                        <a:t>4</a:t>
                      </a:r>
                      <a:r>
                        <a:rPr lang="ja-JP" altLang="en-US" sz="800" b="0" i="0" u="none" strike="noStrike" dirty="0">
                          <a:solidFill>
                            <a:schemeClr val="tx1"/>
                          </a:solidFill>
                          <a:effectLst/>
                          <a:latin typeface="+mn-ea"/>
                          <a:ea typeface="+mn-ea"/>
                        </a:rPr>
                        <a:t>年</a:t>
                      </a:r>
                      <a:r>
                        <a:rPr lang="en-US" altLang="ja-JP" sz="800" b="0" i="0" u="none" strike="noStrike" dirty="0">
                          <a:solidFill>
                            <a:schemeClr val="tx1"/>
                          </a:solidFill>
                          <a:effectLst/>
                          <a:latin typeface="+mn-ea"/>
                          <a:ea typeface="+mn-ea"/>
                        </a:rPr>
                        <a:t>9</a:t>
                      </a:r>
                      <a:r>
                        <a:rPr lang="ja-JP" altLang="en-US" sz="800" b="0" i="0" u="none" strike="noStrike" dirty="0">
                          <a:solidFill>
                            <a:schemeClr val="tx1"/>
                          </a:solidFill>
                          <a:effectLst/>
                          <a:latin typeface="+mn-ea"/>
                          <a:ea typeface="+mn-ea"/>
                        </a:rPr>
                        <a:t>月</a:t>
                      </a:r>
                      <a:r>
                        <a:rPr lang="en-US" altLang="ja-JP" sz="800" b="0" i="0" u="none" strike="noStrike" dirty="0">
                          <a:solidFill>
                            <a:schemeClr val="tx1"/>
                          </a:solidFill>
                          <a:effectLst/>
                          <a:latin typeface="+mn-ea"/>
                          <a:ea typeface="+mn-ea"/>
                        </a:rPr>
                        <a:t>27</a:t>
                      </a:r>
                      <a:r>
                        <a:rPr lang="ja-JP" altLang="en-US" sz="800" b="0" i="0" u="none" strike="noStrike" dirty="0">
                          <a:solidFill>
                            <a:schemeClr val="tx1"/>
                          </a:solidFill>
                          <a:effectLst/>
                          <a:latin typeface="+mn-ea"/>
                          <a:ea typeface="+mn-ea"/>
                        </a:rPr>
                        <a:t>日公表分からは、空港・海港検疫にて陽性が確認された事例は国内事例の内数となる。</a:t>
                      </a:r>
                      <a:endParaRPr lang="en-US" altLang="ja-JP" sz="800" b="0" i="0" u="none" strike="noStrike" dirty="0">
                        <a:solidFill>
                          <a:schemeClr val="tx1"/>
                        </a:solidFill>
                        <a:effectLst/>
                        <a:latin typeface="+mn-ea"/>
                        <a:ea typeface="+mn-ea"/>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mn-ea"/>
                          <a:ea typeface="+mn-ea"/>
                        </a:rPr>
                        <a:t>一部の都道府県における重症者数については、都府県独自の基準に則って発表された数値を集計　</a:t>
                      </a:r>
                      <a:endParaRPr lang="en-US" altLang="ja-JP" sz="800" b="0" i="0" u="none" strike="noStrike" dirty="0">
                        <a:solidFill>
                          <a:schemeClr val="tx1"/>
                        </a:solidFill>
                        <a:effectLst/>
                        <a:latin typeface="+mn-ea"/>
                        <a:ea typeface="+mn-ea"/>
                        <a:cs typeface="+mn-cs"/>
                      </a:endParaRPr>
                    </a:p>
                  </a:txBody>
                  <a:tcPr marL="7007" marR="7007" marT="7007"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958822731"/>
                  </a:ext>
                </a:extLst>
              </a:tr>
            </a:tbl>
          </a:graphicData>
        </a:graphic>
      </p:graphicFrame>
      <p:sp>
        <p:nvSpPr>
          <p:cNvPr id="11" name="テキスト ボックス 10">
            <a:extLst>
              <a:ext uri="{FF2B5EF4-FFF2-40B4-BE49-F238E27FC236}">
                <a16:creationId xmlns:a16="http://schemas.microsoft.com/office/drawing/2014/main" id="{C60C8320-AFE0-4591-B292-A04C9642AB30}"/>
              </a:ext>
            </a:extLst>
          </p:cNvPr>
          <p:cNvSpPr txBox="1"/>
          <p:nvPr/>
        </p:nvSpPr>
        <p:spPr>
          <a:xfrm>
            <a:off x="284932" y="3431235"/>
            <a:ext cx="8705850" cy="707886"/>
          </a:xfrm>
          <a:prstGeom prst="rect">
            <a:avLst/>
          </a:prstGeom>
          <a:noFill/>
        </p:spPr>
        <p:txBody>
          <a:bodyPr wrap="square" rtlCol="0">
            <a:spAutoFit/>
          </a:bodyPr>
          <a:lstStyle/>
          <a:p>
            <a:r>
              <a:rPr kumimoji="1" lang="ja-JP" altLang="en-US" sz="1000" dirty="0"/>
              <a:t>注：陽性者数は</a:t>
            </a:r>
            <a:r>
              <a:rPr kumimoji="1" lang="en-US" altLang="ja-JP" sz="1000" dirty="0"/>
              <a:t>HER-SYS</a:t>
            </a:r>
            <a:r>
              <a:rPr kumimoji="1" lang="ja-JP" altLang="en-US" sz="1000" dirty="0"/>
              <a:t>報告値、重症者数と死亡者数は自治体公表値（令和</a:t>
            </a:r>
            <a:r>
              <a:rPr kumimoji="1" lang="en-US" altLang="ja-JP" sz="1000" dirty="0"/>
              <a:t>5</a:t>
            </a:r>
            <a:r>
              <a:rPr kumimoji="1" lang="ja-JP" altLang="en-US" sz="1000" dirty="0"/>
              <a:t>年</a:t>
            </a:r>
            <a:r>
              <a:rPr kumimoji="1" lang="en-US" altLang="ja-JP" sz="1000" dirty="0"/>
              <a:t>5</a:t>
            </a:r>
            <a:r>
              <a:rPr kumimoji="1" lang="ja-JP" altLang="en-US" sz="1000" dirty="0"/>
              <a:t>月</a:t>
            </a:r>
            <a:r>
              <a:rPr kumimoji="1" lang="en-US" altLang="ja-JP" sz="1000" dirty="0"/>
              <a:t>2</a:t>
            </a:r>
            <a:r>
              <a:rPr kumimoji="1" lang="ja-JP" altLang="en-US" sz="1000" dirty="0"/>
              <a:t>日</a:t>
            </a:r>
            <a:r>
              <a:rPr kumimoji="1" lang="en-US" altLang="ja-JP" sz="1000" dirty="0"/>
              <a:t>24</a:t>
            </a:r>
            <a:r>
              <a:rPr kumimoji="1" lang="ja-JP" altLang="en-US" sz="1000" dirty="0"/>
              <a:t>時時点）</a:t>
            </a:r>
            <a:endParaRPr kumimoji="1" lang="en-US" altLang="ja-JP" sz="1000" dirty="0"/>
          </a:p>
          <a:p>
            <a:r>
              <a:rPr lang="ja-JP" altLang="en-US" sz="1000" dirty="0">
                <a:latin typeface="+mn-ea"/>
                <a:cs typeface="ＭＳ Ｐゴシック" panose="020B0600070205080204" pitchFamily="50" charset="-128"/>
              </a:rPr>
              <a:t>　　</a:t>
            </a:r>
            <a:r>
              <a:rPr kumimoji="1" lang="ja-JP" altLang="ja-JP" sz="1000" dirty="0"/>
              <a:t>広島県においては、</a:t>
            </a:r>
            <a:r>
              <a:rPr kumimoji="1" lang="en-US" altLang="ja-JP" sz="1000" dirty="0"/>
              <a:t>HER-SYS</a:t>
            </a:r>
            <a:r>
              <a:rPr kumimoji="1" lang="ja-JP" altLang="ja-JP" sz="1000" dirty="0"/>
              <a:t>入力時間が他の都道府県と異なることから、</a:t>
            </a:r>
            <a:r>
              <a:rPr kumimoji="1" lang="ja-JP" altLang="en-US" sz="1000" dirty="0"/>
              <a:t>陽性者数について</a:t>
            </a:r>
            <a:r>
              <a:rPr kumimoji="1" lang="ja-JP" altLang="ja-JP" sz="1000" dirty="0"/>
              <a:t>厚生労働省の集計値と</a:t>
            </a:r>
            <a:r>
              <a:rPr kumimoji="1" lang="ja-JP" altLang="en-US" sz="1000" dirty="0"/>
              <a:t>広島</a:t>
            </a:r>
            <a:r>
              <a:rPr kumimoji="1" lang="ja-JP" altLang="ja-JP" sz="1000" dirty="0"/>
              <a:t>県の発表値とで</a:t>
            </a:r>
            <a:r>
              <a:rPr kumimoji="1" lang="en-US" altLang="ja-JP" sz="1000" dirty="0"/>
              <a:t>1</a:t>
            </a:r>
            <a:r>
              <a:rPr kumimoji="1" lang="ja-JP" altLang="ja-JP" sz="1000" dirty="0"/>
              <a:t>日ずれが</a:t>
            </a:r>
            <a:endParaRPr kumimoji="1" lang="en-US" altLang="ja-JP" sz="1000" dirty="0"/>
          </a:p>
          <a:p>
            <a:r>
              <a:rPr kumimoji="1" lang="ja-JP" altLang="en-US" sz="1000" dirty="0"/>
              <a:t>　　</a:t>
            </a:r>
            <a:r>
              <a:rPr kumimoji="1" lang="ja-JP" altLang="ja-JP" sz="1000" dirty="0"/>
              <a:t>生じていることに留意</a:t>
            </a:r>
            <a:endParaRPr kumimoji="1" lang="en-US" altLang="ja-JP" sz="1000" dirty="0"/>
          </a:p>
          <a:p>
            <a:endParaRPr kumimoji="1" lang="ja-JP" altLang="en-US" sz="1000" dirty="0"/>
          </a:p>
        </p:txBody>
      </p:sp>
    </p:spTree>
    <p:extLst>
      <p:ext uri="{BB962C8B-B14F-4D97-AF65-F5344CB8AC3E}">
        <p14:creationId xmlns:p14="http://schemas.microsoft.com/office/powerpoint/2010/main" val="288998461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47A5A9DDEB2D704FBD598C153D4AD4D7" ma:contentTypeVersion="11" ma:contentTypeDescription="新しいドキュメントを作成します。" ma:contentTypeScope="" ma:versionID="2fccd73bec4c5ceaf9d68c2021f2f023">
  <xsd:schema xmlns:xsd="http://www.w3.org/2001/XMLSchema" xmlns:xs="http://www.w3.org/2001/XMLSchema" xmlns:p="http://schemas.microsoft.com/office/2006/metadata/properties" xmlns:ns2="2f144686-bf64-43b9-a8cb-2906a0d4460e" xmlns:ns3="5f0b684f-e5a8-44cc-9dd6-0632622829df" targetNamespace="http://schemas.microsoft.com/office/2006/metadata/properties" ma:root="true" ma:fieldsID="c5dafc3719ba7f62dc8e569aff5af8a9" ns2:_="" ns3:_="">
    <xsd:import namespace="2f144686-bf64-43b9-a8cb-2906a0d4460e"/>
    <xsd:import namespace="5f0b684f-e5a8-44cc-9dd6-0632622829d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144686-bf64-43b9-a8cb-2906a0d446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6d165d17-9b79-46c3-82b9-c927e733c42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f0b684f-e5a8-44cc-9dd6-0632622829d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e0b6e17-dcb8-45e5-978a-8e3f3100949b}" ma:internalName="TaxCatchAll" ma:showField="CatchAllData" ma:web="5f0b684f-e5a8-44cc-9dd6-0632622829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f144686-bf64-43b9-a8cb-2906a0d4460e">
      <Terms xmlns="http://schemas.microsoft.com/office/infopath/2007/PartnerControls"/>
    </lcf76f155ced4ddcb4097134ff3c332f>
    <TaxCatchAll xmlns="5f0b684f-e5a8-44cc-9dd6-0632622829df" xsi:nil="true"/>
  </documentManagement>
</p:properties>
</file>

<file path=customXml/itemProps1.xml><?xml version="1.0" encoding="utf-8"?>
<ds:datastoreItem xmlns:ds="http://schemas.openxmlformats.org/officeDocument/2006/customXml" ds:itemID="{A9D6D025-936F-45C6-9AC4-476055E388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144686-bf64-43b9-a8cb-2906a0d4460e"/>
    <ds:schemaRef ds:uri="5f0b684f-e5a8-44cc-9dd6-0632622829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08C100-529A-4CA3-8997-630CE7C79317}">
  <ds:schemaRefs>
    <ds:schemaRef ds:uri="http://schemas.microsoft.com/sharepoint/v3/contenttype/forms"/>
  </ds:schemaRefs>
</ds:datastoreItem>
</file>

<file path=customXml/itemProps3.xml><?xml version="1.0" encoding="utf-8"?>
<ds:datastoreItem xmlns:ds="http://schemas.openxmlformats.org/officeDocument/2006/customXml" ds:itemID="{6F108B89-D226-4A7F-A313-B5DDEFEE34AD}">
  <ds:schemaRefs>
    <ds:schemaRef ds:uri="http://schemas.microsoft.com/office/2006/metadata/properties"/>
    <ds:schemaRef ds:uri="5f0b684f-e5a8-44cc-9dd6-0632622829df"/>
    <ds:schemaRef ds:uri="http://www.w3.org/XML/1998/namespace"/>
    <ds:schemaRef ds:uri="http://purl.org/dc/terms/"/>
    <ds:schemaRef ds:uri="http://schemas.microsoft.com/office/2006/documentManagement/types"/>
    <ds:schemaRef ds:uri="http://schemas.openxmlformats.org/package/2006/metadata/core-properties"/>
    <ds:schemaRef ds:uri="2f144686-bf64-43b9-a8cb-2906a0d4460e"/>
    <ds:schemaRef ds:uri="http://purl.org/dc/elements/1.1/"/>
    <ds:schemaRef ds:uri="http://purl.org/dc/dcmitype/"/>
    <ds:schemaRef ds:uri="http://schemas.microsoft.com/office/infopath/2007/PartnerControls"/>
  </ds:schemaRefs>
</ds:datastoreItem>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emplate>Office Theme</Template>
  <TotalTime>2096</TotalTime>
  <Words>324</Words>
  <Application>Microsoft Office PowerPoint</Application>
  <PresentationFormat>画面に合わせる (4:3)</PresentationFormat>
  <Paragraphs>44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表題</dc:title>
  <dc:creator>平川 亜耶佳(hirakawa-ayaka.ta8)</dc:creator>
  <cp:lastModifiedBy>Yamamoto, Leo</cp:lastModifiedBy>
  <cp:revision>269</cp:revision>
  <cp:lastPrinted>2022-09-22T09:58:56Z</cp:lastPrinted>
  <dcterms:created xsi:type="dcterms:W3CDTF">2022-08-08T11:59:52Z</dcterms:created>
  <dcterms:modified xsi:type="dcterms:W3CDTF">2023-05-03T05:02:42Z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0x01010047A5A9DDEB2D704FBD598C153D4AD4D7</vt:lpwstr>
  </property>
  <property fmtid="{D5CDD505-2E9C-101B-9397-08002B2CF9AE}" pid="3" name="MediaServiceImageTags">
    <vt:lpwstr/>
  </property>
</Properties>
</file>