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76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A2F7-436B-439F-BD97-F5C5A5BE05C6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26A71-CB6E-48AC-A79C-F9552495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8006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A2F7-436B-439F-BD97-F5C5A5BE05C6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26A71-CB6E-48AC-A79C-F9552495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67485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A2F7-436B-439F-BD97-F5C5A5BE05C6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26A71-CB6E-48AC-A79C-F9552495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92739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A2F7-436B-439F-BD97-F5C5A5BE05C6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26A71-CB6E-48AC-A79C-F9552495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37914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A2F7-436B-439F-BD97-F5C5A5BE05C6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26A71-CB6E-48AC-A79C-F9552495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1126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A2F7-436B-439F-BD97-F5C5A5BE05C6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26A71-CB6E-48AC-A79C-F9552495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1722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A2F7-436B-439F-BD97-F5C5A5BE05C6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26A71-CB6E-48AC-A79C-F9552495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7939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A2F7-436B-439F-BD97-F5C5A5BE05C6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26A71-CB6E-48AC-A79C-F9552495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408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A2F7-436B-439F-BD97-F5C5A5BE05C6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26A71-CB6E-48AC-A79C-F9552495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02231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A2F7-436B-439F-BD97-F5C5A5BE05C6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26A71-CB6E-48AC-A79C-F9552495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62568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A2F7-436B-439F-BD97-F5C5A5BE05C6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26A71-CB6E-48AC-A79C-F9552495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55342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FA2F7-436B-439F-BD97-F5C5A5BE05C6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26A71-CB6E-48AC-A79C-F9552495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51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97200" y="950400"/>
            <a:ext cx="9619200" cy="5472000"/>
          </a:xfrm>
          <a:prstGeom prst="rect">
            <a:avLst/>
          </a:prstGeom>
        </p:spPr>
      </p:pic>
      <p:sp>
        <p:nvSpPr>
          <p:cNvPr id="4" name="タイトル 1"/>
          <p:cNvSpPr>
            <a:spLocks noGrp="1"/>
          </p:cNvSpPr>
          <p:nvPr/>
        </p:nvSpPr>
        <p:spPr>
          <a:xfrm>
            <a:off x="768300" y="-160950"/>
            <a:ext cx="8619000" cy="846300"/>
          </a:xfrm>
          <a:prstGeom prst="rect">
            <a:avLst/>
          </a:prstGeom>
        </p:spPr>
        <p:txBody>
          <a:bodyPr vert="horz" lIns="97500" tIns="50700" rIns="97500" bIns="5070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600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新型コロナウイルス感染症の国内発生動向</a:t>
            </a:r>
            <a:endParaRPr kumimoji="1" lang="ja-JP" altLang="en-US" sz="260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D915695-1640-4527-9F43-24D7C1C52B72}"/>
              </a:ext>
            </a:extLst>
          </p:cNvPr>
          <p:cNvSpPr txBox="1"/>
          <p:nvPr/>
        </p:nvSpPr>
        <p:spPr>
          <a:xfrm>
            <a:off x="8676753" y="486450"/>
            <a:ext cx="1029951" cy="359153"/>
          </a:xfrm>
          <a:prstGeom prst="rect">
            <a:avLst/>
          </a:prstGeom>
          <a:solidFill>
            <a:schemeClr val="bg1"/>
          </a:solidFill>
        </p:spPr>
        <p:txBody>
          <a:bodyPr wrap="square" lIns="0" tIns="29250" rIns="0" bIns="29250" rtlCol="0">
            <a:spAutoFit/>
          </a:bodyPr>
          <a:lstStyle/>
          <a:p>
            <a:r>
              <a:rPr kumimoji="1" lang="en-US" altLang="zh-TW" sz="1950">
                <a:solidFill>
                  <a:srgbClr val="FF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rPr>
              <a:t>24</a:t>
            </a:r>
            <a:r>
              <a:rPr kumimoji="1" lang="zh-TW" altLang="en-US" sz="1950">
                <a:solidFill>
                  <a:srgbClr val="FF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rPr>
              <a:t>時時点</a:t>
            </a:r>
            <a:endParaRPr kumimoji="1" lang="ja-JP" altLang="en-US" sz="1950">
              <a:solidFill>
                <a:srgbClr val="FF0000"/>
              </a:solidFill>
              <a:latin typeface="Calibri" panose="020F050202020403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D915695-1640-4527-9F43-24D7C1C52B72}"/>
              </a:ext>
            </a:extLst>
          </p:cNvPr>
          <p:cNvSpPr txBox="1"/>
          <p:nvPr/>
        </p:nvSpPr>
        <p:spPr>
          <a:xfrm>
            <a:off x="3995958" y="486450"/>
            <a:ext cx="2163684" cy="3257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ja-JP" altLang="ja-JP" sz="1517" b="1">
                <a:solidFill>
                  <a:srgbClr val="595959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報告日別新規陽性者数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6593348" y="494714"/>
            <a:ext cx="2083404" cy="355680"/>
          </a:xfrm>
          <a:prstGeom prst="rect">
            <a:avLst/>
          </a:prstGeom>
        </p:spPr>
        <p:txBody>
          <a:bodyPr wrap="square" lIns="0" tIns="29250" rIns="0" bIns="29250">
            <a:spAutoFit/>
          </a:bodyPr>
          <a:lstStyle/>
          <a:p>
            <a:pPr algn="r"/>
            <a:r>
              <a:rPr lang="ja-JP" altLang="en-US" sz="1950">
                <a:solidFill>
                  <a:srgbClr val="FF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rPr>
              <a:t>令和4年4月9日 </a:t>
            </a:r>
          </a:p>
        </p:txBody>
      </p:sp>
      <p:sp>
        <p:nvSpPr>
          <p:cNvPr id="6" name="テキスト ボックス 4"/>
          <p:cNvSpPr txBox="1"/>
          <p:nvPr/>
        </p:nvSpPr>
        <p:spPr>
          <a:xfrm>
            <a:off x="768300" y="6366742"/>
            <a:ext cx="9126000" cy="49263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867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867">
                <a:latin typeface="游ゴシック" panose="020B0400000000000000" pitchFamily="50" charset="-128"/>
                <a:ea typeface="游ゴシック" panose="020B0400000000000000" pitchFamily="50" charset="-128"/>
              </a:rPr>
              <a:t>１　都道府県から数日分まとめて国に報告された場合には、本来の報告日別に過去に遡って計上している。なお、重複事例の有無等の数値の精査を行っている。</a:t>
            </a:r>
            <a:endParaRPr lang="en-US" altLang="ja-JP" sz="867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en-US" altLang="ja-JP" sz="867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1" lang="ja-JP" altLang="en-US" sz="867">
                <a:latin typeface="游ゴシック" panose="020B0400000000000000" pitchFamily="50" charset="-128"/>
                <a:ea typeface="游ゴシック" panose="020B0400000000000000" pitchFamily="50" charset="-128"/>
              </a:rPr>
              <a:t>２　令和</a:t>
            </a:r>
            <a:r>
              <a:rPr kumimoji="1" lang="en-US" altLang="ja-JP" sz="867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867"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kumimoji="1" lang="en-US" altLang="ja-JP" sz="867">
                <a:latin typeface="游ゴシック" panose="020B0400000000000000" pitchFamily="50" charset="-128"/>
                <a:ea typeface="游ゴシック" panose="020B0400000000000000" pitchFamily="50" charset="-128"/>
              </a:rPr>
              <a:t>5</a:t>
            </a:r>
            <a:r>
              <a:rPr kumimoji="1" lang="ja-JP" altLang="en-US" sz="867"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kumimoji="1" lang="en-US" altLang="ja-JP" sz="867">
                <a:latin typeface="游ゴシック" panose="020B0400000000000000" pitchFamily="50" charset="-128"/>
                <a:ea typeface="游ゴシック" panose="020B0400000000000000" pitchFamily="50" charset="-128"/>
              </a:rPr>
              <a:t>10</a:t>
            </a:r>
            <a:r>
              <a:rPr kumimoji="1" lang="ja-JP" altLang="en-US" sz="867">
                <a:latin typeface="游ゴシック" panose="020B0400000000000000" pitchFamily="50" charset="-128"/>
                <a:ea typeface="游ゴシック" panose="020B0400000000000000" pitchFamily="50" charset="-128"/>
              </a:rPr>
              <a:t>日まで報告がなかった東京都の症例については、確定日に報告があったものとして追加した</a:t>
            </a:r>
            <a:r>
              <a:rPr kumimoji="1" lang="ja-JP" altLang="en-US" sz="867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kumimoji="1" lang="en-US" altLang="ja-JP" sz="867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en-US" altLang="ja-JP" sz="867">
                <a:latin typeface="游ゴシック" panose="020B0400000000000000" pitchFamily="50" charset="-128"/>
              </a:rPr>
              <a:t>※</a:t>
            </a:r>
            <a:r>
              <a:rPr kumimoji="1" lang="ja-JP" altLang="en-US" sz="867">
                <a:latin typeface="游ゴシック" panose="020B0400000000000000" pitchFamily="50" charset="-128"/>
              </a:rPr>
              <a:t>３　各自治体のプレスリリース及び</a:t>
            </a:r>
            <a:r>
              <a:rPr kumimoji="1" lang="en-US" altLang="ja-JP" sz="867">
                <a:latin typeface="游ゴシック" panose="020B0400000000000000" pitchFamily="50" charset="-128"/>
              </a:rPr>
              <a:t>HER-SYS</a:t>
            </a:r>
            <a:r>
              <a:rPr kumimoji="1" lang="ja-JP" altLang="en-US" sz="867">
                <a:latin typeface="游ゴシック" panose="020B0400000000000000" pitchFamily="50" charset="-128"/>
              </a:rPr>
              <a:t>データを基に集計しているため、自治体でデータの更新が行われた場合には数値が変動することとなる</a:t>
            </a:r>
            <a:r>
              <a:rPr kumimoji="1" lang="ja-JP" altLang="en-US" sz="867" smtClean="0">
                <a:latin typeface="游ゴシック" panose="020B0400000000000000" pitchFamily="50" charset="-128"/>
              </a:rPr>
              <a:t>。</a:t>
            </a:r>
            <a:endParaRPr kumimoji="1" lang="en-US" altLang="ja-JP" sz="867">
              <a:latin typeface="游ゴシック" panose="020B0400000000000000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9172799" y="1648353"/>
            <a:ext cx="709651" cy="1485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ja-JP" altLang="en-US" sz="975">
                <a:effectLst>
                  <a:glow rad="63500">
                    <a:schemeClr val="bg1">
                      <a:alpha val="50000"/>
                    </a:schemeClr>
                  </a:glow>
                </a:effectLst>
                <a:latin typeface="Calibri" panose="020F0502020204030204" pitchFamily="34" charset="0"/>
                <a:ea typeface="ＭＳ Ｐゴシック" panose="020B0600070205080204" pitchFamily="50" charset="-128"/>
              </a:rPr>
              <a:t>52,647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407192" y="5214026"/>
            <a:ext cx="448159" cy="3000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4</a:t>
            </a:r>
            <a:r>
              <a:rPr kumimoji="1" lang="ja-JP" altLang="en-US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月</a:t>
            </a:r>
            <a:r>
              <a:rPr kumimoji="1" lang="en-US" altLang="ja-JP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11</a:t>
            </a:r>
            <a:r>
              <a:rPr kumimoji="1" lang="ja-JP" altLang="en-US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日</a:t>
            </a:r>
            <a:r>
              <a:rPr kumimoji="1" lang="en-US" altLang="ja-JP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644</a:t>
            </a:r>
            <a:endParaRPr kumimoji="1" lang="ja-JP" altLang="en-US" sz="975">
              <a:latin typeface="Calibri" panose="020F0502020204030204" pitchFamily="34" charset="0"/>
              <a:ea typeface="ＭＳ Ｐゴシック" panose="020B0600070205080204" pitchFamily="50" charset="-128"/>
              <a:cs typeface="Calibri" panose="020F0502020204030204" pitchFamily="34" charset="0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794381" y="5161163"/>
            <a:ext cx="378309" cy="30008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kumimoji="1" lang="en-US" altLang="ja-JP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8</a:t>
            </a:r>
            <a:r>
              <a:rPr kumimoji="1" lang="ja-JP" altLang="en-US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月</a:t>
            </a:r>
            <a:r>
              <a:rPr kumimoji="1" lang="en-US" altLang="ja-JP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7</a:t>
            </a:r>
            <a:r>
              <a:rPr kumimoji="1" lang="ja-JP" altLang="en-US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日</a:t>
            </a:r>
            <a:endParaRPr kumimoji="1" lang="en-US" altLang="ja-JP" sz="975">
              <a:latin typeface="Calibri" panose="020F0502020204030204" pitchFamily="34" charset="0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algn="ctr"/>
            <a:r>
              <a:rPr kumimoji="1" lang="en-US" altLang="ja-JP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1,597</a:t>
            </a:r>
            <a:endParaRPr kumimoji="1" lang="ja-JP" altLang="en-US" sz="975">
              <a:latin typeface="Calibri" panose="020F0502020204030204" pitchFamily="34" charset="0"/>
              <a:ea typeface="ＭＳ Ｐゴシック" panose="020B0600070205080204" pitchFamily="50" charset="-128"/>
              <a:cs typeface="Calibri" panose="020F0502020204030204" pitchFamily="34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9346575" y="1445552"/>
            <a:ext cx="557530" cy="2400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975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alibri" panose="020F0502020204030204" pitchFamily="34" charset="0"/>
                <a:ea typeface="ＭＳ Ｐゴシック" panose="020B0600070205080204" pitchFamily="50" charset="-128"/>
              </a:rPr>
              <a:t>4月9日</a:t>
            </a:r>
          </a:p>
        </p:txBody>
      </p:sp>
      <p:sp>
        <p:nvSpPr>
          <p:cNvPr id="17" name="テキスト ボックス 1">
            <a:extLst>
              <a:ext uri="{FF2B5EF4-FFF2-40B4-BE49-F238E27FC236}">
                <a16:creationId xmlns:a16="http://schemas.microsoft.com/office/drawing/2014/main" id="{11EE4C67-6186-45C8-A661-4C9800679381}"/>
              </a:ext>
            </a:extLst>
          </p:cNvPr>
          <p:cNvSpPr txBox="1"/>
          <p:nvPr/>
        </p:nvSpPr>
        <p:spPr>
          <a:xfrm>
            <a:off x="925618" y="1501668"/>
            <a:ext cx="4714421" cy="58320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 anchor="ctr" anchorCtr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endParaRPr kumimoji="1" lang="ja-JP" alt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本文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965374" y="1501668"/>
            <a:ext cx="4324668" cy="335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>
                <a:latin typeface="Calibri 本文"/>
                <a:ea typeface="ＭＳ Ｐゴシック" panose="020B0600070205080204" pitchFamily="50" charset="-128"/>
              </a:rPr>
              <a:t>4月9日の新規陽性者7日間移動平均　48,149人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960109" y="1715536"/>
            <a:ext cx="4415155" cy="335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>
                <a:latin typeface="Calibri 本文"/>
                <a:ea typeface="ＭＳ Ｐゴシック" panose="020B0600070205080204" pitchFamily="50" charset="-128"/>
              </a:rPr>
              <a:t>1週間前の新規陽性者7日間移動平均　45,809人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425180" y="4946346"/>
            <a:ext cx="378309" cy="30008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kumimoji="1" lang="en-US" altLang="ja-JP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1</a:t>
            </a:r>
            <a:r>
              <a:rPr kumimoji="1" lang="ja-JP" altLang="en-US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月</a:t>
            </a:r>
            <a:r>
              <a:rPr kumimoji="1" lang="en-US" altLang="ja-JP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8</a:t>
            </a:r>
            <a:r>
              <a:rPr kumimoji="1" lang="ja-JP" altLang="en-US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日</a:t>
            </a:r>
            <a:endParaRPr kumimoji="1" lang="en-US" altLang="ja-JP" sz="975">
              <a:latin typeface="Calibri" panose="020F0502020204030204" pitchFamily="34" charset="0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algn="ctr"/>
            <a:r>
              <a:rPr kumimoji="1" lang="en-US" altLang="ja-JP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8,045</a:t>
            </a:r>
            <a:endParaRPr kumimoji="1" lang="ja-JP" altLang="en-US" sz="975">
              <a:latin typeface="Calibri" panose="020F0502020204030204" pitchFamily="34" charset="0"/>
              <a:ea typeface="ＭＳ Ｐゴシック" panose="020B0600070205080204" pitchFamily="50" charset="-128"/>
              <a:cs typeface="Calibri" panose="020F0502020204030204" pitchFamily="34" charset="0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862925" y="4994517"/>
            <a:ext cx="378309" cy="30008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kumimoji="1" lang="en-US" altLang="ja-JP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5</a:t>
            </a:r>
            <a:r>
              <a:rPr kumimoji="1" lang="ja-JP" altLang="en-US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月</a:t>
            </a:r>
            <a:r>
              <a:rPr kumimoji="1" lang="en-US" altLang="ja-JP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8</a:t>
            </a:r>
            <a:r>
              <a:rPr kumimoji="1" lang="ja-JP" altLang="en-US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日</a:t>
            </a:r>
            <a:endParaRPr kumimoji="1" lang="en-US" altLang="ja-JP" sz="975">
              <a:latin typeface="Calibri" panose="020F0502020204030204" pitchFamily="34" charset="0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algn="ctr"/>
            <a:r>
              <a:rPr kumimoji="1" lang="en-US" altLang="ja-JP" sz="975" smtClean="0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7,244</a:t>
            </a:r>
            <a:endParaRPr kumimoji="1" lang="ja-JP" altLang="en-US" sz="975">
              <a:latin typeface="Calibri" panose="020F0502020204030204" pitchFamily="34" charset="0"/>
              <a:ea typeface="ＭＳ Ｐゴシック" panose="020B0600070205080204" pitchFamily="50" charset="-128"/>
              <a:cs typeface="Calibri" panose="020F0502020204030204" pitchFamily="34" charset="0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878069" y="4132900"/>
            <a:ext cx="442429" cy="30008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kumimoji="1" lang="en-US" altLang="ja-JP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8</a:t>
            </a:r>
            <a:r>
              <a:rPr kumimoji="1" lang="ja-JP" altLang="en-US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月</a:t>
            </a:r>
            <a:r>
              <a:rPr kumimoji="1" lang="en-US" altLang="ja-JP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20</a:t>
            </a:r>
            <a:r>
              <a:rPr kumimoji="1" lang="ja-JP" altLang="en-US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日</a:t>
            </a:r>
            <a:endParaRPr kumimoji="1" lang="en-US" altLang="ja-JP" sz="975">
              <a:latin typeface="Calibri" panose="020F0502020204030204" pitchFamily="34" charset="0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algn="ctr"/>
            <a:r>
              <a:rPr kumimoji="1" lang="en-US" altLang="ja-JP" sz="975" smtClean="0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25,975</a:t>
            </a:r>
            <a:endParaRPr kumimoji="1" lang="ja-JP" altLang="en-US" sz="975">
              <a:latin typeface="Calibri" panose="020F0502020204030204" pitchFamily="34" charset="0"/>
              <a:ea typeface="ＭＳ Ｐゴシック" panose="020B0600070205080204" pitchFamily="50" charset="-128"/>
              <a:cs typeface="Calibri" panose="020F0502020204030204" pitchFamily="34" charset="0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308036" y="4299136"/>
            <a:ext cx="442429" cy="30008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kumimoji="1" lang="en-US" altLang="ja-JP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8</a:t>
            </a:r>
            <a:r>
              <a:rPr kumimoji="1" lang="ja-JP" altLang="en-US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月</a:t>
            </a:r>
            <a:r>
              <a:rPr kumimoji="1" lang="en-US" altLang="ja-JP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26</a:t>
            </a:r>
            <a:r>
              <a:rPr kumimoji="1" lang="ja-JP" altLang="en-US" sz="975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日</a:t>
            </a:r>
            <a:endParaRPr kumimoji="1" lang="en-US" altLang="ja-JP" sz="975">
              <a:latin typeface="Calibri" panose="020F0502020204030204" pitchFamily="34" charset="0"/>
              <a:ea typeface="ＭＳ Ｐゴシック" panose="020B0600070205080204" pitchFamily="50" charset="-128"/>
              <a:cs typeface="Calibri" panose="020F0502020204030204" pitchFamily="34" charset="0"/>
            </a:endParaRPr>
          </a:p>
          <a:p>
            <a:pPr algn="ctr"/>
            <a:r>
              <a:rPr kumimoji="1" lang="en-US" altLang="ja-JP" sz="975" smtClean="0"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25,040</a:t>
            </a:r>
            <a:endParaRPr kumimoji="1" lang="ja-JP" altLang="en-US" sz="975">
              <a:latin typeface="Calibri" panose="020F0502020204030204" pitchFamily="34" charset="0"/>
              <a:ea typeface="ＭＳ Ｐゴシック" panose="020B0600070205080204" pitchFamily="50" charset="-128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55276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0.05.14"/>
  <p:tag name="AS_TITLE" val="Aspose.Slides for .NET 4.0 Client Profile"/>
  <p:tag name="AS_VERSION" val="20.5"/>
</p:tagLst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A5A9DDEB2D704FBD598C153D4AD4D7" ma:contentTypeVersion="8" ma:contentTypeDescription="Create a new document." ma:contentTypeScope="" ma:versionID="b5612fbbe8e8ebc14dec31c4056413f1">
  <xsd:schema xmlns:xsd="http://www.w3.org/2001/XMLSchema" xmlns:xs="http://www.w3.org/2001/XMLSchema" xmlns:p="http://schemas.microsoft.com/office/2006/metadata/properties" xmlns:ns2="2f144686-bf64-43b9-a8cb-2906a0d4460e" targetNamespace="http://schemas.microsoft.com/office/2006/metadata/properties" ma:root="true" ma:fieldsID="5d6b5bbd2a5ee23c88628c620fb6ae17" ns2:_="">
    <xsd:import namespace="2f144686-bf64-43b9-a8cb-2906a0d446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144686-bf64-43b9-a8cb-2906a0d446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60B6C7B-DE75-4D6B-9200-535EDBBF7799}"/>
</file>

<file path=customXml/itemProps2.xml><?xml version="1.0" encoding="utf-8"?>
<ds:datastoreItem xmlns:ds="http://schemas.openxmlformats.org/officeDocument/2006/customXml" ds:itemID="{821DE38A-4AE3-41E8-AAFD-FF2E943DE9E6}"/>
</file>

<file path=customXml/itemProps3.xml><?xml version="1.0" encoding="utf-8"?>
<ds:datastoreItem xmlns:ds="http://schemas.openxmlformats.org/officeDocument/2006/customXml" ds:itemID="{3DFB2F64-4C02-4742-92FC-C5406297042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181</Words>
  <Application>Microsoft Office PowerPoint</Application>
  <PresentationFormat>A4 210 x 297 mm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Calibri 本文</vt:lpstr>
      <vt:lpstr>Meiryo UI</vt:lpstr>
      <vt:lpstr>ＭＳ Ｐゴシック</vt:lpstr>
      <vt:lpstr>游ゴシック</vt:lpstr>
      <vt:lpstr>游ゴシック Light</vt:lpstr>
      <vt:lpstr>Arial</vt:lpstr>
      <vt:lpstr>Calibri</vt:lpstr>
      <vt:lpstr>Calibri Light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QSAdmPrdMunic</cp:lastModifiedBy>
  <cp:revision>183</cp:revision>
  <dcterms:created xsi:type="dcterms:W3CDTF">2014-04-30T10:51:48Z</dcterms:created>
  <dcterms:modified xsi:type="dcterms:W3CDTF">2022-04-09T20:50:16Z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0x01010047A5A9DDEB2D704FBD598C153D4AD4D7</vt:lpwstr>
  </property>
</Properties>
</file>