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61" r:id="rId2"/>
    <p:sldId id="262" r:id="rId3"/>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1" userDrawn="1">
          <p15:clr>
            <a:srgbClr val="A4A3A4"/>
          </p15:clr>
        </p15:guide>
        <p15:guide id="2" pos="164" userDrawn="1">
          <p15:clr>
            <a:srgbClr val="A4A3A4"/>
          </p15:clr>
        </p15:guide>
        <p15:guide id="3" pos="415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FEF"/>
    <a:srgbClr val="FFDDDD"/>
    <a:srgbClr val="D3D3D3"/>
    <a:srgbClr val="CEE1F2"/>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789" autoAdjust="0"/>
    <p:restoredTop sz="93932" autoAdjust="0"/>
  </p:normalViewPr>
  <p:slideViewPr>
    <p:cSldViewPr snapToGrid="0">
      <p:cViewPr varScale="1">
        <p:scale>
          <a:sx n="79" d="100"/>
          <a:sy n="79" d="100"/>
        </p:scale>
        <p:origin x="3438" y="126"/>
      </p:cViewPr>
      <p:guideLst>
        <p:guide orient="horz" pos="421"/>
        <p:guide pos="164"/>
        <p:guide pos="415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372B2EDC-7CDF-4084-8FB7-BCCD6E8AABF0}" type="datetimeFigureOut">
              <a:rPr kumimoji="1" lang="ja-JP" altLang="en-US" smtClean="0"/>
              <a:t>2022/4/14</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EB717CF2-25C0-45EC-8291-A2619E40685C}" type="slidenum">
              <a:rPr kumimoji="1" lang="ja-JP" altLang="en-US" smtClean="0"/>
              <a:t>‹#›</a:t>
            </a:fld>
            <a:endParaRPr kumimoji="1" lang="ja-JP" altLang="en-US"/>
          </a:p>
        </p:txBody>
      </p:sp>
    </p:spTree>
    <p:extLst>
      <p:ext uri="{BB962C8B-B14F-4D97-AF65-F5344CB8AC3E}">
        <p14:creationId xmlns:p14="http://schemas.microsoft.com/office/powerpoint/2010/main" val="164821041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717CF2-25C0-45EC-8291-A2619E40685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894463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717CF2-25C0-45EC-8291-A2619E40685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519814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D9FA2B51-7DA7-40AA-85B6-127DDC35C24D}" type="datetimeFigureOut">
              <a:rPr kumimoji="1" lang="ja-JP" altLang="en-US" smtClean="0"/>
              <a:t>2022/4/14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947827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9FA2B51-7DA7-40AA-85B6-127DDC35C24D}" type="datetimeFigureOut">
              <a:rPr kumimoji="1" lang="ja-JP" altLang="en-US" smtClean="0"/>
              <a:t>2022/4/14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3230820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9FA2B51-7DA7-40AA-85B6-127DDC35C24D}" type="datetimeFigureOut">
              <a:rPr kumimoji="1" lang="ja-JP" altLang="en-US" smtClean="0"/>
              <a:t>2022/4/14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1743872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9FA2B51-7DA7-40AA-85B6-127DDC35C24D}" type="datetimeFigureOut">
              <a:rPr kumimoji="1" lang="ja-JP" altLang="en-US" smtClean="0"/>
              <a:t>2022/4/14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1355649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D9FA2B51-7DA7-40AA-85B6-127DDC35C24D}" type="datetimeFigureOut">
              <a:rPr kumimoji="1" lang="ja-JP" altLang="en-US" smtClean="0"/>
              <a:t>2022/4/14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3826153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9FA2B51-7DA7-40AA-85B6-127DDC35C24D}" type="datetimeFigureOut">
              <a:rPr kumimoji="1" lang="ja-JP" altLang="en-US" smtClean="0"/>
              <a:t>2022/4/14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4064801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D9FA2B51-7DA7-40AA-85B6-127DDC35C24D}" type="datetimeFigureOut">
              <a:rPr kumimoji="1" lang="ja-JP" altLang="en-US" smtClean="0"/>
              <a:t>2022/4/14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3194197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D9FA2B51-7DA7-40AA-85B6-127DDC35C24D}" type="datetimeFigureOut">
              <a:rPr kumimoji="1" lang="ja-JP" altLang="en-US" smtClean="0"/>
              <a:t>2022/4/14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2202916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A2B51-7DA7-40AA-85B6-127DDC35C24D}" type="datetimeFigureOut">
              <a:rPr kumimoji="1" lang="ja-JP" altLang="en-US" smtClean="0"/>
              <a:t>2022/4/14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2800783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9FA2B51-7DA7-40AA-85B6-127DDC35C24D}" type="datetimeFigureOut">
              <a:rPr kumimoji="1" lang="ja-JP" altLang="en-US" smtClean="0"/>
              <a:t>2022/4/14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647675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9FA2B51-7DA7-40AA-85B6-127DDC35C24D}" type="datetimeFigureOut">
              <a:rPr kumimoji="1" lang="ja-JP" altLang="en-US" smtClean="0"/>
              <a:t>2022/4/14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3232617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9FA2B51-7DA7-40AA-85B6-127DDC35C24D}" type="datetimeFigureOut">
              <a:rPr kumimoji="1" lang="ja-JP" altLang="en-US" smtClean="0"/>
              <a:t>2022/4/14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425373104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emf"/><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emf"/><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角丸四角形 12"/>
          <p:cNvSpPr/>
          <p:nvPr/>
        </p:nvSpPr>
        <p:spPr>
          <a:xfrm>
            <a:off x="247651" y="7641446"/>
            <a:ext cx="6379882" cy="1432211"/>
          </a:xfrm>
          <a:prstGeom prst="roundRect">
            <a:avLst>
              <a:gd name="adj" fmla="val 0"/>
            </a:avLst>
          </a:prstGeom>
          <a:solidFill>
            <a:srgbClr val="FFEFEF"/>
          </a:solidFill>
          <a:ln w="15875">
            <a:solidFill>
              <a:schemeClr val="accent5">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66" name="正方形/長方形 65"/>
          <p:cNvSpPr/>
          <p:nvPr/>
        </p:nvSpPr>
        <p:spPr>
          <a:xfrm>
            <a:off x="-13028" y="-7381"/>
            <a:ext cx="6871028" cy="706470"/>
          </a:xfrm>
          <a:prstGeom prst="rect">
            <a:avLst/>
          </a:prstGeom>
          <a:solidFill>
            <a:srgbClr val="CEE1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0" name="角丸四角形 9"/>
          <p:cNvSpPr/>
          <p:nvPr/>
        </p:nvSpPr>
        <p:spPr>
          <a:xfrm>
            <a:off x="3960298" y="4988714"/>
            <a:ext cx="2657908" cy="2088361"/>
          </a:xfrm>
          <a:prstGeom prst="roundRect">
            <a:avLst>
              <a:gd name="adj" fmla="val 6416"/>
            </a:avLst>
          </a:prstGeom>
          <a:solidFill>
            <a:schemeClr val="bg1">
              <a:lumMod val="85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5" name="角丸四角形 4"/>
          <p:cNvSpPr/>
          <p:nvPr/>
        </p:nvSpPr>
        <p:spPr>
          <a:xfrm>
            <a:off x="0" y="684000"/>
            <a:ext cx="6858000" cy="3132000"/>
          </a:xfrm>
          <a:prstGeom prst="roundRect">
            <a:avLst>
              <a:gd name="adj" fmla="val 0"/>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6" name="角丸四角形 5"/>
          <p:cNvSpPr/>
          <p:nvPr/>
        </p:nvSpPr>
        <p:spPr>
          <a:xfrm>
            <a:off x="276226" y="946875"/>
            <a:ext cx="6320372" cy="2624224"/>
          </a:xfrm>
          <a:prstGeom prst="roundRect">
            <a:avLst>
              <a:gd name="adj" fmla="val 5782"/>
            </a:avLst>
          </a:prstGeom>
          <a:solidFill>
            <a:schemeClr val="bg1"/>
          </a:solidFill>
          <a:ln w="44450" cmpd="dbl">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3" name="正方形/長方形 2"/>
          <p:cNvSpPr/>
          <p:nvPr/>
        </p:nvSpPr>
        <p:spPr>
          <a:xfrm>
            <a:off x="0" y="9222335"/>
            <a:ext cx="6858000" cy="706470"/>
          </a:xfrm>
          <a:prstGeom prst="rect">
            <a:avLst/>
          </a:prstGeom>
          <a:solidFill>
            <a:srgbClr val="CEE1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2" name="タイトル 1"/>
          <p:cNvSpPr>
            <a:spLocks noGrp="1"/>
          </p:cNvSpPr>
          <p:nvPr>
            <p:ph type="ctrTitle"/>
          </p:nvPr>
        </p:nvSpPr>
        <p:spPr>
          <a:xfrm>
            <a:off x="2049768" y="47380"/>
            <a:ext cx="2959866" cy="417610"/>
          </a:xfrm>
        </p:spPr>
        <p:txBody>
          <a:bodyPr>
            <a:normAutofit/>
          </a:bodyPr>
          <a:lstStyle/>
          <a:p>
            <a:r>
              <a:rPr lang="ja-JP" altLang="en-US" sz="1800" b="1" dirty="0" smtClean="0">
                <a:solidFill>
                  <a:srgbClr val="FF0000"/>
                </a:solidFill>
              </a:rPr>
              <a:t>厚生労働省からのお知らせ</a:t>
            </a:r>
            <a:endParaRPr lang="ja-JP" altLang="en-US" sz="1200" dirty="0"/>
          </a:p>
        </p:txBody>
      </p:sp>
      <p:sp>
        <p:nvSpPr>
          <p:cNvPr id="4" name="テキスト ボックス 3"/>
          <p:cNvSpPr txBox="1"/>
          <p:nvPr/>
        </p:nvSpPr>
        <p:spPr>
          <a:xfrm>
            <a:off x="5851869" y="-549299"/>
            <a:ext cx="978792" cy="442557"/>
          </a:xfrm>
          <a:prstGeom prst="rect">
            <a:avLst/>
          </a:prstGeom>
          <a:noFill/>
          <a:ln w="2540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38"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健診機関→対象者</a:t>
            </a:r>
            <a:endParaRPr kumimoji="1" lang="ja-JP" altLang="en-US" sz="1138"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26" name="正方形/長方形 25"/>
          <p:cNvSpPr/>
          <p:nvPr/>
        </p:nvSpPr>
        <p:spPr>
          <a:xfrm>
            <a:off x="1141771" y="7705175"/>
            <a:ext cx="5587732" cy="769441"/>
          </a:xfrm>
          <a:prstGeom prst="rect">
            <a:avLst/>
          </a:prstGeom>
          <a:ln>
            <a:noFill/>
            <a:prstDash val="solid"/>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Q</a:t>
            </a:r>
            <a:r>
              <a:rPr kumimoji="1" lang="ja-JP" altLang="en-US" sz="11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　クーポン券がまだ届いてないのですが、抗体検査を受けることはできますか？</a:t>
            </a:r>
            <a:endParaRPr kumimoji="1" lang="en-US" altLang="ja-JP" sz="11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360000" marR="0" lvl="0" indent="-18000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A</a:t>
            </a:r>
            <a:r>
              <a:rPr kumimoji="1" lang="ja-JP" altLang="en-US"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1" lang="ja-JP" altLang="en-US" sz="11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 クーポン券</a:t>
            </a:r>
            <a:r>
              <a:rPr kumimoji="1" lang="ja-JP" altLang="en-US"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が無ければ、原則としては、抗体検査を受けることはできません</a:t>
            </a:r>
            <a:r>
              <a:rPr kumimoji="1" lang="ja-JP" altLang="en-US" sz="11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 ３年間の事業ですので、２年目、３年目に受けていただいても問題ありません。お急ぎの場合は、住民票のある市区町村にお問い合わせください。</a:t>
            </a: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pic>
        <p:nvPicPr>
          <p:cNvPr id="27" name="図 2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78" y="9309680"/>
            <a:ext cx="504059" cy="504059"/>
          </a:xfrm>
          <a:prstGeom prst="rect">
            <a:avLst/>
          </a:prstGeom>
        </p:spPr>
      </p:pic>
      <p:sp>
        <p:nvSpPr>
          <p:cNvPr id="28" name="正方形/長方形 27"/>
          <p:cNvSpPr/>
          <p:nvPr/>
        </p:nvSpPr>
        <p:spPr>
          <a:xfrm>
            <a:off x="889233" y="9551842"/>
            <a:ext cx="1939702" cy="216000"/>
          </a:xfrm>
          <a:prstGeom prst="rect">
            <a:avLst/>
          </a:prstGeom>
          <a:solidFill>
            <a:schemeClr val="bg1"/>
          </a:solidFill>
          <a:ln w="12700">
            <a:solidFill>
              <a:schemeClr val="bg1">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smtClean="0">
                <a:ln>
                  <a:noFill/>
                </a:ln>
                <a:solidFill>
                  <a:prstClr val="black"/>
                </a:solidFill>
                <a:effectLst/>
                <a:uLnTx/>
                <a:uFillTx/>
                <a:latin typeface="Futura Lt BT" pitchFamily="34" charset="0"/>
                <a:ea typeface="HGPｺﾞｼｯｸM" pitchFamily="50" charset="-128"/>
                <a:cs typeface="+mn-cs"/>
              </a:rPr>
              <a:t>風しん</a:t>
            </a:r>
            <a:r>
              <a:rPr kumimoji="1" lang="ja-JP" altLang="en-US" sz="1100" b="1" i="0" u="none" strike="noStrike" kern="1200" cap="none" spc="0" normalizeH="0" baseline="0" noProof="0" dirty="0" err="1" smtClean="0">
                <a:ln>
                  <a:noFill/>
                </a:ln>
                <a:solidFill>
                  <a:prstClr val="black"/>
                </a:solidFill>
                <a:effectLst/>
                <a:uLnTx/>
                <a:uFillTx/>
                <a:latin typeface="Futura Lt BT" pitchFamily="34" charset="0"/>
                <a:ea typeface="HGPｺﾞｼｯｸM" pitchFamily="50" charset="-128"/>
                <a:cs typeface="+mn-cs"/>
              </a:rPr>
              <a:t>の</a:t>
            </a:r>
            <a:r>
              <a:rPr kumimoji="1" lang="ja-JP" altLang="en-US" sz="1100" b="1" i="0" u="none" strike="noStrike" kern="1200" cap="none" spc="0" normalizeH="0" baseline="0" noProof="0" dirty="0" smtClean="0">
                <a:ln>
                  <a:noFill/>
                </a:ln>
                <a:solidFill>
                  <a:prstClr val="black"/>
                </a:solidFill>
                <a:effectLst/>
                <a:uLnTx/>
                <a:uFillTx/>
                <a:latin typeface="Futura Lt BT" pitchFamily="34" charset="0"/>
                <a:ea typeface="HGPｺﾞｼｯｸM" pitchFamily="50" charset="-128"/>
                <a:cs typeface="+mn-cs"/>
              </a:rPr>
              <a:t>追加的対策</a:t>
            </a:r>
            <a:endParaRPr kumimoji="1" lang="ja-JP" altLang="en-US" sz="1100" b="1" i="0" u="none" strike="noStrike" kern="1200" cap="none" spc="0" normalizeH="0" baseline="0" noProof="0" dirty="0">
              <a:ln>
                <a:noFill/>
              </a:ln>
              <a:solidFill>
                <a:prstClr val="black"/>
              </a:solidFill>
              <a:effectLst/>
              <a:uLnTx/>
              <a:uFillTx/>
              <a:latin typeface="Futura Lt BT" pitchFamily="34" charset="0"/>
              <a:ea typeface="HGPｺﾞｼｯｸM" pitchFamily="50" charset="-128"/>
              <a:cs typeface="+mn-cs"/>
            </a:endParaRPr>
          </a:p>
        </p:txBody>
      </p:sp>
      <p:sp>
        <p:nvSpPr>
          <p:cNvPr id="31" name="正方形/長方形 30"/>
          <p:cNvSpPr/>
          <p:nvPr/>
        </p:nvSpPr>
        <p:spPr>
          <a:xfrm>
            <a:off x="2841823" y="9551842"/>
            <a:ext cx="504059" cy="216000"/>
          </a:xfrm>
          <a:prstGeom prst="rect">
            <a:avLst/>
          </a:prstGeom>
          <a:solidFill>
            <a:schemeClr val="accent5">
              <a:lumMod val="75000"/>
            </a:schemeClr>
          </a:solidFill>
          <a:scene3d>
            <a:camera prst="orthographicFront">
              <a:rot lat="0" lon="0" rev="0"/>
            </a:camera>
            <a:lightRig rig="threePt" dir="t">
              <a:rot lat="0" lon="0" rev="1200000"/>
            </a:lightRig>
          </a:scene3d>
          <a:sp3d>
            <a:bevelT w="63500" h="25400" prst="coolSlant"/>
          </a:sp3d>
        </p:spPr>
        <p:style>
          <a:lnRef idx="0">
            <a:schemeClr val="accent5"/>
          </a:lnRef>
          <a:fillRef idx="3">
            <a:schemeClr val="accent5"/>
          </a:fillRef>
          <a:effectRef idx="3">
            <a:schemeClr val="accent5"/>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white"/>
                </a:solidFill>
                <a:effectLst/>
                <a:uLnTx/>
                <a:uFillTx/>
                <a:latin typeface="Futura Md BT" pitchFamily="34" charset="0"/>
                <a:ea typeface="HGPｺﾞｼｯｸE" pitchFamily="50" charset="-128"/>
                <a:cs typeface="+mn-cs"/>
              </a:rPr>
              <a:t>検　索</a:t>
            </a:r>
            <a:endParaRPr kumimoji="1" lang="ja-JP" altLang="en-US" sz="900" b="0" i="0" u="none" strike="noStrike" kern="1200" cap="none" spc="0" normalizeH="0" baseline="0" noProof="0" dirty="0">
              <a:ln>
                <a:noFill/>
              </a:ln>
              <a:solidFill>
                <a:prstClr val="white"/>
              </a:solidFill>
              <a:effectLst/>
              <a:uLnTx/>
              <a:uFillTx/>
              <a:latin typeface="Futura Md BT" pitchFamily="34" charset="0"/>
              <a:ea typeface="HGPｺﾞｼｯｸE" pitchFamily="50" charset="-128"/>
              <a:cs typeface="+mn-cs"/>
            </a:endParaRPr>
          </a:p>
        </p:txBody>
      </p:sp>
      <p:sp>
        <p:nvSpPr>
          <p:cNvPr id="33" name="テキスト ボックス 32"/>
          <p:cNvSpPr txBox="1"/>
          <p:nvPr/>
        </p:nvSpPr>
        <p:spPr>
          <a:xfrm>
            <a:off x="5516086" y="9398297"/>
            <a:ext cx="1076454" cy="307777"/>
          </a:xfrm>
          <a:prstGeom prst="rect">
            <a:avLst/>
          </a:prstGeom>
          <a:noFill/>
          <a:ln cap="sq">
            <a:noFill/>
            <a:miter lim="800000"/>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HGPｺﾞｼｯｸE" pitchFamily="50" charset="-128"/>
                <a:ea typeface="HGPｺﾞｼｯｸE" pitchFamily="50" charset="-128"/>
                <a:cs typeface="+mn-cs"/>
              </a:rPr>
              <a:t>厚生労働省</a:t>
            </a:r>
            <a:endParaRPr kumimoji="1" lang="ja-JP" altLang="en-US" sz="1400" b="0" i="0" u="none" strike="noStrike" kern="1200" cap="none" spc="0" normalizeH="0" baseline="0" noProof="0" dirty="0">
              <a:ln>
                <a:noFill/>
              </a:ln>
              <a:solidFill>
                <a:prstClr val="black"/>
              </a:solidFill>
              <a:effectLst/>
              <a:uLnTx/>
              <a:uFillTx/>
              <a:latin typeface="HGPｺﾞｼｯｸE" pitchFamily="50" charset="-128"/>
              <a:ea typeface="HGPｺﾞｼｯｸE" pitchFamily="50" charset="-128"/>
              <a:cs typeface="+mn-cs"/>
            </a:endParaRPr>
          </a:p>
        </p:txBody>
      </p:sp>
      <p:sp>
        <p:nvSpPr>
          <p:cNvPr id="36" name="テキスト ボックス 35"/>
          <p:cNvSpPr txBox="1"/>
          <p:nvPr/>
        </p:nvSpPr>
        <p:spPr>
          <a:xfrm>
            <a:off x="821710" y="9332901"/>
            <a:ext cx="3929150" cy="207749"/>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75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風しん</a:t>
            </a:r>
            <a:r>
              <a:rPr kumimoji="1" lang="ja-JP" altLang="en-US" sz="750" b="0" i="0" u="none" strike="noStrike" kern="1200" cap="none" spc="0" normalizeH="0" baseline="0" noProof="0" dirty="0" err="1" smtClean="0">
                <a:ln>
                  <a:noFill/>
                </a:ln>
                <a:solidFill>
                  <a:prstClr val="black"/>
                </a:solidFill>
                <a:effectLst/>
                <a:uLnTx/>
                <a:uFillTx/>
                <a:latin typeface="Calibri" panose="020F0502020204030204"/>
                <a:ea typeface="ＭＳ Ｐゴシック" panose="020B0600070205080204" pitchFamily="50" charset="-128"/>
                <a:cs typeface="+mn-cs"/>
              </a:rPr>
              <a:t>の</a:t>
            </a:r>
            <a:r>
              <a:rPr kumimoji="1" lang="ja-JP" altLang="en-US" sz="75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追加的対策の詳しい情報については、厚生労働省のホームページをご覧ください。</a:t>
            </a:r>
            <a:endParaRPr kumimoji="1" lang="ja-JP" altLang="en-US" sz="7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30" name="タイトル 1"/>
          <p:cNvSpPr txBox="1">
            <a:spLocks/>
          </p:cNvSpPr>
          <p:nvPr/>
        </p:nvSpPr>
        <p:spPr>
          <a:xfrm>
            <a:off x="1241309" y="3936591"/>
            <a:ext cx="5490643" cy="410676"/>
          </a:xfrm>
          <a:prstGeom prst="rect">
            <a:avLst/>
          </a:prstGeom>
        </p:spPr>
        <p:txBody>
          <a:bodyPr vert="horz" lIns="91440" tIns="45720" rIns="91440" bIns="45720" rtlCol="0" anchor="ctr">
            <a:no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1" lang="ja-JP" altLang="en-US" sz="16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j-cs"/>
              </a:rPr>
              <a:t>定期の健康診断の機会に風しんの抗体検査が受けられます</a:t>
            </a:r>
            <a:endParaRPr kumimoji="1" lang="ja-JP" altLang="en-US" sz="1050" b="0"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j-cs"/>
            </a:endParaRPr>
          </a:p>
        </p:txBody>
      </p:sp>
      <p:sp>
        <p:nvSpPr>
          <p:cNvPr id="37" name="テキスト ボックス 36"/>
          <p:cNvSpPr txBox="1"/>
          <p:nvPr/>
        </p:nvSpPr>
        <p:spPr>
          <a:xfrm>
            <a:off x="270000" y="4942820"/>
            <a:ext cx="3687657" cy="461665"/>
          </a:xfrm>
          <a:prstGeom prst="rect">
            <a:avLst/>
          </a:prstGeom>
          <a:noFill/>
        </p:spPr>
        <p:txBody>
          <a:bodyPr wrap="square" lIns="36000" rIns="36000" rtlCol="0">
            <a:spAutoFit/>
          </a:bodyPr>
          <a:lstStyle/>
          <a:p>
            <a:pPr marL="180975" marR="0" lvl="0" indent="-180975"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① 対象者には、住民票のある市区町村からクーポン券</a:t>
            </a:r>
            <a:r>
              <a:rPr kumimoji="1" lang="ja-JP" altLang="en-US" sz="12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（抗体</a:t>
            </a:r>
            <a:r>
              <a:rPr kumimoji="1" lang="ja-JP" altLang="en-US" sz="12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検査用、</a:t>
            </a:r>
            <a:r>
              <a:rPr kumimoji="1" lang="ja-JP" altLang="en-US" sz="12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予防接種用）</a:t>
            </a:r>
            <a:r>
              <a:rPr kumimoji="1" lang="ja-JP" altLang="en-US" sz="12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が順次届きます</a:t>
            </a:r>
            <a:r>
              <a:rPr kumimoji="1" lang="ja-JP" altLang="en-US" sz="12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a:t>
            </a:r>
          </a:p>
        </p:txBody>
      </p:sp>
      <p:grpSp>
        <p:nvGrpSpPr>
          <p:cNvPr id="39" name="Group 5"/>
          <p:cNvGrpSpPr>
            <a:grpSpLocks noChangeAspect="1"/>
          </p:cNvGrpSpPr>
          <p:nvPr/>
        </p:nvGrpSpPr>
        <p:grpSpPr bwMode="auto">
          <a:xfrm>
            <a:off x="4058528" y="5215189"/>
            <a:ext cx="2495806" cy="1406335"/>
            <a:chOff x="509" y="1529"/>
            <a:chExt cx="2552" cy="1438"/>
          </a:xfrm>
        </p:grpSpPr>
        <p:sp>
          <p:nvSpPr>
            <p:cNvPr id="41" name="AutoShape 4"/>
            <p:cNvSpPr>
              <a:spLocks noChangeAspect="1" noChangeArrowheads="1" noTextEdit="1"/>
            </p:cNvSpPr>
            <p:nvPr/>
          </p:nvSpPr>
          <p:spPr bwMode="auto">
            <a:xfrm>
              <a:off x="509" y="1529"/>
              <a:ext cx="2552" cy="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pic>
          <p:nvPicPr>
            <p:cNvPr id="42" name="Picture 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9" y="1529"/>
              <a:ext cx="2554" cy="1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3" name="テキスト ボックス 42"/>
          <p:cNvSpPr txBox="1"/>
          <p:nvPr/>
        </p:nvSpPr>
        <p:spPr>
          <a:xfrm>
            <a:off x="4058528" y="5017273"/>
            <a:ext cx="2977592"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 市区町村から送付されるクーポン券（イメージ）</a:t>
            </a:r>
            <a:endParaRPr kumimoji="1" lang="ja-JP" altLang="en-US" sz="9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44" name="テキスト ボックス 43"/>
          <p:cNvSpPr txBox="1"/>
          <p:nvPr/>
        </p:nvSpPr>
        <p:spPr>
          <a:xfrm>
            <a:off x="270000" y="6211884"/>
            <a:ext cx="3969853" cy="295466"/>
          </a:xfrm>
          <a:prstGeom prst="rect">
            <a:avLst/>
          </a:prstGeom>
          <a:noFill/>
        </p:spPr>
        <p:txBody>
          <a:bodyPr wrap="square" lIns="36000" rtlCol="0">
            <a:spAutoFit/>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② 定期健診当日、下の２点を</a:t>
            </a:r>
            <a:r>
              <a:rPr kumimoji="1" lang="ja-JP" altLang="en-US" sz="12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必ずお持ちください</a:t>
            </a:r>
            <a:r>
              <a:rPr kumimoji="1" lang="ja-JP" altLang="en-US" sz="12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9" name="正方形/長方形 48"/>
          <p:cNvSpPr/>
          <p:nvPr/>
        </p:nvSpPr>
        <p:spPr>
          <a:xfrm>
            <a:off x="4063220" y="6637649"/>
            <a:ext cx="2515029" cy="406128"/>
          </a:xfrm>
          <a:prstGeom prst="rect">
            <a:avLst/>
          </a:prstGeom>
          <a:ln>
            <a:noFill/>
            <a:prstDash val="solid"/>
          </a:ln>
        </p:spPr>
        <p:txBody>
          <a:bodyPr wrap="square" lIns="36000" tIns="36000" rIns="36000" bIns="36000">
            <a:spAutoFit/>
          </a:bodyPr>
          <a:lstStyle/>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ja-JP"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健</a:t>
            </a:r>
            <a:r>
              <a:rPr kumimoji="1" lang="ja-JP" altLang="ja-JP"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診会場の窓口</a:t>
            </a:r>
            <a:r>
              <a:rPr kumimoji="1" lang="ja-JP" altLang="ja-JP"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で</a:t>
            </a:r>
            <a:r>
              <a:rPr kumimoji="1" lang="ja-JP" altLang="en-US"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クーポン券を提示すれば</a:t>
            </a:r>
            <a:r>
              <a:rPr kumimoji="1" lang="ja-JP" altLang="ja-JP"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ja-JP"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風</a:t>
            </a:r>
            <a:r>
              <a:rPr kumimoji="1" lang="ja-JP" altLang="ja-JP"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しん</a:t>
            </a:r>
            <a:r>
              <a:rPr kumimoji="1" lang="ja-JP" altLang="ja-JP" sz="1000" b="1" i="0" u="none" strike="noStrike" kern="1200" cap="none" spc="0" normalizeH="0" baseline="0" noProof="0" dirty="0" err="1">
                <a:ln>
                  <a:noFill/>
                </a:ln>
                <a:solidFill>
                  <a:prstClr val="black"/>
                </a:solidFill>
                <a:effectLst/>
                <a:uLnTx/>
                <a:uFillTx/>
                <a:latin typeface="メイリオ" panose="020B0604030504040204" pitchFamily="50" charset="-128"/>
                <a:ea typeface="メイリオ" panose="020B0604030504040204" pitchFamily="50" charset="-128"/>
                <a:cs typeface="+mn-cs"/>
              </a:rPr>
              <a:t>の</a:t>
            </a:r>
            <a:r>
              <a:rPr kumimoji="1" lang="ja-JP" altLang="ja-JP"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抗体</a:t>
            </a:r>
            <a:r>
              <a:rPr kumimoji="1" lang="ja-JP" altLang="ja-JP"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検査を</a:t>
            </a:r>
            <a:r>
              <a:rPr kumimoji="1" lang="ja-JP" altLang="en-US"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無料で受けられます。</a:t>
            </a:r>
            <a:endParaRPr kumimoji="1" lang="en-US" altLang="ja-JP" sz="10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35" name="テキスト ボックス 34"/>
          <p:cNvSpPr txBox="1"/>
          <p:nvPr/>
        </p:nvSpPr>
        <p:spPr>
          <a:xfrm>
            <a:off x="348718" y="1829669"/>
            <a:ext cx="6175388" cy="1787156"/>
          </a:xfrm>
          <a:prstGeom prst="rect">
            <a:avLst/>
          </a:prstGeom>
          <a:noFill/>
          <a:ln w="15875">
            <a:noFill/>
          </a:ln>
        </p:spPr>
        <p:txBody>
          <a:bodyPr wrap="square" lIns="72000" rIns="72000" rtlCol="0">
            <a:spAutoFit/>
          </a:bodyPr>
          <a:lstStyle/>
          <a:p>
            <a:pPr marL="144000" marR="0" lvl="0" indent="-144000" algn="just" defTabSz="914400" rtl="0" eaLnBrk="1" fontAlgn="auto" latinLnBrk="0" hangingPunct="1">
              <a:lnSpc>
                <a:spcPct val="110000"/>
              </a:lnSpc>
              <a:spcBef>
                <a:spcPts val="800"/>
              </a:spcBef>
              <a:spcAft>
                <a:spcPts val="0"/>
              </a:spcAft>
              <a:buClrTx/>
              <a:buSzTx/>
              <a:buFontTx/>
              <a:buNone/>
              <a:tabLst/>
              <a:defRPr/>
            </a:pPr>
            <a:r>
              <a:rPr kumimoji="1" lang="ja-JP" altLang="en-US" sz="1100" b="0"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風しん</a:t>
            </a:r>
            <a:r>
              <a:rPr kumimoji="1" lang="ja-JP" altLang="en-US" sz="1100" b="0" i="0" u="none" strike="noStrike" kern="1200" cap="none" spc="0" normalizeH="0" baseline="0" noProof="0" dirty="0" err="1" smtClean="0">
                <a:ln>
                  <a:noFill/>
                </a:ln>
                <a:solidFill>
                  <a:prstClr val="black"/>
                </a:solidFill>
                <a:effectLst/>
                <a:uLnTx/>
                <a:uFillTx/>
                <a:latin typeface="メイリオ" panose="020B0604030504040204" pitchFamily="50" charset="-128"/>
                <a:ea typeface="メイリオ" panose="020B0604030504040204" pitchFamily="50" charset="-128"/>
                <a:cs typeface="+mn-cs"/>
              </a:rPr>
              <a:t>の</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予防</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接種は、現在、予防接種法に基づき公的に行われています</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しかし</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、公的な接種を受ける機会がなかった昭和</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37</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年４月２日から昭和</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54</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年４月１日の間に生まれた</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男性は、</a:t>
            </a:r>
            <a:r>
              <a:rPr kumimoji="1" lang="ja-JP" altLang="en-US" sz="11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抗体保有率が他の世代に比べて低く</a:t>
            </a:r>
            <a:r>
              <a:rPr kumimoji="1" lang="en-US" altLang="ja-JP" sz="11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1" lang="ja-JP" altLang="en-US" sz="11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約</a:t>
            </a:r>
            <a:r>
              <a:rPr kumimoji="1" lang="en-US" altLang="ja-JP" sz="11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80</a:t>
            </a:r>
            <a:r>
              <a:rPr kumimoji="1" lang="ja-JP" altLang="en-US" sz="11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1" lang="en-US" altLang="ja-JP" sz="11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1" lang="ja-JP" altLang="en-US" sz="11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なっています</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44000" marR="0" lvl="0" indent="-144000" algn="just" defTabSz="914400" rtl="0" eaLnBrk="1" fontAlgn="auto" latinLnBrk="0" hangingPunct="1">
              <a:lnSpc>
                <a:spcPct val="110000"/>
              </a:lnSpc>
              <a:spcBef>
                <a:spcPts val="800"/>
              </a:spcBef>
              <a:spcAft>
                <a:spcPts val="0"/>
              </a:spcAft>
              <a:buClrTx/>
              <a:buSzTx/>
              <a:buFontTx/>
              <a:buNone/>
              <a:tabLst/>
              <a:defRPr/>
            </a:pPr>
            <a:r>
              <a:rPr kumimoji="1" lang="ja-JP" altLang="en-US" sz="1100" b="0"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そのため、</a:t>
            </a:r>
            <a:r>
              <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2025</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年</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３月</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31</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日までの期間に限り</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昭和</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37</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年４月２日から昭和</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54</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年４月１日の間に生まれた男性を</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風しん</a:t>
            </a:r>
            <a:r>
              <a:rPr kumimoji="1" lang="ja-JP" altLang="en-US" sz="1100" b="0" i="0" u="none" strike="noStrike" kern="1200" cap="none" spc="0" normalizeH="0" baseline="0" noProof="0" dirty="0" err="1" smtClean="0">
                <a:ln>
                  <a:noFill/>
                </a:ln>
                <a:solidFill>
                  <a:prstClr val="black"/>
                </a:solidFill>
                <a:effectLst/>
                <a:uLnTx/>
                <a:uFillTx/>
                <a:latin typeface="メイリオ" panose="020B0604030504040204" pitchFamily="50" charset="-128"/>
                <a:ea typeface="メイリオ" panose="020B0604030504040204" pitchFamily="50" charset="-128"/>
                <a:cs typeface="+mn-cs"/>
              </a:rPr>
              <a:t>の</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定期接種</a:t>
            </a:r>
            <a:r>
              <a:rPr kumimoji="1" lang="en-US" altLang="ja-JP" sz="1100" b="0" i="0" u="none" strike="noStrike" kern="1200" cap="none" spc="0" normalizeH="0" baseline="3000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3000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２</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の</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対象者とし</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、市区町村からクーポン券</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をお届けします</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lang="en-US" altLang="ja-JP" sz="1100" dirty="0" smtClean="0">
                <a:solidFill>
                  <a:prstClr val="black"/>
                </a:solidFill>
                <a:latin typeface="メイリオ" panose="020B0604030504040204" pitchFamily="50" charset="-128"/>
                <a:ea typeface="メイリオ" panose="020B0604030504040204" pitchFamily="50" charset="-128"/>
              </a:rPr>
              <a:t> </a:t>
            </a:r>
            <a:r>
              <a:rPr lang="ja-JP" altLang="en-US" sz="1100" dirty="0" smtClean="0">
                <a:solidFill>
                  <a:prstClr val="black"/>
                </a:solidFill>
                <a:latin typeface="メイリオ" panose="020B0604030504040204" pitchFamily="50" charset="-128"/>
                <a:ea typeface="メイリオ" panose="020B0604030504040204" pitchFamily="50" charset="-128"/>
              </a:rPr>
              <a:t>　</a:t>
            </a:r>
            <a:r>
              <a:rPr kumimoji="1" lang="en-US" altLang="ja-JP" sz="8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※2 </a:t>
            </a:r>
            <a:r>
              <a:rPr kumimoji="1" lang="ja-JP" altLang="en-US" sz="8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予防</a:t>
            </a: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接種法（昭和</a:t>
            </a: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23</a:t>
            </a: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年法律第</a:t>
            </a: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68</a:t>
            </a: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号）第５条第１項の規定に基づく定期の予防</a:t>
            </a:r>
            <a:r>
              <a:rPr kumimoji="1" lang="ja-JP" altLang="en-US" sz="8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接種</a:t>
            </a:r>
            <a:endParaRPr kumimoji="1" lang="en-US" altLang="ja-JP" sz="8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44000" marR="0" lvl="0" indent="-144000" algn="just" defTabSz="914400" rtl="0" eaLnBrk="1" fontAlgn="auto" latinLnBrk="0" hangingPunct="1">
              <a:lnSpc>
                <a:spcPct val="110000"/>
              </a:lnSpc>
              <a:spcBef>
                <a:spcPts val="800"/>
              </a:spcBef>
              <a:spcAft>
                <a:spcPts val="0"/>
              </a:spcAft>
              <a:buClrTx/>
              <a:buSzTx/>
              <a:buFontTx/>
              <a:buNone/>
              <a:tabLst/>
              <a:defRPr/>
            </a:pPr>
            <a:r>
              <a:rPr kumimoji="1" lang="ja-JP" altLang="en-US" sz="1100" b="0"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対象者</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方には、</a:t>
            </a:r>
            <a:r>
              <a:rPr kumimoji="1" lang="ja-JP" altLang="en-US" sz="11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お届けするクーポン券を利用して、まず</a:t>
            </a:r>
            <a:r>
              <a:rPr kumimoji="1" lang="ja-JP" altLang="en-US" sz="11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抗体検査を</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受けていただき、抗体検査の結果、十分な量の抗体がない方は、</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定期接種</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の対象となります</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0" name="タイトル 1"/>
          <p:cNvSpPr txBox="1">
            <a:spLocks/>
          </p:cNvSpPr>
          <p:nvPr/>
        </p:nvSpPr>
        <p:spPr>
          <a:xfrm>
            <a:off x="1267435" y="390901"/>
            <a:ext cx="4698160" cy="305559"/>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marL="0" marR="0" lvl="0" indent="0" algn="ctr" defTabSz="6858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Light" panose="020F0302020204030204"/>
                <a:ea typeface="ＭＳ Ｐゴシック" panose="020B0600070205080204" pitchFamily="50" charset="-128"/>
                <a:cs typeface="+mj-cs"/>
              </a:rPr>
              <a:t>～ あなたは風しん抗体がない可能性があります～</a:t>
            </a:r>
            <a:endParaRPr kumimoji="1" lang="ja-JP" altLang="en-US" sz="1600" b="0" i="0" u="none" strike="noStrike" kern="1200" cap="none" spc="0" normalizeH="0" baseline="0" noProof="0" dirty="0">
              <a:ln>
                <a:noFill/>
              </a:ln>
              <a:solidFill>
                <a:prstClr val="black"/>
              </a:solidFill>
              <a:effectLst/>
              <a:uLnTx/>
              <a:uFillTx/>
              <a:latin typeface="Calibri Light" panose="020F0302020204030204"/>
              <a:ea typeface="ＭＳ Ｐゴシック" panose="020B0600070205080204" pitchFamily="50" charset="-128"/>
              <a:cs typeface="+mj-cs"/>
            </a:endParaRPr>
          </a:p>
        </p:txBody>
      </p:sp>
      <p:pic>
        <p:nvPicPr>
          <p:cNvPr id="57" name="図 56"/>
          <p:cNvPicPr>
            <a:picLocks noChangeAspect="1" noChangeArrowheads="1"/>
          </p:cNvPicPr>
          <p:nvPr/>
        </p:nvPicPr>
        <p:blipFill>
          <a:blip r:embed="rId5" cstate="print"/>
          <a:srcRect/>
          <a:stretch>
            <a:fillRect/>
          </a:stretch>
        </p:blipFill>
        <p:spPr bwMode="auto">
          <a:xfrm>
            <a:off x="992161" y="156408"/>
            <a:ext cx="432000" cy="483840"/>
          </a:xfrm>
          <a:prstGeom prst="rect">
            <a:avLst/>
          </a:prstGeom>
          <a:noFill/>
          <a:ln w="9525">
            <a:noFill/>
            <a:miter lim="800000"/>
            <a:headEnd/>
            <a:tailEnd/>
          </a:ln>
        </p:spPr>
      </p:pic>
      <p:sp>
        <p:nvSpPr>
          <p:cNvPr id="58" name="角丸四角形 57"/>
          <p:cNvSpPr/>
          <p:nvPr/>
        </p:nvSpPr>
        <p:spPr>
          <a:xfrm>
            <a:off x="83819" y="3946141"/>
            <a:ext cx="972000" cy="900000"/>
          </a:xfrm>
          <a:prstGeom prst="roundRect">
            <a:avLst>
              <a:gd name="adj" fmla="val 12576"/>
            </a:avLst>
          </a:prstGeom>
          <a:solidFill>
            <a:schemeClr val="accent5">
              <a:lumMod val="75000"/>
            </a:schemeClr>
          </a:solidFill>
          <a:ln w="44450" cmpd="dbl">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59" name="テキスト ボックス 58"/>
          <p:cNvSpPr txBox="1"/>
          <p:nvPr/>
        </p:nvSpPr>
        <p:spPr>
          <a:xfrm>
            <a:off x="445237" y="1065864"/>
            <a:ext cx="6313496" cy="677108"/>
          </a:xfrm>
          <a:prstGeom prst="rect">
            <a:avLst/>
          </a:prstGeom>
          <a:noFill/>
          <a:ln w="15875">
            <a:noFill/>
          </a:ln>
        </p:spPr>
        <p:txBody>
          <a:bodyPr wrap="square" lIns="72000" rIns="72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2025</a:t>
            </a:r>
            <a:r>
              <a:rPr kumimoji="1" lang="ja-JP" altLang="ja-JP"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年</a:t>
            </a:r>
            <a:r>
              <a:rPr kumimoji="1" lang="ja-JP" altLang="ja-JP" sz="19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３月</a:t>
            </a:r>
            <a:r>
              <a:rPr kumimoji="1" lang="en-US" altLang="ja-JP" sz="19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31</a:t>
            </a:r>
            <a:r>
              <a:rPr kumimoji="1" lang="ja-JP" altLang="ja-JP" sz="19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日まで</a:t>
            </a:r>
            <a:r>
              <a:rPr kumimoji="1" lang="ja-JP" altLang="ja-JP"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の</a:t>
            </a:r>
            <a:r>
              <a:rPr kumimoji="1" lang="ja-JP" altLang="en-US"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３年間</a:t>
            </a:r>
            <a:r>
              <a:rPr kumimoji="1" lang="ja-JP" altLang="ja-JP"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に限り</a:t>
            </a:r>
            <a:r>
              <a:rPr kumimoji="1" lang="ja-JP" altLang="en-US"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a:t>
            </a:r>
            <a:endParaRPr kumimoji="1" lang="en-US" altLang="ja-JP"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風しん抗体検査・予防接種を</a:t>
            </a:r>
            <a:r>
              <a:rPr kumimoji="1" lang="ja-JP" altLang="en-US" sz="1900" b="1" i="0" u="none" strike="noStrike" kern="1200" cap="none" spc="0" normalizeH="0" baseline="0" noProof="0" dirty="0" smtClean="0">
                <a:ln>
                  <a:noFill/>
                </a:ln>
                <a:solidFill>
                  <a:schemeClr val="accent5">
                    <a:lumMod val="75000"/>
                  </a:schemeClr>
                </a:solidFill>
                <a:effectLst/>
                <a:uLnTx/>
                <a:uFillTx/>
                <a:latin typeface="メイリオ" panose="020B0604030504040204" pitchFamily="50" charset="-128"/>
                <a:ea typeface="メイリオ" panose="020B0604030504040204" pitchFamily="50" charset="-128"/>
                <a:cs typeface="+mn-cs"/>
              </a:rPr>
              <a:t>公費</a:t>
            </a:r>
            <a:r>
              <a:rPr kumimoji="1" lang="en-US" altLang="ja-JP" sz="1200" b="1" i="0" u="none" strike="noStrike" kern="1200" cap="none" spc="0" normalizeH="0" baseline="62000" noProof="0" dirty="0" smtClean="0">
                <a:ln>
                  <a:noFill/>
                </a:ln>
                <a:solidFill>
                  <a:schemeClr val="accent5">
                    <a:lumMod val="75000"/>
                  </a:schemeClr>
                </a:solidFill>
                <a:effectLst/>
                <a:uLnTx/>
                <a:uFillTx/>
                <a:latin typeface="メイリオ" panose="020B0604030504040204" pitchFamily="50" charset="-128"/>
                <a:ea typeface="メイリオ" panose="020B0604030504040204" pitchFamily="50" charset="-128"/>
                <a:cs typeface="+mn-cs"/>
              </a:rPr>
              <a:t>※1</a:t>
            </a:r>
            <a:r>
              <a:rPr kumimoji="1" lang="ja-JP" altLang="en-US"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で受けられます。</a:t>
            </a:r>
            <a:endParaRPr kumimoji="1" lang="ja-JP" altLang="en-US" sz="19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endParaRPr>
          </a:p>
        </p:txBody>
      </p:sp>
      <p:sp>
        <p:nvSpPr>
          <p:cNvPr id="52" name="テキスト ボックス 51"/>
          <p:cNvSpPr txBox="1"/>
          <p:nvPr/>
        </p:nvSpPr>
        <p:spPr>
          <a:xfrm>
            <a:off x="138256" y="4023207"/>
            <a:ext cx="1001145" cy="830997"/>
          </a:xfrm>
          <a:prstGeom prst="rect">
            <a:avLst/>
          </a:prstGeom>
          <a:noFill/>
          <a:ln w="15875">
            <a:noFill/>
          </a:ln>
        </p:spPr>
        <p:txBody>
          <a:bodyPr wrap="square" lIns="72000" rIns="72000"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700" b="1" i="0" u="sng" strike="noStrike" kern="1200" cap="none" spc="300" normalizeH="0" baseline="0" noProof="0" dirty="0" smtClean="0">
                <a:ln>
                  <a:noFill/>
                </a:ln>
                <a:solidFill>
                  <a:srgbClr val="FFFF00"/>
                </a:solidFill>
                <a:effectLst/>
                <a:uLnTx/>
                <a:uFillTx/>
                <a:latin typeface="メイリオ" panose="020B0604030504040204" pitchFamily="50" charset="-128"/>
                <a:ea typeface="メイリオ" panose="020B0604030504040204" pitchFamily="50" charset="-128"/>
                <a:cs typeface="+mn-cs"/>
              </a:rPr>
              <a:t>期間は</a:t>
            </a:r>
            <a:endParaRPr kumimoji="1" lang="en-US" altLang="ja-JP" sz="1700" b="1" i="0" u="sng" strike="noStrike" kern="1200" cap="none" spc="300" normalizeH="0" baseline="0" noProof="0" dirty="0" smtClean="0">
              <a:ln>
                <a:noFill/>
              </a:ln>
              <a:solidFill>
                <a:srgbClr val="FFFF00"/>
              </a:solidFill>
              <a:effectLst/>
              <a:uLnTx/>
              <a:uFillTx/>
              <a:latin typeface="メイリオ" panose="020B0604030504040204" pitchFamily="50" charset="-128"/>
              <a:ea typeface="メイリオ" panose="020B0604030504040204" pitchFamily="50" charset="-128"/>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700" b="1" i="0" u="sng" strike="noStrike" kern="1200" cap="none" spc="300" normalizeH="0" baseline="0" noProof="0" dirty="0" smtClean="0">
                <a:ln>
                  <a:noFill/>
                </a:ln>
                <a:solidFill>
                  <a:srgbClr val="FFFF00"/>
                </a:solidFill>
                <a:effectLst/>
                <a:uLnTx/>
                <a:uFillTx/>
                <a:latin typeface="メイリオ" panose="020B0604030504040204" pitchFamily="50" charset="-128"/>
                <a:ea typeface="メイリオ" panose="020B0604030504040204" pitchFamily="50" charset="-128"/>
                <a:cs typeface="+mn-cs"/>
              </a:rPr>
              <a:t>３年間</a:t>
            </a:r>
            <a:endParaRPr kumimoji="1" lang="en-US" altLang="ja-JP" sz="1700" b="1" i="0" u="sng" strike="noStrike" kern="1200" cap="none" spc="300" normalizeH="0" baseline="0" noProof="0" dirty="0" smtClean="0">
              <a:ln>
                <a:noFill/>
              </a:ln>
              <a:solidFill>
                <a:srgbClr val="FFFF00"/>
              </a:solidFill>
              <a:effectLst/>
              <a:uLnTx/>
              <a:uFillTx/>
              <a:latin typeface="メイリオ" panose="020B0604030504040204" pitchFamily="50" charset="-128"/>
              <a:ea typeface="メイリオ" panose="020B0604030504040204" pitchFamily="50" charset="-128"/>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300" normalizeH="0" baseline="0" noProof="0" dirty="0" err="1" smtClean="0">
                <a:ln>
                  <a:noFill/>
                </a:ln>
                <a:solidFill>
                  <a:srgbClr val="FFFF00"/>
                </a:solidFill>
                <a:effectLst/>
                <a:uLnTx/>
                <a:uFillTx/>
                <a:latin typeface="メイリオ" panose="020B0604030504040204" pitchFamily="50" charset="-128"/>
                <a:ea typeface="メイリオ" panose="020B0604030504040204" pitchFamily="50" charset="-128"/>
                <a:cs typeface="+mn-cs"/>
              </a:rPr>
              <a:t>です</a:t>
            </a:r>
            <a:r>
              <a:rPr kumimoji="1" lang="en-US" altLang="ja-JP" sz="1400" b="1" i="0" u="none" strike="noStrike" kern="1200" cap="none" spc="300" normalizeH="0" baseline="0" noProof="0" dirty="0" smtClean="0">
                <a:ln>
                  <a:noFill/>
                </a:ln>
                <a:solidFill>
                  <a:srgbClr val="FFFF00"/>
                </a:solidFill>
                <a:effectLst/>
                <a:uLnTx/>
                <a:uFillTx/>
                <a:latin typeface="メイリオ" panose="020B0604030504040204" pitchFamily="50" charset="-128"/>
                <a:ea typeface="メイリオ" panose="020B0604030504040204" pitchFamily="50" charset="-128"/>
                <a:cs typeface="+mn-cs"/>
              </a:rPr>
              <a:t>!!</a:t>
            </a:r>
            <a:endParaRPr kumimoji="1" lang="ja-JP" altLang="en-US" sz="1400" b="1" i="0" u="none" strike="noStrike" kern="1200" cap="none" spc="300" normalizeH="0" baseline="0" noProof="0" dirty="0">
              <a:ln>
                <a:noFill/>
              </a:ln>
              <a:solidFill>
                <a:srgbClr val="FFFF00"/>
              </a:solidFill>
              <a:effectLst/>
              <a:uLnTx/>
              <a:uFillTx/>
              <a:latin typeface="メイリオ" panose="020B0604030504040204" pitchFamily="50" charset="-128"/>
              <a:ea typeface="メイリオ" panose="020B0604030504040204" pitchFamily="50" charset="-128"/>
              <a:cs typeface="+mn-cs"/>
            </a:endParaRPr>
          </a:p>
        </p:txBody>
      </p:sp>
      <p:cxnSp>
        <p:nvCxnSpPr>
          <p:cNvPr id="9" name="直線コネクタ 8"/>
          <p:cNvCxnSpPr/>
          <p:nvPr/>
        </p:nvCxnSpPr>
        <p:spPr>
          <a:xfrm>
            <a:off x="1328458" y="3888120"/>
            <a:ext cx="5292000" cy="0"/>
          </a:xfrm>
          <a:prstGeom prst="line">
            <a:avLst/>
          </a:prstGeom>
          <a:ln w="15875">
            <a:solidFill>
              <a:schemeClr val="accent5">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1" name="直線コネクタ 60"/>
          <p:cNvCxnSpPr/>
          <p:nvPr/>
        </p:nvCxnSpPr>
        <p:spPr>
          <a:xfrm>
            <a:off x="1328457" y="4288170"/>
            <a:ext cx="5292000" cy="0"/>
          </a:xfrm>
          <a:prstGeom prst="line">
            <a:avLst/>
          </a:prstGeom>
          <a:ln w="15875">
            <a:solidFill>
              <a:schemeClr val="accent5">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2" name="テキスト ボックス 61"/>
          <p:cNvSpPr txBox="1"/>
          <p:nvPr/>
        </p:nvSpPr>
        <p:spPr>
          <a:xfrm>
            <a:off x="270000" y="6959923"/>
            <a:ext cx="6585173" cy="667875"/>
          </a:xfrm>
          <a:prstGeom prst="rect">
            <a:avLst/>
          </a:prstGeom>
          <a:noFill/>
        </p:spPr>
        <p:txBody>
          <a:bodyPr wrap="square" lIns="36000" rtlCol="0">
            <a:spAutoFit/>
          </a:bodyPr>
          <a:lstStyle/>
          <a:p>
            <a:pPr marL="0" marR="0" lvl="0" indent="-100012" algn="l" defTabSz="914400" rtl="0" eaLnBrk="1" fontAlgn="auto" latinLnBrk="0" hangingPunct="1">
              <a:lnSpc>
                <a:spcPct val="11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③ 定期健診当日に抗体検査を受けてください。</a:t>
            </a:r>
            <a:endParaRPr kumimoji="1" lang="en-US" altLang="ja-JP" sz="12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endParaRPr>
          </a:p>
          <a:p>
            <a:pPr marL="444500" marR="0" lvl="1" indent="-169863" algn="l" defTabSz="914400" rtl="0" eaLnBrk="1" fontAlgn="auto" latinLnBrk="0" hangingPunct="1">
              <a:lnSpc>
                <a:spcPct val="110000"/>
              </a:lnSpc>
              <a:spcBef>
                <a:spcPts val="0"/>
              </a:spcBef>
              <a:spcAft>
                <a:spcPts val="0"/>
              </a:spcAft>
              <a:buClrTx/>
              <a:buSzTx/>
              <a:buFont typeface="Wingdings" panose="05000000000000000000" pitchFamily="2" charset="2"/>
              <a:buChar char="l"/>
              <a:tabLst/>
              <a:defRPr/>
            </a:pP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血液検査により行われますので時間はかかりません。結果は後日届きます。</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444500" marR="0" lvl="1" indent="-169863" algn="l" defTabSz="914400" rtl="0" eaLnBrk="1" fontAlgn="auto" latinLnBrk="0" hangingPunct="1">
              <a:lnSpc>
                <a:spcPct val="110000"/>
              </a:lnSpc>
              <a:spcBef>
                <a:spcPts val="0"/>
              </a:spcBef>
              <a:spcAft>
                <a:spcPts val="0"/>
              </a:spcAft>
              <a:buClrTx/>
              <a:buSzTx/>
              <a:buFont typeface="Wingdings" panose="05000000000000000000" pitchFamily="2" charset="2"/>
              <a:buChar char="l"/>
              <a:tabLst/>
              <a:defRPr/>
            </a:pP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市区</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町村の事業なので、</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費用もかかりません。</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3" name="テキスト ボックス 62"/>
          <p:cNvSpPr txBox="1"/>
          <p:nvPr/>
        </p:nvSpPr>
        <p:spPr>
          <a:xfrm>
            <a:off x="536841" y="6417004"/>
            <a:ext cx="1724025" cy="566309"/>
          </a:xfrm>
          <a:prstGeom prst="rect">
            <a:avLst/>
          </a:prstGeom>
          <a:noFill/>
        </p:spPr>
        <p:txBody>
          <a:bodyPr wrap="square" rtlCol="0">
            <a:spAutoFit/>
          </a:bodyPr>
          <a:lstStyle/>
          <a:p>
            <a:pPr marL="0" marR="0" lvl="1" indent="0" algn="l" defTabSz="914400" rtl="0" eaLnBrk="1" fontAlgn="auto" latinLnBrk="0" hangingPunct="1">
              <a:lnSpc>
                <a:spcPct val="110000"/>
              </a:lnSpc>
              <a:spcBef>
                <a:spcPts val="0"/>
              </a:spcBef>
              <a:spcAft>
                <a:spcPts val="0"/>
              </a:spcAft>
              <a:buClrTx/>
              <a:buSzTx/>
              <a:buFontTx/>
              <a:buNone/>
              <a:tabLst/>
              <a:defRPr/>
            </a:pPr>
            <a:r>
              <a:rPr kumimoji="1" lang="en-US" altLang="ja-JP"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1. </a:t>
            </a:r>
            <a:r>
              <a:rPr kumimoji="1" lang="ja-JP" altLang="en-US"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クーポン券</a:t>
            </a:r>
            <a:endParaRPr kumimoji="1" lang="en-US" altLang="ja-JP"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1" indent="0" algn="l" defTabSz="914400" rtl="0" eaLnBrk="1" fontAlgn="auto" latinLnBrk="0" hangingPunct="1">
              <a:lnSpc>
                <a:spcPct val="110000"/>
              </a:lnSpc>
              <a:spcBef>
                <a:spcPts val="0"/>
              </a:spcBef>
              <a:spcAft>
                <a:spcPts val="0"/>
              </a:spcAft>
              <a:buClrTx/>
              <a:buSzTx/>
              <a:buFontTx/>
              <a:buNone/>
              <a:tabLst/>
              <a:defRPr/>
            </a:pPr>
            <a:r>
              <a:rPr kumimoji="1" lang="en-US" altLang="ja-JP"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2. </a:t>
            </a:r>
            <a:r>
              <a:rPr kumimoji="1" lang="ja-JP" altLang="en-US"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本人確認書類</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1" name="大かっこ 10"/>
          <p:cNvSpPr/>
          <p:nvPr/>
        </p:nvSpPr>
        <p:spPr>
          <a:xfrm>
            <a:off x="2077433" y="6481841"/>
            <a:ext cx="1663674" cy="426945"/>
          </a:xfrm>
          <a:prstGeom prst="bracketPair">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lIns="72000" tIns="72000" rIns="72000" bIns="72000" rtlCol="0" anchor="ctr"/>
          <a:lstStyle/>
          <a:p>
            <a:pPr marL="108000" marR="0" lvl="0" indent="-108000" algn="just"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事業所</a:t>
            </a: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健診</a:t>
            </a:r>
            <a:r>
              <a:rPr kumimoji="1" lang="ja-JP" altLang="en-US"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で本人</a:t>
            </a: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確認</a:t>
            </a:r>
            <a:r>
              <a:rPr kumimoji="1" lang="ja-JP" altLang="en-US"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が行われる</a:t>
            </a: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場合</a:t>
            </a:r>
            <a:r>
              <a:rPr kumimoji="1" lang="ja-JP" altLang="en-US"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、あらためて本人</a:t>
            </a: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確認</a:t>
            </a:r>
            <a:r>
              <a:rPr kumimoji="1" lang="ja-JP" altLang="en-US"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書類の提示は</a:t>
            </a: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必要ありません</a:t>
            </a:r>
            <a:r>
              <a:rPr kumimoji="1" lang="ja-JP" altLang="en-US"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endParaRPr kumimoji="1" lang="ja-JP" altLang="en-US" sz="8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64" name="正方形/長方形 63"/>
          <p:cNvSpPr/>
          <p:nvPr/>
        </p:nvSpPr>
        <p:spPr>
          <a:xfrm>
            <a:off x="292563" y="8457369"/>
            <a:ext cx="6334970" cy="600164"/>
          </a:xfrm>
          <a:prstGeom prst="rect">
            <a:avLst/>
          </a:prstGeom>
          <a:ln>
            <a:noFill/>
            <a:prstDash val="solid"/>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Q</a:t>
            </a:r>
            <a:r>
              <a:rPr kumimoji="1" lang="ja-JP" altLang="en-US" sz="11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　本人確認書類はなぜ必要なのですか？　本人確認書類として、何を持って行けばいいですか</a:t>
            </a:r>
            <a:r>
              <a:rPr kumimoji="1" lang="en-US" altLang="ja-JP" sz="11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a:t>
            </a:r>
          </a:p>
          <a:p>
            <a:pPr marL="360000" marR="0" lvl="0" indent="-18000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A</a:t>
            </a:r>
            <a:r>
              <a:rPr kumimoji="1" lang="ja-JP" altLang="en-US"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1" lang="ja-JP" altLang="en-US" sz="11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 本事業の対象者であるかを確認するためです。免許証、マイナンバーカードなどをお持ちください。</a:t>
            </a: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14" name="角丸四角形 13"/>
          <p:cNvSpPr/>
          <p:nvPr/>
        </p:nvSpPr>
        <p:spPr>
          <a:xfrm>
            <a:off x="4981624" y="5652681"/>
            <a:ext cx="870245" cy="591081"/>
          </a:xfrm>
          <a:prstGeom prst="roundRect">
            <a:avLst>
              <a:gd name="adj" fmla="val 19278"/>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smtClean="0">
                <a:ln>
                  <a:noFill/>
                </a:ln>
                <a:solidFill>
                  <a:srgbClr val="FF0000"/>
                </a:solidFill>
                <a:effectLst/>
                <a:uLnTx/>
                <a:uFillTx/>
                <a:latin typeface="Calibri" panose="020F0502020204030204"/>
                <a:ea typeface="ＭＳ Ｐゴシック" panose="020B0600070205080204" pitchFamily="50" charset="-128"/>
                <a:cs typeface="+mn-cs"/>
              </a:rPr>
              <a:t>見本</a:t>
            </a:r>
            <a:endParaRPr kumimoji="1" lang="ja-JP" altLang="en-US" sz="2400" b="0" i="0" u="none" strike="noStrike" kern="1200" cap="none" spc="0" normalizeH="0" baseline="0" noProof="0" dirty="0">
              <a:ln>
                <a:noFill/>
              </a:ln>
              <a:solidFill>
                <a:srgbClr val="FF0000"/>
              </a:solidFill>
              <a:effectLst/>
              <a:uLnTx/>
              <a:uFillTx/>
              <a:latin typeface="Calibri" panose="020F0502020204030204"/>
              <a:ea typeface="ＭＳ Ｐゴシック" panose="020B0600070205080204" pitchFamily="50" charset="-128"/>
              <a:cs typeface="+mn-cs"/>
            </a:endParaRPr>
          </a:p>
        </p:txBody>
      </p:sp>
      <p:pic>
        <p:nvPicPr>
          <p:cNvPr id="65" name="図 64"/>
          <p:cNvPicPr>
            <a:picLocks noChangeAspect="1" noChangeArrowheads="1"/>
          </p:cNvPicPr>
          <p:nvPr/>
        </p:nvPicPr>
        <p:blipFill>
          <a:blip r:embed="rId5" cstate="print"/>
          <a:srcRect/>
          <a:stretch>
            <a:fillRect/>
          </a:stretch>
        </p:blipFill>
        <p:spPr bwMode="auto">
          <a:xfrm>
            <a:off x="5231804" y="9398297"/>
            <a:ext cx="298334" cy="335626"/>
          </a:xfrm>
          <a:prstGeom prst="rect">
            <a:avLst/>
          </a:prstGeom>
          <a:noFill/>
          <a:ln w="9525">
            <a:noFill/>
            <a:miter lim="800000"/>
            <a:headEnd/>
            <a:tailEnd/>
          </a:ln>
        </p:spPr>
      </p:pic>
      <p:cxnSp>
        <p:nvCxnSpPr>
          <p:cNvPr id="18" name="直線矢印コネクタ 17"/>
          <p:cNvCxnSpPr/>
          <p:nvPr/>
        </p:nvCxnSpPr>
        <p:spPr>
          <a:xfrm>
            <a:off x="378000" y="5173653"/>
            <a:ext cx="0" cy="1038231"/>
          </a:xfrm>
          <a:prstGeom prst="straightConnector1">
            <a:avLst/>
          </a:prstGeom>
          <a:ln w="381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p:nvPr/>
        </p:nvCxnSpPr>
        <p:spPr>
          <a:xfrm>
            <a:off x="378000" y="6454672"/>
            <a:ext cx="0" cy="540000"/>
          </a:xfrm>
          <a:prstGeom prst="straightConnector1">
            <a:avLst/>
          </a:prstGeom>
          <a:ln w="381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5" name="角丸四角形 44"/>
          <p:cNvSpPr/>
          <p:nvPr/>
        </p:nvSpPr>
        <p:spPr>
          <a:xfrm>
            <a:off x="350209" y="7730520"/>
            <a:ext cx="813883" cy="644998"/>
          </a:xfrm>
          <a:prstGeom prst="roundRect">
            <a:avLst>
              <a:gd name="adj" fmla="val 0"/>
            </a:avLst>
          </a:prstGeom>
          <a:solidFill>
            <a:srgbClr val="CDCDCD"/>
          </a:solidFill>
          <a:ln w="6350" cmpd="sng">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7148" rIns="36000" bIns="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10000"/>
              </a:lnSpc>
              <a:spcBef>
                <a:spcPts val="0"/>
              </a:spcBef>
              <a:spcAft>
                <a:spcPts val="0"/>
              </a:spcAft>
              <a:buClrTx/>
              <a:buSzTx/>
              <a:buFontTx/>
              <a:buNone/>
              <a:tabLst/>
              <a:defRPr/>
            </a:pPr>
            <a:r>
              <a:rPr kumimoji="1" lang="ja-JP" altLang="en-US" sz="1300" b="1" i="0" u="sng"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よくある</a:t>
            </a:r>
            <a:endParaRPr kumimoji="1" lang="en-US" altLang="ja-JP" sz="1300" b="1" i="0" u="sng"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auto" latinLnBrk="0" hangingPunct="1">
              <a:lnSpc>
                <a:spcPct val="110000"/>
              </a:lnSpc>
              <a:spcBef>
                <a:spcPts val="0"/>
              </a:spcBef>
              <a:spcAft>
                <a:spcPts val="0"/>
              </a:spcAft>
              <a:buClrTx/>
              <a:buSzTx/>
              <a:buFontTx/>
              <a:buNone/>
              <a:tabLst/>
              <a:defRPr/>
            </a:pPr>
            <a:r>
              <a:rPr kumimoji="1" lang="ja-JP" altLang="en-US" sz="1300" b="1" i="0" u="sng"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ご質問</a:t>
            </a:r>
            <a:endParaRPr kumimoji="1" lang="ja-JP" altLang="en-US" sz="1300" b="1" i="0" u="sng"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endParaRPr>
          </a:p>
        </p:txBody>
      </p:sp>
      <p:cxnSp>
        <p:nvCxnSpPr>
          <p:cNvPr id="50" name="直線コネクタ 49"/>
          <p:cNvCxnSpPr/>
          <p:nvPr/>
        </p:nvCxnSpPr>
        <p:spPr>
          <a:xfrm>
            <a:off x="4876800" y="9360000"/>
            <a:ext cx="0" cy="396000"/>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1478589" y="24891"/>
            <a:ext cx="825329" cy="373437"/>
          </a:xfrm>
          <a:prstGeom prst="rect">
            <a:avLst/>
          </a:prstGeom>
          <a:solidFill>
            <a:schemeClr val="bg1"/>
          </a:solidFill>
          <a:ln>
            <a:solidFill>
              <a:srgbClr val="FF0000"/>
            </a:solidFill>
          </a:ln>
        </p:spPr>
        <p:txBody>
          <a:bodyPr wrap="square" lIns="99569" tIns="49785" rIns="99569"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健診機関→対象者</a:t>
            </a:r>
            <a:endParaRPr kumimoji="1" lang="en-US" altLang="ja-JP"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536839" y="1629832"/>
            <a:ext cx="5478729" cy="215444"/>
          </a:xfrm>
          <a:prstGeom prst="rect">
            <a:avLst/>
          </a:prstGeom>
          <a:noFill/>
        </p:spPr>
        <p:txBody>
          <a:bodyPr wrap="square" rtlCol="0">
            <a:spAutoFit/>
          </a:bodyPr>
          <a:lstStyle/>
          <a:p>
            <a:r>
              <a:rPr kumimoji="1" lang="en-US" altLang="ja-JP" sz="800" dirty="0" smtClean="0"/>
              <a:t>※</a:t>
            </a:r>
            <a:r>
              <a:rPr kumimoji="1" lang="ja-JP" altLang="en-US" sz="800" dirty="0" smtClean="0"/>
              <a:t>１　自治体により対応が異なるため、お住まいの市区町村にお問い合わせください。</a:t>
            </a:r>
            <a:endParaRPr kumimoji="1" lang="ja-JP" altLang="en-US" sz="800" dirty="0"/>
          </a:p>
        </p:txBody>
      </p:sp>
      <p:sp>
        <p:nvSpPr>
          <p:cNvPr id="51" name="テキスト ボックス 50"/>
          <p:cNvSpPr txBox="1"/>
          <p:nvPr/>
        </p:nvSpPr>
        <p:spPr>
          <a:xfrm>
            <a:off x="1136381" y="4320477"/>
            <a:ext cx="5860550" cy="498598"/>
          </a:xfrm>
          <a:prstGeom prst="rect">
            <a:avLst/>
          </a:prstGeom>
          <a:noFill/>
          <a:ln w="15875">
            <a:noFill/>
          </a:ln>
        </p:spPr>
        <p:txBody>
          <a:bodyPr wrap="square" lIns="36000" rIns="36000" rtlCol="0">
            <a:spAutoFit/>
          </a:bodyPr>
          <a:lstStyle/>
          <a:p>
            <a:pPr lvl="0">
              <a:lnSpc>
                <a:spcPct val="110000"/>
              </a:lnSpc>
              <a:defRPr/>
            </a:pPr>
            <a:r>
              <a:rPr lang="ja-JP" altLang="en-US" sz="1200" dirty="0">
                <a:solidFill>
                  <a:prstClr val="black"/>
                </a:solidFill>
                <a:latin typeface="メイリオ" panose="020B0604030504040204" pitchFamily="50" charset="-128"/>
                <a:ea typeface="メイリオ" panose="020B0604030504040204" pitchFamily="50" charset="-128"/>
              </a:rPr>
              <a:t>特定健診や職場での定期健診を受ける時に、市区町村事業による風しん</a:t>
            </a:r>
            <a:r>
              <a:rPr lang="ja-JP" altLang="en-US" sz="1200" dirty="0" err="1">
                <a:solidFill>
                  <a:prstClr val="black"/>
                </a:solidFill>
                <a:latin typeface="メイリオ" panose="020B0604030504040204" pitchFamily="50" charset="-128"/>
                <a:ea typeface="メイリオ" panose="020B0604030504040204" pitchFamily="50" charset="-128"/>
              </a:rPr>
              <a:t>の</a:t>
            </a:r>
            <a:r>
              <a:rPr lang="ja-JP" altLang="en-US" sz="1200" dirty="0">
                <a:solidFill>
                  <a:prstClr val="black"/>
                </a:solidFill>
                <a:latin typeface="メイリオ" panose="020B0604030504040204" pitchFamily="50" charset="-128"/>
                <a:ea typeface="メイリオ" panose="020B0604030504040204" pitchFamily="50" charset="-128"/>
              </a:rPr>
              <a:t>抗体検査も併せて受けることができます</a:t>
            </a:r>
            <a:r>
              <a:rPr lang="ja-JP" altLang="en-US" sz="1200" dirty="0" smtClean="0">
                <a:solidFill>
                  <a:prstClr val="black"/>
                </a:solidFill>
                <a:latin typeface="メイリオ" panose="020B0604030504040204" pitchFamily="50" charset="-128"/>
                <a:ea typeface="メイリオ" panose="020B0604030504040204" pitchFamily="50" charset="-128"/>
              </a:rPr>
              <a:t>。</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この機会に、風しんの抗体検査を受けましょう。</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3633545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角丸四角形 12"/>
          <p:cNvSpPr/>
          <p:nvPr/>
        </p:nvSpPr>
        <p:spPr>
          <a:xfrm>
            <a:off x="247651" y="7673221"/>
            <a:ext cx="6379882" cy="1400436"/>
          </a:xfrm>
          <a:prstGeom prst="roundRect">
            <a:avLst>
              <a:gd name="adj" fmla="val 0"/>
            </a:avLst>
          </a:prstGeom>
          <a:solidFill>
            <a:srgbClr val="FFEFEF"/>
          </a:solidFill>
          <a:ln w="15875">
            <a:solidFill>
              <a:schemeClr val="accent5">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66" name="正方形/長方形 65"/>
          <p:cNvSpPr/>
          <p:nvPr/>
        </p:nvSpPr>
        <p:spPr>
          <a:xfrm>
            <a:off x="-13028" y="-7381"/>
            <a:ext cx="6871028" cy="706470"/>
          </a:xfrm>
          <a:prstGeom prst="rect">
            <a:avLst/>
          </a:prstGeom>
          <a:solidFill>
            <a:srgbClr val="CEE1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0" name="角丸四角形 9"/>
          <p:cNvSpPr/>
          <p:nvPr/>
        </p:nvSpPr>
        <p:spPr>
          <a:xfrm>
            <a:off x="4068142" y="4587099"/>
            <a:ext cx="2657908" cy="2088361"/>
          </a:xfrm>
          <a:prstGeom prst="roundRect">
            <a:avLst>
              <a:gd name="adj" fmla="val 6416"/>
            </a:avLst>
          </a:prstGeom>
          <a:solidFill>
            <a:schemeClr val="bg1">
              <a:lumMod val="85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5" name="角丸四角形 4"/>
          <p:cNvSpPr/>
          <p:nvPr/>
        </p:nvSpPr>
        <p:spPr>
          <a:xfrm>
            <a:off x="0" y="684000"/>
            <a:ext cx="6858000" cy="2363744"/>
          </a:xfrm>
          <a:prstGeom prst="roundRect">
            <a:avLst>
              <a:gd name="adj" fmla="val 0"/>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6" name="角丸四角形 5"/>
          <p:cNvSpPr/>
          <p:nvPr/>
        </p:nvSpPr>
        <p:spPr>
          <a:xfrm>
            <a:off x="276226" y="946875"/>
            <a:ext cx="6320372" cy="1800334"/>
          </a:xfrm>
          <a:prstGeom prst="roundRect">
            <a:avLst>
              <a:gd name="adj" fmla="val 5782"/>
            </a:avLst>
          </a:prstGeom>
          <a:solidFill>
            <a:schemeClr val="bg1"/>
          </a:solidFill>
          <a:ln w="44450" cmpd="dbl">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3" name="正方形/長方形 2"/>
          <p:cNvSpPr/>
          <p:nvPr/>
        </p:nvSpPr>
        <p:spPr>
          <a:xfrm>
            <a:off x="0" y="9222335"/>
            <a:ext cx="6858000" cy="706470"/>
          </a:xfrm>
          <a:prstGeom prst="rect">
            <a:avLst/>
          </a:prstGeom>
          <a:solidFill>
            <a:srgbClr val="CEE1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2" name="タイトル 1"/>
          <p:cNvSpPr>
            <a:spLocks noGrp="1"/>
          </p:cNvSpPr>
          <p:nvPr>
            <p:ph type="ctrTitle"/>
          </p:nvPr>
        </p:nvSpPr>
        <p:spPr>
          <a:xfrm>
            <a:off x="2049768" y="47380"/>
            <a:ext cx="2959866" cy="417610"/>
          </a:xfrm>
        </p:spPr>
        <p:txBody>
          <a:bodyPr>
            <a:normAutofit/>
          </a:bodyPr>
          <a:lstStyle/>
          <a:p>
            <a:r>
              <a:rPr lang="ja-JP" altLang="en-US" sz="1800" b="1" dirty="0" smtClean="0">
                <a:solidFill>
                  <a:srgbClr val="FF0000"/>
                </a:solidFill>
              </a:rPr>
              <a:t>厚生労働省からのお知らせ</a:t>
            </a:r>
            <a:endParaRPr lang="ja-JP" altLang="en-US" sz="1200" dirty="0"/>
          </a:p>
        </p:txBody>
      </p:sp>
      <p:pic>
        <p:nvPicPr>
          <p:cNvPr id="27" name="図 2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78" y="9309680"/>
            <a:ext cx="504059" cy="504059"/>
          </a:xfrm>
          <a:prstGeom prst="rect">
            <a:avLst/>
          </a:prstGeom>
        </p:spPr>
      </p:pic>
      <p:sp>
        <p:nvSpPr>
          <p:cNvPr id="28" name="正方形/長方形 27"/>
          <p:cNvSpPr/>
          <p:nvPr/>
        </p:nvSpPr>
        <p:spPr>
          <a:xfrm>
            <a:off x="889233" y="9551842"/>
            <a:ext cx="1939702" cy="216000"/>
          </a:xfrm>
          <a:prstGeom prst="rect">
            <a:avLst/>
          </a:prstGeom>
          <a:solidFill>
            <a:schemeClr val="bg1"/>
          </a:solidFill>
          <a:ln w="12700">
            <a:solidFill>
              <a:schemeClr val="bg1">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smtClean="0">
                <a:ln>
                  <a:noFill/>
                </a:ln>
                <a:solidFill>
                  <a:prstClr val="black"/>
                </a:solidFill>
                <a:effectLst/>
                <a:uLnTx/>
                <a:uFillTx/>
                <a:latin typeface="Futura Lt BT" pitchFamily="34" charset="0"/>
                <a:ea typeface="HGPｺﾞｼｯｸM" pitchFamily="50" charset="-128"/>
                <a:cs typeface="+mn-cs"/>
              </a:rPr>
              <a:t>風しん</a:t>
            </a:r>
            <a:r>
              <a:rPr kumimoji="1" lang="ja-JP" altLang="en-US" sz="1100" b="1" i="0" u="none" strike="noStrike" kern="1200" cap="none" spc="0" normalizeH="0" baseline="0" noProof="0" dirty="0" err="1" smtClean="0">
                <a:ln>
                  <a:noFill/>
                </a:ln>
                <a:solidFill>
                  <a:prstClr val="black"/>
                </a:solidFill>
                <a:effectLst/>
                <a:uLnTx/>
                <a:uFillTx/>
                <a:latin typeface="Futura Lt BT" pitchFamily="34" charset="0"/>
                <a:ea typeface="HGPｺﾞｼｯｸM" pitchFamily="50" charset="-128"/>
                <a:cs typeface="+mn-cs"/>
              </a:rPr>
              <a:t>の</a:t>
            </a:r>
            <a:r>
              <a:rPr kumimoji="1" lang="ja-JP" altLang="en-US" sz="1100" b="1" i="0" u="none" strike="noStrike" kern="1200" cap="none" spc="0" normalizeH="0" baseline="0" noProof="0" dirty="0" smtClean="0">
                <a:ln>
                  <a:noFill/>
                </a:ln>
                <a:solidFill>
                  <a:prstClr val="black"/>
                </a:solidFill>
                <a:effectLst/>
                <a:uLnTx/>
                <a:uFillTx/>
                <a:latin typeface="Futura Lt BT" pitchFamily="34" charset="0"/>
                <a:ea typeface="HGPｺﾞｼｯｸM" pitchFamily="50" charset="-128"/>
                <a:cs typeface="+mn-cs"/>
              </a:rPr>
              <a:t>追加的対策</a:t>
            </a:r>
            <a:endParaRPr kumimoji="1" lang="ja-JP" altLang="en-US" sz="1100" b="1" i="0" u="none" strike="noStrike" kern="1200" cap="none" spc="0" normalizeH="0" baseline="0" noProof="0" dirty="0">
              <a:ln>
                <a:noFill/>
              </a:ln>
              <a:solidFill>
                <a:prstClr val="black"/>
              </a:solidFill>
              <a:effectLst/>
              <a:uLnTx/>
              <a:uFillTx/>
              <a:latin typeface="Futura Lt BT" pitchFamily="34" charset="0"/>
              <a:ea typeface="HGPｺﾞｼｯｸM" pitchFamily="50" charset="-128"/>
              <a:cs typeface="+mn-cs"/>
            </a:endParaRPr>
          </a:p>
        </p:txBody>
      </p:sp>
      <p:sp>
        <p:nvSpPr>
          <p:cNvPr id="31" name="正方形/長方形 30"/>
          <p:cNvSpPr/>
          <p:nvPr/>
        </p:nvSpPr>
        <p:spPr>
          <a:xfrm>
            <a:off x="2841823" y="9551842"/>
            <a:ext cx="504059" cy="216000"/>
          </a:xfrm>
          <a:prstGeom prst="rect">
            <a:avLst/>
          </a:prstGeom>
          <a:solidFill>
            <a:schemeClr val="accent5">
              <a:lumMod val="75000"/>
            </a:schemeClr>
          </a:solidFill>
          <a:scene3d>
            <a:camera prst="orthographicFront">
              <a:rot lat="0" lon="0" rev="0"/>
            </a:camera>
            <a:lightRig rig="threePt" dir="t">
              <a:rot lat="0" lon="0" rev="1200000"/>
            </a:lightRig>
          </a:scene3d>
          <a:sp3d>
            <a:bevelT w="63500" h="25400" prst="coolSlant"/>
          </a:sp3d>
        </p:spPr>
        <p:style>
          <a:lnRef idx="0">
            <a:schemeClr val="accent5"/>
          </a:lnRef>
          <a:fillRef idx="3">
            <a:schemeClr val="accent5"/>
          </a:fillRef>
          <a:effectRef idx="3">
            <a:schemeClr val="accent5"/>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white"/>
                </a:solidFill>
                <a:effectLst/>
                <a:uLnTx/>
                <a:uFillTx/>
                <a:latin typeface="Futura Md BT" pitchFamily="34" charset="0"/>
                <a:ea typeface="HGPｺﾞｼｯｸE" pitchFamily="50" charset="-128"/>
                <a:cs typeface="+mn-cs"/>
              </a:rPr>
              <a:t>検　索</a:t>
            </a:r>
            <a:endParaRPr kumimoji="1" lang="ja-JP" altLang="en-US" sz="900" b="0" i="0" u="none" strike="noStrike" kern="1200" cap="none" spc="0" normalizeH="0" baseline="0" noProof="0" dirty="0">
              <a:ln>
                <a:noFill/>
              </a:ln>
              <a:solidFill>
                <a:prstClr val="white"/>
              </a:solidFill>
              <a:effectLst/>
              <a:uLnTx/>
              <a:uFillTx/>
              <a:latin typeface="Futura Md BT" pitchFamily="34" charset="0"/>
              <a:ea typeface="HGPｺﾞｼｯｸE" pitchFamily="50" charset="-128"/>
              <a:cs typeface="+mn-cs"/>
            </a:endParaRPr>
          </a:p>
        </p:txBody>
      </p:sp>
      <p:sp>
        <p:nvSpPr>
          <p:cNvPr id="33" name="テキスト ボックス 32"/>
          <p:cNvSpPr txBox="1"/>
          <p:nvPr/>
        </p:nvSpPr>
        <p:spPr>
          <a:xfrm>
            <a:off x="5516086" y="9398297"/>
            <a:ext cx="1076454" cy="307777"/>
          </a:xfrm>
          <a:prstGeom prst="rect">
            <a:avLst/>
          </a:prstGeom>
          <a:noFill/>
          <a:ln cap="sq">
            <a:noFill/>
            <a:miter lim="800000"/>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HGPｺﾞｼｯｸE" pitchFamily="50" charset="-128"/>
                <a:ea typeface="HGPｺﾞｼｯｸE" pitchFamily="50" charset="-128"/>
                <a:cs typeface="+mn-cs"/>
              </a:rPr>
              <a:t>厚生労働省</a:t>
            </a:r>
            <a:endParaRPr kumimoji="1" lang="ja-JP" altLang="en-US" sz="1400" b="0" i="0" u="none" strike="noStrike" kern="1200" cap="none" spc="0" normalizeH="0" baseline="0" noProof="0" dirty="0">
              <a:ln>
                <a:noFill/>
              </a:ln>
              <a:solidFill>
                <a:prstClr val="black"/>
              </a:solidFill>
              <a:effectLst/>
              <a:uLnTx/>
              <a:uFillTx/>
              <a:latin typeface="HGPｺﾞｼｯｸE" pitchFamily="50" charset="-128"/>
              <a:ea typeface="HGPｺﾞｼｯｸE" pitchFamily="50" charset="-128"/>
              <a:cs typeface="+mn-cs"/>
            </a:endParaRPr>
          </a:p>
        </p:txBody>
      </p:sp>
      <p:sp>
        <p:nvSpPr>
          <p:cNvPr id="36" name="テキスト ボックス 35"/>
          <p:cNvSpPr txBox="1"/>
          <p:nvPr/>
        </p:nvSpPr>
        <p:spPr>
          <a:xfrm>
            <a:off x="821710" y="9332901"/>
            <a:ext cx="3929150" cy="207749"/>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75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風しん</a:t>
            </a:r>
            <a:r>
              <a:rPr kumimoji="1" lang="ja-JP" altLang="en-US" sz="750" b="0" i="0" u="none" strike="noStrike" kern="1200" cap="none" spc="0" normalizeH="0" baseline="0" noProof="0" dirty="0" err="1" smtClean="0">
                <a:ln>
                  <a:noFill/>
                </a:ln>
                <a:solidFill>
                  <a:prstClr val="black"/>
                </a:solidFill>
                <a:effectLst/>
                <a:uLnTx/>
                <a:uFillTx/>
                <a:latin typeface="Calibri" panose="020F0502020204030204"/>
                <a:ea typeface="ＭＳ Ｐゴシック" panose="020B0600070205080204" pitchFamily="50" charset="-128"/>
                <a:cs typeface="+mn-cs"/>
              </a:rPr>
              <a:t>の</a:t>
            </a:r>
            <a:r>
              <a:rPr kumimoji="1" lang="ja-JP" altLang="en-US" sz="75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追加的対策の詳しい情報については、厚生労働省のホームページをご覧ください。</a:t>
            </a:r>
            <a:endParaRPr kumimoji="1" lang="ja-JP" altLang="en-US" sz="7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37" name="テキスト ボックス 36"/>
          <p:cNvSpPr txBox="1"/>
          <p:nvPr/>
        </p:nvSpPr>
        <p:spPr>
          <a:xfrm>
            <a:off x="148870" y="4178469"/>
            <a:ext cx="3687657" cy="307777"/>
          </a:xfrm>
          <a:prstGeom prst="rect">
            <a:avLst/>
          </a:prstGeom>
          <a:noFill/>
        </p:spPr>
        <p:txBody>
          <a:bodyPr wrap="square" lIns="36000" rIns="36000" rtlCol="0">
            <a:spAutoFit/>
          </a:bodyPr>
          <a:lstStyle/>
          <a:p>
            <a:pPr marL="180975" marR="0" lvl="0" indent="-180975"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① 医療機関等の検索。</a:t>
            </a:r>
            <a:endParaRPr kumimoji="1" lang="ja-JP" altLang="en-US" sz="14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endParaRPr>
          </a:p>
        </p:txBody>
      </p:sp>
      <p:grpSp>
        <p:nvGrpSpPr>
          <p:cNvPr id="39" name="Group 5"/>
          <p:cNvGrpSpPr>
            <a:grpSpLocks noChangeAspect="1"/>
          </p:cNvGrpSpPr>
          <p:nvPr/>
        </p:nvGrpSpPr>
        <p:grpSpPr bwMode="auto">
          <a:xfrm>
            <a:off x="4166372" y="4813574"/>
            <a:ext cx="2495806" cy="1406335"/>
            <a:chOff x="509" y="1529"/>
            <a:chExt cx="2552" cy="1438"/>
          </a:xfrm>
        </p:grpSpPr>
        <p:sp>
          <p:nvSpPr>
            <p:cNvPr id="41" name="AutoShape 4"/>
            <p:cNvSpPr>
              <a:spLocks noChangeAspect="1" noChangeArrowheads="1" noTextEdit="1"/>
            </p:cNvSpPr>
            <p:nvPr/>
          </p:nvSpPr>
          <p:spPr bwMode="auto">
            <a:xfrm>
              <a:off x="509" y="1529"/>
              <a:ext cx="2552" cy="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pic>
          <p:nvPicPr>
            <p:cNvPr id="42" name="Picture 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9" y="1529"/>
              <a:ext cx="2554" cy="1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3" name="テキスト ボックス 42"/>
          <p:cNvSpPr txBox="1"/>
          <p:nvPr/>
        </p:nvSpPr>
        <p:spPr>
          <a:xfrm>
            <a:off x="4166372" y="4622344"/>
            <a:ext cx="2977592"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 市区町村から送付されるクーポン券（イメージ）</a:t>
            </a:r>
            <a:endParaRPr kumimoji="1" lang="ja-JP" altLang="en-US" sz="9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44" name="テキスト ボックス 43"/>
          <p:cNvSpPr txBox="1"/>
          <p:nvPr/>
        </p:nvSpPr>
        <p:spPr>
          <a:xfrm>
            <a:off x="126307" y="5705770"/>
            <a:ext cx="3969853" cy="329321"/>
          </a:xfrm>
          <a:prstGeom prst="rect">
            <a:avLst/>
          </a:prstGeom>
          <a:noFill/>
        </p:spPr>
        <p:txBody>
          <a:bodyPr wrap="square" lIns="36000" rtlCol="0">
            <a:spAutoFit/>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② 当日、下の２点を</a:t>
            </a:r>
            <a:r>
              <a:rPr kumimoji="1" lang="ja-JP" altLang="en-US"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必ずお持ちください</a:t>
            </a:r>
            <a:r>
              <a:rPr kumimoji="1" lang="ja-JP" altLang="en-US" sz="14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9" name="正方形/長方形 48"/>
          <p:cNvSpPr/>
          <p:nvPr/>
        </p:nvSpPr>
        <p:spPr>
          <a:xfrm>
            <a:off x="4171064" y="6236034"/>
            <a:ext cx="2515029" cy="406128"/>
          </a:xfrm>
          <a:prstGeom prst="rect">
            <a:avLst/>
          </a:prstGeom>
          <a:ln>
            <a:noFill/>
            <a:prstDash val="solid"/>
          </a:ln>
        </p:spPr>
        <p:txBody>
          <a:bodyPr wrap="square" lIns="36000" tIns="36000" rIns="36000" bIns="36000">
            <a:spAutoFit/>
          </a:bodyPr>
          <a:lstStyle/>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en-US"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医療機関等</a:t>
            </a:r>
            <a:r>
              <a:rPr kumimoji="1" lang="ja-JP" altLang="ja-JP"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の</a:t>
            </a:r>
            <a:r>
              <a:rPr kumimoji="1" lang="ja-JP" altLang="ja-JP"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窓口</a:t>
            </a:r>
            <a:r>
              <a:rPr kumimoji="1" lang="ja-JP" altLang="ja-JP"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で</a:t>
            </a:r>
            <a:r>
              <a:rPr kumimoji="1" lang="ja-JP" altLang="en-US"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クーポン券を提示すれば</a:t>
            </a:r>
            <a:r>
              <a:rPr kumimoji="1" lang="ja-JP" altLang="ja-JP"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ja-JP"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風</a:t>
            </a:r>
            <a:r>
              <a:rPr kumimoji="1" lang="ja-JP" altLang="ja-JP"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しん</a:t>
            </a:r>
            <a:r>
              <a:rPr kumimoji="1" lang="ja-JP" altLang="ja-JP" sz="1000" b="1" i="0" u="none" strike="noStrike" kern="1200" cap="none" spc="0" normalizeH="0" baseline="0" noProof="0" dirty="0" err="1" smtClean="0">
                <a:ln>
                  <a:noFill/>
                </a:ln>
                <a:solidFill>
                  <a:prstClr val="black"/>
                </a:solidFill>
                <a:effectLst/>
                <a:uLnTx/>
                <a:uFillTx/>
                <a:latin typeface="メイリオ" panose="020B0604030504040204" pitchFamily="50" charset="-128"/>
                <a:ea typeface="メイリオ" panose="020B0604030504040204" pitchFamily="50" charset="-128"/>
                <a:cs typeface="+mn-cs"/>
              </a:rPr>
              <a:t>の</a:t>
            </a:r>
            <a:r>
              <a:rPr kumimoji="1" lang="ja-JP" altLang="en-US"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予防接種</a:t>
            </a:r>
            <a:r>
              <a:rPr kumimoji="1" lang="ja-JP" altLang="ja-JP"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を</a:t>
            </a:r>
            <a:r>
              <a:rPr kumimoji="1" lang="ja-JP" altLang="en-US"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受けられます。</a:t>
            </a:r>
            <a:endParaRPr kumimoji="1" lang="en-US" altLang="ja-JP" sz="10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35" name="テキスト ボックス 34"/>
          <p:cNvSpPr txBox="1"/>
          <p:nvPr/>
        </p:nvSpPr>
        <p:spPr>
          <a:xfrm>
            <a:off x="286558" y="1921596"/>
            <a:ext cx="6175388" cy="1042337"/>
          </a:xfrm>
          <a:prstGeom prst="rect">
            <a:avLst/>
          </a:prstGeom>
          <a:noFill/>
          <a:ln w="15875">
            <a:noFill/>
          </a:ln>
        </p:spPr>
        <p:txBody>
          <a:bodyPr wrap="square" lIns="72000" rIns="72000" rtlCol="0">
            <a:spAutoFit/>
          </a:bodyPr>
          <a:lstStyle/>
          <a:p>
            <a:pPr marL="144000" marR="0" lvl="0" indent="-144000" algn="just" defTabSz="914400" rtl="0" eaLnBrk="1" fontAlgn="auto" latinLnBrk="0" hangingPunct="1">
              <a:lnSpc>
                <a:spcPct val="110000"/>
              </a:lnSpc>
              <a:spcBef>
                <a:spcPts val="800"/>
              </a:spcBef>
              <a:spcAft>
                <a:spcPts val="0"/>
              </a:spcAft>
              <a:buClrTx/>
              <a:buSzTx/>
              <a:buFontTx/>
              <a:buNone/>
              <a:tabLst/>
              <a:defRPr/>
            </a:pPr>
            <a:r>
              <a:rPr kumimoji="1" lang="ja-JP" altLang="en-US" sz="1100" b="0"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今回</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の風しん抗体検査において、あなたは風しんに対する免疫が十分でない可能性があることが分かりました</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just" defTabSz="914400" rtl="0" eaLnBrk="1" fontAlgn="auto" latinLnBrk="0" hangingPunct="1">
              <a:lnSpc>
                <a:spcPct val="110000"/>
              </a:lnSpc>
              <a:spcBef>
                <a:spcPts val="800"/>
              </a:spcBef>
              <a:spcAft>
                <a:spcPts val="0"/>
              </a:spcAft>
              <a:buClrTx/>
              <a:buSzTx/>
              <a:buFontTx/>
              <a:buNone/>
              <a:tabLst/>
              <a:defRPr/>
            </a:pPr>
            <a:r>
              <a:rPr kumimoji="1" lang="ja-JP" altLang="en-US" sz="1100" b="0"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風</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しん</a:t>
            </a:r>
            <a:r>
              <a:rPr kumimoji="1" lang="ja-JP" altLang="en-US" sz="1100" b="0" i="0" u="none" strike="noStrike" kern="1200" cap="none" spc="0" normalizeH="0" baseline="0" noProof="0" dirty="0" err="1">
                <a:ln>
                  <a:noFill/>
                </a:ln>
                <a:solidFill>
                  <a:prstClr val="black"/>
                </a:solidFill>
                <a:effectLst/>
                <a:uLnTx/>
                <a:uFillTx/>
                <a:latin typeface="メイリオ" panose="020B0604030504040204" pitchFamily="50" charset="-128"/>
                <a:ea typeface="メイリオ" panose="020B0604030504040204" pitchFamily="50" charset="-128"/>
                <a:cs typeface="+mn-cs"/>
              </a:rPr>
              <a:t>の</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予防接種を受けることを検討いただきますよう、お願いします。</a:t>
            </a:r>
          </a:p>
          <a:p>
            <a:pPr marL="144000" marR="0" lvl="0" indent="-144000" algn="just" defTabSz="914400" rtl="0" eaLnBrk="1" fontAlgn="auto" latinLnBrk="0" hangingPunct="1">
              <a:lnSpc>
                <a:spcPct val="110000"/>
              </a:lnSpc>
              <a:spcBef>
                <a:spcPts val="80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0" name="タイトル 1"/>
          <p:cNvSpPr txBox="1">
            <a:spLocks/>
          </p:cNvSpPr>
          <p:nvPr/>
        </p:nvSpPr>
        <p:spPr>
          <a:xfrm>
            <a:off x="1267435" y="390901"/>
            <a:ext cx="4698160" cy="305559"/>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marL="0" marR="0" lvl="0" indent="0" algn="ctr" defTabSz="6858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Light" panose="020F0302020204030204"/>
                <a:ea typeface="ＭＳ Ｐゴシック" panose="020B0600070205080204" pitchFamily="50" charset="-128"/>
                <a:cs typeface="+mj-cs"/>
              </a:rPr>
              <a:t>～ あなたは風しん抗体が十分ではありません～</a:t>
            </a:r>
            <a:endParaRPr kumimoji="1" lang="ja-JP" altLang="en-US" sz="1600" b="0" i="0" u="none" strike="noStrike" kern="1200" cap="none" spc="0" normalizeH="0" baseline="0" noProof="0" dirty="0">
              <a:ln>
                <a:noFill/>
              </a:ln>
              <a:solidFill>
                <a:prstClr val="black"/>
              </a:solidFill>
              <a:effectLst/>
              <a:uLnTx/>
              <a:uFillTx/>
              <a:latin typeface="Calibri Light" panose="020F0302020204030204"/>
              <a:ea typeface="ＭＳ Ｐゴシック" panose="020B0600070205080204" pitchFamily="50" charset="-128"/>
              <a:cs typeface="+mj-cs"/>
            </a:endParaRPr>
          </a:p>
        </p:txBody>
      </p:sp>
      <p:pic>
        <p:nvPicPr>
          <p:cNvPr id="57" name="図 56"/>
          <p:cNvPicPr>
            <a:picLocks noChangeAspect="1" noChangeArrowheads="1"/>
          </p:cNvPicPr>
          <p:nvPr/>
        </p:nvPicPr>
        <p:blipFill>
          <a:blip r:embed="rId5" cstate="print"/>
          <a:srcRect/>
          <a:stretch>
            <a:fillRect/>
          </a:stretch>
        </p:blipFill>
        <p:spPr bwMode="auto">
          <a:xfrm>
            <a:off x="992161" y="156408"/>
            <a:ext cx="432000" cy="483840"/>
          </a:xfrm>
          <a:prstGeom prst="rect">
            <a:avLst/>
          </a:prstGeom>
          <a:noFill/>
          <a:ln w="9525">
            <a:noFill/>
            <a:miter lim="800000"/>
            <a:headEnd/>
            <a:tailEnd/>
          </a:ln>
        </p:spPr>
      </p:pic>
      <p:sp>
        <p:nvSpPr>
          <p:cNvPr id="59" name="テキスト ボックス 58"/>
          <p:cNvSpPr txBox="1"/>
          <p:nvPr/>
        </p:nvSpPr>
        <p:spPr>
          <a:xfrm>
            <a:off x="445237" y="1065864"/>
            <a:ext cx="6313496" cy="677108"/>
          </a:xfrm>
          <a:prstGeom prst="rect">
            <a:avLst/>
          </a:prstGeom>
          <a:noFill/>
          <a:ln w="15875">
            <a:noFill/>
          </a:ln>
        </p:spPr>
        <p:txBody>
          <a:bodyPr wrap="square" lIns="72000" rIns="720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900" b="1" i="0" u="none" strike="noStrike" kern="1200" cap="none" spc="0" normalizeH="0" baseline="0" noProof="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2025</a:t>
            </a:r>
            <a:r>
              <a:rPr kumimoji="1" lang="ja-JP" altLang="ja-JP" sz="1900" b="1" i="0" u="none" strike="noStrike" kern="1200" cap="none" spc="0" normalizeH="0" baseline="0" noProof="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年</a:t>
            </a:r>
            <a:r>
              <a:rPr kumimoji="1" lang="ja-JP" altLang="ja-JP" sz="19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３月</a:t>
            </a:r>
            <a:r>
              <a:rPr kumimoji="1" lang="en-US" altLang="ja-JP" sz="19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31</a:t>
            </a:r>
            <a:r>
              <a:rPr kumimoji="1" lang="ja-JP" altLang="ja-JP" sz="19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日まで</a:t>
            </a:r>
            <a:r>
              <a:rPr kumimoji="1" lang="ja-JP" altLang="ja-JP"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の</a:t>
            </a:r>
            <a:r>
              <a:rPr kumimoji="1" lang="ja-JP" altLang="en-US"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３年間</a:t>
            </a:r>
            <a:r>
              <a:rPr kumimoji="1" lang="ja-JP" altLang="ja-JP"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に限り</a:t>
            </a:r>
            <a:r>
              <a:rPr kumimoji="1" lang="ja-JP" altLang="en-US"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a:t>
            </a:r>
            <a:endParaRPr kumimoji="1" lang="en-US" altLang="ja-JP"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endParaRPr>
          </a:p>
          <a:p>
            <a:pPr lvl="0" algn="ctr"/>
            <a:r>
              <a:rPr kumimoji="1" lang="ja-JP" altLang="en-US"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風しん予防接種を</a:t>
            </a:r>
            <a:r>
              <a:rPr kumimoji="1" lang="ja-JP" altLang="en-US" sz="1900" b="1" i="0" u="none" strike="noStrike" kern="1200" cap="none" spc="0" normalizeH="0" baseline="0" noProof="0" dirty="0" smtClean="0">
                <a:ln>
                  <a:noFill/>
                </a:ln>
                <a:solidFill>
                  <a:schemeClr val="accent5">
                    <a:lumMod val="75000"/>
                  </a:schemeClr>
                </a:solidFill>
                <a:effectLst/>
                <a:uLnTx/>
                <a:uFillTx/>
                <a:latin typeface="メイリオ" panose="020B0604030504040204" pitchFamily="50" charset="-128"/>
                <a:ea typeface="メイリオ" panose="020B0604030504040204" pitchFamily="50" charset="-128"/>
                <a:cs typeface="+mn-cs"/>
              </a:rPr>
              <a:t>公費</a:t>
            </a:r>
            <a:r>
              <a:rPr lang="en-US" altLang="ja-JP" sz="1200" b="1" baseline="62000" dirty="0" smtClean="0">
                <a:solidFill>
                  <a:schemeClr val="accent5">
                    <a:lumMod val="75000"/>
                  </a:schemeClr>
                </a:solidFill>
                <a:latin typeface="メイリオ" panose="020B0604030504040204" pitchFamily="50" charset="-128"/>
                <a:ea typeface="メイリオ" panose="020B0604030504040204" pitchFamily="50" charset="-128"/>
              </a:rPr>
              <a:t>※</a:t>
            </a:r>
            <a:r>
              <a:rPr kumimoji="1" lang="ja-JP" altLang="en-US"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で受けられます。</a:t>
            </a:r>
            <a:endParaRPr kumimoji="1" lang="ja-JP" altLang="en-US" sz="19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endParaRPr>
          </a:p>
        </p:txBody>
      </p:sp>
      <p:sp>
        <p:nvSpPr>
          <p:cNvPr id="63" name="テキスト ボックス 62"/>
          <p:cNvSpPr txBox="1"/>
          <p:nvPr/>
        </p:nvSpPr>
        <p:spPr>
          <a:xfrm>
            <a:off x="393147" y="5910890"/>
            <a:ext cx="3557483" cy="1006429"/>
          </a:xfrm>
          <a:prstGeom prst="rect">
            <a:avLst/>
          </a:prstGeom>
          <a:noFill/>
        </p:spPr>
        <p:txBody>
          <a:bodyPr wrap="square" rtlCol="0">
            <a:spAutoFit/>
          </a:bodyPr>
          <a:lstStyle/>
          <a:p>
            <a:pPr marL="274638" marR="0" lvl="1" indent="-274638" algn="l" defTabSz="914400" rtl="0" eaLnBrk="1" fontAlgn="auto" latinLnBrk="0" hangingPunct="1">
              <a:lnSpc>
                <a:spcPct val="110000"/>
              </a:lnSpc>
              <a:spcBef>
                <a:spcPts val="0"/>
              </a:spcBef>
              <a:spcAft>
                <a:spcPts val="0"/>
              </a:spcAft>
              <a:buClrTx/>
              <a:buSzTx/>
              <a:buFontTx/>
              <a:buAutoNum type="arabicPeriod"/>
              <a:tabLst/>
              <a:defRPr/>
            </a:pPr>
            <a:r>
              <a:rPr kumimoji="1" lang="ja-JP" altLang="en-US"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クーポン券</a:t>
            </a:r>
            <a:endParaRPr kumimoji="1" lang="en-US" altLang="ja-JP"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274638" marR="0" lvl="1" indent="-274638" algn="l" defTabSz="914400" rtl="0" eaLnBrk="1" fontAlgn="auto" latinLnBrk="0" hangingPunct="1">
              <a:lnSpc>
                <a:spcPct val="110000"/>
              </a:lnSpc>
              <a:spcBef>
                <a:spcPts val="0"/>
              </a:spcBef>
              <a:spcAft>
                <a:spcPts val="0"/>
              </a:spcAft>
              <a:buClrTx/>
              <a:buSzTx/>
              <a:buFontTx/>
              <a:buAutoNum type="arabicPeriod"/>
              <a:tabLst/>
              <a:defRPr/>
            </a:pPr>
            <a:r>
              <a:rPr kumimoji="1" lang="ja-JP" altLang="en-US"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抗体検査の結果</a:t>
            </a:r>
            <a:endParaRPr kumimoji="1" lang="en-US" altLang="ja-JP"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1" indent="0" algn="l" defTabSz="914400" rtl="0" eaLnBrk="1" fontAlgn="auto" latinLnBrk="0" hangingPunct="1">
              <a:lnSpc>
                <a:spcPct val="11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（医療機関や健診機関から受け取ったもの）</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74638" marR="0" lvl="1" indent="-274638" algn="l" defTabSz="914400" rtl="0" eaLnBrk="1" fontAlgn="auto" latinLnBrk="0" hangingPunct="1">
              <a:lnSpc>
                <a:spcPct val="110000"/>
              </a:lnSpc>
              <a:spcBef>
                <a:spcPts val="0"/>
              </a:spcBef>
              <a:spcAft>
                <a:spcPts val="0"/>
              </a:spcAft>
              <a:buClrTx/>
              <a:buSzTx/>
              <a:buFont typeface="+mj-lt"/>
              <a:buAutoNum type="arabicPeriod" startAt="3"/>
              <a:tabLst/>
              <a:defRPr/>
            </a:pPr>
            <a:r>
              <a:rPr kumimoji="1" lang="ja-JP" altLang="en-US"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本人確認書類</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4" name="角丸四角形 13"/>
          <p:cNvSpPr/>
          <p:nvPr/>
        </p:nvSpPr>
        <p:spPr>
          <a:xfrm>
            <a:off x="5089468" y="5251066"/>
            <a:ext cx="870245" cy="591081"/>
          </a:xfrm>
          <a:prstGeom prst="roundRect">
            <a:avLst>
              <a:gd name="adj" fmla="val 19278"/>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smtClean="0">
                <a:ln>
                  <a:noFill/>
                </a:ln>
                <a:solidFill>
                  <a:srgbClr val="FF0000"/>
                </a:solidFill>
                <a:effectLst/>
                <a:uLnTx/>
                <a:uFillTx/>
                <a:latin typeface="Calibri" panose="020F0502020204030204"/>
                <a:ea typeface="ＭＳ Ｐゴシック" panose="020B0600070205080204" pitchFamily="50" charset="-128"/>
                <a:cs typeface="+mn-cs"/>
              </a:rPr>
              <a:t>見本</a:t>
            </a:r>
            <a:endParaRPr kumimoji="1" lang="ja-JP" altLang="en-US" sz="2400" b="0" i="0" u="none" strike="noStrike" kern="1200" cap="none" spc="0" normalizeH="0" baseline="0" noProof="0" dirty="0">
              <a:ln>
                <a:noFill/>
              </a:ln>
              <a:solidFill>
                <a:srgbClr val="FF0000"/>
              </a:solidFill>
              <a:effectLst/>
              <a:uLnTx/>
              <a:uFillTx/>
              <a:latin typeface="Calibri" panose="020F0502020204030204"/>
              <a:ea typeface="ＭＳ Ｐゴシック" panose="020B0600070205080204" pitchFamily="50" charset="-128"/>
              <a:cs typeface="+mn-cs"/>
            </a:endParaRPr>
          </a:p>
        </p:txBody>
      </p:sp>
      <p:pic>
        <p:nvPicPr>
          <p:cNvPr id="65" name="図 64"/>
          <p:cNvPicPr>
            <a:picLocks noChangeAspect="1" noChangeArrowheads="1"/>
          </p:cNvPicPr>
          <p:nvPr/>
        </p:nvPicPr>
        <p:blipFill>
          <a:blip r:embed="rId5" cstate="print"/>
          <a:srcRect/>
          <a:stretch>
            <a:fillRect/>
          </a:stretch>
        </p:blipFill>
        <p:spPr bwMode="auto">
          <a:xfrm>
            <a:off x="5231804" y="9398297"/>
            <a:ext cx="298334" cy="335626"/>
          </a:xfrm>
          <a:prstGeom prst="rect">
            <a:avLst/>
          </a:prstGeom>
          <a:noFill/>
          <a:ln w="9525">
            <a:noFill/>
            <a:miter lim="800000"/>
            <a:headEnd/>
            <a:tailEnd/>
          </a:ln>
        </p:spPr>
      </p:pic>
      <p:cxnSp>
        <p:nvCxnSpPr>
          <p:cNvPr id="18" name="直線矢印コネクタ 17"/>
          <p:cNvCxnSpPr/>
          <p:nvPr/>
        </p:nvCxnSpPr>
        <p:spPr>
          <a:xfrm>
            <a:off x="260433" y="4515564"/>
            <a:ext cx="0" cy="1038231"/>
          </a:xfrm>
          <a:prstGeom prst="straightConnector1">
            <a:avLst/>
          </a:prstGeom>
          <a:ln w="381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a:off x="4876800" y="9360000"/>
            <a:ext cx="0" cy="396000"/>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1253793" y="15981"/>
            <a:ext cx="1018661" cy="465770"/>
          </a:xfrm>
          <a:prstGeom prst="rect">
            <a:avLst/>
          </a:prstGeom>
          <a:solidFill>
            <a:schemeClr val="bg1"/>
          </a:solidFill>
          <a:ln>
            <a:solidFill>
              <a:srgbClr val="FF0000"/>
            </a:solidFill>
          </a:ln>
        </p:spPr>
        <p:txBody>
          <a:bodyPr wrap="square" lIns="99569" tIns="49785" rIns="99569"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抗体検査結果</a:t>
            </a:r>
            <a:endParaRPr kumimoji="1" lang="en-US" altLang="ja-JP" sz="9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実施機関から</a:t>
            </a:r>
            <a:endParaRPr lang="en-US" altLang="ja-JP"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kumimoji="1" lang="ja-JP" altLang="en-US" sz="9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対象者</a:t>
            </a:r>
            <a:endParaRPr kumimoji="1" lang="en-US" altLang="ja-JP" sz="9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2157156" y="3823119"/>
            <a:ext cx="2723823" cy="369332"/>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～予防</a:t>
            </a:r>
            <a:r>
              <a:rPr kumimoji="1" lang="ja-JP" altLang="en-US" sz="18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接種までの流れ～</a:t>
            </a:r>
          </a:p>
        </p:txBody>
      </p:sp>
      <p:sp>
        <p:nvSpPr>
          <p:cNvPr id="8" name="正方形/長方形 7"/>
          <p:cNvSpPr/>
          <p:nvPr/>
        </p:nvSpPr>
        <p:spPr>
          <a:xfrm>
            <a:off x="367850" y="4491862"/>
            <a:ext cx="3707043" cy="64633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本事業に参加している全国の医療機関等で</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受けられます。対応可能な時間帯等、各医療機関に事前にお問い合わせいただいた上で、受診してください</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1" name="正方形/長方形 50"/>
          <p:cNvSpPr/>
          <p:nvPr/>
        </p:nvSpPr>
        <p:spPr>
          <a:xfrm>
            <a:off x="636313" y="5169232"/>
            <a:ext cx="2921823" cy="408956"/>
          </a:xfrm>
          <a:prstGeom prst="rect">
            <a:avLst/>
          </a:prstGeom>
          <a:solidFill>
            <a:srgbClr val="FFDDDD"/>
          </a:solidFill>
          <a:ln w="6350">
            <a:solidFill>
              <a:srgbClr val="FF0000"/>
            </a:solidFill>
            <a:prstDash val="lgDash"/>
          </a:ln>
        </p:spPr>
        <p:txBody>
          <a:bodyPr wrap="square" lIns="36000" tIns="36000" rIns="36000" bIns="3600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予防接種を受けられる医療機関等のリストは、</a:t>
            </a: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厚労省</a:t>
            </a:r>
            <a:r>
              <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HP</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に</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掲載しています。</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4" name="角丸四角形 53"/>
          <p:cNvSpPr/>
          <p:nvPr/>
        </p:nvSpPr>
        <p:spPr>
          <a:xfrm>
            <a:off x="166462" y="3145247"/>
            <a:ext cx="2472233" cy="521374"/>
          </a:xfrm>
          <a:prstGeom prst="roundRect">
            <a:avLst>
              <a:gd name="adj" fmla="val 12576"/>
            </a:avLst>
          </a:prstGeom>
          <a:solidFill>
            <a:schemeClr val="accent5">
              <a:lumMod val="75000"/>
            </a:schemeClr>
          </a:solidFill>
          <a:ln w="44450" cmpd="dbl">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55" name="テキスト ボックス 54"/>
          <p:cNvSpPr txBox="1"/>
          <p:nvPr/>
        </p:nvSpPr>
        <p:spPr>
          <a:xfrm>
            <a:off x="261256" y="3263765"/>
            <a:ext cx="2429692" cy="353943"/>
          </a:xfrm>
          <a:prstGeom prst="rect">
            <a:avLst/>
          </a:prstGeom>
          <a:noFill/>
          <a:ln w="15875">
            <a:noFill/>
          </a:ln>
        </p:spPr>
        <p:txBody>
          <a:bodyPr wrap="square" lIns="72000" rIns="72000"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700" b="1" i="0" u="sng" strike="noStrike" kern="1200" cap="none" spc="300" normalizeH="0" baseline="0" noProof="0" dirty="0" smtClean="0">
                <a:ln>
                  <a:noFill/>
                </a:ln>
                <a:solidFill>
                  <a:srgbClr val="FFFF00"/>
                </a:solidFill>
                <a:effectLst/>
                <a:uLnTx/>
                <a:uFillTx/>
                <a:latin typeface="メイリオ" panose="020B0604030504040204" pitchFamily="50" charset="-128"/>
                <a:ea typeface="メイリオ" panose="020B0604030504040204" pitchFamily="50" charset="-128"/>
                <a:cs typeface="+mn-cs"/>
              </a:rPr>
              <a:t>期間は３年間</a:t>
            </a:r>
            <a:r>
              <a:rPr kumimoji="1" lang="ja-JP" altLang="en-US" sz="1400" b="1" i="0" u="none" strike="noStrike" kern="1200" cap="none" spc="300" normalizeH="0" baseline="0" noProof="0" dirty="0" smtClean="0">
                <a:ln>
                  <a:noFill/>
                </a:ln>
                <a:solidFill>
                  <a:srgbClr val="FFFF00"/>
                </a:solidFill>
                <a:effectLst/>
                <a:uLnTx/>
                <a:uFillTx/>
                <a:latin typeface="メイリオ" panose="020B0604030504040204" pitchFamily="50" charset="-128"/>
                <a:ea typeface="メイリオ" panose="020B0604030504040204" pitchFamily="50" charset="-128"/>
                <a:cs typeface="+mn-cs"/>
              </a:rPr>
              <a:t>です</a:t>
            </a:r>
            <a:r>
              <a:rPr kumimoji="1" lang="en-US" altLang="ja-JP" sz="1400" b="1" i="0" u="none" strike="noStrike" kern="1200" cap="none" spc="300" normalizeH="0" baseline="0" noProof="0" dirty="0" smtClean="0">
                <a:ln>
                  <a:noFill/>
                </a:ln>
                <a:solidFill>
                  <a:srgbClr val="FFFF00"/>
                </a:solidFill>
                <a:effectLst/>
                <a:uLnTx/>
                <a:uFillTx/>
                <a:latin typeface="メイリオ" panose="020B0604030504040204" pitchFamily="50" charset="-128"/>
                <a:ea typeface="メイリオ" panose="020B0604030504040204" pitchFamily="50" charset="-128"/>
                <a:cs typeface="+mn-cs"/>
              </a:rPr>
              <a:t>!!</a:t>
            </a:r>
            <a:endParaRPr kumimoji="1" lang="ja-JP" altLang="en-US" sz="1400" b="1" i="0" u="none" strike="noStrike" kern="1200" cap="none" spc="300" normalizeH="0" baseline="0" noProof="0" dirty="0">
              <a:ln>
                <a:noFill/>
              </a:ln>
              <a:solidFill>
                <a:srgbClr val="FFFF00"/>
              </a:solidFill>
              <a:effectLst/>
              <a:uLnTx/>
              <a:uFillTx/>
              <a:latin typeface="メイリオ" panose="020B0604030504040204" pitchFamily="50" charset="-128"/>
              <a:ea typeface="メイリオ" panose="020B0604030504040204" pitchFamily="50" charset="-128"/>
              <a:cs typeface="+mn-cs"/>
            </a:endParaRPr>
          </a:p>
        </p:txBody>
      </p:sp>
      <p:sp>
        <p:nvSpPr>
          <p:cNvPr id="56" name="角丸四角形 55"/>
          <p:cNvSpPr/>
          <p:nvPr/>
        </p:nvSpPr>
        <p:spPr>
          <a:xfrm>
            <a:off x="389116" y="7837873"/>
            <a:ext cx="813883" cy="1066511"/>
          </a:xfrm>
          <a:prstGeom prst="roundRect">
            <a:avLst>
              <a:gd name="adj" fmla="val 0"/>
            </a:avLst>
          </a:prstGeom>
          <a:solidFill>
            <a:srgbClr val="CDCDCD"/>
          </a:solidFill>
          <a:ln w="3175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7148" rIns="36000" bIns="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10000"/>
              </a:lnSpc>
              <a:spcBef>
                <a:spcPts val="0"/>
              </a:spcBef>
              <a:spcAft>
                <a:spcPts val="0"/>
              </a:spcAft>
              <a:buClrTx/>
              <a:buSzTx/>
              <a:buFontTx/>
              <a:buNone/>
              <a:tabLst/>
              <a:defRPr/>
            </a:pPr>
            <a:r>
              <a:rPr kumimoji="1" lang="ja-JP" altLang="en-US" sz="1300" b="1" i="0" u="sng"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よくある</a:t>
            </a:r>
            <a:endParaRPr kumimoji="1" lang="en-US" altLang="ja-JP" sz="1300" b="1" i="0" u="sng"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auto" latinLnBrk="0" hangingPunct="1">
              <a:lnSpc>
                <a:spcPct val="110000"/>
              </a:lnSpc>
              <a:spcBef>
                <a:spcPts val="0"/>
              </a:spcBef>
              <a:spcAft>
                <a:spcPts val="0"/>
              </a:spcAft>
              <a:buClrTx/>
              <a:buSzTx/>
              <a:buFontTx/>
              <a:buNone/>
              <a:tabLst/>
              <a:defRPr/>
            </a:pPr>
            <a:r>
              <a:rPr kumimoji="1" lang="ja-JP" altLang="en-US" sz="1300" b="1" i="0" u="sng"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ご質問</a:t>
            </a:r>
            <a:endParaRPr kumimoji="1" lang="ja-JP" altLang="en-US" sz="1300" b="1" i="0" u="sng"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endParaRPr>
          </a:p>
        </p:txBody>
      </p:sp>
      <p:sp>
        <p:nvSpPr>
          <p:cNvPr id="60" name="角丸四角形 59"/>
          <p:cNvSpPr/>
          <p:nvPr/>
        </p:nvSpPr>
        <p:spPr>
          <a:xfrm>
            <a:off x="286558" y="7735515"/>
            <a:ext cx="6316314" cy="1272278"/>
          </a:xfrm>
          <a:prstGeom prst="roundRect">
            <a:avLst>
              <a:gd name="adj" fmla="val 0"/>
            </a:avLst>
          </a:prstGeom>
          <a:noFill/>
          <a:ln w="15875">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68" name="正方形/長方形 67"/>
          <p:cNvSpPr/>
          <p:nvPr/>
        </p:nvSpPr>
        <p:spPr>
          <a:xfrm>
            <a:off x="1202999" y="7807463"/>
            <a:ext cx="5376478" cy="1200329"/>
          </a:xfrm>
          <a:prstGeom prst="rect">
            <a:avLst/>
          </a:prstGeom>
          <a:ln>
            <a:noFill/>
            <a:prstDash val="solid"/>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Q</a:t>
            </a:r>
            <a:r>
              <a:rPr kumimoji="1" lang="ja-JP" altLang="en-US" sz="1100" b="1"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1" lang="ja-JP" altLang="en-US" sz="11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どうして</a:t>
            </a:r>
            <a:r>
              <a:rPr kumimoji="1" lang="ja-JP" altLang="en-US" sz="1100" b="1"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風しん</a:t>
            </a:r>
            <a:r>
              <a:rPr kumimoji="1" lang="ja-JP" altLang="en-US" sz="1100" b="1" i="0" u="none" strike="noStrike" kern="1200" cap="none" spc="0" normalizeH="0" baseline="0" noProof="0" dirty="0" err="1" smtClean="0">
                <a:ln>
                  <a:noFill/>
                </a:ln>
                <a:solidFill>
                  <a:srgbClr val="000000"/>
                </a:solidFill>
                <a:effectLst/>
                <a:uLnTx/>
                <a:uFillTx/>
                <a:latin typeface="メイリオ" panose="020B0604030504040204" pitchFamily="50" charset="-128"/>
                <a:ea typeface="メイリオ" panose="020B0604030504040204" pitchFamily="50" charset="-128"/>
                <a:cs typeface="+mn-cs"/>
              </a:rPr>
              <a:t>の</a:t>
            </a:r>
            <a:r>
              <a:rPr kumimoji="1" lang="ja-JP" altLang="en-US" sz="11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予防接種を検討しないといけないのですか？</a:t>
            </a:r>
            <a:endParaRPr kumimoji="1" lang="ja-JP" altLang="en-US" sz="1100" b="1"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360000" marR="0" lvl="0" indent="-180000" algn="just"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A</a:t>
            </a:r>
            <a:r>
              <a:rPr kumimoji="1" lang="ja-JP" altLang="en-US" sz="10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1" lang="en-US" altLang="ja-JP" sz="10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1" lang="ja-JP" altLang="en-US" sz="10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風</a:t>
            </a:r>
            <a:r>
              <a:rPr kumimoji="1" lang="ja-JP" altLang="en-US" sz="10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しんは、感染者の飛まつ（唾液のしぶき）などによって他の人にうつる、感染力が強い感染症です。妊娠早期の妊婦が風</a:t>
            </a:r>
            <a:r>
              <a:rPr kumimoji="1" lang="ja-JP" altLang="en-US" sz="1000" b="0" i="0" u="none" strike="noStrike" kern="1200" cap="none" spc="0" normalizeH="0" baseline="0" noProof="0" dirty="0" err="1">
                <a:ln>
                  <a:noFill/>
                </a:ln>
                <a:solidFill>
                  <a:srgbClr val="000000"/>
                </a:solidFill>
                <a:effectLst/>
                <a:uLnTx/>
                <a:uFillTx/>
                <a:latin typeface="メイリオ" panose="020B0604030504040204" pitchFamily="50" charset="-128"/>
                <a:ea typeface="メイリオ" panose="020B0604030504040204" pitchFamily="50" charset="-128"/>
                <a:cs typeface="+mn-cs"/>
              </a:rPr>
              <a:t>しんに感染</a:t>
            </a:r>
            <a:r>
              <a:rPr kumimoji="1" lang="ja-JP" altLang="en-US" sz="10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すると、出生児が先天性風しん症候群（眼や耳、心臓に障害が出ること）になる可能性があります</a:t>
            </a:r>
            <a:r>
              <a:rPr kumimoji="1" lang="ja-JP" altLang="en-US" sz="10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360000" marR="0" lvl="0" indent="-180000" algn="just"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　　大人</a:t>
            </a:r>
            <a:r>
              <a:rPr kumimoji="1" lang="ja-JP" altLang="en-US" sz="10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になって感染すると無症状～軽症のことが多いですが、まれに重篤な合併症を併発することがあります。また、無症状でも他人に風しんをうつすことがあるので、感染を拡大させないためには、社会全体が免疫を持つことが重要です。　</a:t>
            </a:r>
            <a:r>
              <a:rPr kumimoji="1" lang="ja-JP" altLang="en-US"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p>
        </p:txBody>
      </p:sp>
      <p:sp>
        <p:nvSpPr>
          <p:cNvPr id="46" name="テキスト ボックス 45"/>
          <p:cNvSpPr txBox="1"/>
          <p:nvPr/>
        </p:nvSpPr>
        <p:spPr>
          <a:xfrm>
            <a:off x="1356794" y="1652911"/>
            <a:ext cx="5478729" cy="215444"/>
          </a:xfrm>
          <a:prstGeom prst="rect">
            <a:avLst/>
          </a:prstGeom>
          <a:noFill/>
        </p:spPr>
        <p:txBody>
          <a:bodyPr wrap="square" rtlCol="0">
            <a:spAutoFit/>
          </a:bodyPr>
          <a:lstStyle/>
          <a:p>
            <a:r>
              <a:rPr kumimoji="1" lang="en-US" altLang="ja-JP" sz="800" dirty="0" smtClean="0"/>
              <a:t>※</a:t>
            </a:r>
            <a:r>
              <a:rPr kumimoji="1" lang="ja-JP" altLang="en-US" sz="800" dirty="0" smtClean="0"/>
              <a:t>自治体により対応が異なるため、お住まいの市区町村にお問い合わせください。</a:t>
            </a:r>
            <a:endParaRPr kumimoji="1" lang="ja-JP" altLang="en-US" sz="800" dirty="0"/>
          </a:p>
        </p:txBody>
      </p:sp>
      <p:sp>
        <p:nvSpPr>
          <p:cNvPr id="52" name="正方形/長方形 51"/>
          <p:cNvSpPr/>
          <p:nvPr/>
        </p:nvSpPr>
        <p:spPr>
          <a:xfrm>
            <a:off x="557936" y="6988777"/>
            <a:ext cx="6002136" cy="572509"/>
          </a:xfrm>
          <a:prstGeom prst="rect">
            <a:avLst/>
          </a:prstGeom>
          <a:solidFill>
            <a:srgbClr val="FFFF99"/>
          </a:solidFill>
          <a:ln w="9525">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53" name="正方形/長方形 52"/>
          <p:cNvSpPr/>
          <p:nvPr/>
        </p:nvSpPr>
        <p:spPr>
          <a:xfrm>
            <a:off x="743332" y="7073091"/>
            <a:ext cx="5650589" cy="43088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予防接種は</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、当日の体調や基礎疾患等で受けられない可能性もあります。また、接種後、副反応が発生するおそれもありますので、必ず医師と相談してください。</a:t>
            </a:r>
            <a:endPar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93659975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2897</TotalTime>
  <Words>1070</Words>
  <Application>Microsoft Office PowerPoint</Application>
  <PresentationFormat>A4 210 x 297 mm</PresentationFormat>
  <Paragraphs>72</Paragraphs>
  <Slides>2</Slides>
  <Notes>2</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2</vt:i4>
      </vt:variant>
    </vt:vector>
  </HeadingPairs>
  <TitlesOfParts>
    <vt:vector size="15" baseType="lpstr">
      <vt:lpstr>Futura Lt BT</vt:lpstr>
      <vt:lpstr>Futura Md BT</vt:lpstr>
      <vt:lpstr>HGPｺﾞｼｯｸE</vt:lpstr>
      <vt:lpstr>HGPｺﾞｼｯｸM</vt:lpstr>
      <vt:lpstr>Meiryo UI</vt:lpstr>
      <vt:lpstr>ＭＳ Ｐゴシック</vt:lpstr>
      <vt:lpstr>メイリオ</vt:lpstr>
      <vt:lpstr>游ゴシック</vt:lpstr>
      <vt:lpstr>Arial</vt:lpstr>
      <vt:lpstr>Calibri</vt:lpstr>
      <vt:lpstr>Calibri Light</vt:lpstr>
      <vt:lpstr>Wingdings</vt:lpstr>
      <vt:lpstr>Office テーマ</vt:lpstr>
      <vt:lpstr>厚生労働省からのお知らせ</vt:lpstr>
      <vt:lpstr>厚生労働省からのお知らせ</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風しんの新しい制度が始まります</dc:title>
  <dc:creator>仲川 玲</dc:creator>
  <cp:lastModifiedBy>松下 愛美(matsushita-aimi.o04)</cp:lastModifiedBy>
  <cp:revision>210</cp:revision>
  <cp:lastPrinted>2019-03-01T07:22:35Z</cp:lastPrinted>
  <dcterms:created xsi:type="dcterms:W3CDTF">2018-12-20T01:12:08Z</dcterms:created>
  <dcterms:modified xsi:type="dcterms:W3CDTF">2022-04-14T09:38:02Z</dcterms:modified>
</cp:coreProperties>
</file>