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62" r:id="rId2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97" userDrawn="1">
          <p15:clr>
            <a:srgbClr val="A4A3A4"/>
          </p15:clr>
        </p15:guide>
        <p15:guide id="2" pos="164" userDrawn="1">
          <p15:clr>
            <a:srgbClr val="A4A3A4"/>
          </p15:clr>
        </p15:guide>
        <p15:guide id="3" pos="415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6600"/>
    <a:srgbClr val="FFFFCC"/>
    <a:srgbClr val="CDCDCD"/>
    <a:srgbClr val="D7E7F5"/>
    <a:srgbClr val="FFFF99"/>
    <a:srgbClr val="FF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760" autoAdjust="0"/>
    <p:restoredTop sz="96391" autoAdjust="0"/>
  </p:normalViewPr>
  <p:slideViewPr>
    <p:cSldViewPr snapToGrid="0">
      <p:cViewPr varScale="1">
        <p:scale>
          <a:sx n="78" d="100"/>
          <a:sy n="78" d="100"/>
        </p:scale>
        <p:origin x="3558" y="90"/>
      </p:cViewPr>
      <p:guideLst>
        <p:guide orient="horz" pos="3097"/>
        <p:guide pos="164"/>
        <p:guide pos="41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2B2EDC-7CDF-4084-8FB7-BCCD6E8AABF0}" type="datetimeFigureOut">
              <a:rPr kumimoji="1" lang="ja-JP" altLang="en-US" smtClean="0"/>
              <a:t>2019/3/7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717CF2-25C0-45EC-8291-A2619E4068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8210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A2B51-7DA7-40AA-85B6-127DDC35C24D}" type="datetimeFigureOut">
              <a:rPr kumimoji="1" lang="ja-JP" altLang="en-US" smtClean="0"/>
              <a:t>2019/3/7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D9F8C-63EE-43AE-B939-CF64F1D5B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7827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A2B51-7DA7-40AA-85B6-127DDC35C24D}" type="datetimeFigureOut">
              <a:rPr kumimoji="1" lang="ja-JP" altLang="en-US" smtClean="0"/>
              <a:t>2019/3/7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D9F8C-63EE-43AE-B939-CF64F1D5B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0820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A2B51-7DA7-40AA-85B6-127DDC35C24D}" type="datetimeFigureOut">
              <a:rPr kumimoji="1" lang="ja-JP" altLang="en-US" smtClean="0"/>
              <a:t>2019/3/7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D9F8C-63EE-43AE-B939-CF64F1D5B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3872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A2B51-7DA7-40AA-85B6-127DDC35C24D}" type="datetimeFigureOut">
              <a:rPr kumimoji="1" lang="ja-JP" altLang="en-US" smtClean="0"/>
              <a:t>2019/3/7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D9F8C-63EE-43AE-B939-CF64F1D5B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5649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A2B51-7DA7-40AA-85B6-127DDC35C24D}" type="datetimeFigureOut">
              <a:rPr kumimoji="1" lang="ja-JP" altLang="en-US" smtClean="0"/>
              <a:t>2019/3/7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D9F8C-63EE-43AE-B939-CF64F1D5B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6153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A2B51-7DA7-40AA-85B6-127DDC35C24D}" type="datetimeFigureOut">
              <a:rPr kumimoji="1" lang="ja-JP" altLang="en-US" smtClean="0"/>
              <a:t>2019/3/7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D9F8C-63EE-43AE-B939-CF64F1D5B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4801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A2B51-7DA7-40AA-85B6-127DDC35C24D}" type="datetimeFigureOut">
              <a:rPr kumimoji="1" lang="ja-JP" altLang="en-US" smtClean="0"/>
              <a:t>2019/3/7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D9F8C-63EE-43AE-B939-CF64F1D5B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197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A2B51-7DA7-40AA-85B6-127DDC35C24D}" type="datetimeFigureOut">
              <a:rPr kumimoji="1" lang="ja-JP" altLang="en-US" smtClean="0"/>
              <a:t>2019/3/7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D9F8C-63EE-43AE-B939-CF64F1D5B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2916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A2B51-7DA7-40AA-85B6-127DDC35C24D}" type="datetimeFigureOut">
              <a:rPr kumimoji="1" lang="ja-JP" altLang="en-US" smtClean="0"/>
              <a:t>2019/3/7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D9F8C-63EE-43AE-B939-CF64F1D5B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0783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A2B51-7DA7-40AA-85B6-127DDC35C24D}" type="datetimeFigureOut">
              <a:rPr kumimoji="1" lang="ja-JP" altLang="en-US" smtClean="0"/>
              <a:t>2019/3/7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D9F8C-63EE-43AE-B939-CF64F1D5B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7675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A2B51-7DA7-40AA-85B6-127DDC35C24D}" type="datetimeFigureOut">
              <a:rPr kumimoji="1" lang="ja-JP" altLang="en-US" smtClean="0"/>
              <a:t>2019/3/7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D9F8C-63EE-43AE-B939-CF64F1D5B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2617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A2B51-7DA7-40AA-85B6-127DDC35C24D}" type="datetimeFigureOut">
              <a:rPr kumimoji="1" lang="ja-JP" altLang="en-US" smtClean="0"/>
              <a:t>2019/3/7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DD9F8C-63EE-43AE-B939-CF64F1D5B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3731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正方形/長方形 104"/>
          <p:cNvSpPr/>
          <p:nvPr/>
        </p:nvSpPr>
        <p:spPr>
          <a:xfrm>
            <a:off x="693507" y="7271148"/>
            <a:ext cx="3288763" cy="422610"/>
          </a:xfrm>
          <a:prstGeom prst="rect">
            <a:avLst/>
          </a:prstGeom>
          <a:solidFill>
            <a:srgbClr val="FFFF99"/>
          </a:solidFill>
          <a:ln w="9525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4" name="下矢印 23"/>
          <p:cNvSpPr/>
          <p:nvPr/>
        </p:nvSpPr>
        <p:spPr>
          <a:xfrm>
            <a:off x="2094754" y="4784224"/>
            <a:ext cx="371475" cy="228365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7" name="ホームベース 6"/>
          <p:cNvSpPr/>
          <p:nvPr/>
        </p:nvSpPr>
        <p:spPr>
          <a:xfrm rot="5400000">
            <a:off x="-1292276" y="6083696"/>
            <a:ext cx="3467076" cy="353517"/>
          </a:xfrm>
          <a:prstGeom prst="homePlat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4173234" y="4261230"/>
            <a:ext cx="2424416" cy="1924200"/>
          </a:xfrm>
          <a:prstGeom prst="roundRect">
            <a:avLst>
              <a:gd name="adj" fmla="val 6066"/>
            </a:avLst>
          </a:prstGeom>
          <a:solidFill>
            <a:schemeClr val="bg1">
              <a:lumMod val="85000"/>
            </a:schemeClr>
          </a:solidFill>
          <a:ln w="158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0" y="1604430"/>
            <a:ext cx="6858000" cy="2471066"/>
          </a:xfrm>
          <a:prstGeom prst="roundRect">
            <a:avLst>
              <a:gd name="adj" fmla="val 0"/>
            </a:avLst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299399" y="1688524"/>
            <a:ext cx="6320372" cy="2302031"/>
          </a:xfrm>
          <a:prstGeom prst="roundRect">
            <a:avLst>
              <a:gd name="adj" fmla="val 5782"/>
            </a:avLst>
          </a:prstGeom>
          <a:solidFill>
            <a:schemeClr val="bg1"/>
          </a:solidFill>
          <a:ln w="44450" cmpd="dbl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354070" y="8235105"/>
            <a:ext cx="815202" cy="1066511"/>
          </a:xfrm>
          <a:prstGeom prst="roundRect">
            <a:avLst>
              <a:gd name="adj" fmla="val 0"/>
            </a:avLst>
          </a:prstGeom>
          <a:solidFill>
            <a:srgbClr val="CDCDCD"/>
          </a:solidFill>
          <a:ln w="3175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7148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sng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よくある</a:t>
            </a:r>
            <a:endParaRPr kumimoji="1" lang="en-US" altLang="ja-JP" sz="1200" b="1" i="0" u="sng" strike="noStrike" kern="1200" cap="none" spc="0" normalizeH="0" baseline="0" noProof="0" dirty="0" smtClean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sng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ご質問</a:t>
            </a:r>
            <a:endParaRPr kumimoji="1" lang="ja-JP" altLang="en-US" sz="1200" b="1" i="0" u="sng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grpSp>
        <p:nvGrpSpPr>
          <p:cNvPr id="39" name="Group 5"/>
          <p:cNvGrpSpPr>
            <a:grpSpLocks noChangeAspect="1"/>
          </p:cNvGrpSpPr>
          <p:nvPr/>
        </p:nvGrpSpPr>
        <p:grpSpPr bwMode="auto">
          <a:xfrm>
            <a:off x="4276035" y="4424597"/>
            <a:ext cx="2238247" cy="1261205"/>
            <a:chOff x="509" y="1529"/>
            <a:chExt cx="2552" cy="1438"/>
          </a:xfrm>
        </p:grpSpPr>
        <p:sp>
          <p:nvSpPr>
            <p:cNvPr id="41" name="AutoShape 4"/>
            <p:cNvSpPr>
              <a:spLocks noChangeAspect="1" noChangeArrowheads="1" noTextEdit="1"/>
            </p:cNvSpPr>
            <p:nvPr/>
          </p:nvSpPr>
          <p:spPr bwMode="auto">
            <a:xfrm>
              <a:off x="509" y="1529"/>
              <a:ext cx="2552" cy="1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pic>
          <p:nvPicPr>
            <p:cNvPr id="42" name="Picture 6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9" y="1529"/>
              <a:ext cx="2554" cy="14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3" name="テキスト ボックス 42"/>
          <p:cNvSpPr txBox="1"/>
          <p:nvPr/>
        </p:nvSpPr>
        <p:spPr>
          <a:xfrm>
            <a:off x="4806007" y="4239553"/>
            <a:ext cx="111294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クーポン券</a:t>
            </a: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（イメージ）</a:t>
            </a:r>
          </a:p>
        </p:txBody>
      </p:sp>
      <p:sp>
        <p:nvSpPr>
          <p:cNvPr id="49" name="正方形/長方形 48"/>
          <p:cNvSpPr/>
          <p:nvPr/>
        </p:nvSpPr>
        <p:spPr>
          <a:xfrm>
            <a:off x="4280086" y="5701551"/>
            <a:ext cx="2308109" cy="534368"/>
          </a:xfrm>
          <a:prstGeom prst="rect">
            <a:avLst/>
          </a:prstGeom>
          <a:ln>
            <a:noFill/>
            <a:prstDash val="solid"/>
          </a:ln>
        </p:spPr>
        <p:txBody>
          <a:bodyPr wrap="square" lIns="36000" tIns="36000" rIns="36000" bIns="3600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医療機関や健診会場の窓口でクーポン券を提示すれば、風しん</a:t>
            </a:r>
            <a:r>
              <a:rPr kumimoji="1" lang="ja-JP" altLang="en-US" sz="1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</a:t>
            </a:r>
            <a:r>
              <a:rPr kumimoji="1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抗体検査や風しんの予防接種を受けられます</a:t>
            </a:r>
            <a:r>
              <a:rPr kumimoji="1" lang="ja-JP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。</a:t>
            </a:r>
            <a:endParaRPr kumimoji="1" lang="en-US" altLang="ja-JP" sz="10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436096" y="1719411"/>
            <a:ext cx="6313496" cy="584775"/>
          </a:xfrm>
          <a:prstGeom prst="rect">
            <a:avLst/>
          </a:prstGeom>
          <a:noFill/>
          <a:ln w="15875">
            <a:noFill/>
          </a:ln>
        </p:spPr>
        <p:txBody>
          <a:bodyPr wrap="square" lIns="72000" rIns="72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2022</a:t>
            </a:r>
            <a:r>
              <a:rPr kumimoji="1" lang="ja-JP" altLang="ja-JP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年３月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31</a:t>
            </a:r>
            <a:r>
              <a:rPr kumimoji="1" lang="ja-JP" altLang="ja-JP" sz="16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日まで</a:t>
            </a:r>
            <a:r>
              <a:rPr kumimoji="1" lang="ja-JP" altLang="ja-JP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</a:t>
            </a:r>
            <a:r>
              <a:rPr kumimoji="1" lang="ja-JP" alt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３年間</a:t>
            </a:r>
            <a:r>
              <a:rPr kumimoji="1" lang="ja-JP" altLang="ja-JP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に限り</a:t>
            </a:r>
            <a:r>
              <a:rPr kumimoji="1" lang="ja-JP" alt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、</a:t>
            </a:r>
            <a:endParaRPr kumimoji="1" lang="en-US" altLang="ja-JP" sz="1600" b="1" i="0" u="none" strike="noStrike" kern="1200" cap="none" spc="0" normalizeH="0" baseline="0" noProof="0" dirty="0" smtClean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lvl="0"/>
            <a:r>
              <a:rPr kumimoji="1" lang="ja-JP" alt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風しん抗体検査・予防接種を</a:t>
            </a:r>
            <a:r>
              <a:rPr kumimoji="1" lang="ja-JP" altLang="en-US" sz="1600" b="1" i="0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公費</a:t>
            </a:r>
            <a:r>
              <a:rPr kumimoji="1" lang="ja-JP" alt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で受けられます。</a:t>
            </a:r>
            <a:endParaRPr kumimoji="1" lang="ja-JP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312986" y="4907837"/>
            <a:ext cx="246221" cy="2578023"/>
          </a:xfrm>
          <a:prstGeom prst="rect">
            <a:avLst/>
          </a:prstGeom>
          <a:noFill/>
          <a:ln w="15875">
            <a:noFill/>
          </a:ln>
        </p:spPr>
        <p:txBody>
          <a:bodyPr vert="eaVert" wrap="square" lIns="0" tIns="0" rIns="0" bIns="0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30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期間は３年間です！</a:t>
            </a:r>
            <a:endParaRPr kumimoji="1" lang="ja-JP" altLang="en-US" sz="1600" b="1" i="0" u="none" strike="noStrike" kern="1200" cap="none" spc="30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276226" y="8179727"/>
            <a:ext cx="6316314" cy="1151156"/>
          </a:xfrm>
          <a:prstGeom prst="roundRect">
            <a:avLst>
              <a:gd name="adj" fmla="val 0"/>
            </a:avLst>
          </a:prstGeom>
          <a:noFill/>
          <a:ln w="15875">
            <a:solidFill>
              <a:schemeClr val="accent5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5100014" y="4841257"/>
            <a:ext cx="770906" cy="523905"/>
          </a:xfrm>
          <a:prstGeom prst="roundRect">
            <a:avLst>
              <a:gd name="adj" fmla="val 19278"/>
            </a:avLst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見本</a:t>
            </a: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0" y="9370538"/>
            <a:ext cx="6858000" cy="558266"/>
          </a:xfrm>
          <a:prstGeom prst="rect">
            <a:avLst/>
          </a:prstGeom>
          <a:solidFill>
            <a:srgbClr val="CEE1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pic>
        <p:nvPicPr>
          <p:cNvPr id="50" name="図 4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022" y="9408536"/>
            <a:ext cx="504059" cy="504059"/>
          </a:xfrm>
          <a:prstGeom prst="rect">
            <a:avLst/>
          </a:prstGeom>
        </p:spPr>
      </p:pic>
      <p:sp>
        <p:nvSpPr>
          <p:cNvPr id="51" name="正方形/長方形 50"/>
          <p:cNvSpPr/>
          <p:nvPr/>
        </p:nvSpPr>
        <p:spPr>
          <a:xfrm>
            <a:off x="778020" y="9687769"/>
            <a:ext cx="1939702" cy="21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utura Lt BT" pitchFamily="34" charset="0"/>
                <a:ea typeface="HGPｺﾞｼｯｸM" pitchFamily="50" charset="-128"/>
                <a:cs typeface="+mn-cs"/>
              </a:rPr>
              <a:t>風しん</a:t>
            </a:r>
            <a:r>
              <a:rPr kumimoji="1" lang="ja-JP" alt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utura Lt BT" pitchFamily="34" charset="0"/>
                <a:ea typeface="HGPｺﾞｼｯｸM" pitchFamily="50" charset="-128"/>
                <a:cs typeface="+mn-cs"/>
              </a:rPr>
              <a:t>の</a:t>
            </a:r>
            <a:r>
              <a:rPr kumimoji="1" lang="ja-JP" alt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utura Lt BT" pitchFamily="34" charset="0"/>
                <a:ea typeface="HGPｺﾞｼｯｸM" pitchFamily="50" charset="-128"/>
                <a:cs typeface="+mn-cs"/>
              </a:rPr>
              <a:t>追加的対策</a:t>
            </a:r>
            <a:endParaRPr kumimoji="1" lang="ja-JP" alt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utura Lt BT" pitchFamily="34" charset="0"/>
              <a:ea typeface="HGPｺﾞｼｯｸM" pitchFamily="50" charset="-128"/>
              <a:cs typeface="+mn-cs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2730610" y="9687769"/>
            <a:ext cx="504059" cy="216000"/>
          </a:xfrm>
          <a:prstGeom prst="rect">
            <a:avLst/>
          </a:prstGeom>
          <a:solidFill>
            <a:schemeClr val="accent5">
              <a:lumMod val="75000"/>
            </a:schemeClr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utura Md BT" pitchFamily="34" charset="0"/>
                <a:ea typeface="HGPｺﾞｼｯｸE" pitchFamily="50" charset="-128"/>
                <a:cs typeface="+mn-cs"/>
              </a:rPr>
              <a:t>検　索</a:t>
            </a:r>
            <a:endParaRPr kumimoji="1" lang="ja-JP" alt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utura Md BT" pitchFamily="34" charset="0"/>
              <a:ea typeface="HGPｺﾞｼｯｸE" pitchFamily="50" charset="-128"/>
              <a:cs typeface="+mn-cs"/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710497" y="9370539"/>
            <a:ext cx="207389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7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風しん</a:t>
            </a:r>
            <a:r>
              <a:rPr kumimoji="1" lang="ja-JP" altLang="en-US" sz="75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の</a:t>
            </a:r>
            <a:r>
              <a:rPr kumimoji="1" lang="ja-JP" altLang="en-US" sz="7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追加的対策の詳しい情報については、厚生労働省のホームページをご覧ください。</a:t>
            </a:r>
            <a:endParaRPr kumimoji="1" lang="ja-JP" alt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cxnSp>
        <p:nvCxnSpPr>
          <p:cNvPr id="60" name="直線コネクタ 59"/>
          <p:cNvCxnSpPr/>
          <p:nvPr/>
        </p:nvCxnSpPr>
        <p:spPr>
          <a:xfrm>
            <a:off x="3467582" y="9440341"/>
            <a:ext cx="0" cy="396000"/>
          </a:xfrm>
          <a:prstGeom prst="line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角丸四角形 67"/>
          <p:cNvSpPr/>
          <p:nvPr/>
        </p:nvSpPr>
        <p:spPr>
          <a:xfrm>
            <a:off x="110437" y="4185626"/>
            <a:ext cx="3924882" cy="350978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～抗体検査･予防接種までの流れ～</a:t>
            </a: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693507" y="4539742"/>
            <a:ext cx="3288763" cy="27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クーポン券が届きます</a:t>
            </a:r>
            <a:endParaRPr kumimoji="1" lang="ja-JP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693507" y="5027231"/>
            <a:ext cx="3288763" cy="27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r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抗体検査</a:t>
            </a:r>
            <a:r>
              <a:rPr kumimoji="1" lang="ja-JP" alt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（クーポン券、本人確認書類が</a:t>
            </a: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必要</a:t>
            </a:r>
            <a:r>
              <a:rPr kumimoji="1" lang="ja-JP" alt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です）</a:t>
            </a:r>
            <a:endParaRPr kumimoji="1" lang="ja-JP" alt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2343150" y="5982369"/>
            <a:ext cx="1628803" cy="270000"/>
          </a:xfrm>
          <a:prstGeom prst="rect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抗体あり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697069" y="5981012"/>
            <a:ext cx="1535202" cy="270000"/>
          </a:xfrm>
          <a:prstGeom prst="rect">
            <a:avLst/>
          </a:prstGeom>
          <a:solidFill>
            <a:srgbClr val="FFFF00"/>
          </a:solidFill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抗体なし</a:t>
            </a:r>
            <a:endParaRPr kumimoji="1" lang="en-US" altLang="ja-JP" sz="1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693507" y="6807527"/>
            <a:ext cx="3278446" cy="433645"/>
          </a:xfrm>
          <a:prstGeom prst="rect">
            <a:avLst/>
          </a:prstGeom>
          <a:solidFill>
            <a:srgbClr val="FFFF00"/>
          </a:solidFill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予防接種を受けましょう</a:t>
            </a:r>
            <a:endParaRPr kumimoji="1" lang="en-US" altLang="ja-JP" sz="1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（</a:t>
            </a:r>
            <a:r>
              <a:rPr kumimoji="1" lang="ja-JP" alt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クーポン券、本人確認書類、抗体検査結果通知が</a:t>
            </a: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必要です</a:t>
            </a:r>
            <a:r>
              <a:rPr kumimoji="1" lang="ja-JP" alt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）</a:t>
            </a:r>
            <a:endParaRPr kumimoji="1" lang="ja-JP" alt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666547" y="6236619"/>
            <a:ext cx="2010125" cy="338554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marL="92075" marR="0" lvl="0" indent="-920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風しん</a:t>
            </a:r>
            <a:r>
              <a:rPr kumimoji="1" lang="ja-JP" altLang="en-US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への</a:t>
            </a: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抵抗力がありません。</a:t>
            </a:r>
            <a:endParaRPr kumimoji="1" lang="en-US" altLang="ja-JP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  <a:p>
            <a:pPr marL="92075" marR="0" lvl="0" indent="-920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風</a:t>
            </a:r>
            <a:r>
              <a:rPr kumimoji="1" lang="ja-JP" altLang="en-US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しんにかかる</a:t>
            </a: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リスクがあります</a:t>
            </a: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。</a:t>
            </a:r>
            <a:endParaRPr kumimoji="1" lang="ja-JP" alt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2232271" y="6236104"/>
            <a:ext cx="19733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2075" marR="0" lvl="0" indent="-920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風しん</a:t>
            </a:r>
            <a:r>
              <a:rPr kumimoji="1" lang="ja-JP" altLang="en-US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への</a:t>
            </a: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抵抗力が</a:t>
            </a: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あります。</a:t>
            </a:r>
            <a:endParaRPr kumimoji="1" lang="en-US" altLang="ja-JP" sz="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  <a:p>
            <a:pPr marL="92075" marR="0" lvl="0" indent="-920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定期の予防接種の対象となりません。</a:t>
            </a:r>
            <a:endParaRPr kumimoji="1" lang="en-US" altLang="ja-JP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490312" y="5302104"/>
            <a:ext cx="3545007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抗体検査の</a:t>
            </a:r>
            <a:r>
              <a:rPr kumimoji="1" lang="ja-JP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結果が届きます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（</a:t>
            </a: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※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医療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機関に結果を受け取りに行くことも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あります）</a:t>
            </a:r>
            <a:endParaRPr kumimoji="1" lang="ja-JP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675071" y="7305913"/>
            <a:ext cx="347840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★ </a:t>
            </a:r>
            <a:r>
              <a:rPr kumimoji="1" lang="ja-JP" altLang="en-US" sz="1050" b="0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予防接種は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、本事業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に参加している全国の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医療機</a:t>
            </a:r>
            <a:endParaRPr kumimoji="1" lang="en-US" altLang="ja-JP" sz="105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 関等で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受けられます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。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　</a:t>
            </a:r>
            <a:endParaRPr kumimoji="1" lang="ja-JP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92" name="テキスト ボックス 91"/>
          <p:cNvSpPr txBox="1"/>
          <p:nvPr/>
        </p:nvSpPr>
        <p:spPr>
          <a:xfrm>
            <a:off x="341306" y="2284432"/>
            <a:ext cx="6175388" cy="1729191"/>
          </a:xfrm>
          <a:prstGeom prst="rect">
            <a:avLst/>
          </a:prstGeom>
          <a:noFill/>
          <a:ln w="15875">
            <a:noFill/>
          </a:ln>
        </p:spPr>
        <p:txBody>
          <a:bodyPr wrap="square" lIns="72000" rIns="72000" rtlCol="0">
            <a:spAutoFit/>
          </a:bodyPr>
          <a:lstStyle/>
          <a:p>
            <a:pPr marL="144000" marR="0" lvl="0" indent="-144000" algn="just" defTabSz="914400" rtl="0" eaLnBrk="1" fontAlgn="auto" latinLnBrk="0" hangingPunct="1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▶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風しん</a:t>
            </a:r>
            <a:r>
              <a:rPr kumimoji="1" lang="ja-JP" altLang="en-US" sz="11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予防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接種は、現在、予防接種法に基づき公的に行われています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。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しかし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、公的な接種を受ける機会がなかった昭和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37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年４月２日から昭和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54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年４月１日の間に生まれた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男性は、</a:t>
            </a:r>
            <a:r>
              <a:rPr kumimoji="1" lang="ja-JP" altLang="en-US" sz="11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抗体保有率が他の世代に比べて低く</a:t>
            </a:r>
            <a:r>
              <a:rPr kumimoji="1" lang="en-US" altLang="ja-JP" sz="11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(</a:t>
            </a:r>
            <a:r>
              <a:rPr kumimoji="1" lang="ja-JP" altLang="en-US" sz="11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約</a:t>
            </a:r>
            <a:r>
              <a:rPr kumimoji="1" lang="en-US" altLang="ja-JP" sz="11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80</a:t>
            </a:r>
            <a:r>
              <a:rPr kumimoji="1" lang="ja-JP" altLang="en-US" sz="11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％</a:t>
            </a:r>
            <a:r>
              <a:rPr kumimoji="1" lang="en-US" altLang="ja-JP" sz="11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)</a:t>
            </a:r>
            <a:r>
              <a:rPr kumimoji="1" lang="ja-JP" altLang="en-US" sz="11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なっています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。</a:t>
            </a:r>
            <a:endParaRPr kumimoji="1" lang="en-US" altLang="ja-JP" sz="11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144000" marR="0" lvl="0" indent="-144000" algn="just" defTabSz="914400" rtl="0" eaLnBrk="1" fontAlgn="auto" latinLnBrk="0" hangingPunct="1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▶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そのため、</a:t>
            </a:r>
            <a:r>
              <a:rPr kumimoji="1" lang="en-US" altLang="ja-JP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2022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年３月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31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日までの期間に限り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、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昭和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37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年４月２日から昭和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54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年４月１日の間に生まれた男性を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風しん</a:t>
            </a:r>
            <a:r>
              <a:rPr kumimoji="1" lang="ja-JP" altLang="en-US" sz="11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定期接種</a:t>
            </a:r>
            <a:r>
              <a:rPr kumimoji="1" lang="en-US" altLang="ja-JP" sz="11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※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の対象者とし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、クーポン券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をお届けします。　</a:t>
            </a:r>
            <a:endParaRPr kumimoji="1" lang="en-US" altLang="ja-JP" sz="11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144000" marR="0" lvl="0" indent="-144000" algn="just" defTabSz="914400" rtl="0" eaLnBrk="1" fontAlgn="auto" latinLnBrk="0" hangingPunct="1">
              <a:lnSpc>
                <a:spcPts val="2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　</a:t>
            </a: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※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予防接種法（昭和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23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年法律第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68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号）第５条第１項の規定に基づく定期の予防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接種</a:t>
            </a:r>
            <a:endParaRPr kumimoji="1" lang="en-US" altLang="ja-JP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144000" marR="0" lvl="0" indent="-144000" algn="just" defTabSz="914400" rtl="0" eaLnBrk="1" fontAlgn="auto" latinLnBrk="0" hangingPunct="1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▶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対象者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方には、</a:t>
            </a:r>
            <a:r>
              <a:rPr kumimoji="1" lang="ja-JP" altLang="en-US" sz="11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お届けするクーポン券を利用して、まず</a:t>
            </a:r>
            <a:r>
              <a:rPr kumimoji="1" lang="ja-JP" altLang="en-US" sz="11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抗体検査を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受けていただき、抗体検査の結果、十分な量の抗体がない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方は、定期接種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の対象となります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。</a:t>
            </a:r>
            <a:endParaRPr kumimoji="1" lang="ja-JP" alt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8" name="下カーブ矢印 7"/>
          <p:cNvSpPr/>
          <p:nvPr/>
        </p:nvSpPr>
        <p:spPr>
          <a:xfrm rot="20256136">
            <a:off x="3744559" y="4270625"/>
            <a:ext cx="723309" cy="309440"/>
          </a:xfrm>
          <a:prstGeom prst="curvedDownArrow">
            <a:avLst>
              <a:gd name="adj1" fmla="val 34274"/>
              <a:gd name="adj2" fmla="val 92189"/>
              <a:gd name="adj3" fmla="val 45806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99" name="正方形/長方形 98"/>
          <p:cNvSpPr/>
          <p:nvPr/>
        </p:nvSpPr>
        <p:spPr>
          <a:xfrm>
            <a:off x="683982" y="7833849"/>
            <a:ext cx="5904143" cy="234286"/>
          </a:xfrm>
          <a:prstGeom prst="rect">
            <a:avLst/>
          </a:prstGeom>
          <a:solidFill>
            <a:srgbClr val="FFDDDD"/>
          </a:solidFill>
          <a:ln w="6350">
            <a:solidFill>
              <a:srgbClr val="FF0000"/>
            </a:solidFill>
            <a:prstDash val="lgDash"/>
          </a:ln>
        </p:spPr>
        <p:txBody>
          <a:bodyPr wrap="square" lIns="36000" tIns="36000" rIns="36000" bIns="3600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★ 抗体検査･予防接種を受けられる医療機関等のリストは、</a:t>
            </a:r>
            <a:r>
              <a:rPr kumimoji="1" lang="en-US" altLang="ja-JP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2019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年</a:t>
            </a: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3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月末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以降、厚労省</a:t>
            </a:r>
            <a:r>
              <a:rPr kumimoji="1" lang="en-US" altLang="ja-JP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HP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に掲載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予定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です。　　　　</a:t>
            </a:r>
            <a:endParaRPr kumimoji="1" lang="ja-JP" alt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cxnSp>
        <p:nvCxnSpPr>
          <p:cNvPr id="100" name="直線矢印コネクタ 99"/>
          <p:cNvCxnSpPr/>
          <p:nvPr/>
        </p:nvCxnSpPr>
        <p:spPr>
          <a:xfrm>
            <a:off x="1418236" y="5749497"/>
            <a:ext cx="0" cy="216000"/>
          </a:xfrm>
          <a:prstGeom prst="straightConnector1">
            <a:avLst/>
          </a:prstGeom>
          <a:ln w="31750">
            <a:solidFill>
              <a:schemeClr val="accent5">
                <a:lumMod val="75000"/>
              </a:schemeClr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直線矢印コネクタ 100"/>
          <p:cNvCxnSpPr/>
          <p:nvPr/>
        </p:nvCxnSpPr>
        <p:spPr>
          <a:xfrm>
            <a:off x="3175425" y="5749497"/>
            <a:ext cx="0" cy="216000"/>
          </a:xfrm>
          <a:prstGeom prst="straightConnector1">
            <a:avLst/>
          </a:prstGeom>
          <a:ln w="31750">
            <a:solidFill>
              <a:schemeClr val="accent5">
                <a:lumMod val="75000"/>
              </a:schemeClr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>
            <a:off x="1418236" y="5765012"/>
            <a:ext cx="1757189" cy="0"/>
          </a:xfrm>
          <a:prstGeom prst="line">
            <a:avLst/>
          </a:prstGeom>
          <a:ln w="3175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直線矢印コネクタ 101"/>
          <p:cNvCxnSpPr/>
          <p:nvPr/>
        </p:nvCxnSpPr>
        <p:spPr>
          <a:xfrm>
            <a:off x="2289600" y="5647702"/>
            <a:ext cx="0" cy="108000"/>
          </a:xfrm>
          <a:prstGeom prst="straightConnector1">
            <a:avLst/>
          </a:prstGeom>
          <a:ln w="31750">
            <a:solidFill>
              <a:schemeClr val="accent5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下矢印 103"/>
          <p:cNvSpPr/>
          <p:nvPr/>
        </p:nvSpPr>
        <p:spPr>
          <a:xfrm>
            <a:off x="1237440" y="6547335"/>
            <a:ext cx="371475" cy="228365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6" name="テキスト ボックス 105"/>
          <p:cNvSpPr txBox="1"/>
          <p:nvPr/>
        </p:nvSpPr>
        <p:spPr>
          <a:xfrm>
            <a:off x="5626056" y="-328021"/>
            <a:ext cx="1404939" cy="267446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38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市区町村→対象者</a:t>
            </a:r>
            <a:endParaRPr kumimoji="1" lang="ja-JP" altLang="en-US" sz="1138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7" name="テキスト ボックス 106"/>
          <p:cNvSpPr txBox="1"/>
          <p:nvPr/>
        </p:nvSpPr>
        <p:spPr>
          <a:xfrm>
            <a:off x="-56947" y="-224215"/>
            <a:ext cx="3974556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7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※</a:t>
            </a:r>
            <a:r>
              <a:rPr kumimoji="1" lang="ja-JP" altLang="en-US" sz="7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ロゴを入れたり市区町村名を変更するなど、適宜ご活用ください。</a:t>
            </a:r>
            <a:endParaRPr kumimoji="1" lang="ja-JP" alt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4195356" y="6235919"/>
            <a:ext cx="2424415" cy="929772"/>
          </a:xfrm>
          <a:prstGeom prst="rect">
            <a:avLst/>
          </a:prstGeom>
          <a:solidFill>
            <a:srgbClr val="D7E7F5"/>
          </a:solidFill>
          <a:ln w="9525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4187923" y="6408426"/>
            <a:ext cx="2450525" cy="807913"/>
          </a:xfrm>
          <a:prstGeom prst="rect">
            <a:avLst/>
          </a:prstGeom>
        </p:spPr>
        <p:txBody>
          <a:bodyPr wrap="square" lIns="36000" rIns="36000">
            <a:spAutoFit/>
          </a:bodyPr>
          <a:lstStyle/>
          <a:p>
            <a:pPr marL="182563" marR="0" lvl="0" indent="-1825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① 事業所健診や特定</a:t>
            </a: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健診の</a:t>
            </a: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機会に、その場で受け</a:t>
            </a:r>
            <a:endParaRPr kumimoji="1" lang="en-US" altLang="ja-JP" sz="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182563" marR="0" lvl="0" indent="-1825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ら</a:t>
            </a:r>
            <a:r>
              <a:rPr kumimoji="1" lang="ja-JP" altLang="en-US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れ</a:t>
            </a: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ます</a:t>
            </a:r>
            <a:r>
              <a:rPr kumimoji="1" lang="en-US" altLang="ja-JP" sz="800" b="0" i="0" u="none" strike="noStrike" kern="1200" cap="none" spc="0" normalizeH="0" baseline="30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※</a:t>
            </a:r>
            <a:r>
              <a:rPr kumimoji="1" lang="ja-JP" altLang="en-US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。</a:t>
            </a:r>
            <a:endParaRPr kumimoji="1" lang="en-US" altLang="ja-JP" sz="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180975" marR="0" lvl="1" indent="-952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※</a:t>
            </a:r>
            <a:r>
              <a:rPr kumimoji="1" lang="ja-JP" altLang="en-US" sz="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勤務先の企業（事業所健診の方）や市区町村（特定健診の方）にお問い合わせください。</a:t>
            </a:r>
            <a:endParaRPr kumimoji="1" lang="en-US" altLang="ja-JP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  <a:p>
            <a:pPr marL="182563" marR="0" lvl="0" indent="-182563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② 本事業</a:t>
            </a: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に参加している全国の医療機関等</a:t>
            </a: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で受け</a:t>
            </a:r>
            <a:endParaRPr kumimoji="1" lang="en-US" altLang="ja-JP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182563" marR="0" lvl="0" indent="-1825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られ</a:t>
            </a: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ます。</a:t>
            </a:r>
            <a:endParaRPr kumimoji="1" lang="en-US" altLang="ja-JP" sz="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4112205" y="6225107"/>
            <a:ext cx="242476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★ </a:t>
            </a:r>
            <a:r>
              <a:rPr kumimoji="1" lang="ja-JP" altLang="en-US" sz="900" b="0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抗体検査は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、</a:t>
            </a: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　　</a:t>
            </a:r>
            <a:endParaRPr kumimoji="1" lang="ja-JP" alt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4195357" y="7209085"/>
            <a:ext cx="2443092" cy="572509"/>
          </a:xfrm>
          <a:prstGeom prst="rect">
            <a:avLst/>
          </a:prstGeom>
          <a:solidFill>
            <a:srgbClr val="FFFF99"/>
          </a:solidFill>
          <a:ln w="9525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4120253" y="7204214"/>
            <a:ext cx="26030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★ </a:t>
            </a:r>
            <a:r>
              <a:rPr kumimoji="1" lang="ja-JP" altLang="en-US" sz="800" b="0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予防接種は</a:t>
            </a: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、当日の体調や基礎疾患等で受けられ　</a:t>
            </a:r>
            <a:endParaRPr kumimoji="1" lang="en-US" altLang="ja-JP" sz="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ない可能性もあります。また、接種後、副反応が</a:t>
            </a:r>
            <a:endParaRPr kumimoji="1" lang="en-US" altLang="ja-JP" sz="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発生するおそれもありますので、必ず医師と相談</a:t>
            </a:r>
            <a:endParaRPr kumimoji="1" lang="en-US" altLang="ja-JP" sz="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してください。</a:t>
            </a:r>
            <a:endParaRPr kumimoji="1" lang="ja-JP" altLang="en-U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1192667" y="8192338"/>
            <a:ext cx="5376478" cy="1200329"/>
          </a:xfrm>
          <a:prstGeom prst="rect">
            <a:avLst/>
          </a:prstGeom>
          <a:ln>
            <a:noFill/>
            <a:prstDash val="solid"/>
          </a:ln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Q</a:t>
            </a: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ja-JP" alt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どうして</a:t>
            </a: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風しん</a:t>
            </a:r>
            <a:r>
              <a:rPr kumimoji="1" lang="ja-JP" alt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</a:t>
            </a: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追加的対策を実施しているのですか？</a:t>
            </a:r>
          </a:p>
          <a:p>
            <a:pPr marL="360000" marR="0" lvl="0" indent="-1800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A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en-US" altLang="ja-JP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 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風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しんは、感染者の飛まつ（唾液のしぶき）などによって他の人にうつる、感染力が強い感染症です。妊娠早期の妊婦が風</a:t>
            </a:r>
            <a:r>
              <a:rPr kumimoji="1" lang="ja-JP" alt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しんに感染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すると、出生児が先天性風しん症候群（眼や耳、心臓に障害が出ること）になる可能性があります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。</a:t>
            </a:r>
            <a:endParaRPr kumimoji="1" lang="en-US" altLang="ja-JP" sz="10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360000" marR="0" lvl="0" indent="-1800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　大人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になって感染すると無症状～軽症のことが多いですが、まれに重篤な合併症を併発することがあります。また、無症状でも他人に風しんをうつすことがあるので、感染を拡大させないためには、社会全体が免疫を持つことが重要です。　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3762949" y="9437164"/>
            <a:ext cx="2900466" cy="442557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38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お問合せ先</a:t>
            </a:r>
            <a:endParaRPr lang="en-US" altLang="ja-JP" sz="1138" dirty="0">
              <a:solidFill>
                <a:prstClr val="black"/>
              </a:solidFill>
              <a:latin typeface="Calibri" panose="020F0502020204030204"/>
              <a:ea typeface="ＭＳ Ｐゴシック" panose="020B0600070205080204" pitchFamily="50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138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12986" y="371895"/>
            <a:ext cx="21532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〒○○○</a:t>
            </a:r>
            <a:r>
              <a:rPr kumimoji="1" lang="ja-JP" altLang="en-US" sz="1200" dirty="0" err="1" smtClean="0"/>
              <a:t>ー</a:t>
            </a:r>
            <a:r>
              <a:rPr kumimoji="1" lang="ja-JP" altLang="en-US" sz="1200" dirty="0" smtClean="0"/>
              <a:t>○○○○</a:t>
            </a:r>
            <a:endParaRPr kumimoji="1" lang="en-US" altLang="ja-JP" sz="1200" dirty="0" smtClean="0"/>
          </a:p>
          <a:p>
            <a:r>
              <a:rPr kumimoji="1" lang="ja-JP" altLang="en-US" sz="1200" dirty="0" smtClean="0"/>
              <a:t>○○県○○市○○</a:t>
            </a:r>
            <a:endParaRPr kumimoji="1" lang="en-US" altLang="ja-JP" sz="1200" dirty="0" smtClean="0"/>
          </a:p>
          <a:p>
            <a:r>
              <a:rPr kumimoji="1" lang="ja-JP" altLang="en-US" sz="1200" dirty="0" smtClean="0"/>
              <a:t>○○コーポ　○号</a:t>
            </a:r>
            <a:endParaRPr kumimoji="1" lang="en-US" altLang="ja-JP" sz="1200" dirty="0" smtClean="0"/>
          </a:p>
          <a:p>
            <a:r>
              <a:rPr kumimoji="1" lang="ja-JP" altLang="en-US" sz="1200" dirty="0" smtClean="0"/>
              <a:t>日本　太郎　様</a:t>
            </a:r>
            <a:endParaRPr kumimoji="1" lang="ja-JP" altLang="en-US" sz="1200" dirty="0"/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4965313" y="942756"/>
            <a:ext cx="13214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A</a:t>
            </a:r>
            <a:r>
              <a:rPr kumimoji="1" lang="ja-JP" altLang="en-US" sz="1200" dirty="0" smtClean="0"/>
              <a:t>県</a:t>
            </a:r>
            <a:r>
              <a:rPr kumimoji="1" lang="en-US" altLang="ja-JP" sz="1200" dirty="0" smtClean="0"/>
              <a:t>XX</a:t>
            </a:r>
            <a:r>
              <a:rPr kumimoji="1" lang="ja-JP" altLang="en-US" sz="1200" dirty="0" smtClean="0"/>
              <a:t>市長</a:t>
            </a:r>
            <a:endParaRPr kumimoji="1" lang="en-US" altLang="ja-JP" sz="1200" dirty="0" smtClean="0"/>
          </a:p>
        </p:txBody>
      </p:sp>
    </p:spTree>
    <p:extLst>
      <p:ext uri="{BB962C8B-B14F-4D97-AF65-F5344CB8AC3E}">
        <p14:creationId xmlns:p14="http://schemas.microsoft.com/office/powerpoint/2010/main" val="13140975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2921</TotalTime>
  <Words>295</Words>
  <Application>Microsoft Office PowerPoint</Application>
  <PresentationFormat>A4 210 x 297 mm</PresentationFormat>
  <Paragraphs>52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3" baseType="lpstr">
      <vt:lpstr>Futura Lt BT</vt:lpstr>
      <vt:lpstr>Futura Md BT</vt:lpstr>
      <vt:lpstr>HGPｺﾞｼｯｸE</vt:lpstr>
      <vt:lpstr>HGPｺﾞｼｯｸM</vt:lpstr>
      <vt:lpstr>Meiryo UI</vt:lpstr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風しんの新しい制度が始まります</dc:title>
  <dc:creator>仲川 玲</dc:creator>
  <cp:lastModifiedBy>仲川 玲(nakagawa-rei)</cp:lastModifiedBy>
  <cp:revision>220</cp:revision>
  <cp:lastPrinted>2019-03-07T02:32:27Z</cp:lastPrinted>
  <dcterms:created xsi:type="dcterms:W3CDTF">2018-12-20T01:12:08Z</dcterms:created>
  <dcterms:modified xsi:type="dcterms:W3CDTF">2019-03-07T02:38:03Z</dcterms:modified>
</cp:coreProperties>
</file>