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7" r:id="rId2"/>
    <p:sldId id="259" r:id="rId3"/>
  </p:sldIdLst>
  <p:sldSz cx="10691813" cy="7559675"/>
  <p:notesSz cx="6807200" cy="9939338"/>
  <p:defaultTextStyle>
    <a:defPPr>
      <a:defRPr lang="ja-JP"/>
    </a:defPPr>
    <a:lvl1pPr marL="0" algn="l" defTabSz="1042873" rtl="0" eaLnBrk="1" latinLnBrk="0" hangingPunct="1">
      <a:defRPr kumimoji="1" sz="2053" kern="1200">
        <a:solidFill>
          <a:schemeClr val="tx1"/>
        </a:solidFill>
        <a:latin typeface="+mn-lt"/>
        <a:ea typeface="+mn-ea"/>
        <a:cs typeface="+mn-cs"/>
      </a:defRPr>
    </a:lvl1pPr>
    <a:lvl2pPr marL="521437" algn="l" defTabSz="1042873" rtl="0" eaLnBrk="1" latinLnBrk="0" hangingPunct="1">
      <a:defRPr kumimoji="1" sz="2053" kern="1200">
        <a:solidFill>
          <a:schemeClr val="tx1"/>
        </a:solidFill>
        <a:latin typeface="+mn-lt"/>
        <a:ea typeface="+mn-ea"/>
        <a:cs typeface="+mn-cs"/>
      </a:defRPr>
    </a:lvl2pPr>
    <a:lvl3pPr marL="1042873" algn="l" defTabSz="1042873" rtl="0" eaLnBrk="1" latinLnBrk="0" hangingPunct="1">
      <a:defRPr kumimoji="1" sz="2053" kern="1200">
        <a:solidFill>
          <a:schemeClr val="tx1"/>
        </a:solidFill>
        <a:latin typeface="+mn-lt"/>
        <a:ea typeface="+mn-ea"/>
        <a:cs typeface="+mn-cs"/>
      </a:defRPr>
    </a:lvl3pPr>
    <a:lvl4pPr marL="1564310" algn="l" defTabSz="1042873" rtl="0" eaLnBrk="1" latinLnBrk="0" hangingPunct="1">
      <a:defRPr kumimoji="1" sz="2053" kern="1200">
        <a:solidFill>
          <a:schemeClr val="tx1"/>
        </a:solidFill>
        <a:latin typeface="+mn-lt"/>
        <a:ea typeface="+mn-ea"/>
        <a:cs typeface="+mn-cs"/>
      </a:defRPr>
    </a:lvl4pPr>
    <a:lvl5pPr marL="2085746" algn="l" defTabSz="1042873" rtl="0" eaLnBrk="1" latinLnBrk="0" hangingPunct="1">
      <a:defRPr kumimoji="1" sz="2053" kern="1200">
        <a:solidFill>
          <a:schemeClr val="tx1"/>
        </a:solidFill>
        <a:latin typeface="+mn-lt"/>
        <a:ea typeface="+mn-ea"/>
        <a:cs typeface="+mn-cs"/>
      </a:defRPr>
    </a:lvl5pPr>
    <a:lvl6pPr marL="2607183" algn="l" defTabSz="1042873" rtl="0" eaLnBrk="1" latinLnBrk="0" hangingPunct="1">
      <a:defRPr kumimoji="1" sz="2053" kern="1200">
        <a:solidFill>
          <a:schemeClr val="tx1"/>
        </a:solidFill>
        <a:latin typeface="+mn-lt"/>
        <a:ea typeface="+mn-ea"/>
        <a:cs typeface="+mn-cs"/>
      </a:defRPr>
    </a:lvl6pPr>
    <a:lvl7pPr marL="3128620" algn="l" defTabSz="1042873" rtl="0" eaLnBrk="1" latinLnBrk="0" hangingPunct="1">
      <a:defRPr kumimoji="1" sz="2053" kern="1200">
        <a:solidFill>
          <a:schemeClr val="tx1"/>
        </a:solidFill>
        <a:latin typeface="+mn-lt"/>
        <a:ea typeface="+mn-ea"/>
        <a:cs typeface="+mn-cs"/>
      </a:defRPr>
    </a:lvl7pPr>
    <a:lvl8pPr marL="3650056" algn="l" defTabSz="1042873" rtl="0" eaLnBrk="1" latinLnBrk="0" hangingPunct="1">
      <a:defRPr kumimoji="1" sz="2053" kern="1200">
        <a:solidFill>
          <a:schemeClr val="tx1"/>
        </a:solidFill>
        <a:latin typeface="+mn-lt"/>
        <a:ea typeface="+mn-ea"/>
        <a:cs typeface="+mn-cs"/>
      </a:defRPr>
    </a:lvl8pPr>
    <a:lvl9pPr marL="4171493" algn="l" defTabSz="1042873" rtl="0" eaLnBrk="1" latinLnBrk="0" hangingPunct="1">
      <a:defRPr kumimoji="1" sz="205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4" userDrawn="1">
          <p15:clr>
            <a:srgbClr val="A4A3A4"/>
          </p15:clr>
        </p15:guide>
        <p15:guide id="2" pos="238" userDrawn="1">
          <p15:clr>
            <a:srgbClr val="A4A3A4"/>
          </p15:clr>
        </p15:guide>
        <p15:guide id="3" pos="6497" userDrawn="1">
          <p15:clr>
            <a:srgbClr val="A4A3A4"/>
          </p15:clr>
        </p15:guide>
        <p15:guide id="4" orient="horz" pos="4558" userDrawn="1">
          <p15:clr>
            <a:srgbClr val="A4A3A4"/>
          </p15:clr>
        </p15:guide>
        <p15:guide id="6" pos="2324" userDrawn="1">
          <p15:clr>
            <a:srgbClr val="A4A3A4"/>
          </p15:clr>
        </p15:guide>
        <p15:guide id="7" pos="4275" userDrawn="1">
          <p15:clr>
            <a:srgbClr val="A4A3A4"/>
          </p15:clr>
        </p15:guide>
        <p15:guide id="8" pos="4592" userDrawn="1">
          <p15:clr>
            <a:srgbClr val="A4A3A4"/>
          </p15:clr>
        </p15:guide>
        <p15:guide id="9" pos="2007" userDrawn="1">
          <p15:clr>
            <a:srgbClr val="A4A3A4"/>
          </p15:clr>
        </p15:guide>
        <p15:guide id="10" orient="horz" pos="4649" userDrawn="1">
          <p15:clr>
            <a:srgbClr val="A4A3A4"/>
          </p15:clr>
        </p15:guide>
        <p15:guide id="11" orient="horz" pos="9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a:srgbClr val="2FBEBB"/>
    <a:srgbClr val="D4F4F3"/>
    <a:srgbClr val="B6ECEB"/>
    <a:srgbClr val="9BE5E3"/>
    <a:srgbClr val="DFF0F5"/>
    <a:srgbClr val="FFBC85"/>
    <a:srgbClr val="FFCFA7"/>
    <a:srgbClr val="FFF4EB"/>
    <a:srgbClr val="FFE1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525" autoAdjust="0"/>
    <p:restoredTop sz="96391" autoAdjust="0"/>
  </p:normalViewPr>
  <p:slideViewPr>
    <p:cSldViewPr>
      <p:cViewPr varScale="1">
        <p:scale>
          <a:sx n="74" d="100"/>
          <a:sy n="74" d="100"/>
        </p:scale>
        <p:origin x="1819" y="72"/>
      </p:cViewPr>
      <p:guideLst>
        <p:guide orient="horz" pos="204"/>
        <p:guide pos="238"/>
        <p:guide pos="6497"/>
        <p:guide orient="horz" pos="4558"/>
        <p:guide pos="2324"/>
        <p:guide pos="4275"/>
        <p:guide pos="4592"/>
        <p:guide pos="2007"/>
        <p:guide orient="horz" pos="4649"/>
        <p:guide orient="horz" pos="975"/>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089F6E12-A670-4EE0-959B-00086771932B}" type="datetimeFigureOut">
              <a:rPr kumimoji="1" lang="ja-JP" altLang="en-US" smtClean="0"/>
              <a:t>2019/4/17</a:t>
            </a:fld>
            <a:endParaRPr kumimoji="1" lang="ja-JP" altLang="en-US"/>
          </a:p>
        </p:txBody>
      </p:sp>
      <p:sp>
        <p:nvSpPr>
          <p:cNvPr id="4" name="スライド イメージ プレースホルダー 3"/>
          <p:cNvSpPr>
            <a:spLocks noGrp="1" noRot="1" noChangeAspect="1"/>
          </p:cNvSpPr>
          <p:nvPr>
            <p:ph type="sldImg" idx="2"/>
          </p:nvPr>
        </p:nvSpPr>
        <p:spPr>
          <a:xfrm>
            <a:off x="769938" y="746125"/>
            <a:ext cx="52673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27466C6D-7E2D-4C88-8A4F-C024B94CA930}" type="slidenum">
              <a:rPr kumimoji="1" lang="ja-JP" altLang="en-US" smtClean="0"/>
              <a:t>‹#›</a:t>
            </a:fld>
            <a:endParaRPr kumimoji="1" lang="ja-JP" altLang="en-US"/>
          </a:p>
        </p:txBody>
      </p:sp>
    </p:spTree>
    <p:extLst>
      <p:ext uri="{BB962C8B-B14F-4D97-AF65-F5344CB8AC3E}">
        <p14:creationId xmlns:p14="http://schemas.microsoft.com/office/powerpoint/2010/main" val="3094024947"/>
      </p:ext>
    </p:extLst>
  </p:cSld>
  <p:clrMap bg1="lt1" tx1="dk1" bg2="lt2" tx2="dk2" accent1="accent1" accent2="accent2" accent3="accent3" accent4="accent4" accent5="accent5" accent6="accent6" hlink="hlink" folHlink="folHlink"/>
  <p:notesStyle>
    <a:lvl1pPr marL="0" algn="l" defTabSz="1042873" rtl="0" eaLnBrk="1" latinLnBrk="0" hangingPunct="1">
      <a:defRPr kumimoji="1" sz="1369" kern="1200">
        <a:solidFill>
          <a:schemeClr val="tx1"/>
        </a:solidFill>
        <a:latin typeface="+mn-lt"/>
        <a:ea typeface="+mn-ea"/>
        <a:cs typeface="+mn-cs"/>
      </a:defRPr>
    </a:lvl1pPr>
    <a:lvl2pPr marL="521437" algn="l" defTabSz="1042873" rtl="0" eaLnBrk="1" latinLnBrk="0" hangingPunct="1">
      <a:defRPr kumimoji="1" sz="1369" kern="1200">
        <a:solidFill>
          <a:schemeClr val="tx1"/>
        </a:solidFill>
        <a:latin typeface="+mn-lt"/>
        <a:ea typeface="+mn-ea"/>
        <a:cs typeface="+mn-cs"/>
      </a:defRPr>
    </a:lvl2pPr>
    <a:lvl3pPr marL="1042873" algn="l" defTabSz="1042873" rtl="0" eaLnBrk="1" latinLnBrk="0" hangingPunct="1">
      <a:defRPr kumimoji="1" sz="1369" kern="1200">
        <a:solidFill>
          <a:schemeClr val="tx1"/>
        </a:solidFill>
        <a:latin typeface="+mn-lt"/>
        <a:ea typeface="+mn-ea"/>
        <a:cs typeface="+mn-cs"/>
      </a:defRPr>
    </a:lvl3pPr>
    <a:lvl4pPr marL="1564310" algn="l" defTabSz="1042873" rtl="0" eaLnBrk="1" latinLnBrk="0" hangingPunct="1">
      <a:defRPr kumimoji="1" sz="1369" kern="1200">
        <a:solidFill>
          <a:schemeClr val="tx1"/>
        </a:solidFill>
        <a:latin typeface="+mn-lt"/>
        <a:ea typeface="+mn-ea"/>
        <a:cs typeface="+mn-cs"/>
      </a:defRPr>
    </a:lvl4pPr>
    <a:lvl5pPr marL="2085746" algn="l" defTabSz="1042873" rtl="0" eaLnBrk="1" latinLnBrk="0" hangingPunct="1">
      <a:defRPr kumimoji="1" sz="1369" kern="1200">
        <a:solidFill>
          <a:schemeClr val="tx1"/>
        </a:solidFill>
        <a:latin typeface="+mn-lt"/>
        <a:ea typeface="+mn-ea"/>
        <a:cs typeface="+mn-cs"/>
      </a:defRPr>
    </a:lvl5pPr>
    <a:lvl6pPr marL="2607183" algn="l" defTabSz="1042873" rtl="0" eaLnBrk="1" latinLnBrk="0" hangingPunct="1">
      <a:defRPr kumimoji="1" sz="1369" kern="1200">
        <a:solidFill>
          <a:schemeClr val="tx1"/>
        </a:solidFill>
        <a:latin typeface="+mn-lt"/>
        <a:ea typeface="+mn-ea"/>
        <a:cs typeface="+mn-cs"/>
      </a:defRPr>
    </a:lvl6pPr>
    <a:lvl7pPr marL="3128620" algn="l" defTabSz="1042873" rtl="0" eaLnBrk="1" latinLnBrk="0" hangingPunct="1">
      <a:defRPr kumimoji="1" sz="1369" kern="1200">
        <a:solidFill>
          <a:schemeClr val="tx1"/>
        </a:solidFill>
        <a:latin typeface="+mn-lt"/>
        <a:ea typeface="+mn-ea"/>
        <a:cs typeface="+mn-cs"/>
      </a:defRPr>
    </a:lvl7pPr>
    <a:lvl8pPr marL="3650056" algn="l" defTabSz="1042873" rtl="0" eaLnBrk="1" latinLnBrk="0" hangingPunct="1">
      <a:defRPr kumimoji="1" sz="1369" kern="1200">
        <a:solidFill>
          <a:schemeClr val="tx1"/>
        </a:solidFill>
        <a:latin typeface="+mn-lt"/>
        <a:ea typeface="+mn-ea"/>
        <a:cs typeface="+mn-cs"/>
      </a:defRPr>
    </a:lvl8pPr>
    <a:lvl9pPr marL="4171493" algn="l" defTabSz="1042873" rtl="0" eaLnBrk="1" latinLnBrk="0" hangingPunct="1">
      <a:defRPr kumimoji="1" sz="136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7466C6D-7E2D-4C88-8A4F-C024B94CA930}" type="slidenum">
              <a:rPr kumimoji="1" lang="ja-JP" altLang="en-US" smtClean="0"/>
              <a:t>2</a:t>
            </a:fld>
            <a:endParaRPr kumimoji="1" lang="ja-JP" altLang="en-US"/>
          </a:p>
        </p:txBody>
      </p:sp>
    </p:spTree>
    <p:extLst>
      <p:ext uri="{BB962C8B-B14F-4D97-AF65-F5344CB8AC3E}">
        <p14:creationId xmlns:p14="http://schemas.microsoft.com/office/powerpoint/2010/main" val="2299652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886" y="2348400"/>
            <a:ext cx="9088041" cy="1620430"/>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603772" y="4283816"/>
            <a:ext cx="7484269" cy="1931917"/>
          </a:xfrm>
        </p:spPr>
        <p:txBody>
          <a:bodyPr/>
          <a:lstStyle>
            <a:lvl1pPr marL="0" indent="0" algn="ctr">
              <a:buNone/>
              <a:defRPr>
                <a:solidFill>
                  <a:schemeClr val="tx1">
                    <a:tint val="75000"/>
                  </a:schemeClr>
                </a:solidFill>
              </a:defRPr>
            </a:lvl1pPr>
            <a:lvl2pPr marL="503972" indent="0" algn="ctr">
              <a:buNone/>
              <a:defRPr>
                <a:solidFill>
                  <a:schemeClr val="tx1">
                    <a:tint val="75000"/>
                  </a:schemeClr>
                </a:solidFill>
              </a:defRPr>
            </a:lvl2pPr>
            <a:lvl3pPr marL="1007943" indent="0" algn="ctr">
              <a:buNone/>
              <a:defRPr>
                <a:solidFill>
                  <a:schemeClr val="tx1">
                    <a:tint val="75000"/>
                  </a:schemeClr>
                </a:solidFill>
              </a:defRPr>
            </a:lvl3pPr>
            <a:lvl4pPr marL="1511915" indent="0" algn="ctr">
              <a:buNone/>
              <a:defRPr>
                <a:solidFill>
                  <a:schemeClr val="tx1">
                    <a:tint val="75000"/>
                  </a:schemeClr>
                </a:solidFill>
              </a:defRPr>
            </a:lvl4pPr>
            <a:lvl5pPr marL="2015886" indent="0" algn="ctr">
              <a:buNone/>
              <a:defRPr>
                <a:solidFill>
                  <a:schemeClr val="tx1">
                    <a:tint val="75000"/>
                  </a:schemeClr>
                </a:solidFill>
              </a:defRPr>
            </a:lvl5pPr>
            <a:lvl6pPr marL="2519858" indent="0" algn="ctr">
              <a:buNone/>
              <a:defRPr>
                <a:solidFill>
                  <a:schemeClr val="tx1">
                    <a:tint val="75000"/>
                  </a:schemeClr>
                </a:solidFill>
              </a:defRPr>
            </a:lvl6pPr>
            <a:lvl7pPr marL="3023829" indent="0" algn="ctr">
              <a:buNone/>
              <a:defRPr>
                <a:solidFill>
                  <a:schemeClr val="tx1">
                    <a:tint val="75000"/>
                  </a:schemeClr>
                </a:solidFill>
              </a:defRPr>
            </a:lvl7pPr>
            <a:lvl8pPr marL="3527801" indent="0" algn="ctr">
              <a:buNone/>
              <a:defRPr>
                <a:solidFill>
                  <a:schemeClr val="tx1">
                    <a:tint val="75000"/>
                  </a:schemeClr>
                </a:solidFill>
              </a:defRPr>
            </a:lvl8pPr>
            <a:lvl9pPr marL="4031772"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37305442-E759-4742-87E2-238276DBEB8A}" type="datetimeFigureOut">
              <a:rPr kumimoji="1" lang="ja-JP" altLang="en-US" smtClean="0"/>
              <a:t>2019/4/17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42FCDF9-9DEA-499F-896C-0760A64C753C}" type="slidenum">
              <a:rPr kumimoji="1" lang="ja-JP" altLang="en-US" smtClean="0"/>
              <a:t>‹#›</a:t>
            </a:fld>
            <a:endParaRPr kumimoji="1" lang="ja-JP" altLang="en-US"/>
          </a:p>
        </p:txBody>
      </p:sp>
    </p:spTree>
    <p:extLst>
      <p:ext uri="{BB962C8B-B14F-4D97-AF65-F5344CB8AC3E}">
        <p14:creationId xmlns:p14="http://schemas.microsoft.com/office/powerpoint/2010/main" val="3621017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7305442-E759-4742-87E2-238276DBEB8A}" type="datetimeFigureOut">
              <a:rPr kumimoji="1" lang="ja-JP" altLang="en-US" smtClean="0"/>
              <a:t>2019/4/17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42FCDF9-9DEA-499F-896C-0760A64C753C}" type="slidenum">
              <a:rPr kumimoji="1" lang="ja-JP" altLang="en-US" smtClean="0"/>
              <a:t>‹#›</a:t>
            </a:fld>
            <a:endParaRPr kumimoji="1" lang="ja-JP" altLang="en-US"/>
          </a:p>
        </p:txBody>
      </p:sp>
    </p:spTree>
    <p:extLst>
      <p:ext uri="{BB962C8B-B14F-4D97-AF65-F5344CB8AC3E}">
        <p14:creationId xmlns:p14="http://schemas.microsoft.com/office/powerpoint/2010/main" val="260767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51564" y="302738"/>
            <a:ext cx="2405658" cy="6450223"/>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4591" y="302738"/>
            <a:ext cx="7038777" cy="6450223"/>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7305442-E759-4742-87E2-238276DBEB8A}" type="datetimeFigureOut">
              <a:rPr kumimoji="1" lang="ja-JP" altLang="en-US" smtClean="0"/>
              <a:t>2019/4/17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42FCDF9-9DEA-499F-896C-0760A64C753C}" type="slidenum">
              <a:rPr kumimoji="1" lang="ja-JP" altLang="en-US" smtClean="0"/>
              <a:t>‹#›</a:t>
            </a:fld>
            <a:endParaRPr kumimoji="1" lang="ja-JP" altLang="en-US"/>
          </a:p>
        </p:txBody>
      </p:sp>
    </p:spTree>
    <p:extLst>
      <p:ext uri="{BB962C8B-B14F-4D97-AF65-F5344CB8AC3E}">
        <p14:creationId xmlns:p14="http://schemas.microsoft.com/office/powerpoint/2010/main" val="1782280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7305442-E759-4742-87E2-238276DBEB8A}" type="datetimeFigureOut">
              <a:rPr kumimoji="1" lang="ja-JP" altLang="en-US" smtClean="0"/>
              <a:t>2019/4/17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42FCDF9-9DEA-499F-896C-0760A64C753C}" type="slidenum">
              <a:rPr kumimoji="1" lang="ja-JP" altLang="en-US" smtClean="0"/>
              <a:t>‹#›</a:t>
            </a:fld>
            <a:endParaRPr kumimoji="1" lang="ja-JP" altLang="en-US"/>
          </a:p>
        </p:txBody>
      </p:sp>
    </p:spTree>
    <p:extLst>
      <p:ext uri="{BB962C8B-B14F-4D97-AF65-F5344CB8AC3E}">
        <p14:creationId xmlns:p14="http://schemas.microsoft.com/office/powerpoint/2010/main" val="2392316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44580" y="4857792"/>
            <a:ext cx="9088041" cy="1501435"/>
          </a:xfrm>
        </p:spPr>
        <p:txBody>
          <a:bodyPr anchor="t"/>
          <a:lstStyle>
            <a:lvl1pPr algn="l">
              <a:defRPr sz="4409"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44580" y="3204114"/>
            <a:ext cx="9088041" cy="1653678"/>
          </a:xfrm>
        </p:spPr>
        <p:txBody>
          <a:bodyPr anchor="b"/>
          <a:lstStyle>
            <a:lvl1pPr marL="0" indent="0">
              <a:buNone/>
              <a:defRPr sz="2205">
                <a:solidFill>
                  <a:schemeClr val="tx1">
                    <a:tint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37305442-E759-4742-87E2-238276DBEB8A}" type="datetimeFigureOut">
              <a:rPr kumimoji="1" lang="ja-JP" altLang="en-US" smtClean="0"/>
              <a:t>2019/4/17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42FCDF9-9DEA-499F-896C-0760A64C753C}" type="slidenum">
              <a:rPr kumimoji="1" lang="ja-JP" altLang="en-US" smtClean="0"/>
              <a:t>‹#›</a:t>
            </a:fld>
            <a:endParaRPr kumimoji="1" lang="ja-JP" altLang="en-US"/>
          </a:p>
        </p:txBody>
      </p:sp>
    </p:spTree>
    <p:extLst>
      <p:ext uri="{BB962C8B-B14F-4D97-AF65-F5344CB8AC3E}">
        <p14:creationId xmlns:p14="http://schemas.microsoft.com/office/powerpoint/2010/main" val="3018802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4591" y="1763925"/>
            <a:ext cx="4722217" cy="4989036"/>
          </a:xfrm>
        </p:spPr>
        <p:txBody>
          <a:bodyPr/>
          <a:lstStyle>
            <a:lvl1pPr>
              <a:defRPr sz="3086"/>
            </a:lvl1pPr>
            <a:lvl2pPr>
              <a:defRPr sz="2646"/>
            </a:lvl2pPr>
            <a:lvl3pPr>
              <a:defRPr sz="2205"/>
            </a:lvl3pPr>
            <a:lvl4pPr>
              <a:defRPr sz="1984"/>
            </a:lvl4pPr>
            <a:lvl5pPr>
              <a:defRPr sz="1984"/>
            </a:lvl5pPr>
            <a:lvl6pPr>
              <a:defRPr sz="1984"/>
            </a:lvl6pPr>
            <a:lvl7pPr>
              <a:defRPr sz="1984"/>
            </a:lvl7pPr>
            <a:lvl8pPr>
              <a:defRPr sz="1984"/>
            </a:lvl8pPr>
            <a:lvl9pPr>
              <a:defRPr sz="1984"/>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35005" y="1763925"/>
            <a:ext cx="4722217" cy="4989036"/>
          </a:xfrm>
        </p:spPr>
        <p:txBody>
          <a:bodyPr/>
          <a:lstStyle>
            <a:lvl1pPr>
              <a:defRPr sz="3086"/>
            </a:lvl1pPr>
            <a:lvl2pPr>
              <a:defRPr sz="2646"/>
            </a:lvl2pPr>
            <a:lvl3pPr>
              <a:defRPr sz="2205"/>
            </a:lvl3pPr>
            <a:lvl4pPr>
              <a:defRPr sz="1984"/>
            </a:lvl4pPr>
            <a:lvl5pPr>
              <a:defRPr sz="1984"/>
            </a:lvl5pPr>
            <a:lvl6pPr>
              <a:defRPr sz="1984"/>
            </a:lvl6pPr>
            <a:lvl7pPr>
              <a:defRPr sz="1984"/>
            </a:lvl7pPr>
            <a:lvl8pPr>
              <a:defRPr sz="1984"/>
            </a:lvl8pPr>
            <a:lvl9pPr>
              <a:defRPr sz="1984"/>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37305442-E759-4742-87E2-238276DBEB8A}" type="datetimeFigureOut">
              <a:rPr kumimoji="1" lang="ja-JP" altLang="en-US" smtClean="0"/>
              <a:t>2019/4/17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42FCDF9-9DEA-499F-896C-0760A64C753C}" type="slidenum">
              <a:rPr kumimoji="1" lang="ja-JP" altLang="en-US" smtClean="0"/>
              <a:t>‹#›</a:t>
            </a:fld>
            <a:endParaRPr kumimoji="1" lang="ja-JP" altLang="en-US"/>
          </a:p>
        </p:txBody>
      </p:sp>
    </p:spTree>
    <p:extLst>
      <p:ext uri="{BB962C8B-B14F-4D97-AF65-F5344CB8AC3E}">
        <p14:creationId xmlns:p14="http://schemas.microsoft.com/office/powerpoint/2010/main" val="51874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34591" y="1692178"/>
            <a:ext cx="4724074" cy="705219"/>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534591" y="2397397"/>
            <a:ext cx="4724074" cy="4355563"/>
          </a:xfrm>
        </p:spPr>
        <p:txBody>
          <a:bodyPr/>
          <a:lstStyle>
            <a:lvl1pPr>
              <a:defRPr sz="2646"/>
            </a:lvl1pPr>
            <a:lvl2pPr>
              <a:defRPr sz="2205"/>
            </a:lvl2pPr>
            <a:lvl3pPr>
              <a:defRPr sz="1984"/>
            </a:lvl3pPr>
            <a:lvl4pPr>
              <a:defRPr sz="1764"/>
            </a:lvl4pPr>
            <a:lvl5pPr>
              <a:defRPr sz="1764"/>
            </a:lvl5pPr>
            <a:lvl6pPr>
              <a:defRPr sz="1764"/>
            </a:lvl6pPr>
            <a:lvl7pPr>
              <a:defRPr sz="1764"/>
            </a:lvl7pPr>
            <a:lvl8pPr>
              <a:defRPr sz="1764"/>
            </a:lvl8pPr>
            <a:lvl9pPr>
              <a:defRPr sz="1764"/>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431293" y="1692178"/>
            <a:ext cx="4725930" cy="705219"/>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431293" y="2397397"/>
            <a:ext cx="4725930" cy="4355563"/>
          </a:xfrm>
        </p:spPr>
        <p:txBody>
          <a:bodyPr/>
          <a:lstStyle>
            <a:lvl1pPr>
              <a:defRPr sz="2646"/>
            </a:lvl1pPr>
            <a:lvl2pPr>
              <a:defRPr sz="2205"/>
            </a:lvl2pPr>
            <a:lvl3pPr>
              <a:defRPr sz="1984"/>
            </a:lvl3pPr>
            <a:lvl4pPr>
              <a:defRPr sz="1764"/>
            </a:lvl4pPr>
            <a:lvl5pPr>
              <a:defRPr sz="1764"/>
            </a:lvl5pPr>
            <a:lvl6pPr>
              <a:defRPr sz="1764"/>
            </a:lvl6pPr>
            <a:lvl7pPr>
              <a:defRPr sz="1764"/>
            </a:lvl7pPr>
            <a:lvl8pPr>
              <a:defRPr sz="1764"/>
            </a:lvl8pPr>
            <a:lvl9pPr>
              <a:defRPr sz="1764"/>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37305442-E759-4742-87E2-238276DBEB8A}" type="datetimeFigureOut">
              <a:rPr kumimoji="1" lang="ja-JP" altLang="en-US" smtClean="0"/>
              <a:t>2019/4/17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42FCDF9-9DEA-499F-896C-0760A64C753C}" type="slidenum">
              <a:rPr kumimoji="1" lang="ja-JP" altLang="en-US" smtClean="0"/>
              <a:t>‹#›</a:t>
            </a:fld>
            <a:endParaRPr kumimoji="1" lang="ja-JP" altLang="en-US"/>
          </a:p>
        </p:txBody>
      </p:sp>
    </p:spTree>
    <p:extLst>
      <p:ext uri="{BB962C8B-B14F-4D97-AF65-F5344CB8AC3E}">
        <p14:creationId xmlns:p14="http://schemas.microsoft.com/office/powerpoint/2010/main" val="1096208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37305442-E759-4742-87E2-238276DBEB8A}" type="datetimeFigureOut">
              <a:rPr kumimoji="1" lang="ja-JP" altLang="en-US" smtClean="0"/>
              <a:t>2019/4/17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42FCDF9-9DEA-499F-896C-0760A64C753C}" type="slidenum">
              <a:rPr kumimoji="1" lang="ja-JP" altLang="en-US" smtClean="0"/>
              <a:t>‹#›</a:t>
            </a:fld>
            <a:endParaRPr kumimoji="1" lang="ja-JP" altLang="en-US"/>
          </a:p>
        </p:txBody>
      </p:sp>
    </p:spTree>
    <p:extLst>
      <p:ext uri="{BB962C8B-B14F-4D97-AF65-F5344CB8AC3E}">
        <p14:creationId xmlns:p14="http://schemas.microsoft.com/office/powerpoint/2010/main" val="1963399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7305442-E759-4742-87E2-238276DBEB8A}" type="datetimeFigureOut">
              <a:rPr kumimoji="1" lang="ja-JP" altLang="en-US" smtClean="0"/>
              <a:t>2019/4/17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42FCDF9-9DEA-499F-896C-0760A64C753C}" type="slidenum">
              <a:rPr kumimoji="1" lang="ja-JP" altLang="en-US" smtClean="0"/>
              <a:t>‹#›</a:t>
            </a:fld>
            <a:endParaRPr kumimoji="1" lang="ja-JP" altLang="en-US"/>
          </a:p>
        </p:txBody>
      </p:sp>
    </p:spTree>
    <p:extLst>
      <p:ext uri="{BB962C8B-B14F-4D97-AF65-F5344CB8AC3E}">
        <p14:creationId xmlns:p14="http://schemas.microsoft.com/office/powerpoint/2010/main" val="4193218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591" y="300987"/>
            <a:ext cx="3517533" cy="1280945"/>
          </a:xfrm>
        </p:spPr>
        <p:txBody>
          <a:bodyPr anchor="b"/>
          <a:lstStyle>
            <a:lvl1pPr algn="l">
              <a:defRPr sz="2205"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4180202" y="300988"/>
            <a:ext cx="5977020" cy="6451973"/>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534591" y="1581933"/>
            <a:ext cx="3517533" cy="5171028"/>
          </a:xfrm>
        </p:spPr>
        <p:txBody>
          <a:bodyPr/>
          <a:lstStyle>
            <a:lvl1pPr marL="0" indent="0">
              <a:buNone/>
              <a:defRPr sz="1543"/>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7305442-E759-4742-87E2-238276DBEB8A}" type="datetimeFigureOut">
              <a:rPr kumimoji="1" lang="ja-JP" altLang="en-US" smtClean="0"/>
              <a:t>2019/4/17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42FCDF9-9DEA-499F-896C-0760A64C753C}" type="slidenum">
              <a:rPr kumimoji="1" lang="ja-JP" altLang="en-US" smtClean="0"/>
              <a:t>‹#›</a:t>
            </a:fld>
            <a:endParaRPr kumimoji="1" lang="ja-JP" altLang="en-US"/>
          </a:p>
        </p:txBody>
      </p:sp>
    </p:spTree>
    <p:extLst>
      <p:ext uri="{BB962C8B-B14F-4D97-AF65-F5344CB8AC3E}">
        <p14:creationId xmlns:p14="http://schemas.microsoft.com/office/powerpoint/2010/main" val="288024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5670" y="5291772"/>
            <a:ext cx="6415088" cy="624724"/>
          </a:xfrm>
        </p:spPr>
        <p:txBody>
          <a:bodyPr anchor="b"/>
          <a:lstStyle>
            <a:lvl1pPr algn="l">
              <a:defRPr sz="2205"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095670" y="675471"/>
            <a:ext cx="6415088" cy="4535805"/>
          </a:xfrm>
        </p:spPr>
        <p:txBody>
          <a:bodyPr/>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endParaRPr kumimoji="1" lang="ja-JP" altLang="en-US"/>
          </a:p>
        </p:txBody>
      </p:sp>
      <p:sp>
        <p:nvSpPr>
          <p:cNvPr id="4" name="テキスト プレースホルダー 3"/>
          <p:cNvSpPr>
            <a:spLocks noGrp="1"/>
          </p:cNvSpPr>
          <p:nvPr>
            <p:ph type="body" sz="half" idx="2"/>
          </p:nvPr>
        </p:nvSpPr>
        <p:spPr>
          <a:xfrm>
            <a:off x="2095670" y="5916496"/>
            <a:ext cx="6415088" cy="887211"/>
          </a:xfrm>
        </p:spPr>
        <p:txBody>
          <a:bodyPr/>
          <a:lstStyle>
            <a:lvl1pPr marL="0" indent="0">
              <a:buNone/>
              <a:defRPr sz="1543"/>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7305442-E759-4742-87E2-238276DBEB8A}" type="datetimeFigureOut">
              <a:rPr kumimoji="1" lang="ja-JP" altLang="en-US" smtClean="0"/>
              <a:t>2019/4/17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42FCDF9-9DEA-499F-896C-0760A64C753C}" type="slidenum">
              <a:rPr kumimoji="1" lang="ja-JP" altLang="en-US" smtClean="0"/>
              <a:t>‹#›</a:t>
            </a:fld>
            <a:endParaRPr kumimoji="1" lang="ja-JP" altLang="en-US"/>
          </a:p>
        </p:txBody>
      </p:sp>
    </p:spTree>
    <p:extLst>
      <p:ext uri="{BB962C8B-B14F-4D97-AF65-F5344CB8AC3E}">
        <p14:creationId xmlns:p14="http://schemas.microsoft.com/office/powerpoint/2010/main" val="1664642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4591" y="302737"/>
            <a:ext cx="9622632" cy="1259946"/>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34591" y="1763925"/>
            <a:ext cx="9622632" cy="4989036"/>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534591" y="7006699"/>
            <a:ext cx="2494756"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37305442-E759-4742-87E2-238276DBEB8A}" type="datetimeFigureOut">
              <a:rPr kumimoji="1" lang="ja-JP" altLang="en-US" smtClean="0"/>
              <a:t>2019/4/17</a:t>
            </a:fld>
            <a:endParaRPr kumimoji="1" lang="ja-JP" altLang="en-US"/>
          </a:p>
        </p:txBody>
      </p:sp>
      <p:sp>
        <p:nvSpPr>
          <p:cNvPr id="5" name="フッター プレースホルダー 4"/>
          <p:cNvSpPr>
            <a:spLocks noGrp="1"/>
          </p:cNvSpPr>
          <p:nvPr>
            <p:ph type="ftr" sz="quarter" idx="3"/>
          </p:nvPr>
        </p:nvSpPr>
        <p:spPr>
          <a:xfrm>
            <a:off x="3653036" y="7006699"/>
            <a:ext cx="3385741"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62466" y="7006699"/>
            <a:ext cx="2494756"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342FCDF9-9DEA-499F-896C-0760A64C753C}" type="slidenum">
              <a:rPr kumimoji="1" lang="ja-JP" altLang="en-US" smtClean="0"/>
              <a:t>‹#›</a:t>
            </a:fld>
            <a:endParaRPr kumimoji="1" lang="ja-JP" altLang="en-US"/>
          </a:p>
        </p:txBody>
      </p:sp>
    </p:spTree>
    <p:extLst>
      <p:ext uri="{BB962C8B-B14F-4D97-AF65-F5344CB8AC3E}">
        <p14:creationId xmlns:p14="http://schemas.microsoft.com/office/powerpoint/2010/main" val="3256471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7943" rtl="0" eaLnBrk="1" latinLnBrk="0" hangingPunct="1">
        <a:spcBef>
          <a:spcPct val="0"/>
        </a:spcBef>
        <a:buNone/>
        <a:defRPr kumimoji="1" sz="4850" kern="1200">
          <a:solidFill>
            <a:schemeClr val="tx1"/>
          </a:solidFill>
          <a:latin typeface="+mj-lt"/>
          <a:ea typeface="+mj-ea"/>
          <a:cs typeface="+mj-cs"/>
        </a:defRPr>
      </a:lvl1pPr>
    </p:titleStyle>
    <p:bodyStyle>
      <a:lvl1pPr marL="377979" indent="-377979" algn="l" defTabSz="1007943" rtl="0" eaLnBrk="1" latinLnBrk="0" hangingPunct="1">
        <a:spcBef>
          <a:spcPct val="20000"/>
        </a:spcBef>
        <a:buFont typeface="Arial" panose="020B0604020202020204" pitchFamily="34" charset="0"/>
        <a:buChar char="•"/>
        <a:defRPr kumimoji="1" sz="3527" kern="1200">
          <a:solidFill>
            <a:schemeClr val="tx1"/>
          </a:solidFill>
          <a:latin typeface="+mn-lt"/>
          <a:ea typeface="+mn-ea"/>
          <a:cs typeface="+mn-cs"/>
        </a:defRPr>
      </a:lvl1pPr>
      <a:lvl2pPr marL="818954" indent="-314982" algn="l" defTabSz="1007943" rtl="0" eaLnBrk="1" latinLnBrk="0" hangingPunct="1">
        <a:spcBef>
          <a:spcPct val="20000"/>
        </a:spcBef>
        <a:buFont typeface="Arial" panose="020B0604020202020204" pitchFamily="34" charset="0"/>
        <a:buChar char="–"/>
        <a:defRPr kumimoji="1" sz="3086" kern="1200">
          <a:solidFill>
            <a:schemeClr val="tx1"/>
          </a:solidFill>
          <a:latin typeface="+mn-lt"/>
          <a:ea typeface="+mn-ea"/>
          <a:cs typeface="+mn-cs"/>
        </a:defRPr>
      </a:lvl2pPr>
      <a:lvl3pPr marL="1259929" indent="-251986" algn="l" defTabSz="1007943" rtl="0" eaLnBrk="1" latinLnBrk="0" hangingPunct="1">
        <a:spcBef>
          <a:spcPct val="20000"/>
        </a:spcBef>
        <a:buFont typeface="Arial" panose="020B0604020202020204" pitchFamily="34" charset="0"/>
        <a:buChar char="•"/>
        <a:defRPr kumimoji="1" sz="2646" kern="1200">
          <a:solidFill>
            <a:schemeClr val="tx1"/>
          </a:solidFill>
          <a:latin typeface="+mn-lt"/>
          <a:ea typeface="+mn-ea"/>
          <a:cs typeface="+mn-cs"/>
        </a:defRPr>
      </a:lvl3pPr>
      <a:lvl4pPr marL="1763900" indent="-251986" algn="l" defTabSz="1007943" rtl="0" eaLnBrk="1" latinLnBrk="0" hangingPunct="1">
        <a:spcBef>
          <a:spcPct val="20000"/>
        </a:spcBef>
        <a:buFont typeface="Arial" panose="020B0604020202020204" pitchFamily="34" charset="0"/>
        <a:buChar char="–"/>
        <a:defRPr kumimoji="1" sz="2205" kern="1200">
          <a:solidFill>
            <a:schemeClr val="tx1"/>
          </a:solidFill>
          <a:latin typeface="+mn-lt"/>
          <a:ea typeface="+mn-ea"/>
          <a:cs typeface="+mn-cs"/>
        </a:defRPr>
      </a:lvl4pPr>
      <a:lvl5pPr marL="2267872" indent="-251986" algn="l" defTabSz="1007943" rtl="0" eaLnBrk="1" latinLnBrk="0" hangingPunct="1">
        <a:spcBef>
          <a:spcPct val="20000"/>
        </a:spcBef>
        <a:buFont typeface="Arial" panose="020B0604020202020204" pitchFamily="34" charset="0"/>
        <a:buChar char="»"/>
        <a:defRPr kumimoji="1" sz="2205" kern="1200">
          <a:solidFill>
            <a:schemeClr val="tx1"/>
          </a:solidFill>
          <a:latin typeface="+mn-lt"/>
          <a:ea typeface="+mn-ea"/>
          <a:cs typeface="+mn-cs"/>
        </a:defRPr>
      </a:lvl5pPr>
      <a:lvl6pPr marL="2771844" indent="-251986" algn="l" defTabSz="1007943" rtl="0" eaLnBrk="1" latinLnBrk="0" hangingPunct="1">
        <a:spcBef>
          <a:spcPct val="20000"/>
        </a:spcBef>
        <a:buFont typeface="Arial" panose="020B0604020202020204" pitchFamily="34" charset="0"/>
        <a:buChar char="•"/>
        <a:defRPr kumimoji="1" sz="2205" kern="1200">
          <a:solidFill>
            <a:schemeClr val="tx1"/>
          </a:solidFill>
          <a:latin typeface="+mn-lt"/>
          <a:ea typeface="+mn-ea"/>
          <a:cs typeface="+mn-cs"/>
        </a:defRPr>
      </a:lvl6pPr>
      <a:lvl7pPr marL="3275815" indent="-251986" algn="l" defTabSz="1007943" rtl="0" eaLnBrk="1" latinLnBrk="0" hangingPunct="1">
        <a:spcBef>
          <a:spcPct val="20000"/>
        </a:spcBef>
        <a:buFont typeface="Arial" panose="020B0604020202020204" pitchFamily="34" charset="0"/>
        <a:buChar char="•"/>
        <a:defRPr kumimoji="1" sz="2205" kern="1200">
          <a:solidFill>
            <a:schemeClr val="tx1"/>
          </a:solidFill>
          <a:latin typeface="+mn-lt"/>
          <a:ea typeface="+mn-ea"/>
          <a:cs typeface="+mn-cs"/>
        </a:defRPr>
      </a:lvl7pPr>
      <a:lvl8pPr marL="3779787" indent="-251986" algn="l" defTabSz="1007943" rtl="0" eaLnBrk="1" latinLnBrk="0" hangingPunct="1">
        <a:spcBef>
          <a:spcPct val="20000"/>
        </a:spcBef>
        <a:buFont typeface="Arial" panose="020B0604020202020204" pitchFamily="34" charset="0"/>
        <a:buChar char="•"/>
        <a:defRPr kumimoji="1" sz="2205" kern="1200">
          <a:solidFill>
            <a:schemeClr val="tx1"/>
          </a:solidFill>
          <a:latin typeface="+mn-lt"/>
          <a:ea typeface="+mn-ea"/>
          <a:cs typeface="+mn-cs"/>
        </a:defRPr>
      </a:lvl8pPr>
      <a:lvl9pPr marL="4283758" indent="-251986" algn="l" defTabSz="1007943" rtl="0" eaLnBrk="1" latinLnBrk="0" hangingPunct="1">
        <a:spcBef>
          <a:spcPct val="20000"/>
        </a:spcBef>
        <a:buFont typeface="Arial" panose="020B0604020202020204" pitchFamily="34" charset="0"/>
        <a:buChar char="•"/>
        <a:defRPr kumimoji="1" sz="2205"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楕円 119"/>
          <p:cNvSpPr/>
          <p:nvPr/>
        </p:nvSpPr>
        <p:spPr>
          <a:xfrm>
            <a:off x="7336648" y="2126845"/>
            <a:ext cx="3060000" cy="3060000"/>
          </a:xfrm>
          <a:prstGeom prst="ellipse">
            <a:avLst/>
          </a:prstGeom>
          <a:gradFill flip="none" rotWithShape="1">
            <a:gsLst>
              <a:gs pos="0">
                <a:srgbClr val="FFBC85"/>
              </a:gs>
              <a:gs pos="39000">
                <a:srgbClr val="FFE1C9"/>
              </a:gs>
              <a:gs pos="100000">
                <a:srgbClr val="FFF4EB"/>
              </a:gs>
            </a:gsLst>
            <a:path path="circle">
              <a:fillToRect l="50000" t="50000" r="50000" b="50000"/>
            </a:path>
            <a:tileRect/>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6" name="図 85"/>
          <p:cNvPicPr>
            <a:picLocks noChangeAspect="1"/>
          </p:cNvPicPr>
          <p:nvPr/>
        </p:nvPicPr>
        <p:blipFill>
          <a:blip r:embed="rId2"/>
          <a:stretch>
            <a:fillRect/>
          </a:stretch>
        </p:blipFill>
        <p:spPr>
          <a:xfrm>
            <a:off x="475988" y="2123653"/>
            <a:ext cx="996214" cy="996214"/>
          </a:xfrm>
          <a:prstGeom prst="rect">
            <a:avLst/>
          </a:prstGeom>
        </p:spPr>
      </p:pic>
      <p:pic>
        <p:nvPicPr>
          <p:cNvPr id="66" name="図 65"/>
          <p:cNvPicPr>
            <a:picLocks noChangeAspect="1"/>
          </p:cNvPicPr>
          <p:nvPr/>
        </p:nvPicPr>
        <p:blipFill>
          <a:blip r:embed="rId3"/>
          <a:stretch>
            <a:fillRect/>
          </a:stretch>
        </p:blipFill>
        <p:spPr>
          <a:xfrm>
            <a:off x="1773366" y="755501"/>
            <a:ext cx="1340292" cy="1038603"/>
          </a:xfrm>
          <a:prstGeom prst="rect">
            <a:avLst/>
          </a:prstGeom>
        </p:spPr>
      </p:pic>
      <p:sp>
        <p:nvSpPr>
          <p:cNvPr id="49" name="Text Box 32"/>
          <p:cNvSpPr txBox="1">
            <a:spLocks noChangeArrowheads="1"/>
          </p:cNvSpPr>
          <p:nvPr/>
        </p:nvSpPr>
        <p:spPr bwMode="auto">
          <a:xfrm>
            <a:off x="7493506" y="6647080"/>
            <a:ext cx="2892960" cy="6091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FFCC00"/>
                  </a:outerShdw>
                </a:effectLst>
              </a14:hiddenEffects>
            </a:ext>
          </a:extLst>
        </p:spPr>
        <p:txBody>
          <a:bodyPr vert="horz" wrap="square" lIns="0" tIns="0" rIns="0" bIns="0" numCol="1" anchor="t" anchorCtr="0" compatLnSpc="1">
            <a:prstTxWarp prst="textNoShape">
              <a:avLst/>
            </a:prstTxWarp>
          </a:bodyPr>
          <a:lstStyle/>
          <a:p>
            <a:pPr algn="ctr" defTabSz="1007943" fontAlgn="base">
              <a:spcBef>
                <a:spcPct val="0"/>
              </a:spcBef>
              <a:spcAft>
                <a:spcPct val="0"/>
              </a:spcAft>
            </a:pPr>
            <a:r>
              <a:rPr lang="ja-JP" altLang="en-US" sz="200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編集：○○○○○</a:t>
            </a:r>
            <a:endParaRPr lang="ja-JP" altLang="ja-JP" sz="20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71" name="図 70"/>
          <p:cNvPicPr>
            <a:picLocks noChangeAspect="1"/>
          </p:cNvPicPr>
          <p:nvPr/>
        </p:nvPicPr>
        <p:blipFill>
          <a:blip r:embed="rId4"/>
          <a:stretch>
            <a:fillRect/>
          </a:stretch>
        </p:blipFill>
        <p:spPr>
          <a:xfrm>
            <a:off x="1808664" y="2195661"/>
            <a:ext cx="1113343" cy="1004703"/>
          </a:xfrm>
          <a:prstGeom prst="rect">
            <a:avLst/>
          </a:prstGeom>
        </p:spPr>
      </p:pic>
      <p:sp>
        <p:nvSpPr>
          <p:cNvPr id="72" name="テキスト ボックス 71"/>
          <p:cNvSpPr txBox="1"/>
          <p:nvPr/>
        </p:nvSpPr>
        <p:spPr>
          <a:xfrm>
            <a:off x="252563" y="3131765"/>
            <a:ext cx="1332000" cy="622035"/>
          </a:xfrm>
          <a:prstGeom prst="rect">
            <a:avLst/>
          </a:prstGeom>
          <a:solidFill>
            <a:schemeClr val="accent6">
              <a:lumMod val="20000"/>
              <a:lumOff val="80000"/>
            </a:schemeClr>
          </a:solidFill>
        </p:spPr>
        <p:txBody>
          <a:bodyPr wrap="square" lIns="0" tIns="0" rIns="0" bIns="0" rtlCol="0" anchor="ctr" anchorCtr="0">
            <a:noAutofit/>
          </a:bodyPr>
          <a:lstStyle/>
          <a:p>
            <a:pPr algn="ctr"/>
            <a:r>
              <a:rPr lang="ja-JP" altLang="en-US" sz="1150" dirty="0" smtClean="0">
                <a:latin typeface="HG丸ｺﾞｼｯｸM-PRO" panose="020F0600000000000000" pitchFamily="50" charset="-128"/>
                <a:ea typeface="HG丸ｺﾞｼｯｸM-PRO" panose="020F0600000000000000" pitchFamily="50" charset="-128"/>
              </a:rPr>
              <a:t>慢性疾患などで</a:t>
            </a:r>
            <a:endParaRPr lang="en-US" altLang="ja-JP" sz="1150" dirty="0" smtClean="0">
              <a:latin typeface="HG丸ｺﾞｼｯｸM-PRO" panose="020F0600000000000000" pitchFamily="50" charset="-128"/>
              <a:ea typeface="HG丸ｺﾞｼｯｸM-PRO" panose="020F0600000000000000" pitchFamily="50" charset="-128"/>
            </a:endParaRPr>
          </a:p>
          <a:p>
            <a:pPr algn="ctr"/>
            <a:r>
              <a:rPr lang="ja-JP" altLang="en-US" sz="1150" dirty="0" smtClean="0">
                <a:latin typeface="HG丸ｺﾞｼｯｸM-PRO" panose="020F0600000000000000" pitchFamily="50" charset="-128"/>
                <a:ea typeface="HG丸ｺﾞｼｯｸM-PRO" panose="020F0600000000000000" pitchFamily="50" charset="-128"/>
              </a:rPr>
              <a:t>できる限り</a:t>
            </a:r>
            <a:endParaRPr lang="en-US" altLang="ja-JP" sz="1150" dirty="0" smtClean="0">
              <a:latin typeface="HG丸ｺﾞｼｯｸM-PRO" panose="020F0600000000000000" pitchFamily="50" charset="-128"/>
              <a:ea typeface="HG丸ｺﾞｼｯｸM-PRO" panose="020F0600000000000000" pitchFamily="50" charset="-128"/>
            </a:endParaRPr>
          </a:p>
          <a:p>
            <a:pPr algn="ctr"/>
            <a:r>
              <a:rPr lang="ja-JP" altLang="en-US" sz="1150" dirty="0" smtClean="0">
                <a:latin typeface="HG丸ｺﾞｼｯｸM-PRO" panose="020F0600000000000000" pitchFamily="50" charset="-128"/>
                <a:ea typeface="HG丸ｺﾞｼｯｸM-PRO" panose="020F0600000000000000" pitchFamily="50" charset="-128"/>
              </a:rPr>
              <a:t>家で過ごしたい</a:t>
            </a:r>
            <a:endParaRPr lang="en-US" altLang="ja-JP" sz="1150" dirty="0">
              <a:latin typeface="HG丸ｺﾞｼｯｸM-PRO" panose="020F0600000000000000" pitchFamily="50" charset="-128"/>
              <a:ea typeface="HG丸ｺﾞｼｯｸM-PRO" panose="020F0600000000000000" pitchFamily="50" charset="-128"/>
            </a:endParaRPr>
          </a:p>
        </p:txBody>
      </p:sp>
      <p:sp>
        <p:nvSpPr>
          <p:cNvPr id="75" name="角丸四角形 74"/>
          <p:cNvSpPr/>
          <p:nvPr/>
        </p:nvSpPr>
        <p:spPr>
          <a:xfrm>
            <a:off x="171756" y="215485"/>
            <a:ext cx="2970175" cy="396000"/>
          </a:xfrm>
          <a:prstGeom prst="roundRect">
            <a:avLst>
              <a:gd name="adj" fmla="val 50000"/>
            </a:avLst>
          </a:prstGeom>
          <a:solidFill>
            <a:schemeClr val="accent6">
              <a:lumMod val="75000"/>
            </a:scheme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500" dirty="0" smtClean="0">
                <a:solidFill>
                  <a:schemeClr val="bg1"/>
                </a:solidFill>
                <a:latin typeface="ＤＦ特太ゴシック体" panose="020B0509000000000000" pitchFamily="49" charset="-128"/>
                <a:ea typeface="ＤＦ特太ゴシック体" panose="020B0509000000000000" pitchFamily="49" charset="-128"/>
              </a:rPr>
              <a:t> 在宅医療を利用できる方（例）</a:t>
            </a:r>
            <a:endParaRPr kumimoji="1" lang="ja-JP" altLang="en-US" sz="1500"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76" name="角丸四角形 75"/>
          <p:cNvSpPr/>
          <p:nvPr/>
        </p:nvSpPr>
        <p:spPr>
          <a:xfrm>
            <a:off x="3545706" y="215485"/>
            <a:ext cx="3312368" cy="396000"/>
          </a:xfrm>
          <a:prstGeom prst="roundRect">
            <a:avLst>
              <a:gd name="adj" fmla="val 50000"/>
            </a:avLst>
          </a:prstGeom>
          <a:solidFill>
            <a:schemeClr val="accent6">
              <a:lumMod val="75000"/>
            </a:scheme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500" dirty="0" smtClean="0">
                <a:solidFill>
                  <a:schemeClr val="bg1"/>
                </a:solidFill>
                <a:latin typeface="ＤＦ特太ゴシック体" panose="020B0509000000000000" pitchFamily="49" charset="-128"/>
                <a:ea typeface="ＤＦ特太ゴシック体" panose="020B0509000000000000" pitchFamily="49" charset="-128"/>
              </a:rPr>
              <a:t>在宅医療で</a:t>
            </a:r>
            <a:r>
              <a:rPr kumimoji="1" lang="ja-JP" altLang="en-US" sz="1500" dirty="0" smtClean="0">
                <a:solidFill>
                  <a:schemeClr val="bg1"/>
                </a:solidFill>
                <a:latin typeface="ＤＦ特太ゴシック体" panose="020B0509000000000000" pitchFamily="49" charset="-128"/>
                <a:ea typeface="ＤＦ特太ゴシック体" panose="020B0509000000000000" pitchFamily="49" charset="-128"/>
              </a:rPr>
              <a:t>受けられる主なサービス</a:t>
            </a:r>
            <a:endParaRPr kumimoji="1" lang="ja-JP" altLang="en-US" sz="1500"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87" name="テキスト ボックス 86"/>
          <p:cNvSpPr txBox="1"/>
          <p:nvPr/>
        </p:nvSpPr>
        <p:spPr>
          <a:xfrm>
            <a:off x="1737392" y="3131765"/>
            <a:ext cx="1332000" cy="468000"/>
          </a:xfrm>
          <a:prstGeom prst="rect">
            <a:avLst/>
          </a:prstGeom>
          <a:solidFill>
            <a:schemeClr val="accent6">
              <a:lumMod val="20000"/>
              <a:lumOff val="80000"/>
            </a:schemeClr>
          </a:solidFill>
        </p:spPr>
        <p:txBody>
          <a:bodyPr wrap="square" lIns="0" tIns="0" rIns="0" bIns="0" rtlCol="0" anchor="ctr" anchorCtr="0">
            <a:noAutofit/>
          </a:bodyPr>
          <a:lstStyle/>
          <a:p>
            <a:pPr algn="ctr"/>
            <a:r>
              <a:rPr lang="ja-JP" altLang="en-US" sz="1150" dirty="0" smtClean="0">
                <a:latin typeface="HG丸ｺﾞｼｯｸM-PRO" panose="020F0600000000000000" pitchFamily="50" charset="-128"/>
                <a:ea typeface="HG丸ｺﾞｼｯｸM-PRO" panose="020F0600000000000000" pitchFamily="50" charset="-128"/>
              </a:rPr>
              <a:t>たんの吸引などが</a:t>
            </a:r>
            <a:endParaRPr lang="en-US" altLang="ja-JP" sz="1150" dirty="0" smtClean="0">
              <a:latin typeface="HG丸ｺﾞｼｯｸM-PRO" panose="020F0600000000000000" pitchFamily="50" charset="-128"/>
              <a:ea typeface="HG丸ｺﾞｼｯｸM-PRO" panose="020F0600000000000000" pitchFamily="50" charset="-128"/>
            </a:endParaRPr>
          </a:p>
          <a:p>
            <a:pPr algn="ctr"/>
            <a:r>
              <a:rPr lang="ja-JP" altLang="en-US" sz="1150" dirty="0" smtClean="0">
                <a:latin typeface="HG丸ｺﾞｼｯｸM-PRO" panose="020F0600000000000000" pitchFamily="50" charset="-128"/>
                <a:ea typeface="HG丸ｺﾞｼｯｸM-PRO" panose="020F0600000000000000" pitchFamily="50" charset="-128"/>
              </a:rPr>
              <a:t>頻繁に必要</a:t>
            </a:r>
            <a:endParaRPr lang="ja-JP" altLang="en-US" sz="1150" dirty="0">
              <a:latin typeface="HG丸ｺﾞｼｯｸM-PRO" panose="020F0600000000000000" pitchFamily="50" charset="-128"/>
              <a:ea typeface="HG丸ｺﾞｼｯｸM-PRO" panose="020F0600000000000000" pitchFamily="50" charset="-128"/>
            </a:endParaRPr>
          </a:p>
        </p:txBody>
      </p:sp>
      <p:sp>
        <p:nvSpPr>
          <p:cNvPr id="43" name="テキスト ボックス 42"/>
          <p:cNvSpPr txBox="1"/>
          <p:nvPr/>
        </p:nvSpPr>
        <p:spPr>
          <a:xfrm>
            <a:off x="3605377" y="683493"/>
            <a:ext cx="3252697" cy="481670"/>
          </a:xfrm>
          <a:prstGeom prst="rect">
            <a:avLst/>
          </a:prstGeom>
          <a:noFill/>
        </p:spPr>
        <p:txBody>
          <a:bodyPr wrap="square" rtlCol="0">
            <a:spAutoFit/>
          </a:bodyPr>
          <a:lstStyle/>
          <a:p>
            <a:pPr algn="just">
              <a:lnSpc>
                <a:spcPct val="110000"/>
              </a:lnSpc>
            </a:pPr>
            <a:r>
              <a:rPr lang="ja-JP" altLang="en-US" sz="1150" dirty="0" smtClean="0">
                <a:latin typeface="HG丸ｺﾞｼｯｸM-PRO" panose="020F0600000000000000" pitchFamily="50" charset="-128"/>
                <a:ea typeface="HG丸ｺﾞｼｯｸM-PRO" panose="020F0600000000000000" pitchFamily="50" charset="-128"/>
              </a:rPr>
              <a:t>かかりつけ医等が自宅などでの療養が必要だと判断した時に、以下のサービスを受けられます。</a:t>
            </a:r>
            <a:endParaRPr lang="ja-JP" altLang="en-US" sz="1150" dirty="0">
              <a:latin typeface="HG丸ｺﾞｼｯｸM-PRO" panose="020F0600000000000000" pitchFamily="50" charset="-128"/>
              <a:ea typeface="HG丸ｺﾞｼｯｸM-PRO" panose="020F0600000000000000" pitchFamily="50" charset="-128"/>
            </a:endParaRPr>
          </a:p>
        </p:txBody>
      </p:sp>
      <p:sp>
        <p:nvSpPr>
          <p:cNvPr id="67" name="テキスト ボックス 66"/>
          <p:cNvSpPr txBox="1"/>
          <p:nvPr/>
        </p:nvSpPr>
        <p:spPr>
          <a:xfrm>
            <a:off x="1743343" y="1691605"/>
            <a:ext cx="1332001" cy="484255"/>
          </a:xfrm>
          <a:prstGeom prst="rect">
            <a:avLst/>
          </a:prstGeom>
          <a:solidFill>
            <a:schemeClr val="accent6">
              <a:lumMod val="20000"/>
              <a:lumOff val="80000"/>
            </a:schemeClr>
          </a:solidFill>
        </p:spPr>
        <p:txBody>
          <a:bodyPr wrap="square" lIns="0" rIns="0" rtlCol="0">
            <a:noAutofit/>
          </a:bodyPr>
          <a:lstStyle/>
          <a:p>
            <a:pPr algn="ctr"/>
            <a:r>
              <a:rPr lang="ja-JP" altLang="en-US" sz="1150" dirty="0" smtClean="0">
                <a:latin typeface="HG丸ｺﾞｼｯｸM-PRO" panose="020F0600000000000000" pitchFamily="50" charset="-128"/>
                <a:ea typeface="HG丸ｺﾞｼｯｸM-PRO" panose="020F0600000000000000" pitchFamily="50" charset="-128"/>
              </a:rPr>
              <a:t>難病などで</a:t>
            </a:r>
            <a:endParaRPr lang="en-US" altLang="ja-JP" sz="1150" dirty="0" smtClean="0">
              <a:latin typeface="HG丸ｺﾞｼｯｸM-PRO" panose="020F0600000000000000" pitchFamily="50" charset="-128"/>
              <a:ea typeface="HG丸ｺﾞｼｯｸM-PRO" panose="020F0600000000000000" pitchFamily="50" charset="-128"/>
            </a:endParaRPr>
          </a:p>
          <a:p>
            <a:pPr algn="ctr"/>
            <a:r>
              <a:rPr lang="ja-JP" altLang="en-US" sz="1150" dirty="0" smtClean="0">
                <a:latin typeface="HG丸ｺﾞｼｯｸM-PRO" panose="020F0600000000000000" pitchFamily="50" charset="-128"/>
                <a:ea typeface="HG丸ｺﾞｼｯｸM-PRO" panose="020F0600000000000000" pitchFamily="50" charset="-128"/>
              </a:rPr>
              <a:t>療養</a:t>
            </a:r>
            <a:r>
              <a:rPr lang="ja-JP" altLang="en-US" sz="1150" dirty="0">
                <a:latin typeface="HG丸ｺﾞｼｯｸM-PRO" panose="020F0600000000000000" pitchFamily="50" charset="-128"/>
                <a:ea typeface="HG丸ｺﾞｼｯｸM-PRO" panose="020F0600000000000000" pitchFamily="50" charset="-128"/>
              </a:rPr>
              <a:t>が必要</a:t>
            </a:r>
          </a:p>
        </p:txBody>
      </p:sp>
      <p:sp>
        <p:nvSpPr>
          <p:cNvPr id="110" name="Text Box 3"/>
          <p:cNvSpPr txBox="1">
            <a:spLocks noChangeArrowheads="1"/>
          </p:cNvSpPr>
          <p:nvPr/>
        </p:nvSpPr>
        <p:spPr bwMode="auto">
          <a:xfrm>
            <a:off x="7309455" y="2603007"/>
            <a:ext cx="3193834" cy="7459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FFCC00"/>
                  </a:outerShdw>
                </a:effectLst>
              </a14:hiddenEffects>
            </a:ext>
          </a:extLst>
        </p:spPr>
        <p:txBody>
          <a:bodyPr vert="horz" wrap="square" lIns="0" tIns="0" rIns="0" bIns="0" numCol="1" anchor="t" anchorCtr="0" compatLnSpc="1">
            <a:prstTxWarp prst="textNoShape">
              <a:avLst/>
            </a:prstTxWarp>
          </a:bodyPr>
          <a:lstStyle/>
          <a:p>
            <a:pPr algn="ctr" defTabSz="1007943" fontAlgn="base">
              <a:spcBef>
                <a:spcPct val="0"/>
              </a:spcBef>
              <a:spcAft>
                <a:spcPct val="0"/>
              </a:spcAft>
            </a:pPr>
            <a:r>
              <a:rPr lang="ja-JP" altLang="en-US" sz="2000" b="1" dirty="0" smtClean="0">
                <a:solidFill>
                  <a:schemeClr val="accent6">
                    <a:lumMod val="75000"/>
                  </a:schemeClr>
                </a:solidFill>
                <a:latin typeface="HG丸ｺﾞｼｯｸM-PRO" panose="020F0600000000000000" pitchFamily="50" charset="-128"/>
                <a:ea typeface="HG丸ｺﾞｼｯｸM-PRO" panose="020F0600000000000000" pitchFamily="50" charset="-128"/>
                <a:cs typeface="ＭＳ Ｐゴシック" pitchFamily="50" charset="-128"/>
              </a:rPr>
              <a:t>在宅医療をご存じですか？</a:t>
            </a:r>
            <a:endParaRPr lang="ja-JP" altLang="ja-JP" sz="2000" dirty="0">
              <a:solidFill>
                <a:schemeClr val="accent6">
                  <a:lumMod val="75000"/>
                </a:schemeClr>
              </a:solidFill>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11" name="Text Box 3"/>
          <p:cNvSpPr txBox="1">
            <a:spLocks noChangeArrowheads="1"/>
          </p:cNvSpPr>
          <p:nvPr/>
        </p:nvSpPr>
        <p:spPr bwMode="auto">
          <a:xfrm>
            <a:off x="7273887" y="3463365"/>
            <a:ext cx="3240434" cy="106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FFCC00"/>
                  </a:outerShdw>
                </a:effectLst>
              </a14:hiddenEffects>
            </a:ext>
          </a:extLst>
        </p:spPr>
        <p:txBody>
          <a:bodyPr vert="horz" wrap="square" lIns="0" tIns="0" rIns="0" bIns="0" numCol="1" anchor="t" anchorCtr="0" compatLnSpc="1">
            <a:prstTxWarp prst="textNoShape">
              <a:avLst/>
            </a:prstTxWarp>
          </a:bodyPr>
          <a:lstStyle/>
          <a:p>
            <a:pPr algn="ctr" defTabSz="1007943" fontAlgn="base">
              <a:spcBef>
                <a:spcPct val="0"/>
              </a:spcBef>
              <a:spcAft>
                <a:spcPct val="0"/>
              </a:spcAft>
            </a:pPr>
            <a:r>
              <a:rPr lang="ja-JP" altLang="ja-JP" sz="1213" b="1" dirty="0">
                <a:solidFill>
                  <a:srgbClr val="6666B3"/>
                </a:solidFill>
                <a:latin typeface="メイリオ" pitchFamily="50" charset="-128"/>
                <a:ea typeface="メイリオ" pitchFamily="50" charset="-128"/>
                <a:cs typeface="ＭＳ Ｐゴシック" pitchFamily="50" charset="-128"/>
              </a:rPr>
              <a:t>　</a:t>
            </a:r>
            <a:endParaRPr lang="ja-JP" altLang="ja-JP" sz="3527" dirty="0">
              <a:latin typeface="Arial" pitchFamily="34" charset="0"/>
              <a:ea typeface="ＭＳ Ｐゴシック" pitchFamily="50" charset="-128"/>
              <a:cs typeface="ＭＳ Ｐゴシック" pitchFamily="50" charset="-128"/>
            </a:endParaRPr>
          </a:p>
        </p:txBody>
      </p:sp>
      <p:grpSp>
        <p:nvGrpSpPr>
          <p:cNvPr id="112" name="グループ化 111"/>
          <p:cNvGrpSpPr/>
          <p:nvPr/>
        </p:nvGrpSpPr>
        <p:grpSpPr>
          <a:xfrm>
            <a:off x="7798418" y="3010978"/>
            <a:ext cx="2197605" cy="1283816"/>
            <a:chOff x="4504616" y="4617828"/>
            <a:chExt cx="2038514" cy="1190877"/>
          </a:xfrm>
          <a:effectLst>
            <a:outerShdw blurRad="50800" dist="38100" dir="2700000" algn="tl" rotWithShape="0">
              <a:prstClr val="black">
                <a:alpha val="40000"/>
              </a:prstClr>
            </a:outerShdw>
          </a:effectLst>
        </p:grpSpPr>
        <p:sp>
          <p:nvSpPr>
            <p:cNvPr id="113" name="正方形/長方形 112"/>
            <p:cNvSpPr/>
            <p:nvPr/>
          </p:nvSpPr>
          <p:spPr>
            <a:xfrm>
              <a:off x="4959463" y="5073363"/>
              <a:ext cx="1136688" cy="735342"/>
            </a:xfrm>
            <a:prstGeom prst="rect">
              <a:avLst/>
            </a:prstGeom>
            <a:solidFill>
              <a:srgbClr val="00B050"/>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二等辺三角形 113"/>
            <p:cNvSpPr/>
            <p:nvPr/>
          </p:nvSpPr>
          <p:spPr>
            <a:xfrm>
              <a:off x="4504616" y="4617828"/>
              <a:ext cx="2038514" cy="706743"/>
            </a:xfrm>
            <a:prstGeom prst="triangle">
              <a:avLst/>
            </a:prstGeom>
            <a:solidFill>
              <a:srgbClr val="00B050"/>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正方形/長方形 114"/>
            <p:cNvSpPr/>
            <p:nvPr/>
          </p:nvSpPr>
          <p:spPr>
            <a:xfrm>
              <a:off x="5581022" y="5217274"/>
              <a:ext cx="350618" cy="290755"/>
            </a:xfrm>
            <a:prstGeom prst="rect">
              <a:avLst/>
            </a:prstGeom>
            <a:solidFill>
              <a:schemeClr val="accent3">
                <a:lumMod val="20000"/>
                <a:lumOff val="80000"/>
              </a:schemeClr>
            </a:solidFill>
            <a:ln>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正方形/長方形 115"/>
            <p:cNvSpPr/>
            <p:nvPr/>
          </p:nvSpPr>
          <p:spPr>
            <a:xfrm>
              <a:off x="5099419" y="5361903"/>
              <a:ext cx="284922" cy="411925"/>
            </a:xfrm>
            <a:prstGeom prst="rect">
              <a:avLst/>
            </a:prstGeom>
            <a:solidFill>
              <a:schemeClr val="accent3">
                <a:lumMod val="20000"/>
                <a:lumOff val="80000"/>
              </a:schemeClr>
            </a:solidFill>
            <a:ln>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7" name="直線コネクタ 116"/>
            <p:cNvCxnSpPr>
              <a:stCxn id="115" idx="0"/>
              <a:endCxn id="115" idx="2"/>
            </p:cNvCxnSpPr>
            <p:nvPr/>
          </p:nvCxnSpPr>
          <p:spPr>
            <a:xfrm>
              <a:off x="5756331" y="5217274"/>
              <a:ext cx="0" cy="290755"/>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p:cNvCxnSpPr>
              <a:stCxn id="115" idx="1"/>
            </p:cNvCxnSpPr>
            <p:nvPr/>
          </p:nvCxnSpPr>
          <p:spPr>
            <a:xfrm flipV="1">
              <a:off x="5581022" y="5361903"/>
              <a:ext cx="362300" cy="749"/>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sp>
          <p:nvSpPr>
            <p:cNvPr id="119" name="楕円 118"/>
            <p:cNvSpPr/>
            <p:nvPr/>
          </p:nvSpPr>
          <p:spPr>
            <a:xfrm>
              <a:off x="5165999" y="5566543"/>
              <a:ext cx="54000" cy="540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7" name="正方形/長方形 126"/>
          <p:cNvSpPr/>
          <p:nvPr/>
        </p:nvSpPr>
        <p:spPr>
          <a:xfrm>
            <a:off x="222295" y="5652045"/>
            <a:ext cx="2952000" cy="133125"/>
          </a:xfrm>
          <a:prstGeom prst="rect">
            <a:avLst/>
          </a:pr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128" name="正方形/長方形 127"/>
          <p:cNvSpPr/>
          <p:nvPr/>
        </p:nvSpPr>
        <p:spPr>
          <a:xfrm>
            <a:off x="208573" y="4859957"/>
            <a:ext cx="2952000" cy="133125"/>
          </a:xfrm>
          <a:prstGeom prst="rect">
            <a:avLst/>
          </a:pr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129" name="テキスト ボックス 128"/>
          <p:cNvSpPr txBox="1"/>
          <p:nvPr/>
        </p:nvSpPr>
        <p:spPr>
          <a:xfrm>
            <a:off x="162646" y="5796061"/>
            <a:ext cx="3023020" cy="457882"/>
          </a:xfrm>
          <a:prstGeom prst="rect">
            <a:avLst/>
          </a:prstGeom>
          <a:noFill/>
        </p:spPr>
        <p:txBody>
          <a:bodyPr wrap="square" rtlCol="0">
            <a:spAutoFit/>
          </a:bodyPr>
          <a:lstStyle/>
          <a:p>
            <a:pPr algn="just">
              <a:lnSpc>
                <a:spcPct val="110000"/>
              </a:lnSpc>
            </a:pPr>
            <a:r>
              <a:rPr lang="ja-JP" altLang="en-US" sz="1150" dirty="0" smtClean="0">
                <a:latin typeface="HG丸ｺﾞｼｯｸM-PRO" panose="020F0600000000000000" pitchFamily="50" charset="-128"/>
                <a:ea typeface="HG丸ｺﾞｼｯｸM-PRO" panose="020F0600000000000000" pitchFamily="50" charset="-128"/>
              </a:rPr>
              <a:t>急変の際などに、不定期に、患者</a:t>
            </a:r>
            <a:r>
              <a:rPr lang="ja-JP" altLang="en-US" sz="1150" dirty="0">
                <a:latin typeface="HG丸ｺﾞｼｯｸM-PRO" panose="020F0600000000000000" pitchFamily="50" charset="-128"/>
                <a:ea typeface="HG丸ｺﾞｼｯｸM-PRO" panose="020F0600000000000000" pitchFamily="50" charset="-128"/>
              </a:rPr>
              <a:t>さん</a:t>
            </a:r>
            <a:r>
              <a:rPr lang="ja-JP" altLang="en-US" sz="1150" dirty="0" smtClean="0">
                <a:latin typeface="HG丸ｺﾞｼｯｸM-PRO" panose="020F0600000000000000" pitchFamily="50" charset="-128"/>
                <a:ea typeface="HG丸ｺﾞｼｯｸM-PRO" panose="020F0600000000000000" pitchFamily="50" charset="-128"/>
              </a:rPr>
              <a:t>のご自宅などに医師</a:t>
            </a:r>
            <a:r>
              <a:rPr lang="ja-JP" altLang="en-US" sz="1150" dirty="0">
                <a:latin typeface="HG丸ｺﾞｼｯｸM-PRO" panose="020F0600000000000000" pitchFamily="50" charset="-128"/>
                <a:ea typeface="HG丸ｺﾞｼｯｸM-PRO" panose="020F0600000000000000" pitchFamily="50" charset="-128"/>
              </a:rPr>
              <a:t>が訪問し</a:t>
            </a:r>
            <a:r>
              <a:rPr lang="ja-JP" altLang="en-US" sz="1150" dirty="0" smtClean="0">
                <a:latin typeface="HG丸ｺﾞｼｯｸM-PRO" panose="020F0600000000000000" pitchFamily="50" charset="-128"/>
                <a:ea typeface="HG丸ｺﾞｼｯｸM-PRO" panose="020F0600000000000000" pitchFamily="50" charset="-128"/>
              </a:rPr>
              <a:t>、診療を行います。</a:t>
            </a:r>
            <a:endParaRPr lang="ja-JP" altLang="en-US" sz="1150" dirty="0">
              <a:latin typeface="HG丸ｺﾞｼｯｸM-PRO" panose="020F0600000000000000" pitchFamily="50" charset="-128"/>
              <a:ea typeface="HG丸ｺﾞｼｯｸM-PRO" panose="020F0600000000000000" pitchFamily="50" charset="-128"/>
            </a:endParaRPr>
          </a:p>
        </p:txBody>
      </p:sp>
      <p:sp>
        <p:nvSpPr>
          <p:cNvPr id="130" name="テキスト ボックス 129"/>
          <p:cNvSpPr txBox="1"/>
          <p:nvPr/>
        </p:nvSpPr>
        <p:spPr>
          <a:xfrm>
            <a:off x="137554" y="5003973"/>
            <a:ext cx="3192128" cy="481670"/>
          </a:xfrm>
          <a:prstGeom prst="rect">
            <a:avLst/>
          </a:prstGeom>
          <a:noFill/>
        </p:spPr>
        <p:txBody>
          <a:bodyPr wrap="square" rtlCol="0">
            <a:spAutoFit/>
          </a:bodyPr>
          <a:lstStyle/>
          <a:p>
            <a:pPr algn="just">
              <a:lnSpc>
                <a:spcPct val="110000"/>
              </a:lnSpc>
            </a:pPr>
            <a:r>
              <a:rPr lang="ja-JP" altLang="en-US" sz="1150" dirty="0" smtClean="0">
                <a:latin typeface="HG丸ｺﾞｼｯｸM-PRO" panose="020F0600000000000000" pitchFamily="50" charset="-128"/>
                <a:ea typeface="HG丸ｺﾞｼｯｸM-PRO" panose="020F0600000000000000" pitchFamily="50" charset="-128"/>
              </a:rPr>
              <a:t>計画的・定期的に、患者</a:t>
            </a:r>
            <a:r>
              <a:rPr lang="ja-JP" altLang="en-US" sz="1150" dirty="0">
                <a:latin typeface="HG丸ｺﾞｼｯｸM-PRO" panose="020F0600000000000000" pitchFamily="50" charset="-128"/>
                <a:ea typeface="HG丸ｺﾞｼｯｸM-PRO" panose="020F0600000000000000" pitchFamily="50" charset="-128"/>
              </a:rPr>
              <a:t>さん</a:t>
            </a:r>
            <a:r>
              <a:rPr lang="ja-JP" altLang="en-US" sz="1150" dirty="0" smtClean="0">
                <a:latin typeface="HG丸ｺﾞｼｯｸM-PRO" panose="020F0600000000000000" pitchFamily="50" charset="-128"/>
                <a:ea typeface="HG丸ｺﾞｼｯｸM-PRO" panose="020F0600000000000000" pitchFamily="50" charset="-128"/>
              </a:rPr>
              <a:t>のご自宅などに</a:t>
            </a:r>
            <a:endParaRPr lang="en-US" altLang="ja-JP" sz="1150" dirty="0" smtClean="0">
              <a:latin typeface="HG丸ｺﾞｼｯｸM-PRO" panose="020F0600000000000000" pitchFamily="50" charset="-128"/>
              <a:ea typeface="HG丸ｺﾞｼｯｸM-PRO" panose="020F0600000000000000" pitchFamily="50" charset="-128"/>
            </a:endParaRPr>
          </a:p>
          <a:p>
            <a:pPr algn="just">
              <a:lnSpc>
                <a:spcPct val="110000"/>
              </a:lnSpc>
            </a:pPr>
            <a:r>
              <a:rPr lang="ja-JP" altLang="en-US" sz="1150" dirty="0" smtClean="0">
                <a:latin typeface="HG丸ｺﾞｼｯｸM-PRO" panose="020F0600000000000000" pitchFamily="50" charset="-128"/>
                <a:ea typeface="HG丸ｺﾞｼｯｸM-PRO" panose="020F0600000000000000" pitchFamily="50" charset="-128"/>
              </a:rPr>
              <a:t>医師</a:t>
            </a:r>
            <a:r>
              <a:rPr lang="ja-JP" altLang="en-US" sz="1150" dirty="0">
                <a:latin typeface="HG丸ｺﾞｼｯｸM-PRO" panose="020F0600000000000000" pitchFamily="50" charset="-128"/>
                <a:ea typeface="HG丸ｺﾞｼｯｸM-PRO" panose="020F0600000000000000" pitchFamily="50" charset="-128"/>
              </a:rPr>
              <a:t>が訪問し</a:t>
            </a:r>
            <a:r>
              <a:rPr lang="ja-JP" altLang="en-US" sz="1150" dirty="0" smtClean="0">
                <a:latin typeface="HG丸ｺﾞｼｯｸM-PRO" panose="020F0600000000000000" pitchFamily="50" charset="-128"/>
                <a:ea typeface="HG丸ｺﾞｼｯｸM-PRO" panose="020F0600000000000000" pitchFamily="50" charset="-128"/>
              </a:rPr>
              <a:t>、診療</a:t>
            </a:r>
            <a:r>
              <a:rPr lang="ja-JP" altLang="en-US" sz="1150" dirty="0">
                <a:latin typeface="HG丸ｺﾞｼｯｸM-PRO" panose="020F0600000000000000" pitchFamily="50" charset="-128"/>
                <a:ea typeface="HG丸ｺﾞｼｯｸM-PRO" panose="020F0600000000000000" pitchFamily="50" charset="-128"/>
              </a:rPr>
              <a:t>を</a:t>
            </a:r>
            <a:r>
              <a:rPr lang="ja-JP" altLang="en-US" sz="1150" dirty="0" smtClean="0">
                <a:latin typeface="HG丸ｺﾞｼｯｸM-PRO" panose="020F0600000000000000" pitchFamily="50" charset="-128"/>
                <a:ea typeface="HG丸ｺﾞｼｯｸM-PRO" panose="020F0600000000000000" pitchFamily="50" charset="-128"/>
              </a:rPr>
              <a:t>行います。</a:t>
            </a:r>
            <a:endParaRPr lang="ja-JP" altLang="en-US" sz="1150" dirty="0">
              <a:latin typeface="HG丸ｺﾞｼｯｸM-PRO" panose="020F0600000000000000" pitchFamily="50" charset="-128"/>
              <a:ea typeface="HG丸ｺﾞｼｯｸM-PRO" panose="020F0600000000000000" pitchFamily="50" charset="-128"/>
            </a:endParaRPr>
          </a:p>
        </p:txBody>
      </p:sp>
      <p:sp>
        <p:nvSpPr>
          <p:cNvPr id="132" name="角丸四角形 131"/>
          <p:cNvSpPr/>
          <p:nvPr/>
        </p:nvSpPr>
        <p:spPr>
          <a:xfrm>
            <a:off x="208573" y="4139877"/>
            <a:ext cx="2958194" cy="396000"/>
          </a:xfrm>
          <a:prstGeom prst="roundRect">
            <a:avLst>
              <a:gd name="adj" fmla="val 50000"/>
            </a:avLst>
          </a:prstGeom>
          <a:solidFill>
            <a:schemeClr val="accent6">
              <a:lumMod val="75000"/>
            </a:scheme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500" dirty="0" smtClean="0">
                <a:solidFill>
                  <a:schemeClr val="bg1"/>
                </a:solidFill>
                <a:latin typeface="ＤＦ特太ゴシック体" panose="020B0509000000000000" pitchFamily="49" charset="-128"/>
                <a:ea typeface="ＤＦ特太ゴシック体" panose="020B0509000000000000" pitchFamily="49" charset="-128"/>
              </a:rPr>
              <a:t>医師による在宅医療</a:t>
            </a:r>
            <a:endParaRPr kumimoji="1" lang="ja-JP" altLang="en-US" sz="1500"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133" name="角丸四角形 132"/>
          <p:cNvSpPr/>
          <p:nvPr/>
        </p:nvSpPr>
        <p:spPr>
          <a:xfrm>
            <a:off x="161330" y="5508029"/>
            <a:ext cx="3060000" cy="277392"/>
          </a:xfrm>
          <a:prstGeom prst="roundRect">
            <a:avLst>
              <a:gd name="adj" fmla="val 0"/>
            </a:avLst>
          </a:prstGeom>
          <a:noFill/>
          <a:ln w="28575">
            <a:noFill/>
          </a:ln>
        </p:spPr>
        <p:style>
          <a:lnRef idx="2">
            <a:schemeClr val="dk1"/>
          </a:lnRef>
          <a:fillRef idx="1">
            <a:schemeClr val="lt1"/>
          </a:fillRef>
          <a:effectRef idx="0">
            <a:schemeClr val="dk1"/>
          </a:effectRef>
          <a:fontRef idx="minor">
            <a:schemeClr val="dk1"/>
          </a:fontRef>
        </p:style>
        <p:txBody>
          <a:bodyPr rtlCol="0" anchor="ctr"/>
          <a:lstStyle/>
          <a:p>
            <a:pPr marL="201239" indent="-201239" algn="ctr"/>
            <a:r>
              <a:rPr lang="ja-JP" altLang="en-US" sz="1600" dirty="0" smtClean="0">
                <a:solidFill>
                  <a:schemeClr val="accent6">
                    <a:lumMod val="75000"/>
                  </a:schemeClr>
                </a:solidFill>
                <a:latin typeface="ＤＦ特太ゴシック体" panose="020B0509000000000000" pitchFamily="49" charset="-128"/>
                <a:ea typeface="ＤＦ特太ゴシック体" panose="020B0509000000000000" pitchFamily="49" charset="-128"/>
                <a:cs typeface="メイリオ" panose="020B0604030504040204" pitchFamily="50" charset="-128"/>
              </a:rPr>
              <a:t>往　診</a:t>
            </a:r>
            <a:endParaRPr lang="en-US" altLang="ja-JP" sz="1600" dirty="0">
              <a:solidFill>
                <a:schemeClr val="accent6">
                  <a:lumMod val="75000"/>
                </a:schemeClr>
              </a:solidFill>
              <a:latin typeface="ＤＦ特太ゴシック体" panose="020B0509000000000000" pitchFamily="49" charset="-128"/>
              <a:ea typeface="ＤＦ特太ゴシック体" panose="020B0509000000000000" pitchFamily="49" charset="-128"/>
              <a:cs typeface="メイリオ" panose="020B0604030504040204" pitchFamily="50" charset="-128"/>
            </a:endParaRPr>
          </a:p>
        </p:txBody>
      </p:sp>
      <p:sp>
        <p:nvSpPr>
          <p:cNvPr id="134" name="角丸四角形 133"/>
          <p:cNvSpPr/>
          <p:nvPr/>
        </p:nvSpPr>
        <p:spPr>
          <a:xfrm>
            <a:off x="161330" y="4715941"/>
            <a:ext cx="3060000" cy="277392"/>
          </a:xfrm>
          <a:prstGeom prst="roundRect">
            <a:avLst>
              <a:gd name="adj" fmla="val 0"/>
            </a:avLst>
          </a:prstGeom>
          <a:noFill/>
          <a:ln w="28575">
            <a:noFill/>
          </a:ln>
        </p:spPr>
        <p:style>
          <a:lnRef idx="2">
            <a:schemeClr val="dk1"/>
          </a:lnRef>
          <a:fillRef idx="1">
            <a:schemeClr val="lt1"/>
          </a:fillRef>
          <a:effectRef idx="0">
            <a:schemeClr val="dk1"/>
          </a:effectRef>
          <a:fontRef idx="minor">
            <a:schemeClr val="dk1"/>
          </a:fontRef>
        </p:style>
        <p:txBody>
          <a:bodyPr rtlCol="0" anchor="ctr"/>
          <a:lstStyle/>
          <a:p>
            <a:pPr marL="201239" indent="-201239" algn="ctr"/>
            <a:r>
              <a:rPr lang="ja-JP" altLang="en-US" sz="1600" dirty="0" smtClean="0">
                <a:solidFill>
                  <a:schemeClr val="accent6">
                    <a:lumMod val="75000"/>
                  </a:schemeClr>
                </a:solidFill>
                <a:latin typeface="ＤＦ特太ゴシック体" panose="020B0509000000000000" pitchFamily="49" charset="-128"/>
                <a:ea typeface="ＤＦ特太ゴシック体" panose="020B0509000000000000" pitchFamily="49" charset="-128"/>
                <a:cs typeface="メイリオ" panose="020B0604030504040204" pitchFamily="50" charset="-128"/>
              </a:rPr>
              <a:t>訪 問 診 療</a:t>
            </a:r>
            <a:endParaRPr lang="en-US" altLang="ja-JP" sz="1600" dirty="0">
              <a:solidFill>
                <a:schemeClr val="accent6">
                  <a:lumMod val="75000"/>
                </a:schemeClr>
              </a:solidFill>
              <a:latin typeface="ＤＦ特太ゴシック体" panose="020B0509000000000000" pitchFamily="49" charset="-128"/>
              <a:ea typeface="ＤＦ特太ゴシック体" panose="020B0509000000000000" pitchFamily="49" charset="-128"/>
              <a:cs typeface="メイリオ" panose="020B0604030504040204" pitchFamily="50" charset="-128"/>
            </a:endParaRPr>
          </a:p>
        </p:txBody>
      </p:sp>
      <p:sp>
        <p:nvSpPr>
          <p:cNvPr id="136" name="雲形吹き出し 135"/>
          <p:cNvSpPr/>
          <p:nvPr/>
        </p:nvSpPr>
        <p:spPr>
          <a:xfrm>
            <a:off x="230413" y="971525"/>
            <a:ext cx="1454442" cy="904220"/>
          </a:xfrm>
          <a:prstGeom prst="cloudCallout">
            <a:avLst>
              <a:gd name="adj1" fmla="val 40524"/>
              <a:gd name="adj2" fmla="val 79656"/>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137" name="正方形/長方形 136"/>
          <p:cNvSpPr/>
          <p:nvPr/>
        </p:nvSpPr>
        <p:spPr>
          <a:xfrm>
            <a:off x="49448" y="1187549"/>
            <a:ext cx="1849293" cy="534072"/>
          </a:xfrm>
          <a:prstGeom prst="rect">
            <a:avLst/>
          </a:prstGeom>
        </p:spPr>
        <p:txBody>
          <a:bodyPr wrap="square">
            <a:spAutoFit/>
          </a:bodyPr>
          <a:lstStyle/>
          <a:p>
            <a:pPr algn="ctr"/>
            <a:r>
              <a:rPr lang="ja-JP" altLang="en-US" sz="1400" dirty="0" smtClean="0">
                <a:latin typeface="HG丸ｺﾞｼｯｸM-PRO" panose="020F0600000000000000" pitchFamily="50" charset="-128"/>
                <a:ea typeface="HG丸ｺﾞｼｯｸM-PRO" panose="020F0600000000000000" pitchFamily="50" charset="-128"/>
              </a:rPr>
              <a:t>通院が困難。</a:t>
            </a:r>
            <a:endParaRPr lang="en-US" altLang="ja-JP" sz="1400" dirty="0">
              <a:latin typeface="HG丸ｺﾞｼｯｸM-PRO" panose="020F0600000000000000" pitchFamily="50" charset="-128"/>
              <a:ea typeface="HG丸ｺﾞｼｯｸM-PRO" panose="020F0600000000000000" pitchFamily="50" charset="-128"/>
            </a:endParaRPr>
          </a:p>
          <a:p>
            <a:pPr algn="ctr"/>
            <a:r>
              <a:rPr lang="ja-JP" altLang="en-US" sz="1400" dirty="0" smtClean="0">
                <a:latin typeface="HG丸ｺﾞｼｯｸM-PRO" panose="020F0600000000000000" pitchFamily="50" charset="-128"/>
                <a:ea typeface="HG丸ｺﾞｼｯｸM-PRO" panose="020F0600000000000000" pitchFamily="50" charset="-128"/>
              </a:rPr>
              <a:t>例えば･･･</a:t>
            </a:r>
            <a:endParaRPr lang="ja-JP" altLang="en-US" sz="1400" dirty="0">
              <a:latin typeface="HG丸ｺﾞｼｯｸM-PRO" panose="020F0600000000000000" pitchFamily="50" charset="-128"/>
              <a:ea typeface="HG丸ｺﾞｼｯｸM-PRO" panose="020F0600000000000000" pitchFamily="50" charset="-128"/>
            </a:endParaRPr>
          </a:p>
        </p:txBody>
      </p:sp>
      <p:graphicFrame>
        <p:nvGraphicFramePr>
          <p:cNvPr id="140" name="表 139"/>
          <p:cNvGraphicFramePr>
            <a:graphicFrameLocks noGrp="1"/>
          </p:cNvGraphicFramePr>
          <p:nvPr>
            <p:extLst>
              <p:ext uri="{D42A27DB-BD31-4B8C-83A1-F6EECF244321}">
                <p14:modId xmlns:p14="http://schemas.microsoft.com/office/powerpoint/2010/main" val="174173378"/>
              </p:ext>
            </p:extLst>
          </p:nvPr>
        </p:nvGraphicFramePr>
        <p:xfrm>
          <a:off x="3639085" y="1222529"/>
          <a:ext cx="3195213" cy="6172704"/>
        </p:xfrm>
        <a:graphic>
          <a:graphicData uri="http://schemas.openxmlformats.org/drawingml/2006/table">
            <a:tbl>
              <a:tblPr firstRow="1" bandRow="1">
                <a:tableStyleId>{16D9F66E-5EB9-4882-86FB-DCBF35E3C3E4}</a:tableStyleId>
              </a:tblPr>
              <a:tblGrid>
                <a:gridCol w="410677">
                  <a:extLst>
                    <a:ext uri="{9D8B030D-6E8A-4147-A177-3AD203B41FA5}">
                      <a16:colId xmlns:a16="http://schemas.microsoft.com/office/drawing/2014/main" val="20000"/>
                    </a:ext>
                  </a:extLst>
                </a:gridCol>
                <a:gridCol w="2784536">
                  <a:extLst>
                    <a:ext uri="{9D8B030D-6E8A-4147-A177-3AD203B41FA5}">
                      <a16:colId xmlns:a16="http://schemas.microsoft.com/office/drawing/2014/main" val="20001"/>
                    </a:ext>
                  </a:extLst>
                </a:gridCol>
              </a:tblGrid>
              <a:tr h="469076">
                <a:tc>
                  <a:txBody>
                    <a:bodyPr/>
                    <a:lstStyle/>
                    <a:p>
                      <a:pPr algn="ctr">
                        <a:lnSpc>
                          <a:spcPct val="110000"/>
                        </a:lnSpc>
                      </a:pPr>
                      <a:r>
                        <a:rPr lang="ja-JP" altLang="en-US" sz="800" b="1" dirty="0" smtClean="0">
                          <a:latin typeface="HG丸ｺﾞｼｯｸM-PRO" panose="020F0600000000000000" pitchFamily="50" charset="-128"/>
                          <a:ea typeface="HG丸ｺﾞｼｯｸM-PRO" panose="020F0600000000000000" pitchFamily="50" charset="-128"/>
                        </a:rPr>
                        <a:t>訪問診療</a:t>
                      </a:r>
                      <a:r>
                        <a:rPr lang="ja-JP" altLang="en-US" sz="800" b="0" dirty="0" smtClean="0">
                          <a:latin typeface="HG丸ｺﾞｼｯｸM-PRO" panose="020F0600000000000000" pitchFamily="50" charset="-128"/>
                          <a:ea typeface="HG丸ｺﾞｼｯｸM-PRO" panose="020F0600000000000000" pitchFamily="50" charset="-128"/>
                        </a:rPr>
                        <a:t>　</a:t>
                      </a:r>
                      <a:endParaRPr lang="ja-JP" altLang="en-US" sz="800" b="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a:txBody>
                  <a:tcPr marL="108000" marR="72000" marT="54000" marB="36000" vert="eaVert" anchor="b"/>
                </a:tc>
                <a:tc>
                  <a:txBody>
                    <a:bodyPr/>
                    <a:lstStyle/>
                    <a:p>
                      <a:pPr>
                        <a:lnSpc>
                          <a:spcPct val="110000"/>
                        </a:lnSpc>
                      </a:pPr>
                      <a:r>
                        <a:rPr kumimoji="1" lang="ja-JP" altLang="en-US" sz="1400" b="0" dirty="0" smtClean="0">
                          <a:latin typeface="HG丸ｺﾞｼｯｸM-PRO" panose="020F0600000000000000" pitchFamily="50" charset="-128"/>
                          <a:ea typeface="HG丸ｺﾞｼｯｸM-PRO" panose="020F0600000000000000" pitchFamily="50" charset="-128"/>
                        </a:rPr>
                        <a:t>通院が困難な方のご自宅に</a:t>
                      </a:r>
                      <a:endParaRPr kumimoji="1" lang="en-US" altLang="ja-JP" sz="1400" b="0" dirty="0" smtClean="0">
                        <a:latin typeface="HG丸ｺﾞｼｯｸM-PRO" panose="020F0600000000000000" pitchFamily="50" charset="-128"/>
                        <a:ea typeface="HG丸ｺﾞｼｯｸM-PRO" panose="020F0600000000000000" pitchFamily="50" charset="-128"/>
                      </a:endParaRPr>
                    </a:p>
                    <a:p>
                      <a:pPr>
                        <a:lnSpc>
                          <a:spcPct val="110000"/>
                        </a:lnSpc>
                      </a:pPr>
                      <a:r>
                        <a:rPr kumimoji="1" lang="ja-JP" altLang="en-US" sz="1400" b="1" u="sng" dirty="0" smtClean="0">
                          <a:latin typeface="HG丸ｺﾞｼｯｸM-PRO" panose="020F0600000000000000" pitchFamily="50" charset="-128"/>
                          <a:ea typeface="HG丸ｺﾞｼｯｸM-PRO" panose="020F0600000000000000" pitchFamily="50" charset="-128"/>
                        </a:rPr>
                        <a:t>医師</a:t>
                      </a:r>
                      <a:r>
                        <a:rPr kumimoji="1" lang="ja-JP" altLang="en-US" sz="1400" b="0" dirty="0" smtClean="0">
                          <a:latin typeface="HG丸ｺﾞｼｯｸM-PRO" panose="020F0600000000000000" pitchFamily="50" charset="-128"/>
                          <a:ea typeface="HG丸ｺﾞｼｯｸM-PRO" panose="020F0600000000000000" pitchFamily="50" charset="-128"/>
                        </a:rPr>
                        <a:t>が訪問し、診療を行います。</a:t>
                      </a:r>
                      <a:endParaRPr kumimoji="1" lang="ja-JP" altLang="en-US" sz="1400" b="0"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txBody>
                  <a:tcPr marL="108000" marR="72000" marT="54000" marB="36000"/>
                </a:tc>
                <a:extLst>
                  <a:ext uri="{0D108BD9-81ED-4DB2-BD59-A6C34878D82A}">
                    <a16:rowId xmlns:a16="http://schemas.microsoft.com/office/drawing/2014/main" val="10001"/>
                  </a:ext>
                </a:extLst>
              </a:tr>
              <a:tr h="1162458">
                <a:tc>
                  <a:txBody>
                    <a:bodyPr/>
                    <a:lstStyle/>
                    <a:p>
                      <a:pPr marL="0" marR="0" lvl="0" indent="0" algn="ctr" defTabSz="1007943" rtl="0" eaLnBrk="1" fontAlgn="auto" latinLnBrk="0" hangingPunct="1">
                        <a:lnSpc>
                          <a:spcPct val="110000"/>
                        </a:lnSpc>
                        <a:spcBef>
                          <a:spcPts val="0"/>
                        </a:spcBef>
                        <a:spcAft>
                          <a:spcPts val="0"/>
                        </a:spcAft>
                        <a:buClrTx/>
                        <a:buSzTx/>
                        <a:buFontTx/>
                        <a:buNone/>
                        <a:tabLst/>
                        <a:defRPr/>
                      </a:pPr>
                      <a:r>
                        <a:rPr lang="ja-JP" altLang="en-US" sz="800" b="1" dirty="0" smtClean="0">
                          <a:latin typeface="HG丸ｺﾞｼｯｸM-PRO" panose="020F0600000000000000" pitchFamily="50" charset="-128"/>
                          <a:ea typeface="HG丸ｺﾞｼｯｸM-PRO" panose="020F0600000000000000" pitchFamily="50" charset="-128"/>
                        </a:rPr>
                        <a:t>訪問歯科衛生指導</a:t>
                      </a:r>
                      <a:endParaRPr lang="en-US" altLang="ja-JP" sz="800" b="1" dirty="0" smtClean="0">
                        <a:latin typeface="HG丸ｺﾞｼｯｸM-PRO" panose="020F0600000000000000" pitchFamily="50" charset="-128"/>
                        <a:ea typeface="HG丸ｺﾞｼｯｸM-PRO" panose="020F0600000000000000" pitchFamily="50" charset="-128"/>
                      </a:endParaRPr>
                    </a:p>
                    <a:p>
                      <a:pPr marL="0" marR="0" lvl="0" indent="0" algn="ctr" defTabSz="1007943" rtl="0" eaLnBrk="1" fontAlgn="auto" latinLnBrk="0" hangingPunct="1">
                        <a:lnSpc>
                          <a:spcPct val="110000"/>
                        </a:lnSpc>
                        <a:spcBef>
                          <a:spcPts val="0"/>
                        </a:spcBef>
                        <a:spcAft>
                          <a:spcPts val="0"/>
                        </a:spcAft>
                        <a:buClrTx/>
                        <a:buSzTx/>
                        <a:buFontTx/>
                        <a:buNone/>
                        <a:tabLst/>
                        <a:defRPr/>
                      </a:pPr>
                      <a:r>
                        <a:rPr lang="ja-JP" altLang="en-US" sz="800" b="1" dirty="0" smtClean="0">
                          <a:latin typeface="HG丸ｺﾞｼｯｸM-PRO" panose="020F0600000000000000" pitchFamily="50" charset="-128"/>
                          <a:ea typeface="HG丸ｺﾞｼｯｸM-PRO" panose="020F0600000000000000" pitchFamily="50" charset="-128"/>
                        </a:rPr>
                        <a:t>訪問歯科診療・</a:t>
                      </a:r>
                      <a:r>
                        <a:rPr lang="ja-JP" altLang="en-US" sz="800" dirty="0" smtClean="0">
                          <a:latin typeface="HG丸ｺﾞｼｯｸM-PRO" panose="020F0600000000000000" pitchFamily="50" charset="-128"/>
                          <a:ea typeface="HG丸ｺﾞｼｯｸM-PRO" panose="020F0600000000000000" pitchFamily="50" charset="-128"/>
                        </a:rPr>
                        <a:t>　　　　　　　　</a:t>
                      </a:r>
                      <a:endParaRPr lang="en-US" altLang="ja-JP" sz="800" dirty="0" smtClean="0">
                        <a:latin typeface="HG丸ｺﾞｼｯｸM-PRO" panose="020F0600000000000000" pitchFamily="50" charset="-128"/>
                        <a:ea typeface="HG丸ｺﾞｼｯｸM-PRO" panose="020F0600000000000000" pitchFamily="50" charset="-128"/>
                      </a:endParaRPr>
                    </a:p>
                  </a:txBody>
                  <a:tcPr marL="108000" marR="72000" marT="54000" marB="36000" vert="eaVert" anchor="b"/>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400" dirty="0" smtClean="0">
                          <a:latin typeface="HG丸ｺﾞｼｯｸM-PRO" panose="020F0600000000000000" pitchFamily="50" charset="-128"/>
                          <a:ea typeface="HG丸ｺﾞｼｯｸM-PRO" panose="020F0600000000000000" pitchFamily="50" charset="-128"/>
                        </a:rPr>
                        <a:t>通院が困難な方のご自宅に</a:t>
                      </a:r>
                      <a:endParaRPr kumimoji="1" lang="en-US" altLang="ja-JP" sz="1400" dirty="0" smtClean="0">
                        <a:latin typeface="HG丸ｺﾞｼｯｸM-PRO" panose="020F0600000000000000" pitchFamily="50" charset="-128"/>
                        <a:ea typeface="HG丸ｺﾞｼｯｸM-PRO" panose="020F0600000000000000" pitchFamily="50" charset="-128"/>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400" b="1" u="sng" dirty="0" smtClean="0">
                          <a:latin typeface="HG丸ｺﾞｼｯｸM-PRO" panose="020F0600000000000000" pitchFamily="50" charset="-128"/>
                          <a:ea typeface="HG丸ｺﾞｼｯｸM-PRO" panose="020F0600000000000000" pitchFamily="50" charset="-128"/>
                        </a:rPr>
                        <a:t>歯科医師・歯科衛生士</a:t>
                      </a:r>
                      <a:r>
                        <a:rPr kumimoji="1" lang="ja-JP" altLang="en-US" sz="1400" dirty="0" smtClean="0">
                          <a:latin typeface="HG丸ｺﾞｼｯｸM-PRO" panose="020F0600000000000000" pitchFamily="50" charset="-128"/>
                          <a:ea typeface="HG丸ｺﾞｼｯｸM-PRO" panose="020F0600000000000000" pitchFamily="50" charset="-128"/>
                        </a:rPr>
                        <a:t>が訪問し、歯の治療や入れ歯の調整等を通じて食事を噛んで飲み込めるよう支援を行います。</a:t>
                      </a:r>
                      <a:endPar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txBody>
                  <a:tcPr marL="108000" marR="72000" marT="54000" marB="36000"/>
                </a:tc>
                <a:extLst>
                  <a:ext uri="{0D108BD9-81ED-4DB2-BD59-A6C34878D82A}">
                    <a16:rowId xmlns:a16="http://schemas.microsoft.com/office/drawing/2014/main" val="10002"/>
                  </a:ext>
                </a:extLst>
              </a:tr>
              <a:tr h="647696">
                <a:tc>
                  <a:txBody>
                    <a:bodyPr/>
                    <a:lstStyle/>
                    <a:p>
                      <a:pPr algn="ctr">
                        <a:lnSpc>
                          <a:spcPct val="110000"/>
                        </a:lnSpc>
                      </a:pPr>
                      <a:r>
                        <a:rPr lang="ja-JP" altLang="en-US" sz="800" b="1" dirty="0" smtClean="0">
                          <a:latin typeface="HG丸ｺﾞｼｯｸM-PRO" panose="020F0600000000000000" pitchFamily="50" charset="-128"/>
                          <a:ea typeface="HG丸ｺﾞｼｯｸM-PRO" panose="020F0600000000000000" pitchFamily="50" charset="-128"/>
                        </a:rPr>
                        <a:t>訪問看護*</a:t>
                      </a:r>
                    </a:p>
                  </a:txBody>
                  <a:tcPr marL="108000" marR="72000" marT="54000" marB="36000" vert="eaVert" anchor="b"/>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400" b="1" u="sng" dirty="0" smtClean="0">
                          <a:latin typeface="HG丸ｺﾞｼｯｸM-PRO" panose="020F0600000000000000" pitchFamily="50" charset="-128"/>
                          <a:ea typeface="HG丸ｺﾞｼｯｸM-PRO" panose="020F0600000000000000" pitchFamily="50" charset="-128"/>
                        </a:rPr>
                        <a:t>看護師等</a:t>
                      </a:r>
                      <a:r>
                        <a:rPr kumimoji="1" lang="ja-JP" altLang="en-US" sz="1400" dirty="0" smtClean="0">
                          <a:latin typeface="HG丸ｺﾞｼｯｸM-PRO" panose="020F0600000000000000" pitchFamily="50" charset="-128"/>
                          <a:ea typeface="HG丸ｺﾞｼｯｸM-PRO" panose="020F0600000000000000" pitchFamily="50" charset="-128"/>
                        </a:rPr>
                        <a:t>がご自宅に訪問し、安心感のある生活を営めるよう処置や療養中の世話等を行います。</a:t>
                      </a:r>
                      <a:endPar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txBody>
                  <a:tcPr marL="108000" marR="72000" marT="54000" marB="36000"/>
                </a:tc>
                <a:extLst>
                  <a:ext uri="{0D108BD9-81ED-4DB2-BD59-A6C34878D82A}">
                    <a16:rowId xmlns:a16="http://schemas.microsoft.com/office/drawing/2014/main" val="10003"/>
                  </a:ext>
                </a:extLst>
              </a:tr>
              <a:tr h="890358">
                <a:tc>
                  <a:txBody>
                    <a:bodyPr/>
                    <a:lstStyle/>
                    <a:p>
                      <a:pPr algn="ctr">
                        <a:lnSpc>
                          <a:spcPct val="110000"/>
                        </a:lnSpc>
                      </a:pPr>
                      <a:r>
                        <a:rPr lang="ja-JP" altLang="en-US" sz="800" b="1" dirty="0" smtClean="0">
                          <a:latin typeface="HG丸ｺﾞｼｯｸM-PRO" panose="020F0600000000000000" pitchFamily="50" charset="-128"/>
                          <a:ea typeface="HG丸ｺﾞｼｯｸM-PRO" panose="020F0600000000000000" pitchFamily="50" charset="-128"/>
                        </a:rPr>
                        <a:t>訪問薬剤管理*</a:t>
                      </a:r>
                      <a:endParaRPr lang="en-US" altLang="ja-JP" sz="8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txBody>
                  <a:tcPr marL="108000" marR="72000" marT="54000" marB="36000" vert="eaVert" anchor="b"/>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400" dirty="0" smtClean="0">
                          <a:latin typeface="HG丸ｺﾞｼｯｸM-PRO" panose="020F0600000000000000" pitchFamily="50" charset="-128"/>
                          <a:ea typeface="HG丸ｺﾞｼｯｸM-PRO" panose="020F0600000000000000" pitchFamily="50" charset="-128"/>
                        </a:rPr>
                        <a:t>通院が困難な方のご自宅に</a:t>
                      </a:r>
                      <a:endParaRPr kumimoji="1" lang="en-US" altLang="ja-JP" sz="1400" dirty="0" smtClean="0">
                        <a:latin typeface="HG丸ｺﾞｼｯｸM-PRO" panose="020F0600000000000000" pitchFamily="50" charset="-128"/>
                        <a:ea typeface="HG丸ｺﾞｼｯｸM-PRO" panose="020F0600000000000000" pitchFamily="50" charset="-128"/>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400" b="1" u="sng" dirty="0" smtClean="0">
                          <a:latin typeface="HG丸ｺﾞｼｯｸM-PRO" panose="020F0600000000000000" pitchFamily="50" charset="-128"/>
                          <a:ea typeface="HG丸ｺﾞｼｯｸM-PRO" panose="020F0600000000000000" pitchFamily="50" charset="-128"/>
                        </a:rPr>
                        <a:t>薬剤師</a:t>
                      </a:r>
                      <a:r>
                        <a:rPr kumimoji="1" lang="ja-JP" altLang="en-US" sz="1400" dirty="0" smtClean="0">
                          <a:latin typeface="HG丸ｺﾞｼｯｸM-PRO" panose="020F0600000000000000" pitchFamily="50" charset="-128"/>
                          <a:ea typeface="HG丸ｺﾞｼｯｸM-PRO" panose="020F0600000000000000" pitchFamily="50" charset="-128"/>
                        </a:rPr>
                        <a:t>が訪問し、薬の飲み方や飲み合わせ等の確認・管理・説明等を行います。</a:t>
                      </a:r>
                      <a:endPar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txBody>
                  <a:tcPr marL="108000" marR="72000" marT="54000" marB="36000"/>
                </a:tc>
                <a:extLst>
                  <a:ext uri="{0D108BD9-81ED-4DB2-BD59-A6C34878D82A}">
                    <a16:rowId xmlns:a16="http://schemas.microsoft.com/office/drawing/2014/main" val="10004"/>
                  </a:ext>
                </a:extLst>
              </a:tr>
              <a:tr h="1330372">
                <a:tc>
                  <a:txBody>
                    <a:bodyPr/>
                    <a:lstStyle/>
                    <a:p>
                      <a:pPr algn="ctr">
                        <a:lnSpc>
                          <a:spcPct val="110000"/>
                        </a:lnSpc>
                      </a:pPr>
                      <a:r>
                        <a:rPr lang="ja-JP" altLang="en-US" sz="800" b="1" dirty="0" smtClean="0">
                          <a:latin typeface="HG丸ｺﾞｼｯｸM-PRO" panose="020F0600000000000000" pitchFamily="50" charset="-128"/>
                          <a:ea typeface="HG丸ｺﾞｼｯｸM-PRO" panose="020F0600000000000000" pitchFamily="50" charset="-128"/>
                        </a:rPr>
                        <a:t>訪問</a:t>
                      </a:r>
                      <a:r>
                        <a:rPr lang="ja-JP" altLang="en-US" sz="400" b="1" dirty="0" smtClean="0">
                          <a:latin typeface="HG丸ｺﾞｼｯｸM-PRO" panose="020F0600000000000000" pitchFamily="50" charset="-128"/>
                          <a:ea typeface="HG丸ｺﾞｼｯｸM-PRO" panose="020F0600000000000000" pitchFamily="50" charset="-128"/>
                        </a:rPr>
                        <a:t>による</a:t>
                      </a:r>
                      <a:r>
                        <a:rPr lang="ja-JP" altLang="en-US" sz="800" b="1" dirty="0" smtClean="0">
                          <a:latin typeface="HG丸ｺﾞｼｯｸM-PRO" panose="020F0600000000000000" pitchFamily="50" charset="-128"/>
                          <a:ea typeface="HG丸ｺﾞｼｯｸM-PRO" panose="020F0600000000000000" pitchFamily="50" charset="-128"/>
                        </a:rPr>
                        <a:t>リハビリテーション*</a:t>
                      </a:r>
                    </a:p>
                  </a:txBody>
                  <a:tcPr marL="108000" marR="72000" marT="54000" marB="36000" vert="eaVert" anchor="b"/>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400" dirty="0" smtClean="0">
                          <a:latin typeface="HG丸ｺﾞｼｯｸM-PRO" panose="020F0600000000000000" pitchFamily="50" charset="-128"/>
                          <a:ea typeface="HG丸ｺﾞｼｯｸM-PRO" panose="020F0600000000000000" pitchFamily="50" charset="-128"/>
                        </a:rPr>
                        <a:t>通院が困難な方のご自宅に</a:t>
                      </a:r>
                      <a:endParaRPr kumimoji="1" lang="en-US" altLang="ja-JP" sz="1400" dirty="0" smtClean="0">
                        <a:latin typeface="HG丸ｺﾞｼｯｸM-PRO" panose="020F0600000000000000" pitchFamily="50" charset="-128"/>
                        <a:ea typeface="HG丸ｺﾞｼｯｸM-PRO" panose="020F0600000000000000" pitchFamily="50" charset="-128"/>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400" b="1" u="sng" dirty="0" smtClean="0">
                          <a:latin typeface="HG丸ｺﾞｼｯｸM-PRO" panose="020F0600000000000000" pitchFamily="50" charset="-128"/>
                          <a:ea typeface="HG丸ｺﾞｼｯｸM-PRO" panose="020F0600000000000000" pitchFamily="50" charset="-128"/>
                        </a:rPr>
                        <a:t>理学療法士・作業療法士・言語聴覚士</a:t>
                      </a:r>
                      <a:r>
                        <a:rPr kumimoji="1" lang="ja-JP" altLang="en-US" sz="1400" dirty="0" smtClean="0">
                          <a:latin typeface="HG丸ｺﾞｼｯｸM-PRO" panose="020F0600000000000000" pitchFamily="50" charset="-128"/>
                          <a:ea typeface="HG丸ｺﾞｼｯｸM-PRO" panose="020F0600000000000000" pitchFamily="50" charset="-128"/>
                        </a:rPr>
                        <a:t>が訪問し、運動機能や日常生活で必要な動作を行えるように、訓練や家屋の適切な改造の指導等を行います。</a:t>
                      </a:r>
                      <a:endPar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txBody>
                  <a:tcPr marL="108000" marR="72000" marT="54000" marB="36000"/>
                </a:tc>
                <a:extLst>
                  <a:ext uri="{0D108BD9-81ED-4DB2-BD59-A6C34878D82A}">
                    <a16:rowId xmlns:a16="http://schemas.microsoft.com/office/drawing/2014/main" val="10005"/>
                  </a:ext>
                </a:extLst>
              </a:tr>
              <a:tr h="1012962">
                <a:tc>
                  <a:txBody>
                    <a:bodyPr/>
                    <a:lstStyle/>
                    <a:p>
                      <a:pPr algn="ctr">
                        <a:lnSpc>
                          <a:spcPct val="110000"/>
                        </a:lnSpc>
                      </a:pPr>
                      <a:r>
                        <a:rPr lang="ja-JP" altLang="en-US" sz="800" b="1" dirty="0" smtClean="0">
                          <a:latin typeface="HG丸ｺﾞｼｯｸM-PRO" panose="020F0600000000000000" pitchFamily="50" charset="-128"/>
                          <a:ea typeface="HG丸ｺﾞｼｯｸM-PRO" panose="020F0600000000000000" pitchFamily="50" charset="-128"/>
                        </a:rPr>
                        <a:t>訪問栄養食事指導*</a:t>
                      </a:r>
                      <a:endParaRPr lang="en-US" altLang="ja-JP" sz="8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txBody>
                  <a:tcPr marL="108000" marR="72000" marT="54000" marB="36000" vert="eaVert" anchor="b"/>
                </a:tc>
                <a:tc>
                  <a:txBody>
                    <a:bodyPr/>
                    <a:lstStyle/>
                    <a:p>
                      <a:pPr marL="0" marR="0" lvl="0" indent="0" algn="l" defTabSz="1007943" rtl="0" eaLnBrk="1" fontAlgn="auto" latinLnBrk="0" hangingPunct="1">
                        <a:lnSpc>
                          <a:spcPct val="110000"/>
                        </a:lnSpc>
                        <a:spcBef>
                          <a:spcPts val="0"/>
                        </a:spcBef>
                        <a:spcAft>
                          <a:spcPts val="0"/>
                        </a:spcAft>
                        <a:buClrTx/>
                        <a:buSzTx/>
                        <a:buFontTx/>
                        <a:buNone/>
                        <a:tabLst/>
                        <a:defRPr/>
                      </a:pPr>
                      <a:r>
                        <a:rPr kumimoji="1" lang="ja-JP" altLang="en-US" sz="1400" b="1" u="sng" dirty="0" smtClean="0">
                          <a:latin typeface="HG丸ｺﾞｼｯｸM-PRO" panose="020F0600000000000000" pitchFamily="50" charset="-128"/>
                          <a:ea typeface="HG丸ｺﾞｼｯｸM-PRO" panose="020F0600000000000000" pitchFamily="50" charset="-128"/>
                        </a:rPr>
                        <a:t>管理栄養士</a:t>
                      </a:r>
                      <a:r>
                        <a:rPr kumimoji="1" lang="ja-JP" altLang="en-US" sz="1400" dirty="0" smtClean="0">
                          <a:latin typeface="HG丸ｺﾞｼｯｸM-PRO" panose="020F0600000000000000" pitchFamily="50" charset="-128"/>
                          <a:ea typeface="HG丸ｺﾞｼｯｸM-PRO" panose="020F0600000000000000" pitchFamily="50" charset="-128"/>
                        </a:rPr>
                        <a:t>がご自宅に訪問し、病状や食事の状況、栄養状態や生活の習慣に適した食事等の栄養管理の指導を行います。</a:t>
                      </a:r>
                      <a:endPar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txBody>
                  <a:tcPr marL="108000" marR="72000" marT="54000" marB="36000"/>
                </a:tc>
                <a:extLst>
                  <a:ext uri="{0D108BD9-81ED-4DB2-BD59-A6C34878D82A}">
                    <a16:rowId xmlns:a16="http://schemas.microsoft.com/office/drawing/2014/main" val="2832495165"/>
                  </a:ext>
                </a:extLst>
              </a:tr>
            </a:tbl>
          </a:graphicData>
        </a:graphic>
      </p:graphicFrame>
      <p:sp>
        <p:nvSpPr>
          <p:cNvPr id="54" name="テキスト ボックス 53"/>
          <p:cNvSpPr txBox="1"/>
          <p:nvPr/>
        </p:nvSpPr>
        <p:spPr>
          <a:xfrm>
            <a:off x="3689721" y="7326187"/>
            <a:ext cx="3096345" cy="270074"/>
          </a:xfrm>
          <a:prstGeom prst="rect">
            <a:avLst/>
          </a:prstGeom>
          <a:noFill/>
        </p:spPr>
        <p:txBody>
          <a:bodyPr wrap="square" rtlCol="0">
            <a:spAutoFit/>
          </a:bodyPr>
          <a:lstStyle/>
          <a:p>
            <a:pPr algn="just">
              <a:lnSpc>
                <a:spcPct val="110000"/>
              </a:lnSpc>
            </a:pPr>
            <a:r>
              <a:rPr lang="ja-JP" altLang="en-US" sz="1050" dirty="0" smtClean="0">
                <a:latin typeface="HG丸ｺﾞｼｯｸM-PRO" panose="020F0600000000000000" pitchFamily="50" charset="-128"/>
                <a:ea typeface="HG丸ｺﾞｼｯｸM-PRO" panose="020F0600000000000000" pitchFamily="50" charset="-128"/>
              </a:rPr>
              <a:t>*　医師の指示のもとで実施</a:t>
            </a:r>
            <a:endParaRPr lang="ja-JP" altLang="en-US" sz="1050" dirty="0">
              <a:latin typeface="HG丸ｺﾞｼｯｸM-PRO" panose="020F0600000000000000" pitchFamily="50" charset="-128"/>
              <a:ea typeface="HG丸ｺﾞｼｯｸM-PRO" panose="020F0600000000000000" pitchFamily="50" charset="-128"/>
            </a:endParaRPr>
          </a:p>
        </p:txBody>
      </p:sp>
      <p:sp>
        <p:nvSpPr>
          <p:cNvPr id="2" name="テキスト ボックス 1"/>
          <p:cNvSpPr txBox="1"/>
          <p:nvPr/>
        </p:nvSpPr>
        <p:spPr>
          <a:xfrm>
            <a:off x="208573" y="6516141"/>
            <a:ext cx="2952000" cy="646331"/>
          </a:xfrm>
          <a:prstGeom prst="rect">
            <a:avLst/>
          </a:prstGeom>
          <a:noFill/>
          <a:ln>
            <a:solidFill>
              <a:schemeClr val="accent6">
                <a:lumMod val="75000"/>
              </a:schemeClr>
            </a:solidFill>
            <a:prstDash val="dash"/>
          </a:ln>
        </p:spPr>
        <p:txBody>
          <a:bodyPr wrap="square" rtlCol="0">
            <a:spAutoFit/>
          </a:bodyPr>
          <a:lstStyle/>
          <a:p>
            <a:r>
              <a:rPr kumimoji="1" lang="ja-JP" altLang="en-US" sz="1200" dirty="0" smtClean="0">
                <a:latin typeface="HG丸ｺﾞｼｯｸM-PRO" panose="020F0600000000000000" pitchFamily="50" charset="-128"/>
                <a:ea typeface="HG丸ｺﾞｼｯｸM-PRO" panose="020F0600000000000000" pitchFamily="50" charset="-128"/>
              </a:rPr>
              <a:t>かかりつけ医等は、ご本人の状態に応じ、適切なサービスを受けられるよう、他の医療従事者等へ指示を行います。</a:t>
            </a:r>
            <a:endParaRPr kumimoji="1" lang="ja-JP" altLang="en-US" sz="1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5875756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Text Box 3"/>
          <p:cNvSpPr txBox="1">
            <a:spLocks noChangeArrowheads="1"/>
          </p:cNvSpPr>
          <p:nvPr/>
        </p:nvSpPr>
        <p:spPr bwMode="auto">
          <a:xfrm>
            <a:off x="0" y="7388931"/>
            <a:ext cx="10691813" cy="180453"/>
          </a:xfrm>
          <a:prstGeom prst="rect">
            <a:avLst/>
          </a:prstGeom>
          <a:solidFill>
            <a:schemeClr val="bg1"/>
          </a:solidFill>
          <a:ln>
            <a:noFill/>
          </a:ln>
          <a:effectLst/>
          <a:extLst/>
        </p:spPr>
        <p:txBody>
          <a:bodyPr vert="horz" wrap="square" lIns="0" tIns="0" rIns="0" bIns="0" numCol="1" anchor="t" anchorCtr="0" compatLnSpc="1">
            <a:prstTxWarp prst="textNoShape">
              <a:avLst/>
            </a:prstTxWarp>
          </a:bodyPr>
          <a:lstStyle/>
          <a:p>
            <a:pPr algn="ctr" defTabSz="1007943" fontAlgn="base">
              <a:spcBef>
                <a:spcPct val="0"/>
              </a:spcBef>
              <a:spcAft>
                <a:spcPct val="0"/>
              </a:spcAft>
            </a:pPr>
            <a:r>
              <a:rPr lang="ja-JP" altLang="en-US" sz="1100" b="1" dirty="0">
                <a:latin typeface="+mn-ea"/>
                <a:cs typeface="ＭＳ Ｐゴシック" pitchFamily="50" charset="-128"/>
              </a:rPr>
              <a:t>各サービスの内容は、裏面をご参照ください</a:t>
            </a:r>
            <a:r>
              <a:rPr lang="ja-JP" altLang="en-US" sz="1100" b="1" dirty="0" smtClean="0">
                <a:latin typeface="+mn-ea"/>
                <a:cs typeface="ＭＳ Ｐゴシック" pitchFamily="50" charset="-128"/>
              </a:rPr>
              <a:t>。　地域によって受けられるサービスが異なる場合もありますので、医師・ケアマネジャー等とも相談しましょう。　</a:t>
            </a:r>
            <a:endParaRPr lang="ja-JP" altLang="ja-JP" sz="1100" b="1" dirty="0">
              <a:latin typeface="+mn-ea"/>
              <a:cs typeface="ＭＳ Ｐゴシック" pitchFamily="50" charset="-128"/>
            </a:endParaRPr>
          </a:p>
        </p:txBody>
      </p:sp>
      <p:sp>
        <p:nvSpPr>
          <p:cNvPr id="7" name="角丸四角形 6"/>
          <p:cNvSpPr/>
          <p:nvPr/>
        </p:nvSpPr>
        <p:spPr>
          <a:xfrm>
            <a:off x="208574" y="3396617"/>
            <a:ext cx="10363102" cy="3949323"/>
          </a:xfrm>
          <a:prstGeom prst="roundRect">
            <a:avLst>
              <a:gd name="adj" fmla="val 8474"/>
            </a:avLst>
          </a:prstGeom>
          <a:noFill/>
          <a:ln w="57150">
            <a:solidFill>
              <a:srgbClr val="33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メモ 1"/>
          <p:cNvSpPr/>
          <p:nvPr/>
        </p:nvSpPr>
        <p:spPr>
          <a:xfrm>
            <a:off x="263237" y="1521445"/>
            <a:ext cx="3667306" cy="1763925"/>
          </a:xfrm>
          <a:prstGeom prst="foldedCorner">
            <a:avLst>
              <a:gd name="adj" fmla="val 16456"/>
            </a:avLst>
          </a:prstGeom>
          <a:solidFill>
            <a:schemeClr val="accent6">
              <a:lumMod val="20000"/>
              <a:lumOff val="80000"/>
            </a:schemeClr>
          </a:solidFill>
          <a:ln cap="rnd">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二等辺三角形 123"/>
          <p:cNvSpPr/>
          <p:nvPr/>
        </p:nvSpPr>
        <p:spPr>
          <a:xfrm rot="16200000">
            <a:off x="6255969" y="1933249"/>
            <a:ext cx="360000" cy="324000"/>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5" name="二等辺三角形 124"/>
          <p:cNvSpPr/>
          <p:nvPr/>
        </p:nvSpPr>
        <p:spPr>
          <a:xfrm rot="16200000">
            <a:off x="6255969" y="1058247"/>
            <a:ext cx="360000" cy="324000"/>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角丸四角形 2"/>
          <p:cNvSpPr/>
          <p:nvPr/>
        </p:nvSpPr>
        <p:spPr>
          <a:xfrm>
            <a:off x="233338" y="3410748"/>
            <a:ext cx="10297144" cy="3913596"/>
          </a:xfrm>
          <a:prstGeom prst="roundRect">
            <a:avLst>
              <a:gd name="adj" fmla="val 8345"/>
            </a:avLst>
          </a:prstGeom>
          <a:solidFill>
            <a:srgbClr val="D4F4F3"/>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mtClean="0">
                <a:solidFill>
                  <a:schemeClr val="accent6"/>
                </a:solidFill>
                <a:latin typeface="HG丸ｺﾞｼｯｸM-PRO" panose="020F0600000000000000" pitchFamily="50" charset="-128"/>
                <a:ea typeface="HG丸ｺﾞｼｯｸM-PRO" panose="020F0600000000000000" pitchFamily="50" charset="-128"/>
              </a:rPr>
              <a:t>ｚ</a:t>
            </a:r>
            <a:endParaRPr kumimoji="1" lang="ja-JP" altLang="en-US" dirty="0">
              <a:solidFill>
                <a:schemeClr val="accent6"/>
              </a:solidFill>
              <a:latin typeface="HG丸ｺﾞｼｯｸM-PRO" panose="020F0600000000000000" pitchFamily="50" charset="-128"/>
              <a:ea typeface="HG丸ｺﾞｼｯｸM-PRO" panose="020F0600000000000000" pitchFamily="50" charset="-128"/>
            </a:endParaRPr>
          </a:p>
        </p:txBody>
      </p:sp>
      <p:sp>
        <p:nvSpPr>
          <p:cNvPr id="121" name="角丸四角形 120"/>
          <p:cNvSpPr/>
          <p:nvPr/>
        </p:nvSpPr>
        <p:spPr>
          <a:xfrm>
            <a:off x="3990072" y="2474549"/>
            <a:ext cx="2735665" cy="1001387"/>
          </a:xfrm>
          <a:prstGeom prst="roundRect">
            <a:avLst>
              <a:gd name="adj" fmla="val 19037"/>
            </a:avLst>
          </a:prstGeom>
          <a:solidFill>
            <a:schemeClr val="bg1"/>
          </a:solidFill>
          <a:ln w="50800">
            <a:solidFill>
              <a:srgbClr val="2FBEBB"/>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t" anchorCtr="0"/>
          <a:lstStyle/>
          <a:p>
            <a:pPr algn="ctr"/>
            <a:r>
              <a:rPr kumimoji="1" lang="ja-JP" altLang="en-US" sz="3200" b="1" dirty="0" smtClean="0">
                <a:ln w="9525">
                  <a:noFill/>
                </a:ln>
                <a:solidFill>
                  <a:srgbClr val="2FBEBB"/>
                </a:solidFill>
                <a:latin typeface="HG丸ｺﾞｼｯｸM-PRO" panose="020F0600000000000000" pitchFamily="50" charset="-128"/>
                <a:ea typeface="HG丸ｺﾞｼｯｸM-PRO" panose="020F0600000000000000" pitchFamily="50" charset="-128"/>
              </a:rPr>
              <a:t>在 宅 医 療</a:t>
            </a:r>
            <a:endParaRPr kumimoji="1" lang="ja-JP" altLang="en-US" sz="3200" b="1" dirty="0">
              <a:ln w="9525">
                <a:noFill/>
              </a:ln>
              <a:solidFill>
                <a:srgbClr val="2FBEBB"/>
              </a:solidFill>
              <a:latin typeface="HG丸ｺﾞｼｯｸM-PRO" panose="020F0600000000000000" pitchFamily="50" charset="-128"/>
              <a:ea typeface="HG丸ｺﾞｼｯｸM-PRO" panose="020F0600000000000000" pitchFamily="50" charset="-128"/>
            </a:endParaRPr>
          </a:p>
        </p:txBody>
      </p:sp>
      <p:sp>
        <p:nvSpPr>
          <p:cNvPr id="4" name="円 3"/>
          <p:cNvSpPr/>
          <p:nvPr/>
        </p:nvSpPr>
        <p:spPr>
          <a:xfrm>
            <a:off x="3641667" y="3926660"/>
            <a:ext cx="3571995" cy="3353931"/>
          </a:xfrm>
          <a:prstGeom prst="pie">
            <a:avLst>
              <a:gd name="adj1" fmla="val 18041550"/>
              <a:gd name="adj2" fmla="val 9006417"/>
            </a:avLst>
          </a:prstGeom>
          <a:solidFill>
            <a:schemeClr val="accent6">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2" name="Text Box 3"/>
          <p:cNvSpPr txBox="1">
            <a:spLocks noChangeArrowheads="1"/>
          </p:cNvSpPr>
          <p:nvPr/>
        </p:nvSpPr>
        <p:spPr bwMode="auto">
          <a:xfrm>
            <a:off x="4015537" y="3167404"/>
            <a:ext cx="2741447" cy="2523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FFCC00"/>
                  </a:outerShdw>
                </a:effectLst>
              </a14:hiddenEffects>
            </a:ext>
          </a:extLst>
        </p:spPr>
        <p:txBody>
          <a:bodyPr vert="horz" wrap="square" lIns="0" tIns="0" rIns="0" bIns="0" numCol="1" anchor="t" anchorCtr="0" compatLnSpc="1">
            <a:prstTxWarp prst="textNoShape">
              <a:avLst/>
            </a:prstTxWarp>
          </a:bodyPr>
          <a:lstStyle/>
          <a:p>
            <a:pPr algn="ctr" defTabSz="1007943" fontAlgn="base">
              <a:spcBef>
                <a:spcPct val="0"/>
              </a:spcBef>
              <a:spcAft>
                <a:spcPct val="0"/>
              </a:spcAft>
            </a:pPr>
            <a:r>
              <a:rPr lang="ja-JP" altLang="ja-JP" sz="1500" b="1" dirty="0" smtClean="0">
                <a:solidFill>
                  <a:srgbClr val="2FBEBB"/>
                </a:solidFill>
                <a:latin typeface="ＤＦ特太ゴシック体" panose="020B0509000000000000" pitchFamily="49" charset="-128"/>
                <a:ea typeface="ＤＦ特太ゴシック体" panose="020B0509000000000000" pitchFamily="49" charset="-128"/>
                <a:cs typeface="ＭＳ Ｐゴシック" pitchFamily="50" charset="-128"/>
              </a:rPr>
              <a:t>～</a:t>
            </a:r>
            <a:r>
              <a:rPr lang="en-US" altLang="ja-JP" sz="1500" b="1" dirty="0" smtClean="0">
                <a:solidFill>
                  <a:srgbClr val="2FBEBB"/>
                </a:solidFill>
                <a:latin typeface="ＤＦ特太ゴシック体" panose="020B0509000000000000" pitchFamily="49" charset="-128"/>
                <a:ea typeface="ＤＦ特太ゴシック体" panose="020B0509000000000000" pitchFamily="49" charset="-128"/>
                <a:cs typeface="ＭＳ Ｐゴシック" pitchFamily="50" charset="-128"/>
              </a:rPr>
              <a:t> </a:t>
            </a:r>
            <a:r>
              <a:rPr lang="ja-JP" altLang="en-US" sz="1500" b="1" dirty="0" smtClean="0">
                <a:solidFill>
                  <a:srgbClr val="2FBEBB"/>
                </a:solidFill>
                <a:latin typeface="ＤＦ特太ゴシック体" panose="020B0509000000000000" pitchFamily="49" charset="-128"/>
                <a:ea typeface="ＤＦ特太ゴシック体" panose="020B0509000000000000" pitchFamily="49" charset="-128"/>
                <a:cs typeface="ＭＳ Ｐゴシック" pitchFamily="50" charset="-128"/>
              </a:rPr>
              <a:t>自宅</a:t>
            </a:r>
            <a:r>
              <a:rPr lang="ja-JP" altLang="en-US" sz="1100" b="1" dirty="0" smtClean="0">
                <a:solidFill>
                  <a:srgbClr val="2FBEBB"/>
                </a:solidFill>
                <a:latin typeface="ＤＦ特太ゴシック体" panose="020B0509000000000000" pitchFamily="49" charset="-128"/>
                <a:ea typeface="ＤＦ特太ゴシック体" panose="020B0509000000000000" pitchFamily="49" charset="-128"/>
                <a:cs typeface="ＭＳ Ｐゴシック" pitchFamily="50" charset="-128"/>
              </a:rPr>
              <a:t>等</a:t>
            </a:r>
            <a:r>
              <a:rPr lang="en-US" altLang="ja-JP" sz="1100" b="1" dirty="0" smtClean="0">
                <a:solidFill>
                  <a:srgbClr val="2FBEBB"/>
                </a:solidFill>
                <a:latin typeface="ＤＦ特太ゴシック体" panose="020B0509000000000000" pitchFamily="49" charset="-128"/>
                <a:ea typeface="ＤＦ特太ゴシック体" panose="020B0509000000000000" pitchFamily="49" charset="-128"/>
                <a:cs typeface="ＭＳ Ｐゴシック" pitchFamily="50" charset="-128"/>
              </a:rPr>
              <a:t>※</a:t>
            </a:r>
            <a:r>
              <a:rPr lang="ja-JP" altLang="en-US" sz="1500" b="1" dirty="0" smtClean="0">
                <a:solidFill>
                  <a:srgbClr val="2FBEBB"/>
                </a:solidFill>
                <a:latin typeface="ＤＦ特太ゴシック体" panose="020B0509000000000000" pitchFamily="49" charset="-128"/>
                <a:ea typeface="ＤＦ特太ゴシック体" panose="020B0509000000000000" pitchFamily="49" charset="-128"/>
                <a:cs typeface="ＭＳ Ｐゴシック" pitchFamily="50" charset="-128"/>
              </a:rPr>
              <a:t>で</a:t>
            </a:r>
            <a:r>
              <a:rPr lang="ja-JP" altLang="en-US" sz="1500" b="1" dirty="0">
                <a:solidFill>
                  <a:srgbClr val="2FBEBB"/>
                </a:solidFill>
                <a:latin typeface="ＤＦ特太ゴシック体" panose="020B0509000000000000" pitchFamily="49" charset="-128"/>
                <a:ea typeface="ＤＦ特太ゴシック体" panose="020B0509000000000000" pitchFamily="49" charset="-128"/>
                <a:cs typeface="ＭＳ Ｐゴシック" pitchFamily="50" charset="-128"/>
              </a:rPr>
              <a:t>受ける</a:t>
            </a:r>
            <a:r>
              <a:rPr lang="ja-JP" altLang="en-US" sz="1500" b="1" dirty="0" smtClean="0">
                <a:solidFill>
                  <a:srgbClr val="2FBEBB"/>
                </a:solidFill>
                <a:latin typeface="ＤＦ特太ゴシック体" panose="020B0509000000000000" pitchFamily="49" charset="-128"/>
                <a:ea typeface="ＤＦ特太ゴシック体" panose="020B0509000000000000" pitchFamily="49" charset="-128"/>
                <a:cs typeface="ＭＳ Ｐゴシック" pitchFamily="50" charset="-128"/>
              </a:rPr>
              <a:t>医療 </a:t>
            </a:r>
            <a:r>
              <a:rPr lang="ja-JP" altLang="ja-JP" sz="1500" b="1" dirty="0" smtClean="0">
                <a:solidFill>
                  <a:srgbClr val="2FBEBB"/>
                </a:solidFill>
                <a:latin typeface="ＤＦ特太ゴシック体" panose="020B0509000000000000" pitchFamily="49" charset="-128"/>
                <a:ea typeface="ＤＦ特太ゴシック体" panose="020B0509000000000000" pitchFamily="49" charset="-128"/>
                <a:cs typeface="ＭＳ Ｐゴシック" pitchFamily="50" charset="-128"/>
              </a:rPr>
              <a:t>～</a:t>
            </a:r>
            <a:endParaRPr lang="ja-JP" altLang="ja-JP" sz="1500" b="1" dirty="0">
              <a:solidFill>
                <a:srgbClr val="2FBEBB"/>
              </a:solidFill>
              <a:latin typeface="ＤＦ特太ゴシック体" panose="020B0509000000000000" pitchFamily="49" charset="-128"/>
              <a:ea typeface="ＤＦ特太ゴシック体" panose="020B0509000000000000" pitchFamily="49" charset="-128"/>
              <a:cs typeface="ＭＳ Ｐゴシック" pitchFamily="50" charset="-128"/>
            </a:endParaRPr>
          </a:p>
        </p:txBody>
      </p:sp>
      <p:sp>
        <p:nvSpPr>
          <p:cNvPr id="75" name="Text Box 2"/>
          <p:cNvSpPr txBox="1">
            <a:spLocks noChangeArrowheads="1"/>
          </p:cNvSpPr>
          <p:nvPr/>
        </p:nvSpPr>
        <p:spPr bwMode="auto">
          <a:xfrm>
            <a:off x="500185" y="251445"/>
            <a:ext cx="10030297" cy="5542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FFCC00"/>
                  </a:outerShdw>
                </a:effectLst>
              </a14:hiddenEffects>
            </a:ext>
          </a:extLst>
        </p:spPr>
        <p:txBody>
          <a:bodyPr vert="horz" wrap="square" lIns="0" tIns="0" rIns="0" bIns="0" numCol="1" anchor="t" anchorCtr="0" compatLnSpc="1">
            <a:prstTxWarp prst="textNoShape">
              <a:avLst/>
            </a:prstTxWarp>
          </a:bodyPr>
          <a:lstStyle/>
          <a:p>
            <a:pPr algn="dist" defTabSz="1007943" fontAlgn="base">
              <a:spcBef>
                <a:spcPct val="0"/>
              </a:spcBef>
              <a:spcAft>
                <a:spcPct val="0"/>
              </a:spcAft>
            </a:pPr>
            <a:r>
              <a:rPr lang="ja-JP" altLang="en-US" sz="2400" b="1" dirty="0" smtClean="0">
                <a:solidFill>
                  <a:schemeClr val="accent6">
                    <a:lumMod val="75000"/>
                  </a:schemeClr>
                </a:solidFill>
                <a:latin typeface="HG丸ｺﾞｼｯｸM-PRO" panose="020F0600000000000000" pitchFamily="50" charset="-128"/>
                <a:ea typeface="HG丸ｺﾞｼｯｸM-PRO" panose="020F0600000000000000" pitchFamily="50" charset="-128"/>
                <a:cs typeface="ＭＳ Ｐゴシック" pitchFamily="50" charset="-128"/>
              </a:rPr>
              <a:t>通院が難しくなったときや、退院後、自宅</a:t>
            </a:r>
            <a:r>
              <a:rPr lang="ja-JP" altLang="en-US" sz="1400" b="1" dirty="0" smtClean="0">
                <a:solidFill>
                  <a:schemeClr val="accent6">
                    <a:lumMod val="75000"/>
                  </a:schemeClr>
                </a:solidFill>
                <a:latin typeface="HG丸ｺﾞｼｯｸM-PRO" panose="020F0600000000000000" pitchFamily="50" charset="-128"/>
                <a:ea typeface="HG丸ｺﾞｼｯｸM-PRO" panose="020F0600000000000000" pitchFamily="50" charset="-128"/>
                <a:cs typeface="ＭＳ Ｐゴシック" pitchFamily="50" charset="-128"/>
              </a:rPr>
              <a:t>等</a:t>
            </a:r>
            <a:r>
              <a:rPr lang="en-US" altLang="ja-JP" sz="1000" b="1" dirty="0" smtClean="0">
                <a:solidFill>
                  <a:schemeClr val="accent6">
                    <a:lumMod val="75000"/>
                  </a:schemeClr>
                </a:solidFill>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2400" b="1" dirty="0" smtClean="0">
                <a:solidFill>
                  <a:schemeClr val="accent6">
                    <a:lumMod val="75000"/>
                  </a:schemeClr>
                </a:solidFill>
                <a:latin typeface="HG丸ｺﾞｼｯｸM-PRO" panose="020F0600000000000000" pitchFamily="50" charset="-128"/>
                <a:ea typeface="HG丸ｺﾞｼｯｸM-PRO" panose="020F0600000000000000" pitchFamily="50" charset="-128"/>
                <a:cs typeface="ＭＳ Ｐゴシック" pitchFamily="50" charset="-128"/>
              </a:rPr>
              <a:t>でも医療を受けられます。</a:t>
            </a:r>
            <a:endParaRPr lang="ja-JP" altLang="ja-JP" sz="2400" b="1" dirty="0">
              <a:solidFill>
                <a:schemeClr val="accent6">
                  <a:lumMod val="75000"/>
                </a:schemeClr>
              </a:solidFill>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87" name="楕円 86"/>
          <p:cNvSpPr/>
          <p:nvPr/>
        </p:nvSpPr>
        <p:spPr>
          <a:xfrm>
            <a:off x="4073199" y="4301992"/>
            <a:ext cx="2781437" cy="2634364"/>
          </a:xfrm>
          <a:prstGeom prst="ellipse">
            <a:avLst/>
          </a:prstGeom>
          <a:solidFill>
            <a:schemeClr val="bg1"/>
          </a:solidFill>
          <a:ln w="130175">
            <a:solidFill>
              <a:srgbClr val="B6ECEB"/>
            </a:solidFill>
          </a:ln>
          <a:effectLst>
            <a:glow rad="88900">
              <a:srgbClr val="B6ECEB">
                <a:alpha val="60000"/>
              </a:srgbClr>
            </a:glow>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263" dirty="0"/>
          </a:p>
        </p:txBody>
      </p:sp>
      <p:sp>
        <p:nvSpPr>
          <p:cNvPr id="88" name="角丸四角形 87"/>
          <p:cNvSpPr/>
          <p:nvPr/>
        </p:nvSpPr>
        <p:spPr>
          <a:xfrm>
            <a:off x="8298442" y="3563813"/>
            <a:ext cx="1872000" cy="432000"/>
          </a:xfrm>
          <a:prstGeom prst="roundRect">
            <a:avLst>
              <a:gd name="adj" fmla="val 50000"/>
            </a:avLst>
          </a:prstGeom>
          <a:solidFill>
            <a:schemeClr val="accent6">
              <a:lumMod val="75000"/>
            </a:schemeClr>
          </a:solidFill>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lIns="0" tIns="0" rIns="0" bIns="0" rtlCol="0" anchor="ctr"/>
          <a:lstStyle/>
          <a:p>
            <a:pPr algn="ctr"/>
            <a:r>
              <a:rPr lang="ja-JP" altLang="en-US" sz="1800" dirty="0">
                <a:latin typeface="HG丸ｺﾞｼｯｸM-PRO" panose="020F0600000000000000" pitchFamily="50" charset="-128"/>
                <a:ea typeface="HG丸ｺﾞｼｯｸM-PRO" panose="020F0600000000000000" pitchFamily="50" charset="-128"/>
              </a:rPr>
              <a:t>訪問</a:t>
            </a:r>
            <a:r>
              <a:rPr lang="ja-JP" altLang="en-US" sz="1800" dirty="0" smtClean="0">
                <a:latin typeface="HG丸ｺﾞｼｯｸM-PRO" panose="020F0600000000000000" pitchFamily="50" charset="-128"/>
                <a:ea typeface="HG丸ｺﾞｼｯｸM-PRO" panose="020F0600000000000000" pitchFamily="50" charset="-128"/>
              </a:rPr>
              <a:t>看護</a:t>
            </a:r>
            <a:endParaRPr lang="ja-JP" altLang="en-US" sz="1800" dirty="0">
              <a:latin typeface="HG丸ｺﾞｼｯｸM-PRO" panose="020F0600000000000000" pitchFamily="50" charset="-128"/>
              <a:ea typeface="HG丸ｺﾞｼｯｸM-PRO" panose="020F0600000000000000" pitchFamily="50" charset="-128"/>
            </a:endParaRPr>
          </a:p>
        </p:txBody>
      </p:sp>
      <p:sp>
        <p:nvSpPr>
          <p:cNvPr id="89" name="角丸四角形 88"/>
          <p:cNvSpPr/>
          <p:nvPr/>
        </p:nvSpPr>
        <p:spPr>
          <a:xfrm>
            <a:off x="3113658" y="3563813"/>
            <a:ext cx="1872000" cy="420176"/>
          </a:xfrm>
          <a:prstGeom prst="roundRect">
            <a:avLst>
              <a:gd name="adj" fmla="val 50000"/>
            </a:avLst>
          </a:prstGeom>
          <a:solidFill>
            <a:schemeClr val="accent6">
              <a:lumMod val="75000"/>
            </a:schemeClr>
          </a:solidFill>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lIns="0" tIns="0" rIns="0" bIns="0" rtlCol="0" anchor="ctr"/>
          <a:lstStyle/>
          <a:p>
            <a:pPr algn="ctr"/>
            <a:r>
              <a:rPr lang="ja-JP" altLang="en-US" sz="1800" dirty="0">
                <a:latin typeface="HG丸ｺﾞｼｯｸM-PRO" panose="020F0600000000000000" pitchFamily="50" charset="-128"/>
                <a:ea typeface="HG丸ｺﾞｼｯｸM-PRO" panose="020F0600000000000000" pitchFamily="50" charset="-128"/>
              </a:rPr>
              <a:t>訪問</a:t>
            </a:r>
            <a:r>
              <a:rPr lang="ja-JP" altLang="en-US" sz="1800" dirty="0" smtClean="0">
                <a:latin typeface="HG丸ｺﾞｼｯｸM-PRO" panose="020F0600000000000000" pitchFamily="50" charset="-128"/>
                <a:ea typeface="HG丸ｺﾞｼｯｸM-PRO" panose="020F0600000000000000" pitchFamily="50" charset="-128"/>
              </a:rPr>
              <a:t>診療</a:t>
            </a:r>
            <a:endParaRPr lang="ja-JP" altLang="en-US" sz="1800" dirty="0">
              <a:latin typeface="HG丸ｺﾞｼｯｸM-PRO" panose="020F0600000000000000" pitchFamily="50" charset="-128"/>
              <a:ea typeface="HG丸ｺﾞｼｯｸM-PRO" panose="020F0600000000000000" pitchFamily="50" charset="-128"/>
            </a:endParaRPr>
          </a:p>
        </p:txBody>
      </p:sp>
      <p:sp>
        <p:nvSpPr>
          <p:cNvPr id="90" name="角丸四角形 89"/>
          <p:cNvSpPr/>
          <p:nvPr/>
        </p:nvSpPr>
        <p:spPr>
          <a:xfrm>
            <a:off x="737394" y="6804221"/>
            <a:ext cx="1836484" cy="432000"/>
          </a:xfrm>
          <a:prstGeom prst="roundRect">
            <a:avLst>
              <a:gd name="adj" fmla="val 50000"/>
            </a:avLst>
          </a:prstGeom>
          <a:solidFill>
            <a:schemeClr val="accent6">
              <a:lumMod val="75000"/>
            </a:schemeClr>
          </a:solidFill>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lIns="0" tIns="0" rIns="0" bIns="0" rtlCol="0" anchor="ctr"/>
          <a:lstStyle/>
          <a:p>
            <a:pPr algn="ctr"/>
            <a:r>
              <a:rPr lang="ja-JP" altLang="en-US" sz="1800" dirty="0" smtClean="0">
                <a:latin typeface="HG丸ｺﾞｼｯｸM-PRO" panose="020F0600000000000000" pitchFamily="50" charset="-128"/>
                <a:ea typeface="HG丸ｺﾞｼｯｸM-PRO" panose="020F0600000000000000" pitchFamily="50" charset="-128"/>
              </a:rPr>
              <a:t>訪問薬剤管理</a:t>
            </a:r>
            <a:endParaRPr lang="ja-JP" altLang="en-US" sz="1800" dirty="0">
              <a:latin typeface="HG丸ｺﾞｼｯｸM-PRO" panose="020F0600000000000000" pitchFamily="50" charset="-128"/>
              <a:ea typeface="HG丸ｺﾞｼｯｸM-PRO" panose="020F0600000000000000" pitchFamily="50" charset="-128"/>
            </a:endParaRPr>
          </a:p>
        </p:txBody>
      </p:sp>
      <p:sp>
        <p:nvSpPr>
          <p:cNvPr id="91" name="角丸四角形 90"/>
          <p:cNvSpPr/>
          <p:nvPr/>
        </p:nvSpPr>
        <p:spPr>
          <a:xfrm>
            <a:off x="7353919" y="5508029"/>
            <a:ext cx="3104555" cy="432000"/>
          </a:xfrm>
          <a:prstGeom prst="roundRect">
            <a:avLst>
              <a:gd name="adj" fmla="val 50000"/>
            </a:avLst>
          </a:prstGeom>
          <a:solidFill>
            <a:schemeClr val="accent6">
              <a:lumMod val="75000"/>
            </a:schemeClr>
          </a:solidFill>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lIns="0" tIns="0" rIns="0" bIns="0" rtlCol="0" anchor="ctr"/>
          <a:lstStyle/>
          <a:p>
            <a:pPr algn="ctr"/>
            <a:r>
              <a:rPr lang="ja-JP" altLang="en-US" sz="1800" dirty="0" smtClean="0">
                <a:latin typeface="HG丸ｺﾞｼｯｸM-PRO" panose="020F0600000000000000" pitchFamily="50" charset="-128"/>
                <a:ea typeface="HG丸ｺﾞｼｯｸM-PRO" panose="020F0600000000000000" pitchFamily="50" charset="-128"/>
              </a:rPr>
              <a:t>訪問</a:t>
            </a:r>
            <a:r>
              <a:rPr lang="ja-JP" altLang="en-US" sz="800" dirty="0" smtClean="0">
                <a:latin typeface="HG丸ｺﾞｼｯｸM-PRO" panose="020F0600000000000000" pitchFamily="50" charset="-128"/>
                <a:ea typeface="HG丸ｺﾞｼｯｸM-PRO" panose="020F0600000000000000" pitchFamily="50" charset="-128"/>
              </a:rPr>
              <a:t>による</a:t>
            </a:r>
            <a:r>
              <a:rPr lang="ja-JP" altLang="en-US" sz="1800" dirty="0" smtClean="0">
                <a:latin typeface="HG丸ｺﾞｼｯｸM-PRO" panose="020F0600000000000000" pitchFamily="50" charset="-128"/>
                <a:ea typeface="HG丸ｺﾞｼｯｸM-PRO" panose="020F0600000000000000" pitchFamily="50" charset="-128"/>
              </a:rPr>
              <a:t>リハビリテーション</a:t>
            </a:r>
            <a:endParaRPr lang="ja-JP" altLang="en-US" sz="1800" dirty="0">
              <a:latin typeface="HG丸ｺﾞｼｯｸM-PRO" panose="020F0600000000000000" pitchFamily="50" charset="-128"/>
              <a:ea typeface="HG丸ｺﾞｼｯｸM-PRO" panose="020F0600000000000000" pitchFamily="50" charset="-128"/>
            </a:endParaRPr>
          </a:p>
        </p:txBody>
      </p:sp>
      <p:sp>
        <p:nvSpPr>
          <p:cNvPr id="95" name="角丸四角形 94"/>
          <p:cNvSpPr/>
          <p:nvPr/>
        </p:nvSpPr>
        <p:spPr>
          <a:xfrm>
            <a:off x="305346" y="5580085"/>
            <a:ext cx="1872000" cy="432000"/>
          </a:xfrm>
          <a:prstGeom prst="roundRect">
            <a:avLst>
              <a:gd name="adj" fmla="val 50000"/>
            </a:avLst>
          </a:prstGeom>
          <a:solidFill>
            <a:schemeClr val="accent6">
              <a:lumMod val="75000"/>
            </a:schemeClr>
          </a:solidFill>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lIns="0" tIns="0" rIns="0" bIns="0" rtlCol="0" anchor="ctr"/>
          <a:lstStyle/>
          <a:p>
            <a:pPr algn="ctr"/>
            <a:r>
              <a:rPr lang="ja-JP" altLang="en-US" sz="1800" dirty="0">
                <a:latin typeface="HG丸ｺﾞｼｯｸM-PRO" panose="020F0600000000000000" pitchFamily="50" charset="-128"/>
                <a:ea typeface="HG丸ｺﾞｼｯｸM-PRO" panose="020F0600000000000000" pitchFamily="50" charset="-128"/>
              </a:rPr>
              <a:t>訪問歯科</a:t>
            </a:r>
            <a:r>
              <a:rPr lang="ja-JP" altLang="en-US" sz="1800" dirty="0" smtClean="0">
                <a:latin typeface="HG丸ｺﾞｼｯｸM-PRO" panose="020F0600000000000000" pitchFamily="50" charset="-128"/>
                <a:ea typeface="HG丸ｺﾞｼｯｸM-PRO" panose="020F0600000000000000" pitchFamily="50" charset="-128"/>
              </a:rPr>
              <a:t>診療</a:t>
            </a:r>
            <a:endParaRPr lang="ja-JP" altLang="en-US" sz="1800" dirty="0">
              <a:latin typeface="HG丸ｺﾞｼｯｸM-PRO" panose="020F0600000000000000" pitchFamily="50" charset="-128"/>
              <a:ea typeface="HG丸ｺﾞｼｯｸM-PRO" panose="020F0600000000000000" pitchFamily="50" charset="-128"/>
            </a:endParaRPr>
          </a:p>
        </p:txBody>
      </p:sp>
      <p:sp>
        <p:nvSpPr>
          <p:cNvPr id="9" name="下矢印 8"/>
          <p:cNvSpPr/>
          <p:nvPr/>
        </p:nvSpPr>
        <p:spPr>
          <a:xfrm>
            <a:off x="5067258" y="1709061"/>
            <a:ext cx="543973" cy="774632"/>
          </a:xfrm>
          <a:prstGeom prst="downArrow">
            <a:avLst/>
          </a:prstGeom>
          <a:gradFill flip="none" rotWithShape="1">
            <a:gsLst>
              <a:gs pos="100000">
                <a:schemeClr val="accent6">
                  <a:lumMod val="40000"/>
                  <a:lumOff val="60000"/>
                </a:schemeClr>
              </a:gs>
              <a:gs pos="0">
                <a:schemeClr val="accent6">
                  <a:lumMod val="7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Text Box 2"/>
          <p:cNvSpPr txBox="1">
            <a:spLocks noChangeArrowheads="1"/>
          </p:cNvSpPr>
          <p:nvPr/>
        </p:nvSpPr>
        <p:spPr bwMode="auto">
          <a:xfrm>
            <a:off x="249012" y="683493"/>
            <a:ext cx="4210508" cy="7613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FFCC00"/>
                  </a:outerShdw>
                </a:effectLst>
              </a14:hiddenEffects>
            </a:ext>
          </a:extLst>
        </p:spPr>
        <p:txBody>
          <a:bodyPr vert="horz" wrap="square" lIns="0" tIns="0" rIns="0" bIns="0" numCol="1" anchor="t" anchorCtr="0" compatLnSpc="1">
            <a:prstTxWarp prst="textNoShape">
              <a:avLst/>
            </a:prstTxWarp>
          </a:bodyPr>
          <a:lstStyle/>
          <a:p>
            <a:pPr defTabSz="1007943" fontAlgn="base">
              <a:lnSpc>
                <a:spcPct val="110000"/>
              </a:lnSpc>
              <a:spcBef>
                <a:spcPct val="0"/>
              </a:spcBef>
              <a:spcAft>
                <a:spcPct val="0"/>
              </a:spcAft>
            </a:pPr>
            <a:r>
              <a:rPr lang="ja-JP" altLang="en-US" sz="1600" dirty="0" smtClean="0">
                <a:solidFill>
                  <a:schemeClr val="accent6">
                    <a:lumMod val="75000"/>
                  </a:schemeClr>
                </a:solidFill>
                <a:latin typeface="HG丸ｺﾞｼｯｸM-PRO" panose="020F0600000000000000" pitchFamily="50" charset="-128"/>
                <a:ea typeface="HG丸ｺﾞｼｯｸM-PRO" panose="020F0600000000000000" pitchFamily="50" charset="-128"/>
                <a:cs typeface="ＭＳ Ｐゴシック" pitchFamily="50" charset="-128"/>
              </a:rPr>
              <a:t>困ったときのために、前もって</a:t>
            </a:r>
            <a:endParaRPr lang="en-US" altLang="ja-JP" sz="1600" dirty="0" smtClean="0">
              <a:solidFill>
                <a:schemeClr val="accent6">
                  <a:lumMod val="75000"/>
                </a:schemeClr>
              </a:solidFill>
              <a:latin typeface="HG丸ｺﾞｼｯｸM-PRO" panose="020F0600000000000000" pitchFamily="50" charset="-128"/>
              <a:ea typeface="HG丸ｺﾞｼｯｸM-PRO" panose="020F0600000000000000" pitchFamily="50" charset="-128"/>
              <a:cs typeface="ＭＳ Ｐゴシック" pitchFamily="50" charset="-128"/>
            </a:endParaRPr>
          </a:p>
          <a:p>
            <a:pPr defTabSz="1007943" fontAlgn="base">
              <a:lnSpc>
                <a:spcPct val="110000"/>
              </a:lnSpc>
              <a:spcBef>
                <a:spcPct val="0"/>
              </a:spcBef>
              <a:spcAft>
                <a:spcPct val="0"/>
              </a:spcAft>
            </a:pPr>
            <a:r>
              <a:rPr lang="ja-JP" altLang="en-US" sz="1600" dirty="0" smtClean="0">
                <a:solidFill>
                  <a:schemeClr val="accent6">
                    <a:lumMod val="75000"/>
                  </a:schemeClr>
                </a:solidFill>
                <a:latin typeface="HG丸ｺﾞｼｯｸM-PRO" panose="020F0600000000000000" pitchFamily="50" charset="-128"/>
                <a:ea typeface="HG丸ｺﾞｼｯｸM-PRO" panose="020F0600000000000000" pitchFamily="50" charset="-128"/>
                <a:cs typeface="ＭＳ Ｐゴシック" pitchFamily="50" charset="-128"/>
              </a:rPr>
              <a:t>かかりつけの医師やケアマネジャーと相談し、色々な選択肢を見つけておきませんか？</a:t>
            </a:r>
            <a:endParaRPr lang="ja-JP" altLang="ja-JP" sz="1600" dirty="0">
              <a:solidFill>
                <a:schemeClr val="accent6">
                  <a:lumMod val="75000"/>
                </a:schemeClr>
              </a:solidFill>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13" name="角丸四角形 112"/>
          <p:cNvSpPr/>
          <p:nvPr/>
        </p:nvSpPr>
        <p:spPr>
          <a:xfrm>
            <a:off x="7074098" y="899517"/>
            <a:ext cx="3329434" cy="648000"/>
          </a:xfrm>
          <a:prstGeom prst="roundRect">
            <a:avLst>
              <a:gd name="adj" fmla="val 0"/>
            </a:avLst>
          </a:prstGeom>
          <a:solidFill>
            <a:schemeClr val="accent6">
              <a:lumMod val="20000"/>
              <a:lumOff val="80000"/>
            </a:schemeClr>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432000" tIns="0" rIns="0" bIns="0" rtlCol="0" anchor="ctr"/>
          <a:lstStyle/>
          <a:p>
            <a:r>
              <a:rPr lang="ja-JP" altLang="en-US" sz="1400" dirty="0">
                <a:solidFill>
                  <a:schemeClr val="tx1"/>
                </a:solidFill>
                <a:latin typeface="HG丸ｺﾞｼｯｸM-PRO" panose="020F0600000000000000" pitchFamily="50" charset="-128"/>
                <a:ea typeface="HG丸ｺﾞｼｯｸM-PRO" panose="020F0600000000000000" pitchFamily="50" charset="-128"/>
              </a:rPr>
              <a:t>通院が困難となり、</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通院から</a:t>
            </a:r>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自宅</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等</a:t>
            </a:r>
            <a:r>
              <a:rPr lang="en-US" altLang="ja-JP" sz="11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400" dirty="0" err="1" smtClean="0">
                <a:solidFill>
                  <a:schemeClr val="tx1"/>
                </a:solidFill>
                <a:latin typeface="HG丸ｺﾞｼｯｸM-PRO" panose="020F0600000000000000" pitchFamily="50" charset="-128"/>
                <a:ea typeface="HG丸ｺﾞｼｯｸM-PRO" panose="020F0600000000000000" pitchFamily="50" charset="-128"/>
              </a:rPr>
              <a:t>での</a:t>
            </a:r>
            <a:r>
              <a:rPr lang="ja-JP" altLang="en-US" sz="1400" b="1" u="sng" dirty="0">
                <a:solidFill>
                  <a:schemeClr val="tx1"/>
                </a:solidFill>
                <a:latin typeface="HG丸ｺﾞｼｯｸM-PRO" panose="020F0600000000000000" pitchFamily="50" charset="-128"/>
                <a:ea typeface="HG丸ｺﾞｼｯｸM-PRO" panose="020F0600000000000000" pitchFamily="50" charset="-128"/>
              </a:rPr>
              <a:t>在宅医療</a:t>
            </a:r>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へ</a:t>
            </a:r>
            <a:endParaRPr lang="ja-JP" altLang="en-US" sz="14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14" name="角丸四角形 113"/>
          <p:cNvSpPr/>
          <p:nvPr/>
        </p:nvSpPr>
        <p:spPr>
          <a:xfrm>
            <a:off x="6521464" y="818738"/>
            <a:ext cx="792000" cy="792000"/>
          </a:xfrm>
          <a:prstGeom prst="roundRect">
            <a:avLst>
              <a:gd name="adj" fmla="val 50000"/>
            </a:avLst>
          </a:prstGeom>
          <a:solidFill>
            <a:schemeClr val="accent6">
              <a:lumMod val="75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lnSpc>
                <a:spcPct val="90000"/>
              </a:lnSpc>
            </a:pP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ケース</a:t>
            </a:r>
            <a:endParaRPr kumimoji="1" lang="en-US" altLang="ja-JP" sz="1400" b="1" dirty="0" smtClean="0">
              <a:solidFill>
                <a:schemeClr val="bg1"/>
              </a:solidFill>
              <a:latin typeface="HG丸ｺﾞｼｯｸM-PRO" panose="020F0600000000000000" pitchFamily="50" charset="-128"/>
              <a:ea typeface="HG丸ｺﾞｼｯｸM-PRO" panose="020F0600000000000000" pitchFamily="50" charset="-128"/>
            </a:endParaRPr>
          </a:p>
          <a:p>
            <a:pPr algn="ctr">
              <a:lnSpc>
                <a:spcPct val="90000"/>
              </a:lnSpc>
            </a:pPr>
            <a:r>
              <a:rPr kumimoji="1" lang="ja-JP" altLang="en-US" sz="1800" b="1" dirty="0" smtClean="0">
                <a:solidFill>
                  <a:schemeClr val="bg1"/>
                </a:solidFill>
                <a:latin typeface="HG丸ｺﾞｼｯｸM-PRO" panose="020F0600000000000000" pitchFamily="50" charset="-128"/>
                <a:ea typeface="HG丸ｺﾞｼｯｸM-PRO" panose="020F0600000000000000" pitchFamily="50" charset="-128"/>
              </a:rPr>
              <a:t>１</a:t>
            </a:r>
            <a:endParaRPr kumimoji="1" lang="ja-JP" altLang="en-US" sz="18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115" name="角丸四角形 114"/>
          <p:cNvSpPr/>
          <p:nvPr/>
        </p:nvSpPr>
        <p:spPr>
          <a:xfrm>
            <a:off x="7074098" y="1763685"/>
            <a:ext cx="3329433" cy="648000"/>
          </a:xfrm>
          <a:prstGeom prst="roundRect">
            <a:avLst>
              <a:gd name="adj" fmla="val 0"/>
            </a:avLst>
          </a:prstGeom>
          <a:solidFill>
            <a:schemeClr val="accent6">
              <a:lumMod val="20000"/>
              <a:lumOff val="80000"/>
            </a:schemeClr>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432000" tIns="0" rIns="0" bIns="0" rtlCol="0" anchor="ctr"/>
          <a:lstStyle/>
          <a:p>
            <a:r>
              <a:rPr lang="ja-JP" altLang="en-US" sz="1400" dirty="0">
                <a:solidFill>
                  <a:schemeClr val="tx1"/>
                </a:solidFill>
                <a:latin typeface="HG丸ｺﾞｼｯｸM-PRO" panose="020F0600000000000000" pitchFamily="50" charset="-128"/>
                <a:ea typeface="HG丸ｺﾞｼｯｸM-PRO" panose="020F0600000000000000" pitchFamily="50" charset="-128"/>
              </a:rPr>
              <a:t>病状が進むなどで入院し、</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退院後に</a:t>
            </a:r>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自宅</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等</a:t>
            </a:r>
            <a:r>
              <a:rPr lang="en-US" altLang="ja-JP" sz="11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400" dirty="0" err="1" smtClean="0">
                <a:solidFill>
                  <a:schemeClr val="tx1"/>
                </a:solidFill>
                <a:latin typeface="HG丸ｺﾞｼｯｸM-PRO" panose="020F0600000000000000" pitchFamily="50" charset="-128"/>
                <a:ea typeface="HG丸ｺﾞｼｯｸM-PRO" panose="020F0600000000000000" pitchFamily="50" charset="-128"/>
              </a:rPr>
              <a:t>での</a:t>
            </a:r>
            <a:r>
              <a:rPr lang="ja-JP" altLang="en-US" sz="1400" b="1" u="sng" dirty="0">
                <a:solidFill>
                  <a:schemeClr val="tx1"/>
                </a:solidFill>
                <a:latin typeface="HG丸ｺﾞｼｯｸM-PRO" panose="020F0600000000000000" pitchFamily="50" charset="-128"/>
                <a:ea typeface="HG丸ｺﾞｼｯｸM-PRO" panose="020F0600000000000000" pitchFamily="50" charset="-128"/>
              </a:rPr>
              <a:t>在宅医療</a:t>
            </a:r>
            <a:r>
              <a:rPr lang="ja-JP" altLang="en-US" sz="1400" dirty="0">
                <a:solidFill>
                  <a:schemeClr val="tx1"/>
                </a:solidFill>
                <a:latin typeface="HG丸ｺﾞｼｯｸM-PRO" panose="020F0600000000000000" pitchFamily="50" charset="-128"/>
                <a:ea typeface="HG丸ｺﾞｼｯｸM-PRO" panose="020F0600000000000000" pitchFamily="50" charset="-128"/>
              </a:rPr>
              <a:t>へ</a:t>
            </a:r>
          </a:p>
        </p:txBody>
      </p:sp>
      <p:sp>
        <p:nvSpPr>
          <p:cNvPr id="116" name="角丸四角形 115"/>
          <p:cNvSpPr/>
          <p:nvPr/>
        </p:nvSpPr>
        <p:spPr>
          <a:xfrm>
            <a:off x="6521464" y="1687729"/>
            <a:ext cx="792000" cy="792000"/>
          </a:xfrm>
          <a:prstGeom prst="roundRect">
            <a:avLst>
              <a:gd name="adj" fmla="val 50000"/>
            </a:avLst>
          </a:prstGeom>
          <a:solidFill>
            <a:schemeClr val="accent6">
              <a:lumMod val="75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lnSpc>
                <a:spcPct val="90000"/>
              </a:lnSpc>
            </a:pP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ケース</a:t>
            </a:r>
            <a:endParaRPr kumimoji="1" lang="en-US" altLang="ja-JP" sz="1400" b="1" dirty="0" smtClean="0">
              <a:solidFill>
                <a:schemeClr val="bg1"/>
              </a:solidFill>
              <a:latin typeface="HG丸ｺﾞｼｯｸM-PRO" panose="020F0600000000000000" pitchFamily="50" charset="-128"/>
              <a:ea typeface="HG丸ｺﾞｼｯｸM-PRO" panose="020F0600000000000000" pitchFamily="50" charset="-128"/>
            </a:endParaRPr>
          </a:p>
          <a:p>
            <a:pPr algn="ctr">
              <a:lnSpc>
                <a:spcPct val="90000"/>
              </a:lnSpc>
            </a:pPr>
            <a:r>
              <a:rPr kumimoji="1" lang="ja-JP" altLang="en-US" sz="1800" b="1" dirty="0" smtClean="0">
                <a:solidFill>
                  <a:schemeClr val="bg1"/>
                </a:solidFill>
                <a:latin typeface="HG丸ｺﾞｼｯｸM-PRO" panose="020F0600000000000000" pitchFamily="50" charset="-128"/>
                <a:ea typeface="HG丸ｺﾞｼｯｸM-PRO" panose="020F0600000000000000" pitchFamily="50" charset="-128"/>
              </a:rPr>
              <a:t>２</a:t>
            </a:r>
            <a:endParaRPr kumimoji="1" lang="ja-JP" altLang="en-US" sz="18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120" name="角丸四角形 119"/>
          <p:cNvSpPr/>
          <p:nvPr/>
        </p:nvSpPr>
        <p:spPr>
          <a:xfrm>
            <a:off x="4459520" y="827509"/>
            <a:ext cx="1723007" cy="916910"/>
          </a:xfrm>
          <a:prstGeom prst="roundRect">
            <a:avLst>
              <a:gd name="adj" fmla="val 35484"/>
            </a:avLst>
          </a:prstGeom>
          <a:solidFill>
            <a:schemeClr val="bg1"/>
          </a:solidFill>
          <a:ln w="508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b="1" dirty="0" smtClean="0">
                <a:solidFill>
                  <a:schemeClr val="accent6">
                    <a:lumMod val="75000"/>
                  </a:schemeClr>
                </a:solidFill>
                <a:latin typeface="HG丸ｺﾞｼｯｸM-PRO" panose="020F0600000000000000" pitchFamily="50" charset="-128"/>
                <a:ea typeface="HG丸ｺﾞｼｯｸM-PRO" panose="020F0600000000000000" pitchFamily="50" charset="-128"/>
              </a:rPr>
              <a:t>病 院</a:t>
            </a:r>
            <a:endParaRPr kumimoji="1" lang="en-US" altLang="ja-JP" sz="2400" b="1" dirty="0" smtClean="0">
              <a:solidFill>
                <a:schemeClr val="accent6">
                  <a:lumMod val="75000"/>
                </a:schemeClr>
              </a:solidFill>
              <a:latin typeface="HG丸ｺﾞｼｯｸM-PRO" panose="020F0600000000000000" pitchFamily="50" charset="-128"/>
              <a:ea typeface="HG丸ｺﾞｼｯｸM-PRO" panose="020F0600000000000000" pitchFamily="50" charset="-128"/>
            </a:endParaRPr>
          </a:p>
          <a:p>
            <a:pPr algn="ctr"/>
            <a:r>
              <a:rPr kumimoji="1" lang="ja-JP" altLang="en-US" sz="2400" b="1" dirty="0" smtClean="0">
                <a:solidFill>
                  <a:schemeClr val="accent6">
                    <a:lumMod val="75000"/>
                  </a:schemeClr>
                </a:solidFill>
                <a:latin typeface="HG丸ｺﾞｼｯｸM-PRO" panose="020F0600000000000000" pitchFamily="50" charset="-128"/>
                <a:ea typeface="HG丸ｺﾞｼｯｸM-PRO" panose="020F0600000000000000" pitchFamily="50" charset="-128"/>
              </a:rPr>
              <a:t>診 療 所</a:t>
            </a:r>
            <a:endParaRPr kumimoji="1" lang="ja-JP" altLang="en-US" sz="2400" b="1" dirty="0">
              <a:solidFill>
                <a:schemeClr val="accent6">
                  <a:lumMod val="75000"/>
                </a:schemeClr>
              </a:solidFill>
              <a:latin typeface="HG丸ｺﾞｼｯｸM-PRO" panose="020F0600000000000000" pitchFamily="50" charset="-128"/>
              <a:ea typeface="HG丸ｺﾞｼｯｸM-PRO" panose="020F0600000000000000" pitchFamily="50" charset="-128"/>
            </a:endParaRPr>
          </a:p>
        </p:txBody>
      </p:sp>
      <p:sp>
        <p:nvSpPr>
          <p:cNvPr id="128" name="角丸四角形 127"/>
          <p:cNvSpPr/>
          <p:nvPr/>
        </p:nvSpPr>
        <p:spPr>
          <a:xfrm>
            <a:off x="4913858" y="3491805"/>
            <a:ext cx="1002862" cy="567350"/>
          </a:xfrm>
          <a:prstGeom prst="roundRect">
            <a:avLst>
              <a:gd name="adj" fmla="val 0"/>
            </a:avLst>
          </a:prstGeom>
          <a:noFill/>
          <a:ln w="508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2400" b="1" dirty="0">
                <a:solidFill>
                  <a:schemeClr val="accent6">
                    <a:lumMod val="75000"/>
                  </a:schemeClr>
                </a:solidFill>
                <a:latin typeface="HG丸ｺﾞｼｯｸM-PRO" panose="020F0600000000000000" pitchFamily="50" charset="-128"/>
                <a:ea typeface="HG丸ｺﾞｼｯｸM-PRO" panose="020F0600000000000000" pitchFamily="50" charset="-128"/>
              </a:rPr>
              <a:t>医師</a:t>
            </a:r>
            <a:endParaRPr kumimoji="1" lang="ja-JP" altLang="en-US" sz="2400" b="1" dirty="0">
              <a:solidFill>
                <a:schemeClr val="accent6">
                  <a:lumMod val="75000"/>
                </a:schemeClr>
              </a:solidFill>
              <a:latin typeface="HG丸ｺﾞｼｯｸM-PRO" panose="020F0600000000000000" pitchFamily="50" charset="-128"/>
              <a:ea typeface="HG丸ｺﾞｼｯｸM-PRO" panose="020F0600000000000000" pitchFamily="50" charset="-128"/>
            </a:endParaRPr>
          </a:p>
        </p:txBody>
      </p:sp>
      <p:sp>
        <p:nvSpPr>
          <p:cNvPr id="129" name="角丸四角形 128"/>
          <p:cNvSpPr/>
          <p:nvPr/>
        </p:nvSpPr>
        <p:spPr>
          <a:xfrm>
            <a:off x="6783061" y="3491869"/>
            <a:ext cx="1732753" cy="576000"/>
          </a:xfrm>
          <a:prstGeom prst="roundRect">
            <a:avLst>
              <a:gd name="adj" fmla="val 0"/>
            </a:avLst>
          </a:prstGeom>
          <a:noFill/>
          <a:ln w="508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2400" b="1" dirty="0" smtClean="0">
                <a:solidFill>
                  <a:schemeClr val="accent6">
                    <a:lumMod val="75000"/>
                  </a:schemeClr>
                </a:solidFill>
                <a:latin typeface="HG丸ｺﾞｼｯｸM-PRO" panose="020F0600000000000000" pitchFamily="50" charset="-128"/>
                <a:ea typeface="HG丸ｺﾞｼｯｸM-PRO" panose="020F0600000000000000" pitchFamily="50" charset="-128"/>
              </a:rPr>
              <a:t>看護師</a:t>
            </a:r>
            <a:endParaRPr kumimoji="1" lang="ja-JP" altLang="en-US" sz="2400" b="1" dirty="0">
              <a:solidFill>
                <a:schemeClr val="accent6">
                  <a:lumMod val="75000"/>
                </a:schemeClr>
              </a:solidFill>
              <a:latin typeface="HG丸ｺﾞｼｯｸM-PRO" panose="020F0600000000000000" pitchFamily="50" charset="-128"/>
              <a:ea typeface="HG丸ｺﾞｼｯｸM-PRO" panose="020F0600000000000000" pitchFamily="50" charset="-128"/>
            </a:endParaRPr>
          </a:p>
        </p:txBody>
      </p:sp>
      <p:sp>
        <p:nvSpPr>
          <p:cNvPr id="130" name="角丸四角形 129"/>
          <p:cNvSpPr/>
          <p:nvPr/>
        </p:nvSpPr>
        <p:spPr>
          <a:xfrm>
            <a:off x="7351941" y="4283893"/>
            <a:ext cx="2674485" cy="1184839"/>
          </a:xfrm>
          <a:prstGeom prst="roundRect">
            <a:avLst>
              <a:gd name="adj" fmla="val 0"/>
            </a:avLst>
          </a:prstGeom>
          <a:noFill/>
          <a:ln w="508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2400" b="1" dirty="0" smtClean="0">
                <a:solidFill>
                  <a:schemeClr val="accent6">
                    <a:lumMod val="75000"/>
                  </a:schemeClr>
                </a:solidFill>
                <a:latin typeface="HG丸ｺﾞｼｯｸM-PRO" panose="020F0600000000000000" pitchFamily="50" charset="-128"/>
                <a:ea typeface="HG丸ｺﾞｼｯｸM-PRO" panose="020F0600000000000000" pitchFamily="50" charset="-128"/>
              </a:rPr>
              <a:t>理学療法士</a:t>
            </a:r>
            <a:endParaRPr lang="en-US" altLang="ja-JP" sz="2400" b="1" dirty="0" smtClean="0">
              <a:solidFill>
                <a:schemeClr val="accent6">
                  <a:lumMod val="75000"/>
                </a:schemeClr>
              </a:solidFill>
              <a:latin typeface="HG丸ｺﾞｼｯｸM-PRO" panose="020F0600000000000000" pitchFamily="50" charset="-128"/>
              <a:ea typeface="HG丸ｺﾞｼｯｸM-PRO" panose="020F0600000000000000" pitchFamily="50" charset="-128"/>
            </a:endParaRPr>
          </a:p>
          <a:p>
            <a:pPr algn="ctr"/>
            <a:r>
              <a:rPr lang="ja-JP" altLang="en-US" sz="2400" b="1" dirty="0" smtClean="0">
                <a:solidFill>
                  <a:schemeClr val="accent6">
                    <a:lumMod val="75000"/>
                  </a:schemeClr>
                </a:solidFill>
                <a:latin typeface="HG丸ｺﾞｼｯｸM-PRO" panose="020F0600000000000000" pitchFamily="50" charset="-128"/>
                <a:ea typeface="HG丸ｺﾞｼｯｸM-PRO" panose="020F0600000000000000" pitchFamily="50" charset="-128"/>
              </a:rPr>
              <a:t>作業療法士</a:t>
            </a:r>
            <a:endParaRPr lang="en-US" altLang="ja-JP" sz="2400" b="1" dirty="0" smtClean="0">
              <a:solidFill>
                <a:schemeClr val="accent6">
                  <a:lumMod val="75000"/>
                </a:schemeClr>
              </a:solidFill>
              <a:latin typeface="HG丸ｺﾞｼｯｸM-PRO" panose="020F0600000000000000" pitchFamily="50" charset="-128"/>
              <a:ea typeface="HG丸ｺﾞｼｯｸM-PRO" panose="020F0600000000000000" pitchFamily="50" charset="-128"/>
            </a:endParaRPr>
          </a:p>
          <a:p>
            <a:pPr algn="ctr"/>
            <a:r>
              <a:rPr lang="ja-JP" altLang="en-US" sz="2400" b="1" dirty="0" smtClean="0">
                <a:solidFill>
                  <a:schemeClr val="accent6">
                    <a:lumMod val="75000"/>
                  </a:schemeClr>
                </a:solidFill>
                <a:latin typeface="HG丸ｺﾞｼｯｸM-PRO" panose="020F0600000000000000" pitchFamily="50" charset="-128"/>
                <a:ea typeface="HG丸ｺﾞｼｯｸM-PRO" panose="020F0600000000000000" pitchFamily="50" charset="-128"/>
              </a:rPr>
              <a:t>言語聴覚士</a:t>
            </a:r>
            <a:endParaRPr lang="en-US" altLang="ja-JP" sz="2400" b="1" dirty="0">
              <a:solidFill>
                <a:schemeClr val="accent6">
                  <a:lumMod val="75000"/>
                </a:schemeClr>
              </a:solidFill>
              <a:latin typeface="HG丸ｺﾞｼｯｸM-PRO" panose="020F0600000000000000" pitchFamily="50" charset="-128"/>
              <a:ea typeface="HG丸ｺﾞｼｯｸM-PRO" panose="020F0600000000000000" pitchFamily="50" charset="-128"/>
            </a:endParaRPr>
          </a:p>
        </p:txBody>
      </p:sp>
      <p:sp>
        <p:nvSpPr>
          <p:cNvPr id="131" name="角丸四角形 130"/>
          <p:cNvSpPr/>
          <p:nvPr/>
        </p:nvSpPr>
        <p:spPr>
          <a:xfrm>
            <a:off x="2249562" y="5366162"/>
            <a:ext cx="2715148" cy="861947"/>
          </a:xfrm>
          <a:prstGeom prst="roundRect">
            <a:avLst>
              <a:gd name="adj" fmla="val 0"/>
            </a:avLst>
          </a:prstGeom>
          <a:noFill/>
          <a:ln w="508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ja-JP" altLang="en-US" sz="2400" b="1" dirty="0" smtClean="0">
                <a:solidFill>
                  <a:schemeClr val="accent6">
                    <a:lumMod val="75000"/>
                  </a:schemeClr>
                </a:solidFill>
                <a:latin typeface="HG丸ｺﾞｼｯｸM-PRO" panose="020F0600000000000000" pitchFamily="50" charset="-128"/>
                <a:ea typeface="HG丸ｺﾞｼｯｸM-PRO" panose="020F0600000000000000" pitchFamily="50" charset="-128"/>
              </a:rPr>
              <a:t>歯科医師</a:t>
            </a:r>
            <a:endParaRPr lang="en-US" altLang="ja-JP" sz="2400" b="1" dirty="0" smtClean="0">
              <a:solidFill>
                <a:schemeClr val="accent6">
                  <a:lumMod val="75000"/>
                </a:schemeClr>
              </a:solidFill>
              <a:latin typeface="HG丸ｺﾞｼｯｸM-PRO" panose="020F0600000000000000" pitchFamily="50" charset="-128"/>
              <a:ea typeface="HG丸ｺﾞｼｯｸM-PRO" panose="020F0600000000000000" pitchFamily="50" charset="-128"/>
            </a:endParaRPr>
          </a:p>
          <a:p>
            <a:r>
              <a:rPr kumimoji="1" lang="ja-JP" altLang="en-US" sz="2400" b="1" dirty="0" smtClean="0">
                <a:solidFill>
                  <a:schemeClr val="accent6">
                    <a:lumMod val="75000"/>
                  </a:schemeClr>
                </a:solidFill>
                <a:latin typeface="HG丸ｺﾞｼｯｸM-PRO" panose="020F0600000000000000" pitchFamily="50" charset="-128"/>
                <a:ea typeface="HG丸ｺﾞｼｯｸM-PRO" panose="020F0600000000000000" pitchFamily="50" charset="-128"/>
              </a:rPr>
              <a:t>歯科衛生士</a:t>
            </a:r>
            <a:endParaRPr kumimoji="1" lang="ja-JP" altLang="en-US" sz="2400" b="1" dirty="0">
              <a:solidFill>
                <a:schemeClr val="accent6">
                  <a:lumMod val="75000"/>
                </a:schemeClr>
              </a:solidFill>
              <a:latin typeface="HG丸ｺﾞｼｯｸM-PRO" panose="020F0600000000000000" pitchFamily="50" charset="-128"/>
              <a:ea typeface="HG丸ｺﾞｼｯｸM-PRO" panose="020F0600000000000000" pitchFamily="50" charset="-128"/>
            </a:endParaRPr>
          </a:p>
        </p:txBody>
      </p:sp>
      <p:sp>
        <p:nvSpPr>
          <p:cNvPr id="133" name="角丸四角形 132"/>
          <p:cNvSpPr/>
          <p:nvPr/>
        </p:nvSpPr>
        <p:spPr>
          <a:xfrm>
            <a:off x="2393578" y="6732229"/>
            <a:ext cx="1600272" cy="576000"/>
          </a:xfrm>
          <a:prstGeom prst="roundRect">
            <a:avLst>
              <a:gd name="adj" fmla="val 0"/>
            </a:avLst>
          </a:prstGeom>
          <a:noFill/>
          <a:ln w="508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2400" b="1" dirty="0" smtClean="0">
                <a:solidFill>
                  <a:schemeClr val="accent6">
                    <a:lumMod val="75000"/>
                  </a:schemeClr>
                </a:solidFill>
                <a:latin typeface="HG丸ｺﾞｼｯｸM-PRO" panose="020F0600000000000000" pitchFamily="50" charset="-128"/>
                <a:ea typeface="HG丸ｺﾞｼｯｸM-PRO" panose="020F0600000000000000" pitchFamily="50" charset="-128"/>
              </a:rPr>
              <a:t>薬剤師</a:t>
            </a:r>
            <a:endParaRPr kumimoji="1" lang="ja-JP" altLang="en-US" sz="2400" b="1" dirty="0">
              <a:solidFill>
                <a:schemeClr val="accent6">
                  <a:lumMod val="75000"/>
                </a:schemeClr>
              </a:solidFill>
              <a:latin typeface="HG丸ｺﾞｼｯｸM-PRO" panose="020F0600000000000000" pitchFamily="50" charset="-128"/>
              <a:ea typeface="HG丸ｺﾞｼｯｸM-PRO" panose="020F0600000000000000" pitchFamily="50" charset="-128"/>
            </a:endParaRPr>
          </a:p>
        </p:txBody>
      </p:sp>
      <p:cxnSp>
        <p:nvCxnSpPr>
          <p:cNvPr id="138" name="直線矢印コネクタ 137"/>
          <p:cNvCxnSpPr/>
          <p:nvPr/>
        </p:nvCxnSpPr>
        <p:spPr>
          <a:xfrm>
            <a:off x="5406769" y="4084137"/>
            <a:ext cx="11145" cy="487788"/>
          </a:xfrm>
          <a:prstGeom prst="straightConnector1">
            <a:avLst/>
          </a:prstGeom>
          <a:ln w="76200" cap="rnd">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直線矢印コネクタ 139"/>
          <p:cNvCxnSpPr/>
          <p:nvPr/>
        </p:nvCxnSpPr>
        <p:spPr>
          <a:xfrm flipV="1">
            <a:off x="3823341" y="5641442"/>
            <a:ext cx="586461" cy="10603"/>
          </a:xfrm>
          <a:prstGeom prst="straightConnector1">
            <a:avLst/>
          </a:prstGeom>
          <a:ln w="76200" cap="rnd">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51" name="Text Box 2"/>
          <p:cNvSpPr txBox="1">
            <a:spLocks noChangeArrowheads="1"/>
          </p:cNvSpPr>
          <p:nvPr/>
        </p:nvSpPr>
        <p:spPr bwMode="auto">
          <a:xfrm>
            <a:off x="305346" y="3549200"/>
            <a:ext cx="4248470" cy="1814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FFCC00"/>
                  </a:outerShdw>
                </a:effectLst>
              </a14:hiddenEffects>
            </a:ext>
          </a:extLst>
        </p:spPr>
        <p:txBody>
          <a:bodyPr vert="horz" wrap="square" lIns="0" tIns="0" rIns="0" bIns="0" numCol="1" anchor="t" anchorCtr="0" compatLnSpc="1">
            <a:prstTxWarp prst="textNoShape">
              <a:avLst/>
            </a:prstTxWarp>
          </a:bodyPr>
          <a:lstStyle/>
          <a:p>
            <a:pPr defTabSz="1007943" fontAlgn="base">
              <a:lnSpc>
                <a:spcPct val="130000"/>
              </a:lnSpc>
              <a:spcBef>
                <a:spcPct val="0"/>
              </a:spcBef>
              <a:spcAft>
                <a:spcPct val="0"/>
              </a:spcAft>
            </a:pPr>
            <a:r>
              <a:rPr lang="ja-JP" altLang="en-US" sz="1700" b="1" dirty="0" smtClean="0">
                <a:latin typeface="HG丸ｺﾞｼｯｸM-PRO" panose="020F0600000000000000" pitchFamily="50" charset="-128"/>
                <a:ea typeface="HG丸ｺﾞｼｯｸM-PRO" panose="020F0600000000000000" pitchFamily="50" charset="-128"/>
                <a:cs typeface="ＭＳ Ｐゴシック" pitchFamily="50" charset="-128"/>
              </a:rPr>
              <a:t>在宅医療では</a:t>
            </a:r>
            <a:endParaRPr lang="en-US" altLang="ja-JP" sz="1700" b="1"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defTabSz="1007943" fontAlgn="base">
              <a:lnSpc>
                <a:spcPct val="130000"/>
              </a:lnSpc>
              <a:spcBef>
                <a:spcPct val="0"/>
              </a:spcBef>
              <a:spcAft>
                <a:spcPct val="0"/>
              </a:spcAft>
            </a:pPr>
            <a:r>
              <a:rPr lang="ja-JP" altLang="en-US" sz="1700" b="1" dirty="0" smtClean="0">
                <a:latin typeface="HG丸ｺﾞｼｯｸM-PRO" panose="020F0600000000000000" pitchFamily="50" charset="-128"/>
                <a:ea typeface="HG丸ｺﾞｼｯｸM-PRO" panose="020F0600000000000000" pitchFamily="50" charset="-128"/>
                <a:cs typeface="ＭＳ Ｐゴシック" pitchFamily="50" charset="-128"/>
              </a:rPr>
              <a:t>医師の指示のもと</a:t>
            </a:r>
            <a:endParaRPr lang="en-US" altLang="ja-JP" sz="1700" b="1"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defTabSz="1007943" fontAlgn="base">
              <a:lnSpc>
                <a:spcPct val="130000"/>
              </a:lnSpc>
              <a:spcBef>
                <a:spcPct val="0"/>
              </a:spcBef>
              <a:spcAft>
                <a:spcPct val="0"/>
              </a:spcAft>
            </a:pPr>
            <a:r>
              <a:rPr lang="ja-JP" altLang="en-US" sz="1700" b="1" dirty="0" smtClean="0">
                <a:latin typeface="HG丸ｺﾞｼｯｸM-PRO" panose="020F0600000000000000" pitchFamily="50" charset="-128"/>
                <a:ea typeface="HG丸ｺﾞｼｯｸM-PRO" panose="020F0600000000000000" pitchFamily="50" charset="-128"/>
                <a:cs typeface="ＭＳ Ｐゴシック" pitchFamily="50" charset="-128"/>
              </a:rPr>
              <a:t>それぞれの専門知識をもつ医療職が連携し</a:t>
            </a:r>
            <a:endParaRPr lang="en-US" altLang="ja-JP" sz="1700" b="1"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defTabSz="1007943" fontAlgn="base">
              <a:lnSpc>
                <a:spcPct val="130000"/>
              </a:lnSpc>
              <a:spcBef>
                <a:spcPct val="0"/>
              </a:spcBef>
              <a:spcAft>
                <a:spcPct val="0"/>
              </a:spcAft>
            </a:pPr>
            <a:r>
              <a:rPr lang="ja-JP" altLang="en-US" sz="1700" b="1" dirty="0" smtClean="0">
                <a:latin typeface="HG丸ｺﾞｼｯｸM-PRO" panose="020F0600000000000000" pitchFamily="50" charset="-128"/>
                <a:ea typeface="HG丸ｺﾞｼｯｸM-PRO" panose="020F0600000000000000" pitchFamily="50" charset="-128"/>
                <a:cs typeface="ＭＳ Ｐゴシック" pitchFamily="50" charset="-128"/>
              </a:rPr>
              <a:t>あなたの自宅</a:t>
            </a:r>
            <a:r>
              <a:rPr lang="ja-JP" altLang="en-US" sz="1100" b="1" dirty="0" smtClean="0">
                <a:latin typeface="HG丸ｺﾞｼｯｸM-PRO" panose="020F0600000000000000" pitchFamily="50" charset="-128"/>
                <a:ea typeface="HG丸ｺﾞｼｯｸM-PRO" panose="020F0600000000000000" pitchFamily="50" charset="-128"/>
                <a:cs typeface="ＭＳ Ｐゴシック" pitchFamily="50" charset="-128"/>
              </a:rPr>
              <a:t>等</a:t>
            </a:r>
            <a:r>
              <a:rPr lang="en-US" altLang="ja-JP" sz="1100" b="1"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700" b="1" dirty="0" smtClean="0">
                <a:latin typeface="HG丸ｺﾞｼｯｸM-PRO" panose="020F0600000000000000" pitchFamily="50" charset="-128"/>
                <a:ea typeface="HG丸ｺﾞｼｯｸM-PRO" panose="020F0600000000000000" pitchFamily="50" charset="-128"/>
                <a:cs typeface="ＭＳ Ｐゴシック" pitchFamily="50" charset="-128"/>
              </a:rPr>
              <a:t>を訪問することで</a:t>
            </a:r>
            <a:endParaRPr lang="en-US" altLang="ja-JP" sz="1700" b="1"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defTabSz="1007943" fontAlgn="base">
              <a:lnSpc>
                <a:spcPct val="130000"/>
              </a:lnSpc>
              <a:spcBef>
                <a:spcPct val="0"/>
              </a:spcBef>
              <a:spcAft>
                <a:spcPct val="0"/>
              </a:spcAft>
            </a:pPr>
            <a:r>
              <a:rPr lang="ja-JP" altLang="en-US" sz="1700" b="1" dirty="0" smtClean="0">
                <a:latin typeface="HG丸ｺﾞｼｯｸM-PRO" panose="020F0600000000000000" pitchFamily="50" charset="-128"/>
                <a:ea typeface="HG丸ｺﾞｼｯｸM-PRO" panose="020F0600000000000000" pitchFamily="50" charset="-128"/>
                <a:cs typeface="ＭＳ Ｐゴシック" pitchFamily="50" charset="-128"/>
              </a:rPr>
              <a:t>専門的なサービスを受けられます。</a:t>
            </a:r>
            <a:endParaRPr lang="en-US" altLang="ja-JP" sz="1700" b="1" dirty="0" smtClean="0">
              <a:latin typeface="HG丸ｺﾞｼｯｸM-PRO" panose="020F0600000000000000" pitchFamily="50" charset="-128"/>
              <a:ea typeface="HG丸ｺﾞｼｯｸM-PRO" panose="020F0600000000000000" pitchFamily="50" charset="-128"/>
              <a:cs typeface="ＭＳ Ｐゴシック" pitchFamily="50" charset="-128"/>
            </a:endParaRPr>
          </a:p>
        </p:txBody>
      </p:sp>
      <p:cxnSp>
        <p:nvCxnSpPr>
          <p:cNvPr id="58" name="直線コネクタ 57"/>
          <p:cNvCxnSpPr/>
          <p:nvPr/>
        </p:nvCxnSpPr>
        <p:spPr>
          <a:xfrm>
            <a:off x="346230" y="3851845"/>
            <a:ext cx="1327268" cy="0"/>
          </a:xfrm>
          <a:prstGeom prst="line">
            <a:avLst/>
          </a:prstGeom>
          <a:ln w="25400" cap="rnd">
            <a:solidFill>
              <a:srgbClr val="2FBEBB"/>
            </a:solidFill>
            <a:prstDash val="sysDot"/>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flipV="1">
            <a:off x="326524" y="4200060"/>
            <a:ext cx="1707014" cy="11825"/>
          </a:xfrm>
          <a:prstGeom prst="line">
            <a:avLst/>
          </a:prstGeom>
          <a:ln w="25400" cap="rnd">
            <a:solidFill>
              <a:srgbClr val="2FBEBB"/>
            </a:solidFill>
            <a:prstDash val="sysDot"/>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flipV="1">
            <a:off x="347472" y="4499917"/>
            <a:ext cx="4112048" cy="20210"/>
          </a:xfrm>
          <a:prstGeom prst="line">
            <a:avLst/>
          </a:prstGeom>
          <a:ln w="25400" cap="rnd">
            <a:solidFill>
              <a:srgbClr val="2FBEBB"/>
            </a:solidFill>
            <a:prstDash val="sysDot"/>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flipV="1">
            <a:off x="325212" y="4853175"/>
            <a:ext cx="3316455" cy="6782"/>
          </a:xfrm>
          <a:prstGeom prst="line">
            <a:avLst/>
          </a:prstGeom>
          <a:ln w="25400" cap="rnd">
            <a:solidFill>
              <a:srgbClr val="2FBEBB"/>
            </a:solidFill>
            <a:prstDash val="sysDot"/>
          </a:ln>
        </p:spPr>
        <p:style>
          <a:lnRef idx="1">
            <a:schemeClr val="accent1"/>
          </a:lnRef>
          <a:fillRef idx="0">
            <a:schemeClr val="accent1"/>
          </a:fillRef>
          <a:effectRef idx="0">
            <a:schemeClr val="accent1"/>
          </a:effectRef>
          <a:fontRef idx="minor">
            <a:schemeClr val="tx1"/>
          </a:fontRef>
        </p:style>
      </p:cxnSp>
      <p:sp>
        <p:nvSpPr>
          <p:cNvPr id="77" name="角丸四角形 76"/>
          <p:cNvSpPr/>
          <p:nvPr/>
        </p:nvSpPr>
        <p:spPr>
          <a:xfrm>
            <a:off x="237456" y="1547589"/>
            <a:ext cx="3893789" cy="475486"/>
          </a:xfrm>
          <a:prstGeom prst="roundRect">
            <a:avLst>
              <a:gd name="adj" fmla="val 0"/>
            </a:avLst>
          </a:prstGeom>
          <a:noFill/>
          <a:ln>
            <a:noFill/>
            <a:prstDash val="sysDot"/>
          </a:ln>
        </p:spPr>
        <p:style>
          <a:lnRef idx="2">
            <a:schemeClr val="accent6">
              <a:shade val="50000"/>
            </a:schemeClr>
          </a:lnRef>
          <a:fillRef idx="1">
            <a:schemeClr val="accent6"/>
          </a:fillRef>
          <a:effectRef idx="0">
            <a:schemeClr val="accent6"/>
          </a:effectRef>
          <a:fontRef idx="minor">
            <a:schemeClr val="lt1"/>
          </a:fontRef>
        </p:style>
        <p:txBody>
          <a:bodyPr lIns="72000" tIns="72000" rIns="36000" bIns="72000" rtlCol="0" anchor="ctr"/>
          <a:lstStyle/>
          <a:p>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 介護サービスの利用についても</a:t>
            </a:r>
            <a:endParaRPr lang="en-US" altLang="ja-JP" sz="14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　 今から調べておきましょう！</a:t>
            </a:r>
            <a:endParaRPr lang="en-US" altLang="ja-JP" sz="1400" dirty="0" smtClean="0">
              <a:solidFill>
                <a:schemeClr val="tx1"/>
              </a:solidFill>
              <a:latin typeface="HG丸ｺﾞｼｯｸM-PRO" panose="020F0600000000000000" pitchFamily="50" charset="-128"/>
              <a:ea typeface="HG丸ｺﾞｼｯｸM-PRO" panose="020F0600000000000000" pitchFamily="50" charset="-128"/>
            </a:endParaRPr>
          </a:p>
        </p:txBody>
      </p:sp>
      <p:sp>
        <p:nvSpPr>
          <p:cNvPr id="15" name="正方形/長方形 14"/>
          <p:cNvSpPr/>
          <p:nvPr/>
        </p:nvSpPr>
        <p:spPr>
          <a:xfrm>
            <a:off x="6930082" y="2844894"/>
            <a:ext cx="3641594" cy="430887"/>
          </a:xfrm>
          <a:prstGeom prst="rect">
            <a:avLst/>
          </a:prstGeom>
        </p:spPr>
        <p:txBody>
          <a:bodyPr wrap="square">
            <a:spAutoFit/>
          </a:bodyPr>
          <a:lstStyle/>
          <a:p>
            <a:r>
              <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　例えば、年齢・疾患・病状によって、自宅のほか</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高齢者住宅等のお住まいで、医療を受けることも可能。</a:t>
            </a:r>
            <a:endParaRPr lang="ja-JP" altLang="en-US" sz="1100" dirty="0">
              <a:latin typeface="HG丸ｺﾞｼｯｸM-PRO" panose="020F0600000000000000" pitchFamily="50" charset="-128"/>
              <a:ea typeface="HG丸ｺﾞｼｯｸM-PRO" panose="020F0600000000000000" pitchFamily="50" charset="-128"/>
            </a:endParaRPr>
          </a:p>
        </p:txBody>
      </p:sp>
      <p:sp>
        <p:nvSpPr>
          <p:cNvPr id="55" name="角丸四角形 54"/>
          <p:cNvSpPr/>
          <p:nvPr/>
        </p:nvSpPr>
        <p:spPr>
          <a:xfrm>
            <a:off x="7866186" y="6804221"/>
            <a:ext cx="2272945" cy="432000"/>
          </a:xfrm>
          <a:prstGeom prst="roundRect">
            <a:avLst>
              <a:gd name="adj" fmla="val 50000"/>
            </a:avLst>
          </a:prstGeom>
          <a:solidFill>
            <a:schemeClr val="accent6">
              <a:lumMod val="75000"/>
            </a:schemeClr>
          </a:solidFill>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lIns="0" tIns="0" rIns="0" bIns="0" rtlCol="0" anchor="ctr"/>
          <a:lstStyle/>
          <a:p>
            <a:pPr algn="ctr"/>
            <a:r>
              <a:rPr lang="ja-JP" altLang="en-US" sz="1800" dirty="0">
                <a:latin typeface="HG丸ｺﾞｼｯｸM-PRO" panose="020F0600000000000000" pitchFamily="50" charset="-128"/>
                <a:ea typeface="HG丸ｺﾞｼｯｸM-PRO" panose="020F0600000000000000" pitchFamily="50" charset="-128"/>
              </a:rPr>
              <a:t>訪問</a:t>
            </a:r>
            <a:r>
              <a:rPr lang="ja-JP" altLang="en-US" sz="1800" dirty="0" smtClean="0">
                <a:latin typeface="HG丸ｺﾞｼｯｸM-PRO" panose="020F0600000000000000" pitchFamily="50" charset="-128"/>
                <a:ea typeface="HG丸ｺﾞｼｯｸM-PRO" panose="020F0600000000000000" pitchFamily="50" charset="-128"/>
              </a:rPr>
              <a:t>栄養食事指導</a:t>
            </a:r>
            <a:endParaRPr lang="ja-JP" altLang="en-US" sz="1800" dirty="0">
              <a:latin typeface="HG丸ｺﾞｼｯｸM-PRO" panose="020F0600000000000000" pitchFamily="50" charset="-128"/>
              <a:ea typeface="HG丸ｺﾞｼｯｸM-PRO" panose="020F0600000000000000" pitchFamily="50" charset="-128"/>
            </a:endParaRPr>
          </a:p>
        </p:txBody>
      </p:sp>
      <p:sp>
        <p:nvSpPr>
          <p:cNvPr id="62" name="角丸四角形 61"/>
          <p:cNvSpPr/>
          <p:nvPr/>
        </p:nvSpPr>
        <p:spPr>
          <a:xfrm>
            <a:off x="7290122" y="6228173"/>
            <a:ext cx="2690905" cy="576000"/>
          </a:xfrm>
          <a:prstGeom prst="roundRect">
            <a:avLst>
              <a:gd name="adj" fmla="val 0"/>
            </a:avLst>
          </a:prstGeom>
          <a:noFill/>
          <a:ln w="508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2400" b="1" dirty="0" smtClean="0">
                <a:solidFill>
                  <a:schemeClr val="accent6">
                    <a:lumMod val="75000"/>
                  </a:schemeClr>
                </a:solidFill>
                <a:latin typeface="HG丸ｺﾞｼｯｸM-PRO" panose="020F0600000000000000" pitchFamily="50" charset="-128"/>
                <a:ea typeface="HG丸ｺﾞｼｯｸM-PRO" panose="020F0600000000000000" pitchFamily="50" charset="-128"/>
              </a:rPr>
              <a:t>管理栄養士</a:t>
            </a:r>
            <a:endParaRPr kumimoji="1" lang="ja-JP" altLang="en-US" sz="2400" b="1" dirty="0">
              <a:solidFill>
                <a:schemeClr val="accent6">
                  <a:lumMod val="75000"/>
                </a:schemeClr>
              </a:solidFill>
              <a:latin typeface="HG丸ｺﾞｼｯｸM-PRO" panose="020F0600000000000000" pitchFamily="50" charset="-128"/>
              <a:ea typeface="HG丸ｺﾞｼｯｸM-PRO" panose="020F0600000000000000" pitchFamily="50" charset="-128"/>
            </a:endParaRPr>
          </a:p>
        </p:txBody>
      </p:sp>
      <p:grpSp>
        <p:nvGrpSpPr>
          <p:cNvPr id="80" name="グループ化 79"/>
          <p:cNvGrpSpPr/>
          <p:nvPr/>
        </p:nvGrpSpPr>
        <p:grpSpPr>
          <a:xfrm>
            <a:off x="4387512" y="4693026"/>
            <a:ext cx="2038514" cy="1190877"/>
            <a:chOff x="4504616" y="4617828"/>
            <a:chExt cx="2038514" cy="1190877"/>
          </a:xfrm>
        </p:grpSpPr>
        <p:sp>
          <p:nvSpPr>
            <p:cNvPr id="82" name="正方形/長方形 81"/>
            <p:cNvSpPr/>
            <p:nvPr/>
          </p:nvSpPr>
          <p:spPr>
            <a:xfrm>
              <a:off x="4959463" y="5073363"/>
              <a:ext cx="1136688" cy="735342"/>
            </a:xfrm>
            <a:prstGeom prst="rect">
              <a:avLst/>
            </a:prstGeom>
            <a:solidFill>
              <a:srgbClr val="00B050"/>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二等辺三角形 82"/>
            <p:cNvSpPr/>
            <p:nvPr/>
          </p:nvSpPr>
          <p:spPr>
            <a:xfrm>
              <a:off x="4504616" y="4617828"/>
              <a:ext cx="2038514" cy="706743"/>
            </a:xfrm>
            <a:prstGeom prst="triangle">
              <a:avLst/>
            </a:prstGeom>
            <a:solidFill>
              <a:srgbClr val="00B050"/>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正方形/長方形 83"/>
            <p:cNvSpPr/>
            <p:nvPr/>
          </p:nvSpPr>
          <p:spPr>
            <a:xfrm>
              <a:off x="5581022" y="5217274"/>
              <a:ext cx="350618" cy="290755"/>
            </a:xfrm>
            <a:prstGeom prst="rect">
              <a:avLst/>
            </a:prstGeom>
            <a:solidFill>
              <a:schemeClr val="accent3">
                <a:lumMod val="20000"/>
                <a:lumOff val="80000"/>
              </a:schemeClr>
            </a:solidFill>
            <a:ln>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正方形/長方形 84"/>
            <p:cNvSpPr/>
            <p:nvPr/>
          </p:nvSpPr>
          <p:spPr>
            <a:xfrm>
              <a:off x="5099419" y="5361903"/>
              <a:ext cx="284922" cy="411925"/>
            </a:xfrm>
            <a:prstGeom prst="rect">
              <a:avLst/>
            </a:prstGeom>
            <a:solidFill>
              <a:schemeClr val="accent3">
                <a:lumMod val="20000"/>
                <a:lumOff val="80000"/>
              </a:schemeClr>
            </a:solidFill>
            <a:ln>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2" name="直線コネクタ 91"/>
            <p:cNvCxnSpPr>
              <a:stCxn id="84" idx="0"/>
              <a:endCxn id="84" idx="2"/>
            </p:cNvCxnSpPr>
            <p:nvPr/>
          </p:nvCxnSpPr>
          <p:spPr>
            <a:xfrm>
              <a:off x="5756331" y="5217274"/>
              <a:ext cx="0" cy="290755"/>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a:stCxn id="84" idx="1"/>
            </p:cNvCxnSpPr>
            <p:nvPr/>
          </p:nvCxnSpPr>
          <p:spPr>
            <a:xfrm flipV="1">
              <a:off x="5581022" y="5361903"/>
              <a:ext cx="362300" cy="749"/>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sp>
          <p:nvSpPr>
            <p:cNvPr id="94" name="楕円 93"/>
            <p:cNvSpPr/>
            <p:nvPr/>
          </p:nvSpPr>
          <p:spPr>
            <a:xfrm>
              <a:off x="5165999" y="5566543"/>
              <a:ext cx="54000" cy="540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6" name="角丸四角形 95"/>
          <p:cNvSpPr/>
          <p:nvPr/>
        </p:nvSpPr>
        <p:spPr>
          <a:xfrm>
            <a:off x="4746948" y="5878188"/>
            <a:ext cx="1371478" cy="421929"/>
          </a:xfrm>
          <a:prstGeom prst="roundRect">
            <a:avLst>
              <a:gd name="adj" fmla="val 50000"/>
            </a:avLst>
          </a:prstGeom>
          <a:solidFill>
            <a:srgbClr val="00B050"/>
          </a:solidFill>
          <a:ln w="6350">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800" dirty="0" smtClean="0">
                <a:solidFill>
                  <a:schemeClr val="bg1"/>
                </a:solidFill>
                <a:latin typeface="HG丸ｺﾞｼｯｸM-PRO" panose="020F0600000000000000" pitchFamily="50" charset="-128"/>
                <a:ea typeface="HG丸ｺﾞｼｯｸM-PRO" panose="020F0600000000000000" pitchFamily="50" charset="-128"/>
              </a:rPr>
              <a:t>自 宅 </a:t>
            </a:r>
            <a:r>
              <a:rPr kumimoji="1" lang="ja-JP" altLang="en-US" sz="1100" dirty="0" smtClean="0">
                <a:solidFill>
                  <a:schemeClr val="bg1"/>
                </a:solidFill>
                <a:latin typeface="HG丸ｺﾞｼｯｸM-PRO" panose="020F0600000000000000" pitchFamily="50" charset="-128"/>
                <a:ea typeface="HG丸ｺﾞｼｯｸM-PRO" panose="020F0600000000000000" pitchFamily="50" charset="-128"/>
              </a:rPr>
              <a:t>等 </a:t>
            </a:r>
            <a:r>
              <a:rPr lang="en-US" altLang="ja-JP" sz="1100" dirty="0" smtClean="0">
                <a:latin typeface="+mn-ea"/>
                <a:cs typeface="ＭＳ Ｐゴシック" pitchFamily="50" charset="-128"/>
              </a:rPr>
              <a:t>※</a:t>
            </a:r>
            <a:endParaRPr kumimoji="1" lang="ja-JP" altLang="en-US" sz="1100" dirty="0">
              <a:solidFill>
                <a:schemeClr val="bg1"/>
              </a:solidFill>
              <a:latin typeface="HG丸ｺﾞｼｯｸM-PRO" panose="020F0600000000000000" pitchFamily="50" charset="-128"/>
              <a:ea typeface="HG丸ｺﾞｼｯｸM-PRO" panose="020F0600000000000000" pitchFamily="50" charset="-128"/>
            </a:endParaRPr>
          </a:p>
        </p:txBody>
      </p:sp>
      <p:pic>
        <p:nvPicPr>
          <p:cNvPr id="98" name="Picture 2"/>
          <p:cNvPicPr>
            <a:picLocks noChangeAspect="1" noChangeArrowheads="1"/>
          </p:cNvPicPr>
          <p:nvPr/>
        </p:nvPicPr>
        <p:blipFill>
          <a:blip r:embed="rId3">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08574" y="154185"/>
            <a:ext cx="10290418" cy="355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68" name="直線コネクタ 67"/>
          <p:cNvCxnSpPr/>
          <p:nvPr/>
        </p:nvCxnSpPr>
        <p:spPr>
          <a:xfrm flipV="1">
            <a:off x="305804" y="5197420"/>
            <a:ext cx="3335863" cy="22577"/>
          </a:xfrm>
          <a:prstGeom prst="line">
            <a:avLst/>
          </a:prstGeom>
          <a:ln w="25400" cap="rnd">
            <a:solidFill>
              <a:srgbClr val="2FBEBB"/>
            </a:solidFill>
            <a:prstDash val="sysDot"/>
          </a:ln>
        </p:spPr>
        <p:style>
          <a:lnRef idx="1">
            <a:schemeClr val="accent1"/>
          </a:lnRef>
          <a:fillRef idx="0">
            <a:schemeClr val="accent1"/>
          </a:fillRef>
          <a:effectRef idx="0">
            <a:schemeClr val="accent1"/>
          </a:effectRef>
          <a:fontRef idx="minor">
            <a:schemeClr val="tx1"/>
          </a:fontRef>
        </p:style>
      </p:cxnSp>
      <p:cxnSp>
        <p:nvCxnSpPr>
          <p:cNvPr id="148" name="直線矢印コネクタ 147"/>
          <p:cNvCxnSpPr/>
          <p:nvPr/>
        </p:nvCxnSpPr>
        <p:spPr>
          <a:xfrm flipH="1">
            <a:off x="6407970" y="4010308"/>
            <a:ext cx="615423" cy="741109"/>
          </a:xfrm>
          <a:prstGeom prst="straightConnector1">
            <a:avLst/>
          </a:prstGeom>
          <a:ln w="60325" cap="rnd">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6" name="直線矢印コネクタ 145"/>
          <p:cNvCxnSpPr/>
          <p:nvPr/>
        </p:nvCxnSpPr>
        <p:spPr>
          <a:xfrm flipH="1">
            <a:off x="6756984" y="4989568"/>
            <a:ext cx="765373" cy="408453"/>
          </a:xfrm>
          <a:prstGeom prst="straightConnector1">
            <a:avLst/>
          </a:prstGeom>
          <a:ln w="60325" cap="rnd">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3" name="直線矢印コネクタ 62"/>
          <p:cNvCxnSpPr/>
          <p:nvPr/>
        </p:nvCxnSpPr>
        <p:spPr>
          <a:xfrm flipH="1" flipV="1">
            <a:off x="6642050" y="6227821"/>
            <a:ext cx="880307" cy="288320"/>
          </a:xfrm>
          <a:prstGeom prst="straightConnector1">
            <a:avLst/>
          </a:prstGeom>
          <a:ln w="60325" cap="rnd">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2" name="直線矢印コネクタ 141"/>
          <p:cNvCxnSpPr/>
          <p:nvPr/>
        </p:nvCxnSpPr>
        <p:spPr>
          <a:xfrm flipV="1">
            <a:off x="3932942" y="6559131"/>
            <a:ext cx="628855" cy="482691"/>
          </a:xfrm>
          <a:prstGeom prst="straightConnector1">
            <a:avLst/>
          </a:prstGeom>
          <a:ln w="60325" cap="rnd">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p:nvPr/>
        </p:nvCxnSpPr>
        <p:spPr>
          <a:xfrm>
            <a:off x="5705946" y="3995861"/>
            <a:ext cx="482332" cy="238423"/>
          </a:xfrm>
          <a:prstGeom prst="straightConnector1">
            <a:avLst/>
          </a:prstGeom>
          <a:ln w="60325" cap="rnd">
            <a:solidFill>
              <a:schemeClr val="accent6">
                <a:lumMod val="75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4" name="正方形/長方形 33"/>
          <p:cNvSpPr/>
          <p:nvPr/>
        </p:nvSpPr>
        <p:spPr>
          <a:xfrm>
            <a:off x="5861575" y="3779837"/>
            <a:ext cx="492443" cy="276999"/>
          </a:xfrm>
          <a:prstGeom prst="rect">
            <a:avLst/>
          </a:prstGeom>
        </p:spPr>
        <p:txBody>
          <a:bodyPr wrap="none">
            <a:spAutoFit/>
          </a:bodyPr>
          <a:lstStyle/>
          <a:p>
            <a:r>
              <a:rPr lang="ja-JP" altLang="en-US" sz="1200" b="1" dirty="0">
                <a:solidFill>
                  <a:schemeClr val="accent6">
                    <a:lumMod val="75000"/>
                  </a:schemeClr>
                </a:solidFill>
                <a:latin typeface="HG丸ｺﾞｼｯｸM-PRO" panose="020F0600000000000000" pitchFamily="50" charset="-128"/>
                <a:ea typeface="HG丸ｺﾞｼｯｸM-PRO" panose="020F0600000000000000" pitchFamily="50" charset="-128"/>
                <a:cs typeface="ＭＳ Ｐゴシック" pitchFamily="50" charset="-128"/>
              </a:rPr>
              <a:t>指示</a:t>
            </a:r>
            <a:endParaRPr lang="ja-JP" altLang="en-US" sz="1200" dirty="0">
              <a:solidFill>
                <a:schemeClr val="accent6">
                  <a:lumMod val="75000"/>
                </a:schemeClr>
              </a:solidFill>
            </a:endParaRPr>
          </a:p>
        </p:txBody>
      </p:sp>
      <p:sp>
        <p:nvSpPr>
          <p:cNvPr id="6" name="正方形/長方形 5"/>
          <p:cNvSpPr/>
          <p:nvPr/>
        </p:nvSpPr>
        <p:spPr>
          <a:xfrm>
            <a:off x="233338" y="2039190"/>
            <a:ext cx="3590003" cy="1215717"/>
          </a:xfrm>
          <a:prstGeom prst="rect">
            <a:avLst/>
          </a:prstGeom>
        </p:spPr>
        <p:txBody>
          <a:bodyPr wrap="square">
            <a:spAutoFit/>
          </a:bodyPr>
          <a:lstStyle/>
          <a:p>
            <a:r>
              <a:rPr lang="ja-JP" altLang="en-US" sz="1300" dirty="0">
                <a:latin typeface="HG丸ｺﾞｼｯｸM-PRO" panose="020F0600000000000000" pitchFamily="50" charset="-128"/>
                <a:ea typeface="HG丸ｺﾞｼｯｸM-PRO" panose="020F0600000000000000" pitchFamily="50" charset="-128"/>
              </a:rPr>
              <a:t>□ 要介護認定の申請場所</a:t>
            </a:r>
            <a:r>
              <a:rPr lang="ja-JP" altLang="en-US" sz="1300" dirty="0" smtClean="0">
                <a:latin typeface="HG丸ｺﾞｼｯｸM-PRO" panose="020F0600000000000000" pitchFamily="50" charset="-128"/>
                <a:ea typeface="HG丸ｺﾞｼｯｸM-PRO" panose="020F0600000000000000" pitchFamily="50" charset="-128"/>
              </a:rPr>
              <a:t>は◎◎◎◎◎</a:t>
            </a:r>
            <a:endParaRPr lang="en-US" altLang="ja-JP" sz="1300" dirty="0">
              <a:latin typeface="HG丸ｺﾞｼｯｸM-PRO" panose="020F0600000000000000" pitchFamily="50" charset="-128"/>
              <a:ea typeface="HG丸ｺﾞｼｯｸM-PRO" panose="020F0600000000000000" pitchFamily="50" charset="-128"/>
            </a:endParaRPr>
          </a:p>
          <a:p>
            <a:endParaRPr lang="en-US" altLang="ja-JP" sz="400" dirty="0" smtClean="0">
              <a:latin typeface="HG丸ｺﾞｼｯｸM-PRO" panose="020F0600000000000000" pitchFamily="50" charset="-128"/>
              <a:ea typeface="HG丸ｺﾞｼｯｸM-PRO" panose="020F0600000000000000" pitchFamily="50" charset="-128"/>
            </a:endParaRPr>
          </a:p>
          <a:p>
            <a:r>
              <a:rPr lang="ja-JP" altLang="en-US" sz="1300" dirty="0" smtClean="0">
                <a:latin typeface="HG丸ｺﾞｼｯｸM-PRO" panose="020F0600000000000000" pitchFamily="50" charset="-128"/>
                <a:ea typeface="HG丸ｺﾞｼｯｸM-PRO" panose="020F0600000000000000" pitchFamily="50" charset="-128"/>
              </a:rPr>
              <a:t>□ </a:t>
            </a:r>
            <a:r>
              <a:rPr lang="ja-JP" altLang="en-US" sz="1300" dirty="0">
                <a:latin typeface="HG丸ｺﾞｼｯｸM-PRO" panose="020F0600000000000000" pitchFamily="50" charset="-128"/>
                <a:ea typeface="HG丸ｺﾞｼｯｸM-PRO" panose="020F0600000000000000" pitchFamily="50" charset="-128"/>
              </a:rPr>
              <a:t>ホームヘルパー等が自宅</a:t>
            </a:r>
            <a:r>
              <a:rPr lang="ja-JP" altLang="en-US" sz="1000" dirty="0">
                <a:latin typeface="HG丸ｺﾞｼｯｸM-PRO" panose="020F0600000000000000" pitchFamily="50" charset="-128"/>
                <a:ea typeface="HG丸ｺﾞｼｯｸM-PRO" panose="020F0600000000000000" pitchFamily="50" charset="-128"/>
              </a:rPr>
              <a:t>等</a:t>
            </a:r>
            <a:r>
              <a:rPr lang="ja-JP" altLang="en-US" sz="1300" dirty="0">
                <a:latin typeface="HG丸ｺﾞｼｯｸM-PRO" panose="020F0600000000000000" pitchFamily="50" charset="-128"/>
                <a:ea typeface="HG丸ｺﾞｼｯｸM-PRO" panose="020F0600000000000000" pitchFamily="50" charset="-128"/>
              </a:rPr>
              <a:t>を訪問し</a:t>
            </a:r>
            <a:r>
              <a:rPr lang="ja-JP" altLang="en-US" sz="1300" dirty="0" smtClean="0">
                <a:latin typeface="HG丸ｺﾞｼｯｸM-PRO" panose="020F0600000000000000" pitchFamily="50" charset="-128"/>
                <a:ea typeface="HG丸ｺﾞｼｯｸM-PRO" panose="020F0600000000000000" pitchFamily="50" charset="-128"/>
              </a:rPr>
              <a:t>、</a:t>
            </a:r>
            <a:endParaRPr lang="en-US" altLang="ja-JP" sz="1300" dirty="0">
              <a:latin typeface="HG丸ｺﾞｼｯｸM-PRO" panose="020F0600000000000000" pitchFamily="50" charset="-128"/>
              <a:ea typeface="HG丸ｺﾞｼｯｸM-PRO" panose="020F0600000000000000" pitchFamily="50" charset="-128"/>
            </a:endParaRPr>
          </a:p>
          <a:p>
            <a:r>
              <a:rPr lang="ja-JP" altLang="en-US" sz="1300" dirty="0" smtClean="0">
                <a:latin typeface="HG丸ｺﾞｼｯｸM-PRO" panose="020F0600000000000000" pitchFamily="50" charset="-128"/>
                <a:ea typeface="HG丸ｺﾞｼｯｸM-PRO" panose="020F0600000000000000" pitchFamily="50" charset="-128"/>
              </a:rPr>
              <a:t>　 食事</a:t>
            </a:r>
            <a:r>
              <a:rPr lang="ja-JP" altLang="en-US" sz="1300" dirty="0">
                <a:latin typeface="HG丸ｺﾞｼｯｸM-PRO" panose="020F0600000000000000" pitchFamily="50" charset="-128"/>
                <a:ea typeface="HG丸ｺﾞｼｯｸM-PRO" panose="020F0600000000000000" pitchFamily="50" charset="-128"/>
              </a:rPr>
              <a:t>･</a:t>
            </a:r>
            <a:r>
              <a:rPr lang="ja-JP" altLang="en-US" sz="1300" dirty="0" smtClean="0">
                <a:latin typeface="HG丸ｺﾞｼｯｸM-PRO" panose="020F0600000000000000" pitchFamily="50" charset="-128"/>
                <a:ea typeface="HG丸ｺﾞｼｯｸM-PRO" panose="020F0600000000000000" pitchFamily="50" charset="-128"/>
              </a:rPr>
              <a:t>入浴の</a:t>
            </a:r>
            <a:r>
              <a:rPr lang="ja-JP" altLang="en-US" sz="1300" dirty="0">
                <a:latin typeface="HG丸ｺﾞｼｯｸM-PRO" panose="020F0600000000000000" pitchFamily="50" charset="-128"/>
                <a:ea typeface="HG丸ｺﾞｼｯｸM-PRO" panose="020F0600000000000000" pitchFamily="50" charset="-128"/>
              </a:rPr>
              <a:t>介助や掃除･</a:t>
            </a:r>
            <a:r>
              <a:rPr lang="ja-JP" altLang="en-US" sz="1300" dirty="0" smtClean="0">
                <a:latin typeface="HG丸ｺﾞｼｯｸM-PRO" panose="020F0600000000000000" pitchFamily="50" charset="-128"/>
                <a:ea typeface="HG丸ｺﾞｼｯｸM-PRO" panose="020F0600000000000000" pitchFamily="50" charset="-128"/>
              </a:rPr>
              <a:t>洗濯の援助等　</a:t>
            </a:r>
            <a:endParaRPr lang="en-US" altLang="ja-JP" sz="1300" dirty="0" smtClean="0">
              <a:latin typeface="HG丸ｺﾞｼｯｸM-PRO" panose="020F0600000000000000" pitchFamily="50" charset="-128"/>
              <a:ea typeface="HG丸ｺﾞｼｯｸM-PRO" panose="020F0600000000000000" pitchFamily="50" charset="-128"/>
            </a:endParaRPr>
          </a:p>
          <a:p>
            <a:r>
              <a:rPr lang="ja-JP" altLang="en-US" sz="1300" dirty="0" smtClean="0">
                <a:latin typeface="HG丸ｺﾞｼｯｸM-PRO" panose="020F0600000000000000" pitchFamily="50" charset="-128"/>
                <a:ea typeface="HG丸ｺﾞｼｯｸM-PRO" panose="020F0600000000000000" pitchFamily="50" charset="-128"/>
              </a:rPr>
              <a:t>　 を通じて、生活を支援する</a:t>
            </a:r>
            <a:r>
              <a:rPr lang="ja-JP" altLang="en-US" sz="1300" b="1" u="sng" dirty="0" smtClean="0">
                <a:latin typeface="HG丸ｺﾞｼｯｸM-PRO" panose="020F0600000000000000" pitchFamily="50" charset="-128"/>
                <a:ea typeface="HG丸ｺﾞｼｯｸM-PRO" panose="020F0600000000000000" pitchFamily="50" charset="-128"/>
              </a:rPr>
              <a:t>訪問</a:t>
            </a:r>
            <a:r>
              <a:rPr lang="ja-JP" altLang="en-US" sz="1300" b="1" u="sng" dirty="0">
                <a:latin typeface="HG丸ｺﾞｼｯｸM-PRO" panose="020F0600000000000000" pitchFamily="50" charset="-128"/>
                <a:ea typeface="HG丸ｺﾞｼｯｸM-PRO" panose="020F0600000000000000" pitchFamily="50" charset="-128"/>
              </a:rPr>
              <a:t>介護</a:t>
            </a:r>
            <a:endParaRPr lang="en-US" altLang="ja-JP" sz="1300" u="sng" dirty="0">
              <a:latin typeface="HG丸ｺﾞｼｯｸM-PRO" panose="020F0600000000000000" pitchFamily="50" charset="-128"/>
              <a:ea typeface="HG丸ｺﾞｼｯｸM-PRO" panose="020F0600000000000000" pitchFamily="50" charset="-128"/>
            </a:endParaRPr>
          </a:p>
          <a:p>
            <a:endParaRPr lang="en-US" altLang="ja-JP" sz="400" dirty="0" smtClean="0">
              <a:latin typeface="HG丸ｺﾞｼｯｸM-PRO" panose="020F0600000000000000" pitchFamily="50" charset="-128"/>
              <a:ea typeface="HG丸ｺﾞｼｯｸM-PRO" panose="020F0600000000000000" pitchFamily="50" charset="-128"/>
            </a:endParaRPr>
          </a:p>
          <a:p>
            <a:r>
              <a:rPr lang="ja-JP" altLang="en-US" sz="1300" dirty="0" smtClean="0">
                <a:latin typeface="HG丸ｺﾞｼｯｸM-PRO" panose="020F0600000000000000" pitchFamily="50" charset="-128"/>
                <a:ea typeface="HG丸ｺﾞｼｯｸM-PRO" panose="020F0600000000000000" pitchFamily="50" charset="-128"/>
              </a:rPr>
              <a:t>□ 一時的</a:t>
            </a:r>
            <a:r>
              <a:rPr lang="ja-JP" altLang="en-US" sz="1300" dirty="0">
                <a:latin typeface="HG丸ｺﾞｼｯｸM-PRO" panose="020F0600000000000000" pitchFamily="50" charset="-128"/>
                <a:ea typeface="HG丸ｺﾞｼｯｸM-PRO" panose="020F0600000000000000" pitchFamily="50" charset="-128"/>
              </a:rPr>
              <a:t>に施設に入所する</a:t>
            </a:r>
            <a:r>
              <a:rPr lang="ja-JP" altLang="en-US" sz="1300" b="1" u="sng" dirty="0">
                <a:latin typeface="HG丸ｺﾞｼｯｸM-PRO" panose="020F0600000000000000" pitchFamily="50" charset="-128"/>
                <a:ea typeface="HG丸ｺﾞｼｯｸM-PRO" panose="020F0600000000000000" pitchFamily="50" charset="-128"/>
              </a:rPr>
              <a:t>ショートステイ</a:t>
            </a:r>
            <a:r>
              <a:rPr lang="ja-JP" altLang="en-US" sz="1300" dirty="0">
                <a:latin typeface="HG丸ｺﾞｼｯｸM-PRO" panose="020F0600000000000000" pitchFamily="50" charset="-128"/>
                <a:ea typeface="HG丸ｺﾞｼｯｸM-PRO" panose="020F0600000000000000" pitchFamily="50" charset="-128"/>
              </a:rPr>
              <a:t>　</a:t>
            </a:r>
          </a:p>
        </p:txBody>
      </p:sp>
    </p:spTree>
    <p:extLst>
      <p:ext uri="{BB962C8B-B14F-4D97-AF65-F5344CB8AC3E}">
        <p14:creationId xmlns:p14="http://schemas.microsoft.com/office/powerpoint/2010/main" val="10278952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592</Words>
  <Application>Microsoft Office PowerPoint</Application>
  <PresentationFormat>ユーザー設定</PresentationFormat>
  <Paragraphs>91</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ＤＦ特太ゴシック体</vt:lpstr>
      <vt:lpstr>HG丸ｺﾞｼｯｸM-PRO</vt:lpstr>
      <vt:lpstr>ＭＳ Ｐゴシック</vt:lpstr>
      <vt:lpstr>メイリオ</vt:lpstr>
      <vt:lpstr>Arial</vt:lpstr>
      <vt:lpstr>Calibri</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2019-04-17T08:33:24Z</dcterms:created>
  <dcterms:modified xsi:type="dcterms:W3CDTF">2019-04-17T08:34:02Z</dcterms:modified>
</cp:coreProperties>
</file>