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065" r:id="rId1"/>
    <p:sldMasterId id="2147485158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147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29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44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587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5733" algn="l" defTabSz="91429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2879" algn="l" defTabSz="91429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026" algn="l" defTabSz="91429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173" algn="l" defTabSz="91429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3399FF"/>
    <a:srgbClr val="9999FF"/>
    <a:srgbClr val="CCFFFF"/>
    <a:srgbClr val="FFCCFF"/>
    <a:srgbClr val="00FF99"/>
    <a:srgbClr val="0000CC"/>
    <a:srgbClr val="FEF9F4"/>
    <a:srgbClr val="FFEEE7"/>
    <a:srgbClr val="FFF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5320" autoAdjust="0"/>
  </p:normalViewPr>
  <p:slideViewPr>
    <p:cSldViewPr>
      <p:cViewPr varScale="1">
        <p:scale>
          <a:sx n="113" d="100"/>
          <a:sy n="113" d="100"/>
        </p:scale>
        <p:origin x="978" y="84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98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DDC26-932E-4441-AAE8-0381B097C1FB}" type="datetimeFigureOut">
              <a:rPr kumimoji="1" lang="ja-JP" altLang="en-US" smtClean="0"/>
              <a:t>2023/5/23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9" y="9440864"/>
            <a:ext cx="29502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4BF3B-0B8A-491E-86C2-FE9C9305D7B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639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003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8" y="4721225"/>
            <a:ext cx="5444806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9037E017-C4CE-4A86-8903-C7A029BF502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34107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147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29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44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587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733" algn="l" defTabSz="91429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173" algn="l" defTabSz="91429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/>
          <a:srcRect t="62230"/>
          <a:stretch>
            <a:fillRect/>
          </a:stretch>
        </p:blipFill>
        <p:spPr bwMode="auto">
          <a:xfrm>
            <a:off x="0" y="6524630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301" y="3284543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40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" y="6051555"/>
            <a:ext cx="2301081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9"/>
            <a:ext cx="36429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200" i="1" dirty="0">
                <a:solidFill>
                  <a:srgbClr val="FFFFFF"/>
                </a:solidFill>
                <a:latin typeface="Times New Roman" pitchFamily="18" charset="0"/>
                <a:ea typeface="ＭＳ Ｐゴシック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5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665C7BD5-FD36-4301-BE93-A5224EC7B5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609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D74C06DE-7BF5-49D4-B0C8-167F24BAE9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830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519A4E1C-5704-41D9-BA23-B004F16B20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8049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DC08A5E1-10BB-4093-88AB-6CA9C45FF6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8558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89FF4A1D-955E-4B66-8893-97F2CA3907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7926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4"/>
            <a:ext cx="89154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B9CA457B-7809-48A8-AE71-DB2D1136D1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6608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2DDE8E8E-C436-49FA-AFBC-9998D1B665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5349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CF973E4F-DD0D-49F5-9FD3-EB1B84E2D8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58075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C53382D9-3D6B-406A-B30C-B85DE84F0A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02602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1CE711B3-B7CE-49C8-92F7-9D4392603E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1697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" y="0"/>
            <a:ext cx="7604919" cy="476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5C137-8EBC-475C-A13A-F996E2D434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53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/>
          <a:srcRect t="62230"/>
          <a:stretch>
            <a:fillRect/>
          </a:stretch>
        </p:blipFill>
        <p:spPr bwMode="auto">
          <a:xfrm>
            <a:off x="0" y="6524630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301" y="3284543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40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5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665C7BD5-FD36-4301-BE93-A5224EC7B5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0617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" y="0"/>
            <a:ext cx="9905994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9282116" y="6624638"/>
            <a:ext cx="741362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19449-5BB2-4D48-B815-7C0B1D963A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4372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3E570A37-384E-DC43-806F-95BD4EF48678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B714221B-43CA-D24B-BCAF-0768E1FC8C9F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2B853A86-3EEA-354D-94D1-2263E9AA63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50884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27262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609109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7403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203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3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86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599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86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906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0086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699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レイアウト調整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42AB819-EED4-A946-82DE-13861620C8BA}"/>
              </a:ext>
            </a:extLst>
          </p:cNvPr>
          <p:cNvSpPr/>
          <p:nvPr/>
        </p:nvSpPr>
        <p:spPr>
          <a:xfrm>
            <a:off x="0" y="0"/>
            <a:ext cx="360000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60C0383-7E27-CC41-BDF1-C49E8091F6E1}"/>
              </a:ext>
            </a:extLst>
          </p:cNvPr>
          <p:cNvSpPr/>
          <p:nvPr/>
        </p:nvSpPr>
        <p:spPr>
          <a:xfrm>
            <a:off x="7165290" y="0"/>
            <a:ext cx="333541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B4AEF06-A638-9B41-AE70-D8C99ADA08F1}"/>
              </a:ext>
            </a:extLst>
          </p:cNvPr>
          <p:cNvSpPr/>
          <p:nvPr/>
        </p:nvSpPr>
        <p:spPr>
          <a:xfrm>
            <a:off x="4772175" y="0"/>
            <a:ext cx="360000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E9872FEA-3D6E-E242-8DFD-C32CC74DF272}"/>
              </a:ext>
            </a:extLst>
          </p:cNvPr>
          <p:cNvSpPr/>
          <p:nvPr/>
        </p:nvSpPr>
        <p:spPr>
          <a:xfrm>
            <a:off x="9546000" y="44998"/>
            <a:ext cx="360000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98D6E89-891D-F245-B6F3-D7580D40D66F}"/>
              </a:ext>
            </a:extLst>
          </p:cNvPr>
          <p:cNvSpPr/>
          <p:nvPr/>
        </p:nvSpPr>
        <p:spPr>
          <a:xfrm>
            <a:off x="2379061" y="0"/>
            <a:ext cx="333541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785A7A5-3C92-6141-8CC3-A3BC67C02BA0}"/>
              </a:ext>
            </a:extLst>
          </p:cNvPr>
          <p:cNvSpPr/>
          <p:nvPr userDrawn="1"/>
        </p:nvSpPr>
        <p:spPr>
          <a:xfrm>
            <a:off x="-14054" y="0"/>
            <a:ext cx="9906000" cy="827999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604A1B9-5E8B-8F4C-A437-13CE56CB2868}"/>
              </a:ext>
            </a:extLst>
          </p:cNvPr>
          <p:cNvSpPr/>
          <p:nvPr/>
        </p:nvSpPr>
        <p:spPr>
          <a:xfrm>
            <a:off x="-14054" y="6531709"/>
            <a:ext cx="9906173" cy="360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3251D04-7828-CA45-A01C-E88E90EAFFCF}"/>
              </a:ext>
            </a:extLst>
          </p:cNvPr>
          <p:cNvSpPr/>
          <p:nvPr/>
        </p:nvSpPr>
        <p:spPr>
          <a:xfrm>
            <a:off x="-14054" y="1552940"/>
            <a:ext cx="9906173" cy="326585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7B071EB-FA6A-1645-AD95-27B80DF07B86}"/>
              </a:ext>
            </a:extLst>
          </p:cNvPr>
          <p:cNvSpPr/>
          <p:nvPr/>
        </p:nvSpPr>
        <p:spPr>
          <a:xfrm>
            <a:off x="3176766" y="0"/>
            <a:ext cx="333541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632FA1A-CC74-9547-B2EF-18A9F394F4CB}"/>
              </a:ext>
            </a:extLst>
          </p:cNvPr>
          <p:cNvSpPr/>
          <p:nvPr/>
        </p:nvSpPr>
        <p:spPr>
          <a:xfrm>
            <a:off x="6367586" y="0"/>
            <a:ext cx="333541" cy="6858000"/>
          </a:xfrm>
          <a:prstGeom prst="rect">
            <a:avLst/>
          </a:prstGeom>
          <a:pattFill prst="dkHorz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919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7FF220FC-A34D-BF48-8CED-54629815E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7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rgbClr val="EDEEF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484052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947288C7-7203-D54E-8629-CD9317DDB283}"/>
              </a:ext>
            </a:extLst>
          </p:cNvPr>
          <p:cNvSpPr txBox="1">
            <a:spLocks/>
          </p:cNvSpPr>
          <p:nvPr userDrawn="1"/>
        </p:nvSpPr>
        <p:spPr>
          <a:xfrm>
            <a:off x="0" y="3886200"/>
            <a:ext cx="9906000" cy="3000118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430249E-AE45-AB46-9462-F239EA5FB436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-17980" y="0"/>
            <a:ext cx="9923980" cy="3874149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66857"/>
            <a:ext cx="3913874" cy="340093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6">
            <a:extLst>
              <a:ext uri="{FF2B5EF4-FFF2-40B4-BE49-F238E27FC236}">
                <a16:creationId xmlns:a16="http://schemas.microsoft.com/office/drawing/2014/main" id="{F717D99F-273F-B847-B6C4-5B4E29D01E4E}"/>
              </a:ext>
            </a:extLst>
          </p:cNvPr>
          <p:cNvSpPr txBox="1">
            <a:spLocks/>
          </p:cNvSpPr>
          <p:nvPr userDrawn="1"/>
        </p:nvSpPr>
        <p:spPr>
          <a:xfrm>
            <a:off x="7237314" y="2838996"/>
            <a:ext cx="2291003" cy="318273"/>
          </a:xfrm>
          <a:prstGeom prst="rect">
            <a:avLst/>
          </a:prstGeom>
          <a:noFill/>
          <a:ln>
            <a:noFill/>
          </a:ln>
        </p:spPr>
        <p:txBody>
          <a:bodyPr wrap="none" lIns="105747" tIns="0" rIns="105747" bIns="0" anchor="ctr"/>
          <a:lstStyle>
            <a:lvl1pPr marL="0" indent="0" algn="l" defTabSz="742950" rtl="0" eaLnBrk="1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1pPr>
            <a:lvl2pPr marL="371475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2pPr>
            <a:lvl3pPr marL="742950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3pPr>
            <a:lvl4pPr marL="1114425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4pPr>
            <a:lvl5pPr marL="1485900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2021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年</a:t>
            </a: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4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4878176"/>
            <a:ext cx="222885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17901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594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2371426" y="3027"/>
            <a:ext cx="7543800" cy="6854973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62200" y="4042659"/>
            <a:ext cx="7534810" cy="412421"/>
          </a:xfrm>
        </p:spPr>
        <p:txBody>
          <a:bodyPr wrap="square" lIns="288000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600" spc="150" smtClean="0">
                <a:solidFill>
                  <a:schemeClr val="tx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6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6">
            <a:extLst>
              <a:ext uri="{FF2B5EF4-FFF2-40B4-BE49-F238E27FC236}">
                <a16:creationId xmlns:a16="http://schemas.microsoft.com/office/drawing/2014/main" id="{F717D99F-273F-B847-B6C4-5B4E29D01E4E}"/>
              </a:ext>
            </a:extLst>
          </p:cNvPr>
          <p:cNvSpPr txBox="1">
            <a:spLocks/>
          </p:cNvSpPr>
          <p:nvPr userDrawn="1"/>
        </p:nvSpPr>
        <p:spPr>
          <a:xfrm>
            <a:off x="7237314" y="2838996"/>
            <a:ext cx="2291003" cy="318273"/>
          </a:xfrm>
          <a:prstGeom prst="rect">
            <a:avLst/>
          </a:prstGeom>
          <a:noFill/>
          <a:ln>
            <a:noFill/>
          </a:ln>
        </p:spPr>
        <p:txBody>
          <a:bodyPr wrap="none" lIns="105747" tIns="0" rIns="105747" bIns="0" anchor="ctr"/>
          <a:lstStyle>
            <a:lvl1pPr marL="0" indent="0" algn="l" defTabSz="742950" rtl="0" eaLnBrk="1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1pPr>
            <a:lvl2pPr marL="371475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2pPr>
            <a:lvl3pPr marL="742950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3pPr>
            <a:lvl4pPr marL="1114425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4pPr>
            <a:lvl5pPr marL="1485900" indent="0" algn="l" defTabSz="742950" rtl="0" eaLnBrk="1" latinLnBrk="0" hangingPunct="1">
              <a:lnSpc>
                <a:spcPct val="130000"/>
              </a:lnSpc>
              <a:spcBef>
                <a:spcPts val="406"/>
              </a:spcBef>
              <a:spcAft>
                <a:spcPts val="1000"/>
              </a:spcAft>
              <a:buFont typeface="Arial"/>
              <a:buNone/>
              <a:defRPr kumimoji="1" sz="1200" b="0" i="0" kern="1200">
                <a:solidFill>
                  <a:schemeClr val="tx1"/>
                </a:solidFill>
                <a:latin typeface="+mn-ea"/>
                <a:ea typeface="+mn-ea"/>
                <a:cs typeface="Noto Sans CJK JP DemiLight" charset="-128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/>
              <a:buChar char="•"/>
              <a:defRPr kumimoji="1"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2021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年</a:t>
            </a: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4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</a:t>
            </a:r>
            <a:r>
              <a:rPr lang="en-US" altLang="ja-JP" sz="1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140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</a:t>
            </a:r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50710" y="6379365"/>
            <a:ext cx="3757975" cy="2632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1447800"/>
            <a:ext cx="7534810" cy="2304191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grpSp>
        <p:nvGrpSpPr>
          <p:cNvPr id="89" name="グループ化 88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90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" name="図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15000"/>
            <a:ext cx="1176630" cy="1005927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5000" y="6469296"/>
            <a:ext cx="3810330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0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BA6D06C3-2333-47EF-BEEE-A726BCB385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94735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grpSp>
        <p:nvGrpSpPr>
          <p:cNvPr id="153" name="グループ化 152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54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3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4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5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6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7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8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9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0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1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2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3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5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6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7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0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9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15000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5632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2"/>
            </a:fgClr>
            <a:bgClr>
              <a:srgbClr val="DF637E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1000">
                <a:schemeClr val="accent4"/>
              </a:gs>
              <a:gs pos="62000">
                <a:schemeClr val="accent2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97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15000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72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3"/>
            </a:fgClr>
            <a:bgClr>
              <a:srgbClr val="7EC4C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6000">
                <a:schemeClr val="accent5"/>
              </a:gs>
              <a:gs pos="67000">
                <a:schemeClr val="accent3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テキスト プレースホルダー 13">
            <a:extLst>
              <a:ext uri="{FF2B5EF4-FFF2-40B4-BE49-F238E27FC236}">
                <a16:creationId xmlns:a16="http://schemas.microsoft.com/office/drawing/2014/main" id="{013672E4-8361-284E-8D6A-CC652AA0D4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15000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341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A3394D7F-24EF-46E0-803B-0A2453B64F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845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99A02C91-E3F3-46E0-A639-4E0290039D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612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741B4063-53C4-4EF1-8A53-27B4D2B963B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992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685203B7-620F-4111-84A7-99172FD0C1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631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BD2B9022-39E2-43DA-9E46-86E8FB3BD6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05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C19F5DA9-0AA0-4E56-8F57-D86AE300E7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87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880CE1E-8CA2-4DC1-B7A7-F7A568C98FF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2056" name="Picture 9" descr="mlit_top"/>
            <p:cNvPicPr>
              <a:picLocks noChangeAspect="1" noChangeArrowheads="1"/>
            </p:cNvPicPr>
            <p:nvPr userDrawn="1"/>
          </p:nvPicPr>
          <p:blipFill>
            <a:blip r:embed="rId22" cstate="print"/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205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23" cstate="print"/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24" cstate="print"/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24" cstate="print"/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05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" y="0"/>
            <a:ext cx="990599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2374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66" r:id="rId1"/>
    <p:sldLayoutId id="2147485067" r:id="rId2"/>
    <p:sldLayoutId id="2147485068" r:id="rId3"/>
    <p:sldLayoutId id="2147485069" r:id="rId4"/>
    <p:sldLayoutId id="2147485070" r:id="rId5"/>
    <p:sldLayoutId id="2147485071" r:id="rId6"/>
    <p:sldLayoutId id="2147485072" r:id="rId7"/>
    <p:sldLayoutId id="2147485073" r:id="rId8"/>
    <p:sldLayoutId id="2147485074" r:id="rId9"/>
    <p:sldLayoutId id="2147485075" r:id="rId10"/>
    <p:sldLayoutId id="2147485076" r:id="rId11"/>
    <p:sldLayoutId id="2147485077" r:id="rId12"/>
    <p:sldLayoutId id="2147485078" r:id="rId13"/>
    <p:sldLayoutId id="2147485079" r:id="rId14"/>
    <p:sldLayoutId id="2147485080" r:id="rId15"/>
    <p:sldLayoutId id="2147485081" r:id="rId16"/>
    <p:sldLayoutId id="2147485082" r:id="rId17"/>
    <p:sldLayoutId id="2147485083" r:id="rId18"/>
    <p:sldLayoutId id="2147485084" r:id="rId19"/>
    <p:sldLayoutId id="2147485085" r:id="rId2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/>
          <a:p>
            <a:pPr marL="0" lvl="0" defTabSz="45720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79525"/>
            <a:ext cx="9185828" cy="465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6040" y="427034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6228" y="6551316"/>
            <a:ext cx="3757975" cy="263263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3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9" r:id="rId1"/>
    <p:sldLayoutId id="2147485160" r:id="rId2"/>
    <p:sldLayoutId id="2147485161" r:id="rId3"/>
    <p:sldLayoutId id="2147485162" r:id="rId4"/>
    <p:sldLayoutId id="2147485163" r:id="rId5"/>
    <p:sldLayoutId id="2147485164" r:id="rId6"/>
    <p:sldLayoutId id="2147485165" r:id="rId7"/>
    <p:sldLayoutId id="2147485166" r:id="rId8"/>
    <p:sldLayoutId id="2147485167" r:id="rId9"/>
    <p:sldLayoutId id="2147485168" r:id="rId10"/>
    <p:sldLayoutId id="2147485169" r:id="rId11"/>
    <p:sldLayoutId id="214748517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814" b="1" i="0" kern="1200" spc="272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80975" indent="-180975" algn="l" defTabSz="914400" rtl="0" eaLnBrk="1" latinLnBrk="0" hangingPunct="1">
        <a:lnSpc>
          <a:spcPct val="130000"/>
        </a:lnSpc>
        <a:spcBef>
          <a:spcPts val="10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357188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627063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808038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984250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073841-9F5D-FD4A-830C-D251D9219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福祉・介護職員の処遇改善に関する加算等の取得状況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7C1A312-639D-A04D-8246-07CCA54AE60B}"/>
              </a:ext>
            </a:extLst>
          </p:cNvPr>
          <p:cNvSpPr/>
          <p:nvPr/>
        </p:nvSpPr>
        <p:spPr>
          <a:xfrm>
            <a:off x="369781" y="7295014"/>
            <a:ext cx="9407756" cy="1750610"/>
          </a:xfrm>
          <a:prstGeom prst="rect">
            <a:avLst/>
          </a:prstGeom>
        </p:spPr>
        <p:txBody>
          <a:bodyPr wrap="square" lIns="57280" tIns="28640" rIns="57280" bIns="2864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３ 介護職員処遇改善支援補助金の交付事業所数（各都道府県国民健康保険連合会「介護職員処遇改善支援補助金 請求明細表」に基づき老人保健課で集計）を、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　 令和４年２月サービス提供分の処遇改善加算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I~III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の請求を行った事業所数（令和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3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年度「介護給付費等実態統計」より老人保健課で特別集計）で除した値。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４ 上記の介護職員処遇改善支援補助金の交付事業所数を、令和４年２月サービス提供分の介護報酬の請求を行った事業所数（令和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3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年度「介護給付費等実態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　 統計」より老人保健課で特別集計）で除した値。なお、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３、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４ともに介護予防・日常生活支援総合事業は除く介護予防・日常生活支援総合事業は除く。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 ①対象となるサービスの全事業所数、②①のうち、交付対象に該当する事業所数、③介護職員処遇改善支援補助金の交付事業所数から、③／②の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① 令和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3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年度「介護給付費等実態統計」より介護報酬の請求を行った事業所数を老人保健課で特別集計。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② 令和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3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年度「介護給付費等実態統計」より処遇改善加算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I~III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の請求を行った事業所数を老人保健課で特別集計。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③ 各都道府県国民健康保険連合会「介護職員処遇改善支援補助金 請求明細表」に基づき老人保健課で集計。</a:t>
            </a:r>
            <a:r>
              <a:rPr kumimoji="0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介護予防・日常生活支援総合事業は除く介護予防・日常生活支援総合事業は除く</a:t>
            </a:r>
            <a:endParaRPr kumimoji="0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C1B0019-632D-3046-A80B-11B02B11C9F4}"/>
              </a:ext>
            </a:extLst>
          </p:cNvPr>
          <p:cNvSpPr/>
          <p:nvPr/>
        </p:nvSpPr>
        <p:spPr>
          <a:xfrm>
            <a:off x="251053" y="5761523"/>
            <a:ext cx="9906000" cy="169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※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３ 福祉・介護職員処遇改善臨時特例交付金（令和４年２月～９月）については、交付対象に該当する事業所に対する交付割合は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78.1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+mn-cs"/>
              </a:rPr>
              <a:t>％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+mn-cs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3F01B6B-3255-F149-B12D-7649D201C5A6}"/>
              </a:ext>
            </a:extLst>
          </p:cNvPr>
          <p:cNvSpPr/>
          <p:nvPr/>
        </p:nvSpPr>
        <p:spPr>
          <a:xfrm>
            <a:off x="369781" y="1063860"/>
            <a:ext cx="4834272" cy="26391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591055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796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239" normalizeH="0" baseline="0" noProof="0" dirty="0">
                <a:ln>
                  <a:noFill/>
                </a:ln>
                <a:solidFill>
                  <a:srgbClr val="103185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Noto Sans CJK JP DemiLight" charset="-128"/>
              </a:rPr>
              <a:t>福祉・介護職員の処遇改善に関する加算の取得状況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589C212B-4811-244F-8C11-0637C71D9CC2}"/>
              </a:ext>
            </a:extLst>
          </p:cNvPr>
          <p:cNvCxnSpPr>
            <a:cxnSpLocks/>
          </p:cNvCxnSpPr>
          <p:nvPr/>
        </p:nvCxnSpPr>
        <p:spPr>
          <a:xfrm>
            <a:off x="346437" y="1412776"/>
            <a:ext cx="6550779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コンテンツ プレースホルダー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386547"/>
              </p:ext>
            </p:extLst>
          </p:nvPr>
        </p:nvGraphicFramePr>
        <p:xfrm>
          <a:off x="110067" y="1589486"/>
          <a:ext cx="9756473" cy="3461218"/>
        </p:xfrm>
        <a:graphic>
          <a:graphicData uri="http://schemas.openxmlformats.org/drawingml/2006/table">
            <a:tbl>
              <a:tblPr>
                <a:tableStyleId>{0660B408-B3CF-4A94-85FC-2B1E0A45F4A2}</a:tableStyleId>
              </a:tblPr>
              <a:tblGrid>
                <a:gridCol w="118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251">
                  <a:extLst>
                    <a:ext uri="{9D8B030D-6E8A-4147-A177-3AD203B41FA5}">
                      <a16:colId xmlns:a16="http://schemas.microsoft.com/office/drawing/2014/main" val="3791639771"/>
                    </a:ext>
                  </a:extLst>
                </a:gridCol>
                <a:gridCol w="891158">
                  <a:extLst>
                    <a:ext uri="{9D8B030D-6E8A-4147-A177-3AD203B41FA5}">
                      <a16:colId xmlns:a16="http://schemas.microsoft.com/office/drawing/2014/main" val="2477980170"/>
                    </a:ext>
                  </a:extLst>
                </a:gridCol>
                <a:gridCol w="806985">
                  <a:extLst>
                    <a:ext uri="{9D8B030D-6E8A-4147-A177-3AD203B41FA5}">
                      <a16:colId xmlns:a16="http://schemas.microsoft.com/office/drawing/2014/main" val="1863591180"/>
                    </a:ext>
                  </a:extLst>
                </a:gridCol>
                <a:gridCol w="877929">
                  <a:extLst>
                    <a:ext uri="{9D8B030D-6E8A-4147-A177-3AD203B41FA5}">
                      <a16:colId xmlns:a16="http://schemas.microsoft.com/office/drawing/2014/main" val="2334356100"/>
                    </a:ext>
                  </a:extLst>
                </a:gridCol>
                <a:gridCol w="922270">
                  <a:extLst>
                    <a:ext uri="{9D8B030D-6E8A-4147-A177-3AD203B41FA5}">
                      <a16:colId xmlns:a16="http://schemas.microsoft.com/office/drawing/2014/main" val="2569463991"/>
                    </a:ext>
                  </a:extLst>
                </a:gridCol>
                <a:gridCol w="895662">
                  <a:extLst>
                    <a:ext uri="{9D8B030D-6E8A-4147-A177-3AD203B41FA5}">
                      <a16:colId xmlns:a16="http://schemas.microsoft.com/office/drawing/2014/main" val="3244162904"/>
                    </a:ext>
                  </a:extLst>
                </a:gridCol>
                <a:gridCol w="869064">
                  <a:extLst>
                    <a:ext uri="{9D8B030D-6E8A-4147-A177-3AD203B41FA5}">
                      <a16:colId xmlns:a16="http://schemas.microsoft.com/office/drawing/2014/main" val="19840133"/>
                    </a:ext>
                  </a:extLst>
                </a:gridCol>
                <a:gridCol w="860194">
                  <a:extLst>
                    <a:ext uri="{9D8B030D-6E8A-4147-A177-3AD203B41FA5}">
                      <a16:colId xmlns:a16="http://schemas.microsoft.com/office/drawing/2014/main" val="957970113"/>
                    </a:ext>
                  </a:extLst>
                </a:gridCol>
                <a:gridCol w="852341">
                  <a:extLst>
                    <a:ext uri="{9D8B030D-6E8A-4147-A177-3AD203B41FA5}">
                      <a16:colId xmlns:a16="http://schemas.microsoft.com/office/drawing/2014/main" val="1273829186"/>
                    </a:ext>
                  </a:extLst>
                </a:gridCol>
                <a:gridCol w="852341">
                  <a:extLst>
                    <a:ext uri="{9D8B030D-6E8A-4147-A177-3AD203B41FA5}">
                      <a16:colId xmlns:a16="http://schemas.microsoft.com/office/drawing/2014/main" val="3255573547"/>
                    </a:ext>
                  </a:extLst>
                </a:gridCol>
              </a:tblGrid>
              <a:tr h="38002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年度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平成</a:t>
                      </a:r>
                      <a:r>
                        <a:rPr lang="en-US" altLang="ja-JP" sz="1200" u="none" strike="noStrike" dirty="0">
                          <a:effectLst/>
                          <a:latin typeface="+mj-ea"/>
                          <a:ea typeface="+mj-ea"/>
                        </a:rPr>
                        <a:t>30</a:t>
                      </a: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年度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1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令和元年度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1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令和２年度</a:t>
                      </a:r>
                      <a:endParaRPr lang="en-US" altLang="ja-JP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1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令和３年度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b="1" u="none" strike="noStrike" dirty="0"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strike="noStrike" dirty="0">
                          <a:effectLst/>
                          <a:latin typeface="+mj-ea"/>
                          <a:ea typeface="+mj-ea"/>
                        </a:rPr>
                        <a:t>令和４年度</a:t>
                      </a:r>
                      <a:endParaRPr lang="ja-JP" altLang="en-US" sz="11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1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DB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87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+mj-ea"/>
                          <a:ea typeface="+mj-ea"/>
                        </a:rPr>
                        <a:t>サービス</a:t>
                      </a:r>
                      <a:endParaRPr lang="en-US" altLang="ja-JP" sz="1100" u="none" strike="noStrike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  <a:latin typeface="+mj-ea"/>
                          <a:ea typeface="+mj-ea"/>
                        </a:rPr>
                        <a:t>提供月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４月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lang="en-US" altLang="ja-JP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４月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lang="en-US" altLang="ja-JP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４月</a:t>
                      </a:r>
                      <a:endParaRPr lang="ja-JP" altLang="en-US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u="none" strike="noStrike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altLang="en-US" sz="1200" u="none" strike="noStrike" dirty="0"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lang="en-US" altLang="ja-JP" sz="1200" b="1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69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dirty="0">
                          <a:effectLst/>
                          <a:latin typeface="+mj-ea"/>
                          <a:ea typeface="+mj-ea"/>
                        </a:rPr>
                        <a:t>４月</a:t>
                      </a:r>
                      <a:endParaRPr kumimoji="1" lang="en-US" altLang="ja-JP" sz="1200" b="1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69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u="none" strike="noStrike" kern="1200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1200" u="none" strike="noStrike" kern="1200" dirty="0"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kumimoji="1" lang="en-US" altLang="ja-JP" sz="1200" b="1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69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u="none" strike="noStrike" kern="1200" dirty="0">
                          <a:effectLst/>
                          <a:latin typeface="+mj-ea"/>
                          <a:ea typeface="+mj-ea"/>
                        </a:rPr>
                        <a:t>４月</a:t>
                      </a:r>
                      <a:endParaRPr kumimoji="1" lang="en-US" altLang="ja-JP" sz="1200" b="1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69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u="none" strike="noStrike" kern="1200" dirty="0"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1200" u="none" strike="noStrike" kern="1200" dirty="0">
                          <a:effectLst/>
                          <a:latin typeface="+mj-ea"/>
                          <a:ea typeface="+mj-ea"/>
                        </a:rPr>
                        <a:t>月</a:t>
                      </a:r>
                      <a:endParaRPr kumimoji="1" lang="en-US" altLang="ja-JP" sz="1200" b="1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610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福祉・介護職員</a:t>
                      </a:r>
                      <a:endParaRPr kumimoji="1" lang="en-US" altLang="ja-JP" sz="1100" dirty="0">
                        <a:latin typeface="+mj-ea"/>
                        <a:ea typeface="+mj-ea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処遇改善加算</a:t>
                      </a:r>
                      <a:endParaRPr kumimoji="1" lang="en-US" altLang="ja-JP" sz="11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  <a:latin typeface="+mj-ea"/>
                          <a:ea typeface="+mj-ea"/>
                        </a:rPr>
                        <a:t>79.2%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  <a:latin typeface="+mj-ea"/>
                          <a:ea typeface="+mj-ea"/>
                        </a:rPr>
                        <a:t>79.8%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u="none" strike="noStrike" dirty="0">
                          <a:effectLst/>
                          <a:latin typeface="+mj-ea"/>
                          <a:ea typeface="+mj-ea"/>
                        </a:rPr>
                        <a:t>81.1%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81.8%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82.8%</a:t>
                      </a:r>
                      <a:endParaRPr kumimoji="1" lang="en-US" altLang="ja-JP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83.1%</a:t>
                      </a:r>
                      <a:endParaRPr kumimoji="1" lang="en-US" altLang="ja-JP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84.0%</a:t>
                      </a:r>
                      <a:endParaRPr kumimoji="1" lang="en-US" altLang="ja-JP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84.4%</a:t>
                      </a:r>
                      <a:endParaRPr kumimoji="1" lang="en-US" altLang="ja-JP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b="0" u="none" strike="noStrike" kern="1200" dirty="0">
                          <a:effectLst/>
                          <a:latin typeface="+mj-ea"/>
                          <a:ea typeface="+mj-ea"/>
                        </a:rPr>
                        <a:t>85.3%</a:t>
                      </a:r>
                      <a:endParaRPr kumimoji="1" lang="en-US" altLang="ja-JP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b="1" u="sng" strike="noStrike" kern="1200" dirty="0">
                          <a:effectLst/>
                          <a:latin typeface="+mj-ea"/>
                          <a:ea typeface="+mj-ea"/>
                        </a:rPr>
                        <a:t>86.0%</a:t>
                      </a:r>
                      <a:endParaRPr kumimoji="1" lang="en-US" altLang="ja-JP" sz="1400" b="1" i="0" u="sng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571469"/>
                  </a:ext>
                </a:extLst>
              </a:tr>
              <a:tr h="8661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福祉・介護職員等</a:t>
                      </a:r>
                      <a:endParaRPr kumimoji="1" lang="en-US" altLang="ja-JP" sz="1100" dirty="0"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特定処遇改善</a:t>
                      </a:r>
                      <a:endParaRPr kumimoji="1" lang="en-US" altLang="ja-JP" sz="1100" dirty="0"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j-ea"/>
                          <a:ea typeface="+mj-ea"/>
                        </a:rPr>
                        <a:t>加算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900" dirty="0">
                          <a:latin typeface="+mj-ea"/>
                          <a:ea typeface="+mj-ea"/>
                        </a:rPr>
                        <a:t>※</a:t>
                      </a:r>
                      <a:r>
                        <a:rPr kumimoji="1" lang="ja-JP" altLang="en-US" sz="900" dirty="0">
                          <a:latin typeface="+mj-ea"/>
                          <a:ea typeface="+mj-ea"/>
                        </a:rPr>
                        <a:t>１）</a:t>
                      </a:r>
                      <a:endParaRPr kumimoji="1" lang="en-US" altLang="ja-JP" sz="1100" b="1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40.4%</a:t>
                      </a:r>
                    </a:p>
                    <a:p>
                      <a:pPr algn="ctr" fontAlgn="ctr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33.1%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54.9%</a:t>
                      </a:r>
                    </a:p>
                    <a:p>
                      <a:pPr algn="ctr" fontAlgn="ctr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45.5%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56.4%</a:t>
                      </a:r>
                    </a:p>
                    <a:p>
                      <a:pPr algn="ctr" fontAlgn="ctr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46.9%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u="none" strike="noStrike" kern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60.3</a:t>
                      </a:r>
                      <a:r>
                        <a:rPr kumimoji="1" lang="ja-JP" altLang="en-US" sz="1400" u="none" strike="noStrike" kern="1200" dirty="0">
                          <a:effectLst/>
                          <a:latin typeface="+mj-ea"/>
                          <a:ea typeface="+mj-ea"/>
                        </a:rPr>
                        <a:t>％</a:t>
                      </a:r>
                      <a:endParaRPr kumimoji="1" lang="en-US" altLang="ja-JP" sz="1400" u="none" strike="noStrike" kern="1200" dirty="0">
                        <a:effectLst/>
                        <a:latin typeface="+mj-ea"/>
                        <a:ea typeface="+mj-ea"/>
                      </a:endParaRPr>
                    </a:p>
                    <a:p>
                      <a:pPr algn="ctr" fontAlgn="ctr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50.7%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u="none" strike="noStrike" kern="1200" dirty="0">
                          <a:effectLst/>
                          <a:latin typeface="+mj-ea"/>
                          <a:ea typeface="+mj-ea"/>
                        </a:rPr>
                        <a:t>60.7%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51.3%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b="0" u="none" strike="noStrike" kern="1200" dirty="0">
                          <a:effectLst/>
                          <a:latin typeface="+mj-ea"/>
                          <a:ea typeface="+mj-ea"/>
                        </a:rPr>
                        <a:t>62.9%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1100" b="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b="0" u="none" strike="noStrike" kern="1200" dirty="0">
                          <a:effectLst/>
                          <a:latin typeface="+mj-ea"/>
                          <a:ea typeface="+mj-ea"/>
                        </a:rPr>
                        <a:t>53.6%</a:t>
                      </a:r>
                      <a:r>
                        <a:rPr kumimoji="1" lang="ja-JP" altLang="en-US" sz="1100" b="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b="1" u="sng" strike="noStrike" kern="1200" dirty="0">
                          <a:effectLst/>
                          <a:latin typeface="+mj-ea"/>
                          <a:ea typeface="+mj-ea"/>
                        </a:rPr>
                        <a:t>63.6%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effectLst/>
                          <a:latin typeface="+mj-ea"/>
                          <a:ea typeface="+mj-ea"/>
                        </a:rPr>
                        <a:t>54.7%</a:t>
                      </a:r>
                      <a:r>
                        <a:rPr kumimoji="1" lang="ja-JP" altLang="en-US" sz="1100" u="none" strike="noStrike" kern="1200" dirty="0"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722536"/>
                  </a:ext>
                </a:extLst>
              </a:tr>
              <a:tr h="8661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福祉・介護職員等</a:t>
                      </a:r>
                      <a:endParaRPr kumimoji="1"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ベースアップ等支援加算</a:t>
                      </a:r>
                      <a:r>
                        <a:rPr kumimoji="1" lang="ja-JP" altLang="en-US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900" kern="1200" dirty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１）</a:t>
                      </a:r>
                      <a:endParaRPr kumimoji="1" lang="en-US" altLang="ja-JP" sz="1100" b="0" i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 err="1">
                          <a:effectLst/>
                          <a:latin typeface="+mj-ea"/>
                          <a:ea typeface="+mj-ea"/>
                        </a:rPr>
                        <a:t>ー</a:t>
                      </a:r>
                      <a:endParaRPr lang="en-US" altLang="ja-JP" sz="14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1" lang="en-US" altLang="ja-JP" sz="1400" b="1" u="sng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63.5%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54.6%</a:t>
                      </a:r>
                      <a:r>
                        <a:rPr kumimoji="1" lang="ja-JP" alt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1100" u="none" strike="noStrike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kumimoji="1" lang="ja-JP" alt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２）</a:t>
                      </a:r>
                      <a:endParaRPr kumimoji="1" lang="en-US" altLang="ja-JP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016759"/>
                  </a:ext>
                </a:extLst>
              </a:tr>
            </a:tbl>
          </a:graphicData>
        </a:graphic>
      </p:graphicFrame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7C1A312-639D-A04D-8246-07CCA54AE60B}"/>
              </a:ext>
            </a:extLst>
          </p:cNvPr>
          <p:cNvSpPr/>
          <p:nvPr/>
        </p:nvSpPr>
        <p:spPr>
          <a:xfrm>
            <a:off x="75622" y="5236623"/>
            <a:ext cx="9866539" cy="550282"/>
          </a:xfrm>
          <a:prstGeom prst="rect">
            <a:avLst/>
          </a:prstGeom>
        </p:spPr>
        <p:txBody>
          <a:bodyPr wrap="square" lIns="57280" tIns="28640" rIns="57280" bIns="2864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（出典）国民健康保険連合会において障害福祉サービス費等の報酬の支払いが行われた実績データにより算出した事業所割合。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１ </a:t>
            </a:r>
            <a:r>
              <a:rPr kumimoji="0" lang="zh-TW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処遇改善加算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の取得が要件のため、処遇改善加算を取得している事業所数に占める割合を記載（対象サービスの全請求事業所数に占める割合を括弧書き）。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※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２ 令和５年１月時点の取得割合は</a:t>
            </a:r>
            <a:r>
              <a:rPr kumimoji="0" lang="en-US" altLang="ja-JP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75.4%</a:t>
            </a:r>
            <a:r>
              <a:rPr kumimoji="0" lang="ja-JP" altLang="en-US" sz="90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（</a:t>
            </a:r>
            <a:r>
              <a:rPr kumimoji="0" lang="en-US" altLang="ja-JP" sz="900" dirty="0">
                <a:solidFill>
                  <a:srgbClr val="000000"/>
                </a:solidFill>
                <a:latin typeface="メイリオ"/>
                <a:ea typeface="メイリオ"/>
              </a:rPr>
              <a:t>65.0%</a:t>
            </a:r>
            <a:r>
              <a:rPr kumimoji="0" lang="ja-JP" altLang="en-US" sz="900" dirty="0">
                <a:solidFill>
                  <a:srgbClr val="000000"/>
                </a:solidFill>
                <a:latin typeface="メイリオ"/>
                <a:ea typeface="メイリオ"/>
              </a:rPr>
              <a:t>）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となっている。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7C1A312-639D-A04D-8246-07CCA54AE60B}"/>
              </a:ext>
            </a:extLst>
          </p:cNvPr>
          <p:cNvSpPr/>
          <p:nvPr/>
        </p:nvSpPr>
        <p:spPr>
          <a:xfrm>
            <a:off x="249122" y="5946959"/>
            <a:ext cx="9407756" cy="611837"/>
          </a:xfrm>
          <a:prstGeom prst="rect">
            <a:avLst/>
          </a:prstGeom>
        </p:spPr>
        <p:txBody>
          <a:bodyPr wrap="square" lIns="57280" tIns="28640" rIns="57280" bIns="2864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（福祉・介護職員処遇改善臨時特例交付金の交付事業所数（各都道府県国民健康保険連合会「交付額一覧」に基づき障害福祉課で集計）を、令和４年２月サービス提供分の処遇改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  善加算（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I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～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III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）の請求事業所数（国民健康保険連合会の集計表より障害福祉課で集計）で除した割合。）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　  なお、福祉・介護職員処遇改善臨時特例交付金の交付事業所数を、令和４年２月サービス提供分の障害福祉サービス等報酬の請求事業所数（国民健康保険連合会の集計表より障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900" dirty="0">
                <a:solidFill>
                  <a:srgbClr val="000000"/>
                </a:solidFill>
                <a:latin typeface="メイリオ"/>
                <a:ea typeface="メイリオ"/>
              </a:rPr>
              <a:t>     </a:t>
            </a:r>
            <a:r>
              <a:rPr kumimoji="0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害福祉課で特別集計）で除した割合は、</a:t>
            </a:r>
            <a:r>
              <a:rPr kumimoji="0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65.8%</a:t>
            </a:r>
            <a:r>
              <a:rPr kumimoji="0" lang="ja-JP" altLang="en-US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。</a:t>
            </a:r>
            <a:endParaRPr kumimoji="0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473465"/>
      </p:ext>
    </p:extLst>
  </p:cSld>
  <p:clrMapOvr>
    <a:masterClrMapping/>
  </p:clrMapOvr>
</p:sld>
</file>

<file path=ppt/theme/theme1.xml><?xml version="1.0" encoding="utf-8"?>
<a:theme xmlns:a="http://schemas.openxmlformats.org/drawingml/2006/main" name="9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テーマ">
  <a:themeElements>
    <a:clrScheme name="Co-color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Co-font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ーポイント統一様式_A4横標準v17.pptx" id="{F0F9EB48-4B3A-42BD-907A-8B1AD5082EB9}" vid="{55FF7287-9BBA-43EC-971E-C85BFACE1BC5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23149</TotalTime>
  <Words>728</Words>
  <Application>Microsoft Office PowerPoint</Application>
  <PresentationFormat>A4 210 x 297 mm</PresentationFormat>
  <Paragraphs>84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メイリオ</vt:lpstr>
      <vt:lpstr>メイリオ</vt:lpstr>
      <vt:lpstr>Arial</vt:lpstr>
      <vt:lpstr>Segoe UI</vt:lpstr>
      <vt:lpstr>Times New Roman</vt:lpstr>
      <vt:lpstr>9_標準デザイン</vt:lpstr>
      <vt:lpstr>1_Office テーマ</vt:lpstr>
      <vt:lpstr>福祉・介護職員の処遇改善に関する加算等の取得状況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障害者自立支援法等の一部を改正する法律案の概要</dc:title>
  <dc:creator>清水 敦(shimizu-atsushisa)</dc:creator>
  <cp:lastModifiedBy>長谷川 正太(hasegawa-shouta)</cp:lastModifiedBy>
  <cp:revision>1748</cp:revision>
  <cp:lastPrinted>2023-05-12T12:54:45Z</cp:lastPrinted>
  <dcterms:created xsi:type="dcterms:W3CDTF">2009-02-17T02:03:39Z</dcterms:created>
  <dcterms:modified xsi:type="dcterms:W3CDTF">2023-05-23T08:28:18Z</dcterms:modified>
</cp:coreProperties>
</file>