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3" d="100"/>
          <a:sy n="73" d="100"/>
        </p:scale>
        <p:origin x="54" y="83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03E5E-02C0-435D-959B-47E7DF36DC76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800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8111E-1E3D-4DBC-89F1-B037ED3E5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52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8111E-1E3D-4DBC-89F1-B037ED3E5DD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5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71726" y="720080"/>
            <a:ext cx="9634273" cy="6021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１　概要</a:t>
            </a:r>
          </a:p>
          <a:p>
            <a:pPr>
              <a:defRPr/>
            </a:pP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  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身体障害者福祉法に定める身体上の障害がある者に対して、都道府県知事、指定都市市長又は中核市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市長　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</a:t>
            </a:r>
            <a:r>
              <a:rPr lang="ja-JP" altLang="ja-JP" sz="1400" dirty="0" err="1">
                <a:solidFill>
                  <a:schemeClr val="tx1"/>
                </a:solidFill>
                <a:latin typeface="ＭＳ Ｐゴシック" pitchFamily="50" charset="-128"/>
              </a:rPr>
              <a:t>が交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付する。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</a:t>
            </a:r>
            <a:endParaRPr lang="ja-JP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根拠：身体障害者福祉法第１５条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 </a:t>
            </a:r>
            <a:endParaRPr lang="ja-JP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２　交付対象者</a:t>
            </a:r>
          </a:p>
          <a:p>
            <a:pPr>
              <a:defRPr/>
            </a:pP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身体障害者福祉法別表に掲げる身体上の障害があるもの</a:t>
            </a:r>
          </a:p>
          <a:p>
            <a:pPr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 </a:t>
            </a:r>
            <a:endParaRPr lang="ja-JP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別表に定める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障害の種類（いずれも、一定以上で永続することが要件とされている）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①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視覚障害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②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聴覚又は平衡機能の障害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③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音声機能、言語機能又はそしゃく機能の障害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④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肢体不自由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⑤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心臓、じん臓又は呼吸器の機能の障害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⑥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ぼうこう又は直腸の機能の障害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⑦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小腸の機能の障害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⑧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ヒト免疫不全ウイルスによる免疫の機能の障害</a:t>
            </a: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　　⑨　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肝臓の機能の障害</a:t>
            </a:r>
          </a:p>
          <a:p>
            <a:pPr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 </a:t>
            </a:r>
            <a:endParaRPr lang="ja-JP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３　障害の程度</a:t>
            </a:r>
          </a:p>
          <a:p>
            <a:pPr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     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法別表に該当するかどうかの詳細については、身体障害者福祉法施行規則別表第５号「身体障害者障害程度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 </a:t>
            </a:r>
          </a:p>
          <a:p>
            <a:pPr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  </a:t>
            </a:r>
            <a:r>
              <a:rPr lang="ja-JP" altLang="ja-JP" sz="1400" dirty="0">
                <a:solidFill>
                  <a:schemeClr val="tx1"/>
                </a:solidFill>
                <a:latin typeface="ＭＳ Ｐゴシック" pitchFamily="50" charset="-128"/>
              </a:rPr>
              <a:t>等級表」において、障害の種類別に重度の側から１級から６級の等級が定められている。</a:t>
            </a:r>
          </a:p>
          <a:p>
            <a:pPr>
              <a:defRPr/>
            </a:pPr>
            <a:endParaRPr lang="ja-JP" altLang="en-US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４　交付者数（令和３年度末現在）　（令和３年度福祉行政報告例）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>
              <a:defRPr/>
            </a:pP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  　</a:t>
            </a:r>
            <a:r>
              <a:rPr lang="en-US" altLang="zh-TW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4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,</a:t>
            </a:r>
            <a:r>
              <a:rPr lang="en-US" altLang="zh-TW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9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10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,</a:t>
            </a:r>
            <a:r>
              <a:rPr lang="en-US" altLang="zh-TW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098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人（１級：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1,573,903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人、２級：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711,796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人、３級：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807,942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人、４級：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1,190,415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人、 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</a:t>
            </a:r>
            <a:endParaRPr lang="en-US" altLang="zh-TW" sz="1400" dirty="0">
              <a:solidFill>
                <a:schemeClr val="tx1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pPr indent="1343025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５級：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307,434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人、６級：</a:t>
            </a:r>
            <a:r>
              <a:rPr lang="en-US" altLang="ja-JP" sz="1400" dirty="0">
                <a:solidFill>
                  <a:schemeClr val="tx1"/>
                </a:solidFill>
                <a:latin typeface="ＭＳ Ｐゴシック" pitchFamily="50" charset="-128"/>
              </a:rPr>
              <a:t>318,608</a:t>
            </a:r>
            <a:r>
              <a:rPr lang="zh-TW" altLang="en-US" sz="1400" dirty="0">
                <a:solidFill>
                  <a:schemeClr val="tx1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人）</a:t>
            </a:r>
            <a:endParaRPr lang="ja-JP" altLang="ja-JP" sz="1400" dirty="0">
              <a:solidFill>
                <a:srgbClr val="FFFFFF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0388" y="188640"/>
            <a:ext cx="8737600" cy="431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3" tIns="45716" rIns="91433" bIns="45716" anchor="ctr"/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身体障害者手帳制度の概要</a:t>
            </a:r>
          </a:p>
        </p:txBody>
      </p:sp>
    </p:spTree>
    <p:extLst>
      <p:ext uri="{BB962C8B-B14F-4D97-AF65-F5344CB8AC3E}">
        <p14:creationId xmlns:p14="http://schemas.microsoft.com/office/powerpoint/2010/main" val="38375571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532</TotalTime>
  <Words>293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blank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企画法令係員</dc:creator>
  <cp:lastModifiedBy>大泉 和渡(ooizumi-kazuto.1z9)</cp:lastModifiedBy>
  <cp:revision>52</cp:revision>
  <cp:lastPrinted>2020-01-30T08:38:48Z</cp:lastPrinted>
  <dcterms:created xsi:type="dcterms:W3CDTF">2013-02-05T01:44:21Z</dcterms:created>
  <dcterms:modified xsi:type="dcterms:W3CDTF">2023-01-26T11:05:40Z</dcterms:modified>
</cp:coreProperties>
</file>