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848" r:id="rId1"/>
  </p:sldMasterIdLst>
  <p:notesMasterIdLst>
    <p:notesMasterId r:id="rId13"/>
  </p:notesMasterIdLst>
  <p:handoutMasterIdLst>
    <p:handoutMasterId r:id="rId14"/>
  </p:handoutMasterIdLst>
  <p:sldIdLst>
    <p:sldId id="274" r:id="rId2"/>
    <p:sldId id="256" r:id="rId3"/>
    <p:sldId id="257" r:id="rId4"/>
    <p:sldId id="259" r:id="rId5"/>
    <p:sldId id="268" r:id="rId6"/>
    <p:sldId id="261" r:id="rId7"/>
    <p:sldId id="272" r:id="rId8"/>
    <p:sldId id="271" r:id="rId9"/>
    <p:sldId id="273" r:id="rId10"/>
    <p:sldId id="262" r:id="rId11"/>
    <p:sldId id="270" r:id="rId12"/>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p:cViewPr varScale="1">
        <p:scale>
          <a:sx n="115" d="100"/>
          <a:sy n="115" d="100"/>
        </p:scale>
        <p:origin x="1476" y="2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notesMaster" Target="notesMasters/notesMaster1.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2022/12/26</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2022/12/26</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smtClean="0"/>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smtClean="0"/>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smtClean="0"/>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smtClean="0"/>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smtClean="0"/>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smtClean="0"/>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smtClean="0"/>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smtClean="0"/>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smtClean="0"/>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smtClean="0"/>
              <a:t>マスター タイトルの書式設定</a:t>
            </a:r>
            <a:endParaRPr lang="en-US" dirty="0"/>
          </a:p>
        </p:txBody>
      </p:sp>
      <p:sp>
        <p:nvSpPr>
          <p:cNvPr id="3" name="Content Placeholder 2"/>
          <p:cNvSpPr>
            <a:spLocks noGrp="1"/>
          </p:cNvSpPr>
          <p:nvPr>
            <p:ph idx="1"/>
          </p:nvPr>
        </p:nvSpPr>
        <p:spPr/>
        <p:txBody>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smtClean="0"/>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2022/12/26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smtClean="0"/>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2022/12/26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2022/12/26</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smtClean="0"/>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2022/12/26</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2022/12/26</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smtClean="0"/>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2022/12/26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smtClean="0"/>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smtClean="0"/>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2022/12/26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smtClean="0"/>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smtClean="0"/>
              <a:t>マスター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2022/12/26</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1115616" y="1772816"/>
            <a:ext cx="6768752" cy="2677656"/>
          </a:xfrm>
          <a:prstGeom prst="rect">
            <a:avLst/>
          </a:prstGeom>
          <a:noFill/>
        </p:spPr>
        <p:txBody>
          <a:bodyPr wrap="square" rtlCol="0">
            <a:spAutoFit/>
          </a:bodyPr>
          <a:lstStyle/>
          <a:p>
            <a:pPr algn="just"/>
            <a:r>
              <a:rPr kumimoji="1" lang="ja-JP" altLang="en-US" sz="2800" b="1" dirty="0" smtClean="0"/>
              <a:t>募集要項－別紙４（事業構想概要）</a:t>
            </a:r>
          </a:p>
          <a:p>
            <a:pPr marL="342900" indent="-342900" algn="just">
              <a:buClr>
                <a:srgbClr val="FF0000"/>
              </a:buClr>
              <a:buFont typeface="游ゴシック" panose="020B0400000000000000" pitchFamily="50" charset="-128"/>
              <a:buChar char="※"/>
            </a:pPr>
            <a:r>
              <a:rPr kumimoji="1" lang="ja-JP" altLang="en-US" sz="2000" b="1" dirty="0" smtClean="0">
                <a:solidFill>
                  <a:srgbClr val="FF0000"/>
                </a:solidFill>
              </a:rPr>
              <a:t>　この資料については、必要な記載事項を示すために便宜的にお示しするものです。各協議会のプレゼン資料については、仕様書等の内容を受けて企画した事業構想提案書の内容について説明できていればよく、様式は自由です。</a:t>
            </a:r>
            <a:endParaRPr kumimoji="1" lang="en-US" altLang="ja-JP" sz="2000" b="1" dirty="0" smtClean="0">
              <a:solidFill>
                <a:srgbClr val="FF0000"/>
              </a:solidFill>
            </a:endParaRPr>
          </a:p>
          <a:p>
            <a:pPr marL="342900" indent="-342900" algn="just">
              <a:buClr>
                <a:schemeClr val="bg1"/>
              </a:buClr>
              <a:buFont typeface="游ゴシック" panose="020B0400000000000000" pitchFamily="50" charset="-128"/>
              <a:buChar char="※"/>
            </a:pPr>
            <a:r>
              <a:rPr kumimoji="1" lang="ja-JP" altLang="en-US" sz="2000" b="1" dirty="0" smtClean="0">
                <a:solidFill>
                  <a:srgbClr val="FF0000"/>
                </a:solidFill>
              </a:rPr>
              <a:t>　各協議会において創意工夫いただき、独自性あるプレゼンを期待しています。</a:t>
            </a:r>
            <a:endParaRPr kumimoji="1" lang="ja-JP" altLang="en-US" sz="2000" b="1" dirty="0">
              <a:solidFill>
                <a:srgbClr val="FF0000"/>
              </a:solidFill>
            </a:endParaRPr>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smtClean="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現時点で想定する、事業実施後の協議会の在り方（自走に向けた具体的な取組スケジュール及び自走する際の協議会体制・役割分担等）について、具体的に記載してください。</a:t>
            </a:r>
            <a:endParaRPr lang="en-US" altLang="ja-JP" dirty="0" smtClean="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smtClean="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smtClean="0">
                <a:solidFill>
                  <a:schemeClr val="tx1"/>
                </a:solidFill>
                <a:latin typeface="+mj-ea"/>
              </a:rPr>
              <a:t>タイトル</a:t>
            </a:r>
            <a:endParaRPr kumimoji="1" lang="ja-JP" altLang="en-US" sz="2400" dirty="0">
              <a:solidFill>
                <a:schemeClr val="tx1"/>
              </a:solidFill>
              <a:latin typeface="+mj-ea"/>
            </a:endParaRP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smtClean="0"/>
          </a:p>
          <a:p>
            <a:pPr algn="ctr"/>
            <a:endParaRPr lang="en-US" altLang="ja-JP" sz="1000" dirty="0" smtClean="0"/>
          </a:p>
          <a:p>
            <a:pPr algn="ctr"/>
            <a:r>
              <a:rPr kumimoji="1" lang="ja-JP" altLang="en-US" dirty="0" smtClean="0"/>
              <a:t>地域を象徴する写真</a:t>
            </a:r>
            <a:endParaRPr kumimoji="1" lang="ja-JP" altLang="en-US" dirty="0"/>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smtClean="0">
                <a:latin typeface="+mn-ea"/>
              </a:rPr>
              <a:t>実施地域：○○県○○市</a:t>
            </a:r>
            <a:endParaRPr lang="en-US" altLang="ja-JP" sz="1400" dirty="0" smtClean="0">
              <a:latin typeface="+mn-ea"/>
            </a:endParaRPr>
          </a:p>
          <a:p>
            <a:pPr algn="l">
              <a:lnSpc>
                <a:spcPct val="120000"/>
              </a:lnSpc>
            </a:pPr>
            <a:r>
              <a:rPr lang="ja-JP" altLang="en-US" sz="1400" dirty="0" smtClean="0">
                <a:latin typeface="+mn-ea"/>
              </a:rPr>
              <a:t>実施主体：</a:t>
            </a:r>
            <a:r>
              <a:rPr lang="ja-JP" altLang="en-US" sz="1400" dirty="0">
                <a:latin typeface="+mn-ea"/>
              </a:rPr>
              <a:t>○○</a:t>
            </a:r>
            <a:r>
              <a:rPr lang="ja-JP" altLang="en-US" sz="1400" dirty="0" smtClean="0">
                <a:latin typeface="+mn-ea"/>
              </a:rPr>
              <a:t>協議会　</a:t>
            </a:r>
            <a:endParaRPr lang="en-US" altLang="ja-JP" sz="1400" dirty="0" smtClean="0">
              <a:latin typeface="+mn-ea"/>
            </a:endParaRPr>
          </a:p>
          <a:p>
            <a:pPr algn="l">
              <a:lnSpc>
                <a:spcPct val="120000"/>
              </a:lnSpc>
            </a:pPr>
            <a:r>
              <a:rPr lang="ja-JP" altLang="en-US" sz="1400" dirty="0" smtClean="0">
                <a:latin typeface="+mn-ea"/>
              </a:rPr>
              <a:t>構成員一覧</a:t>
            </a:r>
            <a:endParaRPr lang="en-US" altLang="ja-JP" sz="1400" dirty="0" smtClean="0">
              <a:latin typeface="+mn-ea"/>
            </a:endParaRPr>
          </a:p>
          <a:p>
            <a:pPr marL="358775" indent="-358775" algn="l"/>
            <a:r>
              <a:rPr lang="ja-JP" altLang="en-US" sz="1400" dirty="0" smtClean="0">
                <a:latin typeface="+mn-ea"/>
              </a:rPr>
              <a:t>　：</a:t>
            </a:r>
            <a:r>
              <a:rPr lang="ja-JP" altLang="en-US" sz="1400" dirty="0">
                <a:latin typeface="+mn-ea"/>
              </a:rPr>
              <a:t>○○</a:t>
            </a:r>
            <a:r>
              <a:rPr lang="ja-JP" altLang="ja-JP" sz="1400" dirty="0" smtClean="0">
                <a:latin typeface="+mn-ea"/>
              </a:rPr>
              <a:t>市、</a:t>
            </a:r>
            <a:r>
              <a:rPr lang="ja-JP" altLang="en-US" sz="1400" dirty="0" smtClean="0">
                <a:latin typeface="+mn-ea"/>
              </a:rPr>
              <a:t>○○商工</a:t>
            </a:r>
            <a:r>
              <a:rPr lang="ja-JP" altLang="en-US" sz="1400" dirty="0">
                <a:latin typeface="+mn-ea"/>
              </a:rPr>
              <a:t>会議所</a:t>
            </a:r>
            <a:r>
              <a:rPr lang="ja-JP" altLang="ja-JP" sz="1400" dirty="0" smtClean="0">
                <a:latin typeface="+mn-ea"/>
              </a:rPr>
              <a:t>、</a:t>
            </a:r>
            <a:r>
              <a:rPr lang="ja-JP" altLang="en-US" sz="1400" dirty="0" smtClean="0">
                <a:latin typeface="+mn-ea"/>
              </a:rPr>
              <a:t>○○商工会、</a:t>
            </a:r>
            <a:r>
              <a:rPr lang="ja-JP" altLang="en-US" sz="1400" dirty="0">
                <a:latin typeface="+mn-ea"/>
              </a:rPr>
              <a:t>○○</a:t>
            </a:r>
            <a:r>
              <a:rPr lang="ja-JP" altLang="ja-JP" sz="1400" dirty="0" smtClean="0">
                <a:latin typeface="+mn-ea"/>
              </a:rPr>
              <a:t>市</a:t>
            </a:r>
            <a:r>
              <a:rPr lang="ja-JP" altLang="ja-JP" sz="1400" dirty="0">
                <a:latin typeface="+mn-ea"/>
              </a:rPr>
              <a:t>シルバー人材センター</a:t>
            </a:r>
            <a:r>
              <a:rPr lang="ja-JP" altLang="ja-JP" sz="1400" dirty="0" smtClean="0">
                <a:latin typeface="+mn-ea"/>
              </a:rPr>
              <a:t>、</a:t>
            </a:r>
            <a:endParaRPr lang="en-US" altLang="ja-JP" sz="1400" dirty="0">
              <a:latin typeface="+mn-ea"/>
            </a:endParaRPr>
          </a:p>
          <a:p>
            <a:pPr marL="358775" indent="-358775" algn="l"/>
            <a:r>
              <a:rPr lang="ja-JP" altLang="en-US" sz="1400" dirty="0" smtClean="0">
                <a:latin typeface="+mn-ea"/>
              </a:rPr>
              <a:t>　　○○社会福祉協議会、○○地域包括支援センター、教育機関、金融機関</a:t>
            </a:r>
            <a:endParaRPr lang="en-US" altLang="ja-JP" sz="1400" dirty="0" smtClean="0">
              <a:latin typeface="+mn-ea"/>
            </a:endParaRPr>
          </a:p>
          <a:p>
            <a:pPr marL="358775" indent="-358775" algn="l"/>
            <a:r>
              <a:rPr lang="ja-JP" altLang="en-US" sz="1400" dirty="0">
                <a:latin typeface="+mn-ea"/>
              </a:rPr>
              <a:t>　</a:t>
            </a:r>
            <a:r>
              <a:rPr lang="ja-JP" altLang="en-US" sz="1400" dirty="0" smtClean="0">
                <a:latin typeface="+mn-ea"/>
              </a:rPr>
              <a:t>　○○</a:t>
            </a:r>
            <a:endParaRPr lang="en-US" altLang="ja-JP" sz="1400" dirty="0">
              <a:latin typeface="+mn-ea"/>
            </a:endParaRPr>
          </a:p>
          <a:p>
            <a:pPr marL="358775" indent="-358775" algn="l"/>
            <a:r>
              <a:rPr lang="ja-JP" altLang="en-US" sz="1400" dirty="0" smtClean="0">
                <a:latin typeface="+mn-ea"/>
              </a:rPr>
              <a:t>重点業種：○○業</a:t>
            </a:r>
            <a:r>
              <a:rPr lang="ja-JP" altLang="en-US" sz="1400" dirty="0" smtClean="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smtClean="0">
                <a:solidFill>
                  <a:srgbClr val="003399"/>
                </a:solidFill>
              </a:rPr>
              <a:t>　事業の趣旨・目的</a:t>
            </a:r>
            <a:endParaRPr kumimoji="1" lang="ja-JP" altLang="en-US" dirty="0">
              <a:solidFill>
                <a:srgbClr val="003399"/>
              </a:solidFill>
            </a:endParaRP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smtClean="0">
                <a:solidFill>
                  <a:srgbClr val="003399"/>
                </a:solidFill>
                <a:latin typeface="+mj-ea"/>
              </a:rPr>
              <a:t>２　重点</a:t>
            </a:r>
            <a:r>
              <a:rPr lang="ja-JP" altLang="en-US" dirty="0">
                <a:solidFill>
                  <a:srgbClr val="003399"/>
                </a:solidFill>
                <a:latin typeface="+mj-ea"/>
              </a:rPr>
              <a:t>業種における高年齢者</a:t>
            </a:r>
            <a:r>
              <a:rPr lang="ja-JP" altLang="en-US" dirty="0" smtClean="0">
                <a:solidFill>
                  <a:srgbClr val="003399"/>
                </a:solidFill>
                <a:latin typeface="+mj-ea"/>
              </a:rPr>
              <a:t>の</a:t>
            </a:r>
            <a:r>
              <a:rPr lang="en-US" altLang="ja-JP" dirty="0" smtClean="0">
                <a:solidFill>
                  <a:srgbClr val="003399"/>
                </a:solidFill>
                <a:latin typeface="+mj-ea"/>
              </a:rPr>
              <a:t/>
            </a:r>
            <a:br>
              <a:rPr lang="en-US" altLang="ja-JP" dirty="0" smtClean="0">
                <a:solidFill>
                  <a:srgbClr val="003399"/>
                </a:solidFill>
                <a:latin typeface="+mj-ea"/>
              </a:rPr>
            </a:br>
            <a:r>
              <a:rPr lang="ja-JP" altLang="en-US" dirty="0" smtClean="0">
                <a:solidFill>
                  <a:srgbClr val="003399"/>
                </a:solidFill>
                <a:latin typeface="+mj-ea"/>
              </a:rPr>
              <a:t>　雇用</a:t>
            </a:r>
            <a:r>
              <a:rPr lang="ja-JP" altLang="en-US" dirty="0">
                <a:solidFill>
                  <a:srgbClr val="003399"/>
                </a:solidFill>
                <a:latin typeface="+mj-ea"/>
              </a:rPr>
              <a:t>機会の確保における</a:t>
            </a:r>
            <a:r>
              <a:rPr lang="ja-JP" altLang="en-US" dirty="0" smtClean="0">
                <a:solidFill>
                  <a:srgbClr val="003399"/>
                </a:solidFill>
                <a:latin typeface="+mj-ea"/>
              </a:rPr>
              <a:t>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r>
              <a:rPr lang="ja-JP" altLang="en-US" dirty="0" smtClean="0"/>
              <a:t>。</a:t>
            </a:r>
            <a:endParaRPr lang="en-US" altLang="ja-JP" dirty="0" smtClean="0"/>
          </a:p>
          <a:p>
            <a:endParaRPr lang="en-US" altLang="ja-JP" dirty="0" smtClean="0"/>
          </a:p>
          <a:p>
            <a:endParaRPr lang="en-US" altLang="ja-JP" dirty="0" smtClean="0"/>
          </a:p>
          <a:p>
            <a:r>
              <a:rPr lang="ja-JP" altLang="en-US" dirty="0"/>
              <a:t>重点業種における</a:t>
            </a:r>
            <a:r>
              <a:rPr lang="ja-JP" altLang="en-US" dirty="0" smtClean="0"/>
              <a:t>高年齢者等の</a:t>
            </a:r>
            <a:r>
              <a:rPr lang="ja-JP" altLang="en-US" dirty="0"/>
              <a:t>雇用動向と今後の見通しについて、具体的なデータを用いて記載して</a:t>
            </a:r>
            <a:r>
              <a:rPr lang="ja-JP" altLang="en-US" dirty="0" smtClean="0"/>
              <a:t>下さい。</a:t>
            </a:r>
            <a:endParaRPr lang="en-US" altLang="ja-JP" dirty="0" smtClean="0"/>
          </a:p>
          <a:p>
            <a:endParaRPr lang="en-US" altLang="ja-JP" dirty="0" smtClean="0"/>
          </a:p>
          <a:p>
            <a:endParaRPr lang="en-US" altLang="ja-JP" dirty="0" smtClean="0"/>
          </a:p>
          <a:p>
            <a:r>
              <a:rPr lang="ja-JP" altLang="en-US" dirty="0"/>
              <a:t>重点業種における</a:t>
            </a:r>
            <a:r>
              <a:rPr lang="ja-JP" altLang="en-US" dirty="0" smtClean="0"/>
              <a:t>高年齢者等の</a:t>
            </a:r>
            <a:r>
              <a:rPr lang="ja-JP" altLang="en-US" dirty="0"/>
              <a:t>雇用・就業機会の確保を図る上での課題（人材確保・人材育成等）と対策方針について記載して下さい。</a:t>
            </a:r>
            <a:endParaRPr lang="en-US" altLang="ja-JP" dirty="0" smtClean="0"/>
          </a:p>
          <a:p>
            <a:pPr marL="0" indent="0">
              <a:buNone/>
            </a:pPr>
            <a:endParaRPr kumimoji="1" lang="en-US" altLang="ja-JP" dirty="0" smtClean="0"/>
          </a:p>
          <a:p>
            <a:pPr marL="0" indent="0">
              <a:buNone/>
            </a:pPr>
            <a:endParaRPr lang="en-US" altLang="ja-JP" dirty="0"/>
          </a:p>
          <a:p>
            <a:pPr marL="0" indent="0">
              <a:buNone/>
            </a:pPr>
            <a:endParaRPr kumimoji="1" lang="en-US" altLang="ja-JP" dirty="0" smtClean="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smtClean="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a:t>
            </a:r>
            <a:r>
              <a:rPr lang="ja-JP" altLang="en-US" dirty="0" smtClean="0"/>
              <a:t>内容を記載して下さい。</a:t>
            </a:r>
            <a:endParaRPr lang="ja-JP" altLang="en-US" dirty="0"/>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smtClean="0">
                <a:solidFill>
                  <a:srgbClr val="003399"/>
                </a:solidFill>
              </a:rPr>
              <a:t>４　</a:t>
            </a:r>
            <a:r>
              <a:rPr lang="ja-JP" altLang="en-US" dirty="0">
                <a:solidFill>
                  <a:srgbClr val="003399"/>
                </a:solidFill>
              </a:rPr>
              <a:t>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459645507"/>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endParaRPr lang="ja-JP" altLang="en-US" sz="800" b="1" i="0" u="none" strike="noStrike" dirty="0">
                        <a:solidFill>
                          <a:srgbClr val="FFFFFF"/>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アウトプット</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dirty="0">
                          <a:solidFill>
                            <a:schemeClr val="tx1"/>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smtClean="0">
                          <a:solidFill>
                            <a:schemeClr val="tx1"/>
                          </a:solidFill>
                          <a:effectLst/>
                          <a:latin typeface="メイリオ" panose="020B0604030504040204" pitchFamily="50" charset="-128"/>
                          <a:ea typeface="メイリオ" panose="020B0604030504040204" pitchFamily="50" charset="-128"/>
                        </a:rPr>
                        <a:t>アウトカム</a:t>
                      </a:r>
                      <a:endParaRPr lang="ja-JP" altLang="en-US" sz="800" b="1" i="0" u="none" strike="noStrike" dirty="0">
                        <a:solidFill>
                          <a:schemeClr val="tx1"/>
                        </a:solidFill>
                        <a:effectLst/>
                        <a:latin typeface="メイリオ" panose="020B0604030504040204" pitchFamily="50" charset="-128"/>
                        <a:ea typeface="メイリオ" panose="020B0604030504040204" pitchFamily="50" charset="-128"/>
                      </a:endParaRP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smtClean="0">
                          <a:solidFill>
                            <a:srgbClr val="000000"/>
                          </a:solidFill>
                          <a:effectLst/>
                          <a:latin typeface="Arial" panose="020B0604020202020204" pitchFamily="34" charset="0"/>
                          <a:ea typeface="游ゴシック" panose="020B0400000000000000" pitchFamily="50" charset="-128"/>
                        </a:rPr>
                        <a:t>R5</a:t>
                      </a:r>
                      <a:endParaRPr 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smtClean="0">
                          <a:solidFill>
                            <a:srgbClr val="000000"/>
                          </a:solidFill>
                          <a:effectLst/>
                          <a:latin typeface="Arial" panose="020B0604020202020204" pitchFamily="34" charset="0"/>
                          <a:ea typeface="游ゴシック" panose="020B0400000000000000" pitchFamily="50" charset="-128"/>
                        </a:rPr>
                        <a:t>R6</a:t>
                      </a:r>
                      <a:endParaRPr 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smtClean="0">
                          <a:solidFill>
                            <a:srgbClr val="000000"/>
                          </a:solidFill>
                          <a:effectLst/>
                          <a:latin typeface="Arial" panose="020B0604020202020204" pitchFamily="34" charset="0"/>
                          <a:ea typeface="游ゴシック" panose="020B0400000000000000" pitchFamily="50" charset="-128"/>
                        </a:rPr>
                        <a:t>R7</a:t>
                      </a:r>
                      <a:endParaRPr 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smtClean="0">
                          <a:solidFill>
                            <a:srgbClr val="000000"/>
                          </a:solidFill>
                          <a:effectLst/>
                          <a:latin typeface="Arial" panose="020B0604020202020204" pitchFamily="34" charset="0"/>
                          <a:ea typeface="游ゴシック" panose="020B0400000000000000" pitchFamily="50" charset="-128"/>
                        </a:rPr>
                        <a:t>R5</a:t>
                      </a:r>
                      <a:endParaRPr 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smtClean="0">
                          <a:solidFill>
                            <a:srgbClr val="000000"/>
                          </a:solidFill>
                          <a:effectLst/>
                          <a:latin typeface="Arial" panose="020B0604020202020204" pitchFamily="34" charset="0"/>
                          <a:ea typeface="游ゴシック" panose="020B0400000000000000" pitchFamily="50" charset="-128"/>
                        </a:rPr>
                        <a:t>R6</a:t>
                      </a:r>
                      <a:endParaRPr 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smtClean="0">
                          <a:solidFill>
                            <a:srgbClr val="000000"/>
                          </a:solidFill>
                          <a:effectLst/>
                          <a:latin typeface="Arial" panose="020B0604020202020204" pitchFamily="34" charset="0"/>
                          <a:ea typeface="游ゴシック" panose="020B0400000000000000" pitchFamily="50" charset="-128"/>
                        </a:rPr>
                        <a:t>R7</a:t>
                      </a:r>
                      <a:endParaRPr 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アンケートから就業相談会への</a:t>
                      </a:r>
                      <a:r>
                        <a:rPr lang="ja-JP" altLang="en-US" sz="800" b="0" i="0" u="none" strike="noStrike" dirty="0" smtClean="0">
                          <a:solidFill>
                            <a:schemeClr val="tx1"/>
                          </a:solidFill>
                          <a:effectLst/>
                          <a:latin typeface="メイリオ" panose="020B0604030504040204" pitchFamily="50" charset="-128"/>
                          <a:ea typeface="メイリオ" panose="020B0604030504040204" pitchFamily="50" charset="-128"/>
                        </a:rPr>
                        <a:t>参加者数</a:t>
                      </a:r>
                      <a:endParaRPr lang="ja-JP" altLang="en-US" sz="800" b="0" i="0" u="none" strike="noStrike" dirty="0">
                        <a:solidFill>
                          <a:schemeClr val="tx1"/>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a:t>
                      </a:r>
                      <a:r>
                        <a:rPr lang="ja-JP" altLang="en-US" sz="800" b="0" i="0" u="none" strike="noStrike" dirty="0" smtClean="0">
                          <a:solidFill>
                            <a:schemeClr val="tx1"/>
                          </a:solidFill>
                          <a:effectLst/>
                          <a:latin typeface="メイリオ" panose="020B0604030504040204" pitchFamily="50" charset="-128"/>
                          <a:ea typeface="メイリオ" panose="020B0604030504040204" pitchFamily="50" charset="-128"/>
                        </a:rPr>
                        <a:t>就業者数</a:t>
                      </a:r>
                      <a:endParaRPr lang="ja-JP" altLang="en-US" sz="800" b="0" i="0" u="none" strike="noStrike" dirty="0">
                        <a:solidFill>
                          <a:schemeClr val="tx1"/>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smtClean="0">
                          <a:solidFill>
                            <a:srgbClr val="000000"/>
                          </a:solidFill>
                          <a:effectLst/>
                          <a:latin typeface="Arial" panose="020B0604020202020204" pitchFamily="34" charset="0"/>
                          <a:ea typeface="游ゴシック" panose="020B0400000000000000" pitchFamily="50" charset="-128"/>
                        </a:rPr>
                        <a:t>　</a:t>
                      </a:r>
                      <a:endParaRPr lang="ja-JP" alt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smtClean="0">
                          <a:solidFill>
                            <a:srgbClr val="000000"/>
                          </a:solidFill>
                          <a:effectLst/>
                          <a:latin typeface="Arial" panose="020B0604020202020204" pitchFamily="34" charset="0"/>
                          <a:ea typeface="游ゴシック" panose="020B0400000000000000" pitchFamily="50" charset="-128"/>
                        </a:rPr>
                        <a:t>　</a:t>
                      </a:r>
                      <a:endParaRPr lang="ja-JP" alt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dirty="0" smtClean="0">
                          <a:solidFill>
                            <a:schemeClr val="tx1"/>
                          </a:solidFill>
                          <a:effectLst/>
                          <a:latin typeface="メイリオ" panose="020B0604030504040204" pitchFamily="50" charset="-128"/>
                          <a:ea typeface="メイリオ" panose="020B0604030504040204" pitchFamily="50" charset="-128"/>
                        </a:rPr>
                        <a:t>求人増加件数</a:t>
                      </a:r>
                      <a:endParaRPr lang="zh-CN" altLang="en-US" sz="800" b="0" i="0" u="none" strike="noStrike" dirty="0">
                        <a:solidFill>
                          <a:schemeClr val="tx1"/>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smtClean="0">
                          <a:solidFill>
                            <a:srgbClr val="000000"/>
                          </a:solidFill>
                          <a:effectLst/>
                          <a:latin typeface="Arial" panose="020B0604020202020204" pitchFamily="34" charset="0"/>
                          <a:ea typeface="游ゴシック" panose="020B0400000000000000" pitchFamily="50" charset="-128"/>
                        </a:rPr>
                        <a:t>　</a:t>
                      </a:r>
                      <a:endParaRPr lang="ja-JP" altLang="en-US" sz="800" b="0" i="0" u="none" strike="noStrike" dirty="0">
                        <a:solidFill>
                          <a:srgbClr val="000000"/>
                        </a:solidFill>
                        <a:effectLst/>
                        <a:latin typeface="Arial" panose="020B0604020202020204" pitchFamily="34" charset="0"/>
                        <a:ea typeface="游ゴシック" panose="020B0400000000000000"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a:t>
                      </a:r>
                      <a:r>
                        <a:rPr lang="ja-JP" altLang="en-US" sz="800" b="0" i="0" u="none" strike="noStrike" dirty="0" smtClean="0">
                          <a:solidFill>
                            <a:schemeClr val="tx1"/>
                          </a:solidFill>
                          <a:effectLst/>
                          <a:latin typeface="メイリオ" panose="020B0604030504040204" pitchFamily="50" charset="-128"/>
                          <a:ea typeface="メイリオ" panose="020B0604030504040204" pitchFamily="50" charset="-128"/>
                        </a:rPr>
                        <a:t>就業者数</a:t>
                      </a:r>
                      <a:endParaRPr lang="ja-JP" altLang="en-US" sz="800" b="0" i="0" u="none" strike="noStrike" dirty="0">
                        <a:solidFill>
                          <a:schemeClr val="tx1"/>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dirty="0">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
        <p:nvSpPr>
          <p:cNvPr id="6" name="タイトル 1"/>
          <p:cNvSpPr txBox="1">
            <a:spLocks/>
          </p:cNvSpPr>
          <p:nvPr/>
        </p:nvSpPr>
        <p:spPr>
          <a:xfrm>
            <a:off x="645424" y="5916811"/>
            <a:ext cx="7990482" cy="576064"/>
          </a:xfrm>
          <a:prstGeom prst="rect">
            <a:avLst/>
          </a:prstGeom>
        </p:spPr>
        <p:txBody>
          <a:bodyPr vert="horz" lIns="91440" tIns="45720" rIns="91440" bIns="45720" rtlCol="0" anchor="t">
            <a:normAutofit fontScale="97500" lnSpcReduction="10000"/>
          </a:bodyPr>
          <a:lst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a:lstStyle>
          <a:p>
            <a:pPr marL="171450" indent="-171450">
              <a:buFont typeface="游ゴシック" panose="020B0400000000000000" pitchFamily="50" charset="-128"/>
              <a:buChar char="※"/>
            </a:pPr>
            <a:r>
              <a:rPr lang="ja-JP" altLang="en-US" sz="1100" dirty="0" smtClean="0">
                <a:solidFill>
                  <a:srgbClr val="FF0000"/>
                </a:solidFill>
                <a:latin typeface="+mj-ea"/>
              </a:rPr>
              <a:t>　特に、アウトカムのうち、高年齢者の雇用・就業者数の目標値については、応募時点で公表されている対象地域の高齢者人口（</a:t>
            </a:r>
            <a:r>
              <a:rPr lang="en-US" altLang="ja-JP" sz="1100" dirty="0" smtClean="0">
                <a:solidFill>
                  <a:srgbClr val="FF0000"/>
                </a:solidFill>
                <a:latin typeface="+mj-ea"/>
              </a:rPr>
              <a:t>60</a:t>
            </a:r>
            <a:r>
              <a:rPr lang="ja-JP" altLang="en-US" sz="1100" dirty="0" smtClean="0">
                <a:solidFill>
                  <a:srgbClr val="FF0000"/>
                </a:solidFill>
                <a:latin typeface="+mj-ea"/>
              </a:rPr>
              <a:t>歳</a:t>
            </a:r>
            <a:r>
              <a:rPr lang="ja-JP" altLang="en-US" sz="1100" dirty="0">
                <a:solidFill>
                  <a:srgbClr val="FF0000"/>
                </a:solidFill>
                <a:latin typeface="+mj-ea"/>
              </a:rPr>
              <a:t>以上</a:t>
            </a:r>
            <a:r>
              <a:rPr lang="ja-JP" altLang="en-US" sz="1100" dirty="0" smtClean="0">
                <a:solidFill>
                  <a:srgbClr val="FF0000"/>
                </a:solidFill>
                <a:latin typeface="+mj-ea"/>
              </a:rPr>
              <a:t>）の</a:t>
            </a:r>
            <a:r>
              <a:rPr lang="en-US" altLang="ja-JP" sz="1100" dirty="0">
                <a:solidFill>
                  <a:srgbClr val="FF0000"/>
                </a:solidFill>
                <a:latin typeface="+mj-ea"/>
              </a:rPr>
              <a:t>1.1/1,000</a:t>
            </a:r>
            <a:r>
              <a:rPr lang="ja-JP" altLang="en-US" sz="1100" dirty="0" smtClean="0">
                <a:solidFill>
                  <a:srgbClr val="FF0000"/>
                </a:solidFill>
                <a:latin typeface="+mj-ea"/>
              </a:rPr>
              <a:t>以上となるよう設定し、注釈で出典</a:t>
            </a:r>
            <a:r>
              <a:rPr lang="zh-TW" altLang="en-US" sz="1100" dirty="0">
                <a:solidFill>
                  <a:srgbClr val="FF0000"/>
                </a:solidFill>
                <a:latin typeface="+mj-ea"/>
              </a:rPr>
              <a:t>（住民基本台帳年齢階級別人口等）</a:t>
            </a:r>
            <a:r>
              <a:rPr lang="ja-JP" altLang="en-US" sz="1100" dirty="0" smtClean="0">
                <a:solidFill>
                  <a:srgbClr val="FF0000"/>
                </a:solidFill>
                <a:latin typeface="+mj-ea"/>
              </a:rPr>
              <a:t>を明記してください。</a:t>
            </a:r>
            <a:endParaRPr lang="ja-JP" altLang="en-US" sz="1100" dirty="0">
              <a:solidFill>
                <a:srgbClr val="FF0000"/>
              </a:solidFill>
              <a:latin typeface="+mj-ea"/>
            </a:endParaRPr>
          </a:p>
        </p:txBody>
      </p:sp>
    </p:spTree>
    <p:extLst>
      <p:ext uri="{BB962C8B-B14F-4D97-AF65-F5344CB8AC3E}">
        <p14:creationId xmlns:p14="http://schemas.microsoft.com/office/powerpoint/2010/main" val="1927966467"/>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smtClean="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事業開始２年目以降における、協議会の民間資金等の調達</a:t>
            </a:r>
            <a:r>
              <a:rPr lang="ja-JP" altLang="en-US" dirty="0" smtClean="0"/>
              <a:t>方法を</a:t>
            </a:r>
            <a:r>
              <a:rPr lang="ja-JP" altLang="en-US" dirty="0"/>
              <a:t>記載</a:t>
            </a:r>
            <a:r>
              <a:rPr lang="ja-JP" altLang="en-US" dirty="0" smtClean="0"/>
              <a:t>して下さい</a:t>
            </a:r>
            <a:r>
              <a:rPr lang="ja-JP" altLang="en-US" dirty="0"/>
              <a:t>。</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smtClean="0">
                <a:solidFill>
                  <a:srgbClr val="003399"/>
                </a:solidFill>
              </a:rPr>
              <a:t>６　自治体等が実施する地域福祉・</a:t>
            </a:r>
            <a:r>
              <a:rPr lang="en-US" altLang="ja-JP" sz="3200" dirty="0" smtClean="0">
                <a:solidFill>
                  <a:srgbClr val="003399"/>
                </a:solidFill>
              </a:rPr>
              <a:t/>
            </a:r>
            <a:br>
              <a:rPr lang="en-US" altLang="ja-JP" sz="3200" dirty="0" smtClean="0">
                <a:solidFill>
                  <a:srgbClr val="003399"/>
                </a:solidFill>
              </a:rPr>
            </a:br>
            <a:r>
              <a:rPr lang="ja-JP" altLang="en-US" sz="3200" dirty="0" smtClean="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r>
              <a:rPr lang="ja-JP" altLang="en-US" dirty="0" smtClean="0"/>
              <a:t>。</a:t>
            </a:r>
            <a:endParaRPr lang="en-US" altLang="ja-JP" dirty="0" smtClean="0"/>
          </a:p>
          <a:p>
            <a:endParaRPr lang="en-US" altLang="ja-JP" dirty="0"/>
          </a:p>
          <a:p>
            <a:endParaRPr lang="en-US" altLang="ja-JP" dirty="0" smtClean="0"/>
          </a:p>
          <a:p>
            <a:endParaRPr lang="en-US" altLang="ja-JP" dirty="0"/>
          </a:p>
          <a:p>
            <a:endParaRPr lang="en-US" altLang="ja-JP" dirty="0" smtClean="0"/>
          </a:p>
          <a:p>
            <a:r>
              <a:rPr lang="ja-JP" altLang="en-US" dirty="0"/>
              <a:t>環境整備事業の実施後、計画区域における重点業種等での雇用・就業機会の創出効果を記載して下さい</a:t>
            </a:r>
            <a:r>
              <a:rPr lang="ja-JP" altLang="en-US" dirty="0" smtClean="0"/>
              <a:t>。</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smtClean="0">
                <a:solidFill>
                  <a:srgbClr val="003399"/>
                </a:solidFill>
              </a:rPr>
              <a:t>７　</a:t>
            </a:r>
            <a:r>
              <a:rPr lang="ja-JP" altLang="en-US" sz="3200" dirty="0">
                <a:solidFill>
                  <a:srgbClr val="003399"/>
                </a:solidFill>
              </a:rPr>
              <a:t>協議会組織等の体制</a:t>
            </a:r>
            <a:r>
              <a:rPr lang="ja-JP" altLang="en-US" sz="3200" dirty="0" smtClean="0">
                <a:solidFill>
                  <a:srgbClr val="003399"/>
                </a:solidFill>
              </a:rPr>
              <a:t>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r>
              <a:rPr lang="ja-JP" altLang="en-US" dirty="0" smtClean="0"/>
              <a:t>。</a:t>
            </a:r>
            <a:endParaRPr lang="en-US" altLang="ja-JP" dirty="0" smtClean="0"/>
          </a:p>
          <a:p>
            <a:endParaRPr lang="en-US" altLang="ja-JP" dirty="0"/>
          </a:p>
          <a:p>
            <a:endParaRPr lang="en-US" altLang="ja-JP" dirty="0" smtClean="0"/>
          </a:p>
          <a:p>
            <a:endParaRPr lang="en-US" altLang="ja-JP" dirty="0" smtClean="0"/>
          </a:p>
          <a:p>
            <a:endParaRPr lang="en-US" altLang="ja-JP" dirty="0" smtClean="0"/>
          </a:p>
          <a:p>
            <a:r>
              <a:rPr lang="ja-JP" altLang="en-US" dirty="0" smtClean="0"/>
              <a:t>自治</a:t>
            </a:r>
            <a:r>
              <a:rPr lang="ja-JP" altLang="en-US" dirty="0"/>
              <a:t>体内の関係部局の協力・連絡体制及び各部局が果たす主な役割等について具体的に記載して下さい。</a:t>
            </a:r>
          </a:p>
          <a:p>
            <a:endParaRPr lang="en-US" altLang="ja-JP" dirty="0" smtClean="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timing>
    <p:tnLst>
      <p:par>
        <p:cTn id="1" dur="indefinite" restart="never" nodeType="tmRoot"/>
      </p:par>
    </p:tnLst>
  </p:timing>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Facet</Template>
  <TotalTime>1820</TotalTime>
  <Words>954</Words>
  <PresentationFormat>画面に合わせる (4:3)</PresentationFormat>
  <Paragraphs>283</Paragraphs>
  <Slides>11</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11</vt:i4>
      </vt:variant>
    </vt:vector>
  </HeadingPairs>
  <TitlesOfParts>
    <vt:vector size="18" baseType="lpstr">
      <vt:lpstr>微軟正黑體</vt: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Printed>2022-02-22T06:21:30Z</cp:lastPrinted>
  <dcterms:created xsi:type="dcterms:W3CDTF">2018-08-16T02:58:10Z</dcterms:created>
  <dcterms:modified xsi:type="dcterms:W3CDTF">2022-12-26T07:21:23Z</dcterms:modified>
</cp:coreProperties>
</file>

<file path=docProps/thumbnail.jpeg>
</file>