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9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</p:sldIdLst>
  <p:sldSz cx="9144000" cy="6858000" type="screen4x3"/>
  <p:notesSz cx="6807200" cy="9939338"/>
  <p:defaultTextStyle>
    <a:defPPr rtl="0">
      <a:defRPr lang="th-TH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13E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2" autoAdjust="0"/>
    <p:restoredTop sz="96283" autoAdjust="0"/>
  </p:normalViewPr>
  <p:slideViewPr>
    <p:cSldViewPr showGuides="1">
      <p:cViewPr varScale="1">
        <p:scale>
          <a:sx n="80" d="100"/>
          <a:sy n="80" d="100"/>
        </p:scale>
        <p:origin x="182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69421101774042"/>
          <c:y val="9.5185654008438814E-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rgbClr val="039E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Pt>
            <c:idx val="4"/>
            <c:bubble3D val="0"/>
            <c:spPr>
              <a:solidFill>
                <a:srgbClr val="934B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80-43EF-9D81-02DCBB2D8E9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8A-4519-BAA5-C226F5F31860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8A-4519-BAA5-C226F5F31860}"/>
              </c:ext>
            </c:extLst>
          </c:dPt>
          <c:dPt>
            <c:idx val="7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68A-4519-BAA5-C226F5F31860}"/>
              </c:ext>
            </c:extLst>
          </c:dPt>
          <c:dLbls>
            <c:dLbl>
              <c:idx val="0"/>
              <c:layout>
                <c:manualLayout>
                  <c:x val="8.3513645224171547E-3"/>
                  <c:y val="5.77988636961722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9A8D788B-6E72-4E1A-B064-4D2AB7929877}" type="CATEGORYNAME">
                      <a:rPr lang="th-TH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[分類名]</a:t>
                    </a:fld>
                    <a:endParaRPr lang="th-TH" altLang="ja-JP" sz="600" baseline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6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EA45B481-FA35-4467-B84B-DACC3CDB1F0F}" type="VALUE">
                      <a:rPr lang="th-TH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[値]</a:t>
                    </a:fld>
                    <a:r>
                      <a:rPr lang="th-TH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ราย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9241959064327478E-2"/>
                      <c:h val="0.16827615509944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4F568977-F764-46B0-9E64-351CEDCAD31A}" type="CATEGORYNAME">
                      <a:rPr lang="th-TH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[分類名]</a:t>
                    </a:fld>
                    <a:endParaRPr lang="th-TH" altLang="ja-JP" sz="600" baseline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6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97B2D512-D92C-40FF-9B3E-E748D4A88CC5}" type="VALUE">
                      <a:rPr lang="th-TH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6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[値]</a:t>
                    </a:fld>
                    <a:r>
                      <a:rPr lang="th-TH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ราย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6.9049707602339182E-3"/>
                  <c:y val="1.14229691037383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FAD5B01F-751B-43D9-8247-5C9534AFE9B7}" type="CATEGORYNAME">
                      <a:rPr lang="th-TH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6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[分類名]</a:t>
                    </a:fld>
                    <a:endParaRPr lang="th-TH" altLang="ja-JP" sz="600" baseline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60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3BD2A96F-F17F-45F8-854C-4EB854693F97}" type="VALUE">
                      <a:rPr lang="th-TH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6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[値]</a:t>
                    </a:fld>
                    <a:r>
                      <a:rPr lang="th-TH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ราย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3296783625731"/>
                      <c:h val="0.278654906394580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layout>
                <c:manualLayout>
                  <c:x val="-0.17011695906432747"/>
                  <c:y val="0.14894635076974605"/>
                </c:manualLayout>
              </c:layout>
              <c:tx>
                <c:rich>
                  <a:bodyPr rot="0" spcFirstLastPara="1" vertOverflow="overflow" horzOverflow="overflow" vert="horz" wrap="square" lIns="38100" tIns="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th-TH" altLang="ja-JP" sz="600" baseline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ท่าทางที่ฝืน / </a:t>
                    </a:r>
                  </a:p>
                  <a:p>
                    <a:pPr>
                      <a:defRPr sz="60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th-TH" altLang="ja-JP" sz="600" baseline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ปฏิกิริยาต้านการเคลื่อนไหว</a:t>
                    </a:r>
                  </a:p>
                  <a:p>
                    <a:pPr>
                      <a:defRPr sz="60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3FD30540-ED1A-406C-93FB-74BD1D7EFAD6}" type="VALUE">
                      <a:rPr lang="en-US" altLang="ja-JP" sz="6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6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[値]</a:t>
                    </a:fld>
                    <a:r>
                      <a:rPr lang="en-US" altLang="ja-JP" sz="600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ราย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626632553606237"/>
                      <c:h val="0.155573893363851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dLbl>
              <c:idx val="4"/>
              <c:layout>
                <c:manualLayout>
                  <c:x val="-0.15689437344027424"/>
                  <c:y val="3.78318042434915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A6D7EAA0-F587-4BA6-9C4E-A19C52A84869}" type="CATEGORYNAME">
                      <a:rPr lang="th-TH" altLang="ja-JP"/>
                      <a:pPr>
                        <a:defRPr sz="6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[分類名]</a:t>
                    </a:fld>
                    <a:endParaRPr lang="th-TH" altLang="ja-JP" baseline="0"/>
                  </a:p>
                  <a:p>
                    <a:pPr>
                      <a:defRPr sz="60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F0EB2691-01D0-40C6-80D7-BD3F713FD7BE}" type="VALUE">
                      <a:rPr lang="th-TH" altLang="ja-JP"/>
                      <a:pPr>
                        <a:defRPr sz="60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[値]</a:t>
                    </a:fld>
                    <a:r>
                      <a:rPr lang="th-TH" altLang="ja-JP"/>
                      <a:t>ราย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358820662768032"/>
                      <c:h val="0.159713730421156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80-43EF-9D81-02DCBB2D8E92}"/>
                </c:ext>
              </c:extLst>
            </c:dLbl>
            <c:dLbl>
              <c:idx val="5"/>
              <c:layout>
                <c:manualLayout>
                  <c:x val="-0.17449975633528264"/>
                  <c:y val="-7.5730666257907697E-2"/>
                </c:manualLayout>
              </c:layout>
              <c:tx>
                <c:rich>
                  <a:bodyPr/>
                  <a:lstStyle/>
                  <a:p>
                    <a:fld id="{55361B60-56F1-41E6-BB66-D85E48DAADC1}" type="CATEGORYNAME">
                      <a:rPr lang="th-TH" altLang="ja-JP"/>
                      <a:pPr/>
                      <a:t>[分類名]</a:t>
                    </a:fld>
                    <a:endParaRPr lang="th-TH" altLang="ja-JP" baseline="0"/>
                  </a:p>
                  <a:p>
                    <a:fld id="{C7BBF405-15E2-48D5-A707-12C3BF154077}" type="VALUE">
                      <a:rPr lang="th-TH" altLang="ja-JP"/>
                      <a:pPr/>
                      <a:t>[値]</a:t>
                    </a:fld>
                    <a:r>
                      <a:rPr lang="th-TH" altLang="ja-JP"/>
                      <a:t>ราย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68A-4519-BAA5-C226F5F31860}"/>
                </c:ext>
              </c:extLst>
            </c:dLbl>
            <c:dLbl>
              <c:idx val="6"/>
              <c:layout>
                <c:manualLayout>
                  <c:x val="-0.10134015594541911"/>
                  <c:y val="-0.15055276582682833"/>
                </c:manualLayout>
              </c:layout>
              <c:tx>
                <c:rich>
                  <a:bodyPr/>
                  <a:lstStyle/>
                  <a:p>
                    <a:fld id="{64CB4BF6-9372-4727-9923-62097750A887}" type="CATEGORYNAME">
                      <a:rPr lang="th-TH" altLang="ja-JP"/>
                      <a:pPr/>
                      <a:t>[分類名]</a:t>
                    </a:fld>
                    <a:endParaRPr lang="th-TH" altLang="ja-JP" baseline="0"/>
                  </a:p>
                  <a:p>
                    <a:fld id="{0A61052A-FCA5-43BF-9216-464C6454CFD8}" type="VALUE">
                      <a:rPr lang="th-TH" altLang="ja-JP"/>
                      <a:pPr/>
                      <a:t>[値]</a:t>
                    </a:fld>
                    <a:r>
                      <a:rPr lang="th-TH" altLang="ja-JP"/>
                      <a:t>ราย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68A-4519-BAA5-C226F5F31860}"/>
                </c:ext>
              </c:extLst>
            </c:dLbl>
            <c:dLbl>
              <c:idx val="7"/>
              <c:layout>
                <c:manualLayout>
                  <c:x val="2.7956205795871586E-3"/>
                  <c:y val="1.62307244229651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7DC99CB1-521E-4A23-9B9F-3421252D9A80}" type="CATEGORYNAME">
                      <a:rPr lang="th-TH" altLang="ja-JP" sz="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[分類名]</a:t>
                    </a:fld>
                    <a:endParaRPr lang="th-TH" altLang="ja-JP" sz="6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>
                      <a:defRPr sz="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2CB2FF57-D022-4A5E-8BEE-8AAA3CF085E1}" type="VALUE">
                      <a:rPr lang="th-TH" altLang="ja-JP" sz="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[値]</a:t>
                    </a:fld>
                    <a:r>
                      <a:rPr lang="th-TH" altLang="ja-JP" sz="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ราย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A-4519-BAA5-C226F5F3186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①!$Z$3:$Z$10</c:f>
              <c:strCache>
                <c:ptCount val="8"/>
                <c:pt idx="0">
                  <c:v>หกล้มหรือพลิกคว่ำ</c:v>
                </c:pt>
                <c:pt idx="1">
                  <c:v>อุบัติเหตุทางจราจร</c:v>
                </c:pt>
                <c:pt idx="2">
                  <c:v>โรคลมแดด</c:v>
                </c:pt>
                <c:pt idx="3">
                  <c:v>ท่าทางที่ฝืน / ปฏิกิริยาต้านการเคลื่อนไหว</c:v>
                </c:pt>
                <c:pt idx="4">
                  <c:v>อุบัติเหตุที่มีเฉพาะในงานรักษาความปลอดภัย</c:v>
                </c:pt>
                <c:pt idx="5">
                  <c:v>พลัดตก / ร่วงหล่นจากที่สูง</c:v>
                </c:pt>
                <c:pt idx="6">
                  <c:v>ถูกหนีบทับ</c:v>
                </c:pt>
                <c:pt idx="7">
                  <c:v>อื่นๆ</c:v>
                </c:pt>
              </c:strCache>
            </c:strRef>
          </c:cat>
          <c:val>
            <c:numRef>
              <c:f>①!$AA$3:$AA$10</c:f>
              <c:numCache>
                <c:formatCode>General"名"</c:formatCode>
                <c:ptCount val="8"/>
                <c:pt idx="0">
                  <c:v>571</c:v>
                </c:pt>
                <c:pt idx="1">
                  <c:v>275</c:v>
                </c:pt>
                <c:pt idx="2">
                  <c:v>189</c:v>
                </c:pt>
                <c:pt idx="3">
                  <c:v>145</c:v>
                </c:pt>
                <c:pt idx="4">
                  <c:v>117</c:v>
                </c:pt>
                <c:pt idx="5">
                  <c:v>117</c:v>
                </c:pt>
                <c:pt idx="6">
                  <c:v>84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05555555555555"/>
          <c:y val="0.1921296296296296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Lbls>
            <c:dLbl>
              <c:idx val="0"/>
              <c:layout>
                <c:manualLayout>
                  <c:x val="2.1279425612052731E-3"/>
                  <c:y val="-1.3468987823439879E-2"/>
                </c:manualLayout>
              </c:layout>
              <c:numFmt formatCode="0&quot;ราย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548987758945385"/>
                      <c:h val="0.166675418569254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layout>
                <c:manualLayout>
                  <c:x val="-0.16416548964218458"/>
                  <c:y val="0.115575722983257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88064971751411"/>
                      <c:h val="0.119533866057838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0.12442034332316078"/>
                  <c:y val="-4.62962962962962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layout>
                <c:manualLayout>
                  <c:x val="2.989642184557384E-3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600" b="0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E48F189B-9695-4B1B-B227-8E59DFA3E2A2}" type="CATEGORYNAME">
                      <a:rPr lang="th-TH" altLang="ja-JP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[分類名]</a:t>
                    </a:fld>
                    <a:r>
                      <a:rPr lang="th-TH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fld id="{567F19D8-F55E-4D1B-8E9A-320B2BE490BC}" type="VALUE">
                      <a:rPr lang="th-TH" altLang="ja-JP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[値]</a:t>
                    </a:fld>
                    <a:endParaRPr lang="ja-JP" altLang="en-US"/>
                  </a:p>
                </c:rich>
              </c:tx>
              <c:numFmt formatCode="0&quot;ราย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numFmt formatCode="0&quot;ราย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①!$R$3:$R$6</c:f>
              <c:strCache>
                <c:ptCount val="4"/>
                <c:pt idx="0">
                  <c:v>อุบัติเหตุทางจราจร</c:v>
                </c:pt>
                <c:pt idx="1">
                  <c:v>พลัดตก / ร่วงหล่นจากที่สูง</c:v>
                </c:pt>
                <c:pt idx="2">
                  <c:v>โรคลมแดด</c:v>
                </c:pt>
                <c:pt idx="3">
                  <c:v>อื่นๆ</c:v>
                </c:pt>
              </c:strCache>
            </c:strRef>
          </c:cat>
          <c:val>
            <c:numRef>
              <c:f>①!$S$3:$S$6</c:f>
              <c:numCache>
                <c:formatCode>General"名"</c:formatCode>
                <c:ptCount val="4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09186351706035E-2"/>
          <c:y val="5.2546296296296299E-2"/>
          <c:w val="0.82273162729658789"/>
          <c:h val="0.79952901720618252"/>
        </c:manualLayout>
      </c:layout>
      <c:barChart>
        <c:barDir val="col"/>
        <c:grouping val="clustered"/>
        <c:varyColors val="0"/>
        <c:ser>
          <c:idx val="1"/>
          <c:order val="1"/>
          <c:tx>
            <c:v>死亡</c:v>
          </c:tx>
          <c:spPr>
            <a:solidFill>
              <a:srgbClr val="FF505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0.1111111111111111"/>
                </c:manualLayout>
              </c:layout>
              <c:numFmt formatCode="General\ &quot;ราย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000" anchor="b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E5D-4845-AD73-AA1C93DA53A6}"/>
                </c:ext>
              </c:extLst>
            </c:dLbl>
            <c:numFmt formatCode="General\ &quot;ราย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8000" anchor="b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①!$B$4:$B$8</c:f>
              <c:numCache>
                <c:formatCode>General"名"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①!$F$4:$F$8</c:f>
              <c:numCache>
                <c:formatCode>@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25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64194976"/>
        <c:axId val="564191448"/>
      </c:barChart>
      <c:lineChart>
        <c:grouping val="standard"/>
        <c:varyColors val="0"/>
        <c:ser>
          <c:idx val="0"/>
          <c:order val="0"/>
          <c:tx>
            <c:v>死傷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5400">
                <a:solidFill>
                  <a:srgbClr val="0070C0"/>
                </a:solidFill>
                <a:bevel/>
              </a:ln>
              <a:effectLst/>
            </c:spPr>
          </c:marker>
          <c:dLbls>
            <c:numFmt formatCode="General\ &quot;ราย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①!$B$4:$B$8</c:f>
              <c:numCache>
                <c:formatCode>General"名"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①!$C$4:$C$8</c:f>
              <c:numCache>
                <c:formatCode>@</c:formatCode>
                <c:ptCount val="5"/>
                <c:pt idx="0">
                  <c:v>660</c:v>
                </c:pt>
                <c:pt idx="1">
                  <c:v>746</c:v>
                </c:pt>
                <c:pt idx="2">
                  <c:v>745</c:v>
                </c:pt>
                <c:pt idx="3">
                  <c:v>779</c:v>
                </c:pt>
                <c:pt idx="4">
                  <c:v>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4199288"/>
        <c:axId val="564195368"/>
      </c:lineChart>
      <c:valAx>
        <c:axId val="564195368"/>
        <c:scaling>
          <c:orientation val="minMax"/>
          <c:max val="900"/>
          <c:min val="0"/>
        </c:scaling>
        <c:delete val="0"/>
        <c:axPos val="r"/>
        <c:numFmt formatCode="@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9288"/>
        <c:crosses val="max"/>
        <c:crossBetween val="between"/>
        <c:majorUnit val="200"/>
      </c:valAx>
      <c:catAx>
        <c:axId val="564199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5368"/>
        <c:crosses val="autoZero"/>
        <c:auto val="1"/>
        <c:lblAlgn val="ctr"/>
        <c:lblOffset val="100"/>
        <c:noMultiLvlLbl val="0"/>
      </c:catAx>
      <c:valAx>
        <c:axId val="564191448"/>
        <c:scaling>
          <c:orientation val="minMax"/>
        </c:scaling>
        <c:delete val="0"/>
        <c:axPos val="l"/>
        <c:numFmt formatCode="@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4976"/>
        <c:crosses val="autoZero"/>
        <c:crossBetween val="between"/>
        <c:majorUnit val="10"/>
      </c:valAx>
      <c:catAx>
        <c:axId val="564194976"/>
        <c:scaling>
          <c:orientation val="minMax"/>
        </c:scaling>
        <c:delete val="1"/>
        <c:axPos val="b"/>
        <c:numFmt formatCode="General&quot;名&quot;" sourceLinked="1"/>
        <c:majorTickMark val="out"/>
        <c:minorTickMark val="none"/>
        <c:tickLblPos val="nextTo"/>
        <c:crossAx val="564191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53418803418803"/>
          <c:y val="0.22654730902777775"/>
          <c:w val="0.46199038461538455"/>
          <c:h val="7.8528645833333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0.28626</cdr:x>
      <cdr:y>0.35294</cdr:y>
    </cdr:from>
    <cdr:to>
      <cdr:x>0.58621</cdr:x>
      <cdr:y>0.64706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1174825" y="918703"/>
          <a:ext cx="1230995" cy="765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ปี </a:t>
          </a:r>
          <a:r>
            <a: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2018</a:t>
          </a:r>
        </a:p>
        <a:p xmlns:a="http://schemas.openxmlformats.org/drawingml/2006/main">
          <a:pPr algn="ctr"/>
          <a:r>
            <a: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พนักงานรักษาความปลอดภัยที่ประสบอุบัติเหตุ</a:t>
          </a:r>
          <a:endParaRPr lang="en-US" altLang="ja-JP" sz="8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 xmlns:a="http://schemas.openxmlformats.org/drawingml/2006/main">
          <a:pPr algn="ctr"/>
          <a:r>
            <a: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1,669</a:t>
          </a:r>
          <a:r>
            <a: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ราย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23CB96-D018-44AB-868E-750588D5EC77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7FF5F8-1051-4AA7-964B-EA33EF5AA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8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4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0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400296"/>
          </a:xfrm>
        </p:spPr>
        <p:txBody>
          <a:bodyPr rtlCol="0" anchor="ctr"/>
          <a:lstStyle>
            <a:lvl1pPr algn="ctr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70483"/>
            <a:ext cx="6858000" cy="2422587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"/>
              <a:t>マスター サブタイトルの書式設定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133" y="1302848"/>
            <a:ext cx="8650288" cy="122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10800000">
            <a:off x="246856" y="4158576"/>
            <a:ext cx="8650287" cy="1206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165100" y="6524625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437"/>
            <a:ext cx="2057400" cy="365125"/>
          </a:xfrm>
        </p:spPr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31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1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59422"/>
            <a:ext cx="1971675" cy="5750169"/>
          </a:xfrm>
        </p:spPr>
        <p:txBody>
          <a:bodyPr vert="eaVert"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59422"/>
            <a:ext cx="5800725" cy="5750169"/>
          </a:xfrm>
        </p:spPr>
        <p:txBody>
          <a:bodyPr vert="eaVert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83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7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8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7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0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7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9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76" y="633548"/>
            <a:ext cx="8853023" cy="185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000" y="6548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fld id="{1228868F-0BF5-4F87-8A94-00DF56ADA4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62" y="78078"/>
            <a:ext cx="7858737" cy="499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5100" y="81000"/>
            <a:ext cx="42863" cy="6588000"/>
          </a:xfrm>
          <a:prstGeom prst="rect">
            <a:avLst/>
          </a:prstGeom>
          <a:solidFill>
            <a:srgbClr val="140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165100" y="6669000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7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l"/>
        <a:defRPr kumimoji="1" sz="2800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kumimoji="1" sz="2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p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เพื่อการทำงานอย่างปลอดภัย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และมีสุขภาพแข็งแรง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0000" y="909000"/>
            <a:ext cx="6858000" cy="1132428"/>
          </a:xfrm>
        </p:spPr>
        <p:txBody>
          <a:bodyPr rtlCol="0">
            <a:normAutofit/>
          </a:bodyPr>
          <a:lstStyle/>
          <a:p>
            <a:pPr algn="l"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ถึงทุกท่านที่ทำงานเป็นพนักงานรักษาความปลอดภัย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3192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ขอให้ตรวจสอบและปฏิบัติตามเอกสารคำสั่งงานรักษาความปลอดภัย</a:t>
            </a:r>
            <a:endParaRPr kumimoji="1" lang="en-US" altLang="ja-JP" sz="2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5886675"/>
          </a:xfrm>
        </p:spPr>
        <p:txBody>
          <a:bodyPr rtlCol="0">
            <a:normAutofit/>
          </a:bodyPr>
          <a:lstStyle/>
          <a:p>
            <a:pPr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 [การรักษาความปลอดภัยอาคารสถานที่]</a:t>
            </a: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</a:t>
            </a:r>
            <a:r>
              <a:rPr lang="th" sz="18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ทำความเข้าใจ</a:t>
            </a:r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รายละเอียดของแผนงานรักษาความปลอดภัย / เอกสารคำสั่งงานรักษาความปลอดภัย และข้อกำหนดของอาคารสถานที่นั้นๆ ฯลฯ </a:t>
            </a:r>
            <a:r>
              <a:rPr lang="ja" sz="1800" b="1" u="sng" dirty="0">
                <a:solidFill>
                  <a:srgbClr val="F24F4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ให้ชัดเจน</a:t>
            </a: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</a:t>
            </a:r>
            <a:r>
              <a:rPr lang="th" sz="18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วิธีใช้งาน</a:t>
            </a:r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r>
              <a:rPr lang="th" sz="18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วิธีจัดการ</a:t>
            </a:r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อุปกรณ์สิ่งอำนวยความสะดวก เช่น ลิฟต์, ประตูชัตเตอร์ป้องกันไฟ, ประตูป้องกันไฟ ฯลฯ รวมถึงระบบล็อกดิจิทัล, กุญแจ ฯลฯล่วงหน้า</a:t>
            </a:r>
          </a:p>
          <a:p>
            <a:pPr marL="468000" lvl="1" rtl="0"/>
            <a:r>
              <a:rPr lang="th" sz="18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ขอให้ตรวจสอบกฎหมายและคำสั่ง, ข้อกำหนด และกฎเกณฑ์ที่เกี่ยวข้อง รวมถึงปฏิบัติตาม</a:t>
            </a:r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สิ่งที่ควรทำและสิ่งที่ไม่ควรทำด้านความปลอดภัย</a:t>
            </a:r>
          </a:p>
          <a:p>
            <a:pPr marL="468000" lvl="1" rtl="0">
              <a:buClr>
                <a:schemeClr val="tx1"/>
              </a:buClr>
            </a:pPr>
            <a:r>
              <a:rPr lang="th" sz="18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ขอให้ปฏิบัติตามเส้นทางและกฎเกณฑ์ที่กำหนดไว้</a:t>
            </a:r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(เช่น การใช้ไฟฉายในตอนกลางคืน ฯลฯ) และเดินตรวจตราอย่างปลอดภัย</a:t>
            </a: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เวลาที่รับช่วงต่อหน้าที่งานจากผู้ปฏิบัติหน้าที่คนก่อนหน้า ขอให้สอบถามเกี่ยวกับ</a:t>
            </a:r>
            <a:r>
              <a:rPr lang="th" sz="18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เรื่องที่ควรระวังด้านความปลอดภัย</a:t>
            </a:r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ฯลฯ เอาไว้</a:t>
            </a: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หากมีสิ่งที่ไม่เข้าใจ ขอให้</a:t>
            </a:r>
            <a:r>
              <a:rPr lang="th" sz="18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ตรวจสอบยืนยันกับผู้รับผิดชอบหรือผู้ปฏิบัติหน้าที่คนก่อนหน้าเสมอ</a:t>
            </a:r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อย่าปล่อยทิ้งไว้ทั้งๆ อย่างนั้น</a:t>
            </a:r>
          </a:p>
          <a:p>
            <a:pPr marL="468000" lvl="1" rtl="0">
              <a:buClr>
                <a:schemeClr val="tx1"/>
              </a:buClr>
            </a:pPr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ขอให้ระวัง</a:t>
            </a:r>
            <a:r>
              <a:rPr lang="th" sz="18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การบาดเจ็บที่เกิดจากความคุ้นชิน</a:t>
            </a:r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และหลีกเลี่ยง</a:t>
            </a:r>
            <a:r>
              <a:rPr lang="th" sz="18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การเคลื่อนไหวอย่างใจร้อนหรือฝืน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10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ขอให้ตรวจสอบและปฏิบัติตามเอกสารคำสั่งงานรักษาความปลอดภัย</a:t>
            </a:r>
            <a:endParaRPr kumimoji="1" lang="en-US" altLang="ja-JP" sz="21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7" y="710325"/>
            <a:ext cx="8711570" cy="4806675"/>
          </a:xfrm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 [การรักษาความปลอดภัยและบอกทางจราจร]</a:t>
            </a: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ทำความเข้าใจ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รายละเอียดของแผนงานรักษาความปลอดภัย / เอกสารคำสั่งงานรักษาความปลอดภัย และข้อกำหนดของอาคารสถานที่นั้นๆ ฯลฯ </a:t>
            </a:r>
            <a:r>
              <a:rPr lang="ja" sz="1600" b="1" u="sng" dirty="0">
                <a:solidFill>
                  <a:srgbClr val="F24F4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ให้ชัดเจน</a:t>
            </a: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สวมใส่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อุปกรณ์ที่กำหนด (ธงโบก / ไฟบอกทาง, นกหวีด, วิทยุสื่อสาร ฯลฯ) 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อย่างถูกต้อง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และโดยเฉพาะอย่างยิ่ง ขอให้ตรวจสอบยืนยันว่าอุปกรณ์ที่ใช้แบตเตอรี่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ทำงานได้อย่างถูกต้อง 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ja" sz="1600" b="1" u="sng" dirty="0">
                <a:solidFill>
                  <a:srgbClr val="F24F4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มีระดับแบตเตอรี่คงเหลือที่เพียงพอ</a:t>
            </a: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โดยเฉพาะอย่างยิ่งในเวลากลางคืน ขอให้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สวมเสื้อกั๊กสะท้อนแสง / สำหรับเวลากลางคืนเสมอ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เพื่อให้คนขับยานพาหนะ ฯลฯ สามารถมองเห็นได้ง่าย</a:t>
            </a: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ขอให้ปฏิบัติตามเอกสารคำสั่งงานรักษาความปลอดภัย และระมัดระวังยานพาหนะ 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ทั้งเวลาที่ติดตั้งและเวลาที่รื้อถอน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วัสดุอุปกรณ์สำหรับหน้าที่งานรักษาความปลอดภัยและบอกทางจราจร (เช่น กรวยยาง ฯลฯ)</a:t>
            </a:r>
          </a:p>
          <a:p>
            <a:pPr marL="468000" lvl="1" rtl="0"/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ขอให้ตรวจสอบกฎหมายและคำสั่ง, ข้อกำหนด และกฎเกณฑ์ที่เกี่ยวข้อง รวมถึงปฏิบัติตาม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สิ่งที่ควรทำและสิ่งที่ไม่ควรทำด้านความปลอดภัย</a:t>
            </a: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หากมีสิ่งที่ไม่เข้าใจ ขอให้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ตรวจสอบยืนยันกับผู้รับผิดชอบหรือผู้ปฏิบัติหน้าที่คนก่อนหน้าเสมอ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อย่าปล่อยทิ้งไว้ทั้งๆ อย่างนั้น</a:t>
            </a:r>
          </a:p>
          <a:p>
            <a:pPr marL="468000" lvl="1" rtl="0">
              <a:buClr>
                <a:schemeClr val="tx1"/>
              </a:buClr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ขอให้ระวัง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การบาดเจ็บที่เกิดจากความคุ้นชิน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และหลีกเลี่ยง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การเคลื่อนไหวอย่างใจร้อนหรือฝืน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11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3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มาฝึกฝนกิจกรรมคาดการณ์อันตราย (KYT) กันเถอะ !</a:t>
            </a:r>
            <a:endParaRPr kumimoji="1" lang="en-US" altLang="ja-JP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กิจกรรมคาดการณ์อันตราย (KYT) คือ</a:t>
            </a:r>
            <a:endParaRPr lang="en-US" altLang="ja-JP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ชื่อเรียกกิจกรรมฝึกฝนคาดการณ์อันตรายในภาษาญี่ปุ่นโดยใช้อักษรย่อ KYT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ก่อนการเริ่มงาน ผู้ที่เกี่ยวข้องทุกฝ่ายร่วมกันหารือว่าในงานนั้น "มีอันตรายใดที่ซ่อนอยู่?" และพูดคุยถึงอันตรายที่ซ่อนอยู่ในงาน เช่น "จุดนี้อันตราย" หรือ "อาจจะเกิดผลลัพธ์ XX ได้" รวมถึงอุบัติภัยความเสียหายที่จะเกิดขึ้นจากอันตรายนั้น ฯลฯ เพื่อระบุถึงอันตรายล่วงหน้า และพิจารณา / ฝึกฝนมาตรการป้องกัน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93" y="3816000"/>
            <a:ext cx="2421000" cy="2421000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139999" y="3060263"/>
            <a:ext cx="4087955" cy="891000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th" sz="15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บันไดตรงจุดนี้มืดจนมองไม่เห็นบริเวณเท้า อาจสะดุดและร่วงหล่นจากบันไดได้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1260000" y="2983500"/>
            <a:ext cx="2543274" cy="1152000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th" sz="15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พื้นทางเดินด้านนอกเป็นแผ่นเหล็กจึงอาจจะลื่นเมื่อฝนตก</a:t>
            </a:r>
            <a:endParaRPr kumimoji="1" lang="ja-JP" altLang="en-US" sz="15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54976" y="5824585"/>
            <a:ext cx="3828036" cy="772415"/>
          </a:xfrm>
          <a:prstGeom prst="wedgeRoundRectCallout">
            <a:avLst>
              <a:gd name="adj1" fmla="val 28486"/>
              <a:gd name="adj2" fmla="val -7467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วันนี้มีงานที่ใช้เครื่องจักรหนัก ดังนั้นหากกำหนดจุดปฏิบัติงานเหมือนเดิม อาจจะสัมผัสชนกับพนักงานรักษาความปลอดภัยได้นะ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24431" y="3933000"/>
            <a:ext cx="2741262" cy="864000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th" sz="1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ถ้าเช่นนั้น มาเตรียมรองเท้าแบบกันลื่นกันเถอะ ปูแผ่นยางบนทางเดินเพิ่ม เป็นอย่างไรบ้าง?</a:t>
            </a:r>
            <a:endParaRPr kumimoji="1" lang="ja-JP" altLang="en-US" sz="15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139916" y="3732746"/>
            <a:ext cx="3847358" cy="704254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th" sz="15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ลองขอให้ช่วยติดไฟส่องสว่างเพิ่มขึ้นดูดีไหมนะ จำเป็นต้องพกไฟฉายนะ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960976" y="6269239"/>
            <a:ext cx="3117732" cy="494208"/>
          </a:xfrm>
          <a:prstGeom prst="wedgeRoundRectCallout">
            <a:avLst>
              <a:gd name="adj1" fmla="val -18743"/>
              <a:gd name="adj2" fmla="val -800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th" sz="15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มาทบทวนและปรับปรุงแผนรวมถึงการกำหนดจุดปฏิบัติงานกันเถอะ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t>12</a:t>
            </a:fld>
            <a:endParaRPr kumimoji="1" lang="ja-JP" altLang="en-US" sz="11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มาฝึกฝนกิจกรรมคาดการณ์อันตราย (KYT) กันเถอะ !</a:t>
            </a:r>
            <a:endParaRPr kumimoji="1" lang="en-US" altLang="ja-JP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 4 รอบ ซึ่งเป็นพื้นฐานของกิจกรรมคาดการณ์อันตราย (KYT)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วิธีการพื้นฐานของกิจกรรมคาดการณ์อันตราย (KYT) ในการค้นหา / ทำความเข้าใจ / แก้ไขอันตรายที่ซ่อนอยู่ในสถานที่ทำงานหรือหน้าที่งาน ด้วยการใช้แผ่นภาพประกอบหรือหน้างานจริง / วัตถุจริงคุยกันในแต่ละทีม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470016"/>
              </p:ext>
            </p:extLst>
          </p:nvPr>
        </p:nvGraphicFramePr>
        <p:xfrm>
          <a:off x="465024" y="2133000"/>
          <a:ext cx="8424000" cy="36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สาระสำคัญ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240">
                <a:tc>
                  <a:txBody>
                    <a:bodyPr/>
                    <a:lstStyle/>
                    <a:p>
                      <a:pPr algn="ctr" rtl="0"/>
                      <a:r>
                        <a:rPr lang="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1] เข้าใจสภาพปัจจุบันของงาน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ลองยกตัวอย่างว่ามีอันตรายใดซ่อนอยู่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2] ค้นหาส่วนที่สำคัญ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คัดกรองให้เหลือประเด็นสำคัญ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3] กำหนดมาตรการป้องกัน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ลองคิดดูว่าจะสามารถป้องกันได้อย่างไร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4] กำหนดเป้าหมาย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มากำหนดเป้าหมายการทำหน้าที่ เพื่อให้บรรลุมาตรการป้องกัน 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下矢印 3"/>
          <p:cNvSpPr/>
          <p:nvPr/>
        </p:nvSpPr>
        <p:spPr>
          <a:xfrm>
            <a:off x="1401024" y="31664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401024" y="4046363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401024" y="4877075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13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2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กรณีศึกษาของกิจกรรมคาดการณ์อันตราย (KYT)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มาลองทำกิจกรรมคาดการณ์อันตราย (KYT) โดยยกกรณีที่กำลังบอกทางผู้ที่สัญจรผ่านไซต์งานก่อสร้างถนนกันเถอะ !</a:t>
            </a:r>
            <a:endParaRPr lang="en-US" altLang="ja-JP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図 4" descr="\\irfsvc42\div5\環境ｴﾈﾙｷﾞｰ第１部\c一般\e1c_proj\2019\リスクT\1900632_MHLW安全教育\31_警備業安全衛生教育マニュアル作成\03_マニュアル\0115_警備業イラスト1\①イラスト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18" y="1485000"/>
            <a:ext cx="4188563" cy="418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14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8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กรณีศึกษาของกิจกรรมคาดการณ์อันตราย (KYT)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th" sz="16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มาลองทำกิจกรรมคาดการณ์อันตราย (KYT) โดยยกกรณีที่กำลังบอกทางผู้ที่สัญจรผ่านไซต์งานก่อสร้างถนนกันเถอะ !</a:t>
            </a:r>
            <a:endParaRPr lang="en-US" altLang="ja-JP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90032"/>
              </p:ext>
            </p:extLst>
          </p:nvPr>
        </p:nvGraphicFramePr>
        <p:xfrm>
          <a:off x="612000" y="1268998"/>
          <a:ext cx="8280000" cy="532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34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สาระสำคัญ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1] เข้าใจสภาพปัจจุบันของงาน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40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2] ค้นหาส่วนที่สำคัญ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40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3] กำหนดมาตรการป้องกัน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40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4] กำหนดเป้าหมาย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40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15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6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กรณีศึกษาของกิจกรรมคาดการณ์อันตราย (KYT)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th" sz="16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มาลองทำกิจกรรมคาดการณ์อันตราย (KYT) โดยยกกรณีที่กำลังบอกทางผู้ที่สัญจรผ่านไซต์งานก่อสร้างถนนกันเถอะ !</a:t>
            </a:r>
            <a:endParaRPr lang="en-US" altLang="ja-JP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52729"/>
              </p:ext>
            </p:extLst>
          </p:nvPr>
        </p:nvGraphicFramePr>
        <p:xfrm>
          <a:off x="612000" y="1268998"/>
          <a:ext cx="8280000" cy="532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34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สาระสำคัญ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1] เข้าใจสภาพปัจจุบันของงาน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กำลังให้ความสนใจและระมัดระวังผู้ที่สัญจรผ่าน จึงอาจจะไม่ทันสังเกตถึงรถขุดไฮดรอลิกที่กำลังเข้ามาใกล้จนถูกชนได้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อาจจะเหยียบหินกรวดที่ล้นออกจากคันดิน และลื่นหกล้มได้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อาจจะถูกแขนหมุนของเครื่องจักรที่หมุนมากะทันหันชนกระแทกอย่างแรงได้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2] ค้นหาส่วนที่สำคัญ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b="1" u="sng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กำลังให้ความสนใจและระมัดระวังผู้ที่สัญจรผ่าน จึงอาจจะไม่ทันสังเกตถึงรถขุดไฮดรอลิกที่กำลังเข้ามาใกล้จนถูกชนได้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อาจจะเหยียบหินกรวดที่ล้นออกจากคันดิน และลื่นหกล้มได้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อาจจะถูกแขนหมุนของเครื่องจักรที่หมุนมากะทันหันชนกระแทกอย่างแรงได้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3] กำหนดมาตรการป้องกัน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ยืนโดยหลีกเลี่ยงทิศทางที่รถขุดไฮดรอลิกขับเดินหน้า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กำหนดวิธีให้สัญญาณเวลาที่รถขุดไฮดรอลิกเคลื่อนที่เอาไว้ล่วงหน้า ระหว่างคนขับกับพนักงานรักษาความปลอดภัย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th" sz="18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[รอบที่ 4] กำหนดเป้าหมาย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เวลาที่จะขับรถขุดไฮดรอลิกให้เคลื่อนที่ ให้คนขับใช้วิทยุสื่อสารติดต่อสื่อสารไปยังพนักงานรักษาความปลอดภัย และตรวจสอบยืนยันความปลอดภัยร่วมกันทั้งสองฝ่ายแล้วจึงขับเคลื่อนที่ (หากไม่สามารถตรวจสอบยืนยันได้ ห้ามขับเคลื่อนที่)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16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3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ขอให้บังคับทำกิจกรรม 4ส / 5ส เพื่อปรับปรุงสภาพแวดล้อมของสถานที่ทำงานให้ปลอดภัย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919"/>
              </p:ext>
            </p:extLst>
          </p:nvPr>
        </p:nvGraphicFramePr>
        <p:xfrm>
          <a:off x="324430" y="789000"/>
          <a:ext cx="8711569" cy="5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th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สะสาง (Seiri)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h" sz="1600" b="1" dirty="0">
                          <a:solidFill>
                            <a:srgbClr val="F24F4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ขอให้แยกของที่จำเป็นกับของที่ไม่จำเป็นออกจากกัน แล้วทิ้งของที่ไม่จำเป็นไป</a:t>
                      </a:r>
                    </a:p>
                    <a:p>
                      <a:pPr algn="l" rtl="0"/>
                      <a:r>
                        <a:rPr lang="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หากวางสิ่งของที่ไม่จำเป็นไว้บนทางเดิน ฯลฯ โดยไม่ระมัดระวัง อาจสะดุดหกล้มได้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th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สะดวก (Seiton)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h" sz="1600" b="1" dirty="0">
                          <a:solidFill>
                            <a:srgbClr val="F24F4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ขอให้จัดวางของที่จำเป็นแยกไว้ เพื่อความสะดวกในการใช้งาน</a:t>
                      </a:r>
                    </a:p>
                    <a:p>
                      <a:pPr algn="l" rtl="0"/>
                      <a:r>
                        <a:rPr lang="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ประสิทธิภาพการทำงานจะสูงขึ้น โดยการปรับปรุงพลิกแพลงให้สามารถใช้งานสิ่งที่จำเป็นในเวลาที่ต้องการ นอกจากนี้ ขอให้ใส่ใจและพยายามวางกลับคืนที่ตำแหน่งเดิมให้เป็นระเบียบหลังจากใช้งานแล้ว (หากแสดงตำแหน่งดั้งเดิมด้วยภาพถ่ายเอาไว้ จะเข้าใจง่ายยิ่งขึ้น)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th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สะอาด (Seisou)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h" sz="1600" b="1" dirty="0">
                          <a:solidFill>
                            <a:srgbClr val="F24F4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ขอให้ทำความสะอาดเพื่อกำจัดขยะและสิ่งสกปรก</a:t>
                      </a:r>
                    </a:p>
                    <a:p>
                      <a:pPr algn="l" rtl="0"/>
                      <a:r>
                        <a:rPr lang="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หากพื้นมีขยะหรือพัสดุกระจัดกระจายอยู่ หรือหากผิวพื้นเปียกน้ำหรือเปื้อนน้ำมัน อาจจะสะดุดและลื่นหกล้มหรือพลิกคว่ำได้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th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สุขลักษณะ (Seiketsu)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h" sz="1600" b="1" dirty="0">
                          <a:solidFill>
                            <a:srgbClr val="F24F4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ขอให้รักษาสภาพการ "สะสาง (Seiri)" "สะดวก (Seiton)" "สะอาด (Seisou)" ให้ดี</a:t>
                      </a:r>
                    </a:p>
                    <a:p>
                      <a:pPr algn="l" rtl="0"/>
                      <a:r>
                        <a:rPr lang="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ขอให้ทำการ "สะสาง (Seiri)" "สะดวก (Seiton)" "สะอาด (Seisou)" ซ้ำๆ เพื่อรักษาสภาพแวดล้อมของสถานที่ทำงานให้สะดวกสบายอยู่เสมอ และยังจำเป็นต่อการรักษาการทำงานของอุปกรณ์ ฯลฯ ให้เป็นปกติด้วย นอกจากนี้ สุขลักษณะ (Seiketsu) ยังจะช่วยป้องกันโรคติดเชื้อต่างๆ ด้วย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th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สร้างนิสัย (Shitsuke)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h" sz="1600" b="1" dirty="0">
                          <a:solidFill>
                            <a:srgbClr val="F24F4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ขอให้บังคับทำกิจกรรม 4ส และสร้างจนเป็นนิสัย (Shitsuke)</a:t>
                      </a:r>
                    </a:p>
                    <a:p>
                      <a:pPr algn="l" rtl="0"/>
                      <a:r>
                        <a:rPr lang="th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ขอให้ปฏิบัติตามกฎเกณฑ์ ฯลฯ ที่กำหนดไว้ และปฏิบัติซ้ำๆ จนเป็นนิสัย 4ส ไม่เพียงแต่ความเข้าใจเท่านั้น ยังจำเป็นต้องเรียนรู้ไว้ติดตัวเพื่อให้สามารถปฏิบัติได้จริง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 descr="C:\Users\1907875\Desktop\1107_警備業イラスト_ラフ\p51\G_１_整理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1" y="1037674"/>
            <a:ext cx="814834" cy="81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1907875\Desktop\1107_警備業イラスト_ラフ\p51\G_2_整頓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55" y="2247883"/>
            <a:ext cx="772687" cy="77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2\H_清掃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5291"/>
          <a:stretch/>
        </p:blipFill>
        <p:spPr bwMode="auto">
          <a:xfrm>
            <a:off x="994218" y="3415945"/>
            <a:ext cx="851361" cy="743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C:\Users\1907875\Desktop\1107_警備業イラスト_ラフ\p51\H_２_清潔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94" y="4662819"/>
            <a:ext cx="743185" cy="74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C:\Users\1907875\Desktop\1107_警備業イラスト_ラフ\p51\I_習慣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7" y="5722566"/>
            <a:ext cx="796102" cy="796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17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301945"/>
            <a:ext cx="8499833" cy="1053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6167" y="2648265"/>
            <a:ext cx="8499833" cy="693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7067" y="3681116"/>
            <a:ext cx="8499833" cy="693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6167" y="4713967"/>
            <a:ext cx="8499833" cy="693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ประเด็นสำคัญในการป้องกันอุบัติภัยความเสียหายจาก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"การหกล้มหรือพลิกคว่ำ"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6977" y="693000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สถานที่ทำงานต้องปลอดภัยด้วยการทำ 4ส "สะสาง (Seiri)" "สะดวก (Seiton)" "สะอาด (Seisou)" "สุขลักษณะ (Seiketsu)" อยู่เสมอ !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หากวางพัสดุ, สายไฟหรือสายอุปกรณ์ต่างๆ ฯลฯ เกะกะบนพื้น จึงมีความเสี่ยงที่จะสะดุดหกล้มหรือพลิกคว่ำเพิ่มขึ้น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หากผิวพื้นเปียกน้ำจะลื่นได้ง่าย จึงมีความเสี่ยงที่จะหกล้มหรือพลิกคว่ำเพิ่มขึ้น</a:t>
            </a:r>
          </a:p>
          <a:p>
            <a:pPr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ขอให้ตรวจสอบสภาพผิวพื้นและทางเดินกัน !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หากผิวพื้นเปียกน้ำจะลื่นได้ง่าย นอกจากนั้นหากมีขั้นบนพื้นหรือผิวที่ไม่เรียบ ฯลฯ ก็จะสะดุดได้ง่าย จึงมีความเสี่ยงที่จะหกล้มหรือพลิกคว่ำเพิ่มขึ้น</a:t>
            </a:r>
          </a:p>
          <a:p>
            <a:pPr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ขอให้จัดเตรียมไฟส่องสว่างบริเวณทางเดินอย่างเพียงพอ !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หากมีบริเวณที่มืดและไฟส่องสว่างไม่ถึง จะไม่สังเกตเห็นสิ่งของที่วางอยู่หรือขั้นบนพื้น ฯลฯ และสะดุดได้ง่าย จึงมีความเสี่ยงที่จะหกล้มหรือพลิกคว่ำเพิ่มขึ้น</a:t>
            </a:r>
          </a:p>
          <a:p>
            <a:pPr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ขอให้ใช้รองเท้าที่หกล้มได้ยาก !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ขอให้ใช้รองเท้าที่ลื่นยาก เช่น รองเท้าพื้นยาง ฯลฯ เพื่อป้องกันการหกล้มหรือพลิกคว่ำ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92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ประเด็นสำคัญในการป้องกันอุบัติภัยความเสียหายจาก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"การหกล้มหรือพลิกคว่ำ"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681200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สถานที่หลักๆ ซึ่งลื่นได้ง่าย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สถานที่หลักๆ ซึ่งสะดุดได้ง่าย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76013"/>
              </p:ext>
            </p:extLst>
          </p:nvPr>
        </p:nvGraphicFramePr>
        <p:xfrm>
          <a:off x="432000" y="1071210"/>
          <a:ext cx="8460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 rtl="0"/>
                      <a:r>
                        <a:rPr lang="th"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ภายในอาคาร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ภายนอกอาคาร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3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พื้นผิวเปื้อนน้ำหรือน้ำมัน ฯลฯ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บริเวณที่มีการใช้น้ำ เช่น ห้องอาบน้ำหรือห้องครัว ฯลฯ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แผ่นยางหรือพรมซึ่งปูบนพื้นที่มีแรงเสียดทานต่ำ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พื้นปูหินหรือพื้นไม้ลงแว็กซ์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ฝาท่อระบายน้ำ (โดยเฉพาะในสภาพที่เปียก)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พื้นตะแกรงเหล็ก (แผ่นเหล็กรูปตาข่ายสาน)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พื้นปูหินหรือวัสดุแผ่นทองแดงในไซต์งานก่อสร้าง (แผ่นวัสดุโลหะ)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ผิวโลหะของบันไดหรือทางเดิน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ผิวถนนที่เย็นจนกลายเป็นน้ำแข็ง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71053"/>
              </p:ext>
            </p:extLst>
          </p:nvPr>
        </p:nvGraphicFramePr>
        <p:xfrm>
          <a:off x="432000" y="3414237"/>
          <a:ext cx="8460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rtl="0"/>
                      <a:r>
                        <a:rPr lang="th"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ภายในอาคาร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ภายนอกอาคาร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ผิวพื้นที่มีขั้นหรือผิวที่ไม่เรียบ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สิ่งของที่วางอยู่บนพื้นทางเดินหรือในอาคาร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แผ่นยางหรือพรมที่ม้วนงอ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ขาโต๊ะหรือฉากกั้น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สายไฟหรือสายอุปกรณ์ต่างๆ ที่วางไว้ไม่เป็นระเบียบ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ถนนและทางเดินที่มีขั้นบนพื้นหรือผิวที่ไม่เรียบ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ขอบทางเท้า, ขอบทางลาดขึ้นทางเท้า หรือต้นไม้ริมถนน ฯลฯ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บันได, ทางเลื่อน หรือบันไดเลื่อน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บล็อกนูนสำหรับผู้พิการทางสายตาหรือทางลาด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432000" y="5300374"/>
            <a:ext cx="8460000" cy="1032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[กรณีตัวอย่าง]</a:t>
            </a:r>
          </a:p>
          <a:p>
            <a:pPr rtl="0"/>
            <a:r>
              <a:rPr lang="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หลังจากออกไปเดินตรวจตราภายนอกอาคารตอนที่ฝนตก เมื่อพนักงานกลับเข้าไปภายในอาคารโดยที่รองเท้ายังเปียก ผิวพื้นจึงทำให้ลื่นและหกล้ม</a:t>
            </a:r>
            <a:endParaRPr kumimoji="1" lang="ja-JP" altLang="en-US" sz="1600" dirty="0">
              <a:solidFill>
                <a:schemeClr val="tx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19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276131"/>
            <a:ext cx="8591081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3789000"/>
            <a:ext cx="8591081" cy="11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672437"/>
            <a:ext cx="5685024" cy="1756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29181" y="765000"/>
            <a:ext cx="8615233" cy="590399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[กรณีตัวอย่างอุบัติภัยความเสียหายในการทำงาน 1]</a:t>
            </a:r>
            <a:r>
              <a:rPr lang="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รถขุดลากชนพนักงานขณะบอกทางให้กับยานพาหนะในงานก่อสร้างขยายถนน</a:t>
            </a:r>
            <a:endParaRPr lang="en-US" altLang="ja-JP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สภาพการเกิดอุบัติภัยความเสียหายในการทำงาน</a:t>
            </a:r>
            <a:endParaRPr kumimoji="1"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(เข้าบริษัทมาเป็นปีที่ 2) รับผิดชอบการบอกทางจราจรให้กับยานพาหนะทั่วไป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 ในไซต์งานก่อสร้าง ในฐานะพนักงานรักษาความปลอดภัย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ในวันนั้น B ได้ดำเนินการปรับฐานของถนนในการขยายถนนทางหลวงจังหวัด ฯลฯ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โดยใช้งานรถขุดลาก ในฐานะคนขับและผู้รับผิดชอบงานไซต์งานก่อสร้าง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 B ได้ทำงานบดอัดหินบดโดยขับรถขุดลากเดินหน้า-ถอยหลัง 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 ก็ถูกรถขุดลากชนเข้าที่บริเวณศีรษะ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งานที่ไม่ปลอดภัย</a:t>
            </a:r>
            <a:endParaRPr kumimoji="1"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ขับรถขุดลากถอยหลังโดยไม่ได้ตรวจสอบยืนยันด้านหลังอย่างเพียงพอ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ได้ย้ายจากตำแหน่งที่กำหนดไปยังพื้นที่ทำงานของรถขุดลาก (บริเวณที่ปกติห้ามเข้า)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ไม่ได้ปรับปรุงแผนการทำงาน / ขั้นตอนการทำงานตามความคืบหน้าและการเปลี่ยนแปลงของงานให้ชัดเจน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ไม่ได้กำหนดผู้ดูแลควบคุมงานทั้งหมด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เพื่อการทำงานที่ปลอดภัย</a:t>
            </a:r>
            <a:endParaRPr kumimoji="1"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ทบทวนและปรับปรุงแผนการทำงาน / ขั้นตอนการทำงานตามสภาพความคืบหน้าของงานและสภาพการเปลี่ยนแปลงของไซต์งานก่อสร้างให้ชัดเจน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ดำเนินการกำหนดผู้บอกทางจราจรไว้ประจำจุดให้เหมาะสมตามประสบการณ์ ฯลฯ</a:t>
            </a:r>
            <a:endParaRPr kumimoji="1"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แจ้งคำสั่งให้ชัดเจนก่อนเริ่มงานและปฏิบัติตามกฎเกณฑ์ เช่น ขอบเขตที่อันตรายหรือเขตพื้นที่ห้ามเข้า ฯลฯ</a:t>
            </a:r>
            <a:endParaRPr kumimoji="1" lang="ja-JP" altLang="en-US" sz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มีอันตรายต่างๆ มากมายในสถานที่ทำงาน</a:t>
            </a:r>
            <a:endParaRPr kumimoji="1" lang="en-US" altLang="ja-JP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図 3" descr="http://anzeninfo.mhlw.go.jp/anzen/sai/image/sai13/sai13-970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0" y="1342390"/>
            <a:ext cx="2781935" cy="208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2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5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4976" y="765000"/>
            <a:ext cx="8853023" cy="14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5023" y="4277693"/>
            <a:ext cx="8499833" cy="719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5023" y="1382302"/>
            <a:ext cx="857183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2867020"/>
            <a:ext cx="8499833" cy="5444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5023" y="3654093"/>
            <a:ext cx="8499833" cy="4128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5023" y="5259698"/>
            <a:ext cx="8499833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ประเด็นสำคัญในการป้องกันอุบัติภัยความเสียหายจาก "อุบัติเหตุทางจราจร"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00" y="1142325"/>
            <a:ext cx="8853023" cy="5771237"/>
          </a:xfrm>
        </p:spPr>
        <p:txBody>
          <a:bodyPr rtlCol="0">
            <a:norm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ขอให้สวมอุปกรณ์ที่กำหนด !</a:t>
            </a: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ขอให้สวมใส่อุปกรณ์ที่กำหนด เช่น ธงโบก / ไฟบอกทาง, นกหวีด, วิทยุสื่อสาร, หมวกป้องกัน (หมวกนิรภัย) และเสื้อกั๊กสะท้อนแสง ฯลฯ พร้อมๆ กับตรวจสอบยืนยันระดับแบตเตอรี่คงเหลือสำหรับอุปกรณ์ที่ใช้แบตเตอรี่ทำงาน</a:t>
            </a:r>
          </a:p>
          <a:p>
            <a:pPr marL="0" indent="0" rtl="0">
              <a:buNone/>
            </a:pP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โดยหลักการแล้ว ขอให้ยืนบนทางเท้า !</a:t>
            </a: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ยกเว้นเฉพาะกรณีที่หลีกเลี่ยงไม่ได้ นอกเหนือจากนั้นแล้ว คนขับยานพาหนะอาจมองเห็นพนักงานรักษาความปลอดภัยได้ยากแม้แต่บนถนนที่มีทัศนวิสัยดี โดยเฉพาะในเวลากลางคืนหรือเมื่อถนนมีแสงย้อน ฯลฯ</a:t>
            </a:r>
          </a:p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ขอให้ยืนอยู่ในบริเวณที่คนขับยานพาหนะมองเห็นได้ง่าย !</a:t>
            </a: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หากยืนอยู่ในบริเวณที่เป็นจุดบอดของคนขับ คนขับอาจเริ่มขับรถโดยไม่สังเกตเห็นพนักงานรักษาความปลอดภัย</a:t>
            </a:r>
          </a:p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ขอให้รักษาระยะห่างที่ปลอดภัยจากยานพาหนะอย่างเหมาะสม !</a:t>
            </a: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การรักษาระยะห่างที่ปลอดภัยอย่างเหมาะสมจะทำให้มีช่องว่างหรือระยะเวลาเพียงพอ ในการรับมือกับยานพาหนะที่ออกตัวอย่างกะทันหันโดยไม่คาดคิด หรือตัวพนักงานรักษาความปลอดภัยเองหกล้มหรือพลิกคว่ำ ฯลฯ ในเวลาที่สภาพอากาศไม่ดี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ขอให้ให้สัญญาณด้วยการเคลื่อนไหวที่ชัดเจนเต็มที่และเข้าใจง่าย !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การให้สัญญาณที่ไม่ชัดเจนอาจกลายเป็นการบอกทางที่ไม่เหมาะสมหรือสร้างความสับสนให้กับคนขับได้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20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431" y="735335"/>
            <a:ext cx="3023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[เวลาที่เตรียมตัวล่วงหน้า]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4431" y="2242183"/>
            <a:ext cx="3815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[เวลาที่บอกทางจราจร]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4976" y="2243778"/>
            <a:ext cx="8853023" cy="44972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0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1190" y="1418321"/>
            <a:ext cx="857183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2870731"/>
            <a:ext cx="8499833" cy="630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ประเด็นสำคัญในการป้องกันอุบัติภัยความเสียหายจาก "อุบัติเหตุทางจราจร"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4518" y="1130891"/>
            <a:ext cx="8853023" cy="2369171"/>
          </a:xfrm>
        </p:spPr>
        <p:txBody>
          <a:bodyPr rtlCol="0">
            <a:norm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ขอให้ใส่ใจถึงสัญญาณที่มีช่องว่างหรือระยะเวลาเพียงพอ !</a:t>
            </a: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การให้สัญญาณโดยคำนึงถึงระยะในการหยุดและมีช่องว่างหรือระยะเวลาเพียงพอเป็นพิเศษ ในเวลาที่สภาพอากาศไม่ดีหรือฤดูหนาวที่ผิวถนนเย็นจนกลายเป็นน้ำแข็ง ฯลฯ จะช่วยรับประกันความปลอดภัยได้</a:t>
            </a:r>
          </a:p>
          <a:p>
            <a:pPr rtl="0"/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ขอให้ใส่ใจถึงการขับขี่อย่างปลอดภัย !</a:t>
            </a: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กรณีที่ขับขี่ยานพาหนะ ฯลฯ เพื่อตรวจตราและรักษาความปลอดภัย จำเป็นต้องใส่ใจถึงการขับขี่อย่างปลอดภัย และรักษามารยาทในการขับขี่เพื่อไม่ให้เกิดอุบัติเหตุทางจราจร</a:t>
            </a:r>
          </a:p>
          <a:p>
            <a:pPr marL="239400" lvl="1" indent="0" rtl="0">
              <a:buNone/>
            </a:pPr>
            <a:endParaRPr lang="ja-JP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32000" y="3933000"/>
            <a:ext cx="8460000" cy="11164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th" sz="12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[กรณีตัวอย่าง]</a:t>
            </a:r>
          </a:p>
          <a:p>
            <a:pPr rtl="0"/>
            <a:r>
              <a:rPr lang="th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ในวันที่ถนนเย็นจนกลายเป็นน้ำแข็ง พนักงานได้ให้สัญญาณหยุดรถจักรยานที่ขี่อยู่ด้วยจังหวะเวลาเหมือนกับปกติ จักรยานจึงหยุดไม่ทันและสัมผัสชนเข้ากับพนักงาน</a:t>
            </a:r>
            <a:endParaRPr kumimoji="1" lang="ja-JP" altLang="en-US" sz="1600" dirty="0">
              <a:solidFill>
                <a:schemeClr val="tx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32000" y="5150476"/>
            <a:ext cx="8460000" cy="14465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[กรณีตัวอย่าง]</a:t>
            </a:r>
          </a:p>
          <a:p>
            <a:pPr rtl="0"/>
            <a:r>
              <a:rPr lang="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ขณะที่พนักงานกำลังบอกทางจราจรในเวลาที่สภาพอากาศไม่ดี แบตเตอรี่ของไฟบอกทางเกิดหมดลงแต่ยังใช้งานต่อไปทั้งๆ อย่างนั้น คนขับรถยนต์จึงมองเห็นได้ยากและสัมผัสชนเข้ากับพนักงาน</a:t>
            </a:r>
            <a:endParaRPr kumimoji="1" lang="ja-JP" altLang="en-US" sz="1600" dirty="0">
              <a:solidFill>
                <a:schemeClr val="tx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21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4431" y="693000"/>
            <a:ext cx="2879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[เวลาที่บอกทางจราจร]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4430" y="2242423"/>
            <a:ext cx="3527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th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[เวลาขับขี่]</a:t>
            </a:r>
            <a:endParaRPr kumimoji="1" lang="ja-JP" altLang="en-US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4976" y="750661"/>
            <a:ext cx="8853023" cy="14917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3703" y="2292622"/>
            <a:ext cx="8853023" cy="14487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5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6" y="995597"/>
            <a:ext cx="8499834" cy="566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6167" y="1908526"/>
            <a:ext cx="8499833" cy="728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ประเด็นสำคัญในการป้องกันอุบัติภัยความเสียหายจาก "อาการปวดสะโพก"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000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ขอให้ใช้รถเข็นขนของเวลาขนของหนัก</a:t>
            </a: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ขอให้ลดการรับภาระของส่วนสะโพกให้เหลือน้อยที่สุด ด้วยการขนของหนักโดยใช้เครื่องมือ เช่น รถเข็นขนของหรือตู้บรรจุสิ่งของ ฯลฯ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ขอให้จัดการกับของหนักด้วยท่าทางที่ถูกต้อง !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กรณีที่ไม่สามารถใช้เครื่องมือได้จริงๆ ขอให้เอาพัสดุ, สายไฟหรือสายอุปกรณ์ต่างๆ ที่อยู่ในบริเวณรอบๆ ออกไปให้พ้นก่อน แล้วจัดการกับของหนักด้วยท่าทางที่รักษาจุดศูนย์ถ่วงให้ต่ำ โดยให้ร่างกายเข้าใกล้กับของหนักเท่าที่จะทำได้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21916"/>
              </p:ext>
            </p:extLst>
          </p:nvPr>
        </p:nvGraphicFramePr>
        <p:xfrm>
          <a:off x="432000" y="2925000"/>
          <a:ext cx="8460000" cy="353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0"/>
                      <a:r>
                        <a:rPr lang="th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เวลาที่จะยกของหนัก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เวลาที่จะขนพัสดุและเลี้ยวเปลี่ยนทิศ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240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1\②-１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1404000" y="3350379"/>
            <a:ext cx="2113053" cy="194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0" y="3350379"/>
            <a:ext cx="1990071" cy="199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 1"/>
          <p:cNvSpPr/>
          <p:nvPr/>
        </p:nvSpPr>
        <p:spPr>
          <a:xfrm>
            <a:off x="729624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th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เวลาที่จะยกพัสดุขึ้นจากพื้นหรือผิวพื้น ขอให้ก้าวขาข้างหนึ่งไปข้างหน้าเล็กน้อย, งอเข่า, ลดสะโพกลงพอสมควรแล้วแบกพัสดุ สุดท้าย จึงลุกขึ้นโดยการยืดเข่า</a:t>
            </a:r>
            <a:endParaRPr kumimoji="1" lang="ja-JP" altLang="en-US" sz="12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940792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th" sz="12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เวลาที่จะขนพัสดุและเลี้ยวเปลี่ยนทิศ ขอให้หมุนพร้อมกันทั้งร่างกายและรักษาท่าทางที่ไม่ฝืน</a:t>
            </a:r>
            <a:endParaRPr kumimoji="1" lang="ja-JP" altLang="en-US" sz="12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22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2"/>
          <a:stretch/>
        </p:blipFill>
        <p:spPr bwMode="auto">
          <a:xfrm>
            <a:off x="1620000" y="1585425"/>
            <a:ext cx="3397783" cy="2840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36167" y="974409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ประเด็นสำคัญในการป้องกันอุบัติภัยความเสียหายจาก "อาการปวดสะโพก"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มาขยับร่างกาย เช่น ยืดกล้ามเนื้อ ฯลฯ เพื่อป้องกันอาการปวดสะโพกกันเถอะ !</a:t>
            </a: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เราสามารถป้องกันอาการปวดสะโพกได้ด้วยการยืดกล้ามเนื้อเป็นประจำ ไม่เพียงเฉพาะก่อนเริ่มงานเท่านั้น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2000" y="4911039"/>
            <a:ext cx="8460000" cy="16859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[กรณีตัวอย่าง]</a:t>
            </a:r>
          </a:p>
          <a:p>
            <a:pPr rtl="0"/>
            <a:r>
              <a:rPr lang="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หลังจากพนักงานยืนรักษาความปลอดภัยต่อเนื่องเป็นระยะเวลานาน และกำลังพยายามหยิบพัสดุที่วางอยู่บนพื้น แต่พัสดุหนักกว่าที่คิดรวมถึงพนักงานอยู่ในท่าทางที่ยืนก้มหลังลง จึงทำให้ปวดสะโพกอย่างกะทันหันและไม่สามารถขยับเคลื่อนไหวได้</a:t>
            </a:r>
            <a:endParaRPr kumimoji="1" lang="ja-JP" altLang="en-US" sz="1600" dirty="0">
              <a:solidFill>
                <a:schemeClr val="tx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53658"/>
              </p:ext>
            </p:extLst>
          </p:nvPr>
        </p:nvGraphicFramePr>
        <p:xfrm>
          <a:off x="1524000" y="1893141"/>
          <a:ext cx="6096000" cy="261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การยืดกล้ามเนื้อ</a:t>
                      </a:r>
                      <a:endParaRPr kumimoji="1" lang="en-US" altLang="ja-JP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099">
                <a:tc>
                  <a:txBody>
                    <a:bodyPr/>
                    <a:lstStyle/>
                    <a:p>
                      <a:pPr rtl="0"/>
                      <a:endParaRPr kumimoji="1" lang="ja-JP" altLang="en-US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4793422" y="2822550"/>
            <a:ext cx="2658578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th" sz="11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นอกจากการทำให้กล้ามเนื้อยืดหยุ่นแล้ว ยังสามารถป้องกันอาการปวดสะโพกได้ด้วยการเสริมกล้ามเนื้อที่รองรับส่วนสะโพก เช่น กล้ามเนื้อหน้าท้องและกล้ามเนื้อหลัง ฯลฯ</a:t>
            </a:r>
            <a:endParaRPr kumimoji="1" lang="ja-JP" altLang="en-US" sz="11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23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5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6" y="1017000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ประเด็นสำคัญในการป้องกันอุบัติภัยความเสียหายจาก "โรคลมแดด"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ขอให้ดื่มเพื่อชดเชยน้ำและเกลือบ่อยๆ รวมถึงพักผ่อนให้เพียงพอ</a:t>
            </a: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ขอให้ดื่มเพื่อชดเชยน้ำและเกลือตั้งแต่ก่อนเริ่มทำงาน รวมถึงดื่มเครื่องดื่มเกลือแร่ ฯลฯ เป็นระยะๆ พร้อมกับพักผ่อนบ่อยๆ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強調線吹き出し 2 (枠付き) 6"/>
          <p:cNvSpPr/>
          <p:nvPr/>
        </p:nvSpPr>
        <p:spPr>
          <a:xfrm flipH="1">
            <a:off x="254976" y="1845000"/>
            <a:ext cx="3741024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ขอให้ดื่มทั้งน้ำและเกลือ (โซเดียม) ร่วมกัน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ขอให้เตรียม / พกเครื่องดื่มเกลือแร่และลูกอมรสเกลือไว้เสมอ เพื่อให้รับประทานได้ตลอดเวลา</a:t>
            </a:r>
          </a:p>
        </p:txBody>
      </p:sp>
      <p:sp>
        <p:nvSpPr>
          <p:cNvPr id="8" name="強調線吹き出し 2 (枠付き) 7"/>
          <p:cNvSpPr/>
          <p:nvPr/>
        </p:nvSpPr>
        <p:spPr>
          <a:xfrm>
            <a:off x="4284000" y="3501000"/>
            <a:ext cx="3622192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4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ขอให้พักผ่อนในห้องที่เย็นสบาย</a:t>
            </a:r>
            <a:endParaRPr lang="en-US" altLang="ja-JP" sz="1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4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เวลาพักผ่อน ขอให้ดื่มเพื่อชดเชยน้ำและเกลือ พร้อมๆ กับทำให้ผิวของร่างกาย, ศีรษะ และแขนขาเย็นลง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1836208"/>
            <a:ext cx="1400185" cy="15430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3645000"/>
            <a:ext cx="1757375" cy="146686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24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4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70733" y="3090663"/>
            <a:ext cx="8499834" cy="2282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0733" y="981000"/>
            <a:ext cx="8499834" cy="1824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การรับมือฉุกเฉินเวลาเกิดโรคลมแดด</a:t>
            </a:r>
            <a:endParaRPr kumimoji="1" lang="en-US" altLang="ja-JP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744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หากสงสัยว่าตนเองจะเป็นโรคลมแดด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หากมีเหงื่อออกจำนวนมาก, เวียนศีรษะ หรือเดินเซ ขอให้แจ้งกับเพื่อนร่วมงานหรือผู้รับผิดชอบในทันที ย้ายไปยังสถานที่ที่เย็นสบาย ดื่มเพื่อชดเชยน้ำและเกลือ รวมถึงพักผ่อน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หากอาการไม่ดีขึ้น (แย่ลง) ขอให้แจ้งกับเพื่อนร่วมงานหรือผู้รับผิดชอบ เพื่อให้ช่วยติดต่อสถานพยาบาลในทันที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และแม้ว่าอาการจะดีขึ้นหลังจากพักผ่อนแล้ว แต่ก็มีกรณีตัวอย่างที่พนักงานเป็นลมล้มลงระหว่างทางกลับบ้านหรือหลังจากกลับถึงบ้าน ดังนั้น หลังจากปฏิบัติหน้าที่แล้ว ขอให้รอจนกว่าอุณหภูมิร่างกายจะกลับเป็นปกติก่อนแล้วค่อยกลับบ้าน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หากสงสัยว่าเพื่อนร่วมงานจะเป็นโรคลมแดด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หากเพื่อนร่วมงานมีอาการหน้าแดง, เดินเซ หรือมีคำพูดหรือการกระทำที่ต่างไปจากปกติ ขอให้ส่งเสียงเรียกในทันที และช่วยเคลื่อนย้ายไปยังสถานที่ที่เย็นสบาย ให้ดื่มเพื่อชดเชยน้ำและเกลือ รวมถึงให้พักผ่อน (ขอให้เรียกเพื่อนร่วมงานคนอื่นหรือผู้รับผิดชอบเอาไว้ และพยายามอย่าให้ผู้ที่มีอาการป่วยอยู่เพียงคนเดียวลำพัง จนกว่าอาการจะดีขึ้น)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หากเพื่อนร่วมงานเป็นลมล้มลง ขอให้ดำเนินมาตรการรับมือ เช่น ติดต่อสถานพยาบาล ฯลฯ โดยอ้างอิง "แผ่นพับเรื่องมาตรการป้องกันโรคลมแดด" ฯลฯ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เพื่อรับมือกับเหตุฉุกเฉินอย่างราบรื่น ขอให้ใส่ใจฝึกฝนทุกๆ วันเพื่อให้สามารถรับมือได้อย่างไม่ติดขัด พร้อมๆ กับตรวจสอบ "ต้องแจ้งรายงานกับใคร" "เบอร์ติดต่อสถานพยาบาล ฯลฯ" "สถานที่พักผ่อนหรือที่เก็บเครื่องดื่มเกลือแร่" ฯลฯ เอาไว้ก่อนเริ่มหน้าที่งาน</a:t>
            </a:r>
          </a:p>
          <a:p>
            <a:pPr rtl="0"/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25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2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40000" y="4581759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1761784"/>
            <a:ext cx="8499834" cy="578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984771"/>
            <a:ext cx="8499834" cy="578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ประเด็นสำคัญในการป้องกันอุบัติภัยความเสียหายจาก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"การพลัดตก / การร่วงหล่นจากที่สูง"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000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ขอให้ตรวจสอบเส้นทางเดินตรวจตราและทางเดินในขณะที่ฟ้ายังสว่าง !</a:t>
            </a: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ขอให้ตรวจสอบตำแหน่งของบันได, บริเวณที่มีขั้นบนพื้น หรือบริเวณที่ลื่นง่าย ฯลฯ ในขณะที่ฟ้ายังสว่าง และหากมีอันตรายที่จะร่วงหล่นจากที่สูงหรือพลัดตก ขอให้แบ่งปันข้อมูลกับผู้อื่นและกำจัดอันตรายเหล่านั้นออกไป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ขอให้ยึดขาของบันไดพับให้ดี !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กรณีที่ทำงานบนที่สูงโดยใช้บันไดพับ ฯลฯ หากไม่ยึดขาให้ดี ก็มีความเสี่ยงที่จะร่วงหล่นจากที่สูง หรือบันไดพับล้มหรือพลิกคว่ำเพิ่มขึ้นได้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ห้ามโดยสารลิฟต์ชนิดอื่นนอกเหนือจากลิฟต์สำหรับบรรทุกผู้โดยสาร เช่น ลิฟต์ยกรถ ฯลฯ !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เนื่องจากลิฟต์ "ใช้เฉพาะขนพัสดุเท่านั้น" ดังนั้นห้ามโดยสารไม่ว่าด้วยเหตุผลใดก็ตาม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3379"/>
              </p:ext>
            </p:extLst>
          </p:nvPr>
        </p:nvGraphicFramePr>
        <p:xfrm>
          <a:off x="432000" y="2432706"/>
          <a:ext cx="8460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 rtl="0"/>
                      <a:r>
                        <a:rPr lang="th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เรื่องที่ควรระวังเวลาใช้บันไดพับ / แท่นเหยียบ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3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ขอให้ใช้งานบันไดพับหรือแท่นเหยียบโดยติดตั้งบนผิวพื้นที่แข็งหรือแข็งแรง ไม่ติดตั้งบนผิวพื้นที่อ่อนหรือบอบบาง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ขอให้ใช้งานบันไดพับหลังจากยึดตัวล็อกอย่างแน่นหนาเพื่อป้องกันไม่ให้ยุบลงมาได้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ขอให้หลีกเลี่ยงการใช้งานโดยนั่งหรือเหยียบขั้นบนสุด, นั่งคร่อมบนบันไดพับ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ไม่ใช้บันไดพับที่ตัวล็อกหรือส่วนปลายรับขาบันได ฯลฯ แตกเสียหาย หรือแท่นเหยียบที่เสียรูป ฯลฯ ขอให้เปลี่ยนเป็นตัวใหม่ที่เหมาะสม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26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2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40000" y="2366466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6166" y="1555931"/>
            <a:ext cx="8499834" cy="563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001694"/>
            <a:ext cx="8499834" cy="339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ประเด็นสำคัญในการป้องกันอุบัติภัยความเสียหายจาก "ถูกหนีบทับ"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000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ขอให้ยืนอยู่ในบริเวณที่คนขับยานพาหนะมองเห็นได้ง่าย !</a:t>
            </a: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หากยืนอยู่ในบริเวณที่เป็นจุดบอดของคนขับ คนขับอาจเริ่มขับรถโดยไม่สังเกตเห็นพนักงานรักษาความปลอดภัย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ขอให้ตรวจสอบยืนยันขอบเขตการทำงานของลิฟต์และยานพาหนะชนิดพิเศษ !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ขอให้ตรวจสอบยืนยันการทำงานของยานพาหนะชนิดพิเศษ เช่น ลิฟต์หรือรถขุดลาก ฯลฯ (การขยับขึ้นลงหรือขอบเขตการหมุนของรถขุด ฯลฯ) และรักษาระยะห่างที่ปลอดภัย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ขอให้ทำความเข้าใจโครงสร้างของประตูเพื่อไม่ให้หนีบทับนิ้วมือ !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ขอให้ทำความเข้าใจทิศทางการเปิดปิดของประตูหรือโครงสร้างของประตูอัตโนมัติ ฯลฯ เอาไว้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32000" y="3058038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[กรณีตัวอย่าง]</a:t>
            </a:r>
          </a:p>
          <a:p>
            <a:pPr rtl="0"/>
            <a:r>
              <a:rPr lang="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เมื่อพนักงานกำลังจะออกไปข้างนอกเพื่อเดินตรวจตรารักษาความปลอดภัย ประตูถูกลมพัดแรงและปิดกะทันหัน ทำให้หนีบทับมือ</a:t>
            </a:r>
            <a:endParaRPr kumimoji="1" lang="ja-JP" altLang="en-US" sz="1600" dirty="0">
              <a:solidFill>
                <a:schemeClr val="tx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32000" y="4498038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th" sz="12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[กรณีตัวอย่าง]</a:t>
            </a:r>
          </a:p>
          <a:p>
            <a:pPr rtl="0"/>
            <a:r>
              <a:rPr lang="th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พนักงานลดระดับแผ่นพื้นของลิฟต์ลงโดยที่เท้าอยู่ใต้ตำแหน่งลิฟต์พอดี จึงทำให้แผ่นพื้นของลิฟต์หนีบทับเท้า</a:t>
            </a:r>
            <a:endParaRPr kumimoji="1" lang="ja-JP" altLang="en-US" sz="1600" dirty="0">
              <a:solidFill>
                <a:schemeClr val="tx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27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7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540000" y="3796202"/>
            <a:ext cx="8499834" cy="385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2537613"/>
            <a:ext cx="8499834" cy="3793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0000" y="1943376"/>
            <a:ext cx="8499834" cy="303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0000" y="1326276"/>
            <a:ext cx="8499834" cy="297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ประเด็นสำคัญในการป้องกัน "อุบัติเหตุที่มีเฉพาะในงานรักษาความปลอดภัย"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577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[การรับมือกับบุคคลที่น่าสงสัย]</a:t>
            </a:r>
          </a:p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ขอให้ส่งเสียงเรียกพร้อมคำอธิบายที่สุภาพและคำพูดที่จริงใจ !</a:t>
            </a: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จะสามารถหลีกเลี่ยงความขัดแย้งด้วยการเข้าใกล้ความรู้สึกของบุคคลนั้น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ขอให้รักษาระยะห่างที่จำเป็น !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ขอให้หลีกเลี่ยงการเข้าใกล้โดยไม่จำเป็น เพื่อหลีกเลี่ยงอันตรายและความเสียหายโดยตรงจากบุคคลที่น่าสงสัยนั้น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ขอให้รับมือกับบุคคลที่น่าสงสัยพร้อมกับเพื่อนร่วมงานหลายๆ คน !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ขอให้รวมทีมเพื่อนร่วมงานหลายๆ คนเพื่อรับมือ อย่ารับมือกับบุคคลที่น่าสงสัยเพียงคนเดียวลำพัง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[การรับมือกับผึ้ง]</a:t>
            </a:r>
          </a:p>
          <a:p>
            <a:pPr marL="10800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ห้ามเข้าใกล้อย่างชะล่าใจ และห้ามกระตุ้นแหย่ !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ขอให้ร้องขอไปยังผู้เชี่ยวชาญเฉพาะทาง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28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540000" y="4881151"/>
            <a:ext cx="8499834" cy="12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3663000"/>
            <a:ext cx="8499834" cy="89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1998624"/>
            <a:ext cx="8499834" cy="89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100286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ประเด็นสำคัญเวลาที่เกิดเหตุการณ์ผิดปกติ</a:t>
            </a:r>
            <a:endParaRPr kumimoji="1" lang="en-US" altLang="ja-JP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ติดต่อไปยังหน่วยงานของตำรวจ ฯลฯ</a:t>
            </a: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ขอให้ทำความเข้าใจสถานการณ์อย่างใจเย็นและมีสติ พร้อมๆ กับป้องกันไม่ให้ความเสียหายขยายเพิ่มขึ้น รวมถึงช่วยเหลือและนำทางผู้ที่ได้รับบาดเจ็บ ฯลฯ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รักษาสถานที่เกิดเหตุ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จะมีสิ่งของหลักฐานที่เป็นสาเหตุของอาชญากรรมหรืออุบัติเหตุเหลืออยู่จำนวนมาก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ขอให้พยายามรักษาสถานที่เกิดเหตุให้คงอยู่ในสภาพเดิม และให้ความร่วมมือกับงานเก็บหลักฐานของตำรวจหรือพนักงานดับเพลิง ฯลฯ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ดำเนินการช่วยชีวิตฉุกเฉิน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ดำเนินการนำทางเพื่ออพยพ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พนักงานรักษาความปลอดภัยมักได้รับบทบาทหน้าที่นำทางเพื่ออพยพหรือดับเพลิงขั้นต้น ฯลฯ ดังนั้นขอให้ตรวจสอบยืนยันแผนการอพยพให้ดี และไม่เพิกเฉยที่จะเตรียมตัวเกี่ยวกับการนำทางเพื่ออพยพ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ดำเนินการดับเพลิงขั้นต้น</a:t>
            </a: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กรณีที่เพลิงไหม้ เช่น เพลิงไหม้ขนาดเล็กที่ไม่ลุกลาม ฯลฯ จำเป็นต้องพยายามดับเพลิงขั้นต้น พร้อมกับนำทางเพื่ออพยพ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อย่างไรก็ตาม หากรู้สึกว่ากำลังตกอยู่ในอันตรายหรือหากไฟไหม้ลามถึงเพดาน ขอให้อพยพโดยเร็ว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t>29</a:t>
            </a:fld>
            <a:endParaRPr kumimoji="1" lang="ja-JP" altLang="en-US" sz="11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8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4715478"/>
            <a:ext cx="8591081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3538100"/>
            <a:ext cx="8591081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639735"/>
            <a:ext cx="5685024" cy="1573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2561" y="765000"/>
            <a:ext cx="8853023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[กรณีตัวอย่างอุบัติภัยความเสียหายในการทำงาน 2]</a:t>
            </a:r>
            <a:r>
              <a:rPr lang="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พนักงานเป็นโรคลมแดดระหว่างทำงานบอกทาง / จัดระเบียบยานพาหนะที่ลานจอดรถบนดาดฟ้าอาคารท่ามกลางแดดที่ร้อนจัด</a:t>
            </a:r>
            <a:endParaRPr lang="en-US" altLang="ja-JP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สภาพการเกิดอุบัติภัยความเสียหายในการทำงาน</a:t>
            </a:r>
            <a:endParaRPr kumimoji="1"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รับผิดชอบงานบอกทาง / จัดระเบียบยานพาหนะที่ลานจอดรถบนดาดฟ้าของซูเปอร์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มาร์เก็ตในฐานะพนักงานรักษาความปลอดภัยท่ามกลางแดดที่ร้อนจัด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ซึ่งเป็นการทำหน้าที่เหมือนกับ 1-2 วันก่อน แต่ทั้งๆ ที่ในวันนั้น C ได้แจ้งกับผู้รับผิดชอบ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สถานที่หน้างานแล้วว่า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รู้สึกไม่ค่อยสบาย แต่ก็คิดว่าคงไม่เป็นไรและกลับไปทำหน้าที่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งานตามปกติ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ผู้รับผิดชอบสถานที่หน้างานสังเกตเห็นสีหน้าที่ไม่ดี จึงได้สั่งให้ไปพักผ่อน จากนั้นมีคน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 C อาเจียนและนอนล้มอยู่ และเสียชีวิตจากโรคลมแดด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งานที่ไม่ปลอดภัย</a:t>
            </a:r>
            <a:endParaRPr kumimoji="1"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สภาพร่างกายแย่ลงเนื่องจากหน้าที่งานท่ามกลางแดดที่ร้อนจัดต่อเนื่องหลายวัน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ได้ทำหน้าที่งานโดยไม่ได้พักผ่อนอย่างเพียงพอ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ไม่เพียงแค่ C เท่านั้น แต่ผู้รับผิดชอบสถานที่หน้างานก็มีความรู้เกี่ยวกับโรคลมแดดไม่เพียงพอ และไม่ได้วางมาตรการรับมืออย่างเหมาะสม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เพื่อการทำงานที่ปลอดภัย</a:t>
            </a:r>
            <a:endParaRPr kumimoji="1"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จัดให้มีเวลาพักผ่อน, สถานที่พักผ่อน ฯลฯ ที่คำนึงถึงสุขภาพร่างกายอย่างเพียงพอ</a:t>
            </a:r>
            <a:endParaRPr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คำนึงถึงการดื่มเพื่อชดเชยน้ำและเกลือ, เครื่องแต่งกาย ฯลฯ ให้เหมาะสมตามงานที่ใช้เวลานานท่ามกลางแดดที่ร้อนจัด</a:t>
            </a:r>
            <a:endParaRPr kumimoji="1" lang="en-US" altLang="ja-JP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ทำการฝึกอบรมเกี่ยวกับโรคลมแดดซึ่งรวมถึงการรับมือฉุกเฉิน ฯลฯ อย่างจริงจัง</a:t>
            </a:r>
            <a:endParaRPr kumimoji="1" lang="ja-JP" altLang="en-US" sz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มีอันตรายต่างๆ มากมายในสถานที่ทำงาน</a:t>
            </a:r>
            <a:endParaRPr kumimoji="1" lang="en-US" altLang="ja-JP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図 8" descr="http://anzeninfo.mhlw.go.jp/anzen/sai/image/sai10-836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01" y="1270278"/>
            <a:ext cx="2738661" cy="2155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8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ประเด็นสำคัญเวลาที่เกิดอุบัติภัยความเสียหายในการทำงาน</a:t>
            </a:r>
            <a:endParaRPr kumimoji="1" lang="en-US" altLang="ja-JP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แม้ว่าบริษัทรักษาความปลอดภัย, บริษัทผู้จ้างวาน และตัวพนักงานรักษาความปลอดภัยเองจะดำเนินการจัดการด้านความปลอดภัยและอาชีวอนามัย หรือกิจกรรมด้านความปลอดภัยและอาชีวอนามัยอย่างจริงจัง ก็ไม่อาจลดความเสี่ยงของการเกิดอุบัติภัยความเสียหายในการทำงานให้เป็นศูนย์ได้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ในกรณีที่เกิดอุบัติภัยความเสียหายในการทำงานที่สถานที่หน้างานโดยไม่คาดคิดแล้ว ขอให้ดำเนินมาตรการ (มาตรการปฐมพยาบาลหรือรับมือฉุกเฉิน ฯลฯ) ช่วยเหลือผู้ประสบอุบัติเหตุ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260000" y="3171011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24431" y="2534296"/>
            <a:ext cx="3168000" cy="10800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เกิดอุบัติภัยความเสียหายในการทำงาน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9728" y="3614296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th" sz="1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ก่อนอื่น ขอให้ใจเย็น !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0012" y="3940066"/>
            <a:ext cx="5557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ขอให้ระวังอย่าลนลานหรือรีบเร่งจนเกิดอุบัติภัยความเสียหายที่ต่อเนื่อง ฯลฯ</a:t>
            </a:r>
            <a:endParaRPr kumimoji="1" lang="ja-JP" altLang="en-US" sz="1400" dirty="0">
              <a:latin typeface="Tahoma" panose="020B0604030504040204" pitchFamily="34" charset="0"/>
              <a:ea typeface="メイリオ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260000" y="5373000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24431" y="5110459"/>
            <a:ext cx="3167999" cy="4785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การรับมือในสถานที่เกิดเหตุ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87610" y="5733834"/>
            <a:ext cx="635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ช่วยเหลือผู้ประสบอุบัติเหตุ</a:t>
            </a:r>
            <a:endParaRPr kumimoji="1"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ติดต่อไปยังผู้รับผิดชอบสถานที่เกิดเหตุ / ผู้รับผิดชอบด้านการรักษาความปลอดภัย</a:t>
            </a:r>
            <a:endParaRPr kumimoji="1" lang="ja-JP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07887" y="5733833"/>
            <a:ext cx="3179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ส่งผู้ประสบอุบัติเหตุไปยังโรงพยาบาล</a:t>
            </a:r>
          </a:p>
        </p:txBody>
      </p:sp>
      <p:sp>
        <p:nvSpPr>
          <p:cNvPr id="16" name="下矢印 15"/>
          <p:cNvSpPr/>
          <p:nvPr/>
        </p:nvSpPr>
        <p:spPr>
          <a:xfrm>
            <a:off x="1342890" y="4500735"/>
            <a:ext cx="1131079" cy="4320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30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22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17000"/>
            <a:ext cx="986580" cy="1701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7" y="117000"/>
            <a:ext cx="986580" cy="1701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1" y="4591454"/>
            <a:ext cx="1341731" cy="189979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64" y="646275"/>
            <a:ext cx="1782495" cy="213472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821093"/>
            <a:ext cx="1303735" cy="1899796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506645" y="2895707"/>
            <a:ext cx="6130710" cy="15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44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ขอให้ทุกท่านได้ทำงานอย่างปลอดภัย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800" smtClean="0">
                <a:latin typeface="Tahoma" panose="020B0604030504040204" pitchFamily="34" charset="0"/>
                <a:cs typeface="Tahoma" panose="020B0604030504040204" pitchFamily="34" charset="0"/>
              </a:rPr>
              <a:t>31</a:t>
            </a:fld>
            <a:endParaRPr kumimoji="1" lang="ja-JP" altLang="en-US" sz="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อุบัติภัยความเสียหายในการทำงานของงานรักษาความปลอดภัยมีแนวโน้มเพิ่มขึ้น</a:t>
            </a:r>
            <a:endParaRPr kumimoji="1" lang="en-US" altLang="ja-JP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4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コンテンツ プレースホルダー 4"/>
          <p:cNvSpPr txBox="1">
            <a:spLocks/>
          </p:cNvSpPr>
          <p:nvPr/>
        </p:nvSpPr>
        <p:spPr>
          <a:xfrm>
            <a:off x="254976" y="765000"/>
            <a:ext cx="8853023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" panose="05000000000000000000" pitchFamily="2" charset="2"/>
              <a:buNone/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[ลักษณะเฉพาะของอุบัติภัยความเสียหายในการทำงานรักษาความปลอดภัย]　</a:t>
            </a:r>
            <a:endParaRPr lang="en-US" altLang="ja-JP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強調線吹き出し 2 (枠付き) 53"/>
          <p:cNvSpPr/>
          <p:nvPr/>
        </p:nvSpPr>
        <p:spPr>
          <a:xfrm flipH="1">
            <a:off x="373811" y="1125000"/>
            <a:ext cx="4198187" cy="762061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6418"/>
              <a:gd name="adj6" fmla="val -13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อุบัติภัยความเสียหายถึงขั้นบาดเจ็บและเสียชีวิตที่ต้องหยุดงานตั้งแต่ 4 วันขึ้นไปมีแนวโน้มเพิ่มขึ้น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แม้ว่าอุบัติภัยความเสียหายเฉพาะถึงขั้นเสียชีวิตมีทั้งเพิ่มและลด แต่ก็มีแนวโน้มเพิ่มขึ้น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強調線吹き出し 2 (枠付き) 54"/>
          <p:cNvSpPr/>
          <p:nvPr/>
        </p:nvSpPr>
        <p:spPr>
          <a:xfrm>
            <a:off x="5152906" y="5742829"/>
            <a:ext cx="3725496" cy="762061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-25749"/>
              <a:gd name="adj6" fmla="val -135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มีอุบัติเหตุหกล้มหรือพลิกคว่ำและอุบัติเหตุทางจราจรจำนวนมาก ถือเป็นจำนวนกว่าครึ่งหนึ่ง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อุบัติภัยความเสียหายถึงขั้นเสียชีวิตส่วนใหญ่มีสาเหตุมาจากอุบัติเหตุทางจราจร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360281" y="1179921"/>
            <a:ext cx="3315720" cy="21544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การเปลี่ยนแปลงของอุบัติภัยความเสียหายในการทำงานรักษาความปลอดภัย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88000" y="3259723"/>
            <a:ext cx="1693524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ประเภทของอุบัติเหตุที่พนักงานรักษาความปลอดภัยประสบ</a:t>
            </a:r>
            <a:endParaRPr kumimoji="1" lang="ja-JP" altLang="en-US" sz="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graphicFrame>
        <p:nvGraphicFramePr>
          <p:cNvPr id="59" name="グラフ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135941"/>
              </p:ext>
            </p:extLst>
          </p:nvPr>
        </p:nvGraphicFramePr>
        <p:xfrm>
          <a:off x="142272" y="3501626"/>
          <a:ext cx="4104000" cy="260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グラフ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482786"/>
              </p:ext>
            </p:extLst>
          </p:nvPr>
        </p:nvGraphicFramePr>
        <p:xfrm>
          <a:off x="2412646" y="3252599"/>
          <a:ext cx="424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テキスト ボックス 60"/>
          <p:cNvSpPr txBox="1"/>
          <p:nvPr/>
        </p:nvSpPr>
        <p:spPr>
          <a:xfrm>
            <a:off x="4071843" y="4452890"/>
            <a:ext cx="1000310" cy="64811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7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" sz="1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ผู้เสียชีวิต 16 ราย</a:t>
            </a:r>
          </a:p>
        </p:txBody>
      </p:sp>
      <p:graphicFrame>
        <p:nvGraphicFramePr>
          <p:cNvPr id="62" name="グラフ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59657"/>
              </p:ext>
            </p:extLst>
          </p:nvPr>
        </p:nvGraphicFramePr>
        <p:xfrm>
          <a:off x="5111267" y="1416031"/>
          <a:ext cx="374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文本框 36">
            <a:extLst>
              <a:ext uri="{FF2B5EF4-FFF2-40B4-BE49-F238E27FC236}">
                <a16:creationId xmlns:a16="http://schemas.microsoft.com/office/drawing/2014/main" id="{896E8789-974F-4FB3-A07B-FFF2772FFEF8}"/>
              </a:ext>
            </a:extLst>
          </p:cNvPr>
          <p:cNvSpPr txBox="1"/>
          <p:nvPr/>
        </p:nvSpPr>
        <p:spPr>
          <a:xfrm>
            <a:off x="6300000" y="1926704"/>
            <a:ext cx="366696" cy="1958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เสียชีวิต</a:t>
            </a:r>
            <a:endParaRPr lang="zh-CN" altLang="en-US" sz="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5" name="文本框 36">
            <a:extLst>
              <a:ext uri="{FF2B5EF4-FFF2-40B4-BE49-F238E27FC236}">
                <a16:creationId xmlns:a16="http://schemas.microsoft.com/office/drawing/2014/main" id="{8DD4F502-A684-4EB6-96E6-42D9F7E8C02D}"/>
              </a:ext>
            </a:extLst>
          </p:cNvPr>
          <p:cNvSpPr txBox="1"/>
          <p:nvPr/>
        </p:nvSpPr>
        <p:spPr>
          <a:xfrm>
            <a:off x="7019999" y="1893646"/>
            <a:ext cx="32996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บาดเจ็บและเสียชีวิต</a:t>
            </a:r>
            <a:endParaRPr lang="zh-CN" altLang="en-US" sz="7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92371" y="3259723"/>
            <a:ext cx="1560535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ประเภทของอุบัติเหตุในอุบัติภัยความเสียหายถึงขั้นเสียชีวิต</a:t>
            </a:r>
            <a:endParaRPr kumimoji="1" lang="ja-JP" altLang="en-US" sz="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[สิ่งของ "อาจจะ"]　</a:t>
            </a:r>
            <a:endParaRPr lang="en-US" altLang="ja-JP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ขอให้ตระหนักถึงอันตรายด้วยคำว่า "อาจจะ" !</a:t>
            </a:r>
            <a:endParaRPr kumimoji="1" lang="en-US" altLang="ja-JP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図 12" descr="http://anzeninfo.mhlw.go.jp/anzen/sai/image/sai13/sai13-970-43-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557000"/>
            <a:ext cx="1728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http://anzeninfo.mhlw.go.jp/anzen/sai/image/sai10-135-43-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24" y="3645000"/>
            <a:ext cx="1823425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吹き出し 1"/>
          <p:cNvSpPr/>
          <p:nvPr/>
        </p:nvSpPr>
        <p:spPr>
          <a:xfrm>
            <a:off x="540000" y="1341000"/>
            <a:ext cx="180000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th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สิ่งของ</a:t>
            </a:r>
            <a:endParaRPr kumimoji="1" lang="en-US" altLang="ja-JP" sz="1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เคลื่อนที่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หมุน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พัดปลิว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พลัดตก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หลุดออก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เผาไหม้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ล้มหรือพลิกคว่ำ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พังทลาย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ระเบิด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รั่ว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44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อาจจะ</a:t>
            </a:r>
          </a:p>
        </p:txBody>
      </p:sp>
      <p:sp>
        <p:nvSpPr>
          <p:cNvPr id="24" name="コンテンツ プレースホルダー 4"/>
          <p:cNvSpPr txBox="1">
            <a:spLocks/>
          </p:cNvSpPr>
          <p:nvPr/>
        </p:nvSpPr>
        <p:spPr>
          <a:xfrm>
            <a:off x="4562452" y="765000"/>
            <a:ext cx="4389024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" panose="05000000000000000000" pitchFamily="2" charset="2"/>
              <a:buNone/>
            </a:pPr>
            <a:r>
              <a:rPr lang="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[คน "อาจจะ"]　</a:t>
            </a:r>
            <a:endParaRPr lang="en-US" altLang="ja-JP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角丸四角形吹き出し 26"/>
          <p:cNvSpPr/>
          <p:nvPr/>
        </p:nvSpPr>
        <p:spPr>
          <a:xfrm flipH="1">
            <a:off x="6977998" y="1341000"/>
            <a:ext cx="210793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th" sz="14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</a:t>
            </a:r>
            <a:endParaRPr kumimoji="1" lang="en-US" altLang="ja-JP" sz="1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พลัดตก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เจ็บสะโพก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หกล้ม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ถูกหนีบทับ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ถูกดึงลากเข้าไป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ชนกระแทก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ถูกชนกระแทก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โดนลวกหรือไฟไหม้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โดนไฟฟ้าช็อต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860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อาจจะ</a:t>
            </a:r>
          </a:p>
        </p:txBody>
      </p:sp>
      <p:pic>
        <p:nvPicPr>
          <p:cNvPr id="29" name="図 28" descr="http://anzeninfo.mhlw.go.jp/anzen/sai/image/sai13/sai13-948-43-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49" y="1557000"/>
            <a:ext cx="1727451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 descr="http://anzeninfo.mhlw.go.jp/anzen/sai/image/sai10-761-43-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753000"/>
            <a:ext cx="1727392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5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3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468000" y="4406602"/>
            <a:ext cx="8244000" cy="1410638"/>
          </a:xfrm>
          <a:prstGeom prst="wedgeRoundRectCallout">
            <a:avLst>
              <a:gd name="adj1" fmla="val -7331"/>
              <a:gd name="adj2" fmla="val -734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[สภาพแวดล้อม "อาจจะ"]　</a:t>
            </a:r>
            <a:endParaRPr lang="en-US" altLang="ja-JP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ขอให้ตระหนักถึงอันตรายด้วยคำว่า "อาจจะ" !</a:t>
            </a:r>
            <a:endParaRPr kumimoji="1" lang="en-US" altLang="ja-JP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図 13" descr="http://anzeninfo.mhlw.go.jp/anzen/sai/image/sai22/sai22-67-54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9" y="1309229"/>
            <a:ext cx="2808000" cy="21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http://anzeninfo.mhlw.go.jp/anzen/sai/image/sai10-589-43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1309229"/>
            <a:ext cx="2736000" cy="2051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28000" y="4625851"/>
            <a:ext cx="1059906" cy="79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th" sz="12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อุณหภูมิ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สูง (ร้อน)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ต่ำ (เย็น)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34566" y="4610652"/>
            <a:ext cx="2422458" cy="79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th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บริเวณโดยรอบ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มืด (มองเห็นบริเวณเท้าได้ยาก)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สว่างเกินไป (มีแสงย้อน)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0661" y="4625851"/>
            <a:ext cx="3118161" cy="79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th" sz="12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สถานที่ทำงาน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สูง (เสี่ยงต่อการร่วงหล่นจากที่สูง)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บอบบางไม่แข็งแรง (เสี่ยงต่อการพังทลาย)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3780001" y="3511408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อาจจะ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6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3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งานที่ปลอดภัยเริ่มต้นจากเครื่องแต่งกาย, ท่าทาง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และการทำโฮเรนโซ (Ho-Ren-So) ที่ถูกต้อง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強調線吹き出し 2 (枠付き) 7"/>
          <p:cNvSpPr/>
          <p:nvPr/>
        </p:nvSpPr>
        <p:spPr>
          <a:xfrm flipH="1">
            <a:off x="373808" y="837000"/>
            <a:ext cx="4198187" cy="244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ขอให้สวมเครื่องแต่งกาย / อุปกรณ์ที่กำหนด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ขอให้ใส่ใจดูแลไม่ให้สกปรกหรือยับ เพื่อรักษาความสะอาดและสุขลักษณะอยู่เสมอ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ขอให้ใส่ใจถึงสายตาของคนรอบข้าง อย่านำสิ่งของที่ไม่จำเป็นหรือสิ่งของส่วนตัวเข้ามา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ขอให้ติดบัตรประจำตัว, ตราสัญลักษณ์บริษัท และสวมปลอกแขนให้ถูกต้อง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โดยเฉพาะอย่างยิ่ง พนักงานรักษาความปลอดภัยที่ทำหน้าที่บอกทางจราจร ขอให้สวมหมวกนิรภัยและเสื้อกั๊กสะท้อนแสง ฯลฯ เพื่อให้คนขับยานพาหนะมองเห็นได้ง่ายแม้ในเวลากลางคืน</a:t>
            </a:r>
          </a:p>
        </p:txBody>
      </p:sp>
      <p:sp>
        <p:nvSpPr>
          <p:cNvPr id="11" name="強調線吹き出し 2 (枠付き) 10"/>
          <p:cNvSpPr/>
          <p:nvPr/>
        </p:nvSpPr>
        <p:spPr>
          <a:xfrm>
            <a:off x="4825266" y="4149000"/>
            <a:ext cx="4198187" cy="244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ขอให้ยืดอก, ยืดหลังและรักษาความปลอดภัยอย่างแข็งขัน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ขอให้ไปประจำจุดโดยให้มีเวลาและความรู้สึกเผื่ออย่างเพียงพอ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ขอให้รักษาท่าทางที่ถูกต้องระหว่างปฏิบัติหน้าที่ และคอยสังเกตในมุมกว้างให้เห็นทั่วถึงบริเวณโดยรอบ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ขอให้ทำหน้าที่อย่างราบรื่นเรียบร้อย และไม่เสียเปล่า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ขอให้ระวังว่า หากปฏิบัติหน้าที่โดยเอามือล้วงเข้าไปในกระเป๋ากางเกง นอกจากจะไม่สามารถขยับเคลื่อนไหวมือได้ในทันทีแล้ว ยังสร้างความไม่ประทับใจอีกด้วย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0" y="886692"/>
            <a:ext cx="1872000" cy="2618271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000" y="919172"/>
            <a:ext cx="1329690" cy="2522220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84000" y="3788999"/>
            <a:ext cx="1395095" cy="2638425"/>
          </a:xfrm>
          <a:prstGeom prst="rect">
            <a:avLst/>
          </a:prstGeom>
        </p:spPr>
      </p:pic>
      <p:pic>
        <p:nvPicPr>
          <p:cNvPr id="14" name="図 13" descr="\\irfsvc42\div5\環境ｴﾈﾙｷﾞｰ第１部\c一般\e1c_proj\2019\リスクT\1900632_MHLW安全教育\31_警備業安全衛生教育マニュアル作成\03_マニュアル\0115_警備業イラスト2\F_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15936" r="30159" b="7010"/>
          <a:stretch/>
        </p:blipFill>
        <p:spPr bwMode="auto">
          <a:xfrm>
            <a:off x="2037841" y="3856017"/>
            <a:ext cx="1685925" cy="2557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8583" y="3408248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th" sz="2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✓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9941" y="3403055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th" sz="2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✘</a:t>
            </a:r>
            <a:endParaRPr kumimoji="1" lang="ja-JP" altLang="en-US" sz="2000" b="1" dirty="0">
              <a:solidFill>
                <a:schemeClr val="accent5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7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งานที่ปลอดภัยเริ่มต้นจากเครื่องแต่งกาย, ท่าทาง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และการทำโฮเรนโซ (Ho-Ren-So) ที่ถูกต้อง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7" y="1125000"/>
            <a:ext cx="2098983" cy="216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41" y="1125000"/>
            <a:ext cx="2098983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" y="3260281"/>
            <a:ext cx="3080212" cy="2160000"/>
          </a:xfrm>
          <a:prstGeom prst="rect">
            <a:avLst/>
          </a:prstGeom>
        </p:spPr>
      </p:pic>
      <p:sp>
        <p:nvSpPr>
          <p:cNvPr id="14" name="強調線吹き出し 2 (枠付き) 13"/>
          <p:cNvSpPr/>
          <p:nvPr/>
        </p:nvSpPr>
        <p:spPr>
          <a:xfrm>
            <a:off x="4511987" y="4149000"/>
            <a:ext cx="4530928" cy="208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9812"/>
              <a:gd name="adj6" fmla="val -145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ขอให้รายงานข้อผิดพลาดและปัญหาที่เกิดขึ้นอย่างรวดเร็วด้วย ไม่เพียงแต่รายงานสิ่งผิดปกติเท่านั้น ซึ่งจะนำไปสู่การแก้ปัญหาตั้งแต่เนิ่นๆ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ขอให้ตระหนักถึง 5W1H (ใคร / อะไร / ทำไม / ที่ไหน / เมื่อไหร่ / อย่างไร) และติดต่อสื่อสาร (บอกต่อ) ข้อมูลอย่างถูกต้อง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ปัญหาที่ไม่สามารถแก้ไขได้ด้วยตนเอง ขอให้ปรึกษากับคนรอบตัว อย่าปล่อยทิ้งไว้ทั้งๆ อย่างนั้น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th" sz="12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แม้จะเป็นเรื่องเล็กน้อย แต่ถ้ารู้สึกว่ามีสิ่งผิดปกติ ให้ทำการโฮเรนโซ (Ho-Ren-So) กับหัวหน้า, บริษัทรักษาความปลอดภัย หรือบริษัทผู้จ้างวาน ฯลฯ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4787324" y="764999"/>
            <a:ext cx="4248676" cy="2495281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th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[โฮเรนโซ (Ho-Ren-So) คืออะไร?]</a:t>
            </a:r>
          </a:p>
          <a:p>
            <a:pPr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 (Ho)</a:t>
            </a:r>
            <a:endParaRPr kumimoji="1"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ผู้ปฏิบัติหน้าที่งานแจ้งให้ผู้รับผิดชอบทราบถึงความคืบหน้าหรือผลลัพธ์ ฯลฯ ของงานนั้นๆ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ติดต่อสื่อสาร (Ren)</a:t>
            </a:r>
            <a:endParaRPr kumimoji="1"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การแจ้งให้ผู้ที่เกี่ยวข้องทราบถึงข้อมูลที่ได้รับมาและควรจะแบ่งปันระหว่างทำหน้าที่งาน ฯลฯ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ปรึกษา (So)</a:t>
            </a:r>
            <a:endParaRPr kumimoji="1"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การขอความคิดเห็นหรือคำแนะนำเมื่อถูกขอให้ตัดสินใจหรือเมื่อลังเลว่าจะต้องตัดสินใจอย่างไร ฯลฯ</a:t>
            </a:r>
            <a:endParaRPr kumimoji="1" lang="ja-JP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8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6C317-547E-4BB1-9691-272F907D8ADA}"/>
              </a:ext>
            </a:extLst>
          </p:cNvPr>
          <p:cNvSpPr txBox="1"/>
          <p:nvPr/>
        </p:nvSpPr>
        <p:spPr>
          <a:xfrm>
            <a:off x="370481" y="1557000"/>
            <a:ext cx="817519" cy="144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b="1">
                <a:solidFill>
                  <a:srgbClr val="0091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 (Ho)</a:t>
            </a:r>
            <a:endParaRPr lang="zh-CN" altLang="en-US" b="1" dirty="0">
              <a:solidFill>
                <a:srgbClr val="00913E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1FE284-C613-4690-A2E9-CC1C787E75E1}"/>
              </a:ext>
            </a:extLst>
          </p:cNvPr>
          <p:cNvSpPr txBox="1"/>
          <p:nvPr/>
        </p:nvSpPr>
        <p:spPr>
          <a:xfrm>
            <a:off x="2593150" y="1557000"/>
            <a:ext cx="826850" cy="13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b="1" dirty="0">
                <a:solidFill>
                  <a:srgbClr val="0091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ติดต่อ</a:t>
            </a:r>
            <a:r>
              <a:rPr lang="en-US" b="1" dirty="0">
                <a:solidFill>
                  <a:srgbClr val="0091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>
                <a:solidFill>
                  <a:srgbClr val="0091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b="1" dirty="0">
                <a:solidFill>
                  <a:srgbClr val="0091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สื่อสาร (Ren)</a:t>
            </a:r>
            <a:endParaRPr lang="zh-CN" altLang="en-US" b="1" dirty="0">
              <a:solidFill>
                <a:srgbClr val="00913E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F2CF75-831F-4503-8F78-6703764EFB9C}"/>
              </a:ext>
            </a:extLst>
          </p:cNvPr>
          <p:cNvSpPr txBox="1"/>
          <p:nvPr/>
        </p:nvSpPr>
        <p:spPr>
          <a:xfrm>
            <a:off x="747600" y="3717000"/>
            <a:ext cx="872400" cy="13782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b="1">
                <a:solidFill>
                  <a:srgbClr val="0091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ปรึกษา (So)</a:t>
            </a:r>
            <a:endParaRPr lang="zh-CN" altLang="en-US" b="1" dirty="0">
              <a:solidFill>
                <a:srgbClr val="00913E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4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02298" y="2373282"/>
            <a:ext cx="8355834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2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ขอให้ตรวจสอบและปฏิบัติตามเอกสารคำสั่งงานรักษาความปลอดภัย</a:t>
            </a:r>
            <a:endParaRPr kumimoji="1" lang="en-US" altLang="ja-JP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2977" y="710325"/>
            <a:ext cx="8853023" cy="5526675"/>
          </a:xfrm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แผนงานรักษาความปลอดภัย</a:t>
            </a:r>
            <a:endParaRPr kumimoji="1"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เป็นเอกสารที่กำหนดเนื้อหารายละเอียดของงานรักษาความปลอดภัยทั้งหมด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เวลาปฏิบัติงานรักษาความปลอดภัย จะมีการจัดทำเอกสารคำสั่งงานรักษาความปลอดภัยให้กับพนักงานรักษาความปลอดภัยแต่ละคน ตามแผนงานรักษาความปลอดภัย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00"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เอกสารคำสั่งงานรักษาความปลอดภัย</a:t>
            </a:r>
            <a:endParaRPr kumimoji="1"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เป็นเอกสารที่ระบุรายละเอียด, ขั้นตอน, เส้นทางเดินตรวจตรา, วิธีรับมือเวลาเกิดเหตุฉุกเฉิน ฯลฯ ในงานรักษาความปลอดภัยไว้อย่างชัดเจน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8000" lvl="1"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ในการปฏิบัติหน้าที่งานรักษาความปลอดภัย ขอให้ทำความเข้าใจรายละเอียดและข้อควรระวัง ฯลฯ ที่ระบุไว้อย่างครบถ้วน พร้อมๆ กับ</a:t>
            </a:r>
            <a:r>
              <a:rPr lang="th" sz="1600" b="1" u="sng" dirty="0">
                <a:solidFill>
                  <a:srgbClr val="F2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ปฏิบัติตามเอกสารคำสั่งงานรักษาความปลอดภัย</a:t>
            </a:r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โดยละเอียด</a:t>
            </a:r>
            <a:endParaRPr kumimoji="1" lang="ja-JP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3708000" y="3711141"/>
            <a:ext cx="4536001" cy="1188000"/>
          </a:xfrm>
          <a:prstGeom prst="wedgeRoundRectCallout">
            <a:avLst>
              <a:gd name="adj1" fmla="val -28378"/>
              <a:gd name="adj2" fmla="val -7267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th"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เกิดกรณีตัวอย่างถึงขั้นเป็นอุบัติภัยความเสียหายในการทำงาน จากการไม่ปฏิบัติตามกฎเกณฑ์หรือขั้นตอนที่ควรปฏิบัติตามเป็นจำนวนมาก !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9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8210"/>
      </p:ext>
    </p:extLst>
  </p:cSld>
  <p:clrMapOvr>
    <a:masterClrMapping/>
  </p:clrMapOvr>
</p:sld>
</file>

<file path=ppt/theme/theme1.xml><?xml version="1.0" encoding="utf-8"?>
<a:theme xmlns:a="http://schemas.openxmlformats.org/drawingml/2006/main" name="MHIR仕様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IR仕様" id="{05344C92-AC6A-4493-8C0E-E7C17A05DCD7}" vid="{55D99DC7-8333-4294-BB2F-D433CAFD001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MHIR仕様</Template>
  <TotalTime>1212</TotalTime>
  <Words>5038</Words>
  <Application>Microsoft Office PowerPoint</Application>
  <PresentationFormat>画面に合わせる (4:3)</PresentationFormat>
  <Paragraphs>429</Paragraphs>
  <Slides>31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Futura Md</vt:lpstr>
      <vt:lpstr>Meiryo UI</vt:lpstr>
      <vt:lpstr>ＭＳ Ｐゴシック</vt:lpstr>
      <vt:lpstr>メイリオ</vt:lpstr>
      <vt:lpstr>Arial</vt:lpstr>
      <vt:lpstr>Calibri</vt:lpstr>
      <vt:lpstr>Tahoma</vt:lpstr>
      <vt:lpstr>Wingdings</vt:lpstr>
      <vt:lpstr>MHIR仕様</vt:lpstr>
      <vt:lpstr>เพื่อการทำงานอย่างปลอดภัย และมีสุขภาพแข็งแรง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安全かつ健康的に働くために</dc:title>
  <cp:lastPrinted>2020-02-10T09:16:03Z</cp:lastPrinted>
  <dcterms:created xsi:type="dcterms:W3CDTF">2019-10-29T11:12:42Z</dcterms:created>
  <dcterms:modified xsi:type="dcterms:W3CDTF">2022-03-02T09:04:07Z</dcterms:modified>
</cp:coreProperties>
</file>