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7" r:id="rId3"/>
    <p:sldId id="258" r:id="rId4"/>
    <p:sldId id="291" r:id="rId5"/>
    <p:sldId id="261" r:id="rId6"/>
    <p:sldId id="262" r:id="rId7"/>
    <p:sldId id="263" r:id="rId8"/>
    <p:sldId id="264" r:id="rId9"/>
    <p:sldId id="265" r:id="rId10"/>
    <p:sldId id="266" r:id="rId11"/>
    <p:sldId id="267" r:id="rId12"/>
    <p:sldId id="269" r:id="rId13"/>
    <p:sldId id="268"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5" r:id="rId29"/>
    <p:sldId id="288" r:id="rId30"/>
    <p:sldId id="289" r:id="rId31"/>
    <p:sldId id="290" r:id="rId32"/>
  </p:sldIdLst>
  <p:sldSz cx="9144000" cy="6858000" type="screen4x3"/>
  <p:notesSz cx="6807200" cy="9939338"/>
  <p:defaultTextStyle>
    <a:defPPr rtl="0">
      <a:defRPr lang="mn-MN"/>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3E"/>
    <a:srgbClr val="FF5050"/>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42" autoAdjust="0"/>
    <p:restoredTop sz="96283" autoAdjust="0"/>
  </p:normalViewPr>
  <p:slideViewPr>
    <p:cSldViewPr showGuides="1">
      <p:cViewPr varScale="1">
        <p:scale>
          <a:sx n="80" d="100"/>
          <a:sy n="80" d="100"/>
        </p:scale>
        <p:origin x="1824" y="58"/>
      </p:cViewPr>
      <p:guideLst>
        <p:guide orient="horz" pos="2160"/>
        <p:guide pos="2880"/>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___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469421101774042"/>
          <c:y val="9.5185654008438814E-2"/>
          <c:w val="0.46388888888888891"/>
          <c:h val="0.77314814814814814"/>
        </c:manualLayout>
      </c:layout>
      <c:doughnutChart>
        <c:varyColors val="1"/>
        <c:ser>
          <c:idx val="0"/>
          <c:order val="0"/>
          <c:dPt>
            <c:idx val="0"/>
            <c:bubble3D val="0"/>
            <c:spPr>
              <a:solidFill>
                <a:srgbClr val="ED7D31"/>
              </a:solidFill>
              <a:ln w="19050">
                <a:solidFill>
                  <a:schemeClr val="lt1"/>
                </a:solidFill>
              </a:ln>
              <a:effectLst/>
            </c:spPr>
            <c:extLst>
              <c:ext xmlns:c16="http://schemas.microsoft.com/office/drawing/2014/chart" uri="{C3380CC4-5D6E-409C-BE32-E72D297353CC}">
                <c16:uniqueId val="{00000001-8480-43EF-9D81-02DCBB2D8E92}"/>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2-8480-43EF-9D81-02DCBB2D8E92}"/>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3-8480-43EF-9D81-02DCBB2D8E92}"/>
              </c:ext>
            </c:extLst>
          </c:dPt>
          <c:dPt>
            <c:idx val="3"/>
            <c:bubble3D val="0"/>
            <c:spPr>
              <a:solidFill>
                <a:srgbClr val="039EEB"/>
              </a:solidFill>
              <a:ln w="19050">
                <a:solidFill>
                  <a:schemeClr val="lt1"/>
                </a:solidFill>
              </a:ln>
              <a:effectLst/>
            </c:spPr>
            <c:extLst>
              <c:ext xmlns:c16="http://schemas.microsoft.com/office/drawing/2014/chart" uri="{C3380CC4-5D6E-409C-BE32-E72D297353CC}">
                <c16:uniqueId val="{00000004-8480-43EF-9D81-02DCBB2D8E92}"/>
              </c:ext>
            </c:extLst>
          </c:dPt>
          <c:dPt>
            <c:idx val="4"/>
            <c:bubble3D val="0"/>
            <c:spPr>
              <a:solidFill>
                <a:srgbClr val="934BC9"/>
              </a:solidFill>
              <a:ln w="19050">
                <a:solidFill>
                  <a:schemeClr val="lt1"/>
                </a:solidFill>
              </a:ln>
              <a:effectLst/>
            </c:spPr>
            <c:extLst>
              <c:ext xmlns:c16="http://schemas.microsoft.com/office/drawing/2014/chart" uri="{C3380CC4-5D6E-409C-BE32-E72D297353CC}">
                <c16:uniqueId val="{00000005-8480-43EF-9D81-02DCBB2D8E92}"/>
              </c:ext>
            </c:extLst>
          </c:dPt>
          <c:dPt>
            <c:idx val="5"/>
            <c:bubble3D val="0"/>
            <c:spPr>
              <a:solidFill>
                <a:srgbClr val="00B050"/>
              </a:solidFill>
              <a:ln w="19050">
                <a:solidFill>
                  <a:schemeClr val="lt1"/>
                </a:solidFill>
              </a:ln>
              <a:effectLst/>
            </c:spPr>
            <c:extLst>
              <c:ext xmlns:c16="http://schemas.microsoft.com/office/drawing/2014/chart" uri="{C3380CC4-5D6E-409C-BE32-E72D297353CC}">
                <c16:uniqueId val="{0000000D-968A-4519-BAA5-C226F5F31860}"/>
              </c:ext>
            </c:extLst>
          </c:dPt>
          <c:dPt>
            <c:idx val="6"/>
            <c:bubble3D val="0"/>
            <c:spPr>
              <a:solidFill>
                <a:srgbClr val="92D050"/>
              </a:solidFill>
              <a:ln w="19050">
                <a:solidFill>
                  <a:schemeClr val="lt1"/>
                </a:solidFill>
              </a:ln>
              <a:effectLst/>
            </c:spPr>
            <c:extLst>
              <c:ext xmlns:c16="http://schemas.microsoft.com/office/drawing/2014/chart" uri="{C3380CC4-5D6E-409C-BE32-E72D297353CC}">
                <c16:uniqueId val="{0000000E-968A-4519-BAA5-C226F5F31860}"/>
              </c:ext>
            </c:extLst>
          </c:dPt>
          <c:dPt>
            <c:idx val="7"/>
            <c:bubble3D val="0"/>
            <c:spPr>
              <a:solidFill>
                <a:srgbClr val="5B9BD5">
                  <a:lumMod val="20000"/>
                  <a:lumOff val="80000"/>
                </a:srgbClr>
              </a:solidFill>
              <a:ln w="19050">
                <a:solidFill>
                  <a:schemeClr val="lt1"/>
                </a:solidFill>
              </a:ln>
              <a:effectLst/>
            </c:spPr>
            <c:extLst>
              <c:ext xmlns:c16="http://schemas.microsoft.com/office/drawing/2014/chart" uri="{C3380CC4-5D6E-409C-BE32-E72D297353CC}">
                <c16:uniqueId val="{0000000C-968A-4519-BAA5-C226F5F31860}"/>
              </c:ext>
            </c:extLst>
          </c:dPt>
          <c:dLbls>
            <c:dLbl>
              <c:idx val="0"/>
              <c:layout>
                <c:manualLayout>
                  <c:x val="8.3513251128178867E-3"/>
                  <c:y val="5.0480063423893287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480-43EF-9D81-02DCBB2D8E92}"/>
                </c:ext>
              </c:extLst>
            </c:dLbl>
            <c:dLbl>
              <c:idx val="1"/>
              <c:layout>
                <c:manualLayout>
                  <c:x val="3.0945419103312706E-3"/>
                  <c:y val="1.463695173378727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8480-43EF-9D81-02DCBB2D8E92}"/>
                </c:ext>
              </c:extLst>
            </c:dLbl>
            <c:dLbl>
              <c:idx val="2"/>
              <c:layout>
                <c:manualLayout>
                  <c:x val="-6.9049707602339182E-3"/>
                  <c:y val="1.1422969103738339E-2"/>
                </c:manualLayout>
              </c:layout>
              <c:numFmt formatCode="General" sourceLinked="0"/>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1503296783625731"/>
                      <c:h val="0.27865490639458074"/>
                    </c:manualLayout>
                  </c15:layout>
                </c:ext>
                <c:ext xmlns:c16="http://schemas.microsoft.com/office/drawing/2014/chart" uri="{C3380CC4-5D6E-409C-BE32-E72D297353CC}">
                  <c16:uniqueId val="{00000003-8480-43EF-9D81-02DCBB2D8E92}"/>
                </c:ext>
              </c:extLst>
            </c:dLbl>
            <c:dLbl>
              <c:idx val="3"/>
              <c:layout>
                <c:manualLayout>
                  <c:x val="-0.10822624269005848"/>
                  <c:y val="0.23188907726120736"/>
                </c:manualLayout>
              </c:layout>
              <c:numFmt formatCode="General" sourceLinked="0"/>
              <c:spPr>
                <a:noFill/>
                <a:ln>
                  <a:noFill/>
                </a:ln>
                <a:effectLst/>
              </c:spPr>
              <c:txPr>
                <a:bodyPr rot="0" spcFirstLastPara="1" vertOverflow="overflow" horzOverflow="overflow" vert="horz" wrap="square" lIns="38100" tIns="0" rIns="38100" bIns="19050" anchor="ctr" anchorCtr="1">
                  <a:noAutofit/>
                </a:bodyPr>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31004790716702457"/>
                      <c:h val="0.15557375384342795"/>
                    </c:manualLayout>
                  </c15:layout>
                </c:ext>
                <c:ext xmlns:c16="http://schemas.microsoft.com/office/drawing/2014/chart" uri="{C3380CC4-5D6E-409C-BE32-E72D297353CC}">
                  <c16:uniqueId val="{00000004-8480-43EF-9D81-02DCBB2D8E92}"/>
                </c:ext>
              </c:extLst>
            </c:dLbl>
            <c:dLbl>
              <c:idx val="4"/>
              <c:layout>
                <c:manualLayout>
                  <c:x val="-0.14451620579894872"/>
                  <c:y val="1.8315868598441837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8480-43EF-9D81-02DCBB2D8E92}"/>
                </c:ext>
              </c:extLst>
            </c:dLbl>
            <c:dLbl>
              <c:idx val="5"/>
              <c:layout>
                <c:manualLayout>
                  <c:x val="-0.12498696506549742"/>
                  <c:y val="-4.157772392196299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968A-4519-BAA5-C226F5F31860}"/>
                </c:ext>
              </c:extLst>
            </c:dLbl>
            <c:dLbl>
              <c:idx val="6"/>
              <c:layout>
                <c:manualLayout>
                  <c:x val="-5.801656920077973E-2"/>
                  <c:y val="-4.8094103690317448E-2"/>
                </c:manualLayout>
              </c:layout>
              <c:numFmt formatCode="General"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E-968A-4519-BAA5-C226F5F31860}"/>
                </c:ext>
              </c:extLst>
            </c:dLbl>
            <c:dLbl>
              <c:idx val="7"/>
              <c:layout>
                <c:manualLayout>
                  <c:x val="2.7956205795871586E-3"/>
                  <c:y val="1.6230724422965183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C-968A-4519-BAA5-C226F5F31860}"/>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1"/>
            <c:showSerName val="0"/>
            <c:showPercent val="0"/>
            <c:showBubbleSize val="0"/>
            <c:separator>
</c:separator>
            <c:showLeaderLines val="1"/>
            <c:leaderLines>
              <c:spPr>
                <a:ln w="9525" cap="flat" cmpd="sng" algn="ctr">
                  <a:solidFill>
                    <a:sysClr val="windowText" lastClr="000000"/>
                  </a:solidFill>
                  <a:round/>
                </a:ln>
                <a:effectLst/>
              </c:spPr>
            </c:leaderLines>
            <c:extLst>
              <c:ext xmlns:c15="http://schemas.microsoft.com/office/drawing/2012/chart" uri="{CE6537A1-D6FC-4f65-9D91-7224C49458BB}"/>
            </c:extLst>
          </c:dLbls>
          <c:cat>
            <c:strRef>
              <c:f>①!$Z$3:$Z$10</c:f>
              <c:strCache>
                <c:ptCount val="8"/>
                <c:pt idx="0">
                  <c:v>Халтирах / бүдрэх</c:v>
                </c:pt>
                <c:pt idx="1">
                  <c:v>Зам тээврийн осол</c:v>
                </c:pt>
                <c:pt idx="2">
                  <c:v>Халуунд ( наранд) цохиулах</c:v>
                </c:pt>
                <c:pt idx="3">
                  <c:v>Биед эвгүй байрлал / хариу үйлдэл</c:v>
                </c:pt>
                <c:pt idx="4">
                  <c:v>Дайралт</c:v>
                </c:pt>
                <c:pt idx="5">
                  <c:v>Унах</c:v>
                </c:pt>
                <c:pt idx="6">
                  <c:v>Хавчуулагдах</c:v>
                </c:pt>
                <c:pt idx="7">
                  <c:v>Бусад</c:v>
                </c:pt>
              </c:strCache>
            </c:strRef>
          </c:cat>
          <c:val>
            <c:numRef>
              <c:f>①!$AA$3:$AA$10</c:f>
              <c:numCache>
                <c:formatCode>General"名"</c:formatCode>
                <c:ptCount val="8"/>
                <c:pt idx="0">
                  <c:v>571</c:v>
                </c:pt>
                <c:pt idx="1">
                  <c:v>275</c:v>
                </c:pt>
                <c:pt idx="2">
                  <c:v>189</c:v>
                </c:pt>
                <c:pt idx="3">
                  <c:v>145</c:v>
                </c:pt>
                <c:pt idx="4">
                  <c:v>117</c:v>
                </c:pt>
                <c:pt idx="5">
                  <c:v>117</c:v>
                </c:pt>
                <c:pt idx="6">
                  <c:v>84</c:v>
                </c:pt>
                <c:pt idx="7">
                  <c:v>171</c:v>
                </c:pt>
              </c:numCache>
            </c:numRef>
          </c:val>
          <c:extLst>
            <c:ext xmlns:c16="http://schemas.microsoft.com/office/drawing/2014/chart" uri="{C3380CC4-5D6E-409C-BE32-E72D297353CC}">
              <c16:uniqueId val="{00000000-8480-43EF-9D81-02DCBB2D8E92}"/>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805555555555555"/>
          <c:y val="0.19212962962962962"/>
          <c:w val="0.46388888888888891"/>
          <c:h val="0.77314814814814814"/>
        </c:manualLayout>
      </c:layout>
      <c:doughnutChart>
        <c:varyColors val="1"/>
        <c:ser>
          <c:idx val="0"/>
          <c:order val="0"/>
          <c:dPt>
            <c:idx val="0"/>
            <c:bubble3D val="0"/>
            <c:spPr>
              <a:solidFill>
                <a:srgbClr val="0070C0"/>
              </a:solidFill>
              <a:ln w="19050">
                <a:solidFill>
                  <a:schemeClr val="lt1"/>
                </a:solidFill>
              </a:ln>
              <a:effectLst/>
            </c:spPr>
            <c:extLst>
              <c:ext xmlns:c16="http://schemas.microsoft.com/office/drawing/2014/chart" uri="{C3380CC4-5D6E-409C-BE32-E72D297353CC}">
                <c16:uniqueId val="{00000001-8480-43EF-9D81-02DCBB2D8E92}"/>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2-8480-43EF-9D81-02DCBB2D8E92}"/>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3-8480-43EF-9D81-02DCBB2D8E92}"/>
              </c:ext>
            </c:extLst>
          </c:dPt>
          <c:dPt>
            <c:idx val="3"/>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4-8480-43EF-9D81-02DCBB2D8E92}"/>
              </c:ext>
            </c:extLst>
          </c:dPt>
          <c:dLbls>
            <c:dLbl>
              <c:idx val="0"/>
              <c:layout>
                <c:manualLayout>
                  <c:x val="0.16207368173257994"/>
                  <c:y val="7.1100837138508372E-2"/>
                </c:manualLayout>
              </c:layout>
              <c:numFmt formatCode="General"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480-43EF-9D81-02DCBB2D8E92}"/>
                </c:ext>
              </c:extLst>
            </c:dLbl>
            <c:dLbl>
              <c:idx val="1"/>
              <c:layout>
                <c:manualLayout>
                  <c:x val="-0.17462931372973883"/>
                  <c:y val="9.2592592592592587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8480-43EF-9D81-02DCBB2D8E92}"/>
                </c:ext>
              </c:extLst>
            </c:dLbl>
            <c:dLbl>
              <c:idx val="2"/>
              <c:layout>
                <c:manualLayout>
                  <c:x val="-4.9679378531073445E-2"/>
                  <c:y val="5.0353881278538811E-3"/>
                </c:manualLayout>
              </c:layout>
              <c:numFmt formatCode="General"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8480-43EF-9D81-02DCBB2D8E92}"/>
                </c:ext>
              </c:extLst>
            </c:dLbl>
            <c:dLbl>
              <c:idx val="3"/>
              <c:tx>
                <c:rich>
                  <a:bodyPr/>
                  <a:lstStyle/>
                  <a:p>
                    <a:fld id="{E48F189B-9695-4B1B-B227-8E59DFA3E2A2}" type="CATEGORYNAME">
                      <a:rPr lang="ru-RU" altLang="ja-JP" sz="700"/>
                      <a:pPr/>
                      <a:t>[分類名]</a:t>
                    </a:fld>
                    <a:r>
                      <a:rPr lang="ru-RU" altLang="ja-JP" sz="700" baseline="0" dirty="0"/>
                      <a:t> </a:t>
                    </a:r>
                  </a:p>
                  <a:p>
                    <a:fld id="{567F19D8-F55E-4D1B-8E9A-320B2BE490BC}" type="VALUE">
                      <a:rPr lang="ru-RU" altLang="ja-JP" sz="700" baseline="0"/>
                      <a:pPr/>
                      <a:t>[値]</a:t>
                    </a:fld>
                    <a:endParaRPr lang="ja-JP" alt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8480-43EF-9D81-02DCBB2D8E92}"/>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①!$R$3:$R$6</c:f>
              <c:strCache>
                <c:ptCount val="4"/>
                <c:pt idx="0">
                  <c:v>Зам тээврийн осол</c:v>
                </c:pt>
                <c:pt idx="1">
                  <c:v>Унах</c:v>
                </c:pt>
                <c:pt idx="2">
                  <c:v>Халуунд ( наранд) цохиулах</c:v>
                </c:pt>
                <c:pt idx="3">
                  <c:v>Бусад</c:v>
                </c:pt>
              </c:strCache>
            </c:strRef>
          </c:cat>
          <c:val>
            <c:numRef>
              <c:f>①!$S$3:$S$6</c:f>
              <c:numCache>
                <c:formatCode>General"名"</c:formatCode>
                <c:ptCount val="4"/>
                <c:pt idx="0">
                  <c:v>8</c:v>
                </c:pt>
                <c:pt idx="1">
                  <c:v>3</c:v>
                </c:pt>
                <c:pt idx="2">
                  <c:v>1</c:v>
                </c:pt>
                <c:pt idx="3">
                  <c:v>3</c:v>
                </c:pt>
              </c:numCache>
            </c:numRef>
          </c:val>
          <c:extLst>
            <c:ext xmlns:c16="http://schemas.microsoft.com/office/drawing/2014/chart" uri="{C3380CC4-5D6E-409C-BE32-E72D297353CC}">
              <c16:uniqueId val="{00000000-8480-43EF-9D81-02DCBB2D8E92}"/>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009186351706035E-2"/>
          <c:y val="5.2546296296296299E-2"/>
          <c:w val="0.82273162729658789"/>
          <c:h val="0.79952901720618252"/>
        </c:manualLayout>
      </c:layout>
      <c:barChart>
        <c:barDir val="col"/>
        <c:grouping val="clustered"/>
        <c:varyColors val="0"/>
        <c:ser>
          <c:idx val="1"/>
          <c:order val="1"/>
          <c:tx>
            <c:v>死亡</c:v>
          </c:tx>
          <c:spPr>
            <a:solidFill>
              <a:srgbClr val="FF5050"/>
            </a:solidFill>
          </c:spPr>
          <c:invertIfNegative val="0"/>
          <c:dLbls>
            <c:dLbl>
              <c:idx val="1"/>
              <c:layout>
                <c:manualLayout>
                  <c:x val="0"/>
                  <c:y val="0.15434027777777784"/>
                </c:manualLayout>
              </c:layout>
              <c:numFmt formatCode="General" sourceLinked="0"/>
              <c:spPr>
                <a:noFill/>
                <a:ln>
                  <a:noFill/>
                </a:ln>
                <a:effectLst/>
              </c:spPr>
              <c:txPr>
                <a:bodyPr rot="0" spcFirstLastPara="1" vertOverflow="ellipsis" vert="horz" wrap="square" lIns="38100" tIns="19050" rIns="38100" bIns="18000" anchor="b" anchorCtr="1">
                  <a:spAutoFit/>
                </a:bodyPr>
                <a:lstStyle/>
                <a:p>
                  <a:pPr>
                    <a:defRPr sz="1000" b="0" i="0" u="none" strike="noStrike" kern="1200" baseline="0">
                      <a:solidFill>
                        <a:schemeClr val="bg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035-48CB-A519-EC36DA7EBB6C}"/>
                </c:ext>
              </c:extLst>
            </c:dLbl>
            <c:dLbl>
              <c:idx val="3"/>
              <c:layout>
                <c:manualLayout>
                  <c:x val="3.3920940170940172E-3"/>
                  <c:y val="0.30954861111111109"/>
                </c:manualLayout>
              </c:layout>
              <c:numFmt formatCode="General" sourceLinked="0"/>
              <c:spPr>
                <a:noFill/>
                <a:ln>
                  <a:noFill/>
                </a:ln>
                <a:effectLst/>
              </c:spPr>
              <c:txPr>
                <a:bodyPr rot="0" spcFirstLastPara="1" vertOverflow="ellipsis" vert="horz" wrap="square" lIns="38100" tIns="19050" rIns="38100" bIns="18000" anchor="b" anchorCtr="1">
                  <a:spAutoFit/>
                </a:bodyPr>
                <a:lstStyle/>
                <a:p>
                  <a:pPr>
                    <a:defRPr sz="1000" b="0" i="0" u="none" strike="noStrike" kern="1200" baseline="0">
                      <a:solidFill>
                        <a:schemeClr val="bg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E5D-4845-AD73-AA1C93DA53A6}"/>
                </c:ext>
              </c:extLst>
            </c:dLbl>
            <c:numFmt formatCode="General" sourceLinked="0"/>
            <c:spPr>
              <a:noFill/>
              <a:ln>
                <a:noFill/>
              </a:ln>
              <a:effectLst/>
            </c:spPr>
            <c:txPr>
              <a:bodyPr rot="0" spcFirstLastPara="1" vertOverflow="ellipsis" vert="horz" wrap="square" lIns="38100" tIns="19050" rIns="38100" bIns="18000" anchor="b"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①!$B$4:$B$8</c:f>
              <c:strCache>
                <c:ptCount val="5"/>
                <c:pt idx="0">
                  <c:v>2014 он</c:v>
                </c:pt>
                <c:pt idx="1">
                  <c:v>2015 он</c:v>
                </c:pt>
                <c:pt idx="2">
                  <c:v>2016 он</c:v>
                </c:pt>
                <c:pt idx="3">
                  <c:v>2017 он</c:v>
                </c:pt>
                <c:pt idx="4">
                  <c:v>2018 он</c:v>
                </c:pt>
              </c:strCache>
            </c:strRef>
          </c:cat>
          <c:val>
            <c:numRef>
              <c:f>①!$F$4:$F$8</c:f>
              <c:numCache>
                <c:formatCode>General"名"</c:formatCode>
                <c:ptCount val="5"/>
                <c:pt idx="0">
                  <c:v>14</c:v>
                </c:pt>
                <c:pt idx="1">
                  <c:v>17</c:v>
                </c:pt>
                <c:pt idx="2">
                  <c:v>12</c:v>
                </c:pt>
                <c:pt idx="3">
                  <c:v>25</c:v>
                </c:pt>
                <c:pt idx="4">
                  <c:v>16</c:v>
                </c:pt>
              </c:numCache>
            </c:numRef>
          </c:val>
          <c:extLst>
            <c:ext xmlns:c16="http://schemas.microsoft.com/office/drawing/2014/chart" uri="{C3380CC4-5D6E-409C-BE32-E72D297353CC}">
              <c16:uniqueId val="{00000001-A709-46BF-8CDA-8A09EE230828}"/>
            </c:ext>
          </c:extLst>
        </c:ser>
        <c:dLbls>
          <c:showLegendKey val="0"/>
          <c:showVal val="1"/>
          <c:showCatName val="0"/>
          <c:showSerName val="0"/>
          <c:showPercent val="0"/>
          <c:showBubbleSize val="0"/>
        </c:dLbls>
        <c:gapWidth val="100"/>
        <c:axId val="564194976"/>
        <c:axId val="564191448"/>
      </c:barChart>
      <c:lineChart>
        <c:grouping val="standard"/>
        <c:varyColors val="0"/>
        <c:ser>
          <c:idx val="0"/>
          <c:order val="0"/>
          <c:tx>
            <c:v>死傷</c:v>
          </c:tx>
          <c:spPr>
            <a:ln w="31750" cap="rnd">
              <a:solidFill>
                <a:srgbClr val="0070C0"/>
              </a:solidFill>
              <a:round/>
            </a:ln>
            <a:effectLst/>
          </c:spPr>
          <c:marker>
            <c:symbol val="circle"/>
            <c:size val="5"/>
            <c:spPr>
              <a:solidFill>
                <a:srgbClr val="0070C0"/>
              </a:solidFill>
              <a:ln w="25400">
                <a:solidFill>
                  <a:srgbClr val="0070C0"/>
                </a:solidFill>
                <a:bevel/>
              </a:ln>
              <a:effectLst/>
            </c:spPr>
          </c:marker>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①!$B$4:$B$8</c:f>
              <c:strCache>
                <c:ptCount val="5"/>
                <c:pt idx="0">
                  <c:v>2014 он</c:v>
                </c:pt>
                <c:pt idx="1">
                  <c:v>2015 он</c:v>
                </c:pt>
                <c:pt idx="2">
                  <c:v>2016 он</c:v>
                </c:pt>
                <c:pt idx="3">
                  <c:v>2017 он</c:v>
                </c:pt>
                <c:pt idx="4">
                  <c:v>2018 он</c:v>
                </c:pt>
              </c:strCache>
            </c:strRef>
          </c:cat>
          <c:val>
            <c:numRef>
              <c:f>①!$C$4:$C$8</c:f>
              <c:numCache>
                <c:formatCode>General"名"</c:formatCode>
                <c:ptCount val="5"/>
                <c:pt idx="0">
                  <c:v>660</c:v>
                </c:pt>
                <c:pt idx="1">
                  <c:v>746</c:v>
                </c:pt>
                <c:pt idx="2">
                  <c:v>745</c:v>
                </c:pt>
                <c:pt idx="3">
                  <c:v>779</c:v>
                </c:pt>
                <c:pt idx="4">
                  <c:v>817</c:v>
                </c:pt>
              </c:numCache>
            </c:numRef>
          </c:val>
          <c:smooth val="0"/>
          <c:extLst>
            <c:ext xmlns:c16="http://schemas.microsoft.com/office/drawing/2014/chart" uri="{C3380CC4-5D6E-409C-BE32-E72D297353CC}">
              <c16:uniqueId val="{00000000-A709-46BF-8CDA-8A09EE230828}"/>
            </c:ext>
          </c:extLst>
        </c:ser>
        <c:dLbls>
          <c:showLegendKey val="0"/>
          <c:showVal val="1"/>
          <c:showCatName val="0"/>
          <c:showSerName val="0"/>
          <c:showPercent val="0"/>
          <c:showBubbleSize val="0"/>
        </c:dLbls>
        <c:marker val="1"/>
        <c:smooth val="0"/>
        <c:axId val="564199288"/>
        <c:axId val="564195368"/>
      </c:lineChart>
      <c:valAx>
        <c:axId val="564195368"/>
        <c:scaling>
          <c:orientation val="minMax"/>
          <c:max val="900"/>
          <c:min val="0"/>
        </c:scaling>
        <c:delete val="0"/>
        <c:axPos val="r"/>
        <c:numFmt formatCode="General"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564199288"/>
        <c:crosses val="max"/>
        <c:crossBetween val="between"/>
        <c:majorUnit val="200"/>
      </c:valAx>
      <c:catAx>
        <c:axId val="5641992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564195368"/>
        <c:crosses val="autoZero"/>
        <c:auto val="1"/>
        <c:lblAlgn val="ctr"/>
        <c:lblOffset val="100"/>
        <c:noMultiLvlLbl val="0"/>
      </c:catAx>
      <c:valAx>
        <c:axId val="564191448"/>
        <c:scaling>
          <c:orientation val="minMax"/>
        </c:scaling>
        <c:delete val="0"/>
        <c:axPos val="l"/>
        <c:numFmt formatCode="General"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564194976"/>
        <c:crosses val="autoZero"/>
        <c:crossBetween val="between"/>
        <c:majorUnit val="10"/>
      </c:valAx>
      <c:catAx>
        <c:axId val="564194976"/>
        <c:scaling>
          <c:orientation val="minMax"/>
        </c:scaling>
        <c:delete val="1"/>
        <c:axPos val="b"/>
        <c:numFmt formatCode="General" sourceLinked="1"/>
        <c:majorTickMark val="out"/>
        <c:minorTickMark val="none"/>
        <c:tickLblPos val="nextTo"/>
        <c:crossAx val="564191448"/>
        <c:crosses val="autoZero"/>
        <c:auto val="1"/>
        <c:lblAlgn val="ctr"/>
        <c:lblOffset val="100"/>
        <c:noMultiLvlLbl val="0"/>
      </c:catAx>
      <c:spPr>
        <a:noFill/>
        <a:ln>
          <a:noFill/>
        </a:ln>
        <a:effectLst/>
      </c:spPr>
    </c:plotArea>
    <c:legend>
      <c:legendPos val="b"/>
      <c:layout>
        <c:manualLayout>
          <c:xMode val="edge"/>
          <c:yMode val="edge"/>
          <c:x val="0.18253418803418803"/>
          <c:y val="0.22654730902777775"/>
          <c:w val="0.46199038461538455"/>
          <c:h val="7.852864583333332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0.29461</cdr:x>
      <cdr:y>0.34194</cdr:y>
    </cdr:from>
    <cdr:to>
      <cdr:x>0.59456</cdr:x>
      <cdr:y>0.63606</cdr:y>
    </cdr:to>
    <cdr:sp macro="" textlink="">
      <cdr:nvSpPr>
        <cdr:cNvPr id="3" name="テキスト ボックス 2"/>
        <cdr:cNvSpPr txBox="1"/>
      </cdr:nvSpPr>
      <cdr:spPr>
        <a:xfrm xmlns:a="http://schemas.openxmlformats.org/drawingml/2006/main">
          <a:off x="1209073" y="890068"/>
          <a:ext cx="1230995" cy="7655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Осолд өртсөн харуул, хамгаалагч</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pPr algn="ct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1669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pPr rtl="0"/>
            <a:fld id="{A423CB96-D018-44AB-868E-750588D5EC77}" type="datetimeFigureOut">
              <a:rPr kumimoji="1" lang="ja-JP" altLang="en-US" smtClean="0"/>
              <a:t>2022/3/2</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pPr rtl="0"/>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pPr rtl="0"/>
            <a:fld id="{5A7FF5F8-1051-4AA7-964B-EA33EF5AAE93}" type="slidenum">
              <a:rPr kumimoji="1" lang="ja-JP" altLang="en-US" smtClean="0"/>
              <a:t>‹#›</a:t>
            </a:fld>
            <a:endParaRPr kumimoji="1" lang="ja-JP" altLang="en-US"/>
          </a:p>
        </p:txBody>
      </p:sp>
    </p:spTree>
    <p:extLst>
      <p:ext uri="{BB962C8B-B14F-4D97-AF65-F5344CB8AC3E}">
        <p14:creationId xmlns:p14="http://schemas.microsoft.com/office/powerpoint/2010/main" val="41290858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10"/>
          </p:nvPr>
        </p:nvSpPr>
        <p:spPr/>
        <p:txBody>
          <a:bodyPr rtlCol="0"/>
          <a:lstStyle/>
          <a:p>
            <a:pPr rtl="0"/>
            <a:fld id="{5A7FF5F8-1051-4AA7-964B-EA33EF5AAE93}" type="slidenum">
              <a:rPr kumimoji="1" lang="ja-JP" altLang="en-US" smtClean="0"/>
              <a:t>1</a:t>
            </a:fld>
            <a:endParaRPr kumimoji="1" lang="ja-JP" altLang="en-US"/>
          </a:p>
        </p:txBody>
      </p:sp>
    </p:spTree>
    <p:extLst>
      <p:ext uri="{BB962C8B-B14F-4D97-AF65-F5344CB8AC3E}">
        <p14:creationId xmlns:p14="http://schemas.microsoft.com/office/powerpoint/2010/main" val="1048443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10"/>
          </p:nvPr>
        </p:nvSpPr>
        <p:spPr/>
        <p:txBody>
          <a:bodyPr rtlCol="0"/>
          <a:lstStyle/>
          <a:p>
            <a:pPr rtl="0"/>
            <a:fld id="{5A7FF5F8-1051-4AA7-964B-EA33EF5AAE93}" type="slidenum">
              <a:rPr kumimoji="1" lang="ja-JP" altLang="en-US" smtClean="0"/>
              <a:t>4</a:t>
            </a:fld>
            <a:endParaRPr kumimoji="1" lang="ja-JP" altLang="en-US"/>
          </a:p>
        </p:txBody>
      </p:sp>
    </p:spTree>
    <p:extLst>
      <p:ext uri="{BB962C8B-B14F-4D97-AF65-F5344CB8AC3E}">
        <p14:creationId xmlns:p14="http://schemas.microsoft.com/office/powerpoint/2010/main" val="2158404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199"/>
            <a:ext cx="7772400" cy="2400296"/>
          </a:xfrm>
        </p:spPr>
        <p:txBody>
          <a:bodyPr rtlCol="0" anchor="ctr"/>
          <a:lstStyle>
            <a:lvl1pPr algn="ctr">
              <a:defRPr sz="4800">
                <a:solidFill>
                  <a:schemeClr val="accent5">
                    <a:lumMod val="75000"/>
                  </a:schemeClr>
                </a:solidFill>
              </a:defRPr>
            </a:lvl1pPr>
          </a:lstStyle>
          <a:p>
            <a:pPr rtl="0"/>
            <a:r>
              <a:rPr lang="mn"/>
              <a:t>マスター タイトルの書式設定</a:t>
            </a:r>
            <a:endParaRPr lang="en-US" dirty="0"/>
          </a:p>
        </p:txBody>
      </p:sp>
      <p:sp>
        <p:nvSpPr>
          <p:cNvPr id="3" name="Subtitle 2"/>
          <p:cNvSpPr>
            <a:spLocks noGrp="1"/>
          </p:cNvSpPr>
          <p:nvPr>
            <p:ph type="subTitle" idx="1"/>
          </p:nvPr>
        </p:nvSpPr>
        <p:spPr>
          <a:xfrm>
            <a:off x="1143000" y="3670483"/>
            <a:ext cx="6858000" cy="2422587"/>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mn"/>
              <a:t>マスター サブタイトルの書式設定</a:t>
            </a:r>
            <a:endParaRPr lang="en-US" dirty="0"/>
          </a:p>
        </p:txBody>
      </p:sp>
      <p:sp>
        <p:nvSpPr>
          <p:cNvPr id="13" name="Rectangle 4"/>
          <p:cNvSpPr>
            <a:spLocks noChangeArrowheads="1"/>
          </p:cNvSpPr>
          <p:nvPr/>
        </p:nvSpPr>
        <p:spPr bwMode="auto">
          <a:xfrm>
            <a:off x="259133" y="1302848"/>
            <a:ext cx="8650288" cy="122237"/>
          </a:xfrm>
          <a:prstGeom prst="rect">
            <a:avLst/>
          </a:prstGeom>
          <a:gradFill rotWithShape="1">
            <a:gsLst>
              <a:gs pos="0">
                <a:srgbClr val="333399"/>
              </a:gs>
              <a:gs pos="100000">
                <a:schemeClr val="bg1">
                  <a:alpha val="0"/>
                </a:schemeClr>
              </a:gs>
            </a:gsLst>
            <a:lin ang="0" scaled="1"/>
          </a:gradFill>
          <a:ln w="9525">
            <a:noFill/>
            <a:miter lim="800000"/>
            <a:headEnd/>
            <a:tailEnd/>
          </a:ln>
          <a:effectLst/>
        </p:spPr>
        <p:txBody>
          <a:bodyPr wrap="none" rtlCol="0" anchor="ctr"/>
          <a:lstStyle>
            <a:defPPr>
              <a:defRPr lang="ja-JP"/>
            </a:defPPr>
            <a:lvl1pPr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1pPr>
            <a:lvl2pPr marL="4572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2pPr>
            <a:lvl3pPr marL="9144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3pPr>
            <a:lvl4pPr marL="13716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4pPr>
            <a:lvl5pPr marL="18288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Futura Md"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Futura Md"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Futura Md"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Futura Md" pitchFamily="34" charset="0"/>
                <a:ea typeface="ＭＳ Ｐゴシック" pitchFamily="50" charset="-128"/>
                <a:cs typeface="+mn-cs"/>
              </a:defRPr>
            </a:lvl9pPr>
          </a:lstStyle>
          <a:p>
            <a:pPr rtl="0">
              <a:defRPr/>
            </a:pPr>
            <a:endParaRPr lang="ja-JP" altLang="en-US"/>
          </a:p>
        </p:txBody>
      </p:sp>
      <p:sp>
        <p:nvSpPr>
          <p:cNvPr id="14" name="Rectangle 5"/>
          <p:cNvSpPr>
            <a:spLocks noChangeArrowheads="1"/>
          </p:cNvSpPr>
          <p:nvPr/>
        </p:nvSpPr>
        <p:spPr bwMode="auto">
          <a:xfrm rot="10800000">
            <a:off x="246856" y="4158576"/>
            <a:ext cx="8650287" cy="120650"/>
          </a:xfrm>
          <a:prstGeom prst="rect">
            <a:avLst/>
          </a:prstGeom>
          <a:gradFill rotWithShape="1">
            <a:gsLst>
              <a:gs pos="0">
                <a:srgbClr val="333399"/>
              </a:gs>
              <a:gs pos="100000">
                <a:schemeClr val="bg1">
                  <a:alpha val="0"/>
                </a:schemeClr>
              </a:gs>
            </a:gsLst>
            <a:lin ang="0" scaled="1"/>
          </a:gradFill>
          <a:ln w="9525">
            <a:noFill/>
            <a:miter lim="800000"/>
            <a:headEnd/>
            <a:tailEnd/>
          </a:ln>
          <a:effectLst/>
        </p:spPr>
        <p:txBody>
          <a:bodyPr wrap="none" rtlCol="0" anchor="ctr"/>
          <a:lstStyle>
            <a:defPPr>
              <a:defRPr lang="ja-JP"/>
            </a:defPPr>
            <a:lvl1pPr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1pPr>
            <a:lvl2pPr marL="4572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2pPr>
            <a:lvl3pPr marL="9144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3pPr>
            <a:lvl4pPr marL="13716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4pPr>
            <a:lvl5pPr marL="18288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Futura Md"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Futura Md"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Futura Md"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Futura Md" pitchFamily="34" charset="0"/>
                <a:ea typeface="ＭＳ Ｐゴシック" pitchFamily="50" charset="-128"/>
                <a:cs typeface="+mn-cs"/>
              </a:defRPr>
            </a:lvl9pPr>
          </a:lstStyle>
          <a:p>
            <a:pPr rtl="0">
              <a:defRPr/>
            </a:pPr>
            <a:endParaRPr lang="ja-JP" altLang="en-US"/>
          </a:p>
        </p:txBody>
      </p:sp>
      <p:sp>
        <p:nvSpPr>
          <p:cNvPr id="16" name="Line 3"/>
          <p:cNvSpPr>
            <a:spLocks noChangeShapeType="1"/>
          </p:cNvSpPr>
          <p:nvPr/>
        </p:nvSpPr>
        <p:spPr bwMode="auto">
          <a:xfrm>
            <a:off x="165100" y="6524625"/>
            <a:ext cx="8085503" cy="0"/>
          </a:xfrm>
          <a:prstGeom prst="line">
            <a:avLst/>
          </a:prstGeom>
          <a:noFill/>
          <a:ln w="12700">
            <a:solidFill>
              <a:srgbClr val="140078"/>
            </a:solidFill>
            <a:round/>
            <a:headEnd/>
            <a:tailEnd/>
          </a:ln>
          <a:effectLst/>
        </p:spPr>
        <p:txBody>
          <a:bodyPr rtlCol="0"/>
          <a:lstStyle/>
          <a:p>
            <a:pPr rtl="0">
              <a:defRPr/>
            </a:pPr>
            <a:endParaRPr lang="ja-JP" altLang="en-US">
              <a:latin typeface="Arial" charset="0"/>
            </a:endParaRPr>
          </a:p>
        </p:txBody>
      </p:sp>
      <p:sp>
        <p:nvSpPr>
          <p:cNvPr id="11" name="Slide Number Placeholder 5"/>
          <p:cNvSpPr>
            <a:spLocks noGrp="1"/>
          </p:cNvSpPr>
          <p:nvPr>
            <p:ph type="sldNum" sz="quarter" idx="12"/>
          </p:nvPr>
        </p:nvSpPr>
        <p:spPr>
          <a:xfrm>
            <a:off x="3543300" y="6548437"/>
            <a:ext cx="2057400" cy="365125"/>
          </a:xfrm>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4191312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mn"/>
              <a:t>マスター タイトルの書式設定</a:t>
            </a:r>
            <a:endParaRPr lang="en-US" dirty="0"/>
          </a:p>
        </p:txBody>
      </p:sp>
      <p:sp>
        <p:nvSpPr>
          <p:cNvPr id="3" name="Vertical Text Placeholder 2"/>
          <p:cNvSpPr>
            <a:spLocks noGrp="1"/>
          </p:cNvSpPr>
          <p:nvPr>
            <p:ph type="body" orient="vert" idx="1"/>
          </p:nvPr>
        </p:nvSpPr>
        <p:spPr/>
        <p:txBody>
          <a:bodyPr vert="eaVert"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6" name="Slide Number Placeholder 5"/>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454410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59422"/>
            <a:ext cx="1971675" cy="5750169"/>
          </a:xfrm>
        </p:spPr>
        <p:txBody>
          <a:bodyPr vert="eaVert" rtlCol="0"/>
          <a:lstStyle/>
          <a:p>
            <a:pPr rtl="0"/>
            <a:r>
              <a:rPr lang="mn"/>
              <a:t>マスター タイトルの書式設定</a:t>
            </a:r>
            <a:endParaRPr lang="en-US" dirty="0"/>
          </a:p>
        </p:txBody>
      </p:sp>
      <p:sp>
        <p:nvSpPr>
          <p:cNvPr id="3" name="Vertical Text Placeholder 2"/>
          <p:cNvSpPr>
            <a:spLocks noGrp="1"/>
          </p:cNvSpPr>
          <p:nvPr>
            <p:ph type="body" orient="vert" idx="1"/>
          </p:nvPr>
        </p:nvSpPr>
        <p:spPr>
          <a:xfrm>
            <a:off x="628650" y="659422"/>
            <a:ext cx="5800725" cy="5750169"/>
          </a:xfrm>
        </p:spPr>
        <p:txBody>
          <a:bodyPr vert="eaVert"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6" name="Slide Number Placeholder 5"/>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92283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mn"/>
              <a:t>マスター タイトルの書式設定</a:t>
            </a:r>
            <a:endParaRPr lang="en-US" dirty="0"/>
          </a:p>
        </p:txBody>
      </p:sp>
      <p:sp>
        <p:nvSpPr>
          <p:cNvPr id="3" name="Content Placeholder 2"/>
          <p:cNvSpPr>
            <a:spLocks noGrp="1"/>
          </p:cNvSpPr>
          <p:nvPr>
            <p:ph idx="1"/>
          </p:nvPr>
        </p:nvSpPr>
        <p:spPr/>
        <p:txBody>
          <a:bodyPr rtlCol="0"/>
          <a:lstStyle>
            <a:lvl1pPr>
              <a:defRPr baseline="0"/>
            </a:lvl1pPr>
            <a:lvl2pPr>
              <a:defRPr/>
            </a:lvl2pPr>
            <a:lvl3pPr>
              <a:defRPr/>
            </a:lvl3pPr>
            <a:lvl4pPr>
              <a:defRPr/>
            </a:lvl4pPr>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6" name="Slide Number Placeholder 5"/>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3519729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mn"/>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mn"/>
              <a:t>マスター テキストの書式設定</a:t>
            </a:r>
          </a:p>
        </p:txBody>
      </p:sp>
      <p:sp>
        <p:nvSpPr>
          <p:cNvPr id="6" name="Slide Number Placeholder 5"/>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95038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mn"/>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rtlCol="0"/>
          <a:lstStyle>
            <a:lvl1pPr>
              <a:defRPr/>
            </a:lvl1pPr>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4" name="Content Placeholder 3"/>
          <p:cNvSpPr>
            <a:spLocks noGrp="1"/>
          </p:cNvSpPr>
          <p:nvPr>
            <p:ph sz="half" idx="2"/>
          </p:nvPr>
        </p:nvSpPr>
        <p:spPr>
          <a:xfrm>
            <a:off x="4629150" y="1825625"/>
            <a:ext cx="3886200" cy="4351338"/>
          </a:xfrm>
        </p:spPr>
        <p:txBody>
          <a:bodyPr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7" name="Slide Number Placeholder 6"/>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77877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mn"/>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mn"/>
              <a:t>マスター テキストの書式設定</a:t>
            </a:r>
          </a:p>
        </p:txBody>
      </p:sp>
      <p:sp>
        <p:nvSpPr>
          <p:cNvPr id="4" name="Content Placeholder 3"/>
          <p:cNvSpPr>
            <a:spLocks noGrp="1"/>
          </p:cNvSpPr>
          <p:nvPr>
            <p:ph sz="half" idx="2"/>
          </p:nvPr>
        </p:nvSpPr>
        <p:spPr>
          <a:xfrm>
            <a:off x="629842" y="2505075"/>
            <a:ext cx="3868340" cy="3684588"/>
          </a:xfrm>
        </p:spPr>
        <p:txBody>
          <a:bodyPr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mn"/>
              <a:t>マスター テキストの書式設定</a:t>
            </a:r>
          </a:p>
        </p:txBody>
      </p:sp>
      <p:sp>
        <p:nvSpPr>
          <p:cNvPr id="6" name="Content Placeholder 5"/>
          <p:cNvSpPr>
            <a:spLocks noGrp="1"/>
          </p:cNvSpPr>
          <p:nvPr>
            <p:ph sz="quarter" idx="4"/>
          </p:nvPr>
        </p:nvSpPr>
        <p:spPr>
          <a:xfrm>
            <a:off x="4629150" y="2505075"/>
            <a:ext cx="3887391" cy="3684588"/>
          </a:xfrm>
        </p:spPr>
        <p:txBody>
          <a:bodyPr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9" name="Slide Number Placeholder 8"/>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3111042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mn"/>
              <a:t>マスター タイトルの書式設定</a:t>
            </a:r>
            <a:endParaRPr lang="en-US" dirty="0"/>
          </a:p>
        </p:txBody>
      </p:sp>
      <p:sp>
        <p:nvSpPr>
          <p:cNvPr id="5" name="Slide Number Placeholder 4"/>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28658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96606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mn"/>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mn"/>
              <a:t>マスター テキストの書式設定</a:t>
            </a:r>
          </a:p>
        </p:txBody>
      </p:sp>
      <p:sp>
        <p:nvSpPr>
          <p:cNvPr id="7" name="Slide Number Placeholder 6"/>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001760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mn"/>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mn"/>
              <a:t>図を追加</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mn"/>
              <a:t>マスター テキストの書式設定</a:t>
            </a:r>
          </a:p>
        </p:txBody>
      </p:sp>
      <p:sp>
        <p:nvSpPr>
          <p:cNvPr id="7" name="Slide Number Placeholder 6"/>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979910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4976" y="633548"/>
            <a:ext cx="8853023" cy="1854675"/>
          </a:xfrm>
          <a:prstGeom prst="rect">
            <a:avLst/>
          </a:prstGeom>
        </p:spPr>
        <p:txBody>
          <a:bodyPr vert="horz" lIns="91440" tIns="45720" rIns="91440" bIns="45720" rtlCol="0">
            <a:normAutofit/>
          </a:bodyPr>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6" name="Slide Number Placeholder 5"/>
          <p:cNvSpPr>
            <a:spLocks noGrp="1"/>
          </p:cNvSpPr>
          <p:nvPr>
            <p:ph type="sldNum" sz="quarter" idx="4"/>
          </p:nvPr>
        </p:nvSpPr>
        <p:spPr>
          <a:xfrm>
            <a:off x="7092000" y="6548437"/>
            <a:ext cx="2057400" cy="365125"/>
          </a:xfrm>
          <a:prstGeom prst="rect">
            <a:avLst/>
          </a:prstGeom>
        </p:spPr>
        <p:txBody>
          <a:bodyPr vert="horz" lIns="91440" tIns="45720" rIns="91440" bIns="45720" rtlCol="0" anchor="ctr"/>
          <a:lstStyle>
            <a:lvl1pPr algn="r">
              <a:defRPr sz="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rtl="0"/>
            <a:fld id="{1228868F-0BF5-4F87-8A94-00DF56ADA4E5}" type="slidenum">
              <a:rPr lang="ja-JP" altLang="en-US" smtClean="0"/>
              <a:pPr/>
              <a:t>‹#›</a:t>
            </a:fld>
            <a:endParaRPr lang="ja-JP" altLang="en-US"/>
          </a:p>
        </p:txBody>
      </p:sp>
      <p:sp>
        <p:nvSpPr>
          <p:cNvPr id="2" name="Title Placeholder 1"/>
          <p:cNvSpPr>
            <a:spLocks noGrp="1"/>
          </p:cNvSpPr>
          <p:nvPr>
            <p:ph type="title"/>
          </p:nvPr>
        </p:nvSpPr>
        <p:spPr>
          <a:xfrm>
            <a:off x="207962" y="78078"/>
            <a:ext cx="7858737" cy="499908"/>
          </a:xfrm>
          <a:prstGeom prst="rect">
            <a:avLst/>
          </a:prstGeom>
        </p:spPr>
        <p:txBody>
          <a:bodyPr vert="horz" lIns="91440" tIns="45720" rIns="91440" bIns="45720" rtlCol="0" anchor="ctr">
            <a:noAutofit/>
          </a:bodyPr>
          <a:lstStyle/>
          <a:p>
            <a:pPr rtl="0"/>
            <a:r>
              <a:rPr lang="mn"/>
              <a:t>マスター タイトルの書式設定</a:t>
            </a:r>
            <a:endParaRPr lang="en-US" dirty="0"/>
          </a:p>
        </p:txBody>
      </p:sp>
      <p:sp>
        <p:nvSpPr>
          <p:cNvPr id="19" name="Rectangle 2"/>
          <p:cNvSpPr>
            <a:spLocks noChangeArrowheads="1"/>
          </p:cNvSpPr>
          <p:nvPr/>
        </p:nvSpPr>
        <p:spPr bwMode="auto">
          <a:xfrm>
            <a:off x="165100" y="81000"/>
            <a:ext cx="42863" cy="6588000"/>
          </a:xfrm>
          <a:prstGeom prst="rect">
            <a:avLst/>
          </a:prstGeom>
          <a:solidFill>
            <a:srgbClr val="140078"/>
          </a:solidFill>
          <a:ln w="9525">
            <a:noFill/>
            <a:miter lim="800000"/>
            <a:headEnd/>
            <a:tailEnd/>
          </a:ln>
          <a:effectLst/>
        </p:spPr>
        <p:txBody>
          <a:bodyPr wrap="none" rtlCol="0" anchor="ctr"/>
          <a:lstStyle/>
          <a:p>
            <a:pPr rtl="0">
              <a:defRPr/>
            </a:pPr>
            <a:endParaRPr lang="ja-JP" altLang="en-US">
              <a:latin typeface="Arial" charset="0"/>
            </a:endParaRPr>
          </a:p>
        </p:txBody>
      </p:sp>
      <p:sp>
        <p:nvSpPr>
          <p:cNvPr id="20" name="Line 3"/>
          <p:cNvSpPr>
            <a:spLocks noChangeShapeType="1"/>
          </p:cNvSpPr>
          <p:nvPr/>
        </p:nvSpPr>
        <p:spPr bwMode="auto">
          <a:xfrm>
            <a:off x="165100" y="6669000"/>
            <a:ext cx="8085503" cy="0"/>
          </a:xfrm>
          <a:prstGeom prst="line">
            <a:avLst/>
          </a:prstGeom>
          <a:noFill/>
          <a:ln w="12700">
            <a:solidFill>
              <a:srgbClr val="140078"/>
            </a:solidFill>
            <a:round/>
            <a:headEnd/>
            <a:tailEnd/>
          </a:ln>
          <a:effectLst/>
        </p:spPr>
        <p:txBody>
          <a:bodyPr rtlCol="0"/>
          <a:lstStyle/>
          <a:p>
            <a:pPr rtl="0">
              <a:defRPr/>
            </a:pPr>
            <a:endParaRPr lang="ja-JP" altLang="en-US">
              <a:latin typeface="Arial" charset="0"/>
            </a:endParaRPr>
          </a:p>
        </p:txBody>
      </p:sp>
    </p:spTree>
    <p:extLst>
      <p:ext uri="{BB962C8B-B14F-4D97-AF65-F5344CB8AC3E}">
        <p14:creationId xmlns:p14="http://schemas.microsoft.com/office/powerpoint/2010/main" val="42162782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2800" b="1" kern="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Wingdings" panose="05000000000000000000" pitchFamily="2" charset="2"/>
        <a:buChar char="ü"/>
        <a:defRPr kumimoji="1" sz="2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90000"/>
        </a:lnSpc>
        <a:spcBef>
          <a:spcPts val="500"/>
        </a:spcBef>
        <a:buFont typeface="Wingdings" panose="05000000000000000000" pitchFamily="2" charset="2"/>
        <a:buChar char="p"/>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90000"/>
        </a:lnSpc>
        <a:spcBef>
          <a:spcPts val="500"/>
        </a:spcBef>
        <a:buFont typeface="Wingdings" panose="05000000000000000000" pitchFamily="2" charset="2"/>
        <a:buChar char="u"/>
        <a:defRPr kumimoji="1" sz="18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rtlCol="0"/>
          <a:lstStyle/>
          <a:p>
            <a:pPr rtl="0"/>
            <a:r>
              <a:rPr lang="mn" dirty="0"/>
              <a:t>Эрүүл Ахуй, Аюулгүй Байдлыг Ханган Ажиллахын Тулд</a:t>
            </a:r>
          </a:p>
        </p:txBody>
      </p:sp>
      <p:sp>
        <p:nvSpPr>
          <p:cNvPr id="3" name="サブタイトル 2"/>
          <p:cNvSpPr>
            <a:spLocks noGrp="1"/>
          </p:cNvSpPr>
          <p:nvPr>
            <p:ph type="subTitle" idx="1"/>
          </p:nvPr>
        </p:nvSpPr>
        <p:spPr>
          <a:xfrm>
            <a:off x="108000" y="484673"/>
            <a:ext cx="6858000" cy="1132428"/>
          </a:xfrm>
        </p:spPr>
        <p:txBody>
          <a:bodyPr rtlCol="0"/>
          <a:lstStyle/>
          <a:p>
            <a:pPr algn="l" rtl="0"/>
            <a:r>
              <a:rPr lang="mn" dirty="0"/>
              <a:t>Харуул, хамгаалалтын албаны ажилтнуудад зориулав</a:t>
            </a:r>
          </a:p>
        </p:txBody>
      </p:sp>
    </p:spTree>
    <p:extLst>
      <p:ext uri="{BB962C8B-B14F-4D97-AF65-F5344CB8AC3E}">
        <p14:creationId xmlns:p14="http://schemas.microsoft.com/office/powerpoint/2010/main" val="3192162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Харуул, хамгаалалтын удирдамжийг нягтлан, дагаж мөрдөнө</a:t>
            </a:r>
            <a:endPar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5886675"/>
          </a:xfrm>
        </p:spPr>
        <p:txBody>
          <a:bodyPr rtlCol="0">
            <a:normAutofit/>
          </a:bodyPr>
          <a:lstStyle/>
          <a:p>
            <a:pPr rtl="0"/>
            <a:r>
              <a:rPr lang="mn" sz="2400"/>
              <a:t>Анхаарах зүйлс [Байгууламжийн харуул, хамгаалалт]</a:t>
            </a:r>
          </a:p>
          <a:p>
            <a:pPr marL="468000" lvl="1" rtl="0"/>
            <a:r>
              <a:rPr lang="mn" sz="2000"/>
              <a:t>Харуул, хамгаалалтын ажлын төлөвлөгөө, удирдамж, байгууламжийн дүрмийг </a:t>
            </a:r>
            <a:r>
              <a:rPr lang="mn" sz="2000" b="1" u="sng">
                <a:solidFill>
                  <a:srgbClr val="F24F4F"/>
                </a:solidFill>
              </a:rPr>
              <a:t>сайтар ойлгосон байх.</a:t>
            </a:r>
          </a:p>
          <a:p>
            <a:pPr marL="468000" lvl="1" rtl="0"/>
            <a:r>
              <a:rPr lang="mn" sz="2000"/>
              <a:t>Лифт, галын хаалт, галын хаалга гэх мэт тоног төхөөрөмж, түүнчлэн электрон цоож, түлхүүрийг </a:t>
            </a:r>
            <a:r>
              <a:rPr lang="mn" sz="2000" b="1" u="sng">
                <a:solidFill>
                  <a:srgbClr val="F24F4F"/>
                </a:solidFill>
              </a:rPr>
              <a:t>ашиглах, хянах аргыг</a:t>
            </a:r>
            <a:r>
              <a:rPr lang="mn" sz="2000"/>
              <a:t> урьдчилж сайн нягталж шалгах.</a:t>
            </a:r>
          </a:p>
          <a:p>
            <a:pPr marL="468000" lvl="1" rtl="0"/>
            <a:r>
              <a:rPr lang="mn" sz="2000"/>
              <a:t>Аюулгүй байдлын үүднээс хийж болох, хийх болохгүй зүйлийн талаар </a:t>
            </a:r>
            <a:r>
              <a:rPr lang="mn" sz="2000" b="1" u="sng">
                <a:solidFill>
                  <a:srgbClr val="F24F4F"/>
                </a:solidFill>
              </a:rPr>
              <a:t>холбогдох хууль тогтоомж, дүрэм журмыг сайн нягтлан шалгаж, дагаж мөрдөх.</a:t>
            </a:r>
          </a:p>
          <a:p>
            <a:pPr marL="468000" lvl="1" rtl="0">
              <a:buClr>
                <a:schemeClr val="tx1"/>
              </a:buClr>
            </a:pPr>
            <a:r>
              <a:rPr lang="mn" sz="2000"/>
              <a:t>Аюулгүй эргүүл хийхийн тулд </a:t>
            </a:r>
            <a:r>
              <a:rPr lang="mn" sz="2000" b="1" u="sng">
                <a:solidFill>
                  <a:srgbClr val="F24F4F"/>
                </a:solidFill>
              </a:rPr>
              <a:t>тогтсон маршрут, дүрмийг</a:t>
            </a:r>
            <a:r>
              <a:rPr lang="mn" sz="2000"/>
              <a:t> (шөнийн цагаар гар чийдэн ашиглах гэх мэт) </a:t>
            </a:r>
            <a:r>
              <a:rPr lang="en" sz="2000" b="1" u="sng">
                <a:solidFill>
                  <a:srgbClr val="F24F4F"/>
                </a:solidFill>
              </a:rPr>
              <a:t>баримталж ажиллах</a:t>
            </a:r>
            <a:r>
              <a:rPr lang="en" sz="2000"/>
              <a:t>.</a:t>
            </a:r>
          </a:p>
          <a:p>
            <a:pPr marL="468000" lvl="1" rtl="0"/>
            <a:r>
              <a:rPr lang="mn" sz="2000"/>
              <a:t>Өмнөх ажилтнаас ажлаа хүлээж авах үедээ </a:t>
            </a:r>
            <a:r>
              <a:rPr lang="mn" sz="2000" b="1" u="sng">
                <a:solidFill>
                  <a:srgbClr val="F24F4F"/>
                </a:solidFill>
              </a:rPr>
              <a:t>аюулгүй байдлын талаар анхаарах зүйл юу болохыг </a:t>
            </a:r>
            <a:r>
              <a:rPr lang="mn" sz="2000"/>
              <a:t>заавал асуух.</a:t>
            </a:r>
          </a:p>
          <a:p>
            <a:pPr marL="468000" lvl="1" rtl="0"/>
            <a:r>
              <a:rPr lang="mn" sz="2000"/>
              <a:t>Мэдэхгүй зүйлээ тэр чигээр нь орхилгүй </a:t>
            </a:r>
            <a:r>
              <a:rPr lang="mn" sz="2000" b="1" u="sng">
                <a:solidFill>
                  <a:srgbClr val="F24F4F"/>
                </a:solidFill>
              </a:rPr>
              <a:t>удирдагч эсвэл өмнөх ажилчнаасаа заавал асууж лавлах. </a:t>
            </a:r>
          </a:p>
          <a:p>
            <a:pPr marL="468000" lvl="1" rtl="0">
              <a:buClr>
                <a:schemeClr val="tx1"/>
              </a:buClr>
            </a:pPr>
            <a:r>
              <a:rPr lang="mn" sz="2000" b="1" u="sng">
                <a:solidFill>
                  <a:srgbClr val="F24F4F"/>
                </a:solidFill>
              </a:rPr>
              <a:t>Ажилдаа хэт дассанаас</a:t>
            </a:r>
            <a:r>
              <a:rPr lang="mn" sz="2000"/>
              <a:t> үүсэх гэмтэл бэртлээс болгоомжилж, </a:t>
            </a:r>
            <a:r>
              <a:rPr lang="mn" sz="2000" b="1" u="sng">
                <a:solidFill>
                  <a:srgbClr val="F24F4F"/>
                </a:solidFill>
              </a:rPr>
              <a:t>анхаарал болгоомжгүй, боломжгүй үйлдлээс </a:t>
            </a:r>
            <a:r>
              <a:rPr lang="mn" sz="2000"/>
              <a:t>зайлсхийх.</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t>10</a:t>
            </a:fld>
            <a:endParaRPr kumimoji="1" lang="ja-JP" altLang="en-US" sz="1100"/>
          </a:p>
        </p:txBody>
      </p:sp>
    </p:spTree>
    <p:extLst>
      <p:ext uri="{BB962C8B-B14F-4D97-AF65-F5344CB8AC3E}">
        <p14:creationId xmlns:p14="http://schemas.microsoft.com/office/powerpoint/2010/main" val="293321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Харуул, хамгаалалтын удирдамжийг нягтлан, дагаж мөрдөнө</a:t>
            </a:r>
            <a:endPar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462675"/>
          </a:xfrm>
        </p:spPr>
        <p:txBody>
          <a:bodyPr rtlCol="0">
            <a:normAutofit/>
          </a:bodyPr>
          <a:lstStyle/>
          <a:p>
            <a:pPr rtl="0"/>
            <a:r>
              <a:rPr lang="mn" sz="2000"/>
              <a:t>Анхаарах зүйлс [Замын хөдөлгөөнийг зохицуулах]</a:t>
            </a:r>
          </a:p>
          <a:p>
            <a:pPr marL="468000" lvl="1" rtl="0"/>
            <a:r>
              <a:rPr lang="mn" sz="1800"/>
              <a:t>Харуул, хамгаалалтын ажлын төлөвлөгөө, удирдамж, байгууламжийн дүрмийг </a:t>
            </a:r>
            <a:r>
              <a:rPr lang="mn" sz="1800" b="1" u="sng">
                <a:solidFill>
                  <a:srgbClr val="F24F4F"/>
                </a:solidFill>
              </a:rPr>
              <a:t>сайтар ойлгосон байх.</a:t>
            </a:r>
          </a:p>
          <a:p>
            <a:pPr marL="468000" lvl="1" rtl="0"/>
            <a:r>
              <a:rPr lang="mn" sz="1800" b="1" u="sng">
                <a:solidFill>
                  <a:srgbClr val="F24F4F"/>
                </a:solidFill>
              </a:rPr>
              <a:t>Зориулалтын техник хэрэгсэл, төхөөрөмж </a:t>
            </a:r>
            <a:r>
              <a:rPr lang="mn" sz="1800"/>
              <a:t>(жишээлбэл, замын хөдөлгөөнийг зохицуулах дарцаг, дохиур, шүгэл, радио станц) </a:t>
            </a:r>
            <a:r>
              <a:rPr lang="mn" sz="1800" b="1" u="sng">
                <a:solidFill>
                  <a:srgbClr val="F24F4F"/>
                </a:solidFill>
              </a:rPr>
              <a:t>ийг зөв зүүж хэрэглэхээс</a:t>
            </a:r>
            <a:r>
              <a:rPr lang="mn" sz="1800"/>
              <a:t> гадна зайгаар ажилладаг төхөөрөмжийн </a:t>
            </a:r>
            <a:r>
              <a:rPr lang="mn" sz="1800" b="1" u="sng">
                <a:solidFill>
                  <a:srgbClr val="F24F4F"/>
                </a:solidFill>
              </a:rPr>
              <a:t>эвдрэл гэмтэл болон зайны үйлдэгдлийг шалгах</a:t>
            </a:r>
            <a:r>
              <a:rPr lang="mn" sz="1800"/>
              <a:t>.</a:t>
            </a:r>
          </a:p>
          <a:p>
            <a:pPr marL="468000" lvl="1" rtl="0"/>
            <a:r>
              <a:rPr lang="mn" sz="1800"/>
              <a:t>Ялангуяа шөнийн цагаар жолооч болон бусад хүмүүст сайн харагдахын тулд, харанхуйд сайн харагдах, гэрэл ойлгогчтой хантааз (цацруулагчтай хантааз) гэх мэтийг өмсөнө </a:t>
            </a:r>
          </a:p>
          <a:p>
            <a:pPr marL="468000" lvl="1" rtl="0"/>
            <a:r>
              <a:rPr lang="mn" sz="1800"/>
              <a:t>Тээврийн хэрэгслийн хөдөлгөөнийг зохицуулах ажлын техник хэрэгслийг (аюулгүйн конус гэх мэт) </a:t>
            </a:r>
            <a:r>
              <a:rPr lang="mn" sz="1800" b="1" u="sng">
                <a:solidFill>
                  <a:srgbClr val="F24F4F"/>
                </a:solidFill>
              </a:rPr>
              <a:t>зөвхөн суурилуулах үедээ төдийгүй хурааж зайлуулахдаа ч </a:t>
            </a:r>
            <a:r>
              <a:rPr lang="mn" sz="1800"/>
              <a:t>харуул, хамгаалалтын удирдамжийг дагаж мөрдөхийн зэрэгцээ тээврийн хэрэгслүүдэд ч анхааруулах.</a:t>
            </a:r>
          </a:p>
          <a:p>
            <a:pPr marL="468000" lvl="1" rtl="0"/>
            <a:r>
              <a:rPr lang="mn" sz="1800"/>
              <a:t>Аюулгүй байдлын үүднээс хийж болох, хийх болохгүй зүйлийн талаар </a:t>
            </a:r>
            <a:r>
              <a:rPr lang="mn" sz="1800" b="1" u="sng">
                <a:solidFill>
                  <a:srgbClr val="F24F4F"/>
                </a:solidFill>
              </a:rPr>
              <a:t>холбогдох хууль тогтоомж, дүрэм журмыг сайн нягтлан шалгаж, дагаж мөрдөх.</a:t>
            </a:r>
          </a:p>
          <a:p>
            <a:pPr marL="468000" lvl="1" rtl="0"/>
            <a:r>
              <a:rPr lang="mn" sz="1800"/>
              <a:t>Мэдэхгүй зүйлээ тэр чигээр нь орхилгүй </a:t>
            </a:r>
            <a:r>
              <a:rPr lang="mn" sz="1800" b="1" u="sng">
                <a:solidFill>
                  <a:srgbClr val="F24F4F"/>
                </a:solidFill>
              </a:rPr>
              <a:t>удирдагч эсвэл өмнөх ажилчнаасаа заавал асууж лавлах. </a:t>
            </a:r>
          </a:p>
          <a:p>
            <a:pPr marL="468000" lvl="1" rtl="0">
              <a:buClr>
                <a:schemeClr val="tx1"/>
              </a:buClr>
            </a:pPr>
            <a:r>
              <a:rPr lang="mn" sz="1800" b="1" u="sng">
                <a:solidFill>
                  <a:srgbClr val="F24F4F"/>
                </a:solidFill>
              </a:rPr>
              <a:t>Ажилдаа хэт дассанаас</a:t>
            </a:r>
            <a:r>
              <a:rPr lang="mn" sz="1800"/>
              <a:t> үүсэх гэмтэл бэртлээс болгоомжилж, </a:t>
            </a:r>
            <a:r>
              <a:rPr lang="mn" sz="1800" b="1" u="sng">
                <a:solidFill>
                  <a:srgbClr val="F24F4F"/>
                </a:solidFill>
              </a:rPr>
              <a:t>анхаарал болгоомжгүй, боломжгүй үйлдлээс </a:t>
            </a:r>
            <a:r>
              <a:rPr lang="mn" sz="1800"/>
              <a:t>зайлсхийх.</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t>11</a:t>
            </a:fld>
            <a:endParaRPr kumimoji="1" lang="ja-JP" altLang="en-US" sz="1100"/>
          </a:p>
        </p:txBody>
      </p:sp>
    </p:spTree>
    <p:extLst>
      <p:ext uri="{BB962C8B-B14F-4D97-AF65-F5344CB8AC3E}">
        <p14:creationId xmlns:p14="http://schemas.microsoft.com/office/powerpoint/2010/main" val="1222235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Эрсдэлийг урьдчилан таамаглах үйл ажиллагааг (KYT) хэрэгжүүлцгээе.</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mn" sz="1800"/>
              <a:t>"Эрсдэлийг урьдчилан таамаглах үйл ажиллагаа (KYT)" гэж юу вэ?</a:t>
            </a:r>
            <a:endParaRPr lang="en-US" altLang="ja-JP" sz="1800" dirty="0"/>
          </a:p>
          <a:p>
            <a:pPr marL="468000" lvl="1" rtl="0"/>
            <a:r>
              <a:rPr lang="mn" sz="1600"/>
              <a:t>Kiken ("аюул, эрсдэл"), Yochi ("урьдчилан таамаглах") болон Training ("үйл ажиллагаа") гэсэн үгийн товчлол юм.</a:t>
            </a:r>
            <a:endParaRPr lang="en-US" altLang="ja-JP" sz="1600" dirty="0"/>
          </a:p>
          <a:p>
            <a:pPr marL="468000" lvl="1" rtl="0"/>
            <a:r>
              <a:rPr lang="mn" sz="1600"/>
              <a:t>Ажил эхлэхийн өмнө, тухайн ажилд учирч болох эрсдэл ("энэ ийм аюултай" гэх мэт) болон ийм эрсдэлээс үүдэн гарч болох аюул, ослын талаар холбогдох талууд ("энэ нь хх-д хүргэж болзошгүй" гэх мэтээр) ярилцан, эрсдэлийг урьдчилан тодорхойлж, тухайн эрсдэлийн эсрэг арга хэмжээ авч хэрэгжүүлэх. </a:t>
            </a:r>
            <a:endParaRPr lang="en-US" altLang="ja-JP" sz="1600" dirty="0"/>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5693" y="3816000"/>
            <a:ext cx="2421000" cy="2421000"/>
          </a:xfrm>
          <a:prstGeom prst="rect">
            <a:avLst/>
          </a:prstGeom>
        </p:spPr>
      </p:pic>
      <p:sp>
        <p:nvSpPr>
          <p:cNvPr id="4" name="角丸四角形吹き出し 3"/>
          <p:cNvSpPr/>
          <p:nvPr/>
        </p:nvSpPr>
        <p:spPr>
          <a:xfrm>
            <a:off x="4139999" y="3060263"/>
            <a:ext cx="4087955" cy="891000"/>
          </a:xfrm>
          <a:prstGeom prst="wedgeRoundRectCallout">
            <a:avLst>
              <a:gd name="adj1" fmla="val -32440"/>
              <a:gd name="adj2" fmla="val 75074"/>
              <a:gd name="adj3" fmla="val 16667"/>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mn" sz="1200">
                <a:solidFill>
                  <a:schemeClr val="tx1"/>
                </a:solidFill>
              </a:rPr>
              <a:t>Энд байгаа шат их харанхуй тул хөл харагдахгүй бүдэрч унаж магадгүй.</a:t>
            </a:r>
          </a:p>
        </p:txBody>
      </p:sp>
      <p:sp>
        <p:nvSpPr>
          <p:cNvPr id="7" name="角丸四角形吹き出し 6"/>
          <p:cNvSpPr/>
          <p:nvPr/>
        </p:nvSpPr>
        <p:spPr>
          <a:xfrm>
            <a:off x="1260000" y="2983500"/>
            <a:ext cx="2543274" cy="1152000"/>
          </a:xfrm>
          <a:prstGeom prst="wedgeRoundRectCallout">
            <a:avLst>
              <a:gd name="adj1" fmla="val 31479"/>
              <a:gd name="adj2" fmla="val 72978"/>
              <a:gd name="adj3" fmla="val 16667"/>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mn" sz="1200">
                <a:solidFill>
                  <a:schemeClr val="tx1"/>
                </a:solidFill>
              </a:rPr>
              <a:t>Гаднах гарцын шал нь ган хавтангаар хийгдсэн тул бороо орохоор халтирч болзошгүй юм.</a:t>
            </a:r>
            <a:endParaRPr kumimoji="1" lang="ja-JP" altLang="en-US" sz="1200" dirty="0">
              <a:solidFill>
                <a:schemeClr val="tx1"/>
              </a:solidFill>
            </a:endParaRPr>
          </a:p>
        </p:txBody>
      </p:sp>
      <p:sp>
        <p:nvSpPr>
          <p:cNvPr id="8" name="角丸四角形吹き出し 7"/>
          <p:cNvSpPr/>
          <p:nvPr/>
        </p:nvSpPr>
        <p:spPr>
          <a:xfrm>
            <a:off x="254976" y="5824585"/>
            <a:ext cx="3828036" cy="772415"/>
          </a:xfrm>
          <a:prstGeom prst="wedgeRoundRectCallout">
            <a:avLst>
              <a:gd name="adj1" fmla="val 28486"/>
              <a:gd name="adj2" fmla="val -74673"/>
              <a:gd name="adj3" fmla="val 16667"/>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mn" sz="1200">
                <a:solidFill>
                  <a:schemeClr val="tx1"/>
                </a:solidFill>
              </a:rPr>
              <a:t>Өнөөдөр бид хүнд даацын машин механизм хэрэглэнэ, одоогийн энэ байрлалаар бол хамгаалалтын ажилчинтай шүргэлцэж магадгүй.</a:t>
            </a:r>
          </a:p>
        </p:txBody>
      </p:sp>
      <p:sp>
        <p:nvSpPr>
          <p:cNvPr id="9" name="角丸四角形吹き出し 8"/>
          <p:cNvSpPr/>
          <p:nvPr/>
        </p:nvSpPr>
        <p:spPr>
          <a:xfrm>
            <a:off x="324431" y="3933000"/>
            <a:ext cx="2741262" cy="864000"/>
          </a:xfrm>
          <a:prstGeom prst="wedgeRoundRectCallout">
            <a:avLst>
              <a:gd name="adj1" fmla="val 31479"/>
              <a:gd name="adj2" fmla="val 72978"/>
              <a:gd name="adj3" fmla="val 1666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mn" sz="1200">
                <a:solidFill>
                  <a:schemeClr val="tx1"/>
                </a:solidFill>
              </a:rPr>
              <a:t>Халтирдаггүй гутал авч бэлдье. Гарцын шалан дээр дэвсгэр дэвсвэл ямар вэ?</a:t>
            </a:r>
            <a:endParaRPr kumimoji="1" lang="ja-JP" altLang="en-US" sz="1200" dirty="0">
              <a:solidFill>
                <a:schemeClr val="tx1"/>
              </a:solidFill>
            </a:endParaRPr>
          </a:p>
        </p:txBody>
      </p:sp>
      <p:sp>
        <p:nvSpPr>
          <p:cNvPr id="10" name="角丸四角形吹き出し 9"/>
          <p:cNvSpPr/>
          <p:nvPr/>
        </p:nvSpPr>
        <p:spPr>
          <a:xfrm>
            <a:off x="5139916" y="3732746"/>
            <a:ext cx="3847358" cy="704254"/>
          </a:xfrm>
          <a:prstGeom prst="wedgeRoundRectCallout">
            <a:avLst>
              <a:gd name="adj1" fmla="val -32440"/>
              <a:gd name="adj2" fmla="val 75074"/>
              <a:gd name="adj3" fmla="val 1666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mn" sz="1200">
                <a:solidFill>
                  <a:schemeClr val="tx1"/>
                </a:solidFill>
              </a:rPr>
              <a:t>Тэнд гэрэл тавь гээд хүсэлт гаргаад үзье. Гар чийдэн барьж явах шаардлагатай юм байна.</a:t>
            </a:r>
          </a:p>
        </p:txBody>
      </p:sp>
      <p:sp>
        <p:nvSpPr>
          <p:cNvPr id="11" name="角丸四角形吹き出し 10"/>
          <p:cNvSpPr/>
          <p:nvPr/>
        </p:nvSpPr>
        <p:spPr>
          <a:xfrm>
            <a:off x="3960976" y="6269239"/>
            <a:ext cx="3117732" cy="494208"/>
          </a:xfrm>
          <a:prstGeom prst="wedgeRoundRectCallout">
            <a:avLst>
              <a:gd name="adj1" fmla="val -18743"/>
              <a:gd name="adj2" fmla="val -80099"/>
              <a:gd name="adj3" fmla="val 1666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mn" sz="1200">
                <a:solidFill>
                  <a:schemeClr val="tx1"/>
                </a:solidFill>
              </a:rPr>
              <a:t>Ажилчдын байрлалыг өөрчлөн, ажлын төлөвлөгөөгөө шинэчилье.</a:t>
            </a:r>
          </a:p>
        </p:txBody>
      </p:sp>
      <p:sp>
        <p:nvSpPr>
          <p:cNvPr id="5" name="スライド番号プレースホルダー 4"/>
          <p:cNvSpPr>
            <a:spLocks noGrp="1"/>
          </p:cNvSpPr>
          <p:nvPr>
            <p:ph type="sldNum" sz="quarter" idx="12"/>
          </p:nvPr>
        </p:nvSpPr>
        <p:spPr/>
        <p:txBody>
          <a:bodyPr rtlCol="0"/>
          <a:lstStyle/>
          <a:p>
            <a:pPr rtl="0"/>
            <a:fld id="{1228868F-0BF5-4F87-8A94-00DF56ADA4E5}" type="slidenum">
              <a:rPr kumimoji="1" lang="ja-JP" altLang="en-US" sz="1000" smtClean="0"/>
              <a:t>12</a:t>
            </a:fld>
            <a:endParaRPr kumimoji="1" lang="ja-JP" altLang="en-US" sz="1000"/>
          </a:p>
        </p:txBody>
      </p:sp>
    </p:spTree>
    <p:extLst>
      <p:ext uri="{BB962C8B-B14F-4D97-AF65-F5344CB8AC3E}">
        <p14:creationId xmlns:p14="http://schemas.microsoft.com/office/powerpoint/2010/main" val="591235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Эрсдэлийг урьдчилан таамаглах үйл ажиллагааг (KYT) хэрэгжүүлцгээе.</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mn" sz="2000"/>
              <a:t>KYT Үндсэн 4 тойргийн арга</a:t>
            </a:r>
            <a:endParaRPr lang="en-US" altLang="ja-JP" sz="2000" dirty="0"/>
          </a:p>
          <a:p>
            <a:pPr marL="468000" lvl="1" rtl="0"/>
            <a:r>
              <a:rPr lang="mn" sz="1800"/>
              <a:t>Энэ нь ажилчид баг болон хамтран, зурагт хуудас ашиглах эсвэл газар дээр нь бодит объектыг ашиглан ажлын байранд нуугдаж байгаа аюулыг олж илрүүлэх, ойлгох, шийдвэрлэх KYT-ийн үндсэн арга юм.</a:t>
            </a:r>
            <a:endParaRPr lang="en-US" altLang="ja-JP" sz="1800" dirty="0"/>
          </a:p>
        </p:txBody>
      </p:sp>
      <p:graphicFrame>
        <p:nvGraphicFramePr>
          <p:cNvPr id="2" name="表 1"/>
          <p:cNvGraphicFramePr>
            <a:graphicFrameLocks noGrp="1"/>
          </p:cNvGraphicFramePr>
          <p:nvPr>
            <p:extLst>
              <p:ext uri="{D42A27DB-BD31-4B8C-83A1-F6EECF244321}">
                <p14:modId xmlns:p14="http://schemas.microsoft.com/office/powerpoint/2010/main" val="3705403831"/>
              </p:ext>
            </p:extLst>
          </p:nvPr>
        </p:nvGraphicFramePr>
        <p:xfrm>
          <a:off x="612000" y="2205000"/>
          <a:ext cx="8280000" cy="4157040"/>
        </p:xfrm>
        <a:graphic>
          <a:graphicData uri="http://schemas.openxmlformats.org/drawingml/2006/table">
            <a:tbl>
              <a:tblPr firstRow="1" bandRow="1">
                <a:tableStyleId>{5C22544A-7EE6-4342-B048-85BDC9FD1C3A}</a:tableStyleId>
              </a:tblPr>
              <a:tblGrid>
                <a:gridCol w="2376000">
                  <a:extLst>
                    <a:ext uri="{9D8B030D-6E8A-4147-A177-3AD203B41FA5}">
                      <a16:colId xmlns:a16="http://schemas.microsoft.com/office/drawing/2014/main" val="20000"/>
                    </a:ext>
                  </a:extLst>
                </a:gridCol>
                <a:gridCol w="5904000">
                  <a:extLst>
                    <a:ext uri="{9D8B030D-6E8A-4147-A177-3AD203B41FA5}">
                      <a16:colId xmlns:a16="http://schemas.microsoft.com/office/drawing/2014/main" val="20001"/>
                    </a:ext>
                  </a:extLst>
                </a:gridCol>
              </a:tblGrid>
              <a:tr h="216000">
                <a:tc>
                  <a:txBody>
                    <a:bodyPr/>
                    <a:lstStyle/>
                    <a:p>
                      <a:pPr algn="ctr" rtl="0"/>
                      <a:r>
                        <a:rPr lang="mn" sz="2000">
                          <a:solidFill>
                            <a:schemeClr val="bg1"/>
                          </a:solidFill>
                          <a:latin typeface="Meiryo UI" panose="020B0604030504040204" pitchFamily="50" charset="-128"/>
                          <a:ea typeface="Meiryo UI" panose="020B0604030504040204" pitchFamily="50" charset="-128"/>
                          <a:cs typeface="Meiryo UI" panose="020B0604030504040204" pitchFamily="50" charset="-128"/>
                        </a:rPr>
                        <a:t>Тойрог(R)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mn"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Тойм / Агуулга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691200">
                <a:tc>
                  <a:txBody>
                    <a:bodyPr/>
                    <a:lstStyle/>
                    <a:p>
                      <a:pPr algn="ctr" rtl="0"/>
                      <a:r>
                        <a:rPr lang="mn" sz="2000">
                          <a:latin typeface="Meiryo UI" panose="020B0604030504040204" pitchFamily="50" charset="-128"/>
                          <a:ea typeface="Meiryo UI" panose="020B0604030504040204" pitchFamily="50" charset="-128"/>
                          <a:cs typeface="Meiryo UI" panose="020B0604030504040204" pitchFamily="50" charset="-128"/>
                        </a:rPr>
                        <a:t>[1R] Нөхцөл байдлыг ойлгох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mn" sz="2000">
                          <a:latin typeface="Meiryo UI" panose="020B0604030504040204" pitchFamily="50" charset="-128"/>
                          <a:ea typeface="Meiryo UI" panose="020B0604030504040204" pitchFamily="50" charset="-128"/>
                          <a:cs typeface="Meiryo UI" panose="020B0604030504040204" pitchFamily="50" charset="-128"/>
                        </a:rPr>
                        <a:t>Нуугдаж байгаа аюулыг жагсаан бичих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08880">
                <a:tc>
                  <a:txBody>
                    <a:bodyPr/>
                    <a:lstStyle/>
                    <a:p>
                      <a:pPr algn="ctr" rtl="0"/>
                      <a:r>
                        <a:rPr lang="mn" sz="2000" dirty="0">
                          <a:latin typeface="Meiryo UI" panose="020B0604030504040204" pitchFamily="50" charset="-128"/>
                          <a:ea typeface="Meiryo UI" panose="020B0604030504040204" pitchFamily="50" charset="-128"/>
                          <a:cs typeface="Meiryo UI" panose="020B0604030504040204" pitchFamily="50" charset="-128"/>
                        </a:rPr>
                        <a:t>[2R] Гол асуудал дээр төвлөрөх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mn" sz="2000" dirty="0">
                          <a:latin typeface="Meiryo UI" panose="020B0604030504040204" pitchFamily="50" charset="-128"/>
                          <a:ea typeface="Meiryo UI" panose="020B0604030504040204" pitchFamily="50" charset="-128"/>
                          <a:cs typeface="Meiryo UI" panose="020B0604030504040204" pitchFamily="50" charset="-128"/>
                        </a:rPr>
                        <a:t>Аль нь хамгийн чухал болохыг нарийвчлан тодотгох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449840">
                <a:tc>
                  <a:txBody>
                    <a:bodyPr/>
                    <a:lstStyle/>
                    <a:p>
                      <a:pPr algn="ctr" rtl="0"/>
                      <a:r>
                        <a:rPr lang="mn" sz="2000" dirty="0">
                          <a:latin typeface="Meiryo UI" panose="020B0604030504040204" pitchFamily="50" charset="-128"/>
                          <a:ea typeface="Meiryo UI" panose="020B0604030504040204" pitchFamily="50" charset="-128"/>
                          <a:cs typeface="Meiryo UI" panose="020B0604030504040204" pitchFamily="50" charset="-128"/>
                        </a:rPr>
                        <a:t>[3R] Авах арга хэмжээг боловсруулах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mn" sz="2000" dirty="0">
                          <a:latin typeface="Meiryo UI" panose="020B0604030504040204" pitchFamily="50" charset="-128"/>
                          <a:ea typeface="Meiryo UI" panose="020B0604030504040204" pitchFamily="50" charset="-128"/>
                          <a:cs typeface="Meiryo UI" panose="020B0604030504040204" pitchFamily="50" charset="-128"/>
                        </a:rPr>
                        <a:t>Хэрхэн яаж урьдчилан сэргийлж болох талаар бодож үзэх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91200">
                <a:tc>
                  <a:txBody>
                    <a:bodyPr/>
                    <a:lstStyle/>
                    <a:p>
                      <a:pPr algn="ctr" rtl="0"/>
                      <a:r>
                        <a:rPr lang="mn" sz="2000" dirty="0">
                          <a:latin typeface="Meiryo UI" panose="020B0604030504040204" pitchFamily="50" charset="-128"/>
                          <a:ea typeface="Meiryo UI" panose="020B0604030504040204" pitchFamily="50" charset="-128"/>
                          <a:cs typeface="Meiryo UI" panose="020B0604030504040204" pitchFamily="50" charset="-128"/>
                        </a:rPr>
                        <a:t>[4R] Зорилтоо тодорхойлох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mn" sz="2000" dirty="0">
                          <a:latin typeface="Meiryo UI" panose="020B0604030504040204" pitchFamily="50" charset="-128"/>
                          <a:ea typeface="Meiryo UI" panose="020B0604030504040204" pitchFamily="50" charset="-128"/>
                          <a:cs typeface="Meiryo UI" panose="020B0604030504040204" pitchFamily="50" charset="-128"/>
                        </a:rPr>
                        <a:t>Арга хэмжээг хэрэгжүүлэхийн төлөөх үйл ажиллагааны зорилтоо тодорхойлох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 name="下矢印 3"/>
          <p:cNvSpPr/>
          <p:nvPr/>
        </p:nvSpPr>
        <p:spPr>
          <a:xfrm>
            <a:off x="1548000" y="3285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p>
        </p:txBody>
      </p:sp>
      <p:sp>
        <p:nvSpPr>
          <p:cNvPr id="8" name="下矢印 7"/>
          <p:cNvSpPr/>
          <p:nvPr/>
        </p:nvSpPr>
        <p:spPr>
          <a:xfrm>
            <a:off x="1548000" y="4108258"/>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p>
        </p:txBody>
      </p:sp>
      <p:sp>
        <p:nvSpPr>
          <p:cNvPr id="10" name="下矢印 9"/>
          <p:cNvSpPr/>
          <p:nvPr/>
        </p:nvSpPr>
        <p:spPr>
          <a:xfrm>
            <a:off x="1548000" y="5445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p>
        </p:txBody>
      </p:sp>
      <p:sp>
        <p:nvSpPr>
          <p:cNvPr id="5" name="スライド番号プレースホルダー 4"/>
          <p:cNvSpPr>
            <a:spLocks noGrp="1"/>
          </p:cNvSpPr>
          <p:nvPr>
            <p:ph type="sldNum" sz="quarter" idx="12"/>
          </p:nvPr>
        </p:nvSpPr>
        <p:spPr/>
        <p:txBody>
          <a:bodyPr rtlCol="0"/>
          <a:lstStyle/>
          <a:p>
            <a:pPr rtl="0"/>
            <a:fld id="{1228868F-0BF5-4F87-8A94-00DF56ADA4E5}" type="slidenum">
              <a:rPr kumimoji="1" lang="ja-JP" altLang="en-US" sz="1050" smtClean="0"/>
              <a:t>13</a:t>
            </a:fld>
            <a:endParaRPr kumimoji="1" lang="ja-JP" altLang="en-US" sz="1050"/>
          </a:p>
        </p:txBody>
      </p:sp>
    </p:spTree>
    <p:extLst>
      <p:ext uri="{BB962C8B-B14F-4D97-AF65-F5344CB8AC3E}">
        <p14:creationId xmlns:p14="http://schemas.microsoft.com/office/powerpoint/2010/main" val="2642123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sz="3200" b="1">
                <a:solidFill>
                  <a:schemeClr val="tx1"/>
                </a:solidFill>
                <a:latin typeface="Meiryo UI" panose="020B0604030504040204" pitchFamily="50" charset="-128"/>
                <a:ea typeface="Meiryo UI" panose="020B0604030504040204" pitchFamily="50" charset="-128"/>
                <a:cs typeface="Meiryo UI" panose="020B0604030504040204" pitchFamily="50" charset="-128"/>
              </a:rPr>
              <a:t>KYT кейс судалгаа</a:t>
            </a: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marL="0" indent="0" rtl="0">
              <a:buNone/>
            </a:pPr>
            <a:r>
              <a:rPr lang="mn" sz="2000" b="1" dirty="0">
                <a:solidFill>
                  <a:srgbClr val="C00000"/>
                </a:solidFill>
              </a:rPr>
              <a:t>Засаж байгаа замын хажуугаар өнгөрч буй явган зорчигчийг зохицуулж байгаа тохиолдлыг ашиглан зарим KYT дасгал хийж үзье.</a:t>
            </a:r>
            <a:endParaRPr lang="en-US" altLang="ja-JP" sz="2000" b="1" dirty="0">
              <a:solidFill>
                <a:srgbClr val="C00000"/>
              </a:solidFill>
            </a:endParaRPr>
          </a:p>
        </p:txBody>
      </p:sp>
      <p:pic>
        <p:nvPicPr>
          <p:cNvPr id="5" name="図 4" descr="\\irfsvc42\div5\環境ｴﾈﾙｷﾞｰ第１部\c一般\e1c_proj\2019\リスクT\1900632_MHLW安全教育\31_警備業安全衛生教育マニュアル作成\03_マニュアル\0115_警備業イラスト1\①イラスト.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7718" y="1987956"/>
            <a:ext cx="4188563" cy="4188563"/>
          </a:xfrm>
          <a:prstGeom prst="rect">
            <a:avLst/>
          </a:prstGeom>
          <a:noFill/>
          <a:ln>
            <a:noFill/>
          </a:ln>
        </p:spPr>
      </p:pic>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mtClean="0"/>
              <a:t>14</a:t>
            </a:fld>
            <a:endParaRPr kumimoji="1" lang="ja-JP" altLang="en-US"/>
          </a:p>
        </p:txBody>
      </p:sp>
    </p:spTree>
    <p:extLst>
      <p:ext uri="{BB962C8B-B14F-4D97-AF65-F5344CB8AC3E}">
        <p14:creationId xmlns:p14="http://schemas.microsoft.com/office/powerpoint/2010/main" val="647982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sz="3200" b="1">
                <a:solidFill>
                  <a:schemeClr val="tx1"/>
                </a:solidFill>
                <a:latin typeface="Meiryo UI" panose="020B0604030504040204" pitchFamily="50" charset="-128"/>
                <a:ea typeface="Meiryo UI" panose="020B0604030504040204" pitchFamily="50" charset="-128"/>
                <a:cs typeface="Meiryo UI" panose="020B0604030504040204" pitchFamily="50" charset="-128"/>
              </a:rPr>
              <a:t>KYT кейс судалгаа</a:t>
            </a: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marL="0" indent="0" rtl="0">
              <a:buNone/>
            </a:pPr>
            <a:r>
              <a:rPr lang="mn" sz="2000" b="1" dirty="0">
                <a:solidFill>
                  <a:srgbClr val="C00000"/>
                </a:solidFill>
              </a:rPr>
              <a:t>Засаж байгаа замын хажуугаар өнгөрч буй явган зорчигчийг зохицуулж байгаа тохиолдлыг ашиглан зарим KYT дасгал хийж үзье.</a:t>
            </a:r>
            <a:endParaRPr lang="en-US" altLang="ja-JP" sz="2000" b="1" dirty="0">
              <a:solidFill>
                <a:srgbClr val="C0000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2650861698"/>
              </p:ext>
            </p:extLst>
          </p:nvPr>
        </p:nvGraphicFramePr>
        <p:xfrm>
          <a:off x="432000" y="1738453"/>
          <a:ext cx="8280000" cy="4677094"/>
        </p:xfrm>
        <a:graphic>
          <a:graphicData uri="http://schemas.openxmlformats.org/drawingml/2006/table">
            <a:tbl>
              <a:tblPr firstRow="1" bandRow="1">
                <a:tableStyleId>{5C22544A-7EE6-4342-B048-85BDC9FD1C3A}</a:tableStyleId>
              </a:tblPr>
              <a:tblGrid>
                <a:gridCol w="2376000">
                  <a:extLst>
                    <a:ext uri="{9D8B030D-6E8A-4147-A177-3AD203B41FA5}">
                      <a16:colId xmlns:a16="http://schemas.microsoft.com/office/drawing/2014/main" val="20000"/>
                    </a:ext>
                  </a:extLst>
                </a:gridCol>
                <a:gridCol w="5904000">
                  <a:extLst>
                    <a:ext uri="{9D8B030D-6E8A-4147-A177-3AD203B41FA5}">
                      <a16:colId xmlns:a16="http://schemas.microsoft.com/office/drawing/2014/main" val="20001"/>
                    </a:ext>
                  </a:extLst>
                </a:gridCol>
              </a:tblGrid>
              <a:tr h="443634">
                <a:tc>
                  <a:txBody>
                    <a:bodyPr/>
                    <a:lstStyle/>
                    <a:p>
                      <a:pPr algn="ctr" rtl="0"/>
                      <a:r>
                        <a:rPr lang="mn" sz="1600">
                          <a:solidFill>
                            <a:schemeClr val="bg1"/>
                          </a:solidFill>
                          <a:latin typeface="Meiryo UI" panose="020B0604030504040204" pitchFamily="50" charset="-128"/>
                          <a:ea typeface="Meiryo UI" panose="020B0604030504040204" pitchFamily="50" charset="-128"/>
                          <a:cs typeface="Meiryo UI" panose="020B0604030504040204" pitchFamily="50" charset="-128"/>
                        </a:rPr>
                        <a:t>Тойрог(R)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mn" sz="1600">
                          <a:solidFill>
                            <a:schemeClr val="bg1"/>
                          </a:solidFill>
                          <a:latin typeface="Meiryo UI" panose="020B0604030504040204" pitchFamily="50" charset="-128"/>
                          <a:ea typeface="Meiryo UI" panose="020B0604030504040204" pitchFamily="50" charset="-128"/>
                          <a:cs typeface="Meiryo UI" panose="020B0604030504040204" pitchFamily="50" charset="-128"/>
                        </a:rPr>
                        <a:t>Тойм / Агуулга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996368">
                <a:tc>
                  <a:txBody>
                    <a:bodyPr/>
                    <a:lstStyle/>
                    <a:p>
                      <a:pPr algn="ctr" rtl="0"/>
                      <a:r>
                        <a:rPr lang="mn" sz="1600" dirty="0">
                          <a:latin typeface="Meiryo UI" panose="020B0604030504040204" pitchFamily="50" charset="-128"/>
                          <a:ea typeface="Meiryo UI" panose="020B0604030504040204" pitchFamily="50" charset="-128"/>
                          <a:cs typeface="Meiryo UI" panose="020B0604030504040204" pitchFamily="50" charset="-128"/>
                        </a:rPr>
                        <a:t>[1R] Нөхцөл байдлыг ойлгох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08000">
                <a:tc>
                  <a:txBody>
                    <a:bodyPr/>
                    <a:lstStyle/>
                    <a:p>
                      <a:pPr algn="ctr" rtl="0"/>
                      <a:r>
                        <a:rPr lang="mn" sz="1600" dirty="0">
                          <a:latin typeface="Meiryo UI" panose="020B0604030504040204" pitchFamily="50" charset="-128"/>
                          <a:ea typeface="Meiryo UI" panose="020B0604030504040204" pitchFamily="50" charset="-128"/>
                          <a:cs typeface="Meiryo UI" panose="020B0604030504040204" pitchFamily="50" charset="-128"/>
                        </a:rPr>
                        <a:t>[2R] Гол асуудал дээр төвлөрөх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rtl="0">
                        <a:buFont typeface="Wingdings" panose="05000000000000000000" pitchFamily="2" charset="2"/>
                        <a:buNone/>
                      </a:pP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08000">
                <a:tc>
                  <a:txBody>
                    <a:bodyPr/>
                    <a:lstStyle/>
                    <a:p>
                      <a:pPr algn="ctr" rtl="0"/>
                      <a:r>
                        <a:rPr lang="mn" sz="1600" dirty="0">
                          <a:latin typeface="Meiryo UI" panose="020B0604030504040204" pitchFamily="50" charset="-128"/>
                          <a:ea typeface="Meiryo UI" panose="020B0604030504040204" pitchFamily="50" charset="-128"/>
                          <a:cs typeface="Meiryo UI" panose="020B0604030504040204" pitchFamily="50" charset="-128"/>
                        </a:rPr>
                        <a:t>[3R] Авах арга хэмжээг боловсруулах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21092">
                <a:tc>
                  <a:txBody>
                    <a:bodyPr/>
                    <a:lstStyle/>
                    <a:p>
                      <a:pPr algn="ctr" rtl="0"/>
                      <a:r>
                        <a:rPr lang="mn" sz="1600" dirty="0">
                          <a:latin typeface="Meiryo UI" panose="020B0604030504040204" pitchFamily="50" charset="-128"/>
                          <a:ea typeface="Meiryo UI" panose="020B0604030504040204" pitchFamily="50" charset="-128"/>
                          <a:cs typeface="Meiryo UI" panose="020B0604030504040204" pitchFamily="50" charset="-128"/>
                        </a:rPr>
                        <a:t>[4R] Зорилтоо тодорхойлох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下矢印 6"/>
          <p:cNvSpPr/>
          <p:nvPr/>
        </p:nvSpPr>
        <p:spPr>
          <a:xfrm>
            <a:off x="1548000" y="2962453"/>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p>
        </p:txBody>
      </p:sp>
      <p:sp>
        <p:nvSpPr>
          <p:cNvPr id="8" name="下矢印 7"/>
          <p:cNvSpPr/>
          <p:nvPr/>
        </p:nvSpPr>
        <p:spPr>
          <a:xfrm>
            <a:off x="1548000" y="4077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p>
        </p:txBody>
      </p:sp>
      <p:sp>
        <p:nvSpPr>
          <p:cNvPr id="10" name="下矢印 9"/>
          <p:cNvSpPr/>
          <p:nvPr/>
        </p:nvSpPr>
        <p:spPr>
          <a:xfrm>
            <a:off x="1548000" y="5105128"/>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mtClean="0"/>
              <a:t>15</a:t>
            </a:fld>
            <a:endParaRPr kumimoji="1" lang="ja-JP" altLang="en-US"/>
          </a:p>
        </p:txBody>
      </p:sp>
    </p:spTree>
    <p:extLst>
      <p:ext uri="{BB962C8B-B14F-4D97-AF65-F5344CB8AC3E}">
        <p14:creationId xmlns:p14="http://schemas.microsoft.com/office/powerpoint/2010/main" val="2493168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sz="3200" b="1">
                <a:solidFill>
                  <a:schemeClr val="tx1"/>
                </a:solidFill>
                <a:latin typeface="Meiryo UI" panose="020B0604030504040204" pitchFamily="50" charset="-128"/>
                <a:ea typeface="Meiryo UI" panose="020B0604030504040204" pitchFamily="50" charset="-128"/>
                <a:cs typeface="Meiryo UI" panose="020B0604030504040204" pitchFamily="50" charset="-128"/>
              </a:rPr>
              <a:t>KYT кейс судалгаа</a:t>
            </a: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marL="0" indent="0" rtl="0">
              <a:buNone/>
            </a:pPr>
            <a:r>
              <a:rPr lang="mn" sz="2000" b="1" dirty="0">
                <a:solidFill>
                  <a:srgbClr val="C00000"/>
                </a:solidFill>
              </a:rPr>
              <a:t>Засаж байгаа замын хажуугаар өнгөрч буй явган зорчигчийг зохицуулж байгаа тохиолдлыг ашиглан зарим KYT дасгал хийж үзье.</a:t>
            </a:r>
            <a:endParaRPr lang="en-US" altLang="ja-JP" sz="2000" b="1" dirty="0">
              <a:solidFill>
                <a:srgbClr val="C0000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1946068802"/>
              </p:ext>
            </p:extLst>
          </p:nvPr>
        </p:nvGraphicFramePr>
        <p:xfrm>
          <a:off x="432000" y="1773000"/>
          <a:ext cx="8280000" cy="4533094"/>
        </p:xfrm>
        <a:graphic>
          <a:graphicData uri="http://schemas.openxmlformats.org/drawingml/2006/table">
            <a:tbl>
              <a:tblPr firstRow="1" bandRow="1">
                <a:tableStyleId>{5C22544A-7EE6-4342-B048-85BDC9FD1C3A}</a:tableStyleId>
              </a:tblPr>
              <a:tblGrid>
                <a:gridCol w="2376000">
                  <a:extLst>
                    <a:ext uri="{9D8B030D-6E8A-4147-A177-3AD203B41FA5}">
                      <a16:colId xmlns:a16="http://schemas.microsoft.com/office/drawing/2014/main" val="20000"/>
                    </a:ext>
                  </a:extLst>
                </a:gridCol>
                <a:gridCol w="5904000">
                  <a:extLst>
                    <a:ext uri="{9D8B030D-6E8A-4147-A177-3AD203B41FA5}">
                      <a16:colId xmlns:a16="http://schemas.microsoft.com/office/drawing/2014/main" val="20001"/>
                    </a:ext>
                  </a:extLst>
                </a:gridCol>
              </a:tblGrid>
              <a:tr h="443634">
                <a:tc>
                  <a:txBody>
                    <a:bodyPr/>
                    <a:lstStyle/>
                    <a:p>
                      <a:pPr algn="ctr" rtl="0"/>
                      <a:r>
                        <a:rPr lang="mn" sz="1400">
                          <a:solidFill>
                            <a:schemeClr val="bg1"/>
                          </a:solidFill>
                          <a:latin typeface="Meiryo UI" panose="020B0604030504040204" pitchFamily="50" charset="-128"/>
                          <a:ea typeface="Meiryo UI" panose="020B0604030504040204" pitchFamily="50" charset="-128"/>
                          <a:cs typeface="Meiryo UI" panose="020B0604030504040204" pitchFamily="50" charset="-128"/>
                        </a:rPr>
                        <a:t>Тойрог(R)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mn"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Тойм / Агуулга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996368">
                <a:tc>
                  <a:txBody>
                    <a:bodyPr/>
                    <a:lstStyle/>
                    <a:p>
                      <a:pPr algn="ctr" rtl="0"/>
                      <a:r>
                        <a:rPr lang="mn" sz="1400" dirty="0">
                          <a:latin typeface="Meiryo UI" panose="020B0604030504040204" pitchFamily="50" charset="-128"/>
                          <a:ea typeface="Meiryo UI" panose="020B0604030504040204" pitchFamily="50" charset="-128"/>
                          <a:cs typeface="Meiryo UI" panose="020B0604030504040204" pitchFamily="50" charset="-128"/>
                        </a:rPr>
                        <a:t>[1R] Нөхцөл байдлыг ойлгох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mn" sz="1100" dirty="0">
                          <a:latin typeface="Meiryo UI" panose="020B0604030504040204" pitchFamily="50" charset="-128"/>
                          <a:ea typeface="Meiryo UI" panose="020B0604030504040204" pitchFamily="50" charset="-128"/>
                          <a:cs typeface="Meiryo UI" panose="020B0604030504040204" pitchFamily="50" charset="-128"/>
                        </a:rPr>
                        <a:t>Хажуугаар өнгөрөх хүнд хэт анхаарлаа төвлөрүүлээд, ойртож буй гидравлик экскаваторыг анзаарахгүй дайрагдаж магадгүй. </a:t>
                      </a:r>
                    </a:p>
                    <a:p>
                      <a:pPr marL="342900" indent="-342900" algn="l" rtl="0">
                        <a:buFont typeface="Wingdings" panose="05000000000000000000" pitchFamily="2" charset="2"/>
                        <a:buChar char="ü"/>
                      </a:pPr>
                      <a:r>
                        <a:rPr lang="mn" sz="1100" dirty="0">
                          <a:latin typeface="Meiryo UI" panose="020B0604030504040204" pitchFamily="50" charset="-128"/>
                          <a:ea typeface="Meiryo UI" panose="020B0604030504040204" pitchFamily="50" charset="-128"/>
                          <a:cs typeface="Meiryo UI" panose="020B0604030504040204" pitchFamily="50" charset="-128"/>
                        </a:rPr>
                        <a:t>Далангаас асгарсан хайрга дээр гишгээд халтирч унаж болзошгүй.</a:t>
                      </a:r>
                    </a:p>
                    <a:p>
                      <a:pPr marL="342900" indent="-342900" algn="l" rtl="0">
                        <a:buFont typeface="Wingdings" panose="05000000000000000000" pitchFamily="2" charset="2"/>
                        <a:buChar char="ü"/>
                      </a:pPr>
                      <a:r>
                        <a:rPr lang="mn" sz="1100" dirty="0">
                          <a:latin typeface="Meiryo UI" panose="020B0604030504040204" pitchFamily="50" charset="-128"/>
                          <a:ea typeface="Meiryo UI" panose="020B0604030504040204" pitchFamily="50" charset="-128"/>
                          <a:cs typeface="Meiryo UI" panose="020B0604030504040204" pitchFamily="50" charset="-128"/>
                        </a:rPr>
                        <a:t>Гидравлик экскаваторын гар гэнэт эргэлдээд намайг цохиж ч магадгүй.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36000">
                <a:tc>
                  <a:txBody>
                    <a:bodyPr/>
                    <a:lstStyle/>
                    <a:p>
                      <a:pPr algn="ctr" rtl="0"/>
                      <a:r>
                        <a:rPr lang="mn" sz="1400" dirty="0">
                          <a:latin typeface="Meiryo UI" panose="020B0604030504040204" pitchFamily="50" charset="-128"/>
                          <a:ea typeface="Meiryo UI" panose="020B0604030504040204" pitchFamily="50" charset="-128"/>
                          <a:cs typeface="Meiryo UI" panose="020B0604030504040204" pitchFamily="50" charset="-128"/>
                        </a:rPr>
                        <a:t>[2R] Гол асуудал дээр төвлөрөх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mn" sz="1100" b="1" u="sng" dirty="0">
                          <a:latin typeface="Meiryo UI" panose="020B0604030504040204" pitchFamily="50" charset="-128"/>
                          <a:ea typeface="Meiryo UI" panose="020B0604030504040204" pitchFamily="50" charset="-128"/>
                          <a:cs typeface="Meiryo UI" panose="020B0604030504040204" pitchFamily="50" charset="-128"/>
                        </a:rPr>
                        <a:t>Хажуугаар өнгөрөх хүнд хэт анхаарлаа төвлөрүүлээд, ойртож буй гидравлик экскаваторыг анзаарахгүй дайрагдаж магадгүй. </a:t>
                      </a:r>
                    </a:p>
                    <a:p>
                      <a:pPr marL="342900" indent="-342900" algn="l" rtl="0">
                        <a:buFont typeface="Wingdings" panose="05000000000000000000" pitchFamily="2" charset="2"/>
                        <a:buChar char="ü"/>
                      </a:pPr>
                      <a:r>
                        <a:rPr lang="mn" sz="1100"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Далангаас асгарсан хайрга дээр гишгээд халтирч унаж болзошгүй.</a:t>
                      </a:r>
                    </a:p>
                    <a:p>
                      <a:pPr marL="342900" indent="-342900" algn="l" rtl="0">
                        <a:buFont typeface="Wingdings" panose="05000000000000000000" pitchFamily="2" charset="2"/>
                        <a:buChar char="ü"/>
                      </a:pPr>
                      <a:r>
                        <a:rPr lang="mn" sz="1100"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Гидравлик экскаваторын гар гэнэт эргэлдээд намайг цохиж ч магадгүй.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36000">
                <a:tc>
                  <a:txBody>
                    <a:bodyPr/>
                    <a:lstStyle/>
                    <a:p>
                      <a:pPr algn="ctr" rtl="0"/>
                      <a:r>
                        <a:rPr lang="mn" sz="1400" dirty="0">
                          <a:latin typeface="Meiryo UI" panose="020B0604030504040204" pitchFamily="50" charset="-128"/>
                          <a:ea typeface="Meiryo UI" panose="020B0604030504040204" pitchFamily="50" charset="-128"/>
                          <a:cs typeface="Meiryo UI" panose="020B0604030504040204" pitchFamily="50" charset="-128"/>
                        </a:rPr>
                        <a:t>[3R] Авах арга хэмжээг боловсруулах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mn" sz="1100" dirty="0">
                          <a:latin typeface="Meiryo UI" panose="020B0604030504040204" pitchFamily="50" charset="-128"/>
                          <a:ea typeface="Meiryo UI" panose="020B0604030504040204" pitchFamily="50" charset="-128"/>
                          <a:cs typeface="Meiryo UI" panose="020B0604030504040204" pitchFamily="50" charset="-128"/>
                        </a:rPr>
                        <a:t>Гидравлик экскаватор явах чиглэлээс хол байх.</a:t>
                      </a:r>
                    </a:p>
                    <a:p>
                      <a:pPr marL="342900" indent="-342900" algn="l" rtl="0">
                        <a:buFont typeface="Wingdings" panose="05000000000000000000" pitchFamily="2" charset="2"/>
                        <a:buChar char="ü"/>
                      </a:pPr>
                      <a:r>
                        <a:rPr lang="mn" sz="1100" dirty="0">
                          <a:latin typeface="Meiryo UI" panose="020B0604030504040204" pitchFamily="50" charset="-128"/>
                          <a:ea typeface="Meiryo UI" panose="020B0604030504040204" pitchFamily="50" charset="-128"/>
                          <a:cs typeface="Meiryo UI" panose="020B0604030504040204" pitchFamily="50" charset="-128"/>
                        </a:rPr>
                        <a:t>Гидравлик экскаваторыг хөдөлгөхдөө ямар дохио яаж өгөхөө жолооч болон хамгаалагч нь хоорондоо урьдчилан тогтсон байх.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21092">
                <a:tc>
                  <a:txBody>
                    <a:bodyPr/>
                    <a:lstStyle/>
                    <a:p>
                      <a:pPr algn="ctr" rtl="0"/>
                      <a:r>
                        <a:rPr lang="mn" sz="1400" dirty="0">
                          <a:latin typeface="Meiryo UI" panose="020B0604030504040204" pitchFamily="50" charset="-128"/>
                          <a:ea typeface="Meiryo UI" panose="020B0604030504040204" pitchFamily="50" charset="-128"/>
                          <a:cs typeface="Meiryo UI" panose="020B0604030504040204" pitchFamily="50" charset="-128"/>
                        </a:rPr>
                        <a:t>[4R] Зорилтоо тодорхойлох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mn" sz="1100" dirty="0">
                          <a:latin typeface="Meiryo UI" panose="020B0604030504040204" pitchFamily="50" charset="-128"/>
                          <a:ea typeface="Meiryo UI" panose="020B0604030504040204" pitchFamily="50" charset="-128"/>
                          <a:cs typeface="Meiryo UI" panose="020B0604030504040204" pitchFamily="50" charset="-128"/>
                        </a:rPr>
                        <a:t>Гидравлик экскаваторыг хөдөлгөхдөө жолооч нь хамгаалагчтай радио станц ашиглан холбоо барих ба харилцан аюулгүй байдлыг баталгаажуулсны үндсэн дээр гидравлик экскаваторыг хөдөлгөх. (Баталгаажуулж чадахгүй бол хөдөлгөхгүй.)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下矢印 6"/>
          <p:cNvSpPr/>
          <p:nvPr/>
        </p:nvSpPr>
        <p:spPr>
          <a:xfrm>
            <a:off x="1368000" y="3033001"/>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p>
        </p:txBody>
      </p:sp>
      <p:sp>
        <p:nvSpPr>
          <p:cNvPr id="8" name="下矢印 7"/>
          <p:cNvSpPr/>
          <p:nvPr/>
        </p:nvSpPr>
        <p:spPr>
          <a:xfrm>
            <a:off x="1370634" y="4090364"/>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p>
        </p:txBody>
      </p:sp>
      <p:sp>
        <p:nvSpPr>
          <p:cNvPr id="10" name="下矢印 9"/>
          <p:cNvSpPr/>
          <p:nvPr/>
        </p:nvSpPr>
        <p:spPr>
          <a:xfrm>
            <a:off x="1399434" y="5003727"/>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mtClean="0"/>
              <a:t>16</a:t>
            </a:fld>
            <a:endParaRPr kumimoji="1" lang="ja-JP" altLang="en-US"/>
          </a:p>
        </p:txBody>
      </p:sp>
    </p:spTree>
    <p:extLst>
      <p:ext uri="{BB962C8B-B14F-4D97-AF65-F5344CB8AC3E}">
        <p14:creationId xmlns:p14="http://schemas.microsoft.com/office/powerpoint/2010/main" val="3504332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4S / 5S-ийг хэрэгжүүлэн, аюулгүй ажиллах орчин нөхцөлөө сайжруулъя</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633170136"/>
              </p:ext>
            </p:extLst>
          </p:nvPr>
        </p:nvGraphicFramePr>
        <p:xfrm>
          <a:off x="324430" y="789000"/>
          <a:ext cx="8711569" cy="5808000"/>
        </p:xfrm>
        <a:graphic>
          <a:graphicData uri="http://schemas.openxmlformats.org/drawingml/2006/table">
            <a:tbl>
              <a:tblPr firstRow="1" bandRow="1">
                <a:tableStyleId>{5C22544A-7EE6-4342-B048-85BDC9FD1C3A}</a:tableStyleId>
              </a:tblPr>
              <a:tblGrid>
                <a:gridCol w="1583570">
                  <a:extLst>
                    <a:ext uri="{9D8B030D-6E8A-4147-A177-3AD203B41FA5}">
                      <a16:colId xmlns:a16="http://schemas.microsoft.com/office/drawing/2014/main" val="20000"/>
                    </a:ext>
                  </a:extLst>
                </a:gridCol>
                <a:gridCol w="7127999">
                  <a:extLst>
                    <a:ext uri="{9D8B030D-6E8A-4147-A177-3AD203B41FA5}">
                      <a16:colId xmlns:a16="http://schemas.microsoft.com/office/drawing/2014/main" val="20001"/>
                    </a:ext>
                  </a:extLst>
                </a:gridCol>
              </a:tblGrid>
              <a:tr h="1161600">
                <a:tc>
                  <a:txBody>
                    <a:bodyPr/>
                    <a:lstStyle/>
                    <a:p>
                      <a:pPr algn="l" rtl="0"/>
                      <a:r>
                        <a:rPr lang="mn" sz="1100" b="1">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Эмхлэх (Seiri)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mn" sz="1400" b="1" dirty="0">
                          <a:solidFill>
                            <a:srgbClr val="F24F4F"/>
                          </a:solidFill>
                          <a:latin typeface="Meiryo UI" panose="020B0604030504040204" pitchFamily="50" charset="-128"/>
                          <a:ea typeface="Meiryo UI" panose="020B0604030504040204" pitchFamily="50" charset="-128"/>
                          <a:cs typeface="Meiryo UI" panose="020B0604030504040204" pitchFamily="50" charset="-128"/>
                        </a:rPr>
                        <a:t>Хэрэгтэй зүйл болон хэрэггүй зүйлийг ялгаж, хэрэггүй зүйлийг хаяна.</a:t>
                      </a:r>
                    </a:p>
                    <a:p>
                      <a:pPr algn="l" rtl="0"/>
                      <a:r>
                        <a:rPr lang="mn"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Коридор гэх мэт газар хэрэггүй зүйл энд тэнд тавих нь тээглэх, бүдрэхэд хүргэж болзошгүй юм.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61600">
                <a:tc>
                  <a:txBody>
                    <a:bodyPr/>
                    <a:lstStyle/>
                    <a:p>
                      <a:pPr algn="l" rtl="0"/>
                      <a:r>
                        <a:rPr lang="mn" sz="1100" b="1">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Цэгцлэх (Seiton)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mn" sz="1400" b="1">
                          <a:solidFill>
                            <a:srgbClr val="F24F4F"/>
                          </a:solidFill>
                          <a:latin typeface="Meiryo UI" panose="020B0604030504040204" pitchFamily="50" charset="-128"/>
                          <a:ea typeface="Meiryo UI" panose="020B0604030504040204" pitchFamily="50" charset="-128"/>
                          <a:cs typeface="Meiryo UI" panose="020B0604030504040204" pitchFamily="50" charset="-128"/>
                        </a:rPr>
                        <a:t>Шаардлагатай зүйлээ ашиглахад амар байдлаар ялгаж байрлуулна.</a:t>
                      </a:r>
                    </a:p>
                    <a:p>
                      <a:pPr algn="l" rtl="0"/>
                      <a:r>
                        <a:rPr lang="mn"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Шаардлагатай үедээ хэрэгцээтэй зүйлээ амархан олох аргыг бодож олсноор ажлын үр ашгийг дээшлүүлэх боломжтой. Мөн ашигласныхаа дараа анхных нь байрлалд нь буцааж байрлуулна. (анхны байрлалын зургийг аваад тавьчихвал, дараа нь тэр зургийн дагуу цэгцлэхэд амар байдаг).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61600">
                <a:tc>
                  <a:txBody>
                    <a:bodyPr/>
                    <a:lstStyle/>
                    <a:p>
                      <a:pPr algn="l" rtl="0"/>
                      <a:r>
                        <a:rPr lang="mn" sz="1100" b="1">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Цэвэрлэх (Seiso)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mn" sz="1400" b="1">
                          <a:solidFill>
                            <a:srgbClr val="F24F4F"/>
                          </a:solidFill>
                          <a:latin typeface="Meiryo UI" panose="020B0604030504040204" pitchFamily="50" charset="-128"/>
                          <a:ea typeface="Meiryo UI" panose="020B0604030504040204" pitchFamily="50" charset="-128"/>
                          <a:cs typeface="Meiryo UI" panose="020B0604030504040204" pitchFamily="50" charset="-128"/>
                        </a:rPr>
                        <a:t>Хог хаягдлыг хаяж, бохирдсон газрыг цэвэрлэнэ.</a:t>
                      </a:r>
                    </a:p>
                    <a:p>
                      <a:pPr algn="l" rtl="0"/>
                      <a:r>
                        <a:rPr lang="mn" sz="1100" b="0">
                          <a:solidFill>
                            <a:schemeClr val="tx1"/>
                          </a:solidFill>
                          <a:latin typeface="Meiryo UI" panose="020B0604030504040204" pitchFamily="50" charset="-128"/>
                          <a:ea typeface="Meiryo UI" panose="020B0604030504040204" pitchFamily="50" charset="-128"/>
                          <a:cs typeface="Meiryo UI" panose="020B0604030504040204" pitchFamily="50" charset="-128"/>
                        </a:rPr>
                        <a:t>Шал нь хог хаягдал, ачаа тээшээр дүүрсэн, эсвэл гадаргуу нь нойтон, тослогтой бол бүдрэх, халтирч унах эрсдэлтэй.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61600">
                <a:tc>
                  <a:txBody>
                    <a:bodyPr/>
                    <a:lstStyle/>
                    <a:p>
                      <a:pPr algn="l" rtl="0"/>
                      <a:r>
                        <a:rPr lang="mn" sz="1100" b="1">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Цэвэр байлгах (Seiketsu)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mn" sz="1400" b="1" dirty="0">
                          <a:solidFill>
                            <a:srgbClr val="F24F4F"/>
                          </a:solidFill>
                          <a:latin typeface="Meiryo UI" panose="020B0604030504040204" pitchFamily="50" charset="-128"/>
                          <a:ea typeface="Meiryo UI" panose="020B0604030504040204" pitchFamily="50" charset="-128"/>
                          <a:cs typeface="Meiryo UI" panose="020B0604030504040204" pitchFamily="50" charset="-128"/>
                        </a:rPr>
                        <a:t>Орчноо байнга эмх цэгцтэй, цэвэр цэмцгэр байлгах хэрэгтэй.</a:t>
                      </a:r>
                    </a:p>
                    <a:p>
                      <a:pPr algn="l" rtl="0"/>
                      <a:r>
                        <a:rPr lang="mn"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Ажлын орчинг байнга тав тухтай, цэвэр цэмцгэр байлгахын тулд эмхлэх, цэгцлэх, цэвэрлэх ажлыг давтан хийнэ. Энэ нь тоног төхөөрөмжийн хэвийн ажиллагааг хангахад ч шаардлагатай байдаг. Цэвэр, цэмцгэр байх нь халдвар өвчнөөс урьдчилан сэргийлэхэд ч тустай.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161600">
                <a:tc>
                  <a:txBody>
                    <a:bodyPr/>
                    <a:lstStyle/>
                    <a:p>
                      <a:pPr algn="l" rtl="0"/>
                      <a:r>
                        <a:rPr lang="mn" sz="1100" b="1">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Сахилга баттай байх (Shitsuke)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mn" sz="1400" b="1" dirty="0">
                          <a:solidFill>
                            <a:srgbClr val="F24F4F"/>
                          </a:solidFill>
                          <a:latin typeface="Meiryo UI" panose="020B0604030504040204" pitchFamily="50" charset="-128"/>
                          <a:ea typeface="Meiryo UI" panose="020B0604030504040204" pitchFamily="50" charset="-128"/>
                          <a:cs typeface="Meiryo UI" panose="020B0604030504040204" pitchFamily="50" charset="-128"/>
                        </a:rPr>
                        <a:t>4S-ийг байнга хэрэгжүүлж заншицгаая.</a:t>
                      </a:r>
                    </a:p>
                    <a:p>
                      <a:pPr algn="l" rtl="0"/>
                      <a:r>
                        <a:rPr lang="mn"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Дүрэм журмыг чанд мөрдөж, заншил болтол нь давтан хийцгээе.
 4S нь зөвхөн ойлгоод ямар ч тусгүй бөгөөд байнга хийж занших нь чухал юм.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4" name="図 3" descr="C:\Users\1907875\Desktop\1107_警備業イラスト_ラフ\p51\G_１_整理.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481" y="1037674"/>
            <a:ext cx="814834" cy="814834"/>
          </a:xfrm>
          <a:prstGeom prst="rect">
            <a:avLst/>
          </a:prstGeom>
          <a:noFill/>
          <a:ln>
            <a:noFill/>
          </a:ln>
        </p:spPr>
      </p:pic>
      <p:pic>
        <p:nvPicPr>
          <p:cNvPr id="5" name="図 4" descr="C:\Users\1907875\Desktop\1107_警備業イラスト_ラフ\p51\G_2_整頓.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3555" y="2247883"/>
            <a:ext cx="772687" cy="772687"/>
          </a:xfrm>
          <a:prstGeom prst="rect">
            <a:avLst/>
          </a:prstGeom>
          <a:noFill/>
          <a:ln>
            <a:noFill/>
          </a:ln>
        </p:spPr>
      </p:pic>
      <p:pic>
        <p:nvPicPr>
          <p:cNvPr id="7" name="図 6" descr="\\irfsvc42\div5\環境ｴﾈﾙｷﾞｰ第１部\c一般\e1c_proj\2019\リスクT\1900632_MHLW安全教育\31_警備業安全衛生教育マニュアル作成\03_マニュアル\0115_警備業イラスト2\H_清掃2.jpg"/>
          <p:cNvPicPr>
            <a:picLocks noChangeAspect="1"/>
          </p:cNvPicPr>
          <p:nvPr/>
        </p:nvPicPr>
        <p:blipFill rotWithShape="1">
          <a:blip r:embed="rId4" cstate="print">
            <a:extLst>
              <a:ext uri="{28A0092B-C50C-407E-A947-70E740481C1C}">
                <a14:useLocalDpi xmlns:a14="http://schemas.microsoft.com/office/drawing/2010/main" val="0"/>
              </a:ext>
            </a:extLst>
          </a:blip>
          <a:srcRect t="7407" b="5291"/>
          <a:stretch/>
        </p:blipFill>
        <p:spPr bwMode="auto">
          <a:xfrm>
            <a:off x="994218" y="3415945"/>
            <a:ext cx="851361" cy="743185"/>
          </a:xfrm>
          <a:prstGeom prst="rect">
            <a:avLst/>
          </a:prstGeom>
          <a:noFill/>
          <a:ln>
            <a:noFill/>
          </a:ln>
          <a:extLst>
            <a:ext uri="{53640926-AAD7-44D8-BBD7-CCE9431645EC}">
              <a14:shadowObscured xmlns:a14="http://schemas.microsoft.com/office/drawing/2010/main"/>
            </a:ext>
          </a:extLst>
        </p:spPr>
      </p:pic>
      <p:pic>
        <p:nvPicPr>
          <p:cNvPr id="8" name="図 7" descr="C:\Users\1907875\Desktop\1107_警備業イラスト_ラフ\p51\H_２_清潔.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8032" y="4718982"/>
            <a:ext cx="608210" cy="608210"/>
          </a:xfrm>
          <a:prstGeom prst="rect">
            <a:avLst/>
          </a:prstGeom>
          <a:noFill/>
          <a:ln>
            <a:noFill/>
          </a:ln>
        </p:spPr>
      </p:pic>
      <p:pic>
        <p:nvPicPr>
          <p:cNvPr id="9" name="図 8" descr="C:\Users\1907875\Desktop\1107_警備業イラスト_ラフ\p51\I_習慣.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4804" y="5857542"/>
            <a:ext cx="651539" cy="651539"/>
          </a:xfrm>
          <a:prstGeom prst="rect">
            <a:avLst/>
          </a:prstGeom>
          <a:noFill/>
          <a:ln>
            <a:noFill/>
          </a:ln>
        </p:spPr>
      </p:pic>
      <p:sp>
        <p:nvSpPr>
          <p:cNvPr id="3" name="スライド番号プレースホルダー 2"/>
          <p:cNvSpPr>
            <a:spLocks noGrp="1"/>
          </p:cNvSpPr>
          <p:nvPr>
            <p:ph type="sldNum" sz="quarter" idx="12"/>
          </p:nvPr>
        </p:nvSpPr>
        <p:spPr/>
        <p:txBody>
          <a:bodyPr rtlCol="0"/>
          <a:lstStyle/>
          <a:p>
            <a:pPr rtl="0"/>
            <a:fld id="{1228868F-0BF5-4F87-8A94-00DF56ADA4E5}" type="slidenum">
              <a:rPr kumimoji="1" lang="ja-JP" altLang="en-US" smtClean="0"/>
              <a:t>17</a:t>
            </a:fld>
            <a:endParaRPr kumimoji="1" lang="ja-JP" altLang="en-US"/>
          </a:p>
        </p:txBody>
      </p:sp>
    </p:spTree>
    <p:extLst>
      <p:ext uri="{BB962C8B-B14F-4D97-AF65-F5344CB8AC3E}">
        <p14:creationId xmlns:p14="http://schemas.microsoft.com/office/powerpoint/2010/main" val="2140198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6" y="1341000"/>
            <a:ext cx="8499833" cy="864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1" name="正方形/長方形 10"/>
          <p:cNvSpPr/>
          <p:nvPr/>
        </p:nvSpPr>
        <p:spPr>
          <a:xfrm>
            <a:off x="539999" y="2588437"/>
            <a:ext cx="8499833" cy="62456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2" name="正方形/長方形 11"/>
          <p:cNvSpPr/>
          <p:nvPr/>
        </p:nvSpPr>
        <p:spPr>
          <a:xfrm>
            <a:off x="539999" y="3429001"/>
            <a:ext cx="8499833" cy="719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3" name="正方形/長方形 12"/>
          <p:cNvSpPr/>
          <p:nvPr/>
        </p:nvSpPr>
        <p:spPr>
          <a:xfrm>
            <a:off x="539999" y="4437001"/>
            <a:ext cx="8499833" cy="720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Аюул, ослоос урьдчилан сэргийлэхэд анхаарах гол зүйлс  Халтирах / бүдрэх</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3703" y="755325"/>
            <a:ext cx="8853023" cy="6102675"/>
          </a:xfrm>
        </p:spPr>
        <p:txBody>
          <a:bodyPr rtlCol="0">
            <a:normAutofit/>
          </a:bodyPr>
          <a:lstStyle/>
          <a:p>
            <a:pPr rtl="0"/>
            <a:r>
              <a:rPr lang="mn" sz="1800" dirty="0"/>
              <a:t>4S-ийг хэрэгжүүлж, ажлын байрыг байнга аюулгүй байлгая: Эмхлэх (Seiri), Цэгцлэх (Seiton), Цэвэрлэх (Seiso), Цэвэр байлгах (Seiketsu)</a:t>
            </a:r>
            <a:endParaRPr lang="en-US" altLang="ja-JP" sz="1800" dirty="0"/>
          </a:p>
          <a:p>
            <a:pPr marL="468000" lvl="1" rtl="0"/>
            <a:r>
              <a:rPr lang="mn" sz="1800" dirty="0"/>
              <a:t>Шалан дээгүүр ачаа тээш, цахилгааны утас гэх мэт зүйл эмх замбараагүй хөглөрөх нь бүдэрч унах эрсдэлийг нэмэгдүүлнэ.</a:t>
            </a:r>
            <a:endParaRPr lang="en-US" altLang="ja-JP" sz="1800" dirty="0"/>
          </a:p>
          <a:p>
            <a:pPr marL="468000" lvl="1" rtl="0"/>
            <a:r>
              <a:rPr lang="mn" sz="1800" dirty="0"/>
              <a:t>Шал нойтон байвал амархан халтирч унах аюултай.</a:t>
            </a:r>
          </a:p>
          <a:p>
            <a:pPr rtl="0"/>
            <a:r>
              <a:rPr lang="mn" sz="1800" dirty="0"/>
              <a:t>Шал болон коридорыг шалгаж үзэцгээе</a:t>
            </a:r>
            <a:endParaRPr lang="en-US" altLang="ja-JP" sz="1800" dirty="0"/>
          </a:p>
          <a:p>
            <a:pPr marL="468000" lvl="1" rtl="0"/>
            <a:r>
              <a:rPr lang="mn" sz="1800" dirty="0"/>
              <a:t>Шал нойтон байвал халтирч унах аюултай бөгөөд шалны гадаргуу тэгш бус, өндрийн зөрүү их байвал бүдэрч унах эрсдэлтэй юм.</a:t>
            </a:r>
          </a:p>
          <a:p>
            <a:pPr rtl="0"/>
            <a:r>
              <a:rPr lang="mn" sz="1800" dirty="0"/>
              <a:t>Коридорыг хангалттай гэрэлтүүлье</a:t>
            </a:r>
            <a:endParaRPr lang="en-US" altLang="ja-JP" sz="1800" dirty="0"/>
          </a:p>
          <a:p>
            <a:pPr marL="468000" lvl="1" rtl="0"/>
            <a:r>
              <a:rPr lang="mn" sz="1800" dirty="0"/>
              <a:t>Гэрэл муутай, харанхуй газар бол, тэнд байгаа эд зүйл, шалны тэгш бус байдлыг харж чадахгүй тул унах эрсдэл нэмэгддэг.</a:t>
            </a:r>
          </a:p>
          <a:p>
            <a:pPr rtl="0"/>
            <a:r>
              <a:rPr lang="mn" sz="1800" dirty="0"/>
              <a:t>Халтирахаас сэргийлсэн гутал өмсөцгөөе</a:t>
            </a:r>
            <a:endParaRPr lang="en-US" altLang="ja-JP" sz="1800" dirty="0"/>
          </a:p>
          <a:p>
            <a:pPr marL="468000" lvl="1" rtl="0"/>
            <a:r>
              <a:rPr lang="mn" sz="1800" dirty="0"/>
              <a:t>Резинэн ултай гутал гэх мэт халтирдаггүй гутал өмсөж, халтирч унах, бүдрэхээс урьдчилан сэргийлье.</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t>18</a:t>
            </a:fld>
            <a:endParaRPr kumimoji="1" lang="ja-JP" altLang="en-US" sz="1050"/>
          </a:p>
        </p:txBody>
      </p:sp>
    </p:spTree>
    <p:extLst>
      <p:ext uri="{BB962C8B-B14F-4D97-AF65-F5344CB8AC3E}">
        <p14:creationId xmlns:p14="http://schemas.microsoft.com/office/powerpoint/2010/main" val="2227924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Аюул, ослоос урьдчилан сэргийлэхэд анхаарах гол зүйлс  Халтирах / бүдрэх</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mn" sz="1800" dirty="0"/>
              <a:t>Халтирах аюултай гол газрууд</a:t>
            </a:r>
            <a:endParaRPr lang="en-US" sz="1800" dirty="0"/>
          </a:p>
          <a:p>
            <a:pPr rtl="0"/>
            <a:endParaRPr lang="en-US" altLang="ja-JP" sz="1800" dirty="0"/>
          </a:p>
          <a:p>
            <a:pPr rtl="0"/>
            <a:endParaRPr lang="en-US" altLang="ja-JP" sz="1800" dirty="0"/>
          </a:p>
          <a:p>
            <a:pPr rtl="0"/>
            <a:endParaRPr lang="en-US" altLang="ja-JP" sz="1800" dirty="0"/>
          </a:p>
          <a:p>
            <a:pPr rtl="0"/>
            <a:endParaRPr lang="en-US" altLang="ja-JP" sz="1800" dirty="0"/>
          </a:p>
          <a:p>
            <a:pPr marL="0" indent="0" rtl="0">
              <a:buNone/>
            </a:pPr>
            <a:endParaRPr lang="en-US" altLang="ja-JP" sz="1800" dirty="0"/>
          </a:p>
          <a:p>
            <a:pPr rtl="0"/>
            <a:r>
              <a:rPr lang="mn" sz="1800" dirty="0"/>
              <a:t>Бүдэрч унах аюултай гол газрууд</a:t>
            </a:r>
            <a:endParaRPr lang="en-US" altLang="ja-JP" sz="1800" dirty="0"/>
          </a:p>
        </p:txBody>
      </p:sp>
      <p:graphicFrame>
        <p:nvGraphicFramePr>
          <p:cNvPr id="8" name="表 7"/>
          <p:cNvGraphicFramePr>
            <a:graphicFrameLocks noGrp="1"/>
          </p:cNvGraphicFramePr>
          <p:nvPr>
            <p:extLst>
              <p:ext uri="{D42A27DB-BD31-4B8C-83A1-F6EECF244321}">
                <p14:modId xmlns:p14="http://schemas.microsoft.com/office/powerpoint/2010/main" val="2633741568"/>
              </p:ext>
            </p:extLst>
          </p:nvPr>
        </p:nvGraphicFramePr>
        <p:xfrm>
          <a:off x="432000" y="1071210"/>
          <a:ext cx="8460000" cy="1676400"/>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20000"/>
                    </a:ext>
                  </a:extLst>
                </a:gridCol>
                <a:gridCol w="4320000">
                  <a:extLst>
                    <a:ext uri="{9D8B030D-6E8A-4147-A177-3AD203B41FA5}">
                      <a16:colId xmlns:a16="http://schemas.microsoft.com/office/drawing/2014/main" val="20001"/>
                    </a:ext>
                  </a:extLst>
                </a:gridCol>
              </a:tblGrid>
              <a:tr h="212358">
                <a:tc>
                  <a:txBody>
                    <a:bodyPr/>
                    <a:lstStyle/>
                    <a:p>
                      <a:pPr algn="ctr" rtl="0"/>
                      <a:r>
                        <a:rPr lang="mn" sz="1400">
                          <a:solidFill>
                            <a:schemeClr val="bg1"/>
                          </a:solidFill>
                          <a:latin typeface="Meiryo UI" panose="020B0604030504040204" pitchFamily="50" charset="-128"/>
                          <a:ea typeface="Meiryo UI" panose="020B0604030504040204" pitchFamily="50" charset="-128"/>
                          <a:cs typeface="Meiryo UI" panose="020B0604030504040204" pitchFamily="50" charset="-128"/>
                        </a:rPr>
                        <a:t>Дотор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mn" sz="1400">
                          <a:solidFill>
                            <a:schemeClr val="bg1"/>
                          </a:solidFill>
                          <a:latin typeface="Meiryo UI" panose="020B0604030504040204" pitchFamily="50" charset="-128"/>
                          <a:ea typeface="Meiryo UI" panose="020B0604030504040204" pitchFamily="50" charset="-128"/>
                          <a:cs typeface="Meiryo UI" panose="020B0604030504040204" pitchFamily="50" charset="-128"/>
                        </a:rPr>
                        <a:t>Гадаа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849432">
                <a:tc>
                  <a:txBody>
                    <a:bodyPr/>
                    <a:lstStyle/>
                    <a:p>
                      <a:pPr marL="342900" indent="-342900" algn="l" rtl="0">
                        <a:buFont typeface="Wingdings" panose="05000000000000000000" pitchFamily="2" charset="2"/>
                        <a:buChar char="ü"/>
                      </a:pPr>
                      <a:r>
                        <a:rPr lang="mn" sz="1400" dirty="0">
                          <a:latin typeface="Meiryo UI" panose="020B0604030504040204" pitchFamily="50" charset="-128"/>
                          <a:ea typeface="Meiryo UI" panose="020B0604030504040204" pitchFamily="50" charset="-128"/>
                          <a:cs typeface="Meiryo UI" panose="020B0604030504040204" pitchFamily="50" charset="-128"/>
                        </a:rPr>
                        <a:t>Шалан дээр ус, тос үсэрсэн байх.</a:t>
                      </a:r>
                    </a:p>
                    <a:p>
                      <a:pPr marL="342900" indent="-342900" algn="l" rtl="0">
                        <a:buFont typeface="Wingdings" panose="05000000000000000000" pitchFamily="2" charset="2"/>
                        <a:buChar char="ü"/>
                      </a:pPr>
                      <a:r>
                        <a:rPr lang="mn" sz="1400" dirty="0">
                          <a:latin typeface="Meiryo UI" panose="020B0604030504040204" pitchFamily="50" charset="-128"/>
                          <a:ea typeface="Meiryo UI" panose="020B0604030504040204" pitchFamily="50" charset="-128"/>
                          <a:cs typeface="Meiryo UI" panose="020B0604030504040204" pitchFamily="50" charset="-128"/>
                        </a:rPr>
                        <a:t>Угаалгын өрөө, гал тогоо гэх мэт ус хэрэглэдэг газар</a:t>
                      </a:r>
                    </a:p>
                    <a:p>
                      <a:pPr marL="342900" indent="-342900" algn="l" rtl="0">
                        <a:buFont typeface="Wingdings" panose="05000000000000000000" pitchFamily="2" charset="2"/>
                        <a:buChar char="ü"/>
                      </a:pPr>
                      <a:r>
                        <a:rPr lang="mn" sz="1400" dirty="0">
                          <a:latin typeface="Meiryo UI" panose="020B0604030504040204" pitchFamily="50" charset="-128"/>
                          <a:ea typeface="Meiryo UI" panose="020B0604030504040204" pitchFamily="50" charset="-128"/>
                          <a:cs typeface="Meiryo UI" panose="020B0604030504040204" pitchFamily="50" charset="-128"/>
                        </a:rPr>
                        <a:t>Үрэлт багатай шалан дээр дэвссэн хивс, дэвсгэр</a:t>
                      </a:r>
                    </a:p>
                    <a:p>
                      <a:pPr marL="342900" indent="-342900" algn="l" rtl="0">
                        <a:buFont typeface="Wingdings" panose="05000000000000000000" pitchFamily="2" charset="2"/>
                        <a:buChar char="ü"/>
                      </a:pPr>
                      <a:r>
                        <a:rPr lang="mn" sz="1400" dirty="0">
                          <a:latin typeface="Meiryo UI" panose="020B0604030504040204" pitchFamily="50" charset="-128"/>
                          <a:ea typeface="Meiryo UI" panose="020B0604030504040204" pitchFamily="50" charset="-128"/>
                          <a:cs typeface="Meiryo UI" panose="020B0604030504040204" pitchFamily="50" charset="-128"/>
                        </a:rPr>
                        <a:t>Чулуун шал, лак түрхсэн шал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mn" sz="1400" dirty="0">
                          <a:latin typeface="Meiryo UI" panose="020B0604030504040204" pitchFamily="50" charset="-128"/>
                          <a:ea typeface="Meiryo UI" panose="020B0604030504040204" pitchFamily="50" charset="-128"/>
                          <a:cs typeface="Meiryo UI" panose="020B0604030504040204" pitchFamily="50" charset="-128"/>
                        </a:rPr>
                        <a:t>Цооног (ялангуяа нойтон үед)</a:t>
                      </a:r>
                    </a:p>
                    <a:p>
                      <a:pPr marL="342900" indent="-342900" algn="l" rtl="0">
                        <a:buFont typeface="Wingdings" panose="05000000000000000000" pitchFamily="2" charset="2"/>
                        <a:buChar char="ü"/>
                      </a:pPr>
                      <a:r>
                        <a:rPr lang="mn" sz="1400" dirty="0">
                          <a:latin typeface="Meiryo UI" panose="020B0604030504040204" pitchFamily="50" charset="-128"/>
                          <a:ea typeface="Meiryo UI" panose="020B0604030504040204" pitchFamily="50" charset="-128"/>
                          <a:cs typeface="Meiryo UI" panose="020B0604030504040204" pitchFamily="50" charset="-128"/>
                        </a:rPr>
                        <a:t>Сараалж (төмөр торон бүрхэвч)</a:t>
                      </a:r>
                    </a:p>
                    <a:p>
                      <a:pPr marL="342900" indent="-342900" algn="l" rtl="0">
                        <a:buFont typeface="Wingdings" panose="05000000000000000000" pitchFamily="2" charset="2"/>
                        <a:buChar char="ü"/>
                      </a:pPr>
                      <a:r>
                        <a:rPr lang="mn" sz="1400" dirty="0">
                          <a:latin typeface="Meiryo UI" panose="020B0604030504040204" pitchFamily="50" charset="-128"/>
                          <a:ea typeface="Meiryo UI" panose="020B0604030504040204" pitchFamily="50" charset="-128"/>
                          <a:cs typeface="Meiryo UI" panose="020B0604030504040204" pitchFamily="50" charset="-128"/>
                        </a:rPr>
                        <a:t>Чулуун шал болон барилгын талбайн зэс хавтан (металл хавтан)</a:t>
                      </a:r>
                    </a:p>
                    <a:p>
                      <a:pPr marL="342900" indent="-342900" algn="l" rtl="0">
                        <a:buFont typeface="Wingdings" panose="05000000000000000000" pitchFamily="2" charset="2"/>
                        <a:buChar char="ü"/>
                      </a:pPr>
                      <a:r>
                        <a:rPr lang="mn" sz="1400" dirty="0">
                          <a:latin typeface="Meiryo UI" panose="020B0604030504040204" pitchFamily="50" charset="-128"/>
                          <a:ea typeface="Meiryo UI" panose="020B0604030504040204" pitchFamily="50" charset="-128"/>
                          <a:cs typeface="Meiryo UI" panose="020B0604030504040204" pitchFamily="50" charset="-128"/>
                        </a:rPr>
                        <a:t>Шат болон коридорын металл гадаргуу</a:t>
                      </a:r>
                    </a:p>
                    <a:p>
                      <a:pPr marL="342900" indent="-342900" algn="l" rtl="0">
                        <a:buFont typeface="Wingdings" panose="05000000000000000000" pitchFamily="2" charset="2"/>
                        <a:buChar char="ü"/>
                      </a:pPr>
                      <a:r>
                        <a:rPr lang="mn" sz="1400" dirty="0">
                          <a:latin typeface="Meiryo UI" panose="020B0604030504040204" pitchFamily="50" charset="-128"/>
                          <a:ea typeface="Meiryo UI" panose="020B0604030504040204" pitchFamily="50" charset="-128"/>
                          <a:cs typeface="Meiryo UI" panose="020B0604030504040204" pitchFamily="50" charset="-128"/>
                        </a:rPr>
                        <a:t>Хөлдсөн гадаргуу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545003994"/>
              </p:ext>
            </p:extLst>
          </p:nvPr>
        </p:nvGraphicFramePr>
        <p:xfrm>
          <a:off x="432000" y="3357000"/>
          <a:ext cx="8460000" cy="1889760"/>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20000"/>
                    </a:ext>
                  </a:extLst>
                </a:gridCol>
                <a:gridCol w="4320000">
                  <a:extLst>
                    <a:ext uri="{9D8B030D-6E8A-4147-A177-3AD203B41FA5}">
                      <a16:colId xmlns:a16="http://schemas.microsoft.com/office/drawing/2014/main" val="20001"/>
                    </a:ext>
                  </a:extLst>
                </a:gridCol>
              </a:tblGrid>
              <a:tr h="144000">
                <a:tc>
                  <a:txBody>
                    <a:bodyPr/>
                    <a:lstStyle/>
                    <a:p>
                      <a:pPr algn="ctr" rtl="0"/>
                      <a:r>
                        <a:rPr lang="mn"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Дотор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mn" sz="1400">
                          <a:solidFill>
                            <a:schemeClr val="bg1"/>
                          </a:solidFill>
                          <a:latin typeface="Meiryo UI" panose="020B0604030504040204" pitchFamily="50" charset="-128"/>
                          <a:ea typeface="Meiryo UI" panose="020B0604030504040204" pitchFamily="50" charset="-128"/>
                          <a:cs typeface="Meiryo UI" panose="020B0604030504040204" pitchFamily="50" charset="-128"/>
                        </a:rPr>
                        <a:t>Гадаа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221092">
                <a:tc>
                  <a:txBody>
                    <a:bodyPr/>
                    <a:lstStyle/>
                    <a:p>
                      <a:pPr marL="342900" indent="-342900" algn="l" rtl="0">
                        <a:buFont typeface="Wingdings" panose="05000000000000000000" pitchFamily="2" charset="2"/>
                        <a:buChar char="ü"/>
                      </a:pPr>
                      <a:r>
                        <a:rPr lang="mn" sz="1400" dirty="0">
                          <a:latin typeface="Meiryo UI" panose="020B0604030504040204" pitchFamily="50" charset="-128"/>
                          <a:ea typeface="Meiryo UI" panose="020B0604030504040204" pitchFamily="50" charset="-128"/>
                          <a:cs typeface="Meiryo UI" panose="020B0604030504040204" pitchFamily="50" charset="-128"/>
                        </a:rPr>
                        <a:t>Шал тэгш бус, өндрийн зөрүү их байх</a:t>
                      </a:r>
                    </a:p>
                    <a:p>
                      <a:pPr marL="342900" indent="-342900" algn="l" rtl="0">
                        <a:buFont typeface="Wingdings" panose="05000000000000000000" pitchFamily="2" charset="2"/>
                        <a:buChar char="ü"/>
                      </a:pPr>
                      <a:r>
                        <a:rPr lang="mn" sz="1400" dirty="0">
                          <a:latin typeface="Meiryo UI" panose="020B0604030504040204" pitchFamily="50" charset="-128"/>
                          <a:ea typeface="Meiryo UI" panose="020B0604030504040204" pitchFamily="50" charset="-128"/>
                          <a:cs typeface="Meiryo UI" panose="020B0604030504040204" pitchFamily="50" charset="-128"/>
                        </a:rPr>
                        <a:t>Коридор болон өрөөний шалан дээр замбараагүй тавьсан эд зүйлс</a:t>
                      </a:r>
                    </a:p>
                    <a:p>
                      <a:pPr marL="342900" indent="-342900" algn="l" rtl="0">
                        <a:buFont typeface="Wingdings" panose="05000000000000000000" pitchFamily="2" charset="2"/>
                        <a:buChar char="ü"/>
                      </a:pPr>
                      <a:r>
                        <a:rPr lang="mn" sz="1400" dirty="0">
                          <a:latin typeface="Meiryo UI" panose="020B0604030504040204" pitchFamily="50" charset="-128"/>
                          <a:ea typeface="Meiryo UI" panose="020B0604030504040204" pitchFamily="50" charset="-128"/>
                          <a:cs typeface="Meiryo UI" panose="020B0604030504040204" pitchFamily="50" charset="-128"/>
                        </a:rPr>
                        <a:t>Нугаларсан, бөөгнөрсөн дэвсгэр, хивс</a:t>
                      </a:r>
                    </a:p>
                    <a:p>
                      <a:pPr marL="342900" indent="-342900" algn="l" rtl="0">
                        <a:buFont typeface="Wingdings" panose="05000000000000000000" pitchFamily="2" charset="2"/>
                        <a:buChar char="ü"/>
                      </a:pPr>
                      <a:r>
                        <a:rPr lang="mn" sz="1400" dirty="0">
                          <a:latin typeface="Meiryo UI" panose="020B0604030504040204" pitchFamily="50" charset="-128"/>
                          <a:ea typeface="Meiryo UI" panose="020B0604030504040204" pitchFamily="50" charset="-128"/>
                          <a:cs typeface="Meiryo UI" panose="020B0604030504040204" pitchFamily="50" charset="-128"/>
                        </a:rPr>
                        <a:t>Ширээ болон тусгаарлагч хананы хөл</a:t>
                      </a:r>
                    </a:p>
                    <a:p>
                      <a:pPr marL="342900" indent="-342900" algn="l" rtl="0">
                        <a:buFont typeface="Wingdings" panose="05000000000000000000" pitchFamily="2" charset="2"/>
                        <a:buChar char="ü"/>
                      </a:pPr>
                      <a:r>
                        <a:rPr lang="mn" sz="1400" dirty="0">
                          <a:latin typeface="Meiryo UI" panose="020B0604030504040204" pitchFamily="50" charset="-128"/>
                          <a:ea typeface="Meiryo UI" panose="020B0604030504040204" pitchFamily="50" charset="-128"/>
                          <a:cs typeface="Meiryo UI" panose="020B0604030504040204" pitchFamily="50" charset="-128"/>
                        </a:rPr>
                        <a:t>Эмх замбараагүй байрлуулсан цахилгааны утаснууд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mn" sz="1400" dirty="0">
                          <a:latin typeface="Meiryo UI" panose="020B0604030504040204" pitchFamily="50" charset="-128"/>
                          <a:ea typeface="Meiryo UI" panose="020B0604030504040204" pitchFamily="50" charset="-128"/>
                          <a:cs typeface="Meiryo UI" panose="020B0604030504040204" pitchFamily="50" charset="-128"/>
                        </a:rPr>
                        <a:t>Өндрийн зөрүү их, тэгш бус гадаргуутай зам, коридор</a:t>
                      </a:r>
                    </a:p>
                    <a:p>
                      <a:pPr marL="342900" indent="-342900" algn="l" rtl="0">
                        <a:buFont typeface="Wingdings" panose="05000000000000000000" pitchFamily="2" charset="2"/>
                        <a:buChar char="ü"/>
                      </a:pPr>
                      <a:r>
                        <a:rPr lang="mn" sz="1400" dirty="0">
                          <a:latin typeface="Meiryo UI" panose="020B0604030504040204" pitchFamily="50" charset="-128"/>
                          <a:ea typeface="Meiryo UI" panose="020B0604030504040204" pitchFamily="50" charset="-128"/>
                          <a:cs typeface="Meiryo UI" panose="020B0604030504040204" pitchFamily="50" charset="-128"/>
                        </a:rPr>
                        <a:t>Хашлага, явган замын хашлага, замын хажуугийн мод гэх мэт ургамал</a:t>
                      </a:r>
                    </a:p>
                    <a:p>
                      <a:pPr marL="342900" indent="-342900" algn="l" rtl="0">
                        <a:buFont typeface="Wingdings" panose="05000000000000000000" pitchFamily="2" charset="2"/>
                        <a:buChar char="ü"/>
                      </a:pPr>
                      <a:r>
                        <a:rPr lang="mn" sz="1400" dirty="0">
                          <a:latin typeface="Meiryo UI" panose="020B0604030504040204" pitchFamily="50" charset="-128"/>
                          <a:ea typeface="Meiryo UI" panose="020B0604030504040204" pitchFamily="50" charset="-128"/>
                          <a:cs typeface="Meiryo UI" panose="020B0604030504040204" pitchFamily="50" charset="-128"/>
                        </a:rPr>
                        <a:t>Шат, явган хүний урсдаг зам, урсдаг цахилгаан шат</a:t>
                      </a:r>
                    </a:p>
                    <a:p>
                      <a:pPr marL="342900" indent="-342900" algn="l" rtl="0">
                        <a:buFont typeface="Wingdings" panose="05000000000000000000" pitchFamily="2" charset="2"/>
                        <a:buChar char="ü"/>
                      </a:pPr>
                      <a:r>
                        <a:rPr lang="mn" sz="1400" dirty="0">
                          <a:latin typeface="Meiryo UI" panose="020B0604030504040204" pitchFamily="50" charset="-128"/>
                          <a:ea typeface="Meiryo UI" panose="020B0604030504040204" pitchFamily="50" charset="-128"/>
                          <a:cs typeface="Meiryo UI" panose="020B0604030504040204" pitchFamily="50" charset="-128"/>
                        </a:rPr>
                        <a:t>Хөтөч зам, налуу зам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角丸四角形 1"/>
          <p:cNvSpPr/>
          <p:nvPr/>
        </p:nvSpPr>
        <p:spPr>
          <a:xfrm>
            <a:off x="419541" y="5381880"/>
            <a:ext cx="8460000" cy="1166557"/>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mn" sz="14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[Кейс судалгаа]</a:t>
            </a:r>
          </a:p>
          <a:p>
            <a:pPr rtl="0"/>
            <a:r>
              <a:rPr lang="mn"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Бороонд гадаа эргүүл хийж байгаад дотор орж ирэхдээ нойтон гуталтай шалан дээр халтирч унасан.</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50" smtClean="0"/>
              <a:t>19</a:t>
            </a:fld>
            <a:endParaRPr kumimoji="1" lang="ja-JP" altLang="en-US" sz="1050"/>
          </a:p>
        </p:txBody>
      </p:sp>
    </p:spTree>
    <p:extLst>
      <p:ext uri="{BB962C8B-B14F-4D97-AF65-F5344CB8AC3E}">
        <p14:creationId xmlns:p14="http://schemas.microsoft.com/office/powerpoint/2010/main" val="199131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53333" y="5447427"/>
            <a:ext cx="8591081" cy="11495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7" name="正方形/長方形 6"/>
          <p:cNvSpPr/>
          <p:nvPr/>
        </p:nvSpPr>
        <p:spPr>
          <a:xfrm>
            <a:off x="274853" y="3789000"/>
            <a:ext cx="8591081" cy="13804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2" name="正方形/長方形 1"/>
          <p:cNvSpPr/>
          <p:nvPr/>
        </p:nvSpPr>
        <p:spPr>
          <a:xfrm>
            <a:off x="274854" y="1772999"/>
            <a:ext cx="5685024" cy="159393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5" name="コンテンツ プレースホルダー 4"/>
          <p:cNvSpPr>
            <a:spLocks noGrp="1"/>
          </p:cNvSpPr>
          <p:nvPr>
            <p:ph idx="1"/>
          </p:nvPr>
        </p:nvSpPr>
        <p:spPr>
          <a:xfrm>
            <a:off x="344191" y="827000"/>
            <a:ext cx="5506160" cy="5903999"/>
          </a:xfrm>
        </p:spPr>
        <p:txBody>
          <a:bodyPr rtlCol="0">
            <a:normAutofit fontScale="92500"/>
          </a:bodyPr>
          <a:lstStyle/>
          <a:p>
            <a:pPr marL="0" indent="0" rtl="0">
              <a:buNone/>
            </a:pPr>
            <a:r>
              <a:rPr lang="mn" sz="1400" dirty="0"/>
              <a:t>[Ажлын байран дахь осол аваар: Тохиолдол 1] </a:t>
            </a:r>
            <a:r>
              <a:rPr lang="mn" sz="1400" b="1" dirty="0">
                <a:solidFill>
                  <a:srgbClr val="C00000"/>
                </a:solidFill>
              </a:rPr>
              <a:t>Зам өргөтгөх ажлын үеэр тээврийн хэрэгслийн хөдөлгөөнийг зохицуулж байсан ажилчин экскаваторт дайруулсан</a:t>
            </a:r>
            <a:endParaRPr lang="en-US" altLang="ja-JP" sz="1400" b="1" dirty="0">
              <a:solidFill>
                <a:srgbClr val="C00000"/>
              </a:solidFill>
            </a:endParaRPr>
          </a:p>
          <a:p>
            <a:pPr marL="0" indent="0" rtl="0">
              <a:buNone/>
            </a:pPr>
            <a:r>
              <a:rPr lang="mn" sz="1400" dirty="0"/>
              <a:t>1 Осол хэрхэн гарсан бэ?</a:t>
            </a:r>
            <a:endParaRPr kumimoji="1" lang="en-US" altLang="ja-JP" sz="1400" dirty="0"/>
          </a:p>
          <a:p>
            <a:pPr rtl="0">
              <a:buFont typeface="Wingdings" panose="05000000000000000000" pitchFamily="2" charset="2"/>
              <a:buChar char="ü"/>
            </a:pPr>
            <a:r>
              <a:rPr lang="mn" sz="1100" dirty="0">
                <a:solidFill>
                  <a:schemeClr val="tx1"/>
                </a:solidFill>
              </a:rPr>
              <a:t>Ажилчин А нь (энэ компанид хоёр дахь жилдээ ажиллаж байгаа) барилгын ажлын талбай дахь тээврийн хэрэгслийн хөдөлгөөнийг зохицуулах ажлыг хариуцан ажиллаж байсан. 　 </a:t>
            </a:r>
            <a:endParaRPr lang="en-US" altLang="ja-JP" sz="1100" dirty="0">
              <a:solidFill>
                <a:schemeClr val="tx1"/>
              </a:solidFill>
            </a:endParaRPr>
          </a:p>
          <a:p>
            <a:pPr rtl="0">
              <a:buFont typeface="Wingdings" panose="05000000000000000000" pitchFamily="2" charset="2"/>
              <a:buChar char="ü"/>
            </a:pPr>
            <a:r>
              <a:rPr lang="mn" sz="1100" dirty="0">
                <a:solidFill>
                  <a:schemeClr val="tx1"/>
                </a:solidFill>
              </a:rPr>
              <a:t>Ажилчин В нь жолооч болон барилгын ажлын менежерийн ажлыг давхар гүйцэтгэж байсан бөгөөд тухайн өдөр мужийн замыг өргөтгөх зэрэг зам тохижуулах ажлыг экскаватор ашиглан гүйцэтгэж байсан.   </a:t>
            </a:r>
            <a:endParaRPr lang="en-US" altLang="ja-JP" sz="1100" dirty="0">
              <a:solidFill>
                <a:schemeClr val="tx1"/>
              </a:solidFill>
            </a:endParaRPr>
          </a:p>
          <a:p>
            <a:pPr rtl="0">
              <a:buFont typeface="Wingdings" panose="05000000000000000000" pitchFamily="2" charset="2"/>
              <a:buChar char="ü"/>
            </a:pPr>
            <a:r>
              <a:rPr lang="mn" sz="1100" dirty="0">
                <a:solidFill>
                  <a:schemeClr val="tx1"/>
                </a:solidFill>
              </a:rPr>
              <a:t>Ажилчин В нь замын шороог хатууруулахаар экскаватораа нааш цааш нь хөдөлгөж байхдаа ажилчин А-ийн толгойн хэсгийг экскаватораар дайрсан.</a:t>
            </a:r>
            <a:endParaRPr lang="en-US" altLang="ja-JP" sz="1100" dirty="0">
              <a:solidFill>
                <a:schemeClr val="tx1"/>
              </a:solidFill>
            </a:endParaRPr>
          </a:p>
          <a:p>
            <a:pPr marL="0" indent="0" rtl="0">
              <a:buNone/>
            </a:pPr>
            <a:r>
              <a:rPr lang="mn" sz="1100" dirty="0">
                <a:solidFill>
                  <a:schemeClr val="tx1"/>
                </a:solidFill>
              </a:rPr>
              <a:t>   </a:t>
            </a:r>
            <a:endParaRPr lang="en-US" altLang="ja-JP" sz="1100" dirty="0">
              <a:solidFill>
                <a:schemeClr val="tx1"/>
              </a:solidFill>
            </a:endParaRPr>
          </a:p>
          <a:p>
            <a:pPr marL="0" indent="0" rtl="0">
              <a:buNone/>
            </a:pPr>
            <a:r>
              <a:rPr lang="mn" sz="1400" dirty="0"/>
              <a:t>2 Аюулгүй байдлыг хангаж ажиллаагүй</a:t>
            </a:r>
            <a:endParaRPr kumimoji="1" lang="en-US" altLang="ja-JP" sz="1400" dirty="0"/>
          </a:p>
          <a:p>
            <a:pPr rtl="0">
              <a:buFont typeface="Wingdings" panose="05000000000000000000" pitchFamily="2" charset="2"/>
              <a:buChar char="ü"/>
            </a:pPr>
            <a:r>
              <a:rPr lang="mn" sz="1100" dirty="0">
                <a:solidFill>
                  <a:schemeClr val="tx1"/>
                </a:solidFill>
              </a:rPr>
              <a:t>Ажилчин В нь ар талаа бүрэн шалгалгүйгээр экскаваторыг ухраасан.</a:t>
            </a:r>
            <a:endParaRPr lang="en-US" altLang="ja-JP" sz="1100" dirty="0">
              <a:solidFill>
                <a:schemeClr val="tx1"/>
              </a:solidFill>
            </a:endParaRPr>
          </a:p>
          <a:p>
            <a:pPr rtl="0">
              <a:buFont typeface="Wingdings" panose="05000000000000000000" pitchFamily="2" charset="2"/>
              <a:buChar char="ü"/>
            </a:pPr>
            <a:r>
              <a:rPr lang="mn" sz="1100" dirty="0">
                <a:solidFill>
                  <a:schemeClr val="tx1"/>
                </a:solidFill>
              </a:rPr>
              <a:t>Ажилчин А нь байх ёстой байрлалаасаа хөдөлж, экскаватор ажиллаж байгаа газарт орсон (орох ёсгүй газар).</a:t>
            </a:r>
            <a:endParaRPr lang="en-US" altLang="ja-JP" sz="1100" dirty="0">
              <a:solidFill>
                <a:schemeClr val="tx1"/>
              </a:solidFill>
            </a:endParaRPr>
          </a:p>
          <a:p>
            <a:pPr rtl="0">
              <a:buFont typeface="Wingdings" panose="05000000000000000000" pitchFamily="2" charset="2"/>
              <a:buChar char="ü"/>
            </a:pPr>
            <a:r>
              <a:rPr lang="mn" sz="1100" dirty="0">
                <a:solidFill>
                  <a:schemeClr val="tx1"/>
                </a:solidFill>
              </a:rPr>
              <a:t>Ажлын төлөвлөгөө, журмыг ажлын явц, өөрчлөлтөд үндэслэж нарийн тодорхой боловсруулаагүй.</a:t>
            </a:r>
            <a:endParaRPr lang="en-US" altLang="ja-JP" sz="1100" dirty="0">
              <a:solidFill>
                <a:schemeClr val="tx1"/>
              </a:solidFill>
            </a:endParaRPr>
          </a:p>
          <a:p>
            <a:pPr rtl="0">
              <a:buFont typeface="Wingdings" panose="05000000000000000000" pitchFamily="2" charset="2"/>
              <a:buChar char="ü"/>
            </a:pPr>
            <a:r>
              <a:rPr lang="mn" sz="1100" dirty="0">
                <a:solidFill>
                  <a:schemeClr val="tx1"/>
                </a:solidFill>
              </a:rPr>
              <a:t>Ажлыг ерөнхийд нь хянах хүн томилоогүй.</a:t>
            </a:r>
            <a:endParaRPr lang="en-US" altLang="ja-JP" sz="1100" dirty="0">
              <a:solidFill>
                <a:schemeClr val="tx1"/>
              </a:solidFill>
            </a:endParaRPr>
          </a:p>
          <a:p>
            <a:pPr marL="0" indent="0" rtl="0">
              <a:buNone/>
            </a:pPr>
            <a:r>
              <a:rPr lang="mn" sz="1400" dirty="0"/>
              <a:t>3 Аюулгүй ажиллахын тулд яах ёстой вэ</a:t>
            </a:r>
            <a:endParaRPr kumimoji="1" lang="en-US" altLang="ja-JP" sz="1400" dirty="0"/>
          </a:p>
          <a:p>
            <a:pPr rtl="0">
              <a:buFont typeface="Wingdings" panose="05000000000000000000" pitchFamily="2" charset="2"/>
              <a:buChar char="ü"/>
            </a:pPr>
            <a:r>
              <a:rPr lang="mn" sz="1100" dirty="0">
                <a:solidFill>
                  <a:schemeClr val="tx1"/>
                </a:solidFill>
              </a:rPr>
              <a:t>Ажлын явц, ажлын талбар дахь нөхцөл байдлын өөрчлөлтөд тохируулан ажлын төлөвлөгөө, журмыг хянан шинэчилж, тодорхой болгох.</a:t>
            </a:r>
            <a:endParaRPr lang="en-US" altLang="ja-JP" sz="1100" dirty="0">
              <a:solidFill>
                <a:schemeClr val="tx1"/>
              </a:solidFill>
            </a:endParaRPr>
          </a:p>
          <a:p>
            <a:pPr rtl="0">
              <a:buFont typeface="Wingdings" panose="05000000000000000000" pitchFamily="2" charset="2"/>
              <a:buChar char="ü"/>
            </a:pPr>
            <a:r>
              <a:rPr lang="mn" sz="1100" dirty="0">
                <a:solidFill>
                  <a:schemeClr val="tx1"/>
                </a:solidFill>
              </a:rPr>
              <a:t>Тээврийн хэрэгслийн хөдөлгөөнийг зохицуулах ажилд, туршлага, бусад хүчин зүйлд үндэслэн зохих хүнийг томилох.</a:t>
            </a:r>
            <a:endParaRPr kumimoji="1" lang="en-US" altLang="ja-JP" sz="1100" dirty="0">
              <a:solidFill>
                <a:schemeClr val="tx1"/>
              </a:solidFill>
            </a:endParaRPr>
          </a:p>
          <a:p>
            <a:pPr rtl="0">
              <a:buFont typeface="Wingdings" panose="05000000000000000000" pitchFamily="2" charset="2"/>
              <a:buChar char="ü"/>
            </a:pPr>
            <a:r>
              <a:rPr lang="mn" sz="1100" dirty="0">
                <a:solidFill>
                  <a:schemeClr val="tx1"/>
                </a:solidFill>
              </a:rPr>
              <a:t>Ажил эхлэхээс өмнө аюултай бүс, орохыг хориглосон бүс аль болох гэх мэтийг нарийн тодорхой зааварчилж, дүрэм, журмыг дагаж мөрдөх.</a:t>
            </a:r>
            <a:endParaRPr kumimoji="1" lang="ja-JP" altLang="en-US" sz="1100" dirty="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sz="2400" b="1">
                <a:solidFill>
                  <a:schemeClr val="tx1"/>
                </a:solidFill>
                <a:latin typeface="Meiryo UI" panose="020B0604030504040204" pitchFamily="50" charset="-128"/>
                <a:ea typeface="Meiryo UI" panose="020B0604030504040204" pitchFamily="50" charset="-128"/>
                <a:cs typeface="Meiryo UI" panose="020B0604030504040204" pitchFamily="50" charset="-128"/>
              </a:rPr>
              <a:t>Ажлын байран дээр янз бүрийн аюул байдаг.</a:t>
            </a:r>
            <a:endParaRPr kumimoji="1"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descr="http://anzeninfo.mhlw.go.jp/anzen/sai/image/sai13/sai13-970-43-1.gif"/>
          <p:cNvPicPr/>
          <p:nvPr/>
        </p:nvPicPr>
        <p:blipFill>
          <a:blip r:embed="rId2">
            <a:extLst>
              <a:ext uri="{28A0092B-C50C-407E-A947-70E740481C1C}">
                <a14:useLocalDpi xmlns:a14="http://schemas.microsoft.com/office/drawing/2010/main" val="0"/>
              </a:ext>
            </a:extLst>
          </a:blip>
          <a:srcRect/>
          <a:stretch>
            <a:fillRect/>
          </a:stretch>
        </p:blipFill>
        <p:spPr bwMode="auto">
          <a:xfrm>
            <a:off x="6084000" y="1342390"/>
            <a:ext cx="2781935" cy="2086610"/>
          </a:xfrm>
          <a:prstGeom prst="rect">
            <a:avLst/>
          </a:prstGeom>
          <a:noFill/>
          <a:ln>
            <a:noFill/>
          </a:ln>
        </p:spPr>
      </p:pic>
      <p:sp>
        <p:nvSpPr>
          <p:cNvPr id="3" name="スライド番号プレースホルダー 2"/>
          <p:cNvSpPr>
            <a:spLocks noGrp="1"/>
          </p:cNvSpPr>
          <p:nvPr>
            <p:ph type="sldNum" sz="quarter" idx="12"/>
          </p:nvPr>
        </p:nvSpPr>
        <p:spPr/>
        <p:txBody>
          <a:bodyPr rtlCol="0"/>
          <a:lstStyle/>
          <a:p>
            <a:pPr rtl="0"/>
            <a:fld id="{1228868F-0BF5-4F87-8A94-00DF56ADA4E5}" type="slidenum">
              <a:rPr kumimoji="1" lang="ja-JP" altLang="en-US" sz="1050" smtClean="0"/>
              <a:t>2</a:t>
            </a:fld>
            <a:endParaRPr kumimoji="1" lang="ja-JP" altLang="en-US" sz="1050"/>
          </a:p>
        </p:txBody>
      </p:sp>
    </p:spTree>
    <p:extLst>
      <p:ext uri="{BB962C8B-B14F-4D97-AF65-F5344CB8AC3E}">
        <p14:creationId xmlns:p14="http://schemas.microsoft.com/office/powerpoint/2010/main" val="578053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4976" y="765000"/>
            <a:ext cx="8853023" cy="1440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p>
        </p:txBody>
      </p:sp>
      <p:sp>
        <p:nvSpPr>
          <p:cNvPr id="8" name="正方形/長方形 7"/>
          <p:cNvSpPr/>
          <p:nvPr/>
        </p:nvSpPr>
        <p:spPr>
          <a:xfrm>
            <a:off x="465024" y="4869001"/>
            <a:ext cx="8499833" cy="70454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9" name="正方形/長方形 8"/>
          <p:cNvSpPr/>
          <p:nvPr/>
        </p:nvSpPr>
        <p:spPr>
          <a:xfrm>
            <a:off x="461190" y="1416104"/>
            <a:ext cx="8571833" cy="76418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1" name="正方形/長方形 10"/>
          <p:cNvSpPr/>
          <p:nvPr/>
        </p:nvSpPr>
        <p:spPr>
          <a:xfrm>
            <a:off x="465023" y="2911874"/>
            <a:ext cx="8499833" cy="78736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2" name="正方形/長方形 11"/>
          <p:cNvSpPr/>
          <p:nvPr/>
        </p:nvSpPr>
        <p:spPr>
          <a:xfrm>
            <a:off x="465023" y="4079587"/>
            <a:ext cx="8499833" cy="59454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3" name="正方形/長方形 12"/>
          <p:cNvSpPr/>
          <p:nvPr/>
        </p:nvSpPr>
        <p:spPr>
          <a:xfrm>
            <a:off x="465023" y="5843888"/>
            <a:ext cx="8499833" cy="48057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Аюул, ослоос урьдчилан сэргийлэхэд анхаарах гол зүйлс  Зам тээврийн осол </a:t>
            </a:r>
            <a:endParaRPr kumimoji="1"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1104667"/>
            <a:ext cx="8853023" cy="5771237"/>
          </a:xfrm>
        </p:spPr>
        <p:txBody>
          <a:bodyPr rtlCol="0">
            <a:normAutofit/>
          </a:bodyPr>
          <a:lstStyle/>
          <a:p>
            <a:pPr rtl="0"/>
            <a:r>
              <a:rPr lang="mn" sz="1600" dirty="0"/>
              <a:t>Зориулалтын тоног төхөөрөмж, техник хэрэгслээр тоноглоно</a:t>
            </a:r>
          </a:p>
          <a:p>
            <a:pPr marL="468000" lvl="1" rtl="0"/>
            <a:r>
              <a:rPr lang="mn" sz="1400" dirty="0"/>
              <a:t>Замын хөдөлгөөнийг зохицуулах дарцаг, дохиур, шүгэл, радио станц, хамгаалалтын малгай, цацруулагчтай хантааз зэрэг зориулалтын тоног төхөөрөмж, техник хэрэгслийг зүүж хэрэглэхээс гадна зайгаар ажилладаг төхөөрөмжийн зайны үлдэгдлийг шалгаж үзнэ.</a:t>
            </a:r>
          </a:p>
          <a:p>
            <a:pPr rtl="0"/>
            <a:endParaRPr lang="en-US" altLang="ja-JP" sz="1600" dirty="0"/>
          </a:p>
          <a:p>
            <a:pPr rtl="0"/>
            <a:r>
              <a:rPr lang="mn" sz="1600" dirty="0"/>
              <a:t>Үндсэн дүрмийн дагуу явган хүний ​​зам дээр зогсоцгооё</a:t>
            </a:r>
          </a:p>
          <a:p>
            <a:pPr marL="468000" lvl="1" rtl="0"/>
            <a:r>
              <a:rPr lang="mn" sz="1400" dirty="0"/>
              <a:t>Үзэгдэх орчин сайтай зам дээр ч гэсэн ялангуяа шөнийн цагаар, мөн хэт гэрэл гялбасан үед тээврийн хэрэгслийн хөдөлгөөн зохицуулагч нь жолооч нарт сайн харагдахгүй тохиолдол байдаг тул, зайлшгүй шалтгаангүй л бол аль болох явган хүний зам дээр зогсоно.</a:t>
            </a:r>
          </a:p>
          <a:p>
            <a:pPr rtl="0"/>
            <a:r>
              <a:rPr lang="mn" sz="1600" dirty="0"/>
              <a:t>Тээврийн хэрэгслийн жолооч нарт сайн харагдах газар зогсоцгооё</a:t>
            </a:r>
          </a:p>
          <a:p>
            <a:pPr marL="468000" lvl="1" rtl="0"/>
            <a:r>
              <a:rPr lang="mn" sz="1400" dirty="0"/>
              <a:t>Тээврийн хэрэгслийн хөдөлгөөн зохицуулагч нь жолоочид харагдахгүй газар зогсож байвал жолооч ажилчныг анзааралгүй явчих магадлалтай.</a:t>
            </a:r>
          </a:p>
          <a:p>
            <a:pPr rtl="0"/>
            <a:r>
              <a:rPr lang="mn" sz="1600" dirty="0"/>
              <a:t>Аюулгүй байдлын үүднээс тээврийн хэрэгслээс зохих зайг барьж зогсоно.</a:t>
            </a:r>
          </a:p>
          <a:p>
            <a:pPr marL="468000" lvl="1" rtl="0"/>
            <a:r>
              <a:rPr lang="mn" sz="1400" dirty="0"/>
              <a:t>Аюулгүй байдлын үүднээс зохих зайг барих нь, тээврийн хэрэгсэл гэнэт хөдлөх үед мөн зохицуулагч өөрөө цаг агаарын таагүй нөхцөлөөс үүдэн халтирч унах зэрэг тохиолдолд хариу арга хэмжээ авах хангалттай цаг хугацаатай байх боломжийг олгодог.</a:t>
            </a:r>
            <a:endParaRPr lang="en-US" altLang="ja-JP" sz="1400" dirty="0"/>
          </a:p>
          <a:p>
            <a:pPr marL="10800" rtl="0"/>
            <a:r>
              <a:rPr lang="mn" sz="1600" dirty="0"/>
              <a:t>Тодорхой, ойлгогдох хөдөлгөөнөөр дохио өгье</a:t>
            </a:r>
            <a:endParaRPr lang="en-US" altLang="ja-JP" sz="1600" dirty="0"/>
          </a:p>
          <a:p>
            <a:pPr marL="468000" lvl="1" rtl="0"/>
            <a:r>
              <a:rPr lang="mn" sz="1400" dirty="0"/>
              <a:t>Тодорхой бус дохио нь жолоочийг төөрөлдүүлж, буруу чиглүүлэхэд хүргэж болзошгүй юм</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t>20</a:t>
            </a:fld>
            <a:endParaRPr kumimoji="1" lang="ja-JP" altLang="en-US" sz="1050"/>
          </a:p>
        </p:txBody>
      </p:sp>
      <p:sp>
        <p:nvSpPr>
          <p:cNvPr id="4" name="テキスト ボックス 3"/>
          <p:cNvSpPr txBox="1"/>
          <p:nvPr/>
        </p:nvSpPr>
        <p:spPr>
          <a:xfrm>
            <a:off x="324431" y="735335"/>
            <a:ext cx="3455569" cy="369332"/>
          </a:xfrm>
          <a:prstGeom prst="rect">
            <a:avLst/>
          </a:prstGeom>
          <a:noFill/>
        </p:spPr>
        <p:txBody>
          <a:bodyPr wrap="square" rtlCol="0">
            <a:spAutoFit/>
          </a:bodyPr>
          <a:lstStyle/>
          <a:p>
            <a:pPr rtl="0"/>
            <a:r>
              <a:rPr lang="mn" dirty="0">
                <a:solidFill>
                  <a:schemeClr val="accent5">
                    <a:lumMod val="50000"/>
                  </a:schemeClr>
                </a:solidFill>
                <a:latin typeface="Meiryo UI" panose="020B0604030504040204" pitchFamily="50" charset="-128"/>
                <a:ea typeface="Meiryo UI" panose="020B0604030504040204" pitchFamily="50" charset="-128"/>
              </a:rPr>
              <a:t>[Ажлын бэлтгэл хийх үед]</a:t>
            </a:r>
            <a:endParaRPr kumimoji="1" lang="ja-JP" altLang="en-US" dirty="0">
              <a:solidFill>
                <a:schemeClr val="accent5">
                  <a:lumMod val="50000"/>
                </a:schemeClr>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324431" y="2242183"/>
            <a:ext cx="6119569" cy="369332"/>
          </a:xfrm>
          <a:prstGeom prst="rect">
            <a:avLst/>
          </a:prstGeom>
          <a:noFill/>
        </p:spPr>
        <p:txBody>
          <a:bodyPr wrap="square" rtlCol="0">
            <a:spAutoFit/>
          </a:bodyPr>
          <a:lstStyle/>
          <a:p>
            <a:pPr rtl="0"/>
            <a:r>
              <a:rPr lang="mn" dirty="0">
                <a:solidFill>
                  <a:schemeClr val="accent5">
                    <a:lumMod val="50000"/>
                  </a:schemeClr>
                </a:solidFill>
                <a:latin typeface="Meiryo UI" panose="020B0604030504040204" pitchFamily="50" charset="-128"/>
                <a:ea typeface="Meiryo UI" panose="020B0604030504040204" pitchFamily="50" charset="-128"/>
              </a:rPr>
              <a:t>[Тээврийн хэрэгслийг зохицуулж байх явцад]</a:t>
            </a:r>
            <a:endParaRPr kumimoji="1" lang="ja-JP" altLang="en-US" dirty="0">
              <a:solidFill>
                <a:schemeClr val="accent5">
                  <a:lumMod val="50000"/>
                </a:schemeClr>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254976" y="2243778"/>
            <a:ext cx="8853023" cy="4497221"/>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p>
        </p:txBody>
      </p:sp>
    </p:spTree>
    <p:extLst>
      <p:ext uri="{BB962C8B-B14F-4D97-AF65-F5344CB8AC3E}">
        <p14:creationId xmlns:p14="http://schemas.microsoft.com/office/powerpoint/2010/main" val="3572704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61190" y="1520852"/>
            <a:ext cx="8571833"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1" name="正方形/長方形 10"/>
          <p:cNvSpPr/>
          <p:nvPr/>
        </p:nvSpPr>
        <p:spPr>
          <a:xfrm>
            <a:off x="465023" y="3020650"/>
            <a:ext cx="8499833" cy="6302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Аюул, ослоос урьдчилан сэргийлэхэд анхаарах гол зүйлс  Зам тээврийн осол </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180000" y="1130891"/>
            <a:ext cx="8853023" cy="6102675"/>
          </a:xfrm>
        </p:spPr>
        <p:txBody>
          <a:bodyPr rtlCol="0">
            <a:normAutofit/>
          </a:bodyPr>
          <a:lstStyle/>
          <a:p>
            <a:pPr rtl="0"/>
            <a:r>
              <a:rPr lang="mn" sz="1800"/>
              <a:t>Дохио өгөхдөө хангалттай хугацаатайгаар (тайван) өгье</a:t>
            </a:r>
          </a:p>
          <a:p>
            <a:pPr marL="468000" lvl="1" rtl="0"/>
            <a:r>
              <a:rPr lang="mn" sz="1600"/>
              <a:t>Аюулгүй байдлыг хангахын тулд зогсоолын зай болон бусад зүйлд анхаарч, цаг агаар муу үед, өвлийн улиралд бол замын гадаргуу хөлдсөн үед дохио өгөхдөө хангалттай хугацаатайгаар (тайван) өгнө.</a:t>
            </a:r>
          </a:p>
          <a:p>
            <a:pPr rtl="0"/>
            <a:endParaRPr lang="en-US" altLang="ja-JP" sz="1800" dirty="0"/>
          </a:p>
          <a:p>
            <a:pPr rtl="0"/>
            <a:r>
              <a:rPr lang="mn" sz="1800"/>
              <a:t>Аюулгүй жолоодъё</a:t>
            </a:r>
          </a:p>
          <a:p>
            <a:pPr marL="468000" lvl="1" rtl="0"/>
            <a:r>
              <a:rPr lang="mn" sz="1600"/>
              <a:t>Харуул, хамгаалалтын машин зэрэг тээврийн хэрэгсэл жолоодохдоо аюулгүй байдлыг ханган, замын хөдөлгөөний дүрмийг сахиж, зам тээврийн ослоос урьдчилан сэргийлэх нь чухал юм.</a:t>
            </a:r>
          </a:p>
          <a:p>
            <a:pPr marL="239400" lvl="1" indent="0" rtl="0">
              <a:buNone/>
            </a:pPr>
            <a:endParaRPr lang="ja-JP" altLang="en-US" sz="1600" dirty="0"/>
          </a:p>
        </p:txBody>
      </p:sp>
      <p:sp>
        <p:nvSpPr>
          <p:cNvPr id="15" name="角丸四角形 14"/>
          <p:cNvSpPr/>
          <p:nvPr/>
        </p:nvSpPr>
        <p:spPr>
          <a:xfrm>
            <a:off x="432000" y="3933000"/>
            <a:ext cx="8460000" cy="1217476"/>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mn" sz="14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[Кейс судалгаа]</a:t>
            </a:r>
          </a:p>
          <a:p>
            <a:pPr rtl="0"/>
            <a:r>
              <a:rPr lang="mn"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Зам хөлдсөн үед явж байсан дугуйнд хэвийн цаг агаарт ажиллахтай адил арга замаар зогсох дохио өгсөн боловч унадаг дугуй зогсож амжилгүй ажилчныг мөргөсөн.</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432000" y="5150476"/>
            <a:ext cx="8460000" cy="1446524"/>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mn" sz="14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[Кейс судалгаа]</a:t>
            </a:r>
          </a:p>
          <a:p>
            <a:pPr rtl="0"/>
            <a:r>
              <a:rPr lang="mn">
                <a:solidFill>
                  <a:schemeClr val="tx1"/>
                </a:solidFill>
                <a:latin typeface="Meiryo UI" panose="020B0604030504040204" pitchFamily="50" charset="-128"/>
                <a:ea typeface="Meiryo UI" panose="020B0604030504040204" pitchFamily="50" charset="-128"/>
                <a:cs typeface="Meiryo UI" panose="020B0604030504040204" pitchFamily="50" charset="-128"/>
              </a:rPr>
              <a:t>Цаг агаарын тааламжгүй үед тээврийн хэрэгслийн хөдөлгөөнийг зохицуулж байсан ба зай нь дууссан дохиурыг тэр хэвээр нь хэрэглэж байсан тул, жолооч нарт зохицуулагч харагдахгүй, мөргөсөн байна.</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t>21</a:t>
            </a:fld>
            <a:endParaRPr kumimoji="1" lang="ja-JP" altLang="en-US" sz="1050"/>
          </a:p>
        </p:txBody>
      </p:sp>
      <p:sp>
        <p:nvSpPr>
          <p:cNvPr id="10" name="テキスト ボックス 9"/>
          <p:cNvSpPr txBox="1"/>
          <p:nvPr/>
        </p:nvSpPr>
        <p:spPr>
          <a:xfrm>
            <a:off x="324431" y="693000"/>
            <a:ext cx="6767569" cy="369332"/>
          </a:xfrm>
          <a:prstGeom prst="rect">
            <a:avLst/>
          </a:prstGeom>
          <a:noFill/>
        </p:spPr>
        <p:txBody>
          <a:bodyPr wrap="square" rtlCol="0">
            <a:spAutoFit/>
          </a:bodyPr>
          <a:lstStyle/>
          <a:p>
            <a:pPr rtl="0"/>
            <a:r>
              <a:rPr lang="mn" dirty="0">
                <a:solidFill>
                  <a:schemeClr val="accent5">
                    <a:lumMod val="50000"/>
                  </a:schemeClr>
                </a:solidFill>
                <a:latin typeface="Meiryo UI" panose="020B0604030504040204" pitchFamily="50" charset="-128"/>
                <a:ea typeface="Meiryo UI" panose="020B0604030504040204" pitchFamily="50" charset="-128"/>
              </a:rPr>
              <a:t>[Тээврийн хэрэгслийг зохицуулж байх явцад]</a:t>
            </a:r>
            <a:endParaRPr kumimoji="1" lang="ja-JP" altLang="en-US" dirty="0">
              <a:solidFill>
                <a:schemeClr val="accent5">
                  <a:lumMod val="50000"/>
                </a:schemeClr>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24430" y="2242423"/>
            <a:ext cx="4967570" cy="369332"/>
          </a:xfrm>
          <a:prstGeom prst="rect">
            <a:avLst/>
          </a:prstGeom>
          <a:noFill/>
        </p:spPr>
        <p:txBody>
          <a:bodyPr wrap="square" rtlCol="0">
            <a:spAutoFit/>
          </a:bodyPr>
          <a:lstStyle/>
          <a:p>
            <a:pPr rtl="0"/>
            <a:r>
              <a:rPr lang="mn" dirty="0">
                <a:solidFill>
                  <a:schemeClr val="accent5">
                    <a:lumMod val="50000"/>
                  </a:schemeClr>
                </a:solidFill>
                <a:latin typeface="Meiryo UI" panose="020B0604030504040204" pitchFamily="50" charset="-128"/>
                <a:ea typeface="Meiryo UI" panose="020B0604030504040204" pitchFamily="50" charset="-128"/>
              </a:rPr>
              <a:t>[Жолоо барьж байхдаа]</a:t>
            </a:r>
            <a:endParaRPr kumimoji="1" lang="ja-JP" altLang="en-US" dirty="0">
              <a:solidFill>
                <a:schemeClr val="accent5">
                  <a:lumMod val="50000"/>
                </a:schemeClr>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254976" y="750661"/>
            <a:ext cx="8853023" cy="149176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p>
        </p:txBody>
      </p:sp>
      <p:sp>
        <p:nvSpPr>
          <p:cNvPr id="14" name="正方形/長方形 13"/>
          <p:cNvSpPr/>
          <p:nvPr/>
        </p:nvSpPr>
        <p:spPr>
          <a:xfrm>
            <a:off x="253703" y="2292622"/>
            <a:ext cx="8853023" cy="144875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p>
        </p:txBody>
      </p:sp>
    </p:spTree>
    <p:extLst>
      <p:ext uri="{BB962C8B-B14F-4D97-AF65-F5344CB8AC3E}">
        <p14:creationId xmlns:p14="http://schemas.microsoft.com/office/powerpoint/2010/main" val="2542253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7" y="1100286"/>
            <a:ext cx="8499834" cy="46198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1" name="正方形/長方形 10"/>
          <p:cNvSpPr/>
          <p:nvPr/>
        </p:nvSpPr>
        <p:spPr>
          <a:xfrm>
            <a:off x="539999" y="1906798"/>
            <a:ext cx="8499833" cy="82841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Аюул, ослоос урьдчилан сэргийлэхэд анхаарах гол зүйлс Нурууны өвдөлт</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67717" y="756755"/>
            <a:ext cx="8853023" cy="6102675"/>
          </a:xfrm>
        </p:spPr>
        <p:txBody>
          <a:bodyPr rtlCol="0">
            <a:normAutofit/>
          </a:bodyPr>
          <a:lstStyle/>
          <a:p>
            <a:pPr rtl="0"/>
            <a:r>
              <a:rPr lang="mn" sz="1800" dirty="0"/>
              <a:t>Хүнд зүйлийг зөөхдөө түрдэг тэрэг ашиглая</a:t>
            </a:r>
          </a:p>
          <a:p>
            <a:pPr marL="468000" lvl="1" rtl="0"/>
            <a:r>
              <a:rPr lang="mn" sz="1600" dirty="0"/>
              <a:t>Хүнд зүйлийг зөөхдөө нурууны ачааллыг багасгахын тулд түрдэг тэрэг, контейнер гэх мэт хэрэгслүүдийг ашиглана.</a:t>
            </a:r>
            <a:endParaRPr lang="en-US" altLang="ja-JP" sz="1600" dirty="0"/>
          </a:p>
          <a:p>
            <a:pPr marL="10800" rtl="0"/>
            <a:r>
              <a:rPr lang="mn" sz="1800" dirty="0"/>
              <a:t>Хүнд зүйлийг зөв байрлалаар өргөцгөөе</a:t>
            </a:r>
            <a:endParaRPr lang="en-US" altLang="ja-JP" sz="1800" dirty="0"/>
          </a:p>
          <a:p>
            <a:pPr marL="468000" lvl="1" rtl="0"/>
            <a:r>
              <a:rPr lang="mn" sz="1600" dirty="0"/>
              <a:t>Техник хэрэгсэл ашиглах боломжгүй бол эргэн тойронд байгаа эд зүйл, цахилгааны утсыг эмхлээд, хүнд зүйлийг аль болох биедээ ойртуулж, хүндийн төвөө доошлуулж байгаад өргөнө.</a:t>
            </a:r>
          </a:p>
        </p:txBody>
      </p:sp>
      <p:graphicFrame>
        <p:nvGraphicFramePr>
          <p:cNvPr id="15" name="表 14"/>
          <p:cNvGraphicFramePr>
            <a:graphicFrameLocks noGrp="1"/>
          </p:cNvGraphicFramePr>
          <p:nvPr>
            <p:extLst>
              <p:ext uri="{D42A27DB-BD31-4B8C-83A1-F6EECF244321}">
                <p14:modId xmlns:p14="http://schemas.microsoft.com/office/powerpoint/2010/main" val="2082438418"/>
              </p:ext>
            </p:extLst>
          </p:nvPr>
        </p:nvGraphicFramePr>
        <p:xfrm>
          <a:off x="432000" y="2925000"/>
          <a:ext cx="8460000" cy="3539040"/>
        </p:xfrm>
        <a:graphic>
          <a:graphicData uri="http://schemas.openxmlformats.org/drawingml/2006/table">
            <a:tbl>
              <a:tblPr firstRow="1" bandRow="1">
                <a:tableStyleId>{5C22544A-7EE6-4342-B048-85BDC9FD1C3A}</a:tableStyleId>
              </a:tblPr>
              <a:tblGrid>
                <a:gridCol w="4230000">
                  <a:extLst>
                    <a:ext uri="{9D8B030D-6E8A-4147-A177-3AD203B41FA5}">
                      <a16:colId xmlns:a16="http://schemas.microsoft.com/office/drawing/2014/main" val="20000"/>
                    </a:ext>
                  </a:extLst>
                </a:gridCol>
                <a:gridCol w="4230000">
                  <a:extLst>
                    <a:ext uri="{9D8B030D-6E8A-4147-A177-3AD203B41FA5}">
                      <a16:colId xmlns:a16="http://schemas.microsoft.com/office/drawing/2014/main" val="20001"/>
                    </a:ext>
                  </a:extLst>
                </a:gridCol>
              </a:tblGrid>
              <a:tr h="288000">
                <a:tc>
                  <a:txBody>
                    <a:bodyPr/>
                    <a:lstStyle/>
                    <a:p>
                      <a:pPr algn="ctr" rtl="0"/>
                      <a:r>
                        <a:rPr lang="mn"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Хүнд зүйлийг өргөх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mn"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Хүнд зүйлийг өргөөд чиглэлээ өөрчлөх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3234240">
                <a:tc>
                  <a:txBody>
                    <a:bodyPr/>
                    <a:lstStyle/>
                    <a:p>
                      <a:pPr marL="342900" indent="-342900" algn="l" rtl="0">
                        <a:buFont typeface="Wingdings" panose="05000000000000000000" pitchFamily="2" charset="2"/>
                        <a:buChar char="ü"/>
                      </a:pP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7" name="図 6" descr="\\irfsvc42\div5\環境ｴﾈﾙｷﾞｰ第１部\c一般\e1c_proj\2019\リスクT\1900632_MHLW安全教育\31_警備業安全衛生教育マニュアル作成\03_マニュアル\0115_警備業イラスト1\②-１.jpg"/>
          <p:cNvPicPr>
            <a:picLocks noChangeAspect="1"/>
          </p:cNvPicPr>
          <p:nvPr/>
        </p:nvPicPr>
        <p:blipFill rotWithShape="1">
          <a:blip r:embed="rId2" cstate="print">
            <a:extLst>
              <a:ext uri="{28A0092B-C50C-407E-A947-70E740481C1C}">
                <a14:useLocalDpi xmlns:a14="http://schemas.microsoft.com/office/drawing/2010/main" val="0"/>
              </a:ext>
            </a:extLst>
          </a:blip>
          <a:srcRect b="7936"/>
          <a:stretch/>
        </p:blipFill>
        <p:spPr bwMode="auto">
          <a:xfrm>
            <a:off x="1404000" y="3350379"/>
            <a:ext cx="2113053" cy="1945350"/>
          </a:xfrm>
          <a:prstGeom prst="rect">
            <a:avLst/>
          </a:prstGeom>
          <a:noFill/>
          <a:ln>
            <a:noFill/>
          </a:ln>
          <a:extLst>
            <a:ext uri="{53640926-AAD7-44D8-BBD7-CCE9431645EC}">
              <a14:shadowObscured xmlns:a14="http://schemas.microsoft.com/office/drawing/2010/main"/>
            </a:ext>
          </a:extLst>
        </p:spPr>
      </p:pic>
      <p:pic>
        <p:nvPicPr>
          <p:cNvPr id="8" name="図 7" descr="\\irfsvc42\div5\環境ｴﾈﾙｷﾞｰ第１部\c一般\e1c_proj\2019\リスクT\1900632_MHLW安全教育\31_警備業安全衛生教育マニュアル作成\03_マニュアル\0115_警備業イラスト1\②-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000" y="3350379"/>
            <a:ext cx="1990071" cy="1990071"/>
          </a:xfrm>
          <a:prstGeom prst="rect">
            <a:avLst/>
          </a:prstGeom>
          <a:noFill/>
          <a:ln>
            <a:noFill/>
          </a:ln>
        </p:spPr>
      </p:pic>
      <p:sp>
        <p:nvSpPr>
          <p:cNvPr id="2" name="角丸四角形 1"/>
          <p:cNvSpPr/>
          <p:nvPr/>
        </p:nvSpPr>
        <p:spPr>
          <a:xfrm>
            <a:off x="729624" y="5206652"/>
            <a:ext cx="3672000" cy="115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mn" sz="1100" b="1">
                <a:solidFill>
                  <a:schemeClr val="accent5">
                    <a:lumMod val="50000"/>
                  </a:schemeClr>
                </a:solidFill>
                <a:latin typeface="Meiryo UI" panose="020B0604030504040204" pitchFamily="50" charset="-128"/>
                <a:ea typeface="Meiryo UI" panose="020B0604030504040204" pitchFamily="50" charset="-128"/>
              </a:rPr>
              <a:t>Шал болон газраас эд зүйлийг дээш өргөхдөө, нэг хөлөө бага зэрэг урагш тавиад, өвдгөө нугалж, доошоо бүрэн сууж байгаад эд зүйлийг тэвэрнэ. Дараа нь өвдөгөө сунгаж дээшээ босно.</a:t>
            </a:r>
            <a:endParaRPr kumimoji="1" lang="ja-JP" altLang="en-US" sz="1100" b="1" dirty="0">
              <a:solidFill>
                <a:schemeClr val="accent5">
                  <a:lumMod val="50000"/>
                </a:schemeClr>
              </a:solidFill>
              <a:latin typeface="Meiryo UI" panose="020B0604030504040204" pitchFamily="50" charset="-128"/>
              <a:ea typeface="Meiryo UI" panose="020B0604030504040204" pitchFamily="50" charset="-128"/>
            </a:endParaRPr>
          </a:p>
        </p:txBody>
      </p:sp>
      <p:sp>
        <p:nvSpPr>
          <p:cNvPr id="10" name="角丸四角形 9"/>
          <p:cNvSpPr/>
          <p:nvPr/>
        </p:nvSpPr>
        <p:spPr>
          <a:xfrm>
            <a:off x="4940792" y="5206652"/>
            <a:ext cx="3672000" cy="115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mn" sz="1100" b="1">
                <a:solidFill>
                  <a:schemeClr val="accent5">
                    <a:lumMod val="50000"/>
                  </a:schemeClr>
                </a:solidFill>
                <a:latin typeface="Meiryo UI" panose="020B0604030504040204" pitchFamily="50" charset="-128"/>
                <a:ea typeface="Meiryo UI" panose="020B0604030504040204" pitchFamily="50" charset="-128"/>
              </a:rPr>
              <a:t>Хүнд зүйл өргөөд чиглэлээ өөрчлөхдөө биеэ бүхэлд нь эргүүлж, биендээ эвтэйхэн байрлалаар өргөнө.</a:t>
            </a:r>
            <a:endParaRPr kumimoji="1" lang="ja-JP" altLang="en-US" sz="1100" b="1" dirty="0">
              <a:solidFill>
                <a:schemeClr val="accent5">
                  <a:lumMod val="50000"/>
                </a:schemeClr>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50" smtClean="0"/>
              <a:t>22</a:t>
            </a:fld>
            <a:endParaRPr kumimoji="1" lang="ja-JP" altLang="en-US" sz="1050"/>
          </a:p>
        </p:txBody>
      </p:sp>
    </p:spTree>
    <p:extLst>
      <p:ext uri="{BB962C8B-B14F-4D97-AF65-F5344CB8AC3E}">
        <p14:creationId xmlns:p14="http://schemas.microsoft.com/office/powerpoint/2010/main" val="147546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irfsvc42\div5\環境ｴﾈﾙｷﾞｰ第１部\c一般\e1c_proj\2019\リスクT\1900632_MHLW安全教育\31_警備業安全衛生教育マニュアル作成\03_マニュアル\0115_警備業イラスト1\②-3.jpg"/>
          <p:cNvPicPr/>
          <p:nvPr/>
        </p:nvPicPr>
        <p:blipFill rotWithShape="1">
          <a:blip r:embed="rId2" cstate="print">
            <a:extLst>
              <a:ext uri="{28A0092B-C50C-407E-A947-70E740481C1C}">
                <a14:useLocalDpi xmlns:a14="http://schemas.microsoft.com/office/drawing/2010/main" val="0"/>
              </a:ext>
            </a:extLst>
          </a:blip>
          <a:srcRect b="16402"/>
          <a:stretch/>
        </p:blipFill>
        <p:spPr bwMode="auto">
          <a:xfrm>
            <a:off x="1620000" y="1585425"/>
            <a:ext cx="3397783" cy="2840475"/>
          </a:xfrm>
          <a:prstGeom prst="rect">
            <a:avLst/>
          </a:prstGeom>
          <a:noFill/>
          <a:ln>
            <a:noFill/>
          </a:ln>
          <a:extLst>
            <a:ext uri="{53640926-AAD7-44D8-BBD7-CCE9431645EC}">
              <a14:shadowObscured xmlns:a14="http://schemas.microsoft.com/office/drawing/2010/main"/>
            </a:ext>
          </a:extLst>
        </p:spPr>
      </p:pic>
      <p:sp>
        <p:nvSpPr>
          <p:cNvPr id="9" name="正方形/長方形 8"/>
          <p:cNvSpPr/>
          <p:nvPr/>
        </p:nvSpPr>
        <p:spPr>
          <a:xfrm>
            <a:off x="536167" y="1269000"/>
            <a:ext cx="8499834" cy="47928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Аюул, ослоос урьдчилан сэргийлэхэд анхаарах гол зүйлс Нурууны өвдөлт</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79562" y="705776"/>
            <a:ext cx="8853023" cy="6102675"/>
          </a:xfrm>
        </p:spPr>
        <p:txBody>
          <a:bodyPr rtlCol="0">
            <a:normAutofit/>
          </a:bodyPr>
          <a:lstStyle/>
          <a:p>
            <a:pPr rtl="0"/>
            <a:r>
              <a:rPr lang="mn" sz="1800" dirty="0"/>
              <a:t>Нурууны өвдөлтөөс урьдчилан сэргийлж сунгалт, дасгал зэрэг хөдөлгөөн хийцгээе</a:t>
            </a:r>
          </a:p>
          <a:p>
            <a:pPr marL="468000" lvl="1" rtl="0"/>
            <a:r>
              <a:rPr lang="mn" sz="1600" dirty="0"/>
              <a:t>Сунгалт, дасгалыг зөвхөн ажил эхлэхийн өмнө биш, байнга хийснээр нурууны өвдөлтөөс урьдчилан сэргийлэх боломжтой.</a:t>
            </a:r>
            <a:endParaRPr lang="en-US" altLang="ja-JP" sz="1600" dirty="0"/>
          </a:p>
        </p:txBody>
      </p:sp>
      <p:sp>
        <p:nvSpPr>
          <p:cNvPr id="7" name="角丸四角形 6"/>
          <p:cNvSpPr/>
          <p:nvPr/>
        </p:nvSpPr>
        <p:spPr>
          <a:xfrm>
            <a:off x="432000" y="4911039"/>
            <a:ext cx="8460000" cy="1685961"/>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mn" sz="14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[Кейс судалгаа]</a:t>
            </a:r>
          </a:p>
          <a:p>
            <a:pPr rtl="0"/>
            <a:r>
              <a:rPr lang="mn">
                <a:solidFill>
                  <a:schemeClr val="tx1"/>
                </a:solidFill>
                <a:latin typeface="Meiryo UI" panose="020B0604030504040204" pitchFamily="50" charset="-128"/>
                <a:ea typeface="Meiryo UI" panose="020B0604030504040204" pitchFamily="50" charset="-128"/>
                <a:cs typeface="Meiryo UI" panose="020B0604030504040204" pitchFamily="50" charset="-128"/>
              </a:rPr>
              <a:t>Харуул, хамгаалалтын үүргээ гүйцэтгэж удаан хугацаагаар зогсож байгаад гэнэт бөхийж шалан дээрээс хүнд зүйл өргөснөөс нуруу нь гэнэт татаж, хөдлөх боломжгүй болсон.</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24449151"/>
              </p:ext>
            </p:extLst>
          </p:nvPr>
        </p:nvGraphicFramePr>
        <p:xfrm>
          <a:off x="1524000" y="1893141"/>
          <a:ext cx="6096000" cy="2615859"/>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0">
                <a:tc>
                  <a:txBody>
                    <a:bodyPr/>
                    <a:lstStyle/>
                    <a:p>
                      <a:pPr rtl="0"/>
                      <a:r>
                        <a:rPr lang="mn"/>
                        <a:t>Сунгалт, дасгал хийцгээе</a:t>
                      </a:r>
                      <a:endParaRPr kumimoji="1" lang="en-US" altLang="ja-JP"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250099">
                <a:tc>
                  <a:txBody>
                    <a:bodyPr/>
                    <a:lstStyle/>
                    <a:p>
                      <a:pPr rtl="0"/>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0" name="角丸四角形 9"/>
          <p:cNvSpPr/>
          <p:nvPr/>
        </p:nvSpPr>
        <p:spPr>
          <a:xfrm>
            <a:off x="4793422" y="2709000"/>
            <a:ext cx="2658578" cy="1584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mn" sz="1100" b="1" dirty="0">
                <a:solidFill>
                  <a:schemeClr val="accent5">
                    <a:lumMod val="50000"/>
                  </a:schemeClr>
                </a:solidFill>
                <a:latin typeface="Meiryo UI" panose="020B0604030504040204" pitchFamily="50" charset="-128"/>
                <a:ea typeface="Meiryo UI" panose="020B0604030504040204" pitchFamily="50" charset="-128"/>
              </a:rPr>
              <a:t>Булчинг уян хатан байлгахаас гадна хэвлийн булчин, нурууны булчин зэрэг нурууны тулгуур булчинг бэхжүүлснээр нурууны өвдөлтөөс урьдчилан сэргийлэх боломжтой.</a:t>
            </a:r>
            <a:endParaRPr kumimoji="1" lang="ja-JP" altLang="en-US" sz="1100" b="1" dirty="0">
              <a:solidFill>
                <a:schemeClr val="accent5">
                  <a:lumMod val="50000"/>
                </a:schemeClr>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50" smtClean="0"/>
              <a:t>23</a:t>
            </a:fld>
            <a:endParaRPr kumimoji="1" lang="ja-JP" altLang="en-US" sz="1050"/>
          </a:p>
        </p:txBody>
      </p:sp>
    </p:spTree>
    <p:extLst>
      <p:ext uri="{BB962C8B-B14F-4D97-AF65-F5344CB8AC3E}">
        <p14:creationId xmlns:p14="http://schemas.microsoft.com/office/powerpoint/2010/main" val="3478252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7" y="981000"/>
            <a:ext cx="8499834" cy="49082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Аюул, ослоос урьдчилан сэргийлэхэд анхаарах гол зүйлс  Халуунд ( наранд ) цохиулах</a:t>
            </a:r>
            <a:endPar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3703" y="723496"/>
            <a:ext cx="8853023" cy="6102675"/>
          </a:xfrm>
        </p:spPr>
        <p:txBody>
          <a:bodyPr rtlCol="0">
            <a:normAutofit/>
          </a:bodyPr>
          <a:lstStyle/>
          <a:p>
            <a:pPr rtl="0"/>
            <a:r>
              <a:rPr lang="mn" sz="1600" dirty="0"/>
              <a:t>Тогтмол ус ууж, давс нөхөн, үе үе амарч байх шаардлагатай.</a:t>
            </a:r>
          </a:p>
          <a:p>
            <a:pPr marL="468000" lvl="1" rtl="0"/>
            <a:r>
              <a:rPr lang="mn" sz="1400" dirty="0"/>
              <a:t>Ажил эхлэхийн өмнө ч ус уун, давс нөхөж, спортын ундааг тогтмол ууна.</a:t>
            </a:r>
            <a:endParaRPr lang="en-US" altLang="ja-JP" sz="1400" dirty="0"/>
          </a:p>
        </p:txBody>
      </p:sp>
      <p:sp>
        <p:nvSpPr>
          <p:cNvPr id="7" name="強調線吹き出し 2 (枠付き) 6"/>
          <p:cNvSpPr/>
          <p:nvPr/>
        </p:nvSpPr>
        <p:spPr>
          <a:xfrm flipH="1">
            <a:off x="254976" y="1845000"/>
            <a:ext cx="3741024" cy="1296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mn" sz="11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Уснаас гадна давс (натри) нөхөх шаардлагатай.</a:t>
            </a:r>
          </a:p>
          <a:p>
            <a:pPr marL="285750" indent="-285750" rtl="0">
              <a:buFont typeface="Wingdings" panose="05000000000000000000" pitchFamily="2" charset="2"/>
              <a:buChar char="n"/>
            </a:pPr>
            <a:r>
              <a:rPr lang="mn" sz="11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Спортын ундаа, давслаг чихэр байнга бэлэн биедээ авч явна.</a:t>
            </a:r>
          </a:p>
        </p:txBody>
      </p:sp>
      <p:sp>
        <p:nvSpPr>
          <p:cNvPr id="8" name="強調線吹き出し 2 (枠付き) 7"/>
          <p:cNvSpPr/>
          <p:nvPr/>
        </p:nvSpPr>
        <p:spPr>
          <a:xfrm>
            <a:off x="4284000" y="3501000"/>
            <a:ext cx="3622192" cy="1296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mn" sz="11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Сэрүүн өрөөнд амарна.</a:t>
            </a:r>
            <a:endParaRPr lang="en-US" altLang="ja-JP" sz="1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rtl="0">
              <a:buFont typeface="Wingdings" panose="05000000000000000000" pitchFamily="2" charset="2"/>
              <a:buChar char="n"/>
            </a:pPr>
            <a:r>
              <a:rPr lang="mn" sz="11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Амарч байхдаа ус, давс нөхөхөөс гадна биеийн гадаргуу, толгой, хөл, гарыг хөргөнө.</a:t>
            </a:r>
          </a:p>
        </p:txBody>
      </p:sp>
      <p:pic>
        <p:nvPicPr>
          <p:cNvPr id="4" name="図 3"/>
          <p:cNvPicPr>
            <a:picLocks noChangeAspect="1"/>
          </p:cNvPicPr>
          <p:nvPr/>
        </p:nvPicPr>
        <p:blipFill>
          <a:blip r:embed="rId2"/>
          <a:stretch>
            <a:fillRect/>
          </a:stretch>
        </p:blipFill>
        <p:spPr>
          <a:xfrm>
            <a:off x="5580000" y="1836208"/>
            <a:ext cx="1400185" cy="1543061"/>
          </a:xfrm>
          <a:prstGeom prst="rect">
            <a:avLst/>
          </a:prstGeom>
        </p:spPr>
      </p:pic>
      <p:pic>
        <p:nvPicPr>
          <p:cNvPr id="5" name="図 4"/>
          <p:cNvPicPr>
            <a:picLocks noChangeAspect="1"/>
          </p:cNvPicPr>
          <p:nvPr/>
        </p:nvPicPr>
        <p:blipFill>
          <a:blip r:embed="rId3"/>
          <a:stretch>
            <a:fillRect/>
          </a:stretch>
        </p:blipFill>
        <p:spPr>
          <a:xfrm>
            <a:off x="1620000" y="3645000"/>
            <a:ext cx="1757375" cy="1466861"/>
          </a:xfrm>
          <a:prstGeom prst="rect">
            <a:avLst/>
          </a:prstGeom>
        </p:spPr>
      </p:pic>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00" smtClean="0"/>
              <a:t>24</a:t>
            </a:fld>
            <a:endParaRPr kumimoji="1" lang="ja-JP" altLang="en-US" sz="1000"/>
          </a:p>
        </p:txBody>
      </p:sp>
    </p:spTree>
    <p:extLst>
      <p:ext uri="{BB962C8B-B14F-4D97-AF65-F5344CB8AC3E}">
        <p14:creationId xmlns:p14="http://schemas.microsoft.com/office/powerpoint/2010/main" val="1417448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36167" y="3110698"/>
            <a:ext cx="8499834" cy="27663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9" name="正方形/長方形 8"/>
          <p:cNvSpPr/>
          <p:nvPr/>
        </p:nvSpPr>
        <p:spPr>
          <a:xfrm>
            <a:off x="536167" y="1053000"/>
            <a:ext cx="8499834" cy="1800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Халуунд (наранд) цохиулах үед яаралтай тусламж үзүүлэх</a:t>
            </a:r>
            <a:endParaRPr kumimoji="1"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90977" y="789437"/>
            <a:ext cx="8853023" cy="6102675"/>
          </a:xfrm>
        </p:spPr>
        <p:txBody>
          <a:bodyPr rtlCol="0">
            <a:normAutofit/>
          </a:bodyPr>
          <a:lstStyle/>
          <a:p>
            <a:pPr rtl="0"/>
            <a:r>
              <a:rPr lang="mn" sz="1600" dirty="0"/>
              <a:t>Өөрөө халуунд (наранд) цохиулсан байж болзошгүй тохиолдолд</a:t>
            </a:r>
          </a:p>
          <a:p>
            <a:pPr marL="696600" lvl="1" indent="-457200" rtl="0">
              <a:buFont typeface="+mj-ea"/>
              <a:buAutoNum type="circleNumDbPlain"/>
            </a:pPr>
            <a:r>
              <a:rPr lang="mn" sz="1400" dirty="0"/>
              <a:t>Маш их хөлс гарч, толгой эргэж, гуйвж дайвж байгаа бол тэр дор нь хамт ажиллагсдадаа эсвэл менежертээ мэдэгдэж, сэрүүн газарт ус, давс нөхөж амарна.</a:t>
            </a:r>
          </a:p>
          <a:p>
            <a:pPr marL="696600" lvl="1" indent="-457200" rtl="0">
              <a:buFont typeface="+mj-ea"/>
              <a:buAutoNum type="circleNumDbPlain"/>
            </a:pPr>
            <a:r>
              <a:rPr lang="mn" sz="1400" dirty="0"/>
              <a:t>Эдгээр шинж тэмдэг намжихгүй (эсвэл бүр муудвал) хамт ажиллагсдадаа эсвэл менежертээ тэр дор нь мэдэгдэж, эмнэлгийн байгууллагатай яаралтай холбоо барьж өгөхийг хүсээрэй.</a:t>
            </a:r>
          </a:p>
          <a:p>
            <a:pPr marL="696600" lvl="1" indent="-457200" rtl="0">
              <a:buFont typeface="+mj-ea"/>
              <a:buAutoNum type="circleNumDbPlain"/>
            </a:pPr>
            <a:r>
              <a:rPr lang="mn" sz="1400" dirty="0"/>
              <a:t>Амарсны дараа өвчний шинж тэмдэг намдсан ч гэртээ харих замдаа эсвэл гэртээ хариад унах тохиолдол байдаг тул ажил тарсны дараа биеийн температур хэвийн болтол тайван амарч байгаад харина.</a:t>
            </a:r>
            <a:endParaRPr lang="en-US" altLang="ja-JP" sz="1400" dirty="0"/>
          </a:p>
          <a:p>
            <a:pPr rtl="0"/>
            <a:r>
              <a:rPr lang="mn" sz="1600" dirty="0"/>
              <a:t>Хамт ажиллагсад халуунд  (наранд) цохиулсан байж болзошгүй тохиолдолд</a:t>
            </a:r>
          </a:p>
          <a:p>
            <a:pPr marL="696600" lvl="1" indent="-457200" rtl="0">
              <a:buFont typeface="+mj-ea"/>
              <a:buAutoNum type="circleNumDbPlain"/>
            </a:pPr>
            <a:r>
              <a:rPr lang="mn" sz="1400" dirty="0"/>
              <a:t>Хамт ажилладаг хүн нүүр нь улайсан байх, гуйвж дайвж байх зэргээр ерийн бус байдалтай байвал тэр даруй сэрүүн газар аваачиж, ус, давс өгөөд түр амраана (бусад хамт ажиллагсад, менежертээ бас мэдэгдэж, гайгүй болтол нь ганцааранг нь орхиж болохгүй).</a:t>
            </a:r>
          </a:p>
          <a:p>
            <a:pPr marL="696600" lvl="1" indent="-457200" rtl="0">
              <a:buFont typeface="+mj-ea"/>
              <a:buAutoNum type="circleNumDbPlain"/>
            </a:pPr>
            <a:r>
              <a:rPr lang="mn" sz="1400" dirty="0"/>
              <a:t>Ухаан алдаж унах зэрэг тохиолдолд Халууны цохилтоос урьдчилан сэргийлэх ухуулах хуудас (Heatstroke Prevention Leaflet) т бичсэний дагуу яаралтай эрүүл мэндийн байгууллагатай холбоо барих гэх мэт арга хэмжээг авна. </a:t>
            </a:r>
          </a:p>
          <a:p>
            <a:pPr marL="696600" lvl="1" indent="-457200" rtl="0">
              <a:buFont typeface="+mj-ea"/>
              <a:buAutoNum type="circleNumDbPlain"/>
            </a:pPr>
            <a:r>
              <a:rPr lang="mn" sz="1400" dirty="0"/>
              <a:t>Онцгой байдлын үед саадгүй арга хэмжээ авахын тулд өдөр бүр дасгал сургуулилт хийж байх нь чухал бөгөөд ингэснээр яаралтай үед цаг алдалгүй арга хэмжээ авах боломжтой болно. </a:t>
            </a:r>
            <a:r>
              <a:rPr lang="mn" sz="1400" u="sng" dirty="0"/>
              <a:t>Яаралтай үед мэдээлэх </a:t>
            </a:r>
            <a:r>
              <a:rPr lang="mn" sz="1400" dirty="0"/>
              <a:t>хүн, </a:t>
            </a:r>
            <a:r>
              <a:rPr lang="mn" sz="1400" u="sng" dirty="0"/>
              <a:t>холбоо барьж болох эрүүл мэндийн байгууллагууд болон бусад холбогдох хүмүүсийн холбоо барих мэдээлэл, амрах газар, спортын ундаа хадгалдаг газар зэргийг</a:t>
            </a:r>
            <a:r>
              <a:rPr lang="mn" sz="1400" dirty="0"/>
              <a:t> ажил эхлэхийн өмнө сайн нягталж мэдэж авна.</a:t>
            </a:r>
          </a:p>
          <a:p>
            <a:pPr rtl="0"/>
            <a:endParaRPr lang="en-US" altLang="ja-JP" sz="1600" dirty="0"/>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t>25</a:t>
            </a:fld>
            <a:endParaRPr kumimoji="1" lang="ja-JP" altLang="en-US" sz="1050"/>
          </a:p>
        </p:txBody>
      </p:sp>
    </p:spTree>
    <p:extLst>
      <p:ext uri="{BB962C8B-B14F-4D97-AF65-F5344CB8AC3E}">
        <p14:creationId xmlns:p14="http://schemas.microsoft.com/office/powerpoint/2010/main" val="3176127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40000" y="5445000"/>
            <a:ext cx="8499834" cy="6672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1" name="正方形/長方形 10"/>
          <p:cNvSpPr/>
          <p:nvPr/>
        </p:nvSpPr>
        <p:spPr>
          <a:xfrm>
            <a:off x="579834" y="2399329"/>
            <a:ext cx="8499834" cy="8136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9" name="正方形/長方形 8"/>
          <p:cNvSpPr/>
          <p:nvPr/>
        </p:nvSpPr>
        <p:spPr>
          <a:xfrm>
            <a:off x="536167" y="1291279"/>
            <a:ext cx="8499834" cy="73506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Аюул, ослоос урьдчилан сэргийлэхэд анхаарах гол зүйлс  Унах</a:t>
            </a:r>
            <a:endPar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35488" y="755325"/>
            <a:ext cx="8853023" cy="6102675"/>
          </a:xfrm>
        </p:spPr>
        <p:txBody>
          <a:bodyPr rtlCol="0">
            <a:normAutofit/>
          </a:bodyPr>
          <a:lstStyle/>
          <a:p>
            <a:pPr rtl="0"/>
            <a:r>
              <a:rPr lang="mn" sz="1800" dirty="0"/>
              <a:t>Эргүүлийн маршрут, коридор зэргийг гэрэл гэгээтэй байхад нь шалгаж үзэцгээе</a:t>
            </a:r>
          </a:p>
          <a:p>
            <a:pPr marL="468000" lvl="1" rtl="0"/>
            <a:r>
              <a:rPr lang="mn" sz="1600" dirty="0"/>
              <a:t>Шат, өндрийн зөрүүтэй газар мөн халтиргаа ихтэй газруудыг гэрэл гэгээтэй үед шалгаж, унах эрсдэлтэй бол мэдээллийг бусадтайгаа хуваалцаж, аюулыг арилгах хэрэгтэй.</a:t>
            </a:r>
            <a:endParaRPr lang="en-US" altLang="ja-JP" sz="1600" dirty="0"/>
          </a:p>
          <a:p>
            <a:pPr marL="10800" rtl="0"/>
            <a:r>
              <a:rPr lang="mn" sz="1800" dirty="0"/>
              <a:t>Шатыг бэхэлж хэрэглэнэ</a:t>
            </a:r>
            <a:endParaRPr lang="en-US" altLang="ja-JP" sz="1800" dirty="0"/>
          </a:p>
          <a:p>
            <a:pPr marL="468000" lvl="1" rtl="0"/>
            <a:r>
              <a:rPr lang="mn" sz="1600" dirty="0"/>
              <a:t>Өндөр газарт шат эсвэл бусад тоног төхөөрөмж хэрэглэж ажиллах тохиолдолд, шатыг сайн бэхлэхгүй бол өөрөө шатнаас унах, эсвэл шат унах эрсдэл нэмэгддэг.</a:t>
            </a:r>
            <a:endParaRPr lang="en-US" altLang="ja-JP" sz="1600" dirty="0"/>
          </a:p>
          <a:p>
            <a:pPr marL="468000" lvl="1" rtl="0"/>
            <a:endParaRPr lang="en-US" altLang="ja-JP" sz="1600" dirty="0"/>
          </a:p>
          <a:p>
            <a:pPr marL="468000" lvl="1" rtl="0"/>
            <a:endParaRPr lang="en-US" altLang="ja-JP" sz="1600" dirty="0"/>
          </a:p>
          <a:p>
            <a:pPr marL="468000" lvl="1" rtl="0"/>
            <a:endParaRPr lang="en-US" altLang="ja-JP" sz="1600" dirty="0"/>
          </a:p>
          <a:p>
            <a:pPr marL="468000" lvl="1" rtl="0"/>
            <a:endParaRPr lang="en-US" altLang="ja-JP" sz="1600" dirty="0"/>
          </a:p>
          <a:p>
            <a:pPr marL="468000" lvl="1" rtl="0"/>
            <a:endParaRPr lang="en-US" altLang="ja-JP" sz="1600" dirty="0"/>
          </a:p>
          <a:p>
            <a:pPr marL="468000" lvl="1" rtl="0"/>
            <a:endParaRPr lang="en-US" altLang="ja-JP" sz="1600" dirty="0"/>
          </a:p>
          <a:p>
            <a:pPr marL="10800" rtl="0"/>
            <a:r>
              <a:rPr lang="mn" sz="1800" dirty="0"/>
              <a:t>Машин өргөгч лифт зэрэг хүн зөөвөрлөх зориулалтын бус лифтээр хэрхэвч явж болохгүй</a:t>
            </a:r>
            <a:endParaRPr lang="en-US" altLang="ja-JP" sz="1800" dirty="0"/>
          </a:p>
          <a:p>
            <a:pPr marL="468000" lvl="1" rtl="0"/>
            <a:r>
              <a:rPr lang="mn" sz="1600" dirty="0"/>
              <a:t>Өргөгч лифт нь "зөвхөн ачааны" зориулалттай бөгөөд ямар ч шалтгаантай байсан түүнд сууж огт болохгүй.</a:t>
            </a:r>
            <a:endParaRPr lang="en-US" altLang="ja-JP" sz="1600" dirty="0"/>
          </a:p>
        </p:txBody>
      </p:sp>
      <p:graphicFrame>
        <p:nvGraphicFramePr>
          <p:cNvPr id="10" name="表 9"/>
          <p:cNvGraphicFramePr>
            <a:graphicFrameLocks noGrp="1"/>
          </p:cNvGraphicFramePr>
          <p:nvPr>
            <p:extLst>
              <p:ext uri="{D42A27DB-BD31-4B8C-83A1-F6EECF244321}">
                <p14:modId xmlns:p14="http://schemas.microsoft.com/office/powerpoint/2010/main" val="1206839856"/>
              </p:ext>
            </p:extLst>
          </p:nvPr>
        </p:nvGraphicFramePr>
        <p:xfrm>
          <a:off x="536167" y="3332435"/>
          <a:ext cx="8460000" cy="1463040"/>
        </p:xfrm>
        <a:graphic>
          <a:graphicData uri="http://schemas.openxmlformats.org/drawingml/2006/table">
            <a:tbl>
              <a:tblPr firstRow="1" bandRow="1">
                <a:tableStyleId>{5C22544A-7EE6-4342-B048-85BDC9FD1C3A}</a:tableStyleId>
              </a:tblPr>
              <a:tblGrid>
                <a:gridCol w="8460000">
                  <a:extLst>
                    <a:ext uri="{9D8B030D-6E8A-4147-A177-3AD203B41FA5}">
                      <a16:colId xmlns:a16="http://schemas.microsoft.com/office/drawing/2014/main" val="20000"/>
                    </a:ext>
                  </a:extLst>
                </a:gridCol>
              </a:tblGrid>
              <a:tr h="212358">
                <a:tc>
                  <a:txBody>
                    <a:bodyPr/>
                    <a:lstStyle/>
                    <a:p>
                      <a:pPr algn="ctr" rtl="0"/>
                      <a:r>
                        <a:rPr lang="mn"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Шат, гишгүүрийг ашиглах үед анхаарах зүйлс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849432">
                <a:tc>
                  <a:txBody>
                    <a:bodyPr/>
                    <a:lstStyle/>
                    <a:p>
                      <a:pPr marL="342900" indent="-342900" algn="l" rtl="0">
                        <a:buFont typeface="Wingdings" panose="05000000000000000000" pitchFamily="2" charset="2"/>
                        <a:buChar char="ü"/>
                      </a:pPr>
                      <a:r>
                        <a:rPr lang="mn" sz="1400" dirty="0">
                          <a:latin typeface="Meiryo UI" panose="020B0604030504040204" pitchFamily="50" charset="-128"/>
                          <a:ea typeface="Meiryo UI" panose="020B0604030504040204" pitchFamily="50" charset="-128"/>
                          <a:cs typeface="Meiryo UI" panose="020B0604030504040204" pitchFamily="50" charset="-128"/>
                        </a:rPr>
                        <a:t>Шат, гишгүүрийг зөөлөн шалан дээр биш хатуу шалан дээр тавьж ашиглана.</a:t>
                      </a:r>
                    </a:p>
                    <a:p>
                      <a:pPr marL="342900" indent="-342900" algn="l" rtl="0">
                        <a:buFont typeface="Wingdings" panose="05000000000000000000" pitchFamily="2" charset="2"/>
                        <a:buChar char="ü"/>
                      </a:pPr>
                      <a:r>
                        <a:rPr lang="mn" sz="1400" dirty="0">
                          <a:latin typeface="Meiryo UI" panose="020B0604030504040204" pitchFamily="50" charset="-128"/>
                          <a:ea typeface="Meiryo UI" panose="020B0604030504040204" pitchFamily="50" charset="-128"/>
                          <a:cs typeface="Meiryo UI" panose="020B0604030504040204" pitchFamily="50" charset="-128"/>
                        </a:rPr>
                        <a:t>Ашиглахаасаа өмнө шат, гишгүүрийн хөл хэт дэлгэгдэхээс сэргийлж түгжинэ.</a:t>
                      </a:r>
                    </a:p>
                    <a:p>
                      <a:pPr marL="342900" indent="-342900" algn="l" rtl="0">
                        <a:buFont typeface="Wingdings" panose="05000000000000000000" pitchFamily="2" charset="2"/>
                        <a:buChar char="ü"/>
                      </a:pPr>
                      <a:r>
                        <a:rPr lang="mn" sz="1400" dirty="0">
                          <a:latin typeface="Meiryo UI" panose="020B0604030504040204" pitchFamily="50" charset="-128"/>
                          <a:ea typeface="Meiryo UI" panose="020B0604030504040204" pitchFamily="50" charset="-128"/>
                          <a:cs typeface="Meiryo UI" panose="020B0604030504040204" pitchFamily="50" charset="-128"/>
                        </a:rPr>
                        <a:t>Шатны хамгийн дээд хэсгийн тавцан дээр гишгэж мөн мордож ажиллаж болохгүй.</a:t>
                      </a:r>
                    </a:p>
                    <a:p>
                      <a:pPr marL="342900" indent="-342900" algn="l" rtl="0">
                        <a:buFont typeface="Wingdings" panose="05000000000000000000" pitchFamily="2" charset="2"/>
                        <a:buChar char="ü"/>
                      </a:pPr>
                      <a:r>
                        <a:rPr lang="mn" sz="1400" dirty="0">
                          <a:latin typeface="Meiryo UI" panose="020B0604030504040204" pitchFamily="50" charset="-128"/>
                          <a:ea typeface="Meiryo UI" panose="020B0604030504040204" pitchFamily="50" charset="-128"/>
                          <a:cs typeface="Meiryo UI" panose="020B0604030504040204" pitchFamily="50" charset="-128"/>
                        </a:rPr>
                        <a:t>Түгжээ, шатны хөл гэх мэт хэсэгт гэмтэл гарах, тавцан гажих зэргээр эвдэрч гэмтсэн шат, гишгүүрийг ашиглаж болохгүй. Яаралтай солино уу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t>26</a:t>
            </a:fld>
            <a:endParaRPr kumimoji="1" lang="ja-JP" altLang="en-US" sz="1050"/>
          </a:p>
        </p:txBody>
      </p:sp>
    </p:spTree>
    <p:extLst>
      <p:ext uri="{BB962C8B-B14F-4D97-AF65-F5344CB8AC3E}">
        <p14:creationId xmlns:p14="http://schemas.microsoft.com/office/powerpoint/2010/main" val="1798521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40000" y="2828286"/>
            <a:ext cx="8499834" cy="4567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endParaRPr>
          </a:p>
        </p:txBody>
      </p:sp>
      <p:sp>
        <p:nvSpPr>
          <p:cNvPr id="11" name="正方形/長方形 10"/>
          <p:cNvSpPr/>
          <p:nvPr/>
        </p:nvSpPr>
        <p:spPr>
          <a:xfrm>
            <a:off x="540000" y="1773000"/>
            <a:ext cx="8499834" cy="720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endParaRPr>
          </a:p>
        </p:txBody>
      </p:sp>
      <p:sp>
        <p:nvSpPr>
          <p:cNvPr id="9" name="正方形/長方形 8"/>
          <p:cNvSpPr/>
          <p:nvPr/>
        </p:nvSpPr>
        <p:spPr>
          <a:xfrm>
            <a:off x="536167" y="920130"/>
            <a:ext cx="8499834" cy="6121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Аюул, ослоос урьдчилан сэргийлэхэд анхаарах гол зүйлс  Хавчуулагдах</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48366" y="716437"/>
            <a:ext cx="8853023" cy="6102675"/>
          </a:xfrm>
        </p:spPr>
        <p:txBody>
          <a:bodyPr rtlCol="0">
            <a:normAutofit/>
          </a:bodyPr>
          <a:lstStyle/>
          <a:p>
            <a:pPr rtl="0"/>
            <a:r>
              <a:rPr lang="mn" sz="1600" dirty="0"/>
              <a:t>Тээврийн хэрэгслийн жолооч нарт сайн харагдах газар зогсоцгооё</a:t>
            </a:r>
          </a:p>
          <a:p>
            <a:pPr marL="468000" lvl="1" rtl="0"/>
            <a:r>
              <a:rPr lang="mn" sz="1400" dirty="0"/>
              <a:t>Тээврийн хэрэгслийн хөдөлгөөн зохицуулагч нь жолоочид харагдахгүй газар зогсож байвал жолооч ажилчныг анзааралгүй явчих магадлалтай.</a:t>
            </a:r>
            <a:endParaRPr lang="en-US" altLang="ja-JP" sz="1400" dirty="0"/>
          </a:p>
          <a:p>
            <a:pPr marL="10800" rtl="0"/>
            <a:r>
              <a:rPr lang="mn" sz="1600" dirty="0"/>
              <a:t>Лифт болон тусгай тээврийн хэрэгслийн ашиглалтын хязгаарыг шалгацгаая</a:t>
            </a:r>
            <a:endParaRPr lang="en-US" altLang="ja-JP" sz="1600" dirty="0"/>
          </a:p>
          <a:p>
            <a:pPr marL="468000" lvl="1" rtl="0"/>
            <a:r>
              <a:rPr lang="mn" sz="1400" dirty="0"/>
              <a:t>Өргөгч лифт, экскаватор зэрэг тусгай тээврийн хэрэгслийн хөдөлгөөнийг шалгаж (жишээлбэл дээш доош хөдлөх болон шанага эргэлдэх цар хүрээ), хангалттай зай барьж, аюулгүй байдлыг хангана.</a:t>
            </a:r>
            <a:endParaRPr lang="en-US" altLang="ja-JP" sz="1400" dirty="0"/>
          </a:p>
          <a:p>
            <a:pPr marL="10800" rtl="0"/>
            <a:r>
              <a:rPr lang="mn" sz="1600" dirty="0"/>
              <a:t>Хаалганы механизмыг сайн мэдэж авч, гар, хуруугаа хавчуулахаас сэргийлье</a:t>
            </a:r>
            <a:endParaRPr lang="en-US" altLang="ja-JP" sz="1600" dirty="0"/>
          </a:p>
          <a:p>
            <a:pPr marL="468000" lvl="1" rtl="0"/>
            <a:r>
              <a:rPr lang="mn" sz="1400" dirty="0"/>
              <a:t>Хаалга нээгдэж хаагдах чиглэл, автомат хаалганы механизм гэх мэтийг ойлгож, мэдэж авцгаая.</a:t>
            </a:r>
            <a:endParaRPr lang="en-US" altLang="ja-JP" sz="1400" dirty="0"/>
          </a:p>
        </p:txBody>
      </p:sp>
      <p:sp>
        <p:nvSpPr>
          <p:cNvPr id="8" name="角丸四角形 7"/>
          <p:cNvSpPr/>
          <p:nvPr/>
        </p:nvSpPr>
        <p:spPr>
          <a:xfrm>
            <a:off x="432000" y="3789000"/>
            <a:ext cx="8460000" cy="1296000"/>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mn" sz="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[Кейс судалгаа]</a:t>
            </a:r>
          </a:p>
          <a:p>
            <a:pPr rtl="0"/>
            <a:r>
              <a:rPr lang="mn"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Эргүүлд гарах гэж байхад нь хаалга гэнэт хүчтэй салхинд хаагдсан тул гараа хаалганд хавчуулсан.</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432000" y="5229000"/>
            <a:ext cx="8460000" cy="1296000"/>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mn" sz="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[Кейс судалгаа]</a:t>
            </a:r>
          </a:p>
          <a:p>
            <a:pPr rtl="0"/>
            <a:r>
              <a:rPr lang="mn"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Хөл нь харалдаа доор нь байхад өргөгч лифтийг доошлуулж хөлөө хавчуулсан.</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00" smtClean="0"/>
              <a:t>27</a:t>
            </a:fld>
            <a:endParaRPr kumimoji="1" lang="ja-JP" altLang="en-US" sz="1000"/>
          </a:p>
        </p:txBody>
      </p:sp>
    </p:spTree>
    <p:extLst>
      <p:ext uri="{BB962C8B-B14F-4D97-AF65-F5344CB8AC3E}">
        <p14:creationId xmlns:p14="http://schemas.microsoft.com/office/powerpoint/2010/main" val="921875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540000" y="4823376"/>
            <a:ext cx="8499834" cy="43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2" name="正方形/長方形 11"/>
          <p:cNvSpPr/>
          <p:nvPr/>
        </p:nvSpPr>
        <p:spPr>
          <a:xfrm>
            <a:off x="540000" y="3141000"/>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0" name="正方形/長方形 9"/>
          <p:cNvSpPr/>
          <p:nvPr/>
        </p:nvSpPr>
        <p:spPr>
          <a:xfrm>
            <a:off x="540000" y="2349000"/>
            <a:ext cx="8499834" cy="43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4" name="正方形/長方形 13"/>
          <p:cNvSpPr/>
          <p:nvPr/>
        </p:nvSpPr>
        <p:spPr>
          <a:xfrm>
            <a:off x="540000" y="1538376"/>
            <a:ext cx="8499834" cy="45062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Аюул, ослоос урьдчилан сэргийлэхэд анхаарах гол зүйлс  Дайралт</a:t>
            </a:r>
            <a:endPar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90977" y="755325"/>
            <a:ext cx="8853023" cy="6102675"/>
          </a:xfrm>
        </p:spPr>
        <p:txBody>
          <a:bodyPr rtlCol="0">
            <a:normAutofit/>
          </a:bodyPr>
          <a:lstStyle/>
          <a:p>
            <a:pPr marL="0" indent="0" rtl="0">
              <a:buNone/>
            </a:pPr>
            <a:r>
              <a:rPr lang="mn" sz="1800" dirty="0"/>
              <a:t>[Сэжиг бүхий этгээдтэй хэрхэн харьцах]</a:t>
            </a:r>
          </a:p>
          <a:p>
            <a:pPr rtl="0"/>
            <a:r>
              <a:rPr lang="mn" sz="1800" dirty="0"/>
              <a:t>Хүндэтгэлтэйгээр харьцаж, эелдэгээр тайлбарлана.</a:t>
            </a:r>
          </a:p>
          <a:p>
            <a:pPr marL="468000" lvl="1" rtl="0"/>
            <a:r>
              <a:rPr lang="mn" sz="1600" dirty="0"/>
              <a:t>Нөгөө хүнийхээ сэтгэл хөдлөл, санааг анхааралтай ажиглаж, тохируулж харьцвал зөрчилдөөнөөс зайлсхийж чадна.</a:t>
            </a:r>
            <a:endParaRPr lang="en-US" altLang="ja-JP" sz="1600" dirty="0"/>
          </a:p>
          <a:p>
            <a:pPr marL="10800" rtl="0"/>
            <a:r>
              <a:rPr lang="mn" sz="1800" dirty="0"/>
              <a:t>Зохих зайг барьж харьцана</a:t>
            </a:r>
            <a:endParaRPr lang="en-US" altLang="ja-JP" sz="1800" dirty="0"/>
          </a:p>
          <a:p>
            <a:pPr marL="468000" lvl="1" rtl="0"/>
            <a:r>
              <a:rPr lang="mn" sz="1600" dirty="0"/>
              <a:t>Сэжиг бүхий этгээдээс шууд хохирол амсахгүйн тулд онцын шаардлагагүй бол ойртохоос зайлсхийнэ.</a:t>
            </a:r>
            <a:endParaRPr lang="en-US" altLang="ja-JP" sz="1600" dirty="0"/>
          </a:p>
          <a:p>
            <a:pPr marL="10800" rtl="0"/>
            <a:r>
              <a:rPr lang="mn" sz="1800" dirty="0"/>
              <a:t>Сэжиг бүхий этгээдтэй олуулаа харьцах хэрэгтэй.</a:t>
            </a:r>
            <a:endParaRPr lang="en-US" altLang="ja-JP" sz="1800" dirty="0"/>
          </a:p>
          <a:p>
            <a:pPr marL="468000" lvl="1" rtl="0"/>
            <a:r>
              <a:rPr lang="mn" sz="1600" dirty="0"/>
              <a:t>Сэжиг бүхий этгээдтэй ганцаараа харьцахгүйгээр хэд хэдэн хүний бүрэлдэхүүнтэй баг бүрдүүлж байгаад харьцана.</a:t>
            </a:r>
            <a:endParaRPr lang="en-US" altLang="ja-JP" sz="1600" dirty="0"/>
          </a:p>
          <a:p>
            <a:pPr marL="0" indent="0" rtl="0">
              <a:buNone/>
            </a:pPr>
            <a:endParaRPr lang="en-US" altLang="ja-JP" sz="1800" dirty="0"/>
          </a:p>
          <a:p>
            <a:pPr marL="0" indent="0" rtl="0">
              <a:buNone/>
            </a:pPr>
            <a:r>
              <a:rPr lang="mn" sz="1800" dirty="0"/>
              <a:t>[Зөгийтэй харьцах]</a:t>
            </a:r>
          </a:p>
          <a:p>
            <a:pPr marL="10800" rtl="0"/>
            <a:r>
              <a:rPr lang="mn" sz="1800" dirty="0"/>
              <a:t>Онцын шаардлагагүй бол ойртох эсвэл өдөөхөөс зайлсхийнэ.</a:t>
            </a:r>
            <a:endParaRPr lang="en-US" altLang="ja-JP" sz="1800" dirty="0"/>
          </a:p>
          <a:p>
            <a:pPr marL="468000" lvl="1" rtl="0"/>
            <a:r>
              <a:rPr lang="mn" sz="1600" dirty="0"/>
              <a:t>Мэргэжлийн байгууллагад мэдэгдэнэ.</a:t>
            </a:r>
            <a:endParaRPr lang="en-US" altLang="ja-JP" sz="1600" dirty="0"/>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t>28</a:t>
            </a:fld>
            <a:endParaRPr kumimoji="1" lang="ja-JP" altLang="en-US" sz="1050"/>
          </a:p>
        </p:txBody>
      </p:sp>
    </p:spTree>
    <p:extLst>
      <p:ext uri="{BB962C8B-B14F-4D97-AF65-F5344CB8AC3E}">
        <p14:creationId xmlns:p14="http://schemas.microsoft.com/office/powerpoint/2010/main" val="154238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40000" y="5157000"/>
            <a:ext cx="8499834" cy="115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2" name="正方形/長方形 11"/>
          <p:cNvSpPr/>
          <p:nvPr/>
        </p:nvSpPr>
        <p:spPr>
          <a:xfrm>
            <a:off x="540000" y="4004999"/>
            <a:ext cx="8499834" cy="84056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1" name="正方形/長方形 10"/>
          <p:cNvSpPr/>
          <p:nvPr/>
        </p:nvSpPr>
        <p:spPr>
          <a:xfrm>
            <a:off x="540000" y="2178624"/>
            <a:ext cx="8499834" cy="103437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9" name="正方形/長方形 8"/>
          <p:cNvSpPr/>
          <p:nvPr/>
        </p:nvSpPr>
        <p:spPr>
          <a:xfrm>
            <a:off x="536167" y="1100286"/>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sz="2400" b="1">
                <a:solidFill>
                  <a:schemeClr val="tx1"/>
                </a:solidFill>
                <a:latin typeface="Meiryo UI" panose="020B0604030504040204" pitchFamily="50" charset="-128"/>
                <a:ea typeface="Meiryo UI" panose="020B0604030504040204" pitchFamily="50" charset="-128"/>
                <a:cs typeface="Meiryo UI" panose="020B0604030504040204" pitchFamily="50" charset="-128"/>
              </a:rPr>
              <a:t>Онцгой байдлын үед анхаарах зүйлс</a:t>
            </a:r>
            <a:endParaRPr kumimoji="1"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359572" y="755325"/>
            <a:ext cx="8853023" cy="6102675"/>
          </a:xfrm>
        </p:spPr>
        <p:txBody>
          <a:bodyPr rtlCol="0">
            <a:normAutofit/>
          </a:bodyPr>
          <a:lstStyle/>
          <a:p>
            <a:pPr rtl="0"/>
            <a:r>
              <a:rPr lang="mn" sz="1800" dirty="0"/>
              <a:t>Цагдаагийн байгууллагад мэдэгдэх гэх мэт.</a:t>
            </a:r>
          </a:p>
          <a:p>
            <a:pPr marL="468000" lvl="1" rtl="0"/>
            <a:r>
              <a:rPr lang="mn" sz="1600" dirty="0"/>
              <a:t>Тайван байж нөхцөл байдлыг сайн мэдэж авахаас гадна хохирол ихсэхээс урьдчилан сэргийлэх, гэмтсэн хүмүүст анхны тусламж үзүүлэх мөн хүмүүсийн хөдөлгөөнийг чиглүүлж, зохицуулах ажлыг хийж гүйцэтгэнэ.</a:t>
            </a:r>
            <a:endParaRPr lang="en-US" altLang="ja-JP" sz="1600" dirty="0"/>
          </a:p>
          <a:p>
            <a:pPr marL="10800" rtl="0"/>
            <a:r>
              <a:rPr lang="mn" sz="1800" dirty="0"/>
              <a:t>Хэргийн газрыг бусниулахгүй тэр хэвээр нь хадгална</a:t>
            </a:r>
            <a:endParaRPr lang="en-US" altLang="ja-JP" sz="1800" dirty="0"/>
          </a:p>
          <a:p>
            <a:pPr marL="468000" lvl="1" rtl="0"/>
            <a:r>
              <a:rPr lang="mn" sz="1600" dirty="0"/>
              <a:t>Гэмт хэрэг, ослын шалтгаан байж болох олон баримт үлдсэн байдаг.</a:t>
            </a:r>
            <a:endParaRPr lang="en-US" altLang="ja-JP" sz="1600" dirty="0"/>
          </a:p>
          <a:p>
            <a:pPr marL="468000" lvl="1" rtl="0"/>
            <a:r>
              <a:rPr lang="mn" sz="1600" dirty="0"/>
              <a:t>Тухайн хэргийн газрыг хэвээр нь хадгалахын тулд бүхий л хүчин чармайлтаа гаргаж, нотлох баримт цуглуулах гэх мэт ажилд туслан, цагдаа, гал сөнөөгчидтэй хамтран ажиллана.</a:t>
            </a:r>
            <a:endParaRPr lang="en-US" altLang="ja-JP" sz="1600" dirty="0"/>
          </a:p>
          <a:p>
            <a:pPr marL="10800" rtl="0"/>
            <a:r>
              <a:rPr lang="mn" sz="1800" dirty="0"/>
              <a:t>Яаралтай сэхээн амьдруулах арга хэмжээ авна</a:t>
            </a:r>
            <a:endParaRPr lang="en-US" altLang="ja-JP" sz="1600" dirty="0"/>
          </a:p>
          <a:p>
            <a:pPr marL="10800" rtl="0"/>
            <a:r>
              <a:rPr lang="mn" sz="1800" dirty="0"/>
              <a:t>Хүмүүсийг нүүлгэн шилжүүлнэ</a:t>
            </a:r>
            <a:endParaRPr lang="en-US" altLang="ja-JP" sz="1800" dirty="0"/>
          </a:p>
          <a:p>
            <a:pPr marL="468000" lvl="1" rtl="0"/>
            <a:r>
              <a:rPr lang="mn" sz="1600" dirty="0"/>
              <a:t>Харуул, хамгаалалтын ажилтнуудад хүмүүсийг нүүлгэн шилжүүлэх, галыг унтраахад чиглүүлэх үүргийг ихэвчлэн өгдөг тул нүүлгэн шилжүүлэх төлөвлөгөөг шалгаж, хүмүүсийг нүүлгэн шилжүүлэхэд чиглэсэн бэлтгэл ажлыг хангана.</a:t>
            </a:r>
            <a:endParaRPr lang="en-US" altLang="ja-JP" sz="1600" dirty="0"/>
          </a:p>
          <a:p>
            <a:pPr marL="10800" rtl="0"/>
            <a:r>
              <a:rPr lang="mn" sz="1800" dirty="0"/>
              <a:t>Галыг эхний үе шатанд унтраана</a:t>
            </a:r>
            <a:endParaRPr lang="en-US" altLang="ja-JP" sz="1800" dirty="0"/>
          </a:p>
          <a:p>
            <a:pPr marL="468000" lvl="1" rtl="0"/>
            <a:r>
              <a:rPr lang="mn" sz="1600" dirty="0"/>
              <a:t>Гал түймэр гарах үед, галыг эхний үе шатанд унтрааж, хүмүүсийг нүүлгэн шилжүүлэхэд чиглүүлэх хүчин чармайлт гаргах нь чухал.</a:t>
            </a:r>
            <a:endParaRPr lang="en-US" altLang="ja-JP" sz="1600" dirty="0"/>
          </a:p>
          <a:p>
            <a:pPr marL="468000" lvl="1" rtl="0"/>
            <a:r>
              <a:rPr lang="mn" sz="1600" dirty="0"/>
              <a:t>Гэхдээ, өөрөө аюултай байдалд орох тохиолдолд эсвэл гал таазанд хүртэл тархсан тохиолдолд өөрөө яаралтай зугтах шаардлагатай.</a:t>
            </a:r>
            <a:endParaRPr lang="en-US" altLang="ja-JP" sz="1600" dirty="0"/>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t>29</a:t>
            </a:fld>
            <a:endParaRPr kumimoji="1" lang="ja-JP" altLang="en-US" sz="1050"/>
          </a:p>
        </p:txBody>
      </p:sp>
    </p:spTree>
    <p:extLst>
      <p:ext uri="{BB962C8B-B14F-4D97-AF65-F5344CB8AC3E}">
        <p14:creationId xmlns:p14="http://schemas.microsoft.com/office/powerpoint/2010/main" val="1243087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53333" y="5447427"/>
            <a:ext cx="8591081" cy="110101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7" name="正方形/長方形 6"/>
          <p:cNvSpPr/>
          <p:nvPr/>
        </p:nvSpPr>
        <p:spPr>
          <a:xfrm>
            <a:off x="274853" y="4019792"/>
            <a:ext cx="8591081" cy="110347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2" name="正方形/長方形 1"/>
          <p:cNvSpPr/>
          <p:nvPr/>
        </p:nvSpPr>
        <p:spPr>
          <a:xfrm>
            <a:off x="274854" y="1989000"/>
            <a:ext cx="5685024" cy="161381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5" name="コンテンツ プレースホルダー 4"/>
          <p:cNvSpPr>
            <a:spLocks noGrp="1"/>
          </p:cNvSpPr>
          <p:nvPr>
            <p:ph idx="1"/>
          </p:nvPr>
        </p:nvSpPr>
        <p:spPr>
          <a:xfrm>
            <a:off x="346854" y="801156"/>
            <a:ext cx="5541024" cy="5976000"/>
          </a:xfrm>
        </p:spPr>
        <p:txBody>
          <a:bodyPr rtlCol="0">
            <a:normAutofit fontScale="92500" lnSpcReduction="20000"/>
          </a:bodyPr>
          <a:lstStyle/>
          <a:p>
            <a:pPr marL="0" indent="0" rtl="0">
              <a:buNone/>
            </a:pPr>
            <a:r>
              <a:rPr lang="mn" sz="1600" dirty="0"/>
              <a:t>[Ажлын байран дахь осол аваар: Тохиолдол 2] </a:t>
            </a:r>
            <a:r>
              <a:rPr lang="mn" sz="1600" b="1" dirty="0">
                <a:solidFill>
                  <a:srgbClr val="C00000"/>
                </a:solidFill>
              </a:rPr>
              <a:t>Ажилчин нь халуун нартай өдөр дээвэр дээрх машины зогсоолын тээврийн хэрэгслийг чиглүүлэн зохицуулж байгаад халуунд (наранд) цохиулсан.</a:t>
            </a:r>
            <a:endParaRPr lang="en-US" altLang="ja-JP" sz="1600" b="1" dirty="0">
              <a:solidFill>
                <a:srgbClr val="C00000"/>
              </a:solidFill>
            </a:endParaRPr>
          </a:p>
          <a:p>
            <a:pPr marL="0" indent="0" rtl="0">
              <a:buNone/>
            </a:pPr>
            <a:r>
              <a:rPr lang="mn" sz="1600" dirty="0"/>
              <a:t>1 Осол хэрхэн гарсан бэ?</a:t>
            </a:r>
            <a:endParaRPr kumimoji="1" lang="en-US" altLang="ja-JP" sz="1600" dirty="0"/>
          </a:p>
          <a:p>
            <a:pPr rtl="0">
              <a:buFont typeface="Wingdings" panose="05000000000000000000" pitchFamily="2" charset="2"/>
              <a:buChar char="ü"/>
            </a:pPr>
            <a:r>
              <a:rPr lang="mn" sz="1200" dirty="0">
                <a:solidFill>
                  <a:schemeClr val="tx1"/>
                </a:solidFill>
              </a:rPr>
              <a:t>Ажилчин С нь супермаркетын машины зогсоол дээр тээврийн хэрэгслийн хөдөлгөөний зохицуулагчаар халуун наранд ажиллаж байсан.　 </a:t>
            </a:r>
            <a:endParaRPr lang="en-US" altLang="ja-JP" sz="1200" dirty="0">
              <a:solidFill>
                <a:schemeClr val="tx1"/>
              </a:solidFill>
            </a:endParaRPr>
          </a:p>
          <a:p>
            <a:pPr rtl="0">
              <a:buFont typeface="Wingdings" panose="05000000000000000000" pitchFamily="2" charset="2"/>
              <a:buChar char="ü"/>
            </a:pPr>
            <a:r>
              <a:rPr lang="mn" sz="1200" dirty="0">
                <a:solidFill>
                  <a:schemeClr val="tx1"/>
                </a:solidFill>
              </a:rPr>
              <a:t>Ажилчин С нь гурван өдөр дараалан энэ ажлыг хариуцаж хийсэн бөгөөд тухайн өдөр ажил хариуцсан менежертээ бие жаахан тааруу байна гэж хэлж байсан ч өөрөө зүгээр гэж шийдээд ажлаа үргэлжлүүлжээ.</a:t>
            </a:r>
            <a:endParaRPr lang="en-US" altLang="ja-JP" sz="1200" dirty="0">
              <a:solidFill>
                <a:schemeClr val="tx1"/>
              </a:solidFill>
            </a:endParaRPr>
          </a:p>
          <a:p>
            <a:pPr rtl="0">
              <a:buFont typeface="Wingdings" panose="05000000000000000000" pitchFamily="2" charset="2"/>
              <a:buChar char="ü"/>
            </a:pPr>
            <a:r>
              <a:rPr lang="mn" sz="1200" dirty="0">
                <a:solidFill>
                  <a:schemeClr val="tx1"/>
                </a:solidFill>
              </a:rPr>
              <a:t>Менежер нь ажилчин С-ийн бие муу байгааг анзаарч, түүнд амрахыг зөвлөсөн боловч удалгүй ажилчин гэнэт бөөлжөөд газарт унасан байхыг олсон. Тэрбээр халуунд (наранд )цохиулж нас барсан.</a:t>
            </a:r>
            <a:endParaRPr lang="en-US" altLang="ja-JP" sz="1200" dirty="0">
              <a:solidFill>
                <a:schemeClr val="tx1"/>
              </a:solidFill>
            </a:endParaRPr>
          </a:p>
          <a:p>
            <a:pPr marL="0" indent="0" rtl="0">
              <a:buNone/>
            </a:pPr>
            <a:r>
              <a:rPr lang="mn" sz="1200" dirty="0">
                <a:solidFill>
                  <a:schemeClr val="tx1"/>
                </a:solidFill>
              </a:rPr>
              <a:t>　 </a:t>
            </a:r>
            <a:endParaRPr lang="en-US" altLang="ja-JP" sz="1200" dirty="0">
              <a:solidFill>
                <a:schemeClr val="tx1"/>
              </a:solidFill>
            </a:endParaRPr>
          </a:p>
          <a:p>
            <a:pPr marL="0" indent="0" rtl="0">
              <a:buNone/>
            </a:pPr>
            <a:r>
              <a:rPr lang="mn" sz="1600" dirty="0"/>
              <a:t>2 Аюулгүй байдлыг хангаж ажиллаагүй</a:t>
            </a:r>
            <a:endParaRPr kumimoji="1" lang="en-US" altLang="ja-JP" sz="1600" dirty="0"/>
          </a:p>
          <a:p>
            <a:pPr rtl="0">
              <a:buFont typeface="Wingdings" panose="05000000000000000000" pitchFamily="2" charset="2"/>
              <a:buChar char="ü"/>
            </a:pPr>
            <a:r>
              <a:rPr lang="mn" sz="1200" dirty="0">
                <a:solidFill>
                  <a:schemeClr val="tx1"/>
                </a:solidFill>
              </a:rPr>
              <a:t>Хэдэн өдөр дараалан халуун наран дор ажилласнаас болж биеийн</a:t>
            </a:r>
            <a:endParaRPr lang="en-US" sz="1200" dirty="0">
              <a:solidFill>
                <a:schemeClr val="tx1"/>
              </a:solidFill>
            </a:endParaRPr>
          </a:p>
          <a:p>
            <a:pPr marL="0" indent="0" rtl="0">
              <a:buNone/>
            </a:pPr>
            <a:r>
              <a:rPr lang="mn" sz="1200" dirty="0">
                <a:solidFill>
                  <a:schemeClr val="tx1"/>
                </a:solidFill>
              </a:rPr>
              <a:t> байдал тааруу байсан.</a:t>
            </a:r>
            <a:endParaRPr lang="en-US" altLang="ja-JP" sz="1200" dirty="0">
              <a:solidFill>
                <a:schemeClr val="tx1"/>
              </a:solidFill>
            </a:endParaRPr>
          </a:p>
          <a:p>
            <a:pPr rtl="0">
              <a:buFont typeface="Wingdings" panose="05000000000000000000" pitchFamily="2" charset="2"/>
              <a:buChar char="ü"/>
            </a:pPr>
            <a:r>
              <a:rPr lang="mn" sz="1200" dirty="0">
                <a:solidFill>
                  <a:schemeClr val="tx1"/>
                </a:solidFill>
              </a:rPr>
              <a:t>Хангалттай амрахгүйгээр үргэлжлүүлэн ажилласан.</a:t>
            </a:r>
            <a:endParaRPr lang="en-US" altLang="ja-JP" sz="1200" dirty="0">
              <a:solidFill>
                <a:schemeClr val="tx1"/>
              </a:solidFill>
            </a:endParaRPr>
          </a:p>
          <a:p>
            <a:pPr rtl="0">
              <a:buFont typeface="Wingdings" panose="05000000000000000000" pitchFamily="2" charset="2"/>
              <a:buChar char="ü"/>
            </a:pPr>
            <a:r>
              <a:rPr lang="mn" sz="1200" dirty="0">
                <a:solidFill>
                  <a:schemeClr val="tx1"/>
                </a:solidFill>
              </a:rPr>
              <a:t>Ажилчин С төдийгүй ажлын менежер ч халуунд (наранд) цохиулах талаар мэдлэг дутмаг байсан тул зохих арга хэмжээг аваагүй.</a:t>
            </a:r>
            <a:endParaRPr lang="en-US" altLang="ja-JP" sz="1200" dirty="0">
              <a:solidFill>
                <a:schemeClr val="tx1"/>
              </a:solidFill>
            </a:endParaRPr>
          </a:p>
          <a:p>
            <a:pPr marL="0" indent="0" rtl="0">
              <a:buNone/>
            </a:pPr>
            <a:r>
              <a:rPr lang="mn" sz="1600" dirty="0"/>
              <a:t>3 Аюулгүй ажиллахын тулд яах ёстой вэ</a:t>
            </a:r>
            <a:endParaRPr kumimoji="1" lang="en-US" altLang="ja-JP" sz="1600" dirty="0"/>
          </a:p>
          <a:p>
            <a:pPr rtl="0">
              <a:buFont typeface="Wingdings" panose="05000000000000000000" pitchFamily="2" charset="2"/>
              <a:buChar char="ü"/>
            </a:pPr>
            <a:r>
              <a:rPr lang="mn" sz="1200" dirty="0">
                <a:solidFill>
                  <a:schemeClr val="tx1"/>
                </a:solidFill>
              </a:rPr>
              <a:t>Ажилчдын эрүүл мэндийн байдлыг харгалзан хангалттай амруулах, амрах газар бэлдэж өгөх зэргээр ажиллах нөхцөлийг бүрдүүлэх.</a:t>
            </a:r>
            <a:endParaRPr lang="en-US" altLang="ja-JP" sz="1200" dirty="0">
              <a:solidFill>
                <a:schemeClr val="tx1"/>
              </a:solidFill>
            </a:endParaRPr>
          </a:p>
          <a:p>
            <a:pPr rtl="0">
              <a:buFont typeface="Wingdings" panose="05000000000000000000" pitchFamily="2" charset="2"/>
              <a:buChar char="ü"/>
            </a:pPr>
            <a:r>
              <a:rPr lang="mn" sz="1200" dirty="0">
                <a:solidFill>
                  <a:schemeClr val="tx1"/>
                </a:solidFill>
              </a:rPr>
              <a:t>Халуун наран дор олон цагаар ажиллахдаа ус сайн уух, давс нөхөх, тохирох хувцас өмсөх гэх мэтэд анхаарах.</a:t>
            </a:r>
            <a:endParaRPr kumimoji="1" lang="en-US" altLang="ja-JP" sz="1200" dirty="0">
              <a:solidFill>
                <a:schemeClr val="tx1"/>
              </a:solidFill>
            </a:endParaRPr>
          </a:p>
          <a:p>
            <a:pPr rtl="0">
              <a:buFont typeface="Wingdings" panose="05000000000000000000" pitchFamily="2" charset="2"/>
              <a:buChar char="ü"/>
            </a:pPr>
            <a:r>
              <a:rPr lang="mn" sz="1200" dirty="0">
                <a:solidFill>
                  <a:schemeClr val="tx1"/>
                </a:solidFill>
              </a:rPr>
              <a:t>Яаралтай тусламж болон халуунд (наранд) цохиулах талаарх мэдлэгийг хангалттай олгох.</a:t>
            </a:r>
            <a:endParaRPr kumimoji="1" lang="ja-JP" altLang="en-US" sz="1200" dirty="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sz="2400" b="1">
                <a:solidFill>
                  <a:schemeClr val="tx1"/>
                </a:solidFill>
                <a:latin typeface="Meiryo UI" panose="020B0604030504040204" pitchFamily="50" charset="-128"/>
                <a:ea typeface="Meiryo UI" panose="020B0604030504040204" pitchFamily="50" charset="-128"/>
                <a:cs typeface="Meiryo UI" panose="020B0604030504040204" pitchFamily="50" charset="-128"/>
              </a:rPr>
              <a:t>Ажлын байран дээр янз бүрийн аюул байдаг.</a:t>
            </a:r>
            <a:endParaRPr kumimoji="1"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descr="http://anzeninfo.mhlw.go.jp/anzen/sai/image/sai10-836-43-1.gif"/>
          <p:cNvPicPr/>
          <p:nvPr/>
        </p:nvPicPr>
        <p:blipFill>
          <a:blip r:embed="rId2">
            <a:extLst>
              <a:ext uri="{28A0092B-C50C-407E-A947-70E740481C1C}">
                <a14:useLocalDpi xmlns:a14="http://schemas.microsoft.com/office/drawing/2010/main" val="0"/>
              </a:ext>
            </a:extLst>
          </a:blip>
          <a:srcRect/>
          <a:stretch>
            <a:fillRect/>
          </a:stretch>
        </p:blipFill>
        <p:spPr bwMode="auto">
          <a:xfrm>
            <a:off x="6127273" y="1442039"/>
            <a:ext cx="2738661" cy="2155340"/>
          </a:xfrm>
          <a:prstGeom prst="rect">
            <a:avLst/>
          </a:prstGeom>
          <a:noFill/>
          <a:ln>
            <a:noFill/>
          </a:ln>
        </p:spPr>
      </p:pic>
      <p:sp>
        <p:nvSpPr>
          <p:cNvPr id="3" name="スライド番号プレースホルダー 2"/>
          <p:cNvSpPr>
            <a:spLocks noGrp="1"/>
          </p:cNvSpPr>
          <p:nvPr>
            <p:ph type="sldNum" sz="quarter" idx="12"/>
          </p:nvPr>
        </p:nvSpPr>
        <p:spPr/>
        <p:txBody>
          <a:bodyPr rtlCol="0"/>
          <a:lstStyle/>
          <a:p>
            <a:pPr rtl="0"/>
            <a:fld id="{1228868F-0BF5-4F87-8A94-00DF56ADA4E5}" type="slidenum">
              <a:rPr kumimoji="1" lang="ja-JP" altLang="en-US" sz="1050" smtClean="0"/>
              <a:t>3</a:t>
            </a:fld>
            <a:endParaRPr kumimoji="1" lang="ja-JP" altLang="en-US" sz="1050"/>
          </a:p>
        </p:txBody>
      </p:sp>
    </p:spTree>
    <p:extLst>
      <p:ext uri="{BB962C8B-B14F-4D97-AF65-F5344CB8AC3E}">
        <p14:creationId xmlns:p14="http://schemas.microsoft.com/office/powerpoint/2010/main" val="835180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sz="2000" b="1">
                <a:solidFill>
                  <a:schemeClr val="tx1"/>
                </a:solidFill>
                <a:latin typeface="Meiryo UI" panose="020B0604030504040204" pitchFamily="50" charset="-128"/>
                <a:ea typeface="Meiryo UI" panose="020B0604030504040204" pitchFamily="50" charset="-128"/>
                <a:cs typeface="Meiryo UI" panose="020B0604030504040204" pitchFamily="50" charset="-128"/>
              </a:rPr>
              <a:t>Үйлдвэрлэлийн осол гарах үед анхаарах зүйлс</a:t>
            </a:r>
            <a:endParaRPr kumimoji="1"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mn" sz="1600"/>
              <a:t>Хөдөлмөрийн эрүүл болон аюулгүй байдлын удирдлага, арга барилыг харуул, хамгаалалтын компаниуд, гэрээт гүйцэтгэгчид, харуул, хамгаалалтын ажилтнууд өөрсдөө идэвхтэй баримтлан ажилладаг байсан ч ажлын байран дахь ослын эрсдэлээс 100 хувь хамгаалах боломжгүй юм.</a:t>
            </a:r>
            <a:endParaRPr lang="en-US" altLang="ja-JP" sz="1600" dirty="0"/>
          </a:p>
          <a:p>
            <a:pPr rtl="0"/>
            <a:r>
              <a:rPr lang="mn" sz="1600"/>
              <a:t>Ажлын байран дээр үйлдвэрлэлийн осол гарсан тохиолдолд, хохирогчдод тусламж, дэмжлэг (анхны тусламж үзүүлэх гэх мэт) үзүүлцгээе.</a:t>
            </a:r>
            <a:endParaRPr lang="en-US" altLang="ja-JP" sz="1400" dirty="0"/>
          </a:p>
        </p:txBody>
      </p:sp>
      <p:sp>
        <p:nvSpPr>
          <p:cNvPr id="4" name="角丸四角形 3"/>
          <p:cNvSpPr/>
          <p:nvPr/>
        </p:nvSpPr>
        <p:spPr>
          <a:xfrm>
            <a:off x="1260000" y="3171011"/>
            <a:ext cx="7416000" cy="1152000"/>
          </a:xfrm>
          <a:prstGeom prst="round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p>
        </p:txBody>
      </p:sp>
      <p:sp>
        <p:nvSpPr>
          <p:cNvPr id="2" name="爆発 1 1"/>
          <p:cNvSpPr/>
          <p:nvPr/>
        </p:nvSpPr>
        <p:spPr>
          <a:xfrm>
            <a:off x="324431" y="2534296"/>
            <a:ext cx="3168000" cy="1080000"/>
          </a:xfrm>
          <a:prstGeom prst="irregularSeal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sz="1400">
                <a:latin typeface="Meiryo UI" panose="020B0604030504040204" pitchFamily="50" charset="-128"/>
                <a:ea typeface="Meiryo UI" panose="020B0604030504040204" pitchFamily="50" charset="-128"/>
              </a:rPr>
              <a:t>Осол</a:t>
            </a:r>
          </a:p>
        </p:txBody>
      </p:sp>
      <p:sp>
        <p:nvSpPr>
          <p:cNvPr id="5" name="テキスト ボックス 4"/>
          <p:cNvSpPr txBox="1"/>
          <p:nvPr/>
        </p:nvSpPr>
        <p:spPr>
          <a:xfrm>
            <a:off x="1299728" y="3614296"/>
            <a:ext cx="2425921" cy="276999"/>
          </a:xfrm>
          <a:prstGeom prst="rect">
            <a:avLst/>
          </a:prstGeom>
          <a:noFill/>
        </p:spPr>
        <p:txBody>
          <a:bodyPr wrap="none" rtlCol="0">
            <a:spAutoFit/>
          </a:bodyPr>
          <a:lstStyle/>
          <a:p>
            <a:pPr rtl="0"/>
            <a:r>
              <a:rPr lang="mn" sz="1200" b="1">
                <a:solidFill>
                  <a:schemeClr val="accent2"/>
                </a:solidFill>
                <a:latin typeface="メイリオ" panose="020B0604030504040204" pitchFamily="50" charset="-128"/>
                <a:ea typeface="メイリオ" panose="020B0604030504040204" pitchFamily="50" charset="-128"/>
              </a:rPr>
              <a:t>Юуны өмнө тайван байна.</a:t>
            </a:r>
          </a:p>
        </p:txBody>
      </p:sp>
      <p:sp>
        <p:nvSpPr>
          <p:cNvPr id="7" name="テキスト ボックス 6"/>
          <p:cNvSpPr txBox="1"/>
          <p:nvPr/>
        </p:nvSpPr>
        <p:spPr>
          <a:xfrm>
            <a:off x="1730012" y="3940066"/>
            <a:ext cx="5920210" cy="261610"/>
          </a:xfrm>
          <a:prstGeom prst="rect">
            <a:avLst/>
          </a:prstGeom>
          <a:noFill/>
        </p:spPr>
        <p:txBody>
          <a:bodyPr wrap="none" rtlCol="0">
            <a:spAutoFit/>
          </a:bodyPr>
          <a:lstStyle/>
          <a:p>
            <a:pPr rtl="0"/>
            <a:r>
              <a:rPr lang="mn" sz="1100">
                <a:latin typeface="メイリオ" panose="020B0604030504040204" pitchFamily="50" charset="-128"/>
                <a:ea typeface="メイリオ" panose="020B0604030504040204" pitchFamily="50" charset="-128"/>
              </a:rPr>
              <a:t>Хоёрдогч осолд өртөж болзошгүй тул осол гарсан газарт яаран очиж болохгүй.</a:t>
            </a:r>
            <a:endParaRPr kumimoji="1" lang="ja-JP" altLang="en-US" sz="1100" dirty="0">
              <a:latin typeface="メイリオ" panose="020B0604030504040204" pitchFamily="50" charset="-128"/>
              <a:ea typeface="メイリオ" panose="020B0604030504040204" pitchFamily="50" charset="-128"/>
            </a:endParaRPr>
          </a:p>
        </p:txBody>
      </p:sp>
      <p:sp>
        <p:nvSpPr>
          <p:cNvPr id="13" name="角丸四角形 12"/>
          <p:cNvSpPr/>
          <p:nvPr/>
        </p:nvSpPr>
        <p:spPr>
          <a:xfrm>
            <a:off x="1260000" y="5373000"/>
            <a:ext cx="7416000" cy="1152000"/>
          </a:xfrm>
          <a:prstGeom prst="round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p>
        </p:txBody>
      </p:sp>
      <p:sp>
        <p:nvSpPr>
          <p:cNvPr id="8" name="角丸四角形 7"/>
          <p:cNvSpPr/>
          <p:nvPr/>
        </p:nvSpPr>
        <p:spPr>
          <a:xfrm>
            <a:off x="324431" y="5110459"/>
            <a:ext cx="3167999" cy="478541"/>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sz="1400"/>
              <a:t>Газар дээрх үйлдэл</a:t>
            </a:r>
          </a:p>
        </p:txBody>
      </p:sp>
      <p:sp>
        <p:nvSpPr>
          <p:cNvPr id="14" name="テキスト ボックス 13"/>
          <p:cNvSpPr txBox="1"/>
          <p:nvPr/>
        </p:nvSpPr>
        <p:spPr>
          <a:xfrm>
            <a:off x="1387610" y="5733834"/>
            <a:ext cx="7000390" cy="646331"/>
          </a:xfrm>
          <a:prstGeom prst="rect">
            <a:avLst/>
          </a:prstGeom>
          <a:noFill/>
        </p:spPr>
        <p:txBody>
          <a:bodyPr wrap="square" rtlCol="0">
            <a:spAutoFit/>
          </a:bodyPr>
          <a:lstStyle/>
          <a:p>
            <a:pPr marL="285750" indent="-285750" rtl="0">
              <a:buFont typeface="Wingdings" panose="05000000000000000000" pitchFamily="2" charset="2"/>
              <a:buChar char="l"/>
            </a:pPr>
            <a:r>
              <a:rPr lang="mn" sz="1200" dirty="0"/>
              <a:t>Хохирогчдод тус дэмжлэг үзүүлнэ</a:t>
            </a:r>
            <a:endParaRPr kumimoji="1" lang="en-US" altLang="ja-JP" sz="1200" dirty="0"/>
          </a:p>
          <a:p>
            <a:pPr marL="285750" indent="-285750" rtl="0">
              <a:buFont typeface="Wingdings" panose="05000000000000000000" pitchFamily="2" charset="2"/>
              <a:buChar char="l"/>
            </a:pPr>
            <a:r>
              <a:rPr lang="mn" sz="1200" dirty="0"/>
              <a:t>Тухайн ажлыг хариуцсан менежер / харуул, хамгаалалтын компанийн хариуцсан ажилтантай холбоо барина</a:t>
            </a:r>
            <a:endParaRPr kumimoji="1" lang="ja-JP" altLang="en-US" sz="1200" dirty="0"/>
          </a:p>
        </p:txBody>
      </p:sp>
      <p:sp>
        <p:nvSpPr>
          <p:cNvPr id="15" name="テキスト ボックス 14"/>
          <p:cNvSpPr txBox="1"/>
          <p:nvPr/>
        </p:nvSpPr>
        <p:spPr>
          <a:xfrm>
            <a:off x="5207887" y="5733833"/>
            <a:ext cx="2364878" cy="276999"/>
          </a:xfrm>
          <a:prstGeom prst="rect">
            <a:avLst/>
          </a:prstGeom>
          <a:noFill/>
        </p:spPr>
        <p:txBody>
          <a:bodyPr wrap="none" rtlCol="0">
            <a:spAutoFit/>
          </a:bodyPr>
          <a:lstStyle/>
          <a:p>
            <a:pPr marL="285750" indent="-285750" rtl="0">
              <a:buFont typeface="Wingdings" panose="05000000000000000000" pitchFamily="2" charset="2"/>
              <a:buChar char="l"/>
            </a:pPr>
            <a:r>
              <a:rPr lang="mn" sz="1200"/>
              <a:t>Хохирогчдыг эмнэлэгт хүргэх</a:t>
            </a:r>
          </a:p>
        </p:txBody>
      </p:sp>
      <p:sp>
        <p:nvSpPr>
          <p:cNvPr id="16" name="下矢印 15"/>
          <p:cNvSpPr/>
          <p:nvPr/>
        </p:nvSpPr>
        <p:spPr>
          <a:xfrm>
            <a:off x="1342890" y="4500735"/>
            <a:ext cx="1131079" cy="432000"/>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p>
        </p:txBody>
      </p:sp>
      <p:sp>
        <p:nvSpPr>
          <p:cNvPr id="9" name="スライド番号プレースホルダー 8"/>
          <p:cNvSpPr>
            <a:spLocks noGrp="1"/>
          </p:cNvSpPr>
          <p:nvPr>
            <p:ph type="sldNum" sz="quarter" idx="12"/>
          </p:nvPr>
        </p:nvSpPr>
        <p:spPr/>
        <p:txBody>
          <a:bodyPr rtlCol="0"/>
          <a:lstStyle/>
          <a:p>
            <a:pPr rtl="0"/>
            <a:fld id="{1228868F-0BF5-4F87-8A94-00DF56ADA4E5}" type="slidenum">
              <a:rPr kumimoji="1" lang="ja-JP" altLang="en-US" sz="1000" smtClean="0"/>
              <a:t>30</a:t>
            </a:fld>
            <a:endParaRPr kumimoji="1" lang="ja-JP" altLang="en-US" sz="1000"/>
          </a:p>
        </p:txBody>
      </p:sp>
    </p:spTree>
    <p:extLst>
      <p:ext uri="{BB962C8B-B14F-4D97-AF65-F5344CB8AC3E}">
        <p14:creationId xmlns:p14="http://schemas.microsoft.com/office/powerpoint/2010/main" val="3705522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00" y="117000"/>
            <a:ext cx="986580" cy="1701000"/>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097" y="117000"/>
            <a:ext cx="986580" cy="1701000"/>
          </a:xfrm>
          <a:prstGeom prst="rect">
            <a:avLst/>
          </a:prstGeom>
        </p:spPr>
      </p:pic>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811" y="4591454"/>
            <a:ext cx="1341731" cy="1899796"/>
          </a:xfrm>
          <a:prstGeom prst="rect">
            <a:avLst/>
          </a:prstGeom>
        </p:spPr>
      </p:pic>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8764" y="646275"/>
            <a:ext cx="1782495" cy="2134725"/>
          </a:xfrm>
          <a:prstGeom prst="rect">
            <a:avLst/>
          </a:prstGeom>
        </p:spPr>
      </p:pic>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4000" y="821093"/>
            <a:ext cx="1303735" cy="1899796"/>
          </a:xfrm>
          <a:prstGeom prst="rect">
            <a:avLst/>
          </a:prstGeom>
        </p:spPr>
      </p:pic>
      <p:sp>
        <p:nvSpPr>
          <p:cNvPr id="22" name="正方形/長方形 21"/>
          <p:cNvSpPr/>
          <p:nvPr/>
        </p:nvSpPr>
        <p:spPr>
          <a:xfrm>
            <a:off x="1506645" y="2895707"/>
            <a:ext cx="6130710" cy="1584000"/>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sz="7200" b="1">
                <a:solidFill>
                  <a:schemeClr val="accent6">
                    <a:lumMod val="50000"/>
                  </a:schemeClr>
                </a:solidFill>
                <a:latin typeface="Meiryo UI" panose="020B0604030504040204" pitchFamily="50" charset="-128"/>
                <a:ea typeface="Meiryo UI" panose="020B0604030504040204" pitchFamily="50" charset="-128"/>
              </a:rPr>
              <a:t>Баярлалаа</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mtClean="0"/>
              <a:t>31</a:t>
            </a:fld>
            <a:endParaRPr kumimoji="1" lang="ja-JP" altLang="en-US"/>
          </a:p>
        </p:txBody>
      </p:sp>
    </p:spTree>
    <p:extLst>
      <p:ext uri="{BB962C8B-B14F-4D97-AF65-F5344CB8AC3E}">
        <p14:creationId xmlns:p14="http://schemas.microsoft.com/office/powerpoint/2010/main" val="3392362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sz="2000" b="1">
                <a:solidFill>
                  <a:schemeClr val="tx1"/>
                </a:solidFill>
                <a:latin typeface="Meiryo UI" panose="020B0604030504040204" pitchFamily="50" charset="-128"/>
                <a:ea typeface="Meiryo UI" panose="020B0604030504040204" pitchFamily="50" charset="-128"/>
                <a:cs typeface="Meiryo UI" panose="020B0604030504040204" pitchFamily="50" charset="-128"/>
              </a:rPr>
              <a:t>Харуул, хамгаалалтын үйлчилгээний салбар дахь үйлдвэрлэлийн осол нэмэгдэх хандлагатай байна.</a:t>
            </a:r>
            <a:endParaRPr kumimoji="1"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rtlCol="0"/>
          <a:lstStyle/>
          <a:p>
            <a:pPr rtl="0"/>
            <a:fld id="{1228868F-0BF5-4F87-8A94-00DF56ADA4E5}" type="slidenum">
              <a:rPr kumimoji="1" lang="ja-JP" altLang="en-US" sz="1000" smtClean="0"/>
              <a:t>4</a:t>
            </a:fld>
            <a:endParaRPr kumimoji="1" lang="ja-JP" altLang="en-US" sz="1000"/>
          </a:p>
        </p:txBody>
      </p:sp>
      <p:sp>
        <p:nvSpPr>
          <p:cNvPr id="53" name="コンテンツ プレースホルダー 4"/>
          <p:cNvSpPr txBox="1">
            <a:spLocks/>
          </p:cNvSpPr>
          <p:nvPr/>
        </p:nvSpPr>
        <p:spPr>
          <a:xfrm>
            <a:off x="254976" y="765000"/>
            <a:ext cx="8853023" cy="597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baseline="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Wingdings" panose="05000000000000000000" pitchFamily="2" charset="2"/>
              <a:buChar char="ü"/>
              <a:defRPr kumimoji="1" sz="2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90000"/>
              </a:lnSpc>
              <a:spcBef>
                <a:spcPts val="500"/>
              </a:spcBef>
              <a:buFont typeface="Wingdings" panose="05000000000000000000" pitchFamily="2" charset="2"/>
              <a:buChar char="p"/>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90000"/>
              </a:lnSpc>
              <a:spcBef>
                <a:spcPts val="500"/>
              </a:spcBef>
              <a:buFont typeface="Wingdings" panose="05000000000000000000" pitchFamily="2" charset="2"/>
              <a:buChar char="u"/>
              <a:defRPr kumimoji="1" sz="18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Font typeface="Wingdings" panose="05000000000000000000" pitchFamily="2" charset="2"/>
              <a:buNone/>
            </a:pPr>
            <a:r>
              <a:rPr lang="mn" sz="1400" dirty="0"/>
              <a:t>[Харуул, хамгаалалтын үйлчилгээний салбар дахь </a:t>
            </a:r>
            <a:endParaRPr lang="en-US" sz="1400" dirty="0"/>
          </a:p>
          <a:p>
            <a:pPr marL="0" indent="0" rtl="0">
              <a:buFont typeface="Wingdings" panose="05000000000000000000" pitchFamily="2" charset="2"/>
              <a:buNone/>
            </a:pPr>
            <a:r>
              <a:rPr lang="mn" sz="1400" dirty="0"/>
              <a:t>үйлдвэрлэлийн ослын онцлог]　</a:t>
            </a:r>
            <a:endParaRPr lang="en-US" altLang="ja-JP" sz="1400" b="1" dirty="0">
              <a:solidFill>
                <a:srgbClr val="C00000"/>
              </a:solidFill>
            </a:endParaRPr>
          </a:p>
        </p:txBody>
      </p:sp>
      <p:sp>
        <p:nvSpPr>
          <p:cNvPr id="54" name="強調線吹き出し 2 (枠付き) 53"/>
          <p:cNvSpPr/>
          <p:nvPr/>
        </p:nvSpPr>
        <p:spPr>
          <a:xfrm flipH="1">
            <a:off x="373813" y="1478967"/>
            <a:ext cx="4198187" cy="1544564"/>
          </a:xfrm>
          <a:prstGeom prst="accentBorderCallout2">
            <a:avLst>
              <a:gd name="adj1" fmla="val 25239"/>
              <a:gd name="adj2" fmla="val -1704"/>
              <a:gd name="adj3" fmla="val 25239"/>
              <a:gd name="adj4" fmla="val -7434"/>
              <a:gd name="adj5" fmla="val 6602"/>
              <a:gd name="adj6" fmla="val -11634"/>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mn" sz="12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4-с дээш хоногоор ажил зогссон, хүний амь нас, эрүүл мэнд хохирсон осол нэмэгдсээр байна.</a:t>
            </a:r>
            <a:endParaRPr lang="en-US" altLang="ja-JP" sz="12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rtl="0">
              <a:buFont typeface="Wingdings" panose="05000000000000000000" pitchFamily="2" charset="2"/>
              <a:buChar char="n"/>
            </a:pPr>
            <a:r>
              <a:rPr lang="mn" sz="12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Хэдийгээр хэлбэлзэлтэй байгаа ч хүний амь нас хохирсон осол ерөнхийдөө нэмэгдэх хандлагатай байна.</a:t>
            </a:r>
            <a:endParaRPr lang="en-US" altLang="ja-JP" sz="12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強調線吹き出し 2 (枠付き) 54"/>
          <p:cNvSpPr/>
          <p:nvPr/>
        </p:nvSpPr>
        <p:spPr>
          <a:xfrm>
            <a:off x="4720530" y="5733000"/>
            <a:ext cx="4198187" cy="815437"/>
          </a:xfrm>
          <a:prstGeom prst="accentBorderCallout2">
            <a:avLst>
              <a:gd name="adj1" fmla="val 25239"/>
              <a:gd name="adj2" fmla="val -1704"/>
              <a:gd name="adj3" fmla="val 25239"/>
              <a:gd name="adj4" fmla="val -7434"/>
              <a:gd name="adj5" fmla="val -25749"/>
              <a:gd name="adj6" fmla="val -13522"/>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mn" sz="1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Бүдрэх / унах осол болон зам тээврийн осол дийлэнх хувийг эзэлж байна. Хүний амь нас хохирсон ослын ихэнх нь зам тээврийн осол байдаг.</a:t>
            </a:r>
            <a:endParaRPr lang="en-US" altLang="ja-JP" sz="1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rtl="0">
              <a:buFont typeface="Wingdings" panose="05000000000000000000" pitchFamily="2" charset="2"/>
              <a:buChar char="n"/>
            </a:pPr>
            <a:endParaRPr lang="en-US" altLang="ja-JP" sz="1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5794419" y="829231"/>
            <a:ext cx="3116559" cy="400110"/>
          </a:xfrm>
          <a:prstGeom prst="rect">
            <a:avLst/>
          </a:prstGeom>
          <a:noFill/>
          <a:ln>
            <a:solidFill>
              <a:schemeClr val="accent5">
                <a:lumMod val="50000"/>
              </a:schemeClr>
            </a:solidFill>
          </a:ln>
        </p:spPr>
        <p:txBody>
          <a:bodyPr wrap="none" rtlCol="0" anchor="ctr">
            <a:spAutoFit/>
          </a:bodyPr>
          <a:lstStyle/>
          <a:p>
            <a:pPr rtl="0"/>
            <a:r>
              <a:rPr lang="mn" sz="1000" dirty="0">
                <a:latin typeface="Meiryo UI" panose="020B0604030504040204" pitchFamily="50" charset="-128"/>
                <a:ea typeface="Meiryo UI" panose="020B0604030504040204" pitchFamily="50" charset="-128"/>
                <a:cs typeface="Meiryo UI" panose="020B0604030504040204" pitchFamily="50" charset="-128"/>
              </a:rPr>
              <a:t>Харуул, хамгаалалтын үйлчилгээний салбар </a:t>
            </a:r>
            <a:endParaRPr lang="en-US" sz="1000" dirty="0">
              <a:latin typeface="Meiryo UI" panose="020B0604030504040204" pitchFamily="50" charset="-128"/>
              <a:ea typeface="Meiryo UI" panose="020B0604030504040204" pitchFamily="50" charset="-128"/>
              <a:cs typeface="Meiryo UI" panose="020B0604030504040204" pitchFamily="50" charset="-128"/>
            </a:endParaRPr>
          </a:p>
          <a:p>
            <a:pPr rtl="0"/>
            <a:r>
              <a:rPr lang="mn" sz="1000" dirty="0">
                <a:latin typeface="Meiryo UI" panose="020B0604030504040204" pitchFamily="50" charset="-128"/>
                <a:ea typeface="Meiryo UI" panose="020B0604030504040204" pitchFamily="50" charset="-128"/>
                <a:cs typeface="Meiryo UI" panose="020B0604030504040204" pitchFamily="50" charset="-128"/>
              </a:rPr>
              <a:t>дахь үйлдвэрлэлийн ослын тооны өөрчлөлт</a:t>
            </a:r>
          </a:p>
        </p:txBody>
      </p:sp>
      <p:sp>
        <p:nvSpPr>
          <p:cNvPr id="57" name="テキスト ボックス 56"/>
          <p:cNvSpPr txBox="1"/>
          <p:nvPr/>
        </p:nvSpPr>
        <p:spPr>
          <a:xfrm>
            <a:off x="403821" y="3139038"/>
            <a:ext cx="2071694" cy="553998"/>
          </a:xfrm>
          <a:prstGeom prst="rect">
            <a:avLst/>
          </a:prstGeom>
          <a:noFill/>
          <a:ln>
            <a:solidFill>
              <a:schemeClr val="accent5">
                <a:lumMod val="50000"/>
              </a:schemeClr>
            </a:solidFill>
          </a:ln>
        </p:spPr>
        <p:txBody>
          <a:bodyPr wrap="square" rtlCol="0" anchor="ctr">
            <a:spAutoFit/>
          </a:bodyPr>
          <a:lstStyle/>
          <a:p>
            <a:pPr rtl="0"/>
            <a:r>
              <a:rPr lang="mn" sz="1000" dirty="0">
                <a:latin typeface="Meiryo UI" panose="020B0604030504040204" pitchFamily="50" charset="-128"/>
                <a:ea typeface="Meiryo UI" panose="020B0604030504040204" pitchFamily="50" charset="-128"/>
                <a:cs typeface="Meiryo UI" panose="020B0604030504040204" pitchFamily="50" charset="-128"/>
              </a:rPr>
              <a:t>Харуул, хамгаалалтын албаны ажилчид өртсөн ослын төрөл</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2844000" y="3139038"/>
            <a:ext cx="1488968" cy="553998"/>
          </a:xfrm>
          <a:prstGeom prst="rect">
            <a:avLst/>
          </a:prstGeom>
          <a:noFill/>
          <a:ln>
            <a:solidFill>
              <a:schemeClr val="accent5">
                <a:lumMod val="50000"/>
              </a:schemeClr>
            </a:solidFill>
          </a:ln>
        </p:spPr>
        <p:txBody>
          <a:bodyPr wrap="square" rtlCol="0" anchor="ctr">
            <a:spAutoFit/>
          </a:bodyPr>
          <a:lstStyle/>
          <a:p>
            <a:pPr rtl="0"/>
            <a:r>
              <a:rPr lang="mn" sz="1000">
                <a:latin typeface="Meiryo UI" panose="020B0604030504040204" pitchFamily="50" charset="-128"/>
                <a:ea typeface="Meiryo UI" panose="020B0604030504040204" pitchFamily="50" charset="-128"/>
                <a:cs typeface="Meiryo UI" panose="020B0604030504040204" pitchFamily="50" charset="-128"/>
              </a:rPr>
              <a:t>Хүний амь нас хохирсон ослын төрөл</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9" name="グラフ 58"/>
          <p:cNvGraphicFramePr>
            <a:graphicFrameLocks/>
          </p:cNvGraphicFramePr>
          <p:nvPr>
            <p:extLst>
              <p:ext uri="{D42A27DB-BD31-4B8C-83A1-F6EECF244321}">
                <p14:modId xmlns:p14="http://schemas.microsoft.com/office/powerpoint/2010/main" val="433616121"/>
              </p:ext>
            </p:extLst>
          </p:nvPr>
        </p:nvGraphicFramePr>
        <p:xfrm>
          <a:off x="3543" y="3499468"/>
          <a:ext cx="4104000" cy="26030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0" name="グラフ 59"/>
          <p:cNvGraphicFramePr>
            <a:graphicFrameLocks/>
          </p:cNvGraphicFramePr>
          <p:nvPr>
            <p:extLst>
              <p:ext uri="{D42A27DB-BD31-4B8C-83A1-F6EECF244321}">
                <p14:modId xmlns:p14="http://schemas.microsoft.com/office/powerpoint/2010/main" val="2600218097"/>
              </p:ext>
            </p:extLst>
          </p:nvPr>
        </p:nvGraphicFramePr>
        <p:xfrm>
          <a:off x="2072038" y="3356285"/>
          <a:ext cx="4248000" cy="2628000"/>
        </p:xfrm>
        <a:graphic>
          <a:graphicData uri="http://schemas.openxmlformats.org/drawingml/2006/chart">
            <c:chart xmlns:c="http://schemas.openxmlformats.org/drawingml/2006/chart" xmlns:r="http://schemas.openxmlformats.org/officeDocument/2006/relationships" r:id="rId4"/>
          </a:graphicData>
        </a:graphic>
      </p:graphicFrame>
      <p:sp>
        <p:nvSpPr>
          <p:cNvPr id="61" name="テキスト ボックス 60"/>
          <p:cNvSpPr txBox="1"/>
          <p:nvPr/>
        </p:nvSpPr>
        <p:spPr>
          <a:xfrm>
            <a:off x="3713325" y="4521738"/>
            <a:ext cx="1000310" cy="648114"/>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 sz="700" b="0" i="0" u="none" strike="noStrike" kern="0" cap="none" spc="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2018 он</a:t>
            </a:r>
          </a:p>
          <a:p>
            <a:pPr marL="0" marR="0" lvl="0" indent="0" algn="ctr" defTabSz="914400" rtl="0" eaLnBrk="1" fontAlgn="auto" latinLnBrk="0" hangingPunct="1">
              <a:lnSpc>
                <a:spcPct val="100000"/>
              </a:lnSpc>
              <a:spcBef>
                <a:spcPts val="0"/>
              </a:spcBef>
              <a:spcAft>
                <a:spcPts val="0"/>
              </a:spcAft>
              <a:buClrTx/>
              <a:buSzTx/>
              <a:buFontTx/>
              <a:buNone/>
              <a:tabLst/>
              <a:defRPr/>
            </a:pPr>
            <a:r>
              <a:rPr lang="mn" sz="1000" b="0" i="0" u="none" strike="noStrike" kern="0" cap="none" spc="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Амь нас нь хохирсон 16 хүн</a:t>
            </a:r>
          </a:p>
        </p:txBody>
      </p:sp>
      <p:graphicFrame>
        <p:nvGraphicFramePr>
          <p:cNvPr id="62" name="グラフ 61"/>
          <p:cNvGraphicFramePr>
            <a:graphicFrameLocks/>
          </p:cNvGraphicFramePr>
          <p:nvPr>
            <p:extLst>
              <p:ext uri="{D42A27DB-BD31-4B8C-83A1-F6EECF244321}">
                <p14:modId xmlns:p14="http://schemas.microsoft.com/office/powerpoint/2010/main" val="2878933666"/>
              </p:ext>
            </p:extLst>
          </p:nvPr>
        </p:nvGraphicFramePr>
        <p:xfrm>
          <a:off x="5111267" y="1416031"/>
          <a:ext cx="3744000" cy="2304000"/>
        </p:xfrm>
        <a:graphic>
          <a:graphicData uri="http://schemas.openxmlformats.org/drawingml/2006/chart">
            <c:chart xmlns:c="http://schemas.openxmlformats.org/drawingml/2006/chart" xmlns:r="http://schemas.openxmlformats.org/officeDocument/2006/relationships" r:id="rId5"/>
          </a:graphicData>
        </a:graphic>
      </p:graphicFrame>
      <p:sp>
        <p:nvSpPr>
          <p:cNvPr id="14" name="文本框 36">
            <a:extLst>
              <a:ext uri="{FF2B5EF4-FFF2-40B4-BE49-F238E27FC236}">
                <a16:creationId xmlns:a16="http://schemas.microsoft.com/office/drawing/2014/main" id="{896E8789-974F-4FB3-A07B-FFF2772FFEF8}"/>
              </a:ext>
            </a:extLst>
          </p:cNvPr>
          <p:cNvSpPr txBox="1"/>
          <p:nvPr/>
        </p:nvSpPr>
        <p:spPr>
          <a:xfrm>
            <a:off x="6300000" y="1893926"/>
            <a:ext cx="519624" cy="323165"/>
          </a:xfrm>
          <a:prstGeom prst="rect">
            <a:avLst/>
          </a:prstGeom>
          <a:solidFill>
            <a:schemeClr val="bg1"/>
          </a:solidFill>
        </p:spPr>
        <p:txBody>
          <a:bodyPr wrap="square" lIns="0" tIns="0" rIns="0" bIns="0" rtlCol="0">
            <a:spAutoFit/>
          </a:bodyPr>
          <a:lstStyle/>
          <a:p>
            <a:pPr rtl="0"/>
            <a:r>
              <a:rPr lang="mn" sz="700" dirty="0">
                <a:latin typeface="Meiryo UI" panose="020B0604030504040204" pitchFamily="50" charset="-128"/>
                <a:ea typeface="Meiryo UI" panose="020B0604030504040204" pitchFamily="50" charset="-128"/>
              </a:rPr>
              <a:t>Хүний амь нас хохирсон</a:t>
            </a:r>
            <a:endParaRPr lang="zh-CN" altLang="en-US" sz="700" dirty="0">
              <a:latin typeface="Meiryo UI" panose="020B0604030504040204" pitchFamily="50" charset="-128"/>
              <a:ea typeface="Meiryo UI" panose="020B0604030504040204" pitchFamily="50" charset="-128"/>
            </a:endParaRPr>
          </a:p>
        </p:txBody>
      </p:sp>
      <p:sp>
        <p:nvSpPr>
          <p:cNvPr id="15" name="文本框 36">
            <a:extLst>
              <a:ext uri="{FF2B5EF4-FFF2-40B4-BE49-F238E27FC236}">
                <a16:creationId xmlns:a16="http://schemas.microsoft.com/office/drawing/2014/main" id="{8DD4F502-A684-4EB6-96E6-42D9F7E8C02D}"/>
              </a:ext>
            </a:extLst>
          </p:cNvPr>
          <p:cNvSpPr txBox="1"/>
          <p:nvPr/>
        </p:nvSpPr>
        <p:spPr>
          <a:xfrm>
            <a:off x="7072356" y="1966739"/>
            <a:ext cx="750992" cy="215444"/>
          </a:xfrm>
          <a:prstGeom prst="rect">
            <a:avLst/>
          </a:prstGeom>
          <a:solidFill>
            <a:schemeClr val="bg1"/>
          </a:solidFill>
        </p:spPr>
        <p:txBody>
          <a:bodyPr wrap="square" lIns="0" tIns="0" rIns="0" bIns="0" rtlCol="0">
            <a:spAutoFit/>
          </a:bodyPr>
          <a:lstStyle/>
          <a:p>
            <a:pPr rtl="0"/>
            <a:r>
              <a:rPr lang="mn" sz="700" dirty="0">
                <a:latin typeface="Meiryo UI" panose="020B0604030504040204" pitchFamily="50" charset="-128"/>
                <a:ea typeface="Meiryo UI" panose="020B0604030504040204" pitchFamily="50" charset="-128"/>
              </a:rPr>
              <a:t>Амь нас, эрүүл мэнд хохирсон</a:t>
            </a:r>
            <a:endParaRPr lang="zh-CN" altLang="en-US" sz="7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9938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254977" y="765000"/>
            <a:ext cx="4389024" cy="5976000"/>
          </a:xfrm>
        </p:spPr>
        <p:txBody>
          <a:bodyPr rtlCol="0">
            <a:normAutofit/>
          </a:bodyPr>
          <a:lstStyle/>
          <a:p>
            <a:pPr marL="0" indent="0" rtl="0">
              <a:buNone/>
            </a:pPr>
            <a:r>
              <a:rPr lang="mn" sz="1400"/>
              <a:t>[Ямар нэг юмнаас үүдэлтэй болзошгүй]　</a:t>
            </a:r>
            <a:endParaRPr lang="en-US" altLang="ja-JP" sz="1400" b="1" dirty="0">
              <a:solidFill>
                <a:srgbClr val="C00000"/>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sz="2000" b="1">
                <a:solidFill>
                  <a:schemeClr val="tx1"/>
                </a:solidFill>
                <a:latin typeface="Meiryo UI" panose="020B0604030504040204" pitchFamily="50" charset="-128"/>
                <a:ea typeface="Meiryo UI" panose="020B0604030504040204" pitchFamily="50" charset="-128"/>
                <a:cs typeface="Meiryo UI" panose="020B0604030504040204" pitchFamily="50" charset="-128"/>
              </a:rPr>
              <a:t>Осол гарч </a:t>
            </a:r>
            <a:r>
              <a:rPr lang="mn" sz="2000" b="1" u="sng">
                <a:solidFill>
                  <a:schemeClr val="tx1"/>
                </a:solidFill>
                <a:latin typeface="Meiryo UI" panose="020B0604030504040204" pitchFamily="50" charset="-128"/>
                <a:ea typeface="Meiryo UI" panose="020B0604030504040204" pitchFamily="50" charset="-128"/>
                <a:cs typeface="Meiryo UI" panose="020B0604030504040204" pitchFamily="50" charset="-128"/>
              </a:rPr>
              <a:t>болзошгүй</a:t>
            </a:r>
            <a:r>
              <a:rPr lang="mn" sz="2000" b="1">
                <a:solidFill>
                  <a:schemeClr val="tx1"/>
                </a:solidFill>
                <a:latin typeface="Meiryo UI" panose="020B0604030504040204" pitchFamily="50" charset="-128"/>
                <a:ea typeface="Meiryo UI" panose="020B0604030504040204" pitchFamily="50" charset="-128"/>
                <a:cs typeface="Meiryo UI" panose="020B0604030504040204" pitchFamily="50" charset="-128"/>
              </a:rPr>
              <a:t> тул аюултай гэж ухамсарлах.</a:t>
            </a:r>
            <a:endParaRPr kumimoji="1"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descr="http://anzeninfo.mhlw.go.jp/anzen/sai/image/sai13/sai13-970-43-1.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000" y="1557000"/>
            <a:ext cx="1728000" cy="1296000"/>
          </a:xfrm>
          <a:prstGeom prst="rect">
            <a:avLst/>
          </a:prstGeom>
          <a:noFill/>
          <a:ln>
            <a:noFill/>
          </a:ln>
        </p:spPr>
      </p:pic>
      <p:pic>
        <p:nvPicPr>
          <p:cNvPr id="19" name="図 18" descr="http://anzeninfo.mhlw.go.jp/anzen/sai/image/sai10-135-43-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024" y="3645000"/>
            <a:ext cx="1823425" cy="1368000"/>
          </a:xfrm>
          <a:prstGeom prst="rect">
            <a:avLst/>
          </a:prstGeom>
          <a:noFill/>
          <a:ln>
            <a:noFill/>
          </a:ln>
        </p:spPr>
      </p:pic>
      <p:sp>
        <p:nvSpPr>
          <p:cNvPr id="2" name="角丸四角形吹き出し 1"/>
          <p:cNvSpPr/>
          <p:nvPr/>
        </p:nvSpPr>
        <p:spPr>
          <a:xfrm>
            <a:off x="540000" y="1341000"/>
            <a:ext cx="1800000" cy="5112000"/>
          </a:xfrm>
          <a:prstGeom prst="wedgeRoundRectCallout">
            <a:avLst>
              <a:gd name="adj1" fmla="val 71380"/>
              <a:gd name="adj2" fmla="val -11188"/>
              <a:gd name="adj3" fmla="val 16667"/>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mn" sz="14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Ямар нэг юм</a:t>
            </a:r>
            <a:endParaRPr kumimoji="1" lang="en-US" altLang="ja-JP" sz="14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rtl="0">
              <a:lnSpc>
                <a:spcPct val="150000"/>
              </a:lnSpc>
              <a:buFont typeface="Wingdings" panose="05000000000000000000" pitchFamily="2" charset="2"/>
              <a:buChar char="l"/>
            </a:pPr>
            <a:r>
              <a:rPr lang="m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хөдлөх;</a:t>
            </a:r>
          </a:p>
          <a:p>
            <a:pPr marL="285750" indent="-285750" rtl="0">
              <a:lnSpc>
                <a:spcPct val="150000"/>
              </a:lnSpc>
              <a:buFont typeface="Wingdings" panose="05000000000000000000" pitchFamily="2" charset="2"/>
              <a:buChar char="l"/>
            </a:pPr>
            <a:r>
              <a:rPr lang="m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эргэх;</a:t>
            </a:r>
          </a:p>
          <a:p>
            <a:pPr marL="285750" indent="-285750" rtl="0">
              <a:lnSpc>
                <a:spcPct val="150000"/>
              </a:lnSpc>
              <a:buFont typeface="Wingdings" panose="05000000000000000000" pitchFamily="2" charset="2"/>
              <a:buChar char="l"/>
            </a:pPr>
            <a:r>
              <a:rPr lang="m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нисэх, үсрэх;</a:t>
            </a:r>
          </a:p>
          <a:p>
            <a:pPr marL="285750" indent="-285750" rtl="0">
              <a:lnSpc>
                <a:spcPct val="150000"/>
              </a:lnSpc>
              <a:buFont typeface="Wingdings" panose="05000000000000000000" pitchFamily="2" charset="2"/>
              <a:buChar char="l"/>
            </a:pPr>
            <a:r>
              <a:rPr lang="m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доош унах;</a:t>
            </a:r>
          </a:p>
          <a:p>
            <a:pPr marL="285750" indent="-285750" rtl="0">
              <a:lnSpc>
                <a:spcPct val="150000"/>
              </a:lnSpc>
              <a:buFont typeface="Wingdings" panose="05000000000000000000" pitchFamily="2" charset="2"/>
              <a:buChar char="l"/>
            </a:pPr>
            <a:r>
              <a:rPr lang="m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сугарах;</a:t>
            </a:r>
          </a:p>
          <a:p>
            <a:pPr marL="285750" indent="-285750" rtl="0">
              <a:lnSpc>
                <a:spcPct val="150000"/>
              </a:lnSpc>
              <a:buFont typeface="Wingdings" panose="05000000000000000000" pitchFamily="2" charset="2"/>
              <a:buChar char="l"/>
            </a:pPr>
            <a:r>
              <a:rPr lang="m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шатах;</a:t>
            </a:r>
          </a:p>
          <a:p>
            <a:pPr marL="285750" indent="-285750" rtl="0">
              <a:lnSpc>
                <a:spcPct val="150000"/>
              </a:lnSpc>
              <a:buFont typeface="Wingdings" panose="05000000000000000000" pitchFamily="2" charset="2"/>
              <a:buChar char="l"/>
            </a:pPr>
            <a:r>
              <a:rPr lang="m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нурж унах;</a:t>
            </a:r>
          </a:p>
          <a:p>
            <a:pPr marL="285750" indent="-285750" rtl="0">
              <a:lnSpc>
                <a:spcPct val="150000"/>
              </a:lnSpc>
              <a:buFont typeface="Wingdings" panose="05000000000000000000" pitchFamily="2" charset="2"/>
              <a:buChar char="l"/>
            </a:pPr>
            <a:r>
              <a:rPr lang="m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нурах;</a:t>
            </a:r>
          </a:p>
          <a:p>
            <a:pPr marL="285750" indent="-285750" rtl="0">
              <a:lnSpc>
                <a:spcPct val="150000"/>
              </a:lnSpc>
              <a:buFont typeface="Wingdings" panose="05000000000000000000" pitchFamily="2" charset="2"/>
              <a:buChar char="l"/>
            </a:pPr>
            <a:r>
              <a:rPr lang="m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дэлбэрэх;</a:t>
            </a:r>
          </a:p>
          <a:p>
            <a:pPr marL="285750" indent="-285750" rtl="0">
              <a:lnSpc>
                <a:spcPct val="150000"/>
              </a:lnSpc>
              <a:buFont typeface="Wingdings" panose="05000000000000000000" pitchFamily="2" charset="2"/>
              <a:buChar char="l"/>
            </a:pPr>
            <a:r>
              <a:rPr lang="m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гоожих</a:t>
            </a:r>
          </a:p>
        </p:txBody>
      </p:sp>
      <p:sp>
        <p:nvSpPr>
          <p:cNvPr id="3" name="角丸四角形 2"/>
          <p:cNvSpPr/>
          <p:nvPr/>
        </p:nvSpPr>
        <p:spPr>
          <a:xfrm>
            <a:off x="2844000" y="3069000"/>
            <a:ext cx="1584000" cy="50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sz="1400" b="1">
                <a:latin typeface="Meiryo UI" panose="020B0604030504040204" pitchFamily="50" charset="-128"/>
                <a:ea typeface="Meiryo UI" panose="020B0604030504040204" pitchFamily="50" charset="-128"/>
                <a:cs typeface="Meiryo UI" panose="020B0604030504040204" pitchFamily="50" charset="-128"/>
              </a:rPr>
              <a:t>Осол гарч "болзошгүй"</a:t>
            </a:r>
          </a:p>
        </p:txBody>
      </p:sp>
      <p:sp>
        <p:nvSpPr>
          <p:cNvPr id="24" name="コンテンツ プレースホルダー 4"/>
          <p:cNvSpPr txBox="1">
            <a:spLocks/>
          </p:cNvSpPr>
          <p:nvPr/>
        </p:nvSpPr>
        <p:spPr>
          <a:xfrm>
            <a:off x="4562452" y="765000"/>
            <a:ext cx="4389024" cy="597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baseline="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Wingdings" panose="05000000000000000000" pitchFamily="2" charset="2"/>
              <a:buChar char="ü"/>
              <a:defRPr kumimoji="1" sz="2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90000"/>
              </a:lnSpc>
              <a:spcBef>
                <a:spcPts val="500"/>
              </a:spcBef>
              <a:buFont typeface="Wingdings" panose="05000000000000000000" pitchFamily="2" charset="2"/>
              <a:buChar char="p"/>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90000"/>
              </a:lnSpc>
              <a:spcBef>
                <a:spcPts val="500"/>
              </a:spcBef>
              <a:buFont typeface="Wingdings" panose="05000000000000000000" pitchFamily="2" charset="2"/>
              <a:buChar char="u"/>
              <a:defRPr kumimoji="1" sz="18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Font typeface="Wingdings" panose="05000000000000000000" pitchFamily="2" charset="2"/>
              <a:buNone/>
            </a:pPr>
            <a:r>
              <a:rPr lang="mn" sz="1400"/>
              <a:t>[Аль нэг хүнд тохиолдох болзошгүй]　</a:t>
            </a:r>
            <a:endParaRPr lang="en-US" altLang="ja-JP" sz="1400" b="1" dirty="0">
              <a:solidFill>
                <a:srgbClr val="C00000"/>
              </a:solidFill>
            </a:endParaRPr>
          </a:p>
        </p:txBody>
      </p:sp>
      <p:sp>
        <p:nvSpPr>
          <p:cNvPr id="27" name="角丸四角形吹き出し 26"/>
          <p:cNvSpPr/>
          <p:nvPr/>
        </p:nvSpPr>
        <p:spPr>
          <a:xfrm flipH="1">
            <a:off x="6977998" y="1341000"/>
            <a:ext cx="2107930" cy="5112000"/>
          </a:xfrm>
          <a:prstGeom prst="wedgeRoundRectCallout">
            <a:avLst>
              <a:gd name="adj1" fmla="val 71380"/>
              <a:gd name="adj2" fmla="val -11188"/>
              <a:gd name="adj3" fmla="val 16667"/>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mn" sz="14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Хүн</a:t>
            </a:r>
            <a:endParaRPr kumimoji="1" lang="en-US" altLang="ja-JP" sz="14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rtl="0">
              <a:lnSpc>
                <a:spcPct val="150000"/>
              </a:lnSpc>
              <a:buFont typeface="Wingdings" panose="05000000000000000000" pitchFamily="2" charset="2"/>
              <a:buChar char="l"/>
            </a:pPr>
            <a:r>
              <a:rPr lang="m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доош унах;</a:t>
            </a:r>
          </a:p>
          <a:p>
            <a:pPr marL="285750" indent="-285750" rtl="0">
              <a:lnSpc>
                <a:spcPct val="150000"/>
              </a:lnSpc>
              <a:buFont typeface="Wingdings" panose="05000000000000000000" pitchFamily="2" charset="2"/>
              <a:buChar char="l"/>
            </a:pPr>
            <a:r>
              <a:rPr lang="m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нуруугаа гэмтээх;</a:t>
            </a:r>
          </a:p>
          <a:p>
            <a:pPr marL="285750" indent="-285750" rtl="0">
              <a:lnSpc>
                <a:spcPct val="150000"/>
              </a:lnSpc>
              <a:buFont typeface="Wingdings" panose="05000000000000000000" pitchFamily="2" charset="2"/>
              <a:buChar char="l"/>
            </a:pPr>
            <a:r>
              <a:rPr lang="m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бүдэрч унах;</a:t>
            </a:r>
          </a:p>
          <a:p>
            <a:pPr marL="285750" indent="-285750" rtl="0">
              <a:lnSpc>
                <a:spcPct val="150000"/>
              </a:lnSpc>
              <a:buFont typeface="Wingdings" panose="05000000000000000000" pitchFamily="2" charset="2"/>
              <a:buChar char="l"/>
            </a:pPr>
            <a:r>
              <a:rPr lang="m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хавчуулагдах;</a:t>
            </a:r>
          </a:p>
          <a:p>
            <a:pPr marL="285750" indent="-285750" rtl="0">
              <a:lnSpc>
                <a:spcPct val="150000"/>
              </a:lnSpc>
              <a:buFont typeface="Wingdings" panose="05000000000000000000" pitchFamily="2" charset="2"/>
              <a:buChar char="l"/>
            </a:pPr>
            <a:r>
              <a:rPr lang="m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ороогдох;</a:t>
            </a:r>
          </a:p>
          <a:p>
            <a:pPr marL="285750" indent="-285750" rtl="0">
              <a:lnSpc>
                <a:spcPct val="150000"/>
              </a:lnSpc>
              <a:buFont typeface="Wingdings" panose="05000000000000000000" pitchFamily="2" charset="2"/>
              <a:buChar char="l"/>
            </a:pPr>
            <a:r>
              <a:rPr lang="m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мөргөлдөх;</a:t>
            </a:r>
          </a:p>
          <a:p>
            <a:pPr marL="285750" indent="-285750" rtl="0">
              <a:lnSpc>
                <a:spcPct val="150000"/>
              </a:lnSpc>
              <a:buFont typeface="Wingdings" panose="05000000000000000000" pitchFamily="2" charset="2"/>
              <a:buChar char="l"/>
            </a:pPr>
            <a:r>
              <a:rPr lang="m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цохих;</a:t>
            </a:r>
          </a:p>
          <a:p>
            <a:pPr marL="285750" indent="-285750" rtl="0">
              <a:lnSpc>
                <a:spcPct val="150000"/>
              </a:lnSpc>
              <a:buFont typeface="Wingdings" panose="05000000000000000000" pitchFamily="2" charset="2"/>
              <a:buChar char="l"/>
            </a:pPr>
            <a:r>
              <a:rPr lang="m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түлэгдэх;</a:t>
            </a:r>
          </a:p>
          <a:p>
            <a:pPr marL="285750" indent="-285750" rtl="0">
              <a:lnSpc>
                <a:spcPct val="150000"/>
              </a:lnSpc>
              <a:buFont typeface="Wingdings" panose="05000000000000000000" pitchFamily="2" charset="2"/>
              <a:buChar char="l"/>
            </a:pPr>
            <a:r>
              <a:rPr lang="m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тогонд цохиулах; </a:t>
            </a:r>
          </a:p>
        </p:txBody>
      </p:sp>
      <p:sp>
        <p:nvSpPr>
          <p:cNvPr id="28" name="角丸四角形 27"/>
          <p:cNvSpPr/>
          <p:nvPr/>
        </p:nvSpPr>
        <p:spPr>
          <a:xfrm>
            <a:off x="4860000" y="3069000"/>
            <a:ext cx="1584000" cy="50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sz="1400" b="1">
                <a:latin typeface="Meiryo UI" panose="020B0604030504040204" pitchFamily="50" charset="-128"/>
                <a:ea typeface="Meiryo UI" panose="020B0604030504040204" pitchFamily="50" charset="-128"/>
                <a:cs typeface="Meiryo UI" panose="020B0604030504040204" pitchFamily="50" charset="-128"/>
              </a:rPr>
              <a:t>Осол гарч "болзошгүй"</a:t>
            </a:r>
          </a:p>
        </p:txBody>
      </p:sp>
      <p:pic>
        <p:nvPicPr>
          <p:cNvPr id="29" name="図 28" descr="http://anzeninfo.mhlw.go.jp/anzen/sai/image/sai13/sai13-948-43-1.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549" y="1557000"/>
            <a:ext cx="1727451" cy="1296000"/>
          </a:xfrm>
          <a:prstGeom prst="rect">
            <a:avLst/>
          </a:prstGeom>
          <a:noFill/>
          <a:ln>
            <a:noFill/>
          </a:ln>
        </p:spPr>
      </p:pic>
      <p:pic>
        <p:nvPicPr>
          <p:cNvPr id="30" name="図 29" descr="http://anzeninfo.mhlw.go.jp/anzen/sai/image/sai10-761-43-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00" y="3753000"/>
            <a:ext cx="1727392" cy="1296000"/>
          </a:xfrm>
          <a:prstGeom prst="rect">
            <a:avLst/>
          </a:prstGeom>
          <a:noFill/>
          <a:ln>
            <a:noFill/>
          </a:ln>
        </p:spPr>
      </p:pic>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00" smtClean="0"/>
              <a:t>5</a:t>
            </a:fld>
            <a:endParaRPr kumimoji="1" lang="ja-JP" altLang="en-US" sz="1000"/>
          </a:p>
        </p:txBody>
      </p:sp>
    </p:spTree>
    <p:extLst>
      <p:ext uri="{BB962C8B-B14F-4D97-AF65-F5344CB8AC3E}">
        <p14:creationId xmlns:p14="http://schemas.microsoft.com/office/powerpoint/2010/main" val="2290632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吹き出し 7"/>
          <p:cNvSpPr/>
          <p:nvPr/>
        </p:nvSpPr>
        <p:spPr>
          <a:xfrm>
            <a:off x="468000" y="4406602"/>
            <a:ext cx="8244000" cy="1410638"/>
          </a:xfrm>
          <a:prstGeom prst="wedgeRoundRectCallout">
            <a:avLst>
              <a:gd name="adj1" fmla="val -7331"/>
              <a:gd name="adj2" fmla="val -73484"/>
              <a:gd name="adj3" fmla="val 16667"/>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p>
        </p:txBody>
      </p:sp>
      <p:sp>
        <p:nvSpPr>
          <p:cNvPr id="5" name="コンテンツ プレースホルダー 4"/>
          <p:cNvSpPr>
            <a:spLocks noGrp="1"/>
          </p:cNvSpPr>
          <p:nvPr>
            <p:ph idx="1"/>
          </p:nvPr>
        </p:nvSpPr>
        <p:spPr>
          <a:xfrm>
            <a:off x="254976" y="765000"/>
            <a:ext cx="5397023" cy="5976000"/>
          </a:xfrm>
        </p:spPr>
        <p:txBody>
          <a:bodyPr rtlCol="0">
            <a:normAutofit/>
          </a:bodyPr>
          <a:lstStyle/>
          <a:p>
            <a:pPr marL="0" indent="0" rtl="0">
              <a:buNone/>
            </a:pPr>
            <a:r>
              <a:rPr lang="mn" sz="1600" dirty="0"/>
              <a:t>[Хүрээлэн буй орчноос үүдэлтэй болзошгүй]　</a:t>
            </a:r>
            <a:endParaRPr lang="en-US" altLang="ja-JP" sz="1600" b="1" dirty="0">
              <a:solidFill>
                <a:srgbClr val="C00000"/>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Осол гарч </a:t>
            </a:r>
            <a:r>
              <a:rPr lang="mn" sz="2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болзошгүй</a:t>
            </a:r>
            <a:r>
              <a:rPr lang="mn"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тул аюултай гэж ухамсарлах.</a:t>
            </a:r>
            <a:endParaRPr kumimoji="1"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図 13" descr="http://anzeninfo.mhlw.go.jp/anzen/sai/image/sai22/sai22-67-54-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489" y="1309229"/>
            <a:ext cx="2808000" cy="2105449"/>
          </a:xfrm>
          <a:prstGeom prst="rect">
            <a:avLst/>
          </a:prstGeom>
          <a:noFill/>
          <a:ln>
            <a:noFill/>
          </a:ln>
        </p:spPr>
      </p:pic>
      <p:pic>
        <p:nvPicPr>
          <p:cNvPr id="15" name="図 14" descr="http://anzeninfo.mhlw.go.jp/anzen/sai/image/sai10-589-43-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000" y="1309229"/>
            <a:ext cx="2736000" cy="2051523"/>
          </a:xfrm>
          <a:prstGeom prst="rect">
            <a:avLst/>
          </a:prstGeom>
          <a:noFill/>
          <a:ln>
            <a:noFill/>
          </a:ln>
        </p:spPr>
      </p:pic>
      <p:sp>
        <p:nvSpPr>
          <p:cNvPr id="7" name="テキスト ボックス 6"/>
          <p:cNvSpPr txBox="1"/>
          <p:nvPr/>
        </p:nvSpPr>
        <p:spPr>
          <a:xfrm>
            <a:off x="828000" y="4452199"/>
            <a:ext cx="1864613" cy="908967"/>
          </a:xfrm>
          <a:prstGeom prst="rect">
            <a:avLst/>
          </a:prstGeom>
          <a:noFill/>
        </p:spPr>
        <p:txBody>
          <a:bodyPr wrap="none" rtlCol="0">
            <a:spAutoFit/>
          </a:bodyPr>
          <a:lstStyle/>
          <a:p>
            <a:pPr rtl="0"/>
            <a:r>
              <a:rPr lang="mn" sz="14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Температур нь</a:t>
            </a:r>
            <a:endParaRPr kumimoji="1" lang="en-US" altLang="ja-JP" sz="14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rtl="0">
              <a:lnSpc>
                <a:spcPct val="150000"/>
              </a:lnSpc>
              <a:buFont typeface="Wingdings" panose="05000000000000000000" pitchFamily="2" charset="2"/>
              <a:buChar char="l"/>
            </a:pPr>
            <a:r>
              <a:rPr lang="mn" sz="1400" dirty="0">
                <a:latin typeface="Meiryo UI" panose="020B0604030504040204" pitchFamily="50" charset="-128"/>
                <a:ea typeface="Meiryo UI" panose="020B0604030504040204" pitchFamily="50" charset="-128"/>
                <a:cs typeface="Meiryo UI" panose="020B0604030504040204" pitchFamily="50" charset="-128"/>
              </a:rPr>
              <a:t>өндөр (халуун)</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rtl="0">
              <a:lnSpc>
                <a:spcPct val="150000"/>
              </a:lnSpc>
              <a:buFont typeface="Wingdings" panose="05000000000000000000" pitchFamily="2" charset="2"/>
              <a:buChar char="l"/>
            </a:pPr>
            <a:r>
              <a:rPr lang="mn" sz="1400" dirty="0">
                <a:latin typeface="Meiryo UI" panose="020B0604030504040204" pitchFamily="50" charset="-128"/>
                <a:ea typeface="Meiryo UI" panose="020B0604030504040204" pitchFamily="50" charset="-128"/>
                <a:cs typeface="Meiryo UI" panose="020B0604030504040204" pitchFamily="50" charset="-128"/>
              </a:rPr>
              <a:t>бага (хүйтэн)</a:t>
            </a:r>
          </a:p>
        </p:txBody>
      </p:sp>
      <p:sp>
        <p:nvSpPr>
          <p:cNvPr id="17" name="テキスト ボックス 16"/>
          <p:cNvSpPr txBox="1"/>
          <p:nvPr/>
        </p:nvSpPr>
        <p:spPr>
          <a:xfrm>
            <a:off x="2675643" y="4452199"/>
            <a:ext cx="2976356" cy="1232132"/>
          </a:xfrm>
          <a:prstGeom prst="rect">
            <a:avLst/>
          </a:prstGeom>
          <a:noFill/>
        </p:spPr>
        <p:txBody>
          <a:bodyPr wrap="square" rtlCol="0">
            <a:spAutoFit/>
          </a:bodyPr>
          <a:lstStyle/>
          <a:p>
            <a:pPr rtl="0"/>
            <a:r>
              <a:rPr lang="mn" sz="14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Хүрээлэн буй орчин</a:t>
            </a:r>
            <a:endParaRPr kumimoji="1" lang="en-US" altLang="ja-JP" sz="14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rtl="0">
              <a:lnSpc>
                <a:spcPct val="150000"/>
              </a:lnSpc>
              <a:buFont typeface="Wingdings" panose="05000000000000000000" pitchFamily="2" charset="2"/>
              <a:buChar char="l"/>
            </a:pPr>
            <a:r>
              <a:rPr lang="mn" sz="1400" dirty="0">
                <a:latin typeface="Meiryo UI" panose="020B0604030504040204" pitchFamily="50" charset="-128"/>
                <a:ea typeface="Meiryo UI" panose="020B0604030504040204" pitchFamily="50" charset="-128"/>
                <a:cs typeface="Meiryo UI" panose="020B0604030504040204" pitchFamily="50" charset="-128"/>
              </a:rPr>
              <a:t>харанхуй (доод хэсэг харагдахгүй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rtl="0">
              <a:lnSpc>
                <a:spcPct val="150000"/>
              </a:lnSpc>
              <a:buFont typeface="Wingdings" panose="05000000000000000000" pitchFamily="2" charset="2"/>
              <a:buChar char="l"/>
            </a:pPr>
            <a:r>
              <a:rPr lang="mn" sz="1400" dirty="0">
                <a:latin typeface="Meiryo UI" panose="020B0604030504040204" pitchFamily="50" charset="-128"/>
                <a:ea typeface="Meiryo UI" panose="020B0604030504040204" pitchFamily="50" charset="-128"/>
                <a:cs typeface="Meiryo UI" panose="020B0604030504040204" pitchFamily="50" charset="-128"/>
              </a:rPr>
              <a:t>хэт тод (гэрэлд нүд гялбах)</a:t>
            </a:r>
          </a:p>
        </p:txBody>
      </p:sp>
      <p:sp>
        <p:nvSpPr>
          <p:cNvPr id="18" name="テキスト ボックス 17"/>
          <p:cNvSpPr txBox="1"/>
          <p:nvPr/>
        </p:nvSpPr>
        <p:spPr>
          <a:xfrm>
            <a:off x="5580000" y="4452199"/>
            <a:ext cx="2626745" cy="908967"/>
          </a:xfrm>
          <a:prstGeom prst="rect">
            <a:avLst/>
          </a:prstGeom>
          <a:noFill/>
        </p:spPr>
        <p:txBody>
          <a:bodyPr wrap="none" rtlCol="0">
            <a:spAutoFit/>
          </a:bodyPr>
          <a:lstStyle/>
          <a:p>
            <a:pPr rtl="0"/>
            <a:r>
              <a:rPr lang="mn" sz="14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Ажлын газар нь</a:t>
            </a:r>
            <a:endParaRPr kumimoji="1" lang="en-US" altLang="ja-JP" sz="14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rtl="0">
              <a:lnSpc>
                <a:spcPct val="150000"/>
              </a:lnSpc>
              <a:buFont typeface="Wingdings" panose="05000000000000000000" pitchFamily="2" charset="2"/>
              <a:buChar char="l"/>
            </a:pPr>
            <a:r>
              <a:rPr lang="mn" sz="1400" dirty="0">
                <a:latin typeface="Meiryo UI" panose="020B0604030504040204" pitchFamily="50" charset="-128"/>
                <a:ea typeface="Meiryo UI" panose="020B0604030504040204" pitchFamily="50" charset="-128"/>
                <a:cs typeface="Meiryo UI" panose="020B0604030504040204" pitchFamily="50" charset="-128"/>
              </a:rPr>
              <a:t>өндөр (унах эрсдэлтэй)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rtl="0">
              <a:lnSpc>
                <a:spcPct val="150000"/>
              </a:lnSpc>
              <a:buFont typeface="Wingdings" panose="05000000000000000000" pitchFamily="2" charset="2"/>
              <a:buChar char="l"/>
            </a:pPr>
            <a:r>
              <a:rPr lang="mn" sz="1400" dirty="0">
                <a:latin typeface="Meiryo UI" panose="020B0604030504040204" pitchFamily="50" charset="-128"/>
                <a:ea typeface="Meiryo UI" panose="020B0604030504040204" pitchFamily="50" charset="-128"/>
                <a:cs typeface="Meiryo UI" panose="020B0604030504040204" pitchFamily="50" charset="-128"/>
              </a:rPr>
              <a:t>сул (нурах эрсдэлтэй)</a:t>
            </a:r>
          </a:p>
        </p:txBody>
      </p:sp>
      <p:sp>
        <p:nvSpPr>
          <p:cNvPr id="20" name="角丸四角形 19"/>
          <p:cNvSpPr/>
          <p:nvPr/>
        </p:nvSpPr>
        <p:spPr>
          <a:xfrm>
            <a:off x="3694919" y="3210590"/>
            <a:ext cx="1871998" cy="80240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sz="1600" b="1" dirty="0">
                <a:latin typeface="Meiryo UI" panose="020B0604030504040204" pitchFamily="50" charset="-128"/>
                <a:ea typeface="Meiryo UI" panose="020B0604030504040204" pitchFamily="50" charset="-128"/>
                <a:cs typeface="Meiryo UI" panose="020B0604030504040204" pitchFamily="50" charset="-128"/>
              </a:rPr>
              <a:t>Осол гарч "болзошгүй"</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t>6</a:t>
            </a:fld>
            <a:endParaRPr kumimoji="1" lang="ja-JP" altLang="en-US" sz="1050"/>
          </a:p>
        </p:txBody>
      </p:sp>
    </p:spTree>
    <p:extLst>
      <p:ext uri="{BB962C8B-B14F-4D97-AF65-F5344CB8AC3E}">
        <p14:creationId xmlns:p14="http://schemas.microsoft.com/office/powerpoint/2010/main" val="514335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sz="2000" b="1">
                <a:solidFill>
                  <a:schemeClr val="tx1"/>
                </a:solidFill>
                <a:latin typeface="Meiryo UI" panose="020B0604030504040204" pitchFamily="50" charset="-128"/>
                <a:ea typeface="Meiryo UI" panose="020B0604030504040204" pitchFamily="50" charset="-128"/>
                <a:cs typeface="Meiryo UI" panose="020B0604030504040204" pitchFamily="50" charset="-128"/>
              </a:rPr>
              <a:t>Ажлын байран дахь аюулгүй байдал нь зөв хувцаслах, биеэ зөв авч явах болон ("Ho-Ren-So")-гөөс эхэлнэ.</a:t>
            </a:r>
            <a:endParaRPr kumimoji="1"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強調線吹き出し 2 (枠付き) 7"/>
          <p:cNvSpPr/>
          <p:nvPr/>
        </p:nvSpPr>
        <p:spPr>
          <a:xfrm flipH="1">
            <a:off x="373808" y="837000"/>
            <a:ext cx="4198187" cy="2448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mn" sz="1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Зориулалтын тоног төхөөрөмжөөр тоноглож, хувцас өмсгөл өмсөнө.</a:t>
            </a:r>
          </a:p>
          <a:p>
            <a:pPr marL="285750" indent="-285750" rtl="0">
              <a:buFont typeface="Wingdings" panose="05000000000000000000" pitchFamily="2" charset="2"/>
              <a:buChar char="n"/>
            </a:pPr>
            <a:r>
              <a:rPr lang="mn" sz="1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Ажлын хувцсаа угааж индүүдэн арчилж, байнга цэвэр, цэмцгэр байна.</a:t>
            </a:r>
          </a:p>
          <a:p>
            <a:pPr marL="285750" indent="-285750" rtl="0">
              <a:buFont typeface="Wingdings" panose="05000000000000000000" pitchFamily="2" charset="2"/>
              <a:buChar char="n"/>
            </a:pPr>
            <a:r>
              <a:rPr lang="mn" sz="1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Шаардлагагүй зүйл, хувийн эд зүйлийг ажил дээрээ авчрахгүй байх ба бусдад хэрхэн яаж харагдаж байгаагаа үргэлж анхаарч байна.</a:t>
            </a:r>
          </a:p>
          <a:p>
            <a:pPr marL="285750" indent="-285750" rtl="0">
              <a:buFont typeface="Wingdings" panose="05000000000000000000" pitchFamily="2" charset="2"/>
              <a:buChar char="n"/>
            </a:pPr>
            <a:r>
              <a:rPr lang="mn" sz="1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Иргэний үнэмлэхээ биедээ авч явах ба компанийн тэмдэг, туузыг зөв зүүнэ.</a:t>
            </a:r>
          </a:p>
          <a:p>
            <a:pPr marL="285750" indent="-285750" rtl="0">
              <a:buFont typeface="Wingdings" panose="05000000000000000000" pitchFamily="2" charset="2"/>
              <a:buChar char="n"/>
            </a:pPr>
            <a:r>
              <a:rPr lang="mn" sz="1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Ялангуяа тээврийн хэрэгслийг зохицуулах үүрэг бүхий хамгаалалтын ажилтнууд нь хамгаалалтын малгай, цацруулагчтай хантааз зэргийг өмсөж, шөнийн цагаар ч гэсэн тээврийн хэрэгслийн жолооч нарт сайн харагдахаар хувцаслана.</a:t>
            </a:r>
          </a:p>
        </p:txBody>
      </p:sp>
      <p:sp>
        <p:nvSpPr>
          <p:cNvPr id="11" name="強調線吹き出し 2 (枠付き) 10"/>
          <p:cNvSpPr/>
          <p:nvPr/>
        </p:nvSpPr>
        <p:spPr>
          <a:xfrm>
            <a:off x="4825266" y="4149000"/>
            <a:ext cx="4198187" cy="2448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mn" sz="11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Нуруугаа эгцэлж, цээжээ тэнийлгэн зогсож хамгаалалтын ажлаа гүйцэтгэнэ.</a:t>
            </a:r>
          </a:p>
          <a:p>
            <a:pPr marL="285750" indent="-285750" rtl="0">
              <a:buFont typeface="Wingdings" panose="05000000000000000000" pitchFamily="2" charset="2"/>
              <a:buChar char="n"/>
            </a:pPr>
            <a:r>
              <a:rPr lang="mn" sz="11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Хангалттай цаг хугацаа гаргаж, сэтгэл санаа тайван байдалтайгаар ажил үүргээ гүйцэтгэнэ.</a:t>
            </a:r>
          </a:p>
          <a:p>
            <a:pPr marL="285750" indent="-285750" rtl="0">
              <a:buFont typeface="Wingdings" panose="05000000000000000000" pitchFamily="2" charset="2"/>
              <a:buChar char="n"/>
            </a:pPr>
            <a:r>
              <a:rPr lang="mn" sz="11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Албан үүргээ гүйцэтгэж байхдаа биеэ зөв авч явж, хүрээлэн буй орчин сайн харагдах боломжтой байдлыг хадгална.</a:t>
            </a:r>
          </a:p>
          <a:p>
            <a:pPr marL="285750" indent="-285750" rtl="0">
              <a:buFont typeface="Wingdings" panose="05000000000000000000" pitchFamily="2" charset="2"/>
              <a:buChar char="n"/>
            </a:pPr>
            <a:r>
              <a:rPr lang="mn" sz="11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Хурдан, үр дүнтэй ажиллана. </a:t>
            </a:r>
          </a:p>
          <a:p>
            <a:pPr marL="285750" indent="-285750" rtl="0">
              <a:buFont typeface="Wingdings" panose="05000000000000000000" pitchFamily="2" charset="2"/>
              <a:buChar char="n"/>
            </a:pPr>
            <a:r>
              <a:rPr lang="mn" sz="11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Ажлын үеэр гараа халаасандаа хийх нь, ямар нэг зүйлд хариу үйлдэл хурдан үзүүлэхэд саад болохоос гадна бусдад эвгүй сэтгэгдэл төрүүлнэ.</a:t>
            </a:r>
          </a:p>
        </p:txBody>
      </p:sp>
      <p:pic>
        <p:nvPicPr>
          <p:cNvPr id="2" name="図 1"/>
          <p:cNvPicPr>
            <a:picLocks noChangeAspect="1"/>
          </p:cNvPicPr>
          <p:nvPr/>
        </p:nvPicPr>
        <p:blipFill>
          <a:blip r:embed="rId2"/>
          <a:stretch>
            <a:fillRect/>
          </a:stretch>
        </p:blipFill>
        <p:spPr>
          <a:xfrm>
            <a:off x="6876000" y="886692"/>
            <a:ext cx="1872000" cy="2618271"/>
          </a:xfrm>
          <a:prstGeom prst="rect">
            <a:avLst/>
          </a:prstGeom>
        </p:spPr>
      </p:pic>
      <p:pic>
        <p:nvPicPr>
          <p:cNvPr id="12" name="図 11"/>
          <p:cNvPicPr/>
          <p:nvPr/>
        </p:nvPicPr>
        <p:blipFill>
          <a:blip r:embed="rId3"/>
          <a:stretch>
            <a:fillRect/>
          </a:stretch>
        </p:blipFill>
        <p:spPr>
          <a:xfrm>
            <a:off x="5436000" y="919172"/>
            <a:ext cx="1329690" cy="2522220"/>
          </a:xfrm>
          <a:prstGeom prst="rect">
            <a:avLst/>
          </a:prstGeom>
        </p:spPr>
      </p:pic>
      <p:pic>
        <p:nvPicPr>
          <p:cNvPr id="13" name="図 12"/>
          <p:cNvPicPr/>
          <p:nvPr/>
        </p:nvPicPr>
        <p:blipFill>
          <a:blip r:embed="rId4"/>
          <a:stretch>
            <a:fillRect/>
          </a:stretch>
        </p:blipFill>
        <p:spPr>
          <a:xfrm>
            <a:off x="684000" y="3788999"/>
            <a:ext cx="1395095" cy="2638425"/>
          </a:xfrm>
          <a:prstGeom prst="rect">
            <a:avLst/>
          </a:prstGeom>
        </p:spPr>
      </p:pic>
      <p:pic>
        <p:nvPicPr>
          <p:cNvPr id="14" name="図 13" descr="\\irfsvc42\div5\環境ｴﾈﾙｷﾞｰ第１部\c一般\e1c_proj\2019\リスクT\1900632_MHLW安全教育\31_警備業安全衛生教育マニュアル作成\03_マニュアル\0115_警備業イラスト2\F_2.jpg"/>
          <p:cNvPicPr/>
          <p:nvPr/>
        </p:nvPicPr>
        <p:blipFill rotWithShape="1">
          <a:blip r:embed="rId5">
            <a:extLst>
              <a:ext uri="{28A0092B-C50C-407E-A947-70E740481C1C}">
                <a14:useLocalDpi xmlns:a14="http://schemas.microsoft.com/office/drawing/2010/main" val="0"/>
              </a:ext>
            </a:extLst>
          </a:blip>
          <a:srcRect l="19047" t="15936" r="30159" b="7010"/>
          <a:stretch/>
        </p:blipFill>
        <p:spPr bwMode="auto">
          <a:xfrm>
            <a:off x="2037841" y="3856017"/>
            <a:ext cx="1685925" cy="2557145"/>
          </a:xfrm>
          <a:prstGeom prst="rect">
            <a:avLst/>
          </a:prstGeom>
          <a:noFill/>
          <a:ln>
            <a:noFill/>
          </a:ln>
          <a:extLst>
            <a:ext uri="{53640926-AAD7-44D8-BBD7-CCE9431645EC}">
              <a14:shadowObscured xmlns:a14="http://schemas.microsoft.com/office/drawing/2010/main"/>
            </a:ext>
          </a:extLst>
        </p:spPr>
      </p:pic>
      <p:sp>
        <p:nvSpPr>
          <p:cNvPr id="3" name="テキスト ボックス 2"/>
          <p:cNvSpPr txBox="1"/>
          <p:nvPr/>
        </p:nvSpPr>
        <p:spPr>
          <a:xfrm>
            <a:off x="488583" y="3408248"/>
            <a:ext cx="441146" cy="400110"/>
          </a:xfrm>
          <a:prstGeom prst="rect">
            <a:avLst/>
          </a:prstGeom>
          <a:noFill/>
        </p:spPr>
        <p:txBody>
          <a:bodyPr wrap="none" rtlCol="0">
            <a:spAutoFit/>
          </a:bodyPr>
          <a:lstStyle/>
          <a:p>
            <a:pPr rtl="0"/>
            <a:r>
              <a:rPr lang="mn" sz="2000" b="1">
                <a:solidFill>
                  <a:srgbClr val="FF0000"/>
                </a:solidFill>
                <a:latin typeface="Meiryo UI" panose="020B0604030504040204" pitchFamily="50" charset="-128"/>
                <a:ea typeface="Meiryo UI" panose="020B0604030504040204" pitchFamily="50" charset="-128"/>
              </a:rPr>
              <a:t>〇</a:t>
            </a:r>
          </a:p>
        </p:txBody>
      </p:sp>
      <p:sp>
        <p:nvSpPr>
          <p:cNvPr id="15" name="テキスト ボックス 14"/>
          <p:cNvSpPr txBox="1"/>
          <p:nvPr/>
        </p:nvSpPr>
        <p:spPr>
          <a:xfrm>
            <a:off x="2139941" y="3403055"/>
            <a:ext cx="312906" cy="400110"/>
          </a:xfrm>
          <a:prstGeom prst="rect">
            <a:avLst/>
          </a:prstGeom>
          <a:noFill/>
        </p:spPr>
        <p:txBody>
          <a:bodyPr wrap="none" rtlCol="0">
            <a:spAutoFit/>
          </a:bodyPr>
          <a:lstStyle/>
          <a:p>
            <a:pPr rtl="0"/>
            <a:r>
              <a:rPr lang="mn" sz="2000" b="1">
                <a:solidFill>
                  <a:schemeClr val="accent5"/>
                </a:solidFill>
                <a:latin typeface="Meiryo UI" panose="020B0604030504040204" pitchFamily="50" charset="-128"/>
                <a:ea typeface="Meiryo UI" panose="020B0604030504040204" pitchFamily="50" charset="-128"/>
              </a:rPr>
              <a:t>×</a:t>
            </a:r>
            <a:endParaRPr kumimoji="1" lang="ja-JP" altLang="en-US" sz="2000" b="1" dirty="0">
              <a:solidFill>
                <a:schemeClr val="accent5"/>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00" smtClean="0"/>
              <a:t>7</a:t>
            </a:fld>
            <a:endParaRPr kumimoji="1" lang="ja-JP" altLang="en-US" sz="1000"/>
          </a:p>
        </p:txBody>
      </p:sp>
    </p:spTree>
    <p:extLst>
      <p:ext uri="{BB962C8B-B14F-4D97-AF65-F5344CB8AC3E}">
        <p14:creationId xmlns:p14="http://schemas.microsoft.com/office/powerpoint/2010/main" val="4098736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b="1">
                <a:solidFill>
                  <a:schemeClr val="tx1"/>
                </a:solidFill>
                <a:latin typeface="Meiryo UI" panose="020B0604030504040204" pitchFamily="50" charset="-128"/>
                <a:ea typeface="Meiryo UI" panose="020B0604030504040204" pitchFamily="50" charset="-128"/>
                <a:cs typeface="Meiryo UI" panose="020B0604030504040204" pitchFamily="50" charset="-128"/>
              </a:rPr>
              <a:t>Ажлын байран дахь аюулгүй байдал нь зөв хувцаслах, биеэ зөв авч явах болон ("Ho-Ren-So")-гөөс эхэлнэ.</a:t>
            </a:r>
            <a:endPar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167" y="1125000"/>
            <a:ext cx="2098983" cy="2160000"/>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4341" y="1125000"/>
            <a:ext cx="2098983" cy="2160000"/>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600" y="3260281"/>
            <a:ext cx="3080212" cy="2160000"/>
          </a:xfrm>
          <a:prstGeom prst="rect">
            <a:avLst/>
          </a:prstGeom>
        </p:spPr>
      </p:pic>
      <p:sp>
        <p:nvSpPr>
          <p:cNvPr id="14" name="強調線吹き出し 2 (枠付き) 13"/>
          <p:cNvSpPr/>
          <p:nvPr/>
        </p:nvSpPr>
        <p:spPr>
          <a:xfrm>
            <a:off x="4511987" y="4149000"/>
            <a:ext cx="4530928" cy="2088000"/>
          </a:xfrm>
          <a:prstGeom prst="accentBorderCallout2">
            <a:avLst>
              <a:gd name="adj1" fmla="val 25239"/>
              <a:gd name="adj2" fmla="val -1704"/>
              <a:gd name="adj3" fmla="val 25239"/>
              <a:gd name="adj4" fmla="val -7434"/>
              <a:gd name="adj5" fmla="val 9812"/>
              <a:gd name="adj6" fmla="val -14539"/>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mn" sz="105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Алдаа, тулгарч буй бэрхшээл, хэвийн бус байдлыг цаг тухайд нь тайлагнана. Энэ нь эрт шийдэлд хүргэдэг.</a:t>
            </a:r>
          </a:p>
          <a:p>
            <a:pPr marL="285750" indent="-285750" rtl="0">
              <a:buFont typeface="Wingdings" panose="05000000000000000000" pitchFamily="2" charset="2"/>
              <a:buChar char="n"/>
            </a:pPr>
            <a:r>
              <a:rPr lang="mn" sz="105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5W1H-ийг сайн санаж, үнэн зөвөөр мэдэгдэнэ (мэдээлэл дамжуулна).</a:t>
            </a:r>
          </a:p>
          <a:p>
            <a:pPr marL="285750" indent="-285750" rtl="0">
              <a:buFont typeface="Wingdings" panose="05000000000000000000" pitchFamily="2" charset="2"/>
              <a:buChar char="n"/>
            </a:pPr>
            <a:r>
              <a:rPr lang="mn" sz="105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Асуудлыг өөрөө ганцаараа шийдэж чадахгүй тохиолдолд тэр чигээр нь орхилгүй, эргэн тойрныхоо хүмүүстэй ярилцаж зөвлөлдөнө.</a:t>
            </a:r>
          </a:p>
          <a:p>
            <a:pPr marL="285750" indent="-285750" rtl="0">
              <a:buFont typeface="Wingdings" panose="05000000000000000000" pitchFamily="2" charset="2"/>
              <a:buChar char="n"/>
            </a:pPr>
            <a:r>
              <a:rPr lang="mn" sz="105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Өчүүхэн зүйл байсан ч хамаагүй ямар нэгэн хэвийн бус байдлыг мэдэрвэл удирдлага, харуул, хамгаалалтын үйлчилгээний компани, гэрээт газар болон бусад холбогдох хүмүүст тайлагнаж, мэдэгдэнэ.</a:t>
            </a:r>
          </a:p>
        </p:txBody>
      </p:sp>
      <p:sp>
        <p:nvSpPr>
          <p:cNvPr id="16" name="コンテンツ プレースホルダー 15"/>
          <p:cNvSpPr>
            <a:spLocks noGrp="1"/>
          </p:cNvSpPr>
          <p:nvPr>
            <p:ph idx="1"/>
          </p:nvPr>
        </p:nvSpPr>
        <p:spPr>
          <a:xfrm>
            <a:off x="4787324" y="764999"/>
            <a:ext cx="4248676" cy="2808001"/>
          </a:xfrm>
        </p:spPr>
        <p:txBody>
          <a:bodyPr rtlCol="0">
            <a:normAutofit/>
          </a:bodyPr>
          <a:lstStyle/>
          <a:p>
            <a:pPr marL="0" indent="0" rtl="0">
              <a:buNone/>
            </a:pPr>
            <a:r>
              <a:rPr lang="mn" sz="1400" dirty="0">
                <a:solidFill>
                  <a:srgbClr val="C00000"/>
                </a:solidFill>
              </a:rPr>
              <a:t> "Ho-Ren-So" гэж юу вэ?</a:t>
            </a:r>
          </a:p>
          <a:p>
            <a:pPr rtl="0"/>
            <a:r>
              <a:rPr lang="mn" sz="1200" dirty="0"/>
              <a:t>Тайлагнах ( </a:t>
            </a:r>
            <a:r>
              <a:rPr lang="mn" sz="1200" u="sng" dirty="0"/>
              <a:t>Ho</a:t>
            </a:r>
            <a:r>
              <a:rPr lang="mn" sz="1200" dirty="0"/>
              <a:t>koku )</a:t>
            </a:r>
            <a:endParaRPr kumimoji="1" lang="en-US" altLang="ja-JP" sz="1200" dirty="0"/>
          </a:p>
          <a:p>
            <a:pPr marL="468000" lvl="1" rtl="0"/>
            <a:r>
              <a:rPr lang="mn" sz="1100" dirty="0"/>
              <a:t>Ажилчид ажлын явц, үр дүнгийн талаар хариуцаж буй менежер зэрэг хүнд тайлагнах гэсэн үг юм.</a:t>
            </a:r>
            <a:endParaRPr lang="en-US" altLang="ja-JP" sz="1100" dirty="0"/>
          </a:p>
          <a:p>
            <a:pPr rtl="0"/>
            <a:r>
              <a:rPr lang="mn" sz="1200" dirty="0"/>
              <a:t>Мэдэгдэх (</a:t>
            </a:r>
            <a:r>
              <a:rPr lang="mn" sz="1200" u="sng" dirty="0"/>
              <a:t>Ren</a:t>
            </a:r>
            <a:r>
              <a:rPr lang="mn" sz="1200" dirty="0"/>
              <a:t>raku)</a:t>
            </a:r>
            <a:endParaRPr kumimoji="1" lang="en-US" altLang="ja-JP" sz="1200" dirty="0"/>
          </a:p>
          <a:p>
            <a:pPr marL="468000" lvl="1" rtl="0"/>
            <a:r>
              <a:rPr lang="mn" sz="1100" dirty="0"/>
              <a:t>Ажлын үеэр олж авсан мэдээллийг бусадтайгаа хуваалцах зорилгоор мэдэгдэж, мэдээлэх гэсэн үг юм.</a:t>
            </a:r>
            <a:endParaRPr lang="en-US" altLang="ja-JP" sz="1100" dirty="0"/>
          </a:p>
          <a:p>
            <a:pPr rtl="0"/>
            <a:r>
              <a:rPr lang="mn" sz="1200" dirty="0"/>
              <a:t>Зөвлөлдөх  (</a:t>
            </a:r>
            <a:r>
              <a:rPr lang="mn" sz="1200" u="sng" dirty="0"/>
              <a:t>So</a:t>
            </a:r>
            <a:r>
              <a:rPr lang="mn" sz="1200" dirty="0"/>
              <a:t>dan)</a:t>
            </a:r>
            <a:endParaRPr kumimoji="1" lang="en-US" altLang="ja-JP" sz="1200" dirty="0"/>
          </a:p>
          <a:p>
            <a:pPr marL="468000" lvl="1" rtl="0"/>
            <a:r>
              <a:rPr lang="mn" sz="1100" dirty="0"/>
              <a:t>Шийдвэр гаргах шаардлагатай үед эсвэл шийдвэртээ итгэлгүй байгаа үед санал, зөвлөгөө авах гэсэн үг юм.</a:t>
            </a:r>
            <a:endParaRPr kumimoji="1" lang="ja-JP" altLang="en-US" sz="1100" dirty="0"/>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900" smtClean="0"/>
              <a:t>8</a:t>
            </a:fld>
            <a:endParaRPr kumimoji="1" lang="ja-JP" altLang="en-US" sz="900"/>
          </a:p>
        </p:txBody>
      </p:sp>
      <p:sp>
        <p:nvSpPr>
          <p:cNvPr id="9" name="文本框 8">
            <a:extLst>
              <a:ext uri="{FF2B5EF4-FFF2-40B4-BE49-F238E27FC236}">
                <a16:creationId xmlns:a16="http://schemas.microsoft.com/office/drawing/2014/main" id="{A116C317-547E-4BB1-9691-272F907D8ADA}"/>
              </a:ext>
            </a:extLst>
          </p:cNvPr>
          <p:cNvSpPr txBox="1"/>
          <p:nvPr/>
        </p:nvSpPr>
        <p:spPr>
          <a:xfrm>
            <a:off x="370481" y="1557000"/>
            <a:ext cx="817519" cy="1440000"/>
          </a:xfrm>
          <a:prstGeom prst="rect">
            <a:avLst/>
          </a:prstGeom>
          <a:solidFill>
            <a:schemeClr val="bg1"/>
          </a:solidFill>
        </p:spPr>
        <p:txBody>
          <a:bodyPr wrap="square" lIns="0" tIns="0" rIns="0" bIns="0" rtlCol="0">
            <a:noAutofit/>
          </a:bodyPr>
          <a:lstStyle/>
          <a:p>
            <a:pPr algn="ctr" rtl="0"/>
            <a:r>
              <a:rPr lang="mn" sz="2000" b="1">
                <a:solidFill>
                  <a:srgbClr val="00913E"/>
                </a:solidFill>
                <a:latin typeface="Meiryo UI" panose="020B0604030504040204" pitchFamily="50" charset="-128"/>
                <a:ea typeface="Meiryo UI" panose="020B0604030504040204" pitchFamily="50" charset="-128"/>
              </a:rPr>
              <a:t>Тайлагнах</a:t>
            </a:r>
            <a:endParaRPr lang="zh-CN" altLang="en-US" sz="2000" b="1" dirty="0">
              <a:solidFill>
                <a:srgbClr val="00913E"/>
              </a:solidFill>
              <a:latin typeface="Meiryo UI" panose="020B0604030504040204" pitchFamily="50" charset="-128"/>
              <a:ea typeface="Meiryo UI" panose="020B0604030504040204" pitchFamily="50" charset="-128"/>
            </a:endParaRPr>
          </a:p>
        </p:txBody>
      </p:sp>
      <p:sp>
        <p:nvSpPr>
          <p:cNvPr id="10" name="文本框 9">
            <a:extLst>
              <a:ext uri="{FF2B5EF4-FFF2-40B4-BE49-F238E27FC236}">
                <a16:creationId xmlns:a16="http://schemas.microsoft.com/office/drawing/2014/main" id="{EA1FE284-C613-4690-A2E9-CC1C787E75E1}"/>
              </a:ext>
            </a:extLst>
          </p:cNvPr>
          <p:cNvSpPr txBox="1"/>
          <p:nvPr/>
        </p:nvSpPr>
        <p:spPr>
          <a:xfrm>
            <a:off x="2593150" y="1557000"/>
            <a:ext cx="826850" cy="1368000"/>
          </a:xfrm>
          <a:prstGeom prst="rect">
            <a:avLst/>
          </a:prstGeom>
          <a:solidFill>
            <a:schemeClr val="bg1"/>
          </a:solidFill>
        </p:spPr>
        <p:txBody>
          <a:bodyPr wrap="square" lIns="0" tIns="0" rIns="0" bIns="0" rtlCol="0">
            <a:noAutofit/>
          </a:bodyPr>
          <a:lstStyle/>
          <a:p>
            <a:pPr algn="ctr" rtl="0"/>
            <a:r>
              <a:rPr lang="mn" sz="2000" b="1">
                <a:solidFill>
                  <a:srgbClr val="00913E"/>
                </a:solidFill>
                <a:latin typeface="Meiryo UI" panose="020B0604030504040204" pitchFamily="50" charset="-128"/>
                <a:ea typeface="Meiryo UI" panose="020B0604030504040204" pitchFamily="50" charset="-128"/>
              </a:rPr>
              <a:t>Мэдэгдэх</a:t>
            </a:r>
            <a:endParaRPr lang="zh-CN" altLang="en-US" sz="2000" b="1" dirty="0">
              <a:solidFill>
                <a:srgbClr val="00913E"/>
              </a:solidFill>
              <a:latin typeface="Meiryo UI" panose="020B0604030504040204" pitchFamily="50" charset="-128"/>
              <a:ea typeface="Meiryo UI" panose="020B0604030504040204" pitchFamily="50" charset="-128"/>
            </a:endParaRPr>
          </a:p>
        </p:txBody>
      </p:sp>
      <p:sp>
        <p:nvSpPr>
          <p:cNvPr id="11" name="文本框 10">
            <a:extLst>
              <a:ext uri="{FF2B5EF4-FFF2-40B4-BE49-F238E27FC236}">
                <a16:creationId xmlns:a16="http://schemas.microsoft.com/office/drawing/2014/main" id="{09F2CF75-831F-4503-8F78-6703764EFB9C}"/>
              </a:ext>
            </a:extLst>
          </p:cNvPr>
          <p:cNvSpPr txBox="1"/>
          <p:nvPr/>
        </p:nvSpPr>
        <p:spPr>
          <a:xfrm>
            <a:off x="747600" y="3717000"/>
            <a:ext cx="872400" cy="1378249"/>
          </a:xfrm>
          <a:prstGeom prst="rect">
            <a:avLst/>
          </a:prstGeom>
          <a:solidFill>
            <a:schemeClr val="bg1"/>
          </a:solidFill>
        </p:spPr>
        <p:txBody>
          <a:bodyPr wrap="square" lIns="0" tIns="0" rIns="0" bIns="0" rtlCol="0">
            <a:noAutofit/>
          </a:bodyPr>
          <a:lstStyle/>
          <a:p>
            <a:pPr algn="ctr" rtl="0"/>
            <a:r>
              <a:rPr lang="mn" sz="2000" b="1">
                <a:solidFill>
                  <a:srgbClr val="00913E"/>
                </a:solidFill>
                <a:latin typeface="Meiryo UI" panose="020B0604030504040204" pitchFamily="50" charset="-128"/>
                <a:ea typeface="Meiryo UI" panose="020B0604030504040204" pitchFamily="50" charset="-128"/>
              </a:rPr>
              <a:t>Зөвлөлдөх</a:t>
            </a:r>
            <a:endParaRPr lang="zh-CN" altLang="en-US" sz="2000" b="1" dirty="0">
              <a:solidFill>
                <a:srgbClr val="00913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40245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7" y="2997000"/>
            <a:ext cx="8355834" cy="162021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Харуул, хамгаалалтын удирдамжийг нягтлан, дагаж мөрдөнө</a:t>
            </a:r>
            <a:endPar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324431" y="857381"/>
            <a:ext cx="8853023" cy="5526675"/>
          </a:xfrm>
        </p:spPr>
        <p:txBody>
          <a:bodyPr rtlCol="0">
            <a:normAutofit/>
          </a:bodyPr>
          <a:lstStyle/>
          <a:p>
            <a:pPr rtl="0"/>
            <a:r>
              <a:rPr lang="mn" sz="1800" dirty="0"/>
              <a:t>Харуул, хамгаалалтын ажлын төлөвлөгөө</a:t>
            </a:r>
            <a:endParaRPr kumimoji="1" lang="en-US" altLang="ja-JP" sz="1800" dirty="0"/>
          </a:p>
          <a:p>
            <a:pPr marL="468000" lvl="1" rtl="0"/>
            <a:r>
              <a:rPr lang="mn" sz="1600" dirty="0"/>
              <a:t>Энэ нь харуул, хамгаалалтын ажилчин практик дээр хэрэгжүүлэх ажлыг нарийвчлан тогтоосон төлөвлөгөө болно.</a:t>
            </a:r>
            <a:endParaRPr lang="en-US" altLang="ja-JP" sz="1600" dirty="0"/>
          </a:p>
          <a:p>
            <a:pPr marL="468000" lvl="1" rtl="0"/>
            <a:r>
              <a:rPr lang="mn" sz="1600" dirty="0"/>
              <a:t>Харуул, хамгаалалтын ажлыг практик дээр хэрэгжүүлэхдээ, энэхүү төлөвлөгөөнд үндэслэн харуул, хамгаалалтын ажилчин тус бүрд харуул, хамгаалалтын удирдамж (ажлын заавар)ийг боловсруулан гаргадаг. </a:t>
            </a:r>
            <a:endParaRPr lang="en-US" altLang="ja-JP" sz="1600" dirty="0"/>
          </a:p>
          <a:p>
            <a:pPr marL="468000" lvl="1" rtl="0"/>
            <a:endParaRPr lang="en-US" altLang="ja-JP" sz="1400" dirty="0"/>
          </a:p>
          <a:p>
            <a:pPr marL="10800" rtl="0"/>
            <a:r>
              <a:rPr lang="mn" sz="1800" dirty="0"/>
              <a:t>Харуул, хамгаалалтын удирдамж</a:t>
            </a:r>
            <a:endParaRPr kumimoji="1" lang="en-US" altLang="ja-JP" sz="1800" dirty="0"/>
          </a:p>
          <a:p>
            <a:pPr marL="468000" lvl="1" rtl="0"/>
            <a:r>
              <a:rPr lang="mn" sz="1600" dirty="0"/>
              <a:t>Энэ нь харуул, хамгаалалтын ажлын агуулга, журам, эргүүл хийх маршрут, онцгой байдлын үед авах арга хэмжээ зэргийг нарийвчилсан тогтоосон удирдамж болно.</a:t>
            </a:r>
            <a:endParaRPr lang="en-US" altLang="ja-JP" sz="1600" dirty="0"/>
          </a:p>
          <a:p>
            <a:pPr marL="468000" lvl="1" rtl="0"/>
            <a:r>
              <a:rPr lang="mn" sz="1600" dirty="0"/>
              <a:t>Харуул, хамгаалалтын ажлыг хэрэгжүүлэхдээ, агуулга болон анхаарах зүйлсийн талаар бүрэн ойлголт авч, </a:t>
            </a:r>
            <a:r>
              <a:rPr lang="mn" sz="1600" b="1" u="sng" dirty="0">
                <a:solidFill>
                  <a:srgbClr val="F24F4F"/>
                </a:solidFill>
              </a:rPr>
              <a:t>харуул, хамгаалалтын ажлын зааврыг заавал дагаж мөрдөцгөөе.</a:t>
            </a:r>
            <a:endParaRPr kumimoji="1" lang="ja-JP" altLang="en-US" sz="1600" dirty="0"/>
          </a:p>
        </p:txBody>
      </p:sp>
      <p:sp>
        <p:nvSpPr>
          <p:cNvPr id="11" name="角丸四角形吹き出し 10"/>
          <p:cNvSpPr/>
          <p:nvPr/>
        </p:nvSpPr>
        <p:spPr>
          <a:xfrm>
            <a:off x="4139999" y="4797000"/>
            <a:ext cx="4536001" cy="1188000"/>
          </a:xfrm>
          <a:prstGeom prst="wedgeRoundRectCallout">
            <a:avLst>
              <a:gd name="adj1" fmla="val -28378"/>
              <a:gd name="adj2" fmla="val -72674"/>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sz="1600" b="1">
                <a:solidFill>
                  <a:schemeClr val="bg1"/>
                </a:solidFill>
                <a:latin typeface="Meiryo UI" panose="020B0604030504040204" pitchFamily="50" charset="-128"/>
                <a:ea typeface="Meiryo UI" panose="020B0604030504040204" pitchFamily="50" charset="-128"/>
                <a:cs typeface="Meiryo UI" panose="020B0604030504040204" pitchFamily="50" charset="-128"/>
              </a:rPr>
              <a:t>Мөрдөх ёстой дүрэм журмаа зөрчсөнөөс болоод үйлдвэрлэлийн осол ихээр гарч байна</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00" smtClean="0"/>
              <a:t>9</a:t>
            </a:fld>
            <a:endParaRPr kumimoji="1" lang="ja-JP" altLang="en-US" sz="1000"/>
          </a:p>
        </p:txBody>
      </p:sp>
    </p:spTree>
    <p:extLst>
      <p:ext uri="{BB962C8B-B14F-4D97-AF65-F5344CB8AC3E}">
        <p14:creationId xmlns:p14="http://schemas.microsoft.com/office/powerpoint/2010/main" val="2325098210"/>
      </p:ext>
    </p:extLst>
  </p:cSld>
  <p:clrMapOvr>
    <a:masterClrMapping/>
  </p:clrMapOvr>
</p:sld>
</file>

<file path=ppt/theme/theme1.xml><?xml version="1.0" encoding="utf-8"?>
<a:theme xmlns:a="http://schemas.openxmlformats.org/drawingml/2006/main" name="MHIR仕様">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HIR仕様" id="{05344C92-AC6A-4493-8C0E-E7C17A05DCD7}" vid="{55D99DC7-8333-4294-BB2F-D433CAFD001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MHIR仕様</Template>
  <TotalTime>1223</TotalTime>
  <Words>3830</Words>
  <Application>Microsoft Office PowerPoint</Application>
  <PresentationFormat>画面に合わせる (4:3)</PresentationFormat>
  <Paragraphs>408</Paragraphs>
  <Slides>31</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31</vt:i4>
      </vt:variant>
    </vt:vector>
  </HeadingPairs>
  <TitlesOfParts>
    <vt:vector size="39" baseType="lpstr">
      <vt:lpstr>Futura Md</vt:lpstr>
      <vt:lpstr>Meiryo UI</vt:lpstr>
      <vt:lpstr>ＭＳ Ｐゴシック</vt:lpstr>
      <vt:lpstr>メイリオ</vt:lpstr>
      <vt:lpstr>Arial</vt:lpstr>
      <vt:lpstr>Calibri</vt:lpstr>
      <vt:lpstr>Wingdings</vt:lpstr>
      <vt:lpstr>MHIR仕様</vt:lpstr>
      <vt:lpstr>Эрүүл Ахуй, Аюулгүй Байдлыг Ханган Ажиллахын Тулд</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安全かつ健康的に働くために</dc:title>
  <cp:lastPrinted>2020-02-10T09:16:03Z</cp:lastPrinted>
  <dcterms:created xsi:type="dcterms:W3CDTF">2019-10-29T11:12:42Z</dcterms:created>
  <dcterms:modified xsi:type="dcterms:W3CDTF">2022-03-02T09:12:39Z</dcterms:modified>
</cp:coreProperties>
</file>