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3"/>
  </p:notesMasterIdLst>
  <p:sldIdLst>
    <p:sldId id="256" r:id="rId2"/>
    <p:sldId id="257" r:id="rId3"/>
    <p:sldId id="258" r:id="rId4"/>
    <p:sldId id="291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68" r:id="rId14"/>
    <p:sldId id="270" r:id="rId15"/>
    <p:sldId id="271" r:id="rId16"/>
    <p:sldId id="272" r:id="rId17"/>
    <p:sldId id="273" r:id="rId18"/>
    <p:sldId id="274" r:id="rId19"/>
    <p:sldId id="275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8" r:id="rId30"/>
    <p:sldId id="289" r:id="rId31"/>
    <p:sldId id="290" r:id="rId32"/>
  </p:sldIdLst>
  <p:sldSz cx="9144000" cy="6858000" type="screen4x3"/>
  <p:notesSz cx="6807200" cy="9939338"/>
  <p:defaultTextStyle>
    <a:defPPr rtl="0">
      <a:defRPr lang="my-MM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mitt" initials="A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13E"/>
    <a:srgbClr val="FF5050"/>
    <a:srgbClr val="F24F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442" autoAdjust="0"/>
    <p:restoredTop sz="94601" autoAdjust="0"/>
  </p:normalViewPr>
  <p:slideViewPr>
    <p:cSldViewPr showGuides="1">
      <p:cViewPr varScale="1">
        <p:scale>
          <a:sx n="79" d="100"/>
          <a:sy n="79" d="100"/>
        </p:scale>
        <p:origin x="1872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______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______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______2.xlsx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1469421101774042"/>
          <c:y val="9.5185654008438814E-2"/>
          <c:w val="0.46388888888888891"/>
          <c:h val="0.77314814814814814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ED7D3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480-43EF-9D81-02DCBB2D8E92}"/>
              </c:ext>
            </c:extLst>
          </c:dPt>
          <c:dPt>
            <c:idx val="1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8480-43EF-9D81-02DCBB2D8E92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480-43EF-9D81-02DCBB2D8E92}"/>
              </c:ext>
            </c:extLst>
          </c:dPt>
          <c:dPt>
            <c:idx val="3"/>
            <c:bubble3D val="0"/>
            <c:spPr>
              <a:solidFill>
                <a:srgbClr val="039EEB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8480-43EF-9D81-02DCBB2D8E92}"/>
              </c:ext>
            </c:extLst>
          </c:dPt>
          <c:dPt>
            <c:idx val="4"/>
            <c:bubble3D val="0"/>
            <c:spPr>
              <a:solidFill>
                <a:srgbClr val="934BC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480-43EF-9D81-02DCBB2D8E92}"/>
              </c:ext>
            </c:extLst>
          </c:dPt>
          <c:dPt>
            <c:idx val="5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968A-4519-BAA5-C226F5F31860}"/>
              </c:ext>
            </c:extLst>
          </c:dPt>
          <c:dPt>
            <c:idx val="6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E-968A-4519-BAA5-C226F5F31860}"/>
              </c:ext>
            </c:extLst>
          </c:dPt>
          <c:dPt>
            <c:idx val="7"/>
            <c:bubble3D val="0"/>
            <c:spPr>
              <a:solidFill>
                <a:srgbClr val="5B9BD5">
                  <a:lumMod val="20000"/>
                  <a:lumOff val="80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C-968A-4519-BAA5-C226F5F31860}"/>
              </c:ext>
            </c:extLst>
          </c:dPt>
          <c:dLbls>
            <c:dLbl>
              <c:idx val="0"/>
              <c:layout>
                <c:manualLayout>
                  <c:x val="8.3513251128178867E-3"/>
                  <c:y val="5.048006342389328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lnSpc>
                        <a:spcPct val="150000"/>
                      </a:lnSpc>
                      <a:defRPr lang="ja-JP" sz="600" b="0" i="0" u="none" strike="noStrike" kern="1200" baseline="0">
                        <a:solidFill>
                          <a:schemeClr val="bg1"/>
                        </a:solidFill>
                        <a:latin typeface="Myanmar Text" panose="020B0502040204020203" pitchFamily="34" charset="0"/>
                        <a:ea typeface="Meiryo UI" panose="020B0604030504040204" pitchFamily="50" charset="-128"/>
                        <a:cs typeface="Myanmar Text" panose="020B0502040204020203" pitchFamily="34" charset="0"/>
                      </a:defRPr>
                    </a:pPr>
                    <a:fld id="{9A8D788B-6E72-4E1A-B064-4D2AB7929877}" type="CATEGORYNAME">
                      <a:rPr lang="my-MM" altLang="ja-JP" sz="600">
                        <a:latin typeface="Myanmar Text" panose="020B0502040204020203" pitchFamily="34" charset="0"/>
                        <a:cs typeface="Myanmar Text" panose="020B0502040204020203" pitchFamily="34" charset="0"/>
                      </a:rPr>
                      <a:pPr>
                        <a:lnSpc>
                          <a:spcPct val="150000"/>
                        </a:lnSpc>
                        <a:defRPr lang="ja-JP" sz="600">
                          <a:solidFill>
                            <a:schemeClr val="bg1"/>
                          </a:solidFill>
                          <a:latin typeface="Myanmar Text" panose="020B0502040204020203" pitchFamily="34" charset="0"/>
                          <a:ea typeface="Meiryo UI" panose="020B0604030504040204" pitchFamily="50" charset="-128"/>
                          <a:cs typeface="Myanmar Text" panose="020B0502040204020203" pitchFamily="34" charset="0"/>
                        </a:defRPr>
                      </a:pPr>
                      <a:t>[分類名]</a:t>
                    </a:fld>
                    <a:endParaRPr lang="my-MM" altLang="ja-JP" sz="600" baseline="0" dirty="0">
                      <a:latin typeface="Myanmar Text" panose="020B0502040204020203" pitchFamily="34" charset="0"/>
                      <a:cs typeface="Myanmar Text" panose="020B0502040204020203" pitchFamily="34" charset="0"/>
                    </a:endParaRPr>
                  </a:p>
                  <a:p>
                    <a:pPr>
                      <a:lnSpc>
                        <a:spcPct val="150000"/>
                      </a:lnSpc>
                      <a:defRPr lang="ja-JP" sz="600">
                        <a:solidFill>
                          <a:schemeClr val="bg1"/>
                        </a:solidFill>
                        <a:latin typeface="Myanmar Text" panose="020B0502040204020203" pitchFamily="34" charset="0"/>
                        <a:ea typeface="Meiryo UI" panose="020B0604030504040204" pitchFamily="50" charset="-128"/>
                        <a:cs typeface="Myanmar Text" panose="020B0502040204020203" pitchFamily="34" charset="0"/>
                      </a:defRPr>
                    </a:pPr>
                    <a:fld id="{EA45B481-FA35-4467-B84B-DACC3CDB1F0F}" type="VALUE">
                      <a:rPr lang="my-MM" altLang="ja-JP" sz="600" smtClean="0">
                        <a:latin typeface="Myanmar Text" panose="020B0502040204020203" pitchFamily="34" charset="0"/>
                        <a:cs typeface="Myanmar Text" panose="020B0502040204020203" pitchFamily="34" charset="0"/>
                      </a:rPr>
                      <a:pPr>
                        <a:lnSpc>
                          <a:spcPct val="150000"/>
                        </a:lnSpc>
                        <a:defRPr lang="ja-JP" sz="600">
                          <a:solidFill>
                            <a:schemeClr val="bg1"/>
                          </a:solidFill>
                          <a:latin typeface="Myanmar Text" panose="020B0502040204020203" pitchFamily="34" charset="0"/>
                          <a:ea typeface="Meiryo UI" panose="020B0604030504040204" pitchFamily="50" charset="-128"/>
                          <a:cs typeface="Myanmar Text" panose="020B0502040204020203" pitchFamily="34" charset="0"/>
                        </a:defRPr>
                      </a:pPr>
                      <a:t>[値]</a:t>
                    </a:fld>
                    <a:r>
                      <a:rPr lang="my-MM" altLang="ja-JP" sz="600" dirty="0">
                        <a:latin typeface="Myanmar Text" panose="020B0502040204020203" pitchFamily="34" charset="0"/>
                        <a:cs typeface="Myanmar Text" panose="020B0502040204020203" pitchFamily="34" charset="0"/>
                      </a:rPr>
                      <a:t>ဦး</a:t>
                    </a:r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lnSpc>
                      <a:spcPct val="150000"/>
                    </a:lnSpc>
                    <a:defRPr lang="ja-JP" sz="600" b="0" i="0" u="none" strike="noStrike" kern="1200" baseline="0">
                      <a:solidFill>
                        <a:schemeClr val="bg1"/>
                      </a:solidFill>
                      <a:latin typeface="Myanmar Text" panose="020B0502040204020203" pitchFamily="34" charset="0"/>
                      <a:ea typeface="Meiryo UI" panose="020B0604030504040204" pitchFamily="50" charset="-128"/>
                      <a:cs typeface="Myanmar Text" panose="020B0502040204020203" pitchFamily="34" charset="0"/>
                    </a:defRPr>
                  </a:pPr>
                  <a:endParaRPr lang="ja-JP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8480-43EF-9D81-02DCBB2D8E92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lnSpc>
                        <a:spcPct val="150000"/>
                      </a:lnSpc>
                      <a:defRPr lang="ja-JP" sz="600" b="0" i="0" u="none" strike="noStrike" kern="1200" baseline="0">
                        <a:solidFill>
                          <a:schemeClr val="bg1"/>
                        </a:solidFill>
                        <a:latin typeface="Myanmar Text" panose="020B0502040204020203" pitchFamily="34" charset="0"/>
                        <a:ea typeface="Meiryo UI" panose="020B0604030504040204" pitchFamily="50" charset="-128"/>
                        <a:cs typeface="Myanmar Text" panose="020B0502040204020203" pitchFamily="34" charset="0"/>
                      </a:defRPr>
                    </a:pPr>
                    <a:fld id="{4F568977-F764-46B0-9E64-351CEDCAD31A}" type="CATEGORYNAME">
                      <a:rPr lang="my-MM" altLang="ja-JP" sz="600">
                        <a:latin typeface="Myanmar Text" panose="020B0502040204020203" pitchFamily="34" charset="0"/>
                        <a:cs typeface="Myanmar Text" panose="020B0502040204020203" pitchFamily="34" charset="0"/>
                      </a:rPr>
                      <a:pPr>
                        <a:lnSpc>
                          <a:spcPct val="150000"/>
                        </a:lnSpc>
                        <a:defRPr lang="ja-JP" sz="600">
                          <a:solidFill>
                            <a:schemeClr val="bg1"/>
                          </a:solidFill>
                          <a:latin typeface="Myanmar Text" panose="020B0502040204020203" pitchFamily="34" charset="0"/>
                          <a:ea typeface="Meiryo UI" panose="020B0604030504040204" pitchFamily="50" charset="-128"/>
                          <a:cs typeface="Myanmar Text" panose="020B0502040204020203" pitchFamily="34" charset="0"/>
                        </a:defRPr>
                      </a:pPr>
                      <a:t>[分類名]</a:t>
                    </a:fld>
                    <a:endParaRPr lang="my-MM" altLang="ja-JP" sz="600" baseline="0" dirty="0">
                      <a:latin typeface="Myanmar Text" panose="020B0502040204020203" pitchFamily="34" charset="0"/>
                      <a:cs typeface="Myanmar Text" panose="020B0502040204020203" pitchFamily="34" charset="0"/>
                    </a:endParaRPr>
                  </a:p>
                  <a:p>
                    <a:pPr>
                      <a:lnSpc>
                        <a:spcPct val="150000"/>
                      </a:lnSpc>
                      <a:defRPr lang="ja-JP" sz="600">
                        <a:solidFill>
                          <a:schemeClr val="bg1"/>
                        </a:solidFill>
                        <a:latin typeface="Myanmar Text" panose="020B0502040204020203" pitchFamily="34" charset="0"/>
                        <a:ea typeface="Meiryo UI" panose="020B0604030504040204" pitchFamily="50" charset="-128"/>
                        <a:cs typeface="Myanmar Text" panose="020B0502040204020203" pitchFamily="34" charset="0"/>
                      </a:defRPr>
                    </a:pPr>
                    <a:fld id="{97B2D512-D92C-40FF-9B3E-E748D4A88CC5}" type="VALUE">
                      <a:rPr lang="my-MM" altLang="ja-JP" sz="600" smtClean="0">
                        <a:latin typeface="Myanmar Text" panose="020B0502040204020203" pitchFamily="34" charset="0"/>
                        <a:cs typeface="Myanmar Text" panose="020B0502040204020203" pitchFamily="34" charset="0"/>
                      </a:rPr>
                      <a:pPr>
                        <a:lnSpc>
                          <a:spcPct val="150000"/>
                        </a:lnSpc>
                        <a:defRPr lang="ja-JP" sz="600">
                          <a:solidFill>
                            <a:schemeClr val="bg1"/>
                          </a:solidFill>
                          <a:latin typeface="Myanmar Text" panose="020B0502040204020203" pitchFamily="34" charset="0"/>
                          <a:ea typeface="Meiryo UI" panose="020B0604030504040204" pitchFamily="50" charset="-128"/>
                          <a:cs typeface="Myanmar Text" panose="020B0502040204020203" pitchFamily="34" charset="0"/>
                        </a:defRPr>
                      </a:pPr>
                      <a:t>[値]</a:t>
                    </a:fld>
                    <a:r>
                      <a:rPr lang="my-MM" altLang="ja-JP" sz="600" dirty="0">
                        <a:latin typeface="Myanmar Text" panose="020B0502040204020203" pitchFamily="34" charset="0"/>
                        <a:cs typeface="Myanmar Text" panose="020B0502040204020203" pitchFamily="34" charset="0"/>
                      </a:rPr>
                      <a:t>ဦး</a:t>
                    </a:r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lnSpc>
                      <a:spcPct val="150000"/>
                    </a:lnSpc>
                    <a:defRPr lang="ja-JP" sz="600" b="0" i="0" u="none" strike="noStrike" kern="1200" baseline="0">
                      <a:solidFill>
                        <a:schemeClr val="bg1"/>
                      </a:solidFill>
                      <a:latin typeface="Myanmar Text" panose="020B0502040204020203" pitchFamily="34" charset="0"/>
                      <a:ea typeface="Meiryo UI" panose="020B0604030504040204" pitchFamily="50" charset="-128"/>
                      <a:cs typeface="Myanmar Text" panose="020B0502040204020203" pitchFamily="34" charset="0"/>
                    </a:defRPr>
                  </a:pPr>
                  <a:endParaRPr lang="ja-JP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8480-43EF-9D81-02DCBB2D8E92}"/>
                </c:ext>
              </c:extLst>
            </c:dLbl>
            <c:dLbl>
              <c:idx val="2"/>
              <c:layout>
                <c:manualLayout>
                  <c:x val="-6.9049707602339182E-3"/>
                  <c:y val="1.142296910373833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lnSpc>
                        <a:spcPct val="150000"/>
                      </a:lnSpc>
                      <a:defRPr lang="ja-JP" sz="600" b="0" i="0" u="none" strike="noStrike" kern="1200" baseline="0">
                        <a:solidFill>
                          <a:sysClr val="windowText" lastClr="000000"/>
                        </a:solidFill>
                        <a:latin typeface="Myanmar Text" panose="020B0502040204020203" pitchFamily="34" charset="0"/>
                        <a:ea typeface="Meiryo UI" panose="020B0604030504040204" pitchFamily="50" charset="-128"/>
                        <a:cs typeface="Myanmar Text" panose="020B0502040204020203" pitchFamily="34" charset="0"/>
                      </a:defRPr>
                    </a:pPr>
                    <a:fld id="{FAD5B01F-751B-43D9-8247-5C9534AFE9B7}" type="CATEGORYNAME">
                      <a:rPr lang="my-MM" altLang="ja-JP" sz="600">
                        <a:latin typeface="Myanmar Text" panose="020B0502040204020203" pitchFamily="34" charset="0"/>
                        <a:cs typeface="Myanmar Text" panose="020B0502040204020203" pitchFamily="34" charset="0"/>
                      </a:rPr>
                      <a:pPr>
                        <a:lnSpc>
                          <a:spcPct val="150000"/>
                        </a:lnSpc>
                        <a:defRPr lang="ja-JP" sz="600">
                          <a:solidFill>
                            <a:sysClr val="windowText" lastClr="000000"/>
                          </a:solidFill>
                          <a:latin typeface="Myanmar Text" panose="020B0502040204020203" pitchFamily="34" charset="0"/>
                          <a:ea typeface="Meiryo UI" panose="020B0604030504040204" pitchFamily="50" charset="-128"/>
                          <a:cs typeface="Myanmar Text" panose="020B0502040204020203" pitchFamily="34" charset="0"/>
                        </a:defRPr>
                      </a:pPr>
                      <a:t>[分類名]</a:t>
                    </a:fld>
                    <a:endParaRPr lang="my-MM" altLang="ja-JP" sz="600" baseline="0" dirty="0">
                      <a:latin typeface="Myanmar Text" panose="020B0502040204020203" pitchFamily="34" charset="0"/>
                      <a:cs typeface="Myanmar Text" panose="020B0502040204020203" pitchFamily="34" charset="0"/>
                    </a:endParaRPr>
                  </a:p>
                  <a:p>
                    <a:pPr>
                      <a:lnSpc>
                        <a:spcPct val="150000"/>
                      </a:lnSpc>
                      <a:defRPr lang="ja-JP" sz="600">
                        <a:solidFill>
                          <a:sysClr val="windowText" lastClr="000000"/>
                        </a:solidFill>
                        <a:latin typeface="Myanmar Text" panose="020B0502040204020203" pitchFamily="34" charset="0"/>
                        <a:ea typeface="Meiryo UI" panose="020B0604030504040204" pitchFamily="50" charset="-128"/>
                        <a:cs typeface="Myanmar Text" panose="020B0502040204020203" pitchFamily="34" charset="0"/>
                      </a:defRPr>
                    </a:pPr>
                    <a:fld id="{3BD2A96F-F17F-45F8-854C-4EB854693F97}" type="VALUE">
                      <a:rPr lang="my-MM" altLang="ja-JP" sz="600" smtClean="0">
                        <a:latin typeface="Myanmar Text" panose="020B0502040204020203" pitchFamily="34" charset="0"/>
                        <a:cs typeface="Myanmar Text" panose="020B0502040204020203" pitchFamily="34" charset="0"/>
                      </a:rPr>
                      <a:pPr>
                        <a:lnSpc>
                          <a:spcPct val="150000"/>
                        </a:lnSpc>
                        <a:defRPr lang="ja-JP" sz="600">
                          <a:solidFill>
                            <a:sysClr val="windowText" lastClr="000000"/>
                          </a:solidFill>
                          <a:latin typeface="Myanmar Text" panose="020B0502040204020203" pitchFamily="34" charset="0"/>
                          <a:ea typeface="Meiryo UI" panose="020B0604030504040204" pitchFamily="50" charset="-128"/>
                          <a:cs typeface="Myanmar Text" panose="020B0502040204020203" pitchFamily="34" charset="0"/>
                        </a:defRPr>
                      </a:pPr>
                      <a:t>[値]</a:t>
                    </a:fld>
                    <a:r>
                      <a:rPr lang="my-MM" altLang="ja-JP" sz="600" dirty="0">
                        <a:latin typeface="Myanmar Text" panose="020B0502040204020203" pitchFamily="34" charset="0"/>
                        <a:cs typeface="Myanmar Text" panose="020B0502040204020203" pitchFamily="34" charset="0"/>
                      </a:rPr>
                      <a:t> ဦး</a:t>
                    </a:r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lnSpc>
                      <a:spcPct val="150000"/>
                    </a:lnSpc>
                    <a:defRPr lang="ja-JP" sz="600" b="0" i="0" u="none" strike="noStrike" kern="1200" baseline="0">
                      <a:solidFill>
                        <a:sysClr val="windowText" lastClr="000000"/>
                      </a:solidFill>
                      <a:latin typeface="Myanmar Text" panose="020B0502040204020203" pitchFamily="34" charset="0"/>
                      <a:ea typeface="Meiryo UI" panose="020B0604030504040204" pitchFamily="50" charset="-128"/>
                      <a:cs typeface="Myanmar Text" panose="020B0502040204020203" pitchFamily="34" charset="0"/>
                    </a:defRPr>
                  </a:pPr>
                  <a:endParaRPr lang="ja-JP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503296783625731"/>
                      <c:h val="0.2786549063945807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8480-43EF-9D81-02DCBB2D8E92}"/>
                </c:ext>
              </c:extLst>
            </c:dLbl>
            <c:dLbl>
              <c:idx val="3"/>
              <c:layout>
                <c:manualLayout>
                  <c:x val="-0.13298245614035087"/>
                  <c:y val="0.21237314161615767"/>
                </c:manualLayout>
              </c:layout>
              <c:tx>
                <c:rich>
                  <a:bodyPr rot="0" spcFirstLastPara="1" vertOverflow="overflow" horzOverflow="overflow" vert="horz" wrap="square" lIns="38100" tIns="0" rIns="38100" bIns="19050" anchor="ctr" anchorCtr="1">
                    <a:noAutofit/>
                  </a:bodyPr>
                  <a:lstStyle/>
                  <a:p>
                    <a:pPr>
                      <a:lnSpc>
                        <a:spcPct val="150000"/>
                      </a:lnSpc>
                      <a:defRPr lang="ja-JP" sz="600" b="0" i="0" u="none" strike="noStrike" kern="1200" baseline="0">
                        <a:solidFill>
                          <a:sysClr val="windowText" lastClr="000000"/>
                        </a:solidFill>
                        <a:latin typeface="Myanmar Text" panose="020B0502040204020203" pitchFamily="34" charset="0"/>
                        <a:ea typeface="Meiryo UI" panose="020B0604030504040204" pitchFamily="50" charset="-128"/>
                        <a:cs typeface="Myanmar Text" panose="020B0502040204020203" pitchFamily="34" charset="0"/>
                      </a:defRPr>
                    </a:pPr>
                    <a:r>
                      <a:rPr lang="my-MM" altLang="ja-JP" sz="500" baseline="0" dirty="0">
                        <a:latin typeface="Myanmar Text" panose="020B0502040204020203" pitchFamily="34" charset="0"/>
                        <a:cs typeface="Myanmar Text" panose="020B0502040204020203" pitchFamily="34" charset="0"/>
                      </a:rPr>
                      <a:t>မဖြစ်နိုင်သော ကိုယ်ဟန်အနေအထား</a:t>
                    </a:r>
                  </a:p>
                  <a:p>
                    <a:pPr>
                      <a:lnSpc>
                        <a:spcPct val="150000"/>
                      </a:lnSpc>
                      <a:defRPr lang="ja-JP" sz="600">
                        <a:solidFill>
                          <a:sysClr val="windowText" lastClr="000000"/>
                        </a:solidFill>
                        <a:latin typeface="Myanmar Text" panose="020B0502040204020203" pitchFamily="34" charset="0"/>
                        <a:ea typeface="Meiryo UI" panose="020B0604030504040204" pitchFamily="50" charset="-128"/>
                        <a:cs typeface="Myanmar Text" panose="020B0502040204020203" pitchFamily="34" charset="0"/>
                      </a:defRPr>
                    </a:pPr>
                    <a:r>
                      <a:rPr lang="my-MM" altLang="ja-JP" sz="500" baseline="0" dirty="0">
                        <a:latin typeface="Myanmar Text" panose="020B0502040204020203" pitchFamily="34" charset="0"/>
                        <a:cs typeface="Myanmar Text" panose="020B0502040204020203" pitchFamily="34" charset="0"/>
                      </a:rPr>
                      <a:t>လှုပ်ရှားမှု၏တန်ပြန်မှု</a:t>
                    </a:r>
                  </a:p>
                  <a:p>
                    <a:pPr>
                      <a:lnSpc>
                        <a:spcPct val="150000"/>
                      </a:lnSpc>
                      <a:defRPr lang="ja-JP" sz="600">
                        <a:solidFill>
                          <a:sysClr val="windowText" lastClr="000000"/>
                        </a:solidFill>
                        <a:latin typeface="Myanmar Text" panose="020B0502040204020203" pitchFamily="34" charset="0"/>
                        <a:ea typeface="Meiryo UI" panose="020B0604030504040204" pitchFamily="50" charset="-128"/>
                        <a:cs typeface="Myanmar Text" panose="020B0502040204020203" pitchFamily="34" charset="0"/>
                      </a:defRPr>
                    </a:pPr>
                    <a:fld id="{3FD30540-ED1A-406C-93FB-74BD1D7EFAD6}" type="VALUE">
                      <a:rPr lang="en-US" altLang="ja-JP" sz="500" smtClean="0">
                        <a:latin typeface="Myanmar Text" panose="020B0502040204020203" pitchFamily="34" charset="0"/>
                        <a:cs typeface="Myanmar Text" panose="020B0502040204020203" pitchFamily="34" charset="0"/>
                      </a:rPr>
                      <a:pPr>
                        <a:lnSpc>
                          <a:spcPct val="150000"/>
                        </a:lnSpc>
                        <a:defRPr lang="ja-JP" sz="600">
                          <a:solidFill>
                            <a:sysClr val="windowText" lastClr="000000"/>
                          </a:solidFill>
                          <a:latin typeface="Myanmar Text" panose="020B0502040204020203" pitchFamily="34" charset="0"/>
                          <a:ea typeface="Meiryo UI" panose="020B0604030504040204" pitchFamily="50" charset="-128"/>
                          <a:cs typeface="Myanmar Text" panose="020B0502040204020203" pitchFamily="34" charset="0"/>
                        </a:defRPr>
                      </a:pPr>
                      <a:t>[値]</a:t>
                    </a:fld>
                    <a:r>
                      <a:rPr lang="en-US" altLang="ja-JP" sz="500" dirty="0">
                        <a:latin typeface="Myanmar Text" panose="020B0502040204020203" pitchFamily="34" charset="0"/>
                        <a:cs typeface="Myanmar Text" panose="020B0502040204020203" pitchFamily="34" charset="0"/>
                      </a:rPr>
                      <a:t> </a:t>
                    </a:r>
                    <a:r>
                      <a:rPr lang="en-US" altLang="ja-JP" sz="500" dirty="0" err="1">
                        <a:latin typeface="Myanmar Text" panose="020B0502040204020203" pitchFamily="34" charset="0"/>
                        <a:cs typeface="Myanmar Text" panose="020B0502040204020203" pitchFamily="34" charset="0"/>
                      </a:rPr>
                      <a:t>ဦး</a:t>
                    </a:r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overflow" horzOverflow="overflow" vert="horz" wrap="square" lIns="38100" tIns="0" rIns="38100" bIns="19050" anchor="ctr" anchorCtr="1">
                  <a:noAutofit/>
                </a:bodyPr>
                <a:lstStyle/>
                <a:p>
                  <a:pPr>
                    <a:lnSpc>
                      <a:spcPct val="150000"/>
                    </a:lnSpc>
                    <a:defRPr lang="ja-JP" sz="600" b="0" i="0" u="none" strike="noStrike" kern="1200" baseline="0">
                      <a:solidFill>
                        <a:sysClr val="windowText" lastClr="000000"/>
                      </a:solidFill>
                      <a:latin typeface="Myanmar Text" panose="020B0502040204020203" pitchFamily="34" charset="0"/>
                      <a:ea typeface="Meiryo UI" panose="020B0604030504040204" pitchFamily="50" charset="-128"/>
                      <a:cs typeface="Myanmar Text" panose="020B0502040204020203" pitchFamily="34" charset="0"/>
                    </a:defRPr>
                  </a:pPr>
                  <a:endParaRPr lang="ja-JP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3162370857699805"/>
                      <c:h val="0.1555738933638519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8480-43EF-9D81-02DCBB2D8E92}"/>
                </c:ext>
              </c:extLst>
            </c:dLbl>
            <c:dLbl>
              <c:idx val="4"/>
              <c:layout>
                <c:manualLayout>
                  <c:x val="-0.15070540935672516"/>
                  <c:y val="2.563464247612655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lnSpc>
                        <a:spcPct val="150000"/>
                      </a:lnSpc>
                      <a:defRPr lang="ja-JP" sz="600" b="0" i="0" u="none" strike="noStrike" kern="1200" baseline="0">
                        <a:solidFill>
                          <a:sysClr val="windowText" lastClr="000000"/>
                        </a:solidFill>
                        <a:latin typeface="Myanmar Text" panose="020B0502040204020203" pitchFamily="34" charset="0"/>
                        <a:ea typeface="Meiryo UI" panose="020B0604030504040204" pitchFamily="50" charset="-128"/>
                        <a:cs typeface="Myanmar Text" panose="020B0502040204020203" pitchFamily="34" charset="0"/>
                      </a:defRPr>
                    </a:pPr>
                    <a:fld id="{A6D7EAA0-F587-4BA6-9C4E-A19C52A84869}" type="CATEGORYNAME">
                      <a:rPr lang="my-MM" altLang="ja-JP" sz="400"/>
                      <a:pPr>
                        <a:lnSpc>
                          <a:spcPct val="150000"/>
                        </a:lnSpc>
                        <a:defRPr lang="ja-JP" sz="600">
                          <a:solidFill>
                            <a:sysClr val="windowText" lastClr="000000"/>
                          </a:solidFill>
                          <a:latin typeface="Myanmar Text" panose="020B0502040204020203" pitchFamily="34" charset="0"/>
                          <a:ea typeface="Meiryo UI" panose="020B0604030504040204" pitchFamily="50" charset="-128"/>
                          <a:cs typeface="Myanmar Text" panose="020B0502040204020203" pitchFamily="34" charset="0"/>
                        </a:defRPr>
                      </a:pPr>
                      <a:t>[分類名]</a:t>
                    </a:fld>
                    <a:endParaRPr lang="my-MM" altLang="ja-JP" sz="400" baseline="0" dirty="0"/>
                  </a:p>
                  <a:p>
                    <a:pPr>
                      <a:lnSpc>
                        <a:spcPct val="150000"/>
                      </a:lnSpc>
                      <a:defRPr lang="ja-JP" sz="600">
                        <a:solidFill>
                          <a:sysClr val="windowText" lastClr="000000"/>
                        </a:solidFill>
                        <a:latin typeface="Myanmar Text" panose="020B0502040204020203" pitchFamily="34" charset="0"/>
                        <a:ea typeface="Meiryo UI" panose="020B0604030504040204" pitchFamily="50" charset="-128"/>
                        <a:cs typeface="Myanmar Text" panose="020B0502040204020203" pitchFamily="34" charset="0"/>
                      </a:defRPr>
                    </a:pPr>
                    <a:fld id="{F0EB2691-01D0-40C6-80D7-BD3F713FD7BE}" type="VALUE">
                      <a:rPr lang="my-MM" altLang="ja-JP" sz="400" smtClean="0"/>
                      <a:pPr>
                        <a:lnSpc>
                          <a:spcPct val="150000"/>
                        </a:lnSpc>
                        <a:defRPr lang="ja-JP" sz="600">
                          <a:solidFill>
                            <a:sysClr val="windowText" lastClr="000000"/>
                          </a:solidFill>
                          <a:latin typeface="Myanmar Text" panose="020B0502040204020203" pitchFamily="34" charset="0"/>
                          <a:ea typeface="Meiryo UI" panose="020B0604030504040204" pitchFamily="50" charset="-128"/>
                          <a:cs typeface="Myanmar Text" panose="020B0502040204020203" pitchFamily="34" charset="0"/>
                        </a:defRPr>
                      </a:pPr>
                      <a:t>[値]</a:t>
                    </a:fld>
                    <a:r>
                      <a:rPr lang="my-MM" altLang="ja-JP" sz="400" dirty="0"/>
                      <a:t> ဦး</a:t>
                    </a:r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lnSpc>
                      <a:spcPct val="150000"/>
                    </a:lnSpc>
                    <a:defRPr lang="ja-JP" sz="600" b="0" i="0" u="none" strike="noStrike" kern="1200" baseline="0">
                      <a:solidFill>
                        <a:sysClr val="windowText" lastClr="000000"/>
                      </a:solidFill>
                      <a:latin typeface="Myanmar Text" panose="020B0502040204020203" pitchFamily="34" charset="0"/>
                      <a:ea typeface="Meiryo UI" panose="020B0604030504040204" pitchFamily="50" charset="-128"/>
                      <a:cs typeface="Myanmar Text" panose="020B0502040204020203" pitchFamily="34" charset="0"/>
                    </a:defRPr>
                  </a:pPr>
                  <a:endParaRPr lang="ja-JP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6314424951267056"/>
                      <c:h val="0.2630748124952698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8480-43EF-9D81-02DCBB2D8E92}"/>
                </c:ext>
              </c:extLst>
            </c:dLbl>
            <c:dLbl>
              <c:idx val="5"/>
              <c:layout>
                <c:manualLayout>
                  <c:x val="-0.12034527290448344"/>
                  <c:y val="-0.1977048798675067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lnSpc>
                        <a:spcPct val="150000"/>
                      </a:lnSpc>
                      <a:defRPr lang="ja-JP" sz="600" b="0" i="0" u="none" strike="noStrike" kern="1200" baseline="0">
                        <a:solidFill>
                          <a:sysClr val="windowText" lastClr="000000"/>
                        </a:solidFill>
                        <a:latin typeface="Myanmar Text" panose="020B0502040204020203" pitchFamily="34" charset="0"/>
                        <a:ea typeface="Meiryo UI" panose="020B0604030504040204" pitchFamily="50" charset="-128"/>
                        <a:cs typeface="Myanmar Text" panose="020B0502040204020203" pitchFamily="34" charset="0"/>
                      </a:defRPr>
                    </a:pPr>
                    <a:fld id="{55361B60-56F1-41E6-BB66-D85E48DAADC1}" type="CATEGORYNAME">
                      <a:rPr lang="my-MM" altLang="ja-JP" sz="500"/>
                      <a:pPr>
                        <a:lnSpc>
                          <a:spcPct val="150000"/>
                        </a:lnSpc>
                        <a:defRPr lang="ja-JP" sz="600">
                          <a:solidFill>
                            <a:sysClr val="windowText" lastClr="000000"/>
                          </a:solidFill>
                          <a:latin typeface="Myanmar Text" panose="020B0502040204020203" pitchFamily="34" charset="0"/>
                          <a:ea typeface="Meiryo UI" panose="020B0604030504040204" pitchFamily="50" charset="-128"/>
                          <a:cs typeface="Myanmar Text" panose="020B0502040204020203" pitchFamily="34" charset="0"/>
                        </a:defRPr>
                      </a:pPr>
                      <a:t>[分類名]</a:t>
                    </a:fld>
                    <a:endParaRPr lang="my-MM" altLang="ja-JP" sz="500" baseline="0" dirty="0"/>
                  </a:p>
                  <a:p>
                    <a:pPr>
                      <a:lnSpc>
                        <a:spcPct val="150000"/>
                      </a:lnSpc>
                      <a:defRPr lang="ja-JP" sz="600">
                        <a:solidFill>
                          <a:sysClr val="windowText" lastClr="000000"/>
                        </a:solidFill>
                        <a:latin typeface="Myanmar Text" panose="020B0502040204020203" pitchFamily="34" charset="0"/>
                        <a:ea typeface="Meiryo UI" panose="020B0604030504040204" pitchFamily="50" charset="-128"/>
                        <a:cs typeface="Myanmar Text" panose="020B0502040204020203" pitchFamily="34" charset="0"/>
                      </a:defRPr>
                    </a:pPr>
                    <a:fld id="{C7BBF405-15E2-48D5-A707-12C3BF154077}" type="VALUE">
                      <a:rPr lang="my-MM" altLang="ja-JP" sz="500" smtClean="0"/>
                      <a:pPr>
                        <a:lnSpc>
                          <a:spcPct val="150000"/>
                        </a:lnSpc>
                        <a:defRPr lang="ja-JP" sz="600">
                          <a:solidFill>
                            <a:sysClr val="windowText" lastClr="000000"/>
                          </a:solidFill>
                          <a:latin typeface="Myanmar Text" panose="020B0502040204020203" pitchFamily="34" charset="0"/>
                          <a:ea typeface="Meiryo UI" panose="020B0604030504040204" pitchFamily="50" charset="-128"/>
                          <a:cs typeface="Myanmar Text" panose="020B0502040204020203" pitchFamily="34" charset="0"/>
                        </a:defRPr>
                      </a:pPr>
                      <a:t>[値]</a:t>
                    </a:fld>
                    <a:r>
                      <a:rPr lang="my-MM" altLang="ja-JP" sz="500" dirty="0"/>
                      <a:t> ဦး</a:t>
                    </a:r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lnSpc>
                      <a:spcPct val="150000"/>
                    </a:lnSpc>
                    <a:defRPr lang="ja-JP" sz="600" b="0" i="0" u="none" strike="noStrike" kern="1200" baseline="0">
                      <a:solidFill>
                        <a:sysClr val="windowText" lastClr="000000"/>
                      </a:solidFill>
                      <a:latin typeface="Myanmar Text" panose="020B0502040204020203" pitchFamily="34" charset="0"/>
                      <a:ea typeface="Meiryo UI" panose="020B0604030504040204" pitchFamily="50" charset="-128"/>
                      <a:cs typeface="Myanmar Text" panose="020B0502040204020203" pitchFamily="34" charset="0"/>
                    </a:defRPr>
                  </a:pPr>
                  <a:endParaRPr lang="ja-JP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3304995126705655"/>
                      <c:h val="0.162226215049475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968A-4519-BAA5-C226F5F31860}"/>
                </c:ext>
              </c:extLst>
            </c:dLbl>
            <c:dLbl>
              <c:idx val="6"/>
              <c:layout>
                <c:manualLayout>
                  <c:x val="7.7984892787524363E-4"/>
                  <c:y val="-2.369918413400532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lnSpc>
                        <a:spcPct val="150000"/>
                      </a:lnSpc>
                      <a:defRPr lang="ja-JP" sz="600" b="0" i="0" u="none" strike="noStrike" kern="1200" baseline="0">
                        <a:solidFill>
                          <a:sysClr val="windowText" lastClr="000000"/>
                        </a:solidFill>
                        <a:latin typeface="Myanmar Text" panose="020B0502040204020203" pitchFamily="34" charset="0"/>
                        <a:ea typeface="Meiryo UI" panose="020B0604030504040204" pitchFamily="50" charset="-128"/>
                        <a:cs typeface="Myanmar Text" panose="020B0502040204020203" pitchFamily="34" charset="0"/>
                      </a:defRPr>
                    </a:pPr>
                    <a:fld id="{64CB4BF6-9372-4727-9923-62097750A887}" type="CATEGORYNAME">
                      <a:rPr lang="my-MM" altLang="ja-JP"/>
                      <a:pPr>
                        <a:lnSpc>
                          <a:spcPct val="150000"/>
                        </a:lnSpc>
                        <a:defRPr lang="ja-JP" sz="600">
                          <a:solidFill>
                            <a:sysClr val="windowText" lastClr="000000"/>
                          </a:solidFill>
                          <a:latin typeface="Myanmar Text" panose="020B0502040204020203" pitchFamily="34" charset="0"/>
                          <a:ea typeface="Meiryo UI" panose="020B0604030504040204" pitchFamily="50" charset="-128"/>
                          <a:cs typeface="Myanmar Text" panose="020B0502040204020203" pitchFamily="34" charset="0"/>
                        </a:defRPr>
                      </a:pPr>
                      <a:t>[分類名]</a:t>
                    </a:fld>
                    <a:endParaRPr lang="my-MM" altLang="ja-JP" baseline="0" dirty="0"/>
                  </a:p>
                  <a:p>
                    <a:pPr>
                      <a:lnSpc>
                        <a:spcPct val="150000"/>
                      </a:lnSpc>
                      <a:defRPr lang="ja-JP" sz="600">
                        <a:solidFill>
                          <a:sysClr val="windowText" lastClr="000000"/>
                        </a:solidFill>
                        <a:latin typeface="Myanmar Text" panose="020B0502040204020203" pitchFamily="34" charset="0"/>
                        <a:ea typeface="Meiryo UI" panose="020B0604030504040204" pitchFamily="50" charset="-128"/>
                        <a:cs typeface="Myanmar Text" panose="020B0502040204020203" pitchFamily="34" charset="0"/>
                      </a:defRPr>
                    </a:pPr>
                    <a:fld id="{0A61052A-FCA5-43BF-9216-464C6454CFD8}" type="VALUE">
                      <a:rPr lang="my-MM" altLang="ja-JP" smtClean="0"/>
                      <a:pPr>
                        <a:lnSpc>
                          <a:spcPct val="150000"/>
                        </a:lnSpc>
                        <a:defRPr lang="ja-JP" sz="600">
                          <a:solidFill>
                            <a:sysClr val="windowText" lastClr="000000"/>
                          </a:solidFill>
                          <a:latin typeface="Myanmar Text" panose="020B0502040204020203" pitchFamily="34" charset="0"/>
                          <a:ea typeface="Meiryo UI" panose="020B0604030504040204" pitchFamily="50" charset="-128"/>
                          <a:cs typeface="Myanmar Text" panose="020B0502040204020203" pitchFamily="34" charset="0"/>
                        </a:defRPr>
                      </a:pPr>
                      <a:t>[値]</a:t>
                    </a:fld>
                    <a:r>
                      <a:rPr lang="my-MM" altLang="ja-JP" dirty="0"/>
                      <a:t> ဦး</a:t>
                    </a:r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lnSpc>
                      <a:spcPct val="150000"/>
                    </a:lnSpc>
                    <a:defRPr lang="ja-JP" sz="600" b="0" i="0" u="none" strike="noStrike" kern="1200" baseline="0">
                      <a:solidFill>
                        <a:sysClr val="windowText" lastClr="000000"/>
                      </a:solidFill>
                      <a:latin typeface="Myanmar Text" panose="020B0502040204020203" pitchFamily="34" charset="0"/>
                      <a:ea typeface="Meiryo UI" panose="020B0604030504040204" pitchFamily="50" charset="-128"/>
                      <a:cs typeface="Myanmar Text" panose="020B0502040204020203" pitchFamily="34" charset="0"/>
                    </a:defRPr>
                  </a:pPr>
                  <a:endParaRPr lang="ja-JP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9.3006335282651065E-2"/>
                      <c:h val="0.1878408805836033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E-968A-4519-BAA5-C226F5F31860}"/>
                </c:ext>
              </c:extLst>
            </c:dLbl>
            <c:dLbl>
              <c:idx val="7"/>
              <c:layout>
                <c:manualLayout>
                  <c:x val="5.8901072124756338E-3"/>
                  <c:y val="6.5021104486705922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lnSpc>
                        <a:spcPct val="150000"/>
                      </a:lnSpc>
                      <a:defRPr lang="ja-JP" sz="600" b="0" i="0" u="none" strike="noStrike" kern="1200" baseline="0">
                        <a:solidFill>
                          <a:schemeClr val="tx1"/>
                        </a:solidFill>
                        <a:latin typeface="Myanmar Text" panose="020B0502040204020203" pitchFamily="34" charset="0"/>
                        <a:ea typeface="Meiryo UI" panose="020B0604030504040204" pitchFamily="50" charset="-128"/>
                        <a:cs typeface="Myanmar Text" panose="020B0502040204020203" pitchFamily="34" charset="0"/>
                      </a:defRPr>
                    </a:pPr>
                    <a:fld id="{7DC99CB1-521E-4A23-9B9F-3421252D9A80}" type="CATEGORYNAME">
                      <a:rPr lang="my-MM" altLang="ja-JP" sz="600">
                        <a:solidFill>
                          <a:schemeClr val="tx1"/>
                        </a:solidFill>
                        <a:latin typeface="Myanmar Text" panose="020B0502040204020203" pitchFamily="34" charset="0"/>
                        <a:cs typeface="Myanmar Text" panose="020B0502040204020203" pitchFamily="34" charset="0"/>
                      </a:rPr>
                      <a:pPr>
                        <a:lnSpc>
                          <a:spcPct val="150000"/>
                        </a:lnSpc>
                        <a:defRPr lang="ja-JP" sz="600">
                          <a:solidFill>
                            <a:schemeClr val="tx1"/>
                          </a:solidFill>
                          <a:latin typeface="Myanmar Text" panose="020B0502040204020203" pitchFamily="34" charset="0"/>
                          <a:ea typeface="Meiryo UI" panose="020B0604030504040204" pitchFamily="50" charset="-128"/>
                          <a:cs typeface="Myanmar Text" panose="020B0502040204020203" pitchFamily="34" charset="0"/>
                        </a:defRPr>
                      </a:pPr>
                      <a:t>[分類名]</a:t>
                    </a:fld>
                    <a:endParaRPr lang="my-MM" altLang="ja-JP" sz="600" baseline="0" dirty="0">
                      <a:solidFill>
                        <a:schemeClr val="tx1"/>
                      </a:solidFill>
                      <a:latin typeface="Myanmar Text" panose="020B0502040204020203" pitchFamily="34" charset="0"/>
                      <a:cs typeface="Myanmar Text" panose="020B0502040204020203" pitchFamily="34" charset="0"/>
                    </a:endParaRPr>
                  </a:p>
                  <a:p>
                    <a:pPr>
                      <a:lnSpc>
                        <a:spcPct val="150000"/>
                      </a:lnSpc>
                      <a:defRPr lang="ja-JP" sz="600">
                        <a:solidFill>
                          <a:schemeClr val="tx1"/>
                        </a:solidFill>
                        <a:latin typeface="Myanmar Text" panose="020B0502040204020203" pitchFamily="34" charset="0"/>
                        <a:ea typeface="Meiryo UI" panose="020B0604030504040204" pitchFamily="50" charset="-128"/>
                        <a:cs typeface="Myanmar Text" panose="020B0502040204020203" pitchFamily="34" charset="0"/>
                      </a:defRPr>
                    </a:pPr>
                    <a:fld id="{2CB2FF57-D022-4A5E-8BEE-8AAA3CF085E1}" type="VALUE">
                      <a:rPr lang="my-MM" altLang="ja-JP" sz="600" smtClean="0">
                        <a:solidFill>
                          <a:schemeClr val="tx1"/>
                        </a:solidFill>
                        <a:latin typeface="Myanmar Text" panose="020B0502040204020203" pitchFamily="34" charset="0"/>
                        <a:cs typeface="Myanmar Text" panose="020B0502040204020203" pitchFamily="34" charset="0"/>
                      </a:rPr>
                      <a:pPr>
                        <a:lnSpc>
                          <a:spcPct val="150000"/>
                        </a:lnSpc>
                        <a:defRPr lang="ja-JP" sz="600">
                          <a:solidFill>
                            <a:schemeClr val="tx1"/>
                          </a:solidFill>
                          <a:latin typeface="Myanmar Text" panose="020B0502040204020203" pitchFamily="34" charset="0"/>
                          <a:ea typeface="Meiryo UI" panose="020B0604030504040204" pitchFamily="50" charset="-128"/>
                          <a:cs typeface="Myanmar Text" panose="020B0502040204020203" pitchFamily="34" charset="0"/>
                        </a:defRPr>
                      </a:pPr>
                      <a:t>[値]</a:t>
                    </a:fld>
                    <a:r>
                      <a:rPr lang="my-MM" altLang="ja-JP" sz="600" dirty="0">
                        <a:solidFill>
                          <a:schemeClr val="tx1"/>
                        </a:solidFill>
                        <a:latin typeface="Myanmar Text" panose="020B0502040204020203" pitchFamily="34" charset="0"/>
                        <a:cs typeface="Myanmar Text" panose="020B0502040204020203" pitchFamily="34" charset="0"/>
                      </a:rPr>
                      <a:t> ဦး</a:t>
                    </a:r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lnSpc>
                      <a:spcPct val="150000"/>
                    </a:lnSpc>
                    <a:defRPr lang="ja-JP" sz="600" b="0" i="0" u="none" strike="noStrike" kern="1200" baseline="0">
                      <a:solidFill>
                        <a:schemeClr val="tx1"/>
                      </a:solidFill>
                      <a:latin typeface="Myanmar Text" panose="020B0502040204020203" pitchFamily="34" charset="0"/>
                      <a:ea typeface="Meiryo UI" panose="020B0604030504040204" pitchFamily="50" charset="-128"/>
                      <a:cs typeface="Myanmar Text" panose="020B0502040204020203" pitchFamily="34" charset="0"/>
                    </a:defRPr>
                  </a:pPr>
                  <a:endParaRPr lang="ja-JP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C-968A-4519-BAA5-C226F5F31860}"/>
                </c:ext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lnSpc>
                    <a:spcPct val="150000"/>
                  </a:lnSpc>
                  <a:defRPr lang="ja-JP" sz="600" b="0" i="0" u="none" strike="noStrike" kern="1200" baseline="0">
                    <a:solidFill>
                      <a:sysClr val="windowText" lastClr="000000"/>
                    </a:solidFill>
                    <a:latin typeface="Myanmar Text" panose="020B0502040204020203" pitchFamily="34" charset="0"/>
                    <a:ea typeface="Meiryo UI" panose="020B0604030504040204" pitchFamily="50" charset="-128"/>
                    <a:cs typeface="Myanmar Text" panose="020B0502040204020203" pitchFamily="34" charset="0"/>
                  </a:defRPr>
                </a:pPr>
                <a:endParaRPr lang="ja-JP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ysClr val="windowText" lastClr="000000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①!$Z$3:$Z$10</c:f>
              <c:strCache>
                <c:ptCount val="8"/>
                <c:pt idx="0">
                  <c:v>လဲကျခြင်း</c:v>
                </c:pt>
                <c:pt idx="1">
                  <c:v>ယာဉ်မတော်တဆမှု</c:v>
                </c:pt>
                <c:pt idx="2">
                  <c:v>အပူလျှပ်ခြင်း</c:v>
                </c:pt>
                <c:pt idx="3">
                  <c:v>မဖြစ်နိုင်သောကိုယ်ဟန်အနေအထား၊ လှုပ်ရှားမှု၏တန်ပြန်မှု</c:v>
                </c:pt>
                <c:pt idx="4">
                  <c:v>ဖြစ်လေ့ရှိသောမတော်တဆမှု</c:v>
                </c:pt>
                <c:pt idx="5">
                  <c:v>အမြင့်မှပြုတ်ကျခြင်း၊ လိမ့်ကျခြင်း</c:v>
                </c:pt>
                <c:pt idx="6">
                  <c:v>ညပ်မိခြင်း</c:v>
                </c:pt>
                <c:pt idx="7">
                  <c:v>အခြား</c:v>
                </c:pt>
              </c:strCache>
            </c:strRef>
          </c:cat>
          <c:val>
            <c:numRef>
              <c:f>①!$AA$3:$AA$10</c:f>
              <c:numCache>
                <c:formatCode>General"名"</c:formatCode>
                <c:ptCount val="8"/>
                <c:pt idx="0">
                  <c:v>571</c:v>
                </c:pt>
                <c:pt idx="1">
                  <c:v>275</c:v>
                </c:pt>
                <c:pt idx="2">
                  <c:v>189</c:v>
                </c:pt>
                <c:pt idx="3">
                  <c:v>145</c:v>
                </c:pt>
                <c:pt idx="4">
                  <c:v>117</c:v>
                </c:pt>
                <c:pt idx="5">
                  <c:v>117</c:v>
                </c:pt>
                <c:pt idx="6">
                  <c:v>84</c:v>
                </c:pt>
                <c:pt idx="7">
                  <c:v>171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80-43EF-9D81-02DCBB2D8E9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ja-JP"/>
    </a:p>
  </c:txPr>
  <c:externalData r:id="rId4">
    <c:autoUpdate val="0"/>
  </c:externalData>
  <c:userShapes r:id="rId5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6805555555555555"/>
          <c:y val="0.19212962962962962"/>
          <c:w val="0.46388888888888891"/>
          <c:h val="0.77314814814814814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480-43EF-9D81-02DCBB2D8E92}"/>
              </c:ext>
            </c:extLst>
          </c:dPt>
          <c:dPt>
            <c:idx val="1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8480-43EF-9D81-02DCBB2D8E92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480-43EF-9D81-02DCBB2D8E92}"/>
              </c:ext>
            </c:extLst>
          </c:dPt>
          <c:dPt>
            <c:idx val="3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8480-43EF-9D81-02DCBB2D8E92}"/>
              </c:ext>
            </c:extLst>
          </c:dPt>
          <c:dLbls>
            <c:dLbl>
              <c:idx val="0"/>
              <c:layout>
                <c:manualLayout>
                  <c:x val="-8.6181732580037666E-4"/>
                  <c:y val="-1.588546423135464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lnSpc>
                        <a:spcPct val="150000"/>
                      </a:lnSpc>
                      <a:defRPr lang="ja-JP" sz="600" b="0" i="0" u="none" strike="noStrike" kern="1200" baseline="0">
                        <a:solidFill>
                          <a:schemeClr val="bg1"/>
                        </a:solidFill>
                        <a:latin typeface="Myanmar Text" panose="020B0502040204020203" pitchFamily="34" charset="0"/>
                        <a:ea typeface="Meiryo UI" panose="020B0604030504040204" pitchFamily="50" charset="-128"/>
                        <a:cs typeface="Myanmar Text" panose="020B0502040204020203" pitchFamily="34" charset="0"/>
                      </a:defRPr>
                    </a:pPr>
                    <a:fld id="{BDCC60F2-031E-4738-9E16-0E2EFB4F24DA}" type="CATEGORYNAME">
                      <a:rPr lang="my-MM" altLang="ja-JP" sz="500" dirty="0">
                        <a:latin typeface="Myanmar Text" panose="020B0502040204020203" pitchFamily="34" charset="0"/>
                        <a:cs typeface="Myanmar Text" panose="020B0502040204020203" pitchFamily="34" charset="0"/>
                      </a:rPr>
                      <a:pPr>
                        <a:lnSpc>
                          <a:spcPct val="150000"/>
                        </a:lnSpc>
                        <a:defRPr lang="ja-JP" sz="600">
                          <a:solidFill>
                            <a:schemeClr val="bg1"/>
                          </a:solidFill>
                          <a:latin typeface="Myanmar Text" panose="020B0502040204020203" pitchFamily="34" charset="0"/>
                          <a:ea typeface="Meiryo UI" panose="020B0604030504040204" pitchFamily="50" charset="-128"/>
                          <a:cs typeface="Myanmar Text" panose="020B0502040204020203" pitchFamily="34" charset="0"/>
                        </a:defRPr>
                      </a:pPr>
                      <a:t>[分類名]</a:t>
                    </a:fld>
                    <a:r>
                      <a:rPr lang="my-MM" altLang="ja-JP" sz="600" baseline="0" dirty="0">
                        <a:latin typeface="Myanmar Text" panose="020B0502040204020203" pitchFamily="34" charset="0"/>
                        <a:cs typeface="Myanmar Text" panose="020B0502040204020203" pitchFamily="34" charset="0"/>
                      </a:rPr>
                      <a:t>
</a:t>
                    </a:r>
                    <a:fld id="{388028EF-B0E2-422A-AE62-85D1E564BE94}" type="VALUE">
                      <a:rPr lang="my-MM" altLang="ja-JP" sz="600" baseline="0" dirty="0">
                        <a:latin typeface="Myanmar Text" panose="020B0502040204020203" pitchFamily="34" charset="0"/>
                        <a:cs typeface="Myanmar Text" panose="020B0502040204020203" pitchFamily="34" charset="0"/>
                      </a:rPr>
                      <a:pPr>
                        <a:lnSpc>
                          <a:spcPct val="150000"/>
                        </a:lnSpc>
                        <a:defRPr lang="ja-JP" sz="600">
                          <a:solidFill>
                            <a:schemeClr val="bg1"/>
                          </a:solidFill>
                          <a:latin typeface="Myanmar Text" panose="020B0502040204020203" pitchFamily="34" charset="0"/>
                          <a:ea typeface="Meiryo UI" panose="020B0604030504040204" pitchFamily="50" charset="-128"/>
                          <a:cs typeface="Myanmar Text" panose="020B0502040204020203" pitchFamily="34" charset="0"/>
                        </a:defRPr>
                      </a:pPr>
                      <a:t>[値]</a:t>
                    </a:fld>
                    <a:endParaRPr lang="my-MM" altLang="ja-JP" sz="600" baseline="0" dirty="0">
                      <a:latin typeface="Myanmar Text" panose="020B0502040204020203" pitchFamily="34" charset="0"/>
                      <a:cs typeface="Myanmar Text" panose="020B0502040204020203" pitchFamily="34" charset="0"/>
                    </a:endParaRPr>
                  </a:p>
                </c:rich>
              </c:tx>
              <c:numFmt formatCode="0&quot;ဦး&quot;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lnSpc>
                      <a:spcPct val="150000"/>
                    </a:lnSpc>
                    <a:defRPr lang="ja-JP" sz="600" b="0" i="0" u="none" strike="noStrike" kern="1200" baseline="0">
                      <a:solidFill>
                        <a:schemeClr val="bg1"/>
                      </a:solidFill>
                      <a:latin typeface="Myanmar Text" panose="020B0502040204020203" pitchFamily="34" charset="0"/>
                      <a:ea typeface="Meiryo UI" panose="020B0604030504040204" pitchFamily="50" charset="-128"/>
                      <a:cs typeface="Myanmar Text" panose="020B0502040204020203" pitchFamily="34" charset="0"/>
                    </a:defRPr>
                  </a:pPr>
                  <a:endParaRPr lang="ja-JP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8106756120527306"/>
                      <c:h val="0.1857401065449010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8480-43EF-9D81-02DCBB2D8E92}"/>
                </c:ext>
              </c:extLst>
            </c:dLbl>
            <c:dLbl>
              <c:idx val="1"/>
              <c:layout>
                <c:manualLayout>
                  <c:x val="-0.18658780602636535"/>
                  <c:y val="0.14401731354642314"/>
                </c:manualLayout>
              </c:layout>
              <c:numFmt formatCode="0&quot;ဦး&quot;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lnSpc>
                      <a:spcPct val="150000"/>
                    </a:lnSpc>
                    <a:defRPr lang="ja-JP" sz="600" b="0" i="0" u="none" strike="noStrike" kern="1200" baseline="0">
                      <a:solidFill>
                        <a:schemeClr val="tx1"/>
                      </a:solidFill>
                      <a:latin typeface="Myanmar Text" panose="020B0502040204020203" pitchFamily="34" charset="0"/>
                      <a:ea typeface="Meiryo UI" panose="020B0604030504040204" pitchFamily="50" charset="-128"/>
                      <a:cs typeface="Myanmar Text" panose="020B0502040204020203" pitchFamily="34" charset="0"/>
                    </a:defRPr>
                  </a:pPr>
                  <a:endParaRPr lang="ja-JP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7113064971751411"/>
                      <c:h val="0.1782496194824961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8480-43EF-9D81-02DCBB2D8E92}"/>
                </c:ext>
              </c:extLst>
            </c:dLbl>
            <c:dLbl>
              <c:idx val="2"/>
              <c:layout>
                <c:manualLayout>
                  <c:x val="-0.11246186440677966"/>
                  <c:y val="-0.14960692541856926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1164806967984935"/>
                      <c:h val="0.176388888888888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8480-43EF-9D81-02DCBB2D8E92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E48F189B-9695-4B1B-B227-8E59DFA3E2A2}" type="CATEGORYNAME">
                      <a:rPr lang="my-MM" altLang="ja-JP" sz="700">
                        <a:latin typeface="Myanmar Text" panose="020B0502040204020203" pitchFamily="34" charset="0"/>
                        <a:cs typeface="Myanmar Text" panose="020B0502040204020203" pitchFamily="34" charset="0"/>
                      </a:rPr>
                      <a:pPr/>
                      <a:t>[分類名]</a:t>
                    </a:fld>
                    <a:r>
                      <a:rPr lang="my-MM" altLang="ja-JP" sz="700" baseline="0">
                        <a:latin typeface="Myanmar Text" panose="020B0502040204020203" pitchFamily="34" charset="0"/>
                        <a:cs typeface="Myanmar Text" panose="020B0502040204020203" pitchFamily="34" charset="0"/>
                      </a:rPr>
                      <a:t> </a:t>
                    </a:r>
                  </a:p>
                  <a:p>
                    <a:fld id="{567F19D8-F55E-4D1B-8E9A-320B2BE490BC}" type="VALUE">
                      <a:rPr lang="my-MM" altLang="ja-JP" sz="700" baseline="0">
                        <a:latin typeface="Myanmar Text" panose="020B0502040204020203" pitchFamily="34" charset="0"/>
                        <a:cs typeface="Myanmar Text" panose="020B0502040204020203" pitchFamily="34" charset="0"/>
                      </a:rPr>
                      <a:pPr/>
                      <a:t>[値]</a:t>
                    </a:fld>
                    <a:endParaRPr lang="ja-JP" altLang="en-US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8480-43EF-9D81-02DCBB2D8E92}"/>
                </c:ext>
              </c:extLst>
            </c:dLbl>
            <c:numFmt formatCode="0&quot;ဦး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lnSpc>
                    <a:spcPct val="150000"/>
                  </a:lnSpc>
                  <a:defRPr lang="ja-JP" sz="600" b="0" i="0" u="none" strike="noStrike" kern="1200" baseline="0">
                    <a:solidFill>
                      <a:schemeClr val="tx1"/>
                    </a:solidFill>
                    <a:latin typeface="Myanmar Text" panose="020B0502040204020203" pitchFamily="34" charset="0"/>
                    <a:ea typeface="Meiryo UI" panose="020B0604030504040204" pitchFamily="50" charset="-128"/>
                    <a:cs typeface="Myanmar Text" panose="020B0502040204020203" pitchFamily="34" charset="0"/>
                  </a:defRPr>
                </a:pPr>
                <a:endParaRPr lang="ja-JP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①!$R$3:$R$6</c:f>
              <c:strCache>
                <c:ptCount val="4"/>
                <c:pt idx="0">
                  <c:v>ယာဉ်မတော်တဆမှု</c:v>
                </c:pt>
                <c:pt idx="1">
                  <c:v>အမြင့်မှပြုတ်ကျခြင်း၊ လိမ့်ကျခြင်း</c:v>
                </c:pt>
                <c:pt idx="2">
                  <c:v>အပူလျှပ်ခြင်း</c:v>
                </c:pt>
                <c:pt idx="3">
                  <c:v>အခြား</c:v>
                </c:pt>
              </c:strCache>
            </c:strRef>
          </c:cat>
          <c:val>
            <c:numRef>
              <c:f>①!$S$3:$S$6</c:f>
              <c:numCache>
                <c:formatCode>General"名"</c:formatCode>
                <c:ptCount val="4"/>
                <c:pt idx="0">
                  <c:v>8</c:v>
                </c:pt>
                <c:pt idx="1">
                  <c:v>3</c:v>
                </c:pt>
                <c:pt idx="2">
                  <c:v>1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80-43EF-9D81-02DCBB2D8E9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ja-JP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66399572649573"/>
          <c:y val="5.2546440972222219E-2"/>
          <c:w val="0.82273162729658789"/>
          <c:h val="0.79952901720618252"/>
        </c:manualLayout>
      </c:layout>
      <c:barChart>
        <c:barDir val="col"/>
        <c:grouping val="clustered"/>
        <c:varyColors val="0"/>
        <c:ser>
          <c:idx val="1"/>
          <c:order val="1"/>
          <c:tx>
            <c:v>死亡</c:v>
          </c:tx>
          <c:spPr>
            <a:solidFill>
              <a:srgbClr val="FF5050"/>
            </a:solidFill>
          </c:spPr>
          <c:invertIfNegative val="0"/>
          <c:dLbls>
            <c:dLbl>
              <c:idx val="1"/>
              <c:layout>
                <c:manualLayout>
                  <c:x val="-6.2538582853218496E-17"/>
                  <c:y val="3.6173331496183819E-2"/>
                </c:manualLayout>
              </c:layout>
              <c:numFmt formatCode="General\ &quot;ဦး&quot;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8000" anchor="b" anchorCtr="1">
                  <a:noAutofit/>
                </a:bodyPr>
                <a:lstStyle/>
                <a:p>
                  <a:pPr>
                    <a:defRPr lang="ja-JP" sz="1000" b="0" i="0" u="none" strike="noStrike" kern="1200" baseline="0">
                      <a:solidFill>
                        <a:schemeClr val="tx1"/>
                      </a:solidFill>
                      <a:latin typeface="Meiryo UI" panose="020B0604030504040204" pitchFamily="50" charset="-128"/>
                      <a:ea typeface="Meiryo UI" panose="020B0604030504040204" pitchFamily="50" charset="-128"/>
                      <a:cs typeface="Meiryo UI" panose="020B0604030504040204" pitchFamily="50" charset="-128"/>
                    </a:defRPr>
                  </a:pPr>
                  <a:endParaRPr lang="ja-JP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10616085127231001"/>
                      <c:h val="9.939512920394816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B1CE-4C79-A4A2-C392122943E5}"/>
                </c:ext>
              </c:extLst>
            </c:dLbl>
            <c:dLbl>
              <c:idx val="3"/>
              <c:layout>
                <c:manualLayout>
                  <c:x val="0"/>
                  <c:y val="0.1111111111111111"/>
                </c:manualLayout>
              </c:layout>
              <c:tx>
                <c:rich>
                  <a:bodyPr rot="0" spcFirstLastPara="1" vertOverflow="ellipsis" vert="horz" wrap="square" lIns="38100" tIns="19050" rIns="38100" bIns="18000" anchor="b" anchorCtr="1">
                    <a:spAutoFit/>
                  </a:bodyPr>
                  <a:lstStyle/>
                  <a:p>
                    <a:pPr>
                      <a:defRPr lang="ja-JP" sz="1000" b="0" i="0" u="none" strike="noStrike" kern="1200" baseline="0">
                        <a:solidFill>
                          <a:schemeClr val="bg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defRPr>
                    </a:pPr>
                    <a:fld id="{29A65B4C-3691-4C32-9F85-76DDBBF685AF}" type="VALUE">
                      <a:rPr lang="my-MM" altLang="ja-JP" sz="800"/>
                      <a:pPr>
                        <a:defRPr lang="ja-JP" sz="1000" b="0" i="0" u="none" strike="noStrike" kern="1200" baseline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defRPr>
                      </a:pPr>
                      <a:t>[値]</a:t>
                    </a:fld>
                    <a:endParaRPr lang="ja-JP" altLang="en-US"/>
                  </a:p>
                </c:rich>
              </c:tx>
              <c:numFmt formatCode="General\ &quot;ဦး&quot;" sourceLinked="0"/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0E5D-4845-AD73-AA1C93DA53A6}"/>
                </c:ext>
              </c:extLst>
            </c:dLbl>
            <c:numFmt formatCode="General\ &quot;ဦး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8000" anchor="b" anchorCtr="1">
                <a:spAutoFit/>
              </a:bodyPr>
              <a:lstStyle/>
              <a:p>
                <a:pPr>
                  <a:defRPr lang="ja-JP" sz="1000" b="0" i="0" u="none" strike="noStrike" kern="1200" baseline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①!$B$4:$B$8</c:f>
              <c:strCache>
                <c:ptCount val="5"/>
                <c:pt idx="0">
                  <c:v>2014 ဘဏ္ဍာနှစ်</c:v>
                </c:pt>
                <c:pt idx="1">
                  <c:v>2015 ဘဏ္ဍာနှစ်</c:v>
                </c:pt>
                <c:pt idx="2">
                  <c:v>2016 ဘဏ္ဍာနှစ်</c:v>
                </c:pt>
                <c:pt idx="3">
                  <c:v>2017 ဘဏ္ဍာနှစ်</c:v>
                </c:pt>
                <c:pt idx="4">
                  <c:v>2018 ဘဏ္ဍာနှစ်</c:v>
                </c:pt>
              </c:strCache>
            </c:strRef>
          </c:cat>
          <c:val>
            <c:numRef>
              <c:f>①!$F$4:$F$8</c:f>
              <c:numCache>
                <c:formatCode>General"名"</c:formatCode>
                <c:ptCount val="5"/>
                <c:pt idx="0">
                  <c:v>14</c:v>
                </c:pt>
                <c:pt idx="1">
                  <c:v>17</c:v>
                </c:pt>
                <c:pt idx="2">
                  <c:v>12</c:v>
                </c:pt>
                <c:pt idx="3">
                  <c:v>25</c:v>
                </c:pt>
                <c:pt idx="4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709-46BF-8CDA-8A09EE23082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283321856"/>
        <c:axId val="283320320"/>
      </c:barChart>
      <c:lineChart>
        <c:grouping val="standard"/>
        <c:varyColors val="0"/>
        <c:ser>
          <c:idx val="0"/>
          <c:order val="0"/>
          <c:tx>
            <c:v>死傷</c:v>
          </c:tx>
          <c:spPr>
            <a:ln w="31750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70C0"/>
              </a:solidFill>
              <a:ln w="25400">
                <a:solidFill>
                  <a:srgbClr val="0070C0"/>
                </a:solidFill>
                <a:bevel/>
              </a:ln>
              <a:effectLst/>
            </c:spPr>
          </c:marker>
          <c:dLbls>
            <c:dLbl>
              <c:idx val="1"/>
              <c:tx>
                <c:rich>
                  <a:bodyPr/>
                  <a:lstStyle/>
                  <a:p>
                    <a:fld id="{CD703672-082B-4273-B56B-EBA2287912C4}" type="VALUE">
                      <a:rPr lang="my-MM" altLang="ja-JP">
                        <a:latin typeface="Myanmar Text" panose="020B0502040204020203" pitchFamily="34" charset="0"/>
                        <a:cs typeface="Myanmar Text" panose="020B0502040204020203" pitchFamily="34" charset="0"/>
                      </a:rPr>
                      <a:pPr/>
                      <a:t>[値]</a:t>
                    </a:fld>
                    <a:endParaRPr lang="ja-JP" altLang="en-US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B1CE-4C79-A4A2-C392122943E5}"/>
                </c:ext>
              </c:extLst>
            </c:dLbl>
            <c:numFmt formatCode="General\ &quot;ဦး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ja-JP" sz="1000" b="0" i="0" u="none" strike="noStrike" kern="1200" baseline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defRPr>
                </a:pPr>
                <a:endParaRPr lang="ja-JP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①!$B$4:$B$8</c:f>
              <c:strCache>
                <c:ptCount val="5"/>
                <c:pt idx="0">
                  <c:v>2014 ဘဏ္ဍာနှစ်</c:v>
                </c:pt>
                <c:pt idx="1">
                  <c:v>2015 ဘဏ္ဍာနှစ်</c:v>
                </c:pt>
                <c:pt idx="2">
                  <c:v>2016 ဘဏ္ဍာနှစ်</c:v>
                </c:pt>
                <c:pt idx="3">
                  <c:v>2017 ဘဏ္ဍာနှစ်</c:v>
                </c:pt>
                <c:pt idx="4">
                  <c:v>2018 ဘဏ္ဍာနှစ်</c:v>
                </c:pt>
              </c:strCache>
            </c:strRef>
          </c:cat>
          <c:val>
            <c:numRef>
              <c:f>①!$C$4:$C$8</c:f>
              <c:numCache>
                <c:formatCode>General"名"</c:formatCode>
                <c:ptCount val="5"/>
                <c:pt idx="0">
                  <c:v>660</c:v>
                </c:pt>
                <c:pt idx="1">
                  <c:v>746</c:v>
                </c:pt>
                <c:pt idx="2">
                  <c:v>745</c:v>
                </c:pt>
                <c:pt idx="3">
                  <c:v>779</c:v>
                </c:pt>
                <c:pt idx="4">
                  <c:v>817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709-46BF-8CDA-8A09EE23082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83314432"/>
        <c:axId val="283312128"/>
      </c:lineChart>
      <c:valAx>
        <c:axId val="283312128"/>
        <c:scaling>
          <c:orientation val="minMax"/>
          <c:max val="900"/>
          <c:min val="0"/>
        </c:scaling>
        <c:delete val="0"/>
        <c:axPos val="r"/>
        <c:numFmt formatCode="General&quot; ဦး&quot;" sourceLinked="0"/>
        <c:majorTickMark val="in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ja-JP" sz="1000" b="0" i="0" u="none" strike="noStrike" kern="1200" baseline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pPr>
            <a:endParaRPr lang="ja-JP"/>
          </a:p>
        </c:txPr>
        <c:crossAx val="283314432"/>
        <c:crosses val="max"/>
        <c:crossBetween val="between"/>
        <c:majorUnit val="200"/>
      </c:valAx>
      <c:catAx>
        <c:axId val="283314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ja-JP" sz="1000" b="0" i="0" u="none" strike="noStrike" kern="1200" baseline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pPr>
            <a:endParaRPr lang="ja-JP"/>
          </a:p>
        </c:txPr>
        <c:crossAx val="283312128"/>
        <c:crosses val="autoZero"/>
        <c:auto val="1"/>
        <c:lblAlgn val="ctr"/>
        <c:lblOffset val="100"/>
        <c:noMultiLvlLbl val="0"/>
      </c:catAx>
      <c:valAx>
        <c:axId val="283320320"/>
        <c:scaling>
          <c:orientation val="minMax"/>
        </c:scaling>
        <c:delete val="0"/>
        <c:axPos val="l"/>
        <c:numFmt formatCode="General&quot; ဦး&quot;" sourceLinked="0"/>
        <c:majorTickMark val="in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ja-JP" sz="1000" b="0" i="0" u="none" strike="noStrike" kern="1200" baseline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pPr>
            <a:endParaRPr lang="ja-JP"/>
          </a:p>
        </c:txPr>
        <c:crossAx val="283321856"/>
        <c:crosses val="autoZero"/>
        <c:crossBetween val="between"/>
        <c:majorUnit val="10"/>
      </c:valAx>
      <c:catAx>
        <c:axId val="2833218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8332032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253418803418803"/>
          <c:y val="0.22654730902777775"/>
          <c:w val="0.46199038461538455"/>
          <c:h val="7.852864583333332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ja-JP" sz="1000" b="0" i="0" u="none" strike="noStrike" kern="1200" baseline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defRPr>
          </a:pPr>
          <a:endParaRPr lang="ja-JP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ja-JP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0.29277</cdr:x>
      <cdr:y>0.32035</cdr:y>
    </cdr:from>
    <cdr:to>
      <cdr:x>0.59272</cdr:x>
      <cdr:y>0.66444</cdr:y>
    </cdr:to>
    <cdr:sp macro="" textlink="">
      <cdr:nvSpPr>
        <cdr:cNvPr id="3" name="テキスト ボックス 2"/>
        <cdr:cNvSpPr txBox="1"/>
      </cdr:nvSpPr>
      <cdr:spPr>
        <a:xfrm xmlns:a="http://schemas.openxmlformats.org/drawingml/2006/main">
          <a:off x="1201529" y="833869"/>
          <a:ext cx="1230995" cy="8956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>
            <a:lnSpc>
              <a:spcPct val="150000"/>
            </a:lnSpc>
          </a:pPr>
          <a:r>
            <a:rPr lang="ja-JP" altLang="en-US" sz="8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2018</a:t>
          </a:r>
          <a:endParaRPr lang="en-US" altLang="ja-JP" sz="800" dirty="0">
            <a:solidFill>
              <a:schemeClr val="tx1"/>
            </a:solidFill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  <a:p xmlns:a="http://schemas.openxmlformats.org/drawingml/2006/main">
          <a:pPr algn="ctr">
            <a:lnSpc>
              <a:spcPct val="150000"/>
            </a:lnSpc>
          </a:pPr>
          <a:r>
            <a:rPr lang="ja-JP" altLang="en-US" sz="8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ထိခိုက်မှုဖြစ်သော လုံခြုံရေးအစောင့်</a:t>
          </a:r>
          <a:endParaRPr lang="en-US" altLang="ja-JP" sz="800" dirty="0">
            <a:solidFill>
              <a:schemeClr val="tx1"/>
            </a:solidFill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  <a:p xmlns:a="http://schemas.openxmlformats.org/drawingml/2006/main">
          <a:pPr algn="ctr">
            <a:lnSpc>
              <a:spcPct val="150000"/>
            </a:lnSpc>
          </a:pPr>
          <a:r>
            <a:rPr lang="en-US" altLang="ja-JP" sz="8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1669 </a:t>
          </a:r>
          <a:r>
            <a:rPr lang="ja-JP" altLang="en-US" sz="8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ဦး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423CB96-D018-44AB-868E-750588D5EC77}" type="datetimeFigureOut">
              <a:rPr kumimoji="1" lang="ja-JP" altLang="en-US" smtClean="0"/>
              <a:t>2022/3/2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73575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38" y="4783138"/>
            <a:ext cx="5445125" cy="3913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my-MM"/>
              <a:t>マスター テキストの書式設定</a:t>
            </a:r>
          </a:p>
          <a:p>
            <a:pPr lvl="1" rtl="0"/>
            <a:r>
              <a:rPr lang="my-MM"/>
              <a:t>第 2 レベル</a:t>
            </a:r>
          </a:p>
          <a:p>
            <a:pPr lvl="2" rtl="0"/>
            <a:r>
              <a:rPr lang="my-MM"/>
              <a:t>第 3 レベル</a:t>
            </a:r>
          </a:p>
          <a:p>
            <a:pPr lvl="3" rtl="0"/>
            <a:r>
              <a:rPr lang="my-MM"/>
              <a:t>第 4 レベル</a:t>
            </a:r>
          </a:p>
          <a:p>
            <a:pPr lvl="4" rtl="0"/>
            <a:r>
              <a:rPr lang="my-MM"/>
              <a:t>第 5 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A7FF5F8-1051-4AA7-964B-EA33EF5AAE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9085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A7FF5F8-1051-4AA7-964B-EA33EF5AAE93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84436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A7FF5F8-1051-4AA7-964B-EA33EF5AAE93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84049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A7FF5F8-1051-4AA7-964B-EA33EF5AAE93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5877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199"/>
            <a:ext cx="7772400" cy="2400296"/>
          </a:xfrm>
        </p:spPr>
        <p:txBody>
          <a:bodyPr rtlCol="0" anchor="ctr"/>
          <a:lstStyle>
            <a:lvl1pPr algn="ctr">
              <a:defRPr sz="48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rtl="0"/>
            <a:r>
              <a:rPr lang="my-MM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70483"/>
            <a:ext cx="6858000" cy="2422587"/>
          </a:xfrm>
        </p:spPr>
        <p:txBody>
          <a:bodyPr rtlCol="0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my-MM"/>
              <a:t>マスター サブタイトルの書式設定</a:t>
            </a:r>
            <a:endParaRPr lang="en-US" dirty="0"/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259133" y="1302848"/>
            <a:ext cx="8650288" cy="122237"/>
          </a:xfrm>
          <a:prstGeom prst="rect">
            <a:avLst/>
          </a:prstGeom>
          <a:gradFill rotWithShape="1">
            <a:gsLst>
              <a:gs pos="0">
                <a:srgbClr val="333399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rtlCol="0" anchor="ctr"/>
          <a:lstStyle>
            <a:defPPr>
              <a:defRPr lang="ja-JP"/>
            </a:defPPr>
            <a:lvl1pPr algn="ctr" rtl="0" fontAlgn="base">
              <a:spcBef>
                <a:spcPct val="5000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Futura Md" pitchFamily="34" charset="0"/>
                <a:ea typeface="ＭＳ Ｐゴシック" pitchFamily="50" charset="-128"/>
                <a:cs typeface="+mn-cs"/>
              </a:defRPr>
            </a:lvl1pPr>
            <a:lvl2pPr marL="457200" algn="ctr" rtl="0" fontAlgn="base">
              <a:spcBef>
                <a:spcPct val="5000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Futura Md" pitchFamily="34" charset="0"/>
                <a:ea typeface="ＭＳ Ｐゴシック" pitchFamily="50" charset="-128"/>
                <a:cs typeface="+mn-cs"/>
              </a:defRPr>
            </a:lvl2pPr>
            <a:lvl3pPr marL="914400" algn="ctr" rtl="0" fontAlgn="base">
              <a:spcBef>
                <a:spcPct val="5000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Futura Md" pitchFamily="34" charset="0"/>
                <a:ea typeface="ＭＳ Ｐゴシック" pitchFamily="50" charset="-128"/>
                <a:cs typeface="+mn-cs"/>
              </a:defRPr>
            </a:lvl3pPr>
            <a:lvl4pPr marL="1371600" algn="ctr" rtl="0" fontAlgn="base">
              <a:spcBef>
                <a:spcPct val="5000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Futura Md" pitchFamily="34" charset="0"/>
                <a:ea typeface="ＭＳ Ｐゴシック" pitchFamily="50" charset="-128"/>
                <a:cs typeface="+mn-cs"/>
              </a:defRPr>
            </a:lvl4pPr>
            <a:lvl5pPr marL="1828800" algn="ctr" rtl="0" fontAlgn="base">
              <a:spcBef>
                <a:spcPct val="5000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Futura Md" pitchFamily="34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Futura Md" pitchFamily="34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Futura Md" pitchFamily="34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Futura Md" pitchFamily="34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Futura Md" pitchFamily="34" charset="0"/>
                <a:ea typeface="ＭＳ Ｐゴシック" pitchFamily="50" charset="-128"/>
                <a:cs typeface="+mn-cs"/>
              </a:defRPr>
            </a:lvl9pPr>
          </a:lstStyle>
          <a:p>
            <a:pPr rtl="0">
              <a:defRPr/>
            </a:pPr>
            <a:endParaRPr lang="ja-JP" altLang="en-US"/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 rot="10800000">
            <a:off x="246856" y="4158576"/>
            <a:ext cx="8650287" cy="120650"/>
          </a:xfrm>
          <a:prstGeom prst="rect">
            <a:avLst/>
          </a:prstGeom>
          <a:gradFill rotWithShape="1">
            <a:gsLst>
              <a:gs pos="0">
                <a:srgbClr val="333399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rtlCol="0" anchor="ctr"/>
          <a:lstStyle>
            <a:defPPr>
              <a:defRPr lang="ja-JP"/>
            </a:defPPr>
            <a:lvl1pPr algn="ctr" rtl="0" fontAlgn="base">
              <a:spcBef>
                <a:spcPct val="5000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Futura Md" pitchFamily="34" charset="0"/>
                <a:ea typeface="ＭＳ Ｐゴシック" pitchFamily="50" charset="-128"/>
                <a:cs typeface="+mn-cs"/>
              </a:defRPr>
            </a:lvl1pPr>
            <a:lvl2pPr marL="457200" algn="ctr" rtl="0" fontAlgn="base">
              <a:spcBef>
                <a:spcPct val="5000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Futura Md" pitchFamily="34" charset="0"/>
                <a:ea typeface="ＭＳ Ｐゴシック" pitchFamily="50" charset="-128"/>
                <a:cs typeface="+mn-cs"/>
              </a:defRPr>
            </a:lvl2pPr>
            <a:lvl3pPr marL="914400" algn="ctr" rtl="0" fontAlgn="base">
              <a:spcBef>
                <a:spcPct val="5000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Futura Md" pitchFamily="34" charset="0"/>
                <a:ea typeface="ＭＳ Ｐゴシック" pitchFamily="50" charset="-128"/>
                <a:cs typeface="+mn-cs"/>
              </a:defRPr>
            </a:lvl3pPr>
            <a:lvl4pPr marL="1371600" algn="ctr" rtl="0" fontAlgn="base">
              <a:spcBef>
                <a:spcPct val="5000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Futura Md" pitchFamily="34" charset="0"/>
                <a:ea typeface="ＭＳ Ｐゴシック" pitchFamily="50" charset="-128"/>
                <a:cs typeface="+mn-cs"/>
              </a:defRPr>
            </a:lvl4pPr>
            <a:lvl5pPr marL="1828800" algn="ctr" rtl="0" fontAlgn="base">
              <a:spcBef>
                <a:spcPct val="5000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Futura Md" pitchFamily="34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Futura Md" pitchFamily="34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Futura Md" pitchFamily="34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Futura Md" pitchFamily="34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Futura Md" pitchFamily="34" charset="0"/>
                <a:ea typeface="ＭＳ Ｐゴシック" pitchFamily="50" charset="-128"/>
                <a:cs typeface="+mn-cs"/>
              </a:defRPr>
            </a:lvl9pPr>
          </a:lstStyle>
          <a:p>
            <a:pPr rtl="0">
              <a:defRPr/>
            </a:pPr>
            <a:endParaRPr lang="ja-JP" altLang="en-US"/>
          </a:p>
        </p:txBody>
      </p:sp>
      <p:sp>
        <p:nvSpPr>
          <p:cNvPr id="16" name="Line 3"/>
          <p:cNvSpPr>
            <a:spLocks noChangeShapeType="1"/>
          </p:cNvSpPr>
          <p:nvPr/>
        </p:nvSpPr>
        <p:spPr bwMode="auto">
          <a:xfrm>
            <a:off x="165100" y="6524625"/>
            <a:ext cx="8085503" cy="0"/>
          </a:xfrm>
          <a:prstGeom prst="line">
            <a:avLst/>
          </a:prstGeom>
          <a:noFill/>
          <a:ln w="12700">
            <a:solidFill>
              <a:srgbClr val="140078"/>
            </a:solidFill>
            <a:round/>
            <a:headEnd/>
            <a:tailEnd/>
          </a:ln>
          <a:effectLst/>
        </p:spPr>
        <p:txBody>
          <a:bodyPr rtlCol="0"/>
          <a:lstStyle/>
          <a:p>
            <a:pPr rtl="0">
              <a:defRPr/>
            </a:pPr>
            <a:endParaRPr lang="ja-JP" altLang="en-US">
              <a:latin typeface="Arial" charset="0"/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43300" y="6548437"/>
            <a:ext cx="2057400" cy="365125"/>
          </a:xfrm>
        </p:spPr>
        <p:txBody>
          <a:bodyPr rtlCol="0"/>
          <a:lstStyle/>
          <a:p>
            <a:pPr rtl="0"/>
            <a:fld id="{1228868F-0BF5-4F87-8A94-00DF56ADA4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1312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my-MM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my-MM"/>
              <a:t>マスター テキストの書式設定</a:t>
            </a:r>
          </a:p>
          <a:p>
            <a:pPr lvl="1" rtl="0"/>
            <a:r>
              <a:rPr lang="my-MM"/>
              <a:t>第 2 レベル</a:t>
            </a:r>
          </a:p>
          <a:p>
            <a:pPr lvl="2" rtl="0"/>
            <a:r>
              <a:rPr lang="my-MM"/>
              <a:t>第 3 レベル</a:t>
            </a:r>
          </a:p>
          <a:p>
            <a:pPr lvl="3" rtl="0"/>
            <a:r>
              <a:rPr lang="my-MM"/>
              <a:t>第 4 レベル</a:t>
            </a:r>
          </a:p>
          <a:p>
            <a:pPr lvl="4" rtl="0"/>
            <a:r>
              <a:rPr lang="my-MM"/>
              <a:t>第 5 レベル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228868F-0BF5-4F87-8A94-00DF56ADA4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4410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59422"/>
            <a:ext cx="1971675" cy="5750169"/>
          </a:xfrm>
        </p:spPr>
        <p:txBody>
          <a:bodyPr vert="eaVert" rtlCol="0"/>
          <a:lstStyle/>
          <a:p>
            <a:pPr rtl="0"/>
            <a:r>
              <a:rPr lang="my-MM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659422"/>
            <a:ext cx="5800725" cy="5750169"/>
          </a:xfrm>
        </p:spPr>
        <p:txBody>
          <a:bodyPr vert="eaVert" rtlCol="0"/>
          <a:lstStyle/>
          <a:p>
            <a:pPr lvl="0" rtl="0"/>
            <a:r>
              <a:rPr lang="my-MM"/>
              <a:t>マスター テキストの書式設定</a:t>
            </a:r>
          </a:p>
          <a:p>
            <a:pPr lvl="1" rtl="0"/>
            <a:r>
              <a:rPr lang="my-MM"/>
              <a:t>第 2 レベル</a:t>
            </a:r>
          </a:p>
          <a:p>
            <a:pPr lvl="2" rtl="0"/>
            <a:r>
              <a:rPr lang="my-MM"/>
              <a:t>第 3 レベル</a:t>
            </a:r>
          </a:p>
          <a:p>
            <a:pPr lvl="3" rtl="0"/>
            <a:r>
              <a:rPr lang="my-MM"/>
              <a:t>第 4 レベル</a:t>
            </a:r>
          </a:p>
          <a:p>
            <a:pPr lvl="4" rtl="0"/>
            <a:r>
              <a:rPr lang="my-MM"/>
              <a:t>第 5 レベル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228868F-0BF5-4F87-8A94-00DF56ADA4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2837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my-MM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 baseline="0"/>
            </a:lvl1pPr>
            <a:lvl2pPr>
              <a:defRPr/>
            </a:lvl2pPr>
            <a:lvl3pPr>
              <a:defRPr/>
            </a:lvl3pPr>
            <a:lvl4pPr>
              <a:defRPr/>
            </a:lvl4pPr>
          </a:lstStyle>
          <a:p>
            <a:pPr lvl="0" rtl="0"/>
            <a:r>
              <a:rPr lang="my-MM"/>
              <a:t>マスター テキストの書式設定</a:t>
            </a:r>
          </a:p>
          <a:p>
            <a:pPr lvl="1" rtl="0"/>
            <a:r>
              <a:rPr lang="my-MM"/>
              <a:t>第 2 レベル</a:t>
            </a:r>
          </a:p>
          <a:p>
            <a:pPr lvl="2" rtl="0"/>
            <a:r>
              <a:rPr lang="my-MM"/>
              <a:t>第 3 レベル</a:t>
            </a:r>
          </a:p>
          <a:p>
            <a:pPr lvl="3" rtl="0"/>
            <a:r>
              <a:rPr lang="my-MM"/>
              <a:t>第 4 レベル</a:t>
            </a:r>
          </a:p>
          <a:p>
            <a:pPr lvl="4" rtl="0"/>
            <a:r>
              <a:rPr lang="my-MM"/>
              <a:t>第 5 レベル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228868F-0BF5-4F87-8A94-00DF56ADA4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9729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rtlCol="0" anchor="b"/>
          <a:lstStyle>
            <a:lvl1pPr>
              <a:defRPr sz="6000"/>
            </a:lvl1pPr>
          </a:lstStyle>
          <a:p>
            <a:pPr rtl="0"/>
            <a:r>
              <a:rPr lang="my-MM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my-MM"/>
              <a:t>マスター テキストの書式設定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228868F-0BF5-4F87-8A94-00DF56ADA4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387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my-MM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 rtlCol="0"/>
          <a:lstStyle>
            <a:lvl1pPr>
              <a:defRPr/>
            </a:lvl1pPr>
          </a:lstStyle>
          <a:p>
            <a:pPr lvl="0" rtl="0"/>
            <a:r>
              <a:rPr lang="my-MM"/>
              <a:t>マスター テキストの書式設定</a:t>
            </a:r>
          </a:p>
          <a:p>
            <a:pPr lvl="1" rtl="0"/>
            <a:r>
              <a:rPr lang="my-MM"/>
              <a:t>第 2 レベル</a:t>
            </a:r>
          </a:p>
          <a:p>
            <a:pPr lvl="2" rtl="0"/>
            <a:r>
              <a:rPr lang="my-MM"/>
              <a:t>第 3 レベル</a:t>
            </a:r>
          </a:p>
          <a:p>
            <a:pPr lvl="3" rtl="0"/>
            <a:r>
              <a:rPr lang="my-MM"/>
              <a:t>第 4 レベル</a:t>
            </a:r>
          </a:p>
          <a:p>
            <a:pPr lvl="4" rtl="0"/>
            <a:r>
              <a:rPr lang="my-MM"/>
              <a:t>第 5 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 rtlCol="0"/>
          <a:lstStyle/>
          <a:p>
            <a:pPr lvl="0" rtl="0"/>
            <a:r>
              <a:rPr lang="my-MM"/>
              <a:t>マスター テキストの書式設定</a:t>
            </a:r>
          </a:p>
          <a:p>
            <a:pPr lvl="1" rtl="0"/>
            <a:r>
              <a:rPr lang="my-MM"/>
              <a:t>第 2 レベル</a:t>
            </a:r>
          </a:p>
          <a:p>
            <a:pPr lvl="2" rtl="0"/>
            <a:r>
              <a:rPr lang="my-MM"/>
              <a:t>第 3 レベル</a:t>
            </a:r>
          </a:p>
          <a:p>
            <a:pPr lvl="3" rtl="0"/>
            <a:r>
              <a:rPr lang="my-MM"/>
              <a:t>第 4 レベル</a:t>
            </a:r>
          </a:p>
          <a:p>
            <a:pPr lvl="4" rtl="0"/>
            <a:r>
              <a:rPr lang="my-MM"/>
              <a:t>第 5 レベル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228868F-0BF5-4F87-8A94-00DF56ADA4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877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 rtlCol="0"/>
          <a:lstStyle/>
          <a:p>
            <a:pPr rtl="0"/>
            <a:r>
              <a:rPr lang="my-MM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my-MM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 rtlCol="0"/>
          <a:lstStyle/>
          <a:p>
            <a:pPr lvl="0" rtl="0"/>
            <a:r>
              <a:rPr lang="my-MM"/>
              <a:t>マスター テキストの書式設定</a:t>
            </a:r>
          </a:p>
          <a:p>
            <a:pPr lvl="1" rtl="0"/>
            <a:r>
              <a:rPr lang="my-MM"/>
              <a:t>第 2 レベル</a:t>
            </a:r>
          </a:p>
          <a:p>
            <a:pPr lvl="2" rtl="0"/>
            <a:r>
              <a:rPr lang="my-MM"/>
              <a:t>第 3 レベル</a:t>
            </a:r>
          </a:p>
          <a:p>
            <a:pPr lvl="3" rtl="0"/>
            <a:r>
              <a:rPr lang="my-MM"/>
              <a:t>第 4 レベル</a:t>
            </a:r>
          </a:p>
          <a:p>
            <a:pPr lvl="4" rtl="0"/>
            <a:r>
              <a:rPr lang="my-MM"/>
              <a:t>第 5 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my-MM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 rtlCol="0"/>
          <a:lstStyle/>
          <a:p>
            <a:pPr lvl="0" rtl="0"/>
            <a:r>
              <a:rPr lang="my-MM"/>
              <a:t>マスター テキストの書式設定</a:t>
            </a:r>
          </a:p>
          <a:p>
            <a:pPr lvl="1" rtl="0"/>
            <a:r>
              <a:rPr lang="my-MM"/>
              <a:t>第 2 レベル</a:t>
            </a:r>
          </a:p>
          <a:p>
            <a:pPr lvl="2" rtl="0"/>
            <a:r>
              <a:rPr lang="my-MM"/>
              <a:t>第 3 レベル</a:t>
            </a:r>
          </a:p>
          <a:p>
            <a:pPr lvl="3" rtl="0"/>
            <a:r>
              <a:rPr lang="my-MM"/>
              <a:t>第 4 レベル</a:t>
            </a:r>
          </a:p>
          <a:p>
            <a:pPr lvl="4" rtl="0"/>
            <a:r>
              <a:rPr lang="my-MM"/>
              <a:t>第 5 レベル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228868F-0BF5-4F87-8A94-00DF56ADA4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1042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my-MM"/>
              <a:t>マスター タイトルの書式設定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228868F-0BF5-4F87-8A94-00DF56ADA4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582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228868F-0BF5-4F87-8A94-00DF56ADA4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6065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my-MM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my-MM"/>
              <a:t>マスター テキストの書式設定</a:t>
            </a:r>
          </a:p>
          <a:p>
            <a:pPr lvl="1" rtl="0"/>
            <a:r>
              <a:rPr lang="my-MM"/>
              <a:t>第 2 レベル</a:t>
            </a:r>
          </a:p>
          <a:p>
            <a:pPr lvl="2" rtl="0"/>
            <a:r>
              <a:rPr lang="my-MM"/>
              <a:t>第 3 レベル</a:t>
            </a:r>
          </a:p>
          <a:p>
            <a:pPr lvl="3" rtl="0"/>
            <a:r>
              <a:rPr lang="my-MM"/>
              <a:t>第 4 レベル</a:t>
            </a:r>
          </a:p>
          <a:p>
            <a:pPr lvl="4" rtl="0"/>
            <a:r>
              <a:rPr lang="my-MM"/>
              <a:t>第 5 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my-MM"/>
              <a:t>マスター テキストの書式設定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228868F-0BF5-4F87-8A94-00DF56ADA4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1760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my-MM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my-MM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my-MM"/>
              <a:t>マスター テキストの書式設定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228868F-0BF5-4F87-8A94-00DF56ADA4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9910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4976" y="633548"/>
            <a:ext cx="8853023" cy="1854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my-MM"/>
              <a:t>マスター テキストの書式設定</a:t>
            </a:r>
          </a:p>
          <a:p>
            <a:pPr lvl="1" rtl="0"/>
            <a:r>
              <a:rPr lang="my-MM"/>
              <a:t>第 2 レベル</a:t>
            </a:r>
          </a:p>
          <a:p>
            <a:pPr lvl="2" rtl="0"/>
            <a:r>
              <a:rPr lang="my-MM"/>
              <a:t>第 3 レベル</a:t>
            </a:r>
          </a:p>
          <a:p>
            <a:pPr lvl="3" rtl="0"/>
            <a:r>
              <a:rPr lang="my-MM"/>
              <a:t>第 4 レベル</a:t>
            </a:r>
          </a:p>
          <a:p>
            <a:pPr lvl="4" rtl="0"/>
            <a:r>
              <a:rPr lang="my-MM"/>
              <a:t>第 5 レベル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2000" y="654843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pPr rtl="0"/>
            <a:fld id="{1228868F-0BF5-4F87-8A94-00DF56ADA4E5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7962" y="78078"/>
            <a:ext cx="7858737" cy="4999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rtl="0"/>
            <a:r>
              <a:rPr lang="my-MM"/>
              <a:t>マスター タイトルの書式設定</a:t>
            </a:r>
            <a:endParaRPr lang="en-US" dirty="0"/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165100" y="81000"/>
            <a:ext cx="42863" cy="6588000"/>
          </a:xfrm>
          <a:prstGeom prst="rect">
            <a:avLst/>
          </a:prstGeom>
          <a:solidFill>
            <a:srgbClr val="140078"/>
          </a:solidFill>
          <a:ln w="9525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rtl="0">
              <a:defRPr/>
            </a:pPr>
            <a:endParaRPr lang="ja-JP" altLang="en-US">
              <a:latin typeface="Arial" charset="0"/>
            </a:endParaRPr>
          </a:p>
        </p:txBody>
      </p:sp>
      <p:sp>
        <p:nvSpPr>
          <p:cNvPr id="20" name="Line 3"/>
          <p:cNvSpPr>
            <a:spLocks noChangeShapeType="1"/>
          </p:cNvSpPr>
          <p:nvPr/>
        </p:nvSpPr>
        <p:spPr bwMode="auto">
          <a:xfrm>
            <a:off x="165100" y="6669000"/>
            <a:ext cx="8085503" cy="0"/>
          </a:xfrm>
          <a:prstGeom prst="line">
            <a:avLst/>
          </a:prstGeom>
          <a:noFill/>
          <a:ln w="12700">
            <a:solidFill>
              <a:srgbClr val="140078"/>
            </a:solidFill>
            <a:round/>
            <a:headEnd/>
            <a:tailEnd/>
          </a:ln>
          <a:effectLst/>
        </p:spPr>
        <p:txBody>
          <a:bodyPr rtlCol="0"/>
          <a:lstStyle/>
          <a:p>
            <a:pPr rtl="0">
              <a:defRPr/>
            </a:pPr>
            <a:endParaRPr lang="ja-JP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6278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2800" b="1" kern="1200">
          <a:solidFill>
            <a:schemeClr val="accent5">
              <a:lumMod val="50000"/>
            </a:schemeClr>
          </a:solidFill>
          <a:latin typeface="Meiryo UI" panose="020B0604030504040204" pitchFamily="50" charset="-128"/>
          <a:ea typeface="Meiryo UI" panose="020B0604030504040204" pitchFamily="50" charset="-128"/>
          <a:cs typeface="Meiryo UI" panose="020B0604030504040204" pitchFamily="50" charset="-128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l"/>
        <a:defRPr kumimoji="1" sz="2800" kern="1200">
          <a:solidFill>
            <a:schemeClr val="accent5">
              <a:lumMod val="50000"/>
            </a:schemeClr>
          </a:solidFill>
          <a:latin typeface="Meiryo UI" panose="020B0604030504040204" pitchFamily="50" charset="-128"/>
          <a:ea typeface="Meiryo UI" panose="020B0604030504040204" pitchFamily="50" charset="-128"/>
          <a:cs typeface="Meiryo UI" panose="020B0604030504040204" pitchFamily="50" charset="-128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ü"/>
        <a:defRPr kumimoji="1" sz="2400" kern="1200" baseline="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Meiryo UI" panose="020B0604030504040204" pitchFamily="50" charset="-128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p"/>
        <a:defRPr kumimoji="1" sz="20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Meiryo UI" panose="020B0604030504040204" pitchFamily="50" charset="-128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u"/>
        <a:defRPr kumimoji="1" sz="1800" kern="1200" baseline="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Meiryo UI" panose="020B0604030504040204" pitchFamily="50" charset="-128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Meiryo UI" panose="020B0604030504040204" pitchFamily="50" charset="-128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my-MM" sz="3600" dirty="0">
                <a:latin typeface="Myanmar Text" panose="020B0502040204020203" pitchFamily="34" charset="0"/>
                <a:cs typeface="Myanmar Text" panose="020B0502040204020203" pitchFamily="34" charset="0"/>
              </a:rPr>
              <a:t>ဘေးကင်းစွာနှင့်ကျန်းမာစွာအလုပ်လုပ်ရန်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0000" y="909000"/>
            <a:ext cx="6858000" cy="1132428"/>
          </a:xfrm>
        </p:spPr>
        <p:txBody>
          <a:bodyPr rtlCol="0"/>
          <a:lstStyle/>
          <a:p>
            <a:pPr algn="l" rtl="0"/>
            <a:r>
              <a:rPr lang="my-MM" dirty="0">
                <a:latin typeface="Myanmar Text" panose="020B0502040204020203" pitchFamily="34" charset="0"/>
                <a:cs typeface="Myanmar Text" panose="020B0502040204020203" pitchFamily="34" charset="0"/>
              </a:rPr>
              <a:t>လုံခြုံရေးအစောင့်အဖြစ်အလုပ်လုပ်မည့်သူအားလုံးသို့</a:t>
            </a:r>
          </a:p>
        </p:txBody>
      </p:sp>
    </p:spTree>
    <p:extLst>
      <p:ext uri="{BB962C8B-B14F-4D97-AF65-F5344CB8AC3E}">
        <p14:creationId xmlns:p14="http://schemas.microsoft.com/office/powerpoint/2010/main" val="3192162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324431" y="80844"/>
            <a:ext cx="8711569" cy="612156"/>
          </a:xfrm>
          <a:prstGeom prst="rect">
            <a:avLst/>
          </a:prstGeom>
          <a:solidFill>
            <a:srgbClr val="CCFFCC">
              <a:alpha val="50196"/>
            </a:srgb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my-MM" sz="2000" b="1" dirty="0">
                <a:solidFill>
                  <a:schemeClr val="tx1"/>
                </a:solidFill>
                <a:latin typeface="Myanmar Text" panose="020B0502040204020203" pitchFamily="34" charset="0"/>
                <a:ea typeface="Meiryo UI" panose="020B0604030504040204" pitchFamily="50" charset="-128"/>
                <a:cs typeface="Myanmar Text" panose="020B0502040204020203" pitchFamily="34" charset="0"/>
              </a:rPr>
              <a:t>လုံခြုံရေးဆိုင်ရာညွှန်ကြားချက်များကို အတည်ပြုစစ်ဆေးပြီး လိုက်နာစောင့်ထိန်းပါ</a:t>
            </a:r>
            <a:endParaRPr kumimoji="1" lang="en-US" altLang="ja-JP" sz="2000" b="1" dirty="0">
              <a:solidFill>
                <a:schemeClr val="tx1"/>
              </a:solidFill>
              <a:latin typeface="Myanmar Text" panose="020B0502040204020203" pitchFamily="34" charset="0"/>
              <a:ea typeface="Meiryo UI" panose="020B0604030504040204" pitchFamily="50" charset="-128"/>
              <a:cs typeface="Myanmar Text" panose="020B0502040204020203" pitchFamily="34" charset="0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4976" y="710325"/>
            <a:ext cx="8853023" cy="5886675"/>
          </a:xfrm>
        </p:spPr>
        <p:txBody>
          <a:bodyPr rtlCol="0">
            <a:normAutofit fontScale="85000" lnSpcReduction="10000"/>
          </a:bodyPr>
          <a:lstStyle/>
          <a:p>
            <a:pPr rtl="0">
              <a:lnSpc>
                <a:spcPct val="150000"/>
              </a:lnSpc>
            </a:pPr>
            <a:r>
              <a:rPr lang="my-MM" sz="1900" dirty="0">
                <a:latin typeface="Myanmar Text" panose="020B0502040204020203" pitchFamily="34" charset="0"/>
                <a:cs typeface="Myanmar Text" panose="020B0502040204020203" pitchFamily="34" charset="0"/>
              </a:rPr>
              <a:t>အဓိကအချက် [အဆောက်အဦလုံခြုံရေး]</a:t>
            </a:r>
          </a:p>
          <a:p>
            <a:pPr marL="468000" lvl="1" rtl="0">
              <a:lnSpc>
                <a:spcPct val="150000"/>
              </a:lnSpc>
            </a:pPr>
            <a:r>
              <a:rPr lang="my-MM" sz="1800" dirty="0">
                <a:latin typeface="Myanmar Text" panose="020B0502040204020203" pitchFamily="34" charset="0"/>
                <a:cs typeface="Myanmar Text" panose="020B0502040204020203" pitchFamily="34" charset="0"/>
              </a:rPr>
              <a:t>လုံခြုံရေးဆိုင်ရာအစီအစဉ်စာစောင်၊ လုံခြုံရေးဆိုင်ရာညွှန်ကြားချက်စာစောင်ပါအ</a:t>
            </a:r>
            <a:r>
              <a:rPr lang="en-US" sz="1800" dirty="0" err="1">
                <a:latin typeface="Myanmar Text" panose="020B0502040204020203" pitchFamily="34" charset="0"/>
                <a:cs typeface="Myanmar Text" panose="020B0502040204020203" pitchFamily="34" charset="0"/>
              </a:rPr>
              <a:t>ကြောင်း</a:t>
            </a:r>
            <a:r>
              <a:rPr lang="my-MM" sz="1800" dirty="0">
                <a:latin typeface="Myanmar Text" panose="020B0502040204020203" pitchFamily="34" charset="0"/>
                <a:cs typeface="Myanmar Text" panose="020B0502040204020203" pitchFamily="34" charset="0"/>
              </a:rPr>
              <a:t>အရာများနှင့် အဆောက်အဦအတွက် စည်းမျဉ်းသတ်မှတ်ချက်များကို </a:t>
            </a:r>
            <a:r>
              <a:rPr lang="my-MM" sz="1800" b="1" u="sng" dirty="0">
                <a:solidFill>
                  <a:srgbClr val="F24F4F"/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သေသေချာချာ နားလည်ထားပါ။</a:t>
            </a:r>
          </a:p>
          <a:p>
            <a:pPr marL="468000" lvl="1" rtl="0">
              <a:lnSpc>
                <a:spcPct val="150000"/>
              </a:lnSpc>
            </a:pPr>
            <a:r>
              <a:rPr lang="my-MM" sz="1800" dirty="0">
                <a:latin typeface="Myanmar Text" panose="020B0502040204020203" pitchFamily="34" charset="0"/>
                <a:cs typeface="Myanmar Text" panose="020B0502040204020203" pitchFamily="34" charset="0"/>
              </a:rPr>
              <a:t>ဓာတ်လှေကား၊ မီးဘေးကာလိတ်တံခါး၊ မီးဘေးတံခါးရွက်များစသည့် အဆောက်အဦများနှင့် အီလက်ထရောနစ်သော့အိမ်များ၊ သော့တံများ၏ </a:t>
            </a:r>
            <a:r>
              <a:rPr lang="my-MM" sz="1800" b="1" u="sng" dirty="0">
                <a:solidFill>
                  <a:srgbClr val="F24F4F"/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ကိုင်တွယ်အသုံးပြုနည်း</a:t>
            </a:r>
            <a:r>
              <a:rPr lang="my-MM" sz="1800" dirty="0">
                <a:latin typeface="Myanmar Text" panose="020B0502040204020203" pitchFamily="34" charset="0"/>
                <a:cs typeface="Myanmar Text" panose="020B0502040204020203" pitchFamily="34" charset="0"/>
              </a:rPr>
              <a:t>နှင့် </a:t>
            </a:r>
            <a:r>
              <a:rPr lang="my-MM" sz="1800" b="1" u="sng" dirty="0">
                <a:solidFill>
                  <a:srgbClr val="F24F4F"/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ထိန်းသိမ်းနည်း</a:t>
            </a:r>
            <a:r>
              <a:rPr lang="my-MM" sz="1800" dirty="0">
                <a:latin typeface="Myanmar Text" panose="020B0502040204020203" pitchFamily="34" charset="0"/>
                <a:cs typeface="Myanmar Text" panose="020B0502040204020203" pitchFamily="34" charset="0"/>
              </a:rPr>
              <a:t>တို့ကို ကြိုတင်အတည်ပြုစစ်ဆေးထားပါ။</a:t>
            </a:r>
          </a:p>
          <a:p>
            <a:pPr marL="468000" lvl="1" rtl="0">
              <a:lnSpc>
                <a:spcPct val="150000"/>
              </a:lnSpc>
            </a:pPr>
            <a:r>
              <a:rPr lang="my-MM" sz="1800" dirty="0">
                <a:latin typeface="Myanmar Text" panose="020B0502040204020203" pitchFamily="34" charset="0"/>
                <a:cs typeface="Myanmar Text" panose="020B0502040204020203" pitchFamily="34" charset="0"/>
              </a:rPr>
              <a:t>ဘေးကင်းလုံခြုံမှုအတွက် လုပ်သင့်သည့်ကိစ္စ၊ မလုပ်သင့်သည့်ကိစ္စများကို </a:t>
            </a:r>
            <a:r>
              <a:rPr lang="my-MM" sz="1800" b="1" u="sng" dirty="0">
                <a:solidFill>
                  <a:srgbClr val="F24F4F"/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သက်ဆိုင်ရာဥပဒေများ၊ ပြဌာန်းချက်များနှင့် စည်းမျဉ်းများကိုအတည်ပြုစစ်ဆေးပြီး လိုက်နာစောင့်ထိန်း</a:t>
            </a:r>
            <a:r>
              <a:rPr lang="my-MM" sz="1800" dirty="0">
                <a:latin typeface="Myanmar Text" panose="020B0502040204020203" pitchFamily="34" charset="0"/>
                <a:cs typeface="Myanmar Text" panose="020B0502040204020203" pitchFamily="34" charset="0"/>
              </a:rPr>
              <a:t>ပါ။</a:t>
            </a:r>
          </a:p>
          <a:p>
            <a:pPr marL="468000" lvl="1" rtl="0">
              <a:lnSpc>
                <a:spcPct val="150000"/>
              </a:lnSpc>
              <a:buClr>
                <a:schemeClr val="tx1"/>
              </a:buClr>
            </a:pPr>
            <a:r>
              <a:rPr lang="my-MM" sz="1800" b="1" u="sng" dirty="0">
                <a:solidFill>
                  <a:srgbClr val="F24F4F"/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သတ်မှတ်ထားသောလမ်းကြောင်းများနှင့်စည်းမျဉ်းများ</a:t>
            </a:r>
            <a:r>
              <a:rPr lang="en-US" sz="1800" dirty="0">
                <a:solidFill>
                  <a:srgbClr val="F24F4F"/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 </a:t>
            </a:r>
            <a:r>
              <a:rPr lang="my-MM" sz="1800" dirty="0">
                <a:latin typeface="Myanmar Text" panose="020B0502040204020203" pitchFamily="34" charset="0"/>
                <a:cs typeface="Myanmar Text" panose="020B0502040204020203" pitchFamily="34" charset="0"/>
              </a:rPr>
              <a:t>(ဥပမာ - ညအချိန်တွင်လက်နှိပ်ဓာတ်မီးသုံးခြင်း)</a:t>
            </a:r>
            <a:r>
              <a:rPr lang="en-US" sz="1800" dirty="0">
                <a:latin typeface="Myanmar Text" panose="020B0502040204020203" pitchFamily="34" charset="0"/>
                <a:cs typeface="Myanmar Text" panose="020B0502040204020203" pitchFamily="34" charset="0"/>
              </a:rPr>
              <a:t> </a:t>
            </a:r>
            <a:r>
              <a:rPr lang="my-MM" sz="1800" b="1" u="sng" dirty="0">
                <a:solidFill>
                  <a:srgbClr val="F24F4F"/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ကိုလိုက်နာပြီး</a:t>
            </a:r>
            <a:r>
              <a:rPr lang="my-MM" sz="1800" dirty="0">
                <a:latin typeface="Myanmar Text" panose="020B0502040204020203" pitchFamily="34" charset="0"/>
                <a:cs typeface="Myanmar Text" panose="020B0502040204020203" pitchFamily="34" charset="0"/>
              </a:rPr>
              <a:t> ဘေးကင်းလုံခြုံစွာကင်းလှည့်ပါ။</a:t>
            </a:r>
          </a:p>
          <a:p>
            <a:pPr marL="468000" lvl="1" rtl="0">
              <a:lnSpc>
                <a:spcPct val="150000"/>
              </a:lnSpc>
            </a:pPr>
            <a:r>
              <a:rPr lang="my-MM" sz="1800" dirty="0">
                <a:latin typeface="Myanmar Text" panose="020B0502040204020203" pitchFamily="34" charset="0"/>
                <a:cs typeface="Myanmar Text" panose="020B0502040204020203" pitchFamily="34" charset="0"/>
              </a:rPr>
              <a:t>မိမိ​ရှေ့တွင်တာဝန်ထမ်းဆောင်ခဲ့သူထံမှ တာဝန်လွှဲပြောင်းယူသည့်အချိန်တွင် </a:t>
            </a:r>
            <a:r>
              <a:rPr lang="my-MM" sz="1800" b="1" u="sng" dirty="0">
                <a:solidFill>
                  <a:srgbClr val="F24F4F"/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ဘေးကင်းလုံခြုံမှုအပိုင်းအတွက် သတိပြုရမည့်အချက်များ</a:t>
            </a:r>
            <a:r>
              <a:rPr lang="my-MM" sz="1800" dirty="0">
                <a:latin typeface="Myanmar Text" panose="020B0502040204020203" pitchFamily="34" charset="0"/>
                <a:cs typeface="Myanmar Text" panose="020B0502040204020203" pitchFamily="34" charset="0"/>
              </a:rPr>
              <a:t>ကို မေးမြန်းထားပါ။</a:t>
            </a:r>
          </a:p>
          <a:p>
            <a:pPr marL="468000" lvl="1" rtl="0">
              <a:lnSpc>
                <a:spcPct val="150000"/>
              </a:lnSpc>
            </a:pPr>
            <a:r>
              <a:rPr lang="my-MM" sz="1800" dirty="0">
                <a:latin typeface="Myanmar Text" panose="020B0502040204020203" pitchFamily="34" charset="0"/>
                <a:cs typeface="Myanmar Text" panose="020B0502040204020203" pitchFamily="34" charset="0"/>
              </a:rPr>
              <a:t>မသိသည့်အကြောင်းအရာများရှိပါက ထိုအတိုင်းမထားလိုက်ဘဲ</a:t>
            </a:r>
            <a:r>
              <a:rPr lang="en-US" sz="1800" dirty="0">
                <a:latin typeface="Myanmar Text" panose="020B0502040204020203" pitchFamily="34" charset="0"/>
                <a:cs typeface="Myanmar Text" panose="020B0502040204020203" pitchFamily="34" charset="0"/>
              </a:rPr>
              <a:t> </a:t>
            </a:r>
            <a:r>
              <a:rPr lang="my-MM" sz="1800" b="1" u="sng" dirty="0">
                <a:solidFill>
                  <a:srgbClr val="F24F4F"/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တာဝန်ရှိသူ သို့မဟုတ် ​မိမိ​ရှေ့တွင်</a:t>
            </a:r>
            <a:r>
              <a:rPr lang="en-US" sz="1800" b="1" u="sng" dirty="0">
                <a:solidFill>
                  <a:srgbClr val="F24F4F"/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 </a:t>
            </a:r>
            <a:r>
              <a:rPr lang="my-MM" sz="1800" b="1" u="sng" dirty="0">
                <a:solidFill>
                  <a:srgbClr val="F24F4F"/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တာဝန်ထမ်းဆောင်ခဲ့သူထံ အတည်ပြု</a:t>
            </a:r>
            <a:r>
              <a:rPr lang="my-MM" sz="1800" dirty="0">
                <a:latin typeface="Myanmar Text" panose="020B0502040204020203" pitchFamily="34" charset="0"/>
                <a:cs typeface="Myanmar Text" panose="020B0502040204020203" pitchFamily="34" charset="0"/>
              </a:rPr>
              <a:t>ပါ။</a:t>
            </a:r>
          </a:p>
          <a:p>
            <a:pPr marL="468000" lvl="1" rtl="0">
              <a:lnSpc>
                <a:spcPct val="150000"/>
              </a:lnSpc>
              <a:buClr>
                <a:schemeClr val="tx1"/>
              </a:buClr>
            </a:pPr>
            <a:r>
              <a:rPr lang="my-MM" sz="1800" b="1" u="sng" dirty="0">
                <a:solidFill>
                  <a:srgbClr val="F24F4F"/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ကျင့်သားရနေပြီးဖြစ်ခြင်းကြောင့်ဖြစ်ရသော ထိခိုက်ဒဏ်ရာ</a:t>
            </a:r>
            <a:r>
              <a:rPr lang="my-MM" sz="1800" dirty="0">
                <a:latin typeface="Myanmar Text" panose="020B0502040204020203" pitchFamily="34" charset="0"/>
                <a:cs typeface="Myanmar Text" panose="020B0502040204020203" pitchFamily="34" charset="0"/>
              </a:rPr>
              <a:t> ကိုသတိပြုပြီး </a:t>
            </a:r>
            <a:r>
              <a:rPr lang="my-MM" sz="1800" b="1" u="sng" dirty="0">
                <a:solidFill>
                  <a:srgbClr val="F24F4F"/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ပေါ့ဆသောအပြုအမူ၊ အတင်းအဓမ္မဖြစ်သော အပြုအမူများ</a:t>
            </a:r>
            <a:r>
              <a:rPr lang="my-MM" sz="1800" dirty="0">
                <a:latin typeface="Myanmar Text" panose="020B0502040204020203" pitchFamily="34" charset="0"/>
                <a:cs typeface="Myanmar Text" panose="020B0502040204020203" pitchFamily="34" charset="0"/>
              </a:rPr>
              <a:t>ကို ​ရှောင်ကြဉ်ပါ။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228868F-0BF5-4F87-8A94-00DF56ADA4E5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33218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324431" y="80844"/>
            <a:ext cx="8711569" cy="612156"/>
          </a:xfrm>
          <a:prstGeom prst="rect">
            <a:avLst/>
          </a:prstGeom>
          <a:solidFill>
            <a:srgbClr val="CCFFCC">
              <a:alpha val="50196"/>
            </a:srgb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my-MM" sz="2000" b="1" dirty="0">
                <a:solidFill>
                  <a:schemeClr val="tx1"/>
                </a:solidFill>
                <a:latin typeface="Myanmar Text" panose="020B0502040204020203" pitchFamily="34" charset="0"/>
                <a:ea typeface="Meiryo UI" panose="020B0604030504040204" pitchFamily="50" charset="-128"/>
                <a:cs typeface="Myanmar Text" panose="020B0502040204020203" pitchFamily="34" charset="0"/>
              </a:rPr>
              <a:t>လုံခြုံရေးဆိုင်ရာညွှန်ကြားချက်များကို အတည်ပြုစစ်ဆေးပြီး လိုက်နာစောင့်ထိန်းပါ</a:t>
            </a:r>
            <a:endParaRPr kumimoji="1" lang="en-US" altLang="ja-JP" sz="2000" b="1" dirty="0">
              <a:solidFill>
                <a:schemeClr val="tx1"/>
              </a:solidFill>
              <a:latin typeface="Myanmar Text" panose="020B0502040204020203" pitchFamily="34" charset="0"/>
              <a:ea typeface="Meiryo UI" panose="020B0604030504040204" pitchFamily="50" charset="-128"/>
              <a:cs typeface="Myanmar Text" panose="020B0502040204020203" pitchFamily="34" charset="0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4976" y="710325"/>
            <a:ext cx="8853023" cy="6462675"/>
          </a:xfrm>
        </p:spPr>
        <p:txBody>
          <a:bodyPr rtlCol="0">
            <a:normAutofit/>
          </a:bodyPr>
          <a:lstStyle/>
          <a:p>
            <a:pPr rtl="0">
              <a:lnSpc>
                <a:spcPct val="150000"/>
              </a:lnSpc>
            </a:pPr>
            <a:r>
              <a:rPr lang="my-MM" sz="1400" dirty="0">
                <a:latin typeface="Myanmar Text" panose="020B0502040204020203" pitchFamily="34" charset="0"/>
                <a:cs typeface="Myanmar Text" panose="020B0502040204020203" pitchFamily="34" charset="0"/>
              </a:rPr>
              <a:t>အဓိကအချက် [ယာဉ်အသွားအလာလမ်းကြောင်းပြလုံခြုံရေး]</a:t>
            </a:r>
          </a:p>
          <a:p>
            <a:pPr marL="468000" lvl="1" rtl="0">
              <a:lnSpc>
                <a:spcPct val="150000"/>
              </a:lnSpc>
            </a:pPr>
            <a:r>
              <a:rPr lang="my-MM" sz="1400" dirty="0">
                <a:latin typeface="Myanmar Text" panose="020B0502040204020203" pitchFamily="34" charset="0"/>
                <a:cs typeface="Myanmar Text" panose="020B0502040204020203" pitchFamily="34" charset="0"/>
              </a:rPr>
              <a:t>လုံခြုံရေးဆိုင်ရာအစီအစဉ်စာစောင်၊ လုံခြုံရေးဆိုင်ရာညွှန်ကြားချက်စာစောင်ပါအ</a:t>
            </a:r>
            <a:r>
              <a:rPr lang="en-US" sz="1400" dirty="0" err="1">
                <a:latin typeface="Myanmar Text" panose="020B0502040204020203" pitchFamily="34" charset="0"/>
                <a:cs typeface="Myanmar Text" panose="020B0502040204020203" pitchFamily="34" charset="0"/>
              </a:rPr>
              <a:t>ကြောင်း</a:t>
            </a:r>
            <a:r>
              <a:rPr lang="my-MM" sz="1400" dirty="0">
                <a:latin typeface="Myanmar Text" panose="020B0502040204020203" pitchFamily="34" charset="0"/>
                <a:cs typeface="Myanmar Text" panose="020B0502040204020203" pitchFamily="34" charset="0"/>
              </a:rPr>
              <a:t>အရာများနှင့် အဆောက်အဦအတွက် စည်းမျဉ်းသတ်မှတ်ချက်များကို </a:t>
            </a:r>
            <a:r>
              <a:rPr lang="my-MM" sz="1400" b="1" u="sng" dirty="0">
                <a:solidFill>
                  <a:srgbClr val="F24F4F"/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သေသေချာချာ နားလည်ထားပါ။</a:t>
            </a:r>
          </a:p>
          <a:p>
            <a:pPr marL="468000" lvl="1" rtl="0">
              <a:lnSpc>
                <a:spcPct val="150000"/>
              </a:lnSpc>
            </a:pPr>
            <a:r>
              <a:rPr lang="my-MM" sz="1400" dirty="0">
                <a:latin typeface="Myanmar Text" panose="020B0502040204020203" pitchFamily="34" charset="0"/>
                <a:cs typeface="Myanmar Text" panose="020B0502040204020203" pitchFamily="34" charset="0"/>
              </a:rPr>
              <a:t>သတ်မှတ်ထားသော ပစ္စည်းကိရိယာများ (အချက်ပြအလံ၊ လမ်းကြောင်းပြမီး၊ အချက်ပြခရာ၊ လက်ကိုင်စကားပြောစက် စသည်) ကို </a:t>
            </a:r>
            <a:r>
              <a:rPr lang="my-MM" sz="1400" b="1" u="sng" dirty="0">
                <a:solidFill>
                  <a:srgbClr val="F24F4F"/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မှန်ကန်စွာဝတ်ဆင်ခြင်း</a:t>
            </a:r>
            <a:r>
              <a:rPr lang="my-MM" sz="1400" dirty="0">
                <a:latin typeface="Myanmar Text" panose="020B0502040204020203" pitchFamily="34" charset="0"/>
                <a:cs typeface="Myanmar Text" panose="020B0502040204020203" pitchFamily="34" charset="0"/>
              </a:rPr>
              <a:t> နှင့်အတူ အထူးသဖြင့် ဓာတ်ခဲဖြင့်အသုံးပြုရသော ပစ္စည်းကိရိယာများကို </a:t>
            </a:r>
            <a:r>
              <a:rPr lang="my-MM" sz="1400" b="1" u="sng" dirty="0">
                <a:solidFill>
                  <a:srgbClr val="F24F4F"/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သေသေချာချာအသုံးပြုခြင်း</a:t>
            </a:r>
            <a:r>
              <a:rPr lang="my-MM" sz="1400" dirty="0">
                <a:latin typeface="Myanmar Text" panose="020B0502040204020203" pitchFamily="34" charset="0"/>
                <a:cs typeface="Myanmar Text" panose="020B0502040204020203" pitchFamily="34" charset="0"/>
              </a:rPr>
              <a:t> နှင့် </a:t>
            </a:r>
            <a:r>
              <a:rPr lang="my-MM" sz="1400" b="1" u="sng" dirty="0">
                <a:solidFill>
                  <a:srgbClr val="F24F4F"/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ဓာတ်ခဲအားကျန်ရှိသည့်ပမာဏ</a:t>
            </a:r>
            <a:r>
              <a:rPr lang="my-MM" sz="1400" dirty="0">
                <a:latin typeface="Myanmar Text" panose="020B0502040204020203" pitchFamily="34" charset="0"/>
                <a:cs typeface="Myanmar Text" panose="020B0502040204020203" pitchFamily="34" charset="0"/>
              </a:rPr>
              <a:t> ကို အတည်ပြုစစ်ဆေးပါ။</a:t>
            </a:r>
          </a:p>
          <a:p>
            <a:pPr marL="468000" lvl="1" rtl="0">
              <a:lnSpc>
                <a:spcPct val="150000"/>
              </a:lnSpc>
            </a:pPr>
            <a:r>
              <a:rPr lang="my-MM" sz="1400" dirty="0">
                <a:latin typeface="Myanmar Text" panose="020B0502040204020203" pitchFamily="34" charset="0"/>
                <a:cs typeface="Myanmar Text" panose="020B0502040204020203" pitchFamily="34" charset="0"/>
              </a:rPr>
              <a:t>အထူးသဖြင့် ညအချိန်တွင် </a:t>
            </a:r>
            <a:r>
              <a:rPr lang="my-MM" sz="1400" b="1" u="sng" dirty="0">
                <a:solidFill>
                  <a:srgbClr val="F24F4F"/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ညဘက်၌လှုပ်ရှားသွားလာမှုပြုနိုင်သော ဝေ့စကုတ်အင်္ကျီ၊ ရောင်ပြန်ဝေ့စကုတ်အင်္ကျီ ကို မပျက်မကွက် ဝတ်ဆင်ပြီး</a:t>
            </a:r>
            <a:r>
              <a:rPr lang="my-MM" sz="1400" dirty="0">
                <a:latin typeface="Myanmar Text" panose="020B0502040204020203" pitchFamily="34" charset="0"/>
                <a:cs typeface="Myanmar Text" panose="020B0502040204020203" pitchFamily="34" charset="0"/>
              </a:rPr>
              <a:t> ယာဉ်ပေါ်ရှိ ယာဉ်မောင်းသူမှ အလွယ်တကူမြင်နိုင်အောင်လုပ်ဆောင်ပါ။</a:t>
            </a:r>
          </a:p>
          <a:p>
            <a:pPr marL="468000" lvl="1" rtl="0">
              <a:lnSpc>
                <a:spcPct val="150000"/>
              </a:lnSpc>
            </a:pPr>
            <a:r>
              <a:rPr lang="my-MM" sz="1400" dirty="0">
                <a:latin typeface="Myanmar Text" panose="020B0502040204020203" pitchFamily="34" charset="0"/>
                <a:cs typeface="Myanmar Text" panose="020B0502040204020203" pitchFamily="34" charset="0"/>
              </a:rPr>
              <a:t>ယာဉ်ကြောလမ်းကြောင်းပြ လုံခြုံရေးလုပ်ငန်းသုံးအထောက်အကူပစ္စည်းများ (အတားအဆီးကန်တော့ချွန် အစရှိသည်) ကို </a:t>
            </a:r>
            <a:r>
              <a:rPr lang="my-MM" sz="1400" b="1" u="sng" dirty="0">
                <a:solidFill>
                  <a:srgbClr val="F24F4F"/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တပ်ဆင်သည့်အခါ၌သာမက ဖယ်ရှားသည့်အခါတွင်လည်း</a:t>
            </a:r>
            <a:r>
              <a:rPr lang="my-MM" sz="1400" dirty="0">
                <a:latin typeface="Myanmar Text" panose="020B0502040204020203" pitchFamily="34" charset="0"/>
                <a:cs typeface="Myanmar Text" panose="020B0502040204020203" pitchFamily="34" charset="0"/>
              </a:rPr>
              <a:t> လုံခြုံရေးဆိုင်ရာညွှန်ကြားချက်စာစောင်ပါအချက်များကို လိုက်နာစောင့်ထိန်းခြင်းနှင့်အတူ ယာဉ်ကိုလည်း သတိပြုပါ။</a:t>
            </a:r>
          </a:p>
          <a:p>
            <a:pPr marL="468000" lvl="1" rtl="0">
              <a:lnSpc>
                <a:spcPct val="150000"/>
              </a:lnSpc>
            </a:pPr>
            <a:r>
              <a:rPr lang="my-MM" sz="1400" dirty="0">
                <a:latin typeface="Myanmar Text" panose="020B0502040204020203" pitchFamily="34" charset="0"/>
                <a:cs typeface="Myanmar Text" panose="020B0502040204020203" pitchFamily="34" charset="0"/>
              </a:rPr>
              <a:t>ဘေးကင်းလုံခြုံမှုအတွက် လုပ်သင့်သည့်ကိစ္စ၊ မလုပ်သင့်သည့်ကိစ္စများကို </a:t>
            </a:r>
            <a:r>
              <a:rPr lang="my-MM" sz="1400" b="1" u="sng" dirty="0">
                <a:solidFill>
                  <a:srgbClr val="F24F4F"/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သက်ဆိုင်ရာဥပဒေများ၊ ပြဌာန်းချက်များနှင့် စည်းမျဉ်းများကိုအတည်ပြုစစ်ဆေးပြီး လိုက်နာစောင့်ထိန်း</a:t>
            </a:r>
            <a:r>
              <a:rPr lang="my-MM" sz="1400" dirty="0">
                <a:latin typeface="Myanmar Text" panose="020B0502040204020203" pitchFamily="34" charset="0"/>
                <a:cs typeface="Myanmar Text" panose="020B0502040204020203" pitchFamily="34" charset="0"/>
              </a:rPr>
              <a:t>ပါ။</a:t>
            </a:r>
          </a:p>
          <a:p>
            <a:pPr marL="468000" lvl="1" rtl="0">
              <a:lnSpc>
                <a:spcPct val="150000"/>
              </a:lnSpc>
            </a:pPr>
            <a:r>
              <a:rPr lang="my-MM" sz="1400" dirty="0">
                <a:latin typeface="Myanmar Text" panose="020B0502040204020203" pitchFamily="34" charset="0"/>
                <a:cs typeface="Myanmar Text" panose="020B0502040204020203" pitchFamily="34" charset="0"/>
              </a:rPr>
              <a:t>မသိသည့်အကြောင်းအရာများရှိပါက ထိုအတိုင်းမထားလိုက်ဘဲ</a:t>
            </a:r>
            <a:r>
              <a:rPr lang="my-MM" sz="1400" b="1" u="sng" dirty="0">
                <a:solidFill>
                  <a:srgbClr val="F24F4F"/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တာဝန်ရှိသူ သို့မဟုတ် ​မိမိ​ရှေ့တွင်</a:t>
            </a:r>
            <a:r>
              <a:rPr lang="en-US" sz="1400" b="1" u="sng" dirty="0">
                <a:solidFill>
                  <a:srgbClr val="F24F4F"/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 </a:t>
            </a:r>
            <a:r>
              <a:rPr lang="my-MM" sz="1400" b="1" u="sng" dirty="0">
                <a:solidFill>
                  <a:srgbClr val="F24F4F"/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တာဝန်ထမ်းဆောင်ခဲ့သူထံ အတည်ပြု</a:t>
            </a:r>
            <a:r>
              <a:rPr lang="my-MM" sz="1400" dirty="0">
                <a:latin typeface="Myanmar Text" panose="020B0502040204020203" pitchFamily="34" charset="0"/>
                <a:cs typeface="Myanmar Text" panose="020B0502040204020203" pitchFamily="34" charset="0"/>
              </a:rPr>
              <a:t>ပါ။</a:t>
            </a:r>
          </a:p>
          <a:p>
            <a:pPr marL="468000" lvl="1" rtl="0">
              <a:lnSpc>
                <a:spcPct val="150000"/>
              </a:lnSpc>
              <a:buClr>
                <a:schemeClr val="tx1"/>
              </a:buClr>
            </a:pPr>
            <a:r>
              <a:rPr lang="my-MM" sz="1400" b="1" u="sng" dirty="0">
                <a:solidFill>
                  <a:srgbClr val="F24F4F"/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ကျင့်သားရနေပြီးဖြစ်ခြင်းကြောင့်ဖြစ်ရသော ထိခိုက်ဒဏ်ရာ</a:t>
            </a:r>
            <a:r>
              <a:rPr lang="my-MM" sz="1400" dirty="0">
                <a:latin typeface="Myanmar Text" panose="020B0502040204020203" pitchFamily="34" charset="0"/>
                <a:cs typeface="Myanmar Text" panose="020B0502040204020203" pitchFamily="34" charset="0"/>
              </a:rPr>
              <a:t> ကိုသတိပြုပြီး </a:t>
            </a:r>
            <a:r>
              <a:rPr lang="my-MM" sz="1400" b="1" u="sng" dirty="0">
                <a:solidFill>
                  <a:srgbClr val="F24F4F"/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ပေါ့ဆသောအပြုအမူ၊ အတင်းအဓမ္မဖြစ်သော အပြုအမူများ</a:t>
            </a:r>
            <a:r>
              <a:rPr lang="my-MM" sz="1400" dirty="0">
                <a:latin typeface="Myanmar Text" panose="020B0502040204020203" pitchFamily="34" charset="0"/>
                <a:cs typeface="Myanmar Text" panose="020B0502040204020203" pitchFamily="34" charset="0"/>
              </a:rPr>
              <a:t>ကို ​ရှောင်ကြဉ်ပါ။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228868F-0BF5-4F87-8A94-00DF56ADA4E5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22351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324431" y="80844"/>
            <a:ext cx="8711569" cy="612156"/>
          </a:xfrm>
          <a:prstGeom prst="rect">
            <a:avLst/>
          </a:prstGeom>
          <a:solidFill>
            <a:srgbClr val="CCFFCC">
              <a:alpha val="50196"/>
            </a:srgb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>
              <a:lnSpc>
                <a:spcPct val="150000"/>
              </a:lnSpc>
            </a:pPr>
            <a:r>
              <a:rPr lang="my-MM" sz="2400" b="1" dirty="0">
                <a:solidFill>
                  <a:schemeClr val="tx1"/>
                </a:solidFill>
                <a:latin typeface="Myanmar Text" panose="020B0502040204020203" pitchFamily="34" charset="0"/>
                <a:ea typeface="Meiryo UI" panose="020B0604030504040204" pitchFamily="50" charset="-128"/>
                <a:cs typeface="Myanmar Text" panose="020B0502040204020203" pitchFamily="34" charset="0"/>
              </a:rPr>
              <a:t>အန္တရာယ်ကြိုတင်ခန့်မှန်းခြင်းလှုပ်ရှားမှုကို ကျင့်သုံးပါ (KYT)</a:t>
            </a:r>
            <a:endParaRPr kumimoji="1" lang="en-US" altLang="ja-JP" sz="2400" b="1" dirty="0">
              <a:solidFill>
                <a:schemeClr val="tx1"/>
              </a:solidFill>
              <a:latin typeface="Myanmar Text" panose="020B0502040204020203" pitchFamily="34" charset="0"/>
              <a:ea typeface="Meiryo UI" panose="020B0604030504040204" pitchFamily="50" charset="-128"/>
              <a:cs typeface="Myanmar Text" panose="020B0502040204020203" pitchFamily="34" charset="0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4976" y="710325"/>
            <a:ext cx="8853023" cy="6102675"/>
          </a:xfrm>
        </p:spPr>
        <p:txBody>
          <a:bodyPr rtlCol="0">
            <a:normAutofit/>
          </a:bodyPr>
          <a:lstStyle/>
          <a:p>
            <a:pPr rtl="0">
              <a:lnSpc>
                <a:spcPct val="150000"/>
              </a:lnSpc>
            </a:pPr>
            <a:r>
              <a:rPr lang="my-MM" sz="1400" dirty="0">
                <a:latin typeface="Myanmar Text" panose="020B0502040204020203" pitchFamily="34" charset="0"/>
                <a:cs typeface="Myanmar Text" panose="020B0502040204020203" pitchFamily="34" charset="0"/>
              </a:rPr>
              <a:t>အန္တရာယ်ကြိုတင်ခန့်မှန်းခြင်းလှုပ်ရှားမှု(KYT)ဆိုသည်မှာ အဘယ်နည်း။</a:t>
            </a:r>
            <a:endParaRPr lang="en-US" altLang="ja-JP" sz="1400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marL="468000" lvl="1" rtl="0">
              <a:lnSpc>
                <a:spcPct val="150000"/>
              </a:lnSpc>
            </a:pPr>
            <a:r>
              <a:rPr lang="my-MM" sz="1400" dirty="0">
                <a:latin typeface="Myanmar Text" panose="020B0502040204020203" pitchFamily="34" charset="0"/>
                <a:cs typeface="Myanmar Text" panose="020B0502040204020203" pitchFamily="34" charset="0"/>
              </a:rPr>
              <a:t>K (kiken) Y (yochi) T (training) တို့၏အတိုကောက်ဖြစ်။</a:t>
            </a:r>
            <a:endParaRPr lang="en-US" altLang="ja-JP" sz="1400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marL="468000" lvl="1" rtl="0">
              <a:lnSpc>
                <a:spcPct val="150000"/>
              </a:lnSpc>
            </a:pPr>
            <a:r>
              <a:rPr lang="my-MM" sz="1400" dirty="0">
                <a:latin typeface="Myanmar Text" panose="020B0502040204020203" pitchFamily="34" charset="0"/>
                <a:cs typeface="Myanmar Text" panose="020B0502040204020203" pitchFamily="34" charset="0"/>
              </a:rPr>
              <a:t>လုပ်ငန်းဆောင်ရွက်မှုမစတင်မီ ထိုလုပ်ငန်းဆောင်ရွက်မှုပြုရာတွင် “မည်ကဲ့သို့သောအန္တရာယ်များ တိမ်မြုပ်နေသနည်း”ကို သက်ဆိုင်သူအချင်းချင်း အပြန်အလှန်ဆွေးနွေးပြောဆိုပြီး “ဒီနေရာမှာ အန္တရာယ်ရှိတယ်” သို့မဟုတ် “အဲဒီလိုရလဒ်မျိုး○○ဖြစ်နိုင်ခြေရှိတယ်” စသည်ဖြင့် လုပ်ငန်းဆောင်ရွက်မှုပြုရာရှိ တိမ်မြုပ်နေသောအန္တရာယ်နှင့် ထိုသို့ဆောင်ရွက်မှုကြောင့် ဖြစ်ပွားနိုင်သည့် မတော်တဆမှုများနှင့် ပတ်သက်ပြီး အပြန်အလှန်ပြောဆိုကာ အန္တရာယ်ကို ကြိုတင်သတ်မှတ်ပြီး တန်ပြန်စီမံချက်လုပ်ဆောင်ရန် ဆွေးနွေးခြင်းနှင့် ကျင့်သုံးခြင်း။</a:t>
            </a:r>
            <a:endParaRPr lang="en-US" altLang="ja-JP" sz="1400" dirty="0">
              <a:latin typeface="Myanmar Text" panose="020B0502040204020203" pitchFamily="34" charset="0"/>
              <a:cs typeface="Myanmar Text" panose="020B0502040204020203" pitchFamily="34" charset="0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693" y="3816000"/>
            <a:ext cx="2421000" cy="2421000"/>
          </a:xfrm>
          <a:prstGeom prst="rect">
            <a:avLst/>
          </a:prstGeom>
        </p:spPr>
      </p:pic>
      <p:sp>
        <p:nvSpPr>
          <p:cNvPr id="4" name="角丸四角形吹き出し 3"/>
          <p:cNvSpPr/>
          <p:nvPr/>
        </p:nvSpPr>
        <p:spPr>
          <a:xfrm>
            <a:off x="4194598" y="3197181"/>
            <a:ext cx="4087955" cy="704254"/>
          </a:xfrm>
          <a:prstGeom prst="wedgeRoundRectCallout">
            <a:avLst>
              <a:gd name="adj1" fmla="val -32440"/>
              <a:gd name="adj2" fmla="val 75074"/>
              <a:gd name="adj3" fmla="val 16667"/>
            </a:avLst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rtl="0">
              <a:lnSpc>
                <a:spcPct val="150000"/>
              </a:lnSpc>
            </a:pPr>
            <a:r>
              <a:rPr lang="my-MM" sz="1100" dirty="0">
                <a:solidFill>
                  <a:schemeClr val="tx1"/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ဒီနေရာကလှေကားတွေကမှောင်နေပြီး ခြေထောက်ပိုင်းကိုမမြင်နိုင်လို့ ခလုတ်တိုက်ပြီး လဲကျနိုင်ခြေရှိ</a:t>
            </a:r>
            <a:r>
              <a:rPr lang="en-US" sz="1100" dirty="0" err="1">
                <a:solidFill>
                  <a:schemeClr val="tx1"/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တယ</a:t>
            </a:r>
            <a:r>
              <a:rPr lang="en-US" sz="1100" dirty="0">
                <a:solidFill>
                  <a:schemeClr val="tx1"/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်</a:t>
            </a:r>
            <a:endParaRPr lang="my-MM" sz="1100" dirty="0">
              <a:solidFill>
                <a:schemeClr val="tx1"/>
              </a:solidFill>
              <a:latin typeface="Myanmar Text" panose="020B0502040204020203" pitchFamily="34" charset="0"/>
              <a:cs typeface="Myanmar Text" panose="020B0502040204020203" pitchFamily="34" charset="0"/>
            </a:endParaRPr>
          </a:p>
        </p:txBody>
      </p:sp>
      <p:sp>
        <p:nvSpPr>
          <p:cNvPr id="7" name="角丸四角形吹き出し 6"/>
          <p:cNvSpPr/>
          <p:nvPr/>
        </p:nvSpPr>
        <p:spPr>
          <a:xfrm>
            <a:off x="1291460" y="3282615"/>
            <a:ext cx="2543274" cy="1032119"/>
          </a:xfrm>
          <a:prstGeom prst="wedgeRoundRectCallout">
            <a:avLst>
              <a:gd name="adj1" fmla="val 31479"/>
              <a:gd name="adj2" fmla="val 72978"/>
              <a:gd name="adj3" fmla="val 16667"/>
            </a:avLst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rtl="0">
              <a:lnSpc>
                <a:spcPct val="150000"/>
              </a:lnSpc>
            </a:pPr>
            <a:r>
              <a:rPr lang="my-MM" sz="1100" dirty="0">
                <a:solidFill>
                  <a:schemeClr val="tx1"/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အပြင်ဘက်လျှောက်လမ်း</a:t>
            </a:r>
            <a:r>
              <a:rPr lang="en-US" sz="1100" dirty="0">
                <a:solidFill>
                  <a:schemeClr val="tx1"/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က </a:t>
            </a:r>
            <a:r>
              <a:rPr lang="my-MM" sz="1100" dirty="0">
                <a:solidFill>
                  <a:schemeClr val="tx1"/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ကြမ်းပြင်</a:t>
            </a:r>
            <a:r>
              <a:rPr lang="en-US" sz="1100" dirty="0">
                <a:solidFill>
                  <a:schemeClr val="tx1"/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က</a:t>
            </a:r>
            <a:r>
              <a:rPr lang="my-MM" sz="1100" dirty="0">
                <a:solidFill>
                  <a:schemeClr val="tx1"/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 သံပြားဖြစ်</a:t>
            </a:r>
            <a:r>
              <a:rPr lang="en-US" sz="1100" dirty="0" err="1">
                <a:solidFill>
                  <a:schemeClr val="tx1"/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တဲ့အတွက</a:t>
            </a:r>
            <a:r>
              <a:rPr lang="en-US" sz="1100" dirty="0">
                <a:solidFill>
                  <a:schemeClr val="tx1"/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်</a:t>
            </a:r>
            <a:r>
              <a:rPr lang="my-MM" sz="1100" dirty="0">
                <a:solidFill>
                  <a:schemeClr val="tx1"/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ကြောင့် မိုးရွာ</a:t>
            </a:r>
            <a:r>
              <a:rPr lang="en-US" sz="1100" dirty="0">
                <a:solidFill>
                  <a:schemeClr val="tx1"/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လျှင်</a:t>
            </a:r>
            <a:r>
              <a:rPr lang="my-MM" sz="1100" dirty="0">
                <a:solidFill>
                  <a:schemeClr val="tx1"/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 ချော်လဲလွယ်နိုင်ခြေရှိ</a:t>
            </a:r>
            <a:r>
              <a:rPr lang="en-US" sz="1100" dirty="0" err="1">
                <a:solidFill>
                  <a:schemeClr val="tx1"/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တယ</a:t>
            </a:r>
            <a:r>
              <a:rPr lang="en-US" sz="1100" dirty="0">
                <a:solidFill>
                  <a:schemeClr val="tx1"/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်</a:t>
            </a:r>
            <a:endParaRPr kumimoji="1" lang="ja-JP" altLang="en-US" sz="1100" dirty="0">
              <a:solidFill>
                <a:schemeClr val="tx1"/>
              </a:solidFill>
              <a:latin typeface="Myanmar Text" panose="020B0502040204020203" pitchFamily="34" charset="0"/>
              <a:cs typeface="Myanmar Text" panose="020B0502040204020203" pitchFamily="34" charset="0"/>
            </a:endParaRPr>
          </a:p>
        </p:txBody>
      </p:sp>
      <p:sp>
        <p:nvSpPr>
          <p:cNvPr id="8" name="角丸四角形吹き出し 7"/>
          <p:cNvSpPr/>
          <p:nvPr/>
        </p:nvSpPr>
        <p:spPr>
          <a:xfrm>
            <a:off x="254976" y="5733000"/>
            <a:ext cx="3828036" cy="864000"/>
          </a:xfrm>
          <a:prstGeom prst="wedgeRoundRectCallout">
            <a:avLst>
              <a:gd name="adj1" fmla="val 28486"/>
              <a:gd name="adj2" fmla="val -74673"/>
              <a:gd name="adj3" fmla="val 16667"/>
            </a:avLst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rtl="0">
              <a:lnSpc>
                <a:spcPct val="150000"/>
              </a:lnSpc>
            </a:pPr>
            <a:r>
              <a:rPr lang="my-MM" sz="1100" dirty="0">
                <a:solidFill>
                  <a:schemeClr val="tx1"/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ဒီနေ့ကတော့ အကြီးစားစက်ယန္တရားသုံးရမယ့်အလုပ်ရှိလို့ အခုလိုအနေရာချထားမှုမျိုးနဲ့ဆိုရင် လုံခြုံရေးအစောင့်နဲ့ တိုက်မိနိုင်ခြေရှိတယ်</a:t>
            </a:r>
          </a:p>
        </p:txBody>
      </p:sp>
      <p:sp>
        <p:nvSpPr>
          <p:cNvPr id="9" name="角丸四角形吹き出し 8"/>
          <p:cNvSpPr/>
          <p:nvPr/>
        </p:nvSpPr>
        <p:spPr>
          <a:xfrm>
            <a:off x="303174" y="4342500"/>
            <a:ext cx="2741262" cy="864000"/>
          </a:xfrm>
          <a:prstGeom prst="wedgeRoundRectCallout">
            <a:avLst>
              <a:gd name="adj1" fmla="val 31479"/>
              <a:gd name="adj2" fmla="val 72978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rtl="0">
              <a:lnSpc>
                <a:spcPct val="150000"/>
              </a:lnSpc>
            </a:pPr>
            <a:r>
              <a:rPr lang="my-MM" sz="1100" dirty="0">
                <a:solidFill>
                  <a:schemeClr val="tx1"/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ဒါဆိုရင် ချော်လဲခြင်း</a:t>
            </a:r>
            <a:r>
              <a:rPr lang="en-US" sz="1100" dirty="0">
                <a:solidFill>
                  <a:schemeClr val="tx1"/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က</a:t>
            </a:r>
            <a:r>
              <a:rPr lang="my-MM" sz="1100" dirty="0">
                <a:solidFill>
                  <a:schemeClr val="tx1"/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ကာကွယ်ပေးတဲ့ဖိနပ်</a:t>
            </a:r>
            <a:r>
              <a:rPr lang="en-US" sz="1100" dirty="0">
                <a:solidFill>
                  <a:schemeClr val="tx1"/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 </a:t>
            </a:r>
            <a:r>
              <a:rPr lang="my-MM" sz="1100" dirty="0">
                <a:solidFill>
                  <a:schemeClr val="tx1"/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ကို အသင့်ပြင်ရအောင်။ လျှောက်လမ်းကို အခင်းပြားခင်းဖို့ ဘယ်လိုသဘောရပါသလဲ?</a:t>
            </a:r>
            <a:endParaRPr kumimoji="1" lang="ja-JP" altLang="en-US" sz="1100" dirty="0">
              <a:solidFill>
                <a:schemeClr val="tx1"/>
              </a:solidFill>
              <a:latin typeface="Myanmar Text" panose="020B0502040204020203" pitchFamily="34" charset="0"/>
              <a:cs typeface="Myanmar Text" panose="020B0502040204020203" pitchFamily="34" charset="0"/>
            </a:endParaRPr>
          </a:p>
        </p:txBody>
      </p:sp>
      <p:sp>
        <p:nvSpPr>
          <p:cNvPr id="10" name="角丸四角形吹き出し 9"/>
          <p:cNvSpPr/>
          <p:nvPr/>
        </p:nvSpPr>
        <p:spPr>
          <a:xfrm>
            <a:off x="5188642" y="4040517"/>
            <a:ext cx="3847358" cy="704254"/>
          </a:xfrm>
          <a:prstGeom prst="wedgeRoundRectCallout">
            <a:avLst>
              <a:gd name="adj1" fmla="val -32440"/>
              <a:gd name="adj2" fmla="val 75074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rtl="0">
              <a:lnSpc>
                <a:spcPct val="150000"/>
              </a:lnSpc>
            </a:pPr>
            <a:r>
              <a:rPr lang="my-MM" sz="1100" dirty="0">
                <a:solidFill>
                  <a:schemeClr val="tx1"/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မီးထွန်းပေးဖို့ တောင်းဆိုကြည့်ပါ။ လက်နှိပ်ဓာတ်မီးကို မပျက်မကွက်ဆောင်ထားရပါ</a:t>
            </a:r>
            <a:r>
              <a:rPr lang="en-US" sz="1100" dirty="0" err="1">
                <a:solidFill>
                  <a:schemeClr val="tx1"/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မယ</a:t>
            </a:r>
            <a:r>
              <a:rPr lang="en-US" sz="1100" dirty="0">
                <a:solidFill>
                  <a:schemeClr val="tx1"/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်။</a:t>
            </a:r>
            <a:endParaRPr lang="my-MM" sz="1100" dirty="0">
              <a:solidFill>
                <a:schemeClr val="tx1"/>
              </a:solidFill>
              <a:latin typeface="Myanmar Text" panose="020B0502040204020203" pitchFamily="34" charset="0"/>
              <a:cs typeface="Myanmar Text" panose="020B0502040204020203" pitchFamily="34" charset="0"/>
            </a:endParaRPr>
          </a:p>
        </p:txBody>
      </p:sp>
      <p:sp>
        <p:nvSpPr>
          <p:cNvPr id="11" name="角丸四角形吹き出し 10"/>
          <p:cNvSpPr/>
          <p:nvPr/>
        </p:nvSpPr>
        <p:spPr>
          <a:xfrm>
            <a:off x="3945863" y="6165000"/>
            <a:ext cx="3117732" cy="627015"/>
          </a:xfrm>
          <a:prstGeom prst="wedgeRoundRectCallout">
            <a:avLst>
              <a:gd name="adj1" fmla="val -18743"/>
              <a:gd name="adj2" fmla="val -80099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rtl="0">
              <a:lnSpc>
                <a:spcPct val="150000"/>
              </a:lnSpc>
            </a:pPr>
            <a:r>
              <a:rPr lang="my-MM" sz="1100" dirty="0">
                <a:solidFill>
                  <a:schemeClr val="tx1"/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နေရာချထားခြင်းအပါအဝင် အစီအစဉ်ကိုပြန်လည်သုံးသပ်ကြ</a:t>
            </a:r>
            <a:r>
              <a:rPr lang="en-US" sz="1100" dirty="0" err="1">
                <a:solidFill>
                  <a:schemeClr val="tx1"/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ရအောင</a:t>
            </a:r>
            <a:r>
              <a:rPr lang="en-US" sz="1100" dirty="0">
                <a:solidFill>
                  <a:schemeClr val="tx1"/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်</a:t>
            </a:r>
            <a:endParaRPr lang="my-MM" sz="1100" dirty="0">
              <a:solidFill>
                <a:schemeClr val="tx1"/>
              </a:solidFill>
              <a:latin typeface="Myanmar Text" panose="020B0502040204020203" pitchFamily="34" charset="0"/>
              <a:cs typeface="Myanmar Text" panose="020B0502040204020203" pitchFamily="34" charset="0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>
              <a:lnSpc>
                <a:spcPct val="150000"/>
              </a:lnSpc>
            </a:pPr>
            <a:fld id="{1228868F-0BF5-4F87-8A94-00DF56ADA4E5}" type="slidenum">
              <a:rPr kumimoji="1" lang="ja-JP" altLang="en-US" smtClean="0">
                <a:latin typeface="Myanmar Text" panose="020B0502040204020203" pitchFamily="34" charset="0"/>
                <a:cs typeface="Myanmar Text" panose="020B0502040204020203" pitchFamily="34" charset="0"/>
              </a:rPr>
              <a:pPr rtl="0">
                <a:lnSpc>
                  <a:spcPct val="150000"/>
                </a:lnSpc>
              </a:pPr>
              <a:t>12</a:t>
            </a:fld>
            <a:endParaRPr kumimoji="1" lang="ja-JP" altLang="en-US">
              <a:latin typeface="Myanmar Text" panose="020B0502040204020203" pitchFamily="34" charset="0"/>
              <a:cs typeface="Myanmar Tex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12357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324431" y="80844"/>
            <a:ext cx="8711569" cy="612156"/>
          </a:xfrm>
          <a:prstGeom prst="rect">
            <a:avLst/>
          </a:prstGeom>
          <a:solidFill>
            <a:srgbClr val="CCFFCC">
              <a:alpha val="50196"/>
            </a:srgb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my-MM" sz="2400" b="1" dirty="0">
                <a:solidFill>
                  <a:schemeClr val="tx1"/>
                </a:solidFill>
                <a:latin typeface="Myanmar Text" panose="020B0502040204020203" pitchFamily="34" charset="0"/>
                <a:ea typeface="Meiryo UI" panose="020B0604030504040204" pitchFamily="50" charset="-128"/>
                <a:cs typeface="Myanmar Text" panose="020B0502040204020203" pitchFamily="34" charset="0"/>
              </a:rPr>
              <a:t>အန္တရာယ်ကြိုတင်ခန့်မှန်းခြင်းလှုပ်ရှားမှုကို ကျင့်သုံးပါ (KYT)</a:t>
            </a:r>
            <a:endParaRPr kumimoji="1" lang="en-US" altLang="ja-JP" sz="2400" b="1" dirty="0">
              <a:solidFill>
                <a:schemeClr val="tx1"/>
              </a:solidFill>
              <a:latin typeface="Myanmar Text" panose="020B0502040204020203" pitchFamily="34" charset="0"/>
              <a:ea typeface="Meiryo UI" panose="020B0604030504040204" pitchFamily="50" charset="-128"/>
              <a:cs typeface="Myanmar Text" panose="020B0502040204020203" pitchFamily="34" charset="0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4976" y="710325"/>
            <a:ext cx="8853023" cy="6102675"/>
          </a:xfrm>
        </p:spPr>
        <p:txBody>
          <a:bodyPr rtlCol="0">
            <a:normAutofit/>
          </a:bodyPr>
          <a:lstStyle/>
          <a:p>
            <a:pPr rtl="0">
              <a:lnSpc>
                <a:spcPct val="150000"/>
              </a:lnSpc>
            </a:pPr>
            <a:r>
              <a:rPr lang="my-MM" sz="1800" dirty="0">
                <a:latin typeface="Myanmar Text" panose="020B0502040204020203" pitchFamily="34" charset="0"/>
                <a:cs typeface="Myanmar Text" panose="020B0502040204020203" pitchFamily="34" charset="0"/>
              </a:rPr>
              <a:t>KYT အခြေခံ ဝိုင်းဖွဲ့ဆွေးနွေးခြင်းနည်းလမ်း 4 ခု</a:t>
            </a:r>
            <a:endParaRPr lang="en-US" altLang="ja-JP" sz="1800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marL="468000" lvl="1" rtl="0">
              <a:lnSpc>
                <a:spcPct val="150000"/>
              </a:lnSpc>
            </a:pPr>
            <a:r>
              <a:rPr lang="my-MM" sz="1400" dirty="0">
                <a:latin typeface="Myanmar Text" panose="020B0502040204020203" pitchFamily="34" charset="0"/>
                <a:cs typeface="Myanmar Text" panose="020B0502040204020203" pitchFamily="34" charset="0"/>
              </a:rPr>
              <a:t>သရုပ်ဖော်ပိုစတာများ၊ မြေပြင်မှ လက်တွေ့ပစ္စည်းများဖြင့် လုပ်ငန်းခွင်နှင့် လုပ်ငန်းတာဝန်များတွင် တိမ်မြုပ်နေသော အန္တရာယ်များကို အဖွဲ့လိုက်ရှာဖွေဖော်ထုတ်ခြင်း၊ သိရှိအောင်လုပ်ခြင်း၊ ဖြေရှင်းခြင်းဆိုသည့် KYT ၏အခြေခံနည်းလမ်းများ။</a:t>
            </a:r>
            <a:endParaRPr lang="en-US" altLang="ja-JP" sz="1400" dirty="0">
              <a:latin typeface="Myanmar Text" panose="020B0502040204020203" pitchFamily="34" charset="0"/>
              <a:cs typeface="Myanmar Text" panose="020B0502040204020203" pitchFamily="34" charset="0"/>
            </a:endParaRPr>
          </a:p>
        </p:txBody>
      </p:sp>
      <p:graphicFrame>
        <p:nvGraphicFramePr>
          <p:cNvPr id="2" name="表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4278104"/>
              </p:ext>
            </p:extLst>
          </p:nvPr>
        </p:nvGraphicFramePr>
        <p:xfrm>
          <a:off x="324431" y="2244120"/>
          <a:ext cx="8567569" cy="42009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395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2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7372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</a:pPr>
                      <a:r>
                        <a:rPr lang="my-MM" sz="1200" dirty="0">
                          <a:solidFill>
                            <a:schemeClr val="bg1"/>
                          </a:solidFill>
                          <a:latin typeface="Myanmar Text" panose="020B0502040204020203" pitchFamily="34" charset="0"/>
                          <a:ea typeface="Meiryo UI" panose="020B0604030504040204" pitchFamily="50" charset="-128"/>
                          <a:cs typeface="Myanmar Text" panose="020B0502040204020203" pitchFamily="34" charset="0"/>
                        </a:rPr>
                        <a:t>ဝိုင်းဖွဲ့ဆွေးနွေးခြင်း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</a:pPr>
                      <a:r>
                        <a:rPr lang="my-MM" sz="1400" dirty="0">
                          <a:solidFill>
                            <a:schemeClr val="bg1"/>
                          </a:solidFill>
                          <a:latin typeface="Myanmar Text" panose="020B0502040204020203" pitchFamily="34" charset="0"/>
                          <a:ea typeface="Meiryo UI" panose="020B0604030504040204" pitchFamily="50" charset="-128"/>
                          <a:cs typeface="Myanmar Text" panose="020B0502040204020203" pitchFamily="34" charset="0"/>
                        </a:rPr>
                        <a:t>အနှစ်ချုပ်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7377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</a:pPr>
                      <a:r>
                        <a:rPr lang="my-MM" sz="1200" dirty="0">
                          <a:latin typeface="Myanmar Text" panose="020B0502040204020203" pitchFamily="34" charset="0"/>
                          <a:ea typeface="Meiryo UI" panose="020B0604030504040204" pitchFamily="50" charset="-128"/>
                          <a:cs typeface="Myanmar Text" panose="020B0502040204020203" pitchFamily="34" charset="0"/>
                        </a:rPr>
                        <a:t>[1R] လက်ရှိအခြေအနေကိုနားလည်အောင်လုပ်ခြင်း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</a:pPr>
                      <a:r>
                        <a:rPr lang="my-MM" sz="1400" dirty="0">
                          <a:latin typeface="Myanmar Text" panose="020B0502040204020203" pitchFamily="34" charset="0"/>
                          <a:ea typeface="Meiryo UI" panose="020B0604030504040204" pitchFamily="50" charset="-128"/>
                          <a:cs typeface="Myanmar Text" panose="020B0502040204020203" pitchFamily="34" charset="0"/>
                        </a:rPr>
                        <a:t>မည်ကဲ့သို့သောအန္တရာယ်များ တိမ်မြုပ်နေသနည်းကို ဖော်ပြကြည့်ပါ!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7377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</a:pPr>
                      <a:r>
                        <a:rPr lang="my-MM" sz="1200" dirty="0">
                          <a:latin typeface="Myanmar Text" panose="020B0502040204020203" pitchFamily="34" charset="0"/>
                          <a:ea typeface="Meiryo UI" panose="020B0604030504040204" pitchFamily="50" charset="-128"/>
                          <a:cs typeface="Myanmar Text" panose="020B0502040204020203" pitchFamily="34" charset="0"/>
                        </a:rPr>
                        <a:t>[2R] အနှစ်သာရကိုစူးစမ်းရှာဖွေခြင်း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</a:pPr>
                      <a:r>
                        <a:rPr lang="my-MM" sz="1200" dirty="0">
                          <a:latin typeface="Myanmar Text" panose="020B0502040204020203" pitchFamily="34" charset="0"/>
                          <a:ea typeface="Meiryo UI" panose="020B0604030504040204" pitchFamily="50" charset="-128"/>
                          <a:cs typeface="Myanmar Text" panose="020B0502040204020203" pitchFamily="34" charset="0"/>
                        </a:rPr>
                        <a:t>မည်သည်က အရေးကြီးသည့်အဓိကအချက်ဖြစ်သနည်းဆိုသည်ကို စစ်ထုတ်ကြည့်ပါ!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7377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</a:pPr>
                      <a:r>
                        <a:rPr lang="my-MM" sz="1200" dirty="0">
                          <a:latin typeface="Myanmar Text" panose="020B0502040204020203" pitchFamily="34" charset="0"/>
                          <a:ea typeface="Meiryo UI" panose="020B0604030504040204" pitchFamily="50" charset="-128"/>
                          <a:cs typeface="Myanmar Text" panose="020B0502040204020203" pitchFamily="34" charset="0"/>
                        </a:rPr>
                        <a:t>[3R] တန်ပြန်အစီအမံများတည်ဆောက်ခြင်း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</a:pPr>
                      <a:r>
                        <a:rPr lang="my-MM" sz="1200" dirty="0">
                          <a:latin typeface="Myanmar Text" panose="020B0502040204020203" pitchFamily="34" charset="0"/>
                          <a:ea typeface="Meiryo UI" panose="020B0604030504040204" pitchFamily="50" charset="-128"/>
                          <a:cs typeface="Myanmar Text" panose="020B0502040204020203" pitchFamily="34" charset="0"/>
                        </a:rPr>
                        <a:t>မည်သို့လုပ်ဆောင်ပါက ကာကွယ်နိုင်မည်ကို စဉ်းစားကြည့်ပါ!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47377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</a:pPr>
                      <a:r>
                        <a:rPr lang="my-MM" sz="1200" dirty="0">
                          <a:latin typeface="Myanmar Text" panose="020B0502040204020203" pitchFamily="34" charset="0"/>
                          <a:ea typeface="Meiryo UI" panose="020B0604030504040204" pitchFamily="50" charset="-128"/>
                          <a:cs typeface="Myanmar Text" panose="020B0502040204020203" pitchFamily="34" charset="0"/>
                        </a:rPr>
                        <a:t>[4R] ရည်မှန်းချက်ပန်းတိုင်ချမှတ်ခြင်း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</a:pPr>
                      <a:r>
                        <a:rPr lang="my-MM" sz="1200" dirty="0">
                          <a:latin typeface="Myanmar Text" panose="020B0502040204020203" pitchFamily="34" charset="0"/>
                          <a:ea typeface="Meiryo UI" panose="020B0604030504040204" pitchFamily="50" charset="-128"/>
                          <a:cs typeface="Myanmar Text" panose="020B0502040204020203" pitchFamily="34" charset="0"/>
                        </a:rPr>
                        <a:t>တန်ပြန်အစီအမံများကို လက်တွေ့ဖော်ဆောင်ရန်အတွက် လှုပ်ရှားမှုပန်းတိုင်ကို ချမှတ်ပါ!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下矢印 3"/>
          <p:cNvSpPr/>
          <p:nvPr/>
        </p:nvSpPr>
        <p:spPr>
          <a:xfrm>
            <a:off x="1548000" y="3461054"/>
            <a:ext cx="504000" cy="39994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ja-JP" altLang="en-US">
              <a:latin typeface="Myanmar Text" panose="020B0502040204020203" pitchFamily="34" charset="0"/>
              <a:cs typeface="Myanmar Text" panose="020B0502040204020203" pitchFamily="34" charset="0"/>
            </a:endParaRPr>
          </a:p>
        </p:txBody>
      </p:sp>
      <p:sp>
        <p:nvSpPr>
          <p:cNvPr id="8" name="下矢印 7"/>
          <p:cNvSpPr/>
          <p:nvPr/>
        </p:nvSpPr>
        <p:spPr>
          <a:xfrm>
            <a:off x="1548000" y="4397054"/>
            <a:ext cx="504000" cy="39994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ja-JP" altLang="en-US">
              <a:latin typeface="Myanmar Text" panose="020B0502040204020203" pitchFamily="34" charset="0"/>
              <a:cs typeface="Myanmar Text" panose="020B0502040204020203" pitchFamily="34" charset="0"/>
            </a:endParaRPr>
          </a:p>
        </p:txBody>
      </p:sp>
      <p:sp>
        <p:nvSpPr>
          <p:cNvPr id="10" name="下矢印 9"/>
          <p:cNvSpPr/>
          <p:nvPr/>
        </p:nvSpPr>
        <p:spPr>
          <a:xfrm>
            <a:off x="1548000" y="5333054"/>
            <a:ext cx="504000" cy="39994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ja-JP" altLang="en-US" dirty="0">
              <a:latin typeface="Myanmar Text" panose="020B0502040204020203" pitchFamily="34" charset="0"/>
              <a:cs typeface="Myanmar Text" panose="020B0502040204020203" pitchFamily="34" charset="0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228868F-0BF5-4F87-8A94-00DF56ADA4E5}" type="slidenum">
              <a:rPr kumimoji="1" lang="ja-JP" altLang="en-US" smtClean="0">
                <a:latin typeface="Myanmar Text" panose="020B0502040204020203" pitchFamily="34" charset="0"/>
                <a:cs typeface="Myanmar Text" panose="020B0502040204020203" pitchFamily="34" charset="0"/>
              </a:rPr>
              <a:t>13</a:t>
            </a:fld>
            <a:endParaRPr kumimoji="1" lang="ja-JP" altLang="en-US">
              <a:latin typeface="Myanmar Text" panose="020B0502040204020203" pitchFamily="34" charset="0"/>
              <a:cs typeface="Myanmar Tex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21238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324431" y="80844"/>
            <a:ext cx="8711569" cy="612156"/>
          </a:xfrm>
          <a:prstGeom prst="rect">
            <a:avLst/>
          </a:prstGeom>
          <a:solidFill>
            <a:srgbClr val="CCFFCC">
              <a:alpha val="50196"/>
            </a:srgb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my-MM" sz="2400" b="1" dirty="0">
                <a:solidFill>
                  <a:schemeClr val="tx1"/>
                </a:solidFill>
                <a:latin typeface="Myanmar Text" panose="020B0502040204020203" pitchFamily="34" charset="0"/>
                <a:ea typeface="Meiryo UI" panose="020B0604030504040204" pitchFamily="50" charset="-128"/>
                <a:cs typeface="Myanmar Text" panose="020B0502040204020203" pitchFamily="34" charset="0"/>
              </a:rPr>
              <a:t>KYT အတွက် ဖြစ်စဉ်အသုံးချလေ့လာခြင်း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4976" y="710325"/>
            <a:ext cx="8853023" cy="6102675"/>
          </a:xfrm>
        </p:spPr>
        <p:txBody>
          <a:bodyPr rtlCol="0">
            <a:normAutofit/>
          </a:bodyPr>
          <a:lstStyle/>
          <a:p>
            <a:pPr marL="0" indent="0" rtl="0">
              <a:lnSpc>
                <a:spcPct val="150000"/>
              </a:lnSpc>
              <a:buNone/>
            </a:pPr>
            <a:r>
              <a:rPr lang="my-MM" sz="1600" b="1" dirty="0">
                <a:solidFill>
                  <a:srgbClr val="C00000"/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လမ်းဆောက်လုပ်ရေးလုပ်ငန်းခွင်၌ လမ်းသွားလမ်းလာများကိုလမ်းကြောင်းပြခြင်းလုပ်ဆောင်နေသည့်ဖြစ်စဉ်တွင် KYT ကို အသုံးချကြည့်ပါ!</a:t>
            </a:r>
            <a:endParaRPr lang="en-US" altLang="ja-JP" sz="1600" b="1" dirty="0">
              <a:solidFill>
                <a:srgbClr val="C00000"/>
              </a:solidFill>
              <a:latin typeface="Myanmar Text" panose="020B0502040204020203" pitchFamily="34" charset="0"/>
              <a:cs typeface="Myanmar Text" panose="020B0502040204020203" pitchFamily="34" charset="0"/>
            </a:endParaRPr>
          </a:p>
        </p:txBody>
      </p:sp>
      <p:pic>
        <p:nvPicPr>
          <p:cNvPr id="5" name="図 4" descr="\\irfsvc42\div5\環境ｴﾈﾙｷﾞｰ第１部\c一般\e1c_proj\2019\リスクT\1900632_MHLW安全教育\31_警備業安全衛生教育マニュアル作成\03_マニュアル\0115_警備業イラスト1\①イラスト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7718" y="1959112"/>
            <a:ext cx="4188563" cy="418856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228868F-0BF5-4F87-8A94-00DF56ADA4E5}" type="slidenum">
              <a:rPr kumimoji="1" lang="ja-JP" altLang="en-US" smtClean="0">
                <a:latin typeface="Myanmar Text" panose="020B0502040204020203" pitchFamily="34" charset="0"/>
                <a:cs typeface="Myanmar Text" panose="020B0502040204020203" pitchFamily="34" charset="0"/>
              </a:rPr>
              <a:t>14</a:t>
            </a:fld>
            <a:endParaRPr kumimoji="1" lang="ja-JP" altLang="en-US">
              <a:latin typeface="Myanmar Text" panose="020B0502040204020203" pitchFamily="34" charset="0"/>
              <a:cs typeface="Myanmar Tex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79826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324431" y="80844"/>
            <a:ext cx="8711569" cy="612156"/>
          </a:xfrm>
          <a:prstGeom prst="rect">
            <a:avLst/>
          </a:prstGeom>
          <a:solidFill>
            <a:srgbClr val="CCFFCC">
              <a:alpha val="50196"/>
            </a:srgb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my-MM" sz="2400" b="1" dirty="0">
                <a:solidFill>
                  <a:schemeClr val="tx1"/>
                </a:solidFill>
                <a:latin typeface="Myanmar Text" panose="020B0502040204020203" pitchFamily="34" charset="0"/>
                <a:ea typeface="Meiryo UI" panose="020B0604030504040204" pitchFamily="50" charset="-128"/>
                <a:cs typeface="Myanmar Text" panose="020B0502040204020203" pitchFamily="34" charset="0"/>
              </a:rPr>
              <a:t>KYT အတွက် ဖြစ်စဉ်အသုံးချလေ့လာခြင်း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4976" y="710325"/>
            <a:ext cx="8853023" cy="6102675"/>
          </a:xfrm>
        </p:spPr>
        <p:txBody>
          <a:bodyPr rtlCol="0">
            <a:normAutofit/>
          </a:bodyPr>
          <a:lstStyle/>
          <a:p>
            <a:pPr marL="0" indent="0" rtl="0">
              <a:lnSpc>
                <a:spcPct val="150000"/>
              </a:lnSpc>
              <a:buNone/>
            </a:pPr>
            <a:r>
              <a:rPr lang="my-MM" sz="1200" b="1" dirty="0">
                <a:solidFill>
                  <a:srgbClr val="C00000"/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လမ်းဆောက်လုပ်ရေးလုပ်ငန်းခွင်၌ လမ်းသွားလမ်းလာများကိုလမ်းကြောင်းပြခြင်းလုပ်ဆောင်နေသည့်ဖြစ်စဉ်တွင် KYT ကို အသုံးချကြည့်ပါ!</a:t>
            </a:r>
            <a:endParaRPr lang="en-US" altLang="ja-JP" sz="1200" b="1" dirty="0">
              <a:solidFill>
                <a:srgbClr val="C00000"/>
              </a:solidFill>
              <a:latin typeface="Myanmar Text" panose="020B0502040204020203" pitchFamily="34" charset="0"/>
              <a:cs typeface="Myanmar Text" panose="020B0502040204020203" pitchFamily="34" charset="0"/>
            </a:endParaRPr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8922143"/>
              </p:ext>
            </p:extLst>
          </p:nvPr>
        </p:nvGraphicFramePr>
        <p:xfrm>
          <a:off x="324431" y="1268998"/>
          <a:ext cx="8567569" cy="53415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15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5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3634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</a:pPr>
                      <a:r>
                        <a:rPr lang="my-MM" sz="1600" dirty="0">
                          <a:solidFill>
                            <a:schemeClr val="bg1"/>
                          </a:solidFill>
                          <a:latin typeface="Myanmar Text" panose="020B0502040204020203" pitchFamily="34" charset="0"/>
                          <a:ea typeface="Meiryo UI" panose="020B0604030504040204" pitchFamily="50" charset="-128"/>
                          <a:cs typeface="Myanmar Text" panose="020B0502040204020203" pitchFamily="34" charset="0"/>
                        </a:rPr>
                        <a:t>ဝိုင်းဖွဲ့ဆွေးနွေးခြင်း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</a:pPr>
                      <a:r>
                        <a:rPr lang="my-MM" sz="1600" dirty="0">
                          <a:solidFill>
                            <a:schemeClr val="bg1"/>
                          </a:solidFill>
                          <a:latin typeface="Myanmar Text" panose="020B0502040204020203" pitchFamily="34" charset="0"/>
                          <a:ea typeface="Meiryo UI" panose="020B0604030504040204" pitchFamily="50" charset="-128"/>
                          <a:cs typeface="Myanmar Text" panose="020B0502040204020203" pitchFamily="34" charset="0"/>
                        </a:rPr>
                        <a:t>အနှစ်ချုပ်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21092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</a:pPr>
                      <a:r>
                        <a:rPr lang="my-MM" sz="1200" dirty="0">
                          <a:latin typeface="Myanmar Text" panose="020B0502040204020203" pitchFamily="34" charset="0"/>
                          <a:ea typeface="Meiryo UI" panose="020B0604030504040204" pitchFamily="50" charset="-128"/>
                          <a:cs typeface="Myanmar Text" panose="020B0502040204020203" pitchFamily="34" charset="0"/>
                        </a:rPr>
                        <a:t>[1R] လက်ရှိအခြေအနေကိုနားလည်အောင်လုပ်ခြင်း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 rtl="0">
                        <a:lnSpc>
                          <a:spcPct val="150000"/>
                        </a:lnSpc>
                        <a:buFont typeface="Wingdings" panose="05000000000000000000" pitchFamily="2" charset="2"/>
                        <a:buChar char="ü"/>
                      </a:pPr>
                      <a:endParaRPr kumimoji="1" lang="ja-JP" altLang="en-US" sz="1200" dirty="0">
                        <a:latin typeface="Myanmar Text" panose="020B0502040204020203" pitchFamily="34" charset="0"/>
                        <a:ea typeface="Meiryo UI" panose="020B0604030504040204" pitchFamily="50" charset="-128"/>
                        <a:cs typeface="Myanmar Tex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21092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</a:pPr>
                      <a:r>
                        <a:rPr lang="my-MM" sz="1200" dirty="0">
                          <a:latin typeface="Myanmar Text" panose="020B0502040204020203" pitchFamily="34" charset="0"/>
                          <a:ea typeface="Meiryo UI" panose="020B0604030504040204" pitchFamily="50" charset="-128"/>
                          <a:cs typeface="Myanmar Text" panose="020B0502040204020203" pitchFamily="34" charset="0"/>
                        </a:rPr>
                        <a:t>[2R] အနှစ်သာရကိုစူးစမ်းရှာဖွေခြင်း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 rtl="0">
                        <a:lnSpc>
                          <a:spcPct val="150000"/>
                        </a:lnSpc>
                        <a:buFont typeface="Wingdings" panose="05000000000000000000" pitchFamily="2" charset="2"/>
                        <a:buChar char="ü"/>
                      </a:pPr>
                      <a:endParaRPr kumimoji="1" lang="ja-JP" altLang="en-US" sz="1200" dirty="0">
                        <a:latin typeface="Myanmar Text" panose="020B0502040204020203" pitchFamily="34" charset="0"/>
                        <a:ea typeface="Meiryo UI" panose="020B0604030504040204" pitchFamily="50" charset="-128"/>
                        <a:cs typeface="Myanmar Tex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21092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</a:pPr>
                      <a:r>
                        <a:rPr lang="my-MM" sz="1200" dirty="0">
                          <a:latin typeface="Myanmar Text" panose="020B0502040204020203" pitchFamily="34" charset="0"/>
                          <a:ea typeface="Meiryo UI" panose="020B0604030504040204" pitchFamily="50" charset="-128"/>
                          <a:cs typeface="Myanmar Text" panose="020B0502040204020203" pitchFamily="34" charset="0"/>
                        </a:rPr>
                        <a:t>[3R] တန်ပြန်အစီအမံများတည်ဆောက်ခြင်း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 rtl="0">
                        <a:lnSpc>
                          <a:spcPct val="150000"/>
                        </a:lnSpc>
                        <a:buFont typeface="Wingdings" panose="05000000000000000000" pitchFamily="2" charset="2"/>
                        <a:buChar char="ü"/>
                      </a:pPr>
                      <a:endParaRPr kumimoji="1" lang="ja-JP" altLang="en-US" sz="1200" dirty="0">
                        <a:latin typeface="Myanmar Text" panose="020B0502040204020203" pitchFamily="34" charset="0"/>
                        <a:ea typeface="Meiryo UI" panose="020B0604030504040204" pitchFamily="50" charset="-128"/>
                        <a:cs typeface="Myanmar Tex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21092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</a:pPr>
                      <a:r>
                        <a:rPr lang="my-MM" sz="1200" dirty="0">
                          <a:latin typeface="Myanmar Text" panose="020B0502040204020203" pitchFamily="34" charset="0"/>
                          <a:ea typeface="Meiryo UI" panose="020B0604030504040204" pitchFamily="50" charset="-128"/>
                          <a:cs typeface="Myanmar Text" panose="020B0502040204020203" pitchFamily="34" charset="0"/>
                        </a:rPr>
                        <a:t>[4R] ရည်မှန်းချက်ပန်းတိုင်ချမှတ်ခြင်း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 rtl="0">
                        <a:lnSpc>
                          <a:spcPct val="150000"/>
                        </a:lnSpc>
                        <a:buFont typeface="Wingdings" panose="05000000000000000000" pitchFamily="2" charset="2"/>
                        <a:buChar char="ü"/>
                      </a:pPr>
                      <a:endParaRPr kumimoji="1" lang="ja-JP" altLang="en-US" sz="1200" dirty="0">
                        <a:latin typeface="Myanmar Text" panose="020B0502040204020203" pitchFamily="34" charset="0"/>
                        <a:ea typeface="Meiryo UI" panose="020B0604030504040204" pitchFamily="50" charset="-128"/>
                        <a:cs typeface="Myanmar Tex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下矢印 6"/>
          <p:cNvSpPr/>
          <p:nvPr/>
        </p:nvSpPr>
        <p:spPr>
          <a:xfrm>
            <a:off x="1548000" y="2853000"/>
            <a:ext cx="504000" cy="288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ja-JP" altLang="en-US"/>
          </a:p>
        </p:txBody>
      </p:sp>
      <p:sp>
        <p:nvSpPr>
          <p:cNvPr id="8" name="下矢印 7"/>
          <p:cNvSpPr/>
          <p:nvPr/>
        </p:nvSpPr>
        <p:spPr>
          <a:xfrm>
            <a:off x="1548000" y="4077000"/>
            <a:ext cx="504000" cy="288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ja-JP" altLang="en-US"/>
          </a:p>
        </p:txBody>
      </p:sp>
      <p:sp>
        <p:nvSpPr>
          <p:cNvPr id="10" name="下矢印 9"/>
          <p:cNvSpPr/>
          <p:nvPr/>
        </p:nvSpPr>
        <p:spPr>
          <a:xfrm>
            <a:off x="1548000" y="5301000"/>
            <a:ext cx="504000" cy="288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ja-JP" altLang="en-US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228868F-0BF5-4F87-8A94-00DF56ADA4E5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31680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324431" y="80844"/>
            <a:ext cx="8711569" cy="612156"/>
          </a:xfrm>
          <a:prstGeom prst="rect">
            <a:avLst/>
          </a:prstGeom>
          <a:solidFill>
            <a:srgbClr val="CCFFCC">
              <a:alpha val="50196"/>
            </a:srgb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my-MM" sz="2400" b="1" dirty="0">
                <a:solidFill>
                  <a:schemeClr val="tx1"/>
                </a:solidFill>
                <a:latin typeface="Myanmar Text" panose="020B0502040204020203" pitchFamily="34" charset="0"/>
                <a:ea typeface="Meiryo UI" panose="020B0604030504040204" pitchFamily="50" charset="-128"/>
                <a:cs typeface="Myanmar Text" panose="020B0502040204020203" pitchFamily="34" charset="0"/>
              </a:rPr>
              <a:t>KYT အတွက် ဖြစ်စဉ်အသုံးချလေ့လာခြင်း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4976" y="710325"/>
            <a:ext cx="8853023" cy="6102675"/>
          </a:xfrm>
        </p:spPr>
        <p:txBody>
          <a:bodyPr rtlCol="0">
            <a:normAutofit/>
          </a:bodyPr>
          <a:lstStyle/>
          <a:p>
            <a:pPr marL="0" indent="0" rtl="0">
              <a:lnSpc>
                <a:spcPct val="150000"/>
              </a:lnSpc>
              <a:buNone/>
            </a:pPr>
            <a:r>
              <a:rPr lang="my-MM" sz="1200" b="1" dirty="0">
                <a:solidFill>
                  <a:srgbClr val="C00000"/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လမ်းဆောက်လုပ်ရေးလုပ်ငန်းခွင်၌ လမ်းသွားလမ်းလာများကိုလမ်းကြောင်းပြခြင်းလုပ်ဆောင်နေသည့်ဖြစ်စဉ်တွင် KYT ကို အသုံးချကြည့်ပါ!</a:t>
            </a:r>
            <a:endParaRPr lang="en-US" altLang="ja-JP" sz="1200" b="1" dirty="0">
              <a:solidFill>
                <a:srgbClr val="C00000"/>
              </a:solidFill>
              <a:latin typeface="Myanmar Text" panose="020B0502040204020203" pitchFamily="34" charset="0"/>
              <a:cs typeface="Myanmar Text" panose="020B0502040204020203" pitchFamily="34" charset="0"/>
            </a:endParaRPr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1512139"/>
              </p:ext>
            </p:extLst>
          </p:nvPr>
        </p:nvGraphicFramePr>
        <p:xfrm>
          <a:off x="324431" y="1125000"/>
          <a:ext cx="8567569" cy="532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55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0932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</a:pPr>
                      <a:r>
                        <a:rPr lang="my-MM" sz="1400" dirty="0">
                          <a:solidFill>
                            <a:schemeClr val="bg1"/>
                          </a:solidFill>
                          <a:latin typeface="Myanmar Text" panose="020B0502040204020203" pitchFamily="34" charset="0"/>
                          <a:ea typeface="Meiryo UI" panose="020B0604030504040204" pitchFamily="50" charset="-128"/>
                          <a:cs typeface="Myanmar Text" panose="020B0502040204020203" pitchFamily="34" charset="0"/>
                        </a:rPr>
                        <a:t>ဝိုင်းဖွဲ့ဆွေးနွေးခြင်း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</a:pPr>
                      <a:r>
                        <a:rPr lang="my-MM" sz="1400" dirty="0">
                          <a:solidFill>
                            <a:schemeClr val="bg1"/>
                          </a:solidFill>
                          <a:latin typeface="Myanmar Text" panose="020B0502040204020203" pitchFamily="34" charset="0"/>
                          <a:ea typeface="Meiryo UI" panose="020B0604030504040204" pitchFamily="50" charset="-128"/>
                          <a:cs typeface="Myanmar Text" panose="020B0502040204020203" pitchFamily="34" charset="0"/>
                        </a:rPr>
                        <a:t>အနှစ်ချုပ်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10123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</a:pPr>
                      <a:r>
                        <a:rPr lang="my-MM" sz="1100" dirty="0">
                          <a:latin typeface="Myanmar Text" panose="020B0502040204020203" pitchFamily="34" charset="0"/>
                          <a:ea typeface="Meiryo UI" panose="020B0604030504040204" pitchFamily="50" charset="-128"/>
                          <a:cs typeface="Myanmar Text" panose="020B0502040204020203" pitchFamily="34" charset="0"/>
                        </a:rPr>
                        <a:t>[1R] လက်ရှိအခြေအနေကိုနားလည်အောင်လုပ်ခြင်း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 rtl="0">
                        <a:lnSpc>
                          <a:spcPct val="15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my-MM" sz="1100" dirty="0">
                          <a:latin typeface="Myanmar Text" panose="020B0502040204020203" pitchFamily="34" charset="0"/>
                          <a:ea typeface="Meiryo UI" panose="020B0604030504040204" pitchFamily="50" charset="-128"/>
                          <a:cs typeface="Myanmar Text" panose="020B0502040204020203" pitchFamily="34" charset="0"/>
                        </a:rPr>
                        <a:t>လမ်းသွားလမ်းလာများအပေါ်အာရုံရောက်နေပြီး အနားကပ်လာသော မြေတူးစက်ကို သတိမထားမိဘဲ ချိတ်မိသွားနိုင်ခြေရှိခြင်း။</a:t>
                      </a:r>
                    </a:p>
                    <a:p>
                      <a:pPr marL="342900" indent="-342900" algn="l" rtl="0">
                        <a:lnSpc>
                          <a:spcPct val="15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my-MM" sz="1100" dirty="0">
                          <a:latin typeface="Myanmar Text" panose="020B0502040204020203" pitchFamily="34" charset="0"/>
                          <a:ea typeface="Meiryo UI" panose="020B0604030504040204" pitchFamily="50" charset="-128"/>
                          <a:cs typeface="Myanmar Text" panose="020B0502040204020203" pitchFamily="34" charset="0"/>
                        </a:rPr>
                        <a:t>မြေကြီးပုံပေါ်မှလျှံကျလာသော ကျောက်စရစ်ခဲများကို နင်းမိပြီး ချော်လဲကာ လဲကျသွားနိုင်ခြေရှိခြင်း။</a:t>
                      </a:r>
                    </a:p>
                    <a:p>
                      <a:pPr marL="342900" indent="-342900" algn="l" rtl="0">
                        <a:lnSpc>
                          <a:spcPct val="15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my-MM" sz="1100" dirty="0">
                          <a:latin typeface="Myanmar Text" panose="020B0502040204020203" pitchFamily="34" charset="0"/>
                          <a:ea typeface="Meiryo UI" panose="020B0604030504040204" pitchFamily="50" charset="-128"/>
                          <a:cs typeface="Myanmar Text" panose="020B0502040204020203" pitchFamily="34" charset="0"/>
                        </a:rPr>
                        <a:t>ရုတ်တရက်ဘက်လှည့်လိုက်သောမောင်းတံဖြင့် ဝင်တိုက်ခံရနိုင်ခြေရှိခြင်း။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10123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</a:pPr>
                      <a:r>
                        <a:rPr lang="my-MM" sz="1100">
                          <a:latin typeface="Myanmar Text" panose="020B0502040204020203" pitchFamily="34" charset="0"/>
                          <a:ea typeface="Meiryo UI" panose="020B0604030504040204" pitchFamily="50" charset="-128"/>
                          <a:cs typeface="Myanmar Text" panose="020B0502040204020203" pitchFamily="34" charset="0"/>
                        </a:rPr>
                        <a:t>[2R] အနှစ်သာရကိုစူးစမ်းရှာဖွေခြင်း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 rtl="0">
                        <a:lnSpc>
                          <a:spcPct val="15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my-MM" sz="1100" b="1" u="sng" dirty="0">
                          <a:latin typeface="Myanmar Text" panose="020B0502040204020203" pitchFamily="34" charset="0"/>
                          <a:ea typeface="Meiryo UI" panose="020B0604030504040204" pitchFamily="50" charset="-128"/>
                          <a:cs typeface="Myanmar Text" panose="020B0502040204020203" pitchFamily="34" charset="0"/>
                        </a:rPr>
                        <a:t>လမ်းသွားလမ်းလာများအပေါ်အာရုံရောက်နေပြီး အနားကပ်လာသော မြေတူးစက်ကို သတိမထားမိဘဲ ချိတ်မိသွားနိုင်ခြေရှိခြင်း။</a:t>
                      </a:r>
                    </a:p>
                    <a:p>
                      <a:pPr marL="342900" indent="-342900" algn="l" rtl="0">
                        <a:lnSpc>
                          <a:spcPct val="15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my-MM" sz="11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Myanmar Text" panose="020B0502040204020203" pitchFamily="34" charset="0"/>
                          <a:ea typeface="Meiryo UI" panose="020B0604030504040204" pitchFamily="50" charset="-128"/>
                          <a:cs typeface="Myanmar Text" panose="020B0502040204020203" pitchFamily="34" charset="0"/>
                        </a:rPr>
                        <a:t>မြေကြီးပုံပေါ်မှလျှံကျလာသော ကျောက်စရစ်ခဲများကို နင်းမိပြီး ချော်လဲကာ လဲကျသွားနိုင်ခြေရှိခြင်း။</a:t>
                      </a:r>
                    </a:p>
                    <a:p>
                      <a:pPr marL="342900" indent="-342900" algn="l" rtl="0">
                        <a:lnSpc>
                          <a:spcPct val="15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my-MM" sz="11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Myanmar Text" panose="020B0502040204020203" pitchFamily="34" charset="0"/>
                          <a:ea typeface="Meiryo UI" panose="020B0604030504040204" pitchFamily="50" charset="-128"/>
                          <a:cs typeface="Myanmar Text" panose="020B0502040204020203" pitchFamily="34" charset="0"/>
                        </a:rPr>
                        <a:t>ရုတ်တရက်ဘက်လှည့်လိုက်သောမောင်းတံဖြင့် ဝင်တိုက်ခံရနိုင်ခြေရှိခြင်း။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8613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</a:pPr>
                      <a:r>
                        <a:rPr lang="my-MM" sz="1100">
                          <a:latin typeface="Myanmar Text" panose="020B0502040204020203" pitchFamily="34" charset="0"/>
                          <a:ea typeface="Meiryo UI" panose="020B0604030504040204" pitchFamily="50" charset="-128"/>
                          <a:cs typeface="Myanmar Text" panose="020B0502040204020203" pitchFamily="34" charset="0"/>
                        </a:rPr>
                        <a:t>[3R] တန်ပြန်အစီအမံများတည်ဆောက်ခြင်း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 rtl="0">
                        <a:lnSpc>
                          <a:spcPct val="15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my-MM" sz="1100" dirty="0">
                          <a:latin typeface="Myanmar Text" panose="020B0502040204020203" pitchFamily="34" charset="0"/>
                          <a:ea typeface="Meiryo UI" panose="020B0604030504040204" pitchFamily="50" charset="-128"/>
                          <a:cs typeface="Myanmar Text" panose="020B0502040204020203" pitchFamily="34" charset="0"/>
                        </a:rPr>
                        <a:t>ဟိုက်ဒရောလစ်မြေတူးစက်များ၏ ဦးတည်ရာလမ်းကြောင်းဘက်ကို ရှောင်၍မတ်တပ်ရပ်ခြင်း။</a:t>
                      </a:r>
                    </a:p>
                    <a:p>
                      <a:pPr marL="342900" indent="-342900" algn="l" rtl="0">
                        <a:lnSpc>
                          <a:spcPct val="15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my-MM" sz="1100" dirty="0">
                          <a:latin typeface="Myanmar Text" panose="020B0502040204020203" pitchFamily="34" charset="0"/>
                          <a:ea typeface="Meiryo UI" panose="020B0604030504040204" pitchFamily="50" charset="-128"/>
                          <a:cs typeface="Myanmar Text" panose="020B0502040204020203" pitchFamily="34" charset="0"/>
                        </a:rPr>
                        <a:t>ဟိုက်ဒရောလစ်မြေတူးစက်များကို ရွှေ့သည့်အခါရှိအချက်ပြနည်းကို ယာဉ်မောင်းမည့်သူနှင့် လုံခြုံရေးအစောင့်တို့မှ ကြိုတင်သတ်မှတ်ထားခြင်း။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13458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</a:pPr>
                      <a:r>
                        <a:rPr lang="my-MM" sz="1100">
                          <a:latin typeface="Myanmar Text" panose="020B0502040204020203" pitchFamily="34" charset="0"/>
                          <a:ea typeface="Meiryo UI" panose="020B0604030504040204" pitchFamily="50" charset="-128"/>
                          <a:cs typeface="Myanmar Text" panose="020B0502040204020203" pitchFamily="34" charset="0"/>
                        </a:rPr>
                        <a:t>[4R] ရည်မှန်းချက်ပန်းတိုင်ချမှတ်ခြင်း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 rtl="0">
                        <a:lnSpc>
                          <a:spcPct val="15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my-MM" sz="1100" dirty="0">
                          <a:latin typeface="Myanmar Text" panose="020B0502040204020203" pitchFamily="34" charset="0"/>
                          <a:ea typeface="Meiryo UI" panose="020B0604030504040204" pitchFamily="50" charset="-128"/>
                          <a:cs typeface="Myanmar Text" panose="020B0502040204020203" pitchFamily="34" charset="0"/>
                        </a:rPr>
                        <a:t>ဟိုက်ဒရောလစ်မြေတူးစက်များကို ရွှေ့သည့်အခါ ယာဉ်မောင်းသည် စကားပြောစက်ကိုအသုံးပြုပြီး လုံခြုံရေးအစောင့်နှင့်ဆက်သွယ်ကာ နှစ်ဦးနှစ်ဖက် ဘေးကင်းမှုရှိစေရန် အတည်ပြုပြီးမှ ရွှေ့ခြင်း။ (အတည်မပြုနိုင်ပါက မရွှေ့ခြင်း။)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下矢印 6"/>
          <p:cNvSpPr/>
          <p:nvPr/>
        </p:nvSpPr>
        <p:spPr>
          <a:xfrm>
            <a:off x="1548000" y="2781000"/>
            <a:ext cx="504000" cy="288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ja-JP" altLang="en-US">
              <a:latin typeface="Myanmar Text" panose="020B0502040204020203" pitchFamily="34" charset="0"/>
              <a:cs typeface="Myanmar Text" panose="020B0502040204020203" pitchFamily="34" charset="0"/>
            </a:endParaRPr>
          </a:p>
        </p:txBody>
      </p:sp>
      <p:sp>
        <p:nvSpPr>
          <p:cNvPr id="8" name="下矢印 7"/>
          <p:cNvSpPr/>
          <p:nvPr/>
        </p:nvSpPr>
        <p:spPr>
          <a:xfrm>
            <a:off x="1548000" y="4149000"/>
            <a:ext cx="504000" cy="288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ja-JP" altLang="en-US">
              <a:latin typeface="Myanmar Text" panose="020B0502040204020203" pitchFamily="34" charset="0"/>
              <a:cs typeface="Myanmar Text" panose="020B0502040204020203" pitchFamily="34" charset="0"/>
            </a:endParaRPr>
          </a:p>
        </p:txBody>
      </p:sp>
      <p:sp>
        <p:nvSpPr>
          <p:cNvPr id="10" name="下矢印 9"/>
          <p:cNvSpPr/>
          <p:nvPr/>
        </p:nvSpPr>
        <p:spPr>
          <a:xfrm>
            <a:off x="1540686" y="5373000"/>
            <a:ext cx="504000" cy="288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ja-JP" altLang="en-US">
              <a:latin typeface="Myanmar Text" panose="020B0502040204020203" pitchFamily="34" charset="0"/>
              <a:cs typeface="Myanmar Text" panose="020B0502040204020203" pitchFamily="34" charset="0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228868F-0BF5-4F87-8A94-00DF56ADA4E5}" type="slidenum">
              <a:rPr kumimoji="1" lang="ja-JP" altLang="en-US" smtClean="0">
                <a:latin typeface="Myanmar Text" panose="020B0502040204020203" pitchFamily="34" charset="0"/>
                <a:cs typeface="Myanmar Text" panose="020B0502040204020203" pitchFamily="34" charset="0"/>
              </a:rPr>
              <a:t>16</a:t>
            </a:fld>
            <a:endParaRPr kumimoji="1" lang="ja-JP" altLang="en-US">
              <a:latin typeface="Myanmar Text" panose="020B0502040204020203" pitchFamily="34" charset="0"/>
              <a:cs typeface="Myanmar Tex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43320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324431" y="80844"/>
            <a:ext cx="8711569" cy="612156"/>
          </a:xfrm>
          <a:prstGeom prst="rect">
            <a:avLst/>
          </a:prstGeom>
          <a:solidFill>
            <a:srgbClr val="CCFFCC">
              <a:alpha val="50196"/>
            </a:srgb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my-MM" sz="1600" b="1" dirty="0">
                <a:solidFill>
                  <a:schemeClr val="tx1"/>
                </a:solidFill>
                <a:latin typeface="Myanmar Text" panose="020B0502040204020203" pitchFamily="34" charset="0"/>
                <a:ea typeface="Meiryo UI" panose="020B0604030504040204" pitchFamily="50" charset="-128"/>
                <a:cs typeface="Myanmar Text" panose="020B0502040204020203" pitchFamily="34" charset="0"/>
              </a:rPr>
              <a:t>4S၊ 5S ကို လိုက်နာကျင့်သုံးပြီး ဘေးကင်းလုံခြုံသော လုပ်ငန်းခွင်ပတ်ဝန်းကျင်ကို ပိုမိုမြှင့်တင်ပါ။</a:t>
            </a:r>
            <a:endParaRPr kumimoji="1" lang="en-US" altLang="ja-JP" sz="1600" b="1" dirty="0">
              <a:solidFill>
                <a:schemeClr val="tx1"/>
              </a:solidFill>
              <a:latin typeface="Myanmar Text" panose="020B0502040204020203" pitchFamily="34" charset="0"/>
              <a:ea typeface="Meiryo UI" panose="020B0604030504040204" pitchFamily="50" charset="-128"/>
              <a:cs typeface="Myanmar Text" panose="020B0502040204020203" pitchFamily="34" charset="0"/>
            </a:endParaRPr>
          </a:p>
        </p:txBody>
      </p:sp>
      <p:graphicFrame>
        <p:nvGraphicFramePr>
          <p:cNvPr id="2" name="表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6333121"/>
              </p:ext>
            </p:extLst>
          </p:nvPr>
        </p:nvGraphicFramePr>
        <p:xfrm>
          <a:off x="324430" y="789000"/>
          <a:ext cx="8711569" cy="57603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35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279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84000">
                <a:tc>
                  <a:txBody>
                    <a:bodyPr/>
                    <a:lstStyle/>
                    <a:p>
                      <a:pPr algn="l" rtl="0">
                        <a:lnSpc>
                          <a:spcPct val="150000"/>
                        </a:lnSpc>
                      </a:pPr>
                      <a:r>
                        <a:rPr lang="my-MM" sz="105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Myanmar Text" panose="020B0502040204020203" pitchFamily="34" charset="0"/>
                          <a:ea typeface="Meiryo UI" panose="020B0604030504040204" pitchFamily="50" charset="-128"/>
                          <a:cs typeface="Myanmar Text" panose="020B0502040204020203" pitchFamily="34" charset="0"/>
                        </a:rPr>
                        <a:t>စနစ်တကျထားခြင်း(seiri)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50000"/>
                        </a:lnSpc>
                      </a:pPr>
                      <a:r>
                        <a:rPr lang="my-MM" sz="1050" b="1" dirty="0">
                          <a:solidFill>
                            <a:srgbClr val="F24F4F"/>
                          </a:solidFill>
                          <a:latin typeface="Myanmar Text" panose="020B0502040204020203" pitchFamily="34" charset="0"/>
                          <a:ea typeface="Meiryo UI" panose="020B0604030504040204" pitchFamily="50" charset="-128"/>
                          <a:cs typeface="Myanmar Text" panose="020B0502040204020203" pitchFamily="34" charset="0"/>
                        </a:rPr>
                        <a:t>လိုအပ်သည့်အရာနှင့် မလိုအပ်သည့်အရာများကို ခွဲထုတ်ပြီး မလိုအပ်သည့်အရာများကို ဖယ်ရှားရှင်းလင်းပါ။</a:t>
                      </a:r>
                    </a:p>
                    <a:p>
                      <a:pPr algn="l" rtl="0">
                        <a:lnSpc>
                          <a:spcPct val="150000"/>
                        </a:lnSpc>
                      </a:pPr>
                      <a:r>
                        <a:rPr lang="my-MM" sz="1050" b="0" dirty="0">
                          <a:solidFill>
                            <a:schemeClr val="tx1"/>
                          </a:solidFill>
                          <a:latin typeface="Myanmar Text" panose="020B0502040204020203" pitchFamily="34" charset="0"/>
                          <a:ea typeface="Meiryo UI" panose="020B0604030504040204" pitchFamily="50" charset="-128"/>
                          <a:cs typeface="Myanmar Text" panose="020B0502040204020203" pitchFamily="34" charset="0"/>
                        </a:rPr>
                        <a:t>လျှောက်လမ်းတွင် မလိုအပ်သောပစ္စည်းများကို အမှတ်မထင်ထားထားပါက ခလုတ်တိုက်ပြီးလဲကျနိုင်ခြေရှိပါသည်။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61600">
                <a:tc>
                  <a:txBody>
                    <a:bodyPr/>
                    <a:lstStyle/>
                    <a:p>
                      <a:pPr algn="l" rtl="0">
                        <a:lnSpc>
                          <a:spcPct val="150000"/>
                        </a:lnSpc>
                      </a:pPr>
                      <a:r>
                        <a:rPr lang="my-MM" sz="105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Myanmar Text" panose="020B0502040204020203" pitchFamily="34" charset="0"/>
                          <a:ea typeface="Meiryo UI" panose="020B0604030504040204" pitchFamily="50" charset="-128"/>
                          <a:cs typeface="Myanmar Text" panose="020B0502040204020203" pitchFamily="34" charset="0"/>
                        </a:rPr>
                        <a:t>သပ်သပ်ရပ်ရပ်ထားခြင်း</a:t>
                      </a:r>
                      <a:endParaRPr lang="en-US" sz="105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Myanmar Text" panose="020B0502040204020203" pitchFamily="34" charset="0"/>
                        <a:ea typeface="Meiryo UI" panose="020B0604030504040204" pitchFamily="50" charset="-128"/>
                        <a:cs typeface="Myanmar Text" panose="020B0502040204020203" pitchFamily="34" charset="0"/>
                      </a:endParaRPr>
                    </a:p>
                    <a:p>
                      <a:pPr algn="l" rtl="0">
                        <a:lnSpc>
                          <a:spcPct val="150000"/>
                        </a:lnSpc>
                      </a:pPr>
                      <a:r>
                        <a:rPr lang="my-MM" sz="105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Myanmar Text" panose="020B0502040204020203" pitchFamily="34" charset="0"/>
                          <a:ea typeface="Meiryo UI" panose="020B0604030504040204" pitchFamily="50" charset="-128"/>
                          <a:cs typeface="Myanmar Text" panose="020B0502040204020203" pitchFamily="34" charset="0"/>
                        </a:rPr>
                        <a:t>(seiton)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50000"/>
                        </a:lnSpc>
                      </a:pPr>
                      <a:r>
                        <a:rPr lang="my-MM" sz="1050" b="1" dirty="0">
                          <a:solidFill>
                            <a:srgbClr val="F24F4F"/>
                          </a:solidFill>
                          <a:latin typeface="Myanmar Text" panose="020B0502040204020203" pitchFamily="34" charset="0"/>
                          <a:ea typeface="Meiryo UI" panose="020B0604030504040204" pitchFamily="50" charset="-128"/>
                          <a:cs typeface="Myanmar Text" panose="020B0502040204020203" pitchFamily="34" charset="0"/>
                        </a:rPr>
                        <a:t>လိုအပ်သည့်ပစ္စည်းများကို လွယ်လွယ်ယူသုံးနိုင်ရန်အတွက် ထင်သာမြင်သာရှိအောင်နေရာချထားပါ။</a:t>
                      </a:r>
                    </a:p>
                    <a:p>
                      <a:pPr algn="l" rtl="0">
                        <a:lnSpc>
                          <a:spcPct val="150000"/>
                        </a:lnSpc>
                      </a:pPr>
                      <a:r>
                        <a:rPr lang="my-MM" sz="1050" b="0" dirty="0">
                          <a:solidFill>
                            <a:schemeClr val="tx1"/>
                          </a:solidFill>
                          <a:latin typeface="Myanmar Text" panose="020B0502040204020203" pitchFamily="34" charset="0"/>
                          <a:ea typeface="Meiryo UI" panose="020B0604030504040204" pitchFamily="50" charset="-128"/>
                          <a:cs typeface="Myanmar Text" panose="020B0502040204020203" pitchFamily="34" charset="0"/>
                        </a:rPr>
                        <a:t>လိုအပ်သည့်ပစ္စည်းကို လိုအပ်သည့်အချိန်တွင်အသုံးပြုနိုင်စေရန် ဖန်တီးထားပါက လုပ်ငန်းစွမ်းဆောင်ရည်လည်း မြင့်တက်လာပါမည်။ ထို့အပြင် အသုံးပြုပြီးပါက သေသေချာချာရှင်းလင်းပြီး မူလနေရာသို့ပြန်ထားရန် သတိပြုပါ (မူလနေရာကို ဓာတ်ပုံဖြင့်ဖော်ပြထားပါက သပ်သပ်ရပ်ရပ်ထားခြင်းကို အလွယ်တကူလုပ်ဆောင်နိုင်ပါမည်)။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61600">
                <a:tc>
                  <a:txBody>
                    <a:bodyPr/>
                    <a:lstStyle/>
                    <a:p>
                      <a:pPr algn="l" rtl="0">
                        <a:lnSpc>
                          <a:spcPct val="150000"/>
                        </a:lnSpc>
                      </a:pPr>
                      <a:r>
                        <a:rPr lang="my-MM" sz="105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Myanmar Text" panose="020B0502040204020203" pitchFamily="34" charset="0"/>
                          <a:ea typeface="Meiryo UI" panose="020B0604030504040204" pitchFamily="50" charset="-128"/>
                          <a:cs typeface="Myanmar Text" panose="020B0502040204020203" pitchFamily="34" charset="0"/>
                        </a:rPr>
                        <a:t>သန့်ရှင်းရေးလုပ်ခြင်း</a:t>
                      </a:r>
                      <a:endParaRPr lang="en-US" sz="105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Myanmar Text" panose="020B0502040204020203" pitchFamily="34" charset="0"/>
                        <a:ea typeface="Meiryo UI" panose="020B0604030504040204" pitchFamily="50" charset="-128"/>
                        <a:cs typeface="Myanmar Text" panose="020B0502040204020203" pitchFamily="34" charset="0"/>
                      </a:endParaRPr>
                    </a:p>
                    <a:p>
                      <a:pPr algn="l" rtl="0">
                        <a:lnSpc>
                          <a:spcPct val="150000"/>
                        </a:lnSpc>
                      </a:pPr>
                      <a:r>
                        <a:rPr lang="my-MM" sz="105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Myanmar Text" panose="020B0502040204020203" pitchFamily="34" charset="0"/>
                          <a:ea typeface="Meiryo UI" panose="020B0604030504040204" pitchFamily="50" charset="-128"/>
                          <a:cs typeface="Myanmar Text" panose="020B0502040204020203" pitchFamily="34" charset="0"/>
                        </a:rPr>
                        <a:t>(s</a:t>
                      </a:r>
                      <a:r>
                        <a:rPr lang="en-US" sz="1050" b="1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Myanmar Text" panose="020B0502040204020203" pitchFamily="34" charset="0"/>
                          <a:ea typeface="Meiryo UI" panose="020B0604030504040204" pitchFamily="50" charset="-128"/>
                          <a:cs typeface="Myanmar Text" panose="020B0502040204020203" pitchFamily="34" charset="0"/>
                        </a:rPr>
                        <a:t>eiso</a:t>
                      </a:r>
                      <a:r>
                        <a:rPr lang="my-MM" sz="105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Myanmar Text" panose="020B0502040204020203" pitchFamily="34" charset="0"/>
                          <a:ea typeface="Meiryo UI" panose="020B0604030504040204" pitchFamily="50" charset="-128"/>
                          <a:cs typeface="Myanmar Text" panose="020B0502040204020203" pitchFamily="34" charset="0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50000"/>
                        </a:lnSpc>
                      </a:pPr>
                      <a:r>
                        <a:rPr lang="my-MM" sz="1050" b="1" dirty="0">
                          <a:solidFill>
                            <a:srgbClr val="F24F4F"/>
                          </a:solidFill>
                          <a:latin typeface="Myanmar Text" panose="020B0502040204020203" pitchFamily="34" charset="0"/>
                          <a:ea typeface="Meiryo UI" panose="020B0604030504040204" pitchFamily="50" charset="-128"/>
                          <a:cs typeface="Myanmar Text" panose="020B0502040204020203" pitchFamily="34" charset="0"/>
                        </a:rPr>
                        <a:t>သန့်ရှင်းရေးလုပ်ပြီး အမှိုက်နှင့်အညစ်အကြေးများကို ဖယ်ရှားရှင်းလင်းပါ။</a:t>
                      </a:r>
                    </a:p>
                    <a:p>
                      <a:pPr algn="l" rtl="0">
                        <a:lnSpc>
                          <a:spcPct val="150000"/>
                        </a:lnSpc>
                      </a:pPr>
                      <a:r>
                        <a:rPr lang="my-MM" sz="1050" b="0" dirty="0">
                          <a:solidFill>
                            <a:schemeClr val="tx1"/>
                          </a:solidFill>
                          <a:latin typeface="Myanmar Text" panose="020B0502040204020203" pitchFamily="34" charset="0"/>
                          <a:ea typeface="Meiryo UI" panose="020B0604030504040204" pitchFamily="50" charset="-128"/>
                          <a:cs typeface="Myanmar Text" panose="020B0502040204020203" pitchFamily="34" charset="0"/>
                        </a:rPr>
                        <a:t>ကြမ်းပြင်တွင်အမှိုက်နှင့်ပစ္စည်းများပျံ့ကြဲနေသောအခါ သို့မဟုတ် ကြမ်းပြင်တွင် ရေများစိုနေခြင်း၊ ဆီများညစ်ပေနေခြင်းတို့ဖြစ်သည့်အခါ ခလုတ်တိုက်ခြင်း၊ ချော်လဲပြီး လဲကျခြင်းတို့ ဖြစ်နိုင်ခြေရှိပါသည်။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61600">
                <a:tc>
                  <a:txBody>
                    <a:bodyPr/>
                    <a:lstStyle/>
                    <a:p>
                      <a:pPr algn="l" rtl="0">
                        <a:lnSpc>
                          <a:spcPct val="150000"/>
                        </a:lnSpc>
                      </a:pPr>
                      <a:r>
                        <a:rPr lang="my-MM" sz="105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Myanmar Text" panose="020B0502040204020203" pitchFamily="34" charset="0"/>
                          <a:ea typeface="Meiryo UI" panose="020B0604030504040204" pitchFamily="50" charset="-128"/>
                          <a:cs typeface="Myanmar Text" panose="020B0502040204020203" pitchFamily="34" charset="0"/>
                        </a:rPr>
                        <a:t>သန့်ရှင်းမှုရှိခြင်း</a:t>
                      </a:r>
                      <a:endParaRPr lang="en-US" sz="105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Myanmar Text" panose="020B0502040204020203" pitchFamily="34" charset="0"/>
                        <a:ea typeface="Meiryo UI" panose="020B0604030504040204" pitchFamily="50" charset="-128"/>
                        <a:cs typeface="Myanmar Text" panose="020B0502040204020203" pitchFamily="34" charset="0"/>
                      </a:endParaRPr>
                    </a:p>
                    <a:p>
                      <a:pPr algn="l" rtl="0">
                        <a:lnSpc>
                          <a:spcPct val="150000"/>
                        </a:lnSpc>
                      </a:pPr>
                      <a:r>
                        <a:rPr lang="my-MM" sz="105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Myanmar Text" panose="020B0502040204020203" pitchFamily="34" charset="0"/>
                          <a:ea typeface="Meiryo UI" panose="020B0604030504040204" pitchFamily="50" charset="-128"/>
                          <a:cs typeface="Myanmar Text" panose="020B0502040204020203" pitchFamily="34" charset="0"/>
                        </a:rPr>
                        <a:t>(seiketsu)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50000"/>
                        </a:lnSpc>
                      </a:pPr>
                      <a:r>
                        <a:rPr lang="my-MM" sz="1050" b="1" dirty="0">
                          <a:solidFill>
                            <a:srgbClr val="F24F4F"/>
                          </a:solidFill>
                          <a:latin typeface="Myanmar Text" panose="020B0502040204020203" pitchFamily="34" charset="0"/>
                          <a:ea typeface="Meiryo UI" panose="020B0604030504040204" pitchFamily="50" charset="-128"/>
                          <a:cs typeface="Myanmar Text" panose="020B0502040204020203" pitchFamily="34" charset="0"/>
                        </a:rPr>
                        <a:t>စနစ်တကျထားခြင်း၊ သပ်သပ်ရပ်ရပ်ထားခြင်း၊ သန့်ရှင်းရေးလုပ်ခြင်းတို့ လုပ်ဆောင်ထားသည့်အနေအထားကို ထိန်းသိမ်းထားပါ။</a:t>
                      </a:r>
                    </a:p>
                    <a:p>
                      <a:pPr algn="l" rtl="0">
                        <a:lnSpc>
                          <a:spcPct val="150000"/>
                        </a:lnSpc>
                      </a:pPr>
                      <a:r>
                        <a:rPr lang="my-MM" sz="1050" b="0" dirty="0">
                          <a:solidFill>
                            <a:schemeClr val="tx1"/>
                          </a:solidFill>
                          <a:latin typeface="Myanmar Text" panose="020B0502040204020203" pitchFamily="34" charset="0"/>
                          <a:ea typeface="Meiryo UI" panose="020B0604030504040204" pitchFamily="50" charset="-128"/>
                          <a:cs typeface="Myanmar Text" panose="020B0502040204020203" pitchFamily="34" charset="0"/>
                        </a:rPr>
                        <a:t>သက်သောင့်သက်သာရှိသော လုပ်ငန်းခွင်ပတ်ဝန်းကျင်မျိုးကို အစဉ်အမြဲထိန်းထားနိုင်ရန်အတွက် စနစ်တကျထားခြင်း၊ သပ်သပ်ရပ်ရပ်ထားခြင်း၊ သန့်ရှင်းရေးလုပ်ခြင်းတို့ကို အပြန်ပြန်အလှန်လှန် လုပ်ဆောင်ပါ။ ပစ္စည်းကိရိယာ၏ပုံမှန်လည်ပတ်မှုကိုထိန်းသိမ်းရန်လည်းလိုအပ်ပါသည်။ ထို့အပြင် သန့်ရှင်းရေးလုပ်ခြင်းအားဖြင့် ကူးစက်ရောဂါများကို</a:t>
                      </a:r>
                      <a:r>
                        <a:rPr lang="en-US" sz="1050" b="0" dirty="0">
                          <a:solidFill>
                            <a:schemeClr val="tx1"/>
                          </a:solidFill>
                          <a:latin typeface="Myanmar Text" panose="020B0502040204020203" pitchFamily="34" charset="0"/>
                          <a:ea typeface="Meiryo UI" panose="020B0604030504040204" pitchFamily="50" charset="-128"/>
                          <a:cs typeface="Myanmar Text" panose="020B0502040204020203" pitchFamily="34" charset="0"/>
                        </a:rPr>
                        <a:t> </a:t>
                      </a:r>
                      <a:r>
                        <a:rPr lang="my-MM" sz="1050" b="0" dirty="0">
                          <a:solidFill>
                            <a:schemeClr val="tx1"/>
                          </a:solidFill>
                          <a:latin typeface="Myanmar Text" panose="020B0502040204020203" pitchFamily="34" charset="0"/>
                          <a:ea typeface="Meiryo UI" panose="020B0604030504040204" pitchFamily="50" charset="-128"/>
                          <a:cs typeface="Myanmar Text" panose="020B0502040204020203" pitchFamily="34" charset="0"/>
                        </a:rPr>
                        <a:t>ကာကွယ်ရာလည်းရောက်ပါမည်။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61600">
                <a:tc>
                  <a:txBody>
                    <a:bodyPr/>
                    <a:lstStyle/>
                    <a:p>
                      <a:pPr algn="l" rtl="0">
                        <a:lnSpc>
                          <a:spcPct val="150000"/>
                        </a:lnSpc>
                      </a:pPr>
                      <a:r>
                        <a:rPr lang="my-MM" sz="105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Myanmar Text" panose="020B0502040204020203" pitchFamily="34" charset="0"/>
                          <a:ea typeface="Meiryo UI" panose="020B0604030504040204" pitchFamily="50" charset="-128"/>
                          <a:cs typeface="Myanmar Text" panose="020B0502040204020203" pitchFamily="34" charset="0"/>
                        </a:rPr>
                        <a:t>အလေ့အကျင့် (စည်းကမ်း)(shuukan</a:t>
                      </a:r>
                      <a:endParaRPr lang="en-US" sz="105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Myanmar Text" panose="020B0502040204020203" pitchFamily="34" charset="0"/>
                        <a:ea typeface="Meiryo UI" panose="020B0604030504040204" pitchFamily="50" charset="-128"/>
                        <a:cs typeface="Myanmar Text" panose="020B0502040204020203" pitchFamily="34" charset="0"/>
                      </a:endParaRPr>
                    </a:p>
                    <a:p>
                      <a:pPr algn="l" rtl="0">
                        <a:lnSpc>
                          <a:spcPct val="150000"/>
                        </a:lnSpc>
                      </a:pPr>
                      <a:r>
                        <a:rPr lang="my-MM" sz="105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Myanmar Text" panose="020B0502040204020203" pitchFamily="34" charset="0"/>
                          <a:ea typeface="Meiryo UI" panose="020B0604030504040204" pitchFamily="50" charset="-128"/>
                          <a:cs typeface="Myanmar Text" panose="020B0502040204020203" pitchFamily="34" charset="0"/>
                        </a:rPr>
                        <a:t>(shitsuke))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50000"/>
                        </a:lnSpc>
                      </a:pPr>
                      <a:r>
                        <a:rPr lang="my-MM" sz="1050" b="1" dirty="0">
                          <a:solidFill>
                            <a:srgbClr val="F24F4F"/>
                          </a:solidFill>
                          <a:latin typeface="Myanmar Text" panose="020B0502040204020203" pitchFamily="34" charset="0"/>
                          <a:ea typeface="Meiryo UI" panose="020B0604030504040204" pitchFamily="50" charset="-128"/>
                          <a:cs typeface="Myanmar Text" panose="020B0502040204020203" pitchFamily="34" charset="0"/>
                        </a:rPr>
                        <a:t>4S ကို လိုက်နာကျင့်သုံးပြီး အလေ့အကျင့်ပြုလုပ်ပါ။</a:t>
                      </a:r>
                    </a:p>
                    <a:p>
                      <a:pPr algn="l" rtl="0">
                        <a:lnSpc>
                          <a:spcPct val="150000"/>
                        </a:lnSpc>
                      </a:pPr>
                      <a:r>
                        <a:rPr lang="my-MM" sz="1050" b="0" dirty="0">
                          <a:solidFill>
                            <a:schemeClr val="tx1"/>
                          </a:solidFill>
                          <a:latin typeface="Myanmar Text" panose="020B0502040204020203" pitchFamily="34" charset="0"/>
                          <a:ea typeface="Meiryo UI" panose="020B0604030504040204" pitchFamily="50" charset="-128"/>
                          <a:cs typeface="Myanmar Text" panose="020B0502040204020203" pitchFamily="34" charset="0"/>
                        </a:rPr>
                        <a:t>သတ်မှတ်ထားသည့်စည်းမျဉ်းများကိုလိုက်နာပါပြီး အပြန်ပြန်အလှန်လှန် လုပ်ဆောင်ခြင်းအားဖြင့် အလေ့အကျင့်ဖြစ်စေရန် ဆောင်ရွက်ပါ။ 4S ကို ဦးနှောက်ဖြင့်နားလည်ထားရုံသာမကဘဲ လက်တွေ့လုပ်ဆောင်နိုင်ရန်အတွက် လေ့ကျင့်ထားရန်မှာ အရေးကြီးပါသည်။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4" name="図 3" descr="C:\Users\1907875\Desktop\1107_警備業イラスト_ラフ\p51\G_１_整理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481" y="1125000"/>
            <a:ext cx="814834" cy="583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図 4" descr="C:\Users\1907875\Desktop\1107_警備業イラスト_ラフ\p51\G_2_整頓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892" y="2128311"/>
            <a:ext cx="772687" cy="620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図 6" descr="\\irfsvc42\div5\環境ｴﾈﾙｷﾞｰ第１部\c一般\e1c_proj\2019\リスクT\1900632_MHLW安全教育\31_警備業安全衛生教育マニュアル作成\03_マニュアル\0115_警備業イラスト2\H_清掃2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07" b="5291"/>
          <a:stretch/>
        </p:blipFill>
        <p:spPr bwMode="auto">
          <a:xfrm>
            <a:off x="978881" y="3328143"/>
            <a:ext cx="851361" cy="62013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図 7" descr="C:\Users\1907875\Desktop\1107_警備業イラスト_ラフ\p51\H_２_清潔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554" y="4437370"/>
            <a:ext cx="772687" cy="79610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図 8" descr="C:\Users\1907875\Desktop\1107_警備業イラスト_ラフ\p51\I_習慣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893" y="5898534"/>
            <a:ext cx="745056" cy="62013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228868F-0BF5-4F87-8A94-00DF56ADA4E5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01989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/>
        </p:nvSpPr>
        <p:spPr>
          <a:xfrm>
            <a:off x="520814" y="1629000"/>
            <a:ext cx="8499833" cy="12591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520813" y="3392166"/>
            <a:ext cx="8499833" cy="72010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520812" y="4702367"/>
            <a:ext cx="8499833" cy="10532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536167" y="6346904"/>
            <a:ext cx="8499833" cy="3220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324431" y="80844"/>
            <a:ext cx="8711569" cy="612156"/>
          </a:xfrm>
          <a:prstGeom prst="rect">
            <a:avLst/>
          </a:prstGeom>
          <a:solidFill>
            <a:srgbClr val="CCFFCC">
              <a:alpha val="50196"/>
            </a:srgb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my-MM" sz="2000" b="1" dirty="0">
                <a:solidFill>
                  <a:schemeClr val="tx1"/>
                </a:solidFill>
                <a:latin typeface="Myanmar Text" panose="020B0502040204020203" pitchFamily="34" charset="0"/>
                <a:ea typeface="Meiryo UI" panose="020B0604030504040204" pitchFamily="50" charset="-128"/>
                <a:cs typeface="Myanmar Text" panose="020B0502040204020203" pitchFamily="34" charset="0"/>
              </a:rPr>
              <a:t>“လဲကျခြင်း” ဘေးအန္တရာယ်မှကြိုတင်ကာကွယ်ရန်အတွက် အဓိကအချက်များ</a:t>
            </a:r>
            <a:endParaRPr kumimoji="1" lang="en-US" altLang="ja-JP" sz="2000" b="1" dirty="0">
              <a:solidFill>
                <a:schemeClr val="tx1"/>
              </a:solidFill>
              <a:latin typeface="Myanmar Text" panose="020B0502040204020203" pitchFamily="34" charset="0"/>
              <a:ea typeface="Meiryo UI" panose="020B0604030504040204" pitchFamily="50" charset="-128"/>
              <a:cs typeface="Myanmar Text" panose="020B0502040204020203" pitchFamily="34" charset="0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90977" y="810887"/>
            <a:ext cx="8853023" cy="6102675"/>
          </a:xfrm>
        </p:spPr>
        <p:txBody>
          <a:bodyPr rtlCol="0">
            <a:normAutofit/>
          </a:bodyPr>
          <a:lstStyle/>
          <a:p>
            <a:pPr rtl="0">
              <a:lnSpc>
                <a:spcPct val="150000"/>
              </a:lnSpc>
            </a:pPr>
            <a:r>
              <a:rPr lang="my-MM" sz="1600" dirty="0">
                <a:latin typeface="Myanmar Text" panose="020B0502040204020203" pitchFamily="34" charset="0"/>
                <a:cs typeface="Myanmar Text" panose="020B0502040204020203" pitchFamily="34" charset="0"/>
              </a:rPr>
              <a:t>လုပ်ငန်းခွင်နေရာသည် 4S “စနစ်တကျထားခြင်း”၊ “သပ်သပ်ရပ်ရပ်ထားခြင်း”၊ “သန့်ရှင်းမှုရှိခြင်း”၊ “သန့်ရှင်းရေးလုပ်ခြင်း”တို့ဖြင့် အစဉ်အမြဲ ဘေးကင်းလုံခြုံမှုရှိပါစေ!</a:t>
            </a:r>
            <a:endParaRPr lang="en-US" altLang="ja-JP" sz="1600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marL="468000" lvl="1" rtl="0">
              <a:lnSpc>
                <a:spcPct val="150000"/>
              </a:lnSpc>
            </a:pPr>
            <a:r>
              <a:rPr lang="my-MM" sz="1600" dirty="0">
                <a:latin typeface="Myanmar Text" panose="020B0502040204020203" pitchFamily="34" charset="0"/>
                <a:cs typeface="Myanmar Text" panose="020B0502040204020203" pitchFamily="34" charset="0"/>
              </a:rPr>
              <a:t>ကြမ်းပြင်ပေါ်တွင် ပစ္စည်းနှင့် ကြိုးများကို ရှုပ်ထွေးအောင်ထားထားပါက ခလုတ်တိုက်ပြီး လဲကျနိုင်သည့်အန္တရာယ်များပါသည်။</a:t>
            </a:r>
            <a:endParaRPr lang="en-US" altLang="ja-JP" sz="1600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marL="468000" lvl="1" rtl="0">
              <a:lnSpc>
                <a:spcPct val="150000"/>
              </a:lnSpc>
            </a:pPr>
            <a:r>
              <a:rPr lang="my-MM" sz="1600" dirty="0">
                <a:latin typeface="Myanmar Text" panose="020B0502040204020203" pitchFamily="34" charset="0"/>
                <a:cs typeface="Myanmar Text" panose="020B0502040204020203" pitchFamily="34" charset="0"/>
              </a:rPr>
              <a:t>ကြမ်းပြင်တွင် ရေများစိုနေပါက ချော်လဲလွယ်သည့်အတွက် လဲကျနိုင်သည့်အန္တရာယ်များပါသည်။</a:t>
            </a:r>
          </a:p>
          <a:p>
            <a:pPr rtl="0">
              <a:lnSpc>
                <a:spcPct val="150000"/>
              </a:lnSpc>
            </a:pPr>
            <a:r>
              <a:rPr lang="my-MM" sz="1600" dirty="0">
                <a:latin typeface="Myanmar Text" panose="020B0502040204020203" pitchFamily="34" charset="0"/>
                <a:cs typeface="Myanmar Text" panose="020B0502040204020203" pitchFamily="34" charset="0"/>
              </a:rPr>
              <a:t>ကြမ်းပြင်နှင့် လျှောက်လမ်းတို့၏ အခြေအနေကို အတည်ပြုစစ်ဆေးခြင်းလုပ်ဆောင်ပါ!</a:t>
            </a:r>
            <a:endParaRPr lang="en-US" altLang="ja-JP" sz="1600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marL="468000" lvl="1" rtl="0">
              <a:lnSpc>
                <a:spcPct val="150000"/>
              </a:lnSpc>
            </a:pPr>
            <a:r>
              <a:rPr lang="my-MM" sz="1600" dirty="0">
                <a:latin typeface="Myanmar Text" panose="020B0502040204020203" pitchFamily="34" charset="0"/>
                <a:cs typeface="Myanmar Text" panose="020B0502040204020203" pitchFamily="34" charset="0"/>
              </a:rPr>
              <a:t>ကြမ်းပြင်တွင် ရေများစိုနေပါက ချော်လဲလွယ်ပြီး ယင်းအပြင် အနိမ့်အမြင့်မညီညာခြင်းနှင့် ချိုင့်ခွက်များရှိနေပါက ခလုတ်တိုက်လွယ်သောကြောင့် လဲကျနိုင်သည့်အန္တရာယ်များပါသည်။</a:t>
            </a:r>
          </a:p>
          <a:p>
            <a:pPr rtl="0">
              <a:lnSpc>
                <a:spcPct val="150000"/>
              </a:lnSpc>
            </a:pPr>
            <a:r>
              <a:rPr lang="my-MM" sz="1600" dirty="0">
                <a:latin typeface="Myanmar Text" panose="020B0502040204020203" pitchFamily="34" charset="0"/>
                <a:cs typeface="Myanmar Text" panose="020B0502040204020203" pitchFamily="34" charset="0"/>
              </a:rPr>
              <a:t>လျှောက်လမ်းအတွက် အလင်းလုံလောက်စွာထားပါ!</a:t>
            </a:r>
            <a:endParaRPr lang="en-US" altLang="ja-JP" sz="1600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marL="468000" lvl="1" rtl="0">
              <a:lnSpc>
                <a:spcPct val="150000"/>
              </a:lnSpc>
            </a:pPr>
            <a:r>
              <a:rPr lang="my-MM" sz="1600" dirty="0">
                <a:latin typeface="Myanmar Text" panose="020B0502040204020203" pitchFamily="34" charset="0"/>
                <a:cs typeface="Myanmar Text" panose="020B0502040204020203" pitchFamily="34" charset="0"/>
              </a:rPr>
              <a:t>အလင်းရောင်မရောက်ရှိဘဲ မှောင်နေသည့်နေရာများရှိပါက ပစ္စည်းများထားထားခြင်း၊ အနိမ့်အမြင့်မညီညာခြင်းတို့ကို သတိမပြုမိတော့ဘဲ ခလုတ်တိုက်လွယ်သည့်အတွက် လဲကျနိုင်သည့်အန္တရာယ်များပါသည်။</a:t>
            </a:r>
          </a:p>
          <a:p>
            <a:pPr rtl="0">
              <a:lnSpc>
                <a:spcPct val="150000"/>
              </a:lnSpc>
            </a:pPr>
            <a:r>
              <a:rPr lang="my-MM" sz="1600" dirty="0">
                <a:latin typeface="Myanmar Text" panose="020B0502040204020203" pitchFamily="34" charset="0"/>
                <a:cs typeface="Myanmar Text" panose="020B0502040204020203" pitchFamily="34" charset="0"/>
              </a:rPr>
              <a:t>လဲကျရန်မလွယ်သော ဖိနပ်ကိုသုံးပါ!</a:t>
            </a:r>
            <a:endParaRPr lang="en-US" altLang="ja-JP" sz="1600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marL="468000" lvl="1" rtl="0">
              <a:lnSpc>
                <a:spcPct val="150000"/>
              </a:lnSpc>
            </a:pPr>
            <a:r>
              <a:rPr lang="my-MM" sz="1600" dirty="0">
                <a:latin typeface="Myanmar Text" panose="020B0502040204020203" pitchFamily="34" charset="0"/>
                <a:cs typeface="Myanmar Text" panose="020B0502040204020203" pitchFamily="34" charset="0"/>
              </a:rPr>
              <a:t>ရာဘာဆိုပြားဖိနပ်ကဲ့သို့သော ချော်လဲရန်မလွယ်သည့်ဖိနပ်ကိုအသုံးပြုပြီး လဲကျခြင်းမှ ကာကွယ်ပါ။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228868F-0BF5-4F87-8A94-00DF56ADA4E5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79248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324431" y="80844"/>
            <a:ext cx="8711569" cy="528919"/>
          </a:xfrm>
          <a:prstGeom prst="rect">
            <a:avLst/>
          </a:prstGeom>
          <a:solidFill>
            <a:srgbClr val="CCFFCC">
              <a:alpha val="50196"/>
            </a:srgb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my-MM" sz="2000" b="1" dirty="0">
                <a:solidFill>
                  <a:schemeClr val="tx1"/>
                </a:solidFill>
                <a:latin typeface="Myanmar Text" panose="020B0502040204020203" pitchFamily="34" charset="0"/>
                <a:ea typeface="Meiryo UI" panose="020B0604030504040204" pitchFamily="50" charset="-128"/>
                <a:cs typeface="Myanmar Text" panose="020B0502040204020203" pitchFamily="34" charset="0"/>
              </a:rPr>
              <a:t>“လဲကျခြင်း” ဘေးအန္တရာယ်မှကြိုတင်ကာကွယ်ရန်အတွက် အဓိကအချက်များ</a:t>
            </a:r>
            <a:endParaRPr kumimoji="1" lang="en-US" altLang="ja-JP" sz="2000" b="1" dirty="0">
              <a:solidFill>
                <a:schemeClr val="tx1"/>
              </a:solidFill>
              <a:latin typeface="Myanmar Text" panose="020B0502040204020203" pitchFamily="34" charset="0"/>
              <a:ea typeface="Meiryo UI" panose="020B0604030504040204" pitchFamily="50" charset="-128"/>
              <a:cs typeface="Myanmar Text" panose="020B0502040204020203" pitchFamily="34" charset="0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4976" y="710325"/>
            <a:ext cx="8853023" cy="6102675"/>
          </a:xfrm>
        </p:spPr>
        <p:txBody>
          <a:bodyPr rtlCol="0" anchor="t">
            <a:normAutofit/>
          </a:bodyPr>
          <a:lstStyle/>
          <a:p>
            <a:pPr rtl="0"/>
            <a:r>
              <a:rPr lang="my-MM" sz="1400" dirty="0">
                <a:latin typeface="Myanmar Text" panose="020B0502040204020203" pitchFamily="34" charset="0"/>
                <a:cs typeface="Myanmar Text" panose="020B0502040204020203" pitchFamily="34" charset="0"/>
              </a:rPr>
              <a:t>အဓိကချော်လဲလွယ်သောနေရာများ</a:t>
            </a:r>
            <a:endParaRPr lang="en-US" altLang="ja-JP" sz="1400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rtl="0"/>
            <a:endParaRPr lang="en-US" altLang="ja-JP" sz="1800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rtl="0"/>
            <a:endParaRPr lang="en-US" altLang="ja-JP" sz="1800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rtl="0"/>
            <a:endParaRPr lang="en-US" altLang="ja-JP" sz="1800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marL="0" indent="0" rtl="0">
              <a:buNone/>
            </a:pPr>
            <a:endParaRPr lang="en-US" altLang="ja-JP" sz="1800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marL="0" indent="0" rtl="0">
              <a:buNone/>
            </a:pPr>
            <a:endParaRPr lang="en-US" altLang="ja-JP" sz="1800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marL="0" indent="0" rtl="0">
              <a:buNone/>
            </a:pPr>
            <a:endParaRPr lang="en-US" altLang="ja-JP" sz="1800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rtl="0"/>
            <a:r>
              <a:rPr lang="my-MM" sz="1400" dirty="0">
                <a:latin typeface="Myanmar Text" panose="020B0502040204020203" pitchFamily="34" charset="0"/>
                <a:cs typeface="Myanmar Text" panose="020B0502040204020203" pitchFamily="34" charset="0"/>
              </a:rPr>
              <a:t>အဓိကခလုတ်တိုက်လွယ်သောနေရာများ</a:t>
            </a:r>
            <a:endParaRPr lang="en-US" altLang="ja-JP" sz="1400" dirty="0">
              <a:latin typeface="Myanmar Text" panose="020B0502040204020203" pitchFamily="34" charset="0"/>
              <a:cs typeface="Myanmar Text" panose="020B0502040204020203" pitchFamily="34" charset="0"/>
            </a:endParaRPr>
          </a:p>
        </p:txBody>
      </p:sp>
      <p:graphicFrame>
        <p:nvGraphicFramePr>
          <p:cNvPr id="8" name="表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94816"/>
              </p:ext>
            </p:extLst>
          </p:nvPr>
        </p:nvGraphicFramePr>
        <p:xfrm>
          <a:off x="342000" y="981000"/>
          <a:ext cx="8460000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2358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</a:pPr>
                      <a:r>
                        <a:rPr lang="my-MM" sz="1200">
                          <a:solidFill>
                            <a:schemeClr val="bg1"/>
                          </a:solidFill>
                          <a:latin typeface="Myanmar Text" panose="020B0502040204020203" pitchFamily="34" charset="0"/>
                          <a:ea typeface="Meiryo UI" panose="020B0604030504040204" pitchFamily="50" charset="-128"/>
                          <a:cs typeface="Myanmar Text" panose="020B0502040204020203" pitchFamily="34" charset="0"/>
                        </a:rPr>
                        <a:t>အဆောက်အဦတွင်း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</a:pPr>
                      <a:r>
                        <a:rPr lang="my-MM" sz="1200">
                          <a:solidFill>
                            <a:schemeClr val="bg1"/>
                          </a:solidFill>
                          <a:latin typeface="Myanmar Text" panose="020B0502040204020203" pitchFamily="34" charset="0"/>
                          <a:ea typeface="Meiryo UI" panose="020B0604030504040204" pitchFamily="50" charset="-128"/>
                          <a:cs typeface="Myanmar Text" panose="020B0502040204020203" pitchFamily="34" charset="0"/>
                        </a:rPr>
                        <a:t>အဆောက်အဦပြင်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31030">
                <a:tc>
                  <a:txBody>
                    <a:bodyPr/>
                    <a:lstStyle/>
                    <a:p>
                      <a:pPr marL="342900" indent="-342900" algn="l" rtl="0">
                        <a:lnSpc>
                          <a:spcPct val="15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my-MM" sz="1200" dirty="0">
                          <a:latin typeface="Myanmar Text" panose="020B0502040204020203" pitchFamily="34" charset="0"/>
                          <a:ea typeface="Meiryo UI" panose="020B0604030504040204" pitchFamily="50" charset="-128"/>
                          <a:cs typeface="Myanmar Text" panose="020B0502040204020203" pitchFamily="34" charset="0"/>
                        </a:rPr>
                        <a:t>ရေ သို့မဟုတ် ဆီတို့ဖြင့် ညစ်ပေနေသောကြမ်းပြင်</a:t>
                      </a:r>
                    </a:p>
                    <a:p>
                      <a:pPr marL="342900" indent="-342900" algn="l" rtl="0">
                        <a:lnSpc>
                          <a:spcPct val="15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my-MM" sz="1200" dirty="0">
                          <a:latin typeface="Myanmar Text" panose="020B0502040204020203" pitchFamily="34" charset="0"/>
                          <a:ea typeface="Meiryo UI" panose="020B0604030504040204" pitchFamily="50" charset="-128"/>
                          <a:cs typeface="Myanmar Text" panose="020B0502040204020203" pitchFamily="34" charset="0"/>
                        </a:rPr>
                        <a:t>ရေချိုးခန်းနှင့်မီးဖိုချောင်စသည့် ရေသုံးစွဲသည့်နေရာများ</a:t>
                      </a:r>
                    </a:p>
                    <a:p>
                      <a:pPr marL="342900" indent="-342900" algn="l" rtl="0">
                        <a:lnSpc>
                          <a:spcPct val="15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my-MM" sz="1200" dirty="0">
                          <a:latin typeface="Myanmar Text" panose="020B0502040204020203" pitchFamily="34" charset="0"/>
                          <a:ea typeface="Meiryo UI" panose="020B0604030504040204" pitchFamily="50" charset="-128"/>
                          <a:cs typeface="Myanmar Text" panose="020B0502040204020203" pitchFamily="34" charset="0"/>
                        </a:rPr>
                        <a:t>ပွတ်တိုက်အားနည်းသောကြမ်းပြင်ပေါ်တွင်ခင်းထားသည့် အခင်းပြားနှင့် ကော်ဇောများ</a:t>
                      </a:r>
                    </a:p>
                    <a:p>
                      <a:pPr marL="342900" indent="-342900" algn="l" rtl="0">
                        <a:lnSpc>
                          <a:spcPct val="15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my-MM" sz="1200" dirty="0">
                          <a:latin typeface="Myanmar Text" panose="020B0502040204020203" pitchFamily="34" charset="0"/>
                          <a:ea typeface="Meiryo UI" panose="020B0604030504040204" pitchFamily="50" charset="-128"/>
                          <a:cs typeface="Myanmar Text" panose="020B0502040204020203" pitchFamily="34" charset="0"/>
                        </a:rPr>
                        <a:t>ကျောက်ပြားအခင်းနှင့်ဖယောင်းတိုက်ထားသော ကြမ်းခင်းများ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 rtl="0">
                        <a:lnSpc>
                          <a:spcPct val="15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my-MM" sz="1200" dirty="0">
                          <a:latin typeface="Myanmar Text" panose="020B0502040204020203" pitchFamily="34" charset="0"/>
                          <a:ea typeface="Meiryo UI" panose="020B0604030504040204" pitchFamily="50" charset="-128"/>
                          <a:cs typeface="Myanmar Text" panose="020B0502040204020203" pitchFamily="34" charset="0"/>
                        </a:rPr>
                        <a:t>(အထူးသဖြင့်စိုစွတ်နေသော) လူဝင်ရောက်ရန်ကျင်းပေါက်များ</a:t>
                      </a:r>
                    </a:p>
                    <a:p>
                      <a:pPr marL="342900" indent="-342900" algn="l" rtl="0">
                        <a:lnSpc>
                          <a:spcPct val="15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my-MM" sz="1200" dirty="0">
                          <a:latin typeface="Myanmar Text" panose="020B0502040204020203" pitchFamily="34" charset="0"/>
                          <a:ea typeface="Meiryo UI" panose="020B0604030504040204" pitchFamily="50" charset="-128"/>
                          <a:cs typeface="Myanmar Text" panose="020B0502040204020203" pitchFamily="34" charset="0"/>
                        </a:rPr>
                        <a:t>မြောင်းဖုံးများ (ဇကာကွက်ပုံစံ မြောင်းဖုံး)</a:t>
                      </a:r>
                    </a:p>
                    <a:p>
                      <a:pPr marL="342900" indent="-342900" algn="l" rtl="0">
                        <a:lnSpc>
                          <a:spcPct val="15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my-MM" sz="1200" dirty="0">
                          <a:latin typeface="Myanmar Text" panose="020B0502040204020203" pitchFamily="34" charset="0"/>
                          <a:ea typeface="Meiryo UI" panose="020B0604030504040204" pitchFamily="50" charset="-128"/>
                          <a:cs typeface="Myanmar Text" panose="020B0502040204020203" pitchFamily="34" charset="0"/>
                        </a:rPr>
                        <a:t>ကျောက်ပြားအခင်းနှင့် ဆောက်လုပ်ရေးလုပ်ငန်းခွင်ရှိကြေးနီပြား (သတ္တုပြား)</a:t>
                      </a:r>
                    </a:p>
                    <a:p>
                      <a:pPr marL="342900" indent="-342900" algn="l" rtl="0">
                        <a:lnSpc>
                          <a:spcPct val="15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my-MM" sz="1200" dirty="0">
                          <a:latin typeface="Myanmar Text" panose="020B0502040204020203" pitchFamily="34" charset="0"/>
                          <a:ea typeface="Meiryo UI" panose="020B0604030504040204" pitchFamily="50" charset="-128"/>
                          <a:cs typeface="Myanmar Text" panose="020B0502040204020203" pitchFamily="34" charset="0"/>
                        </a:rPr>
                        <a:t>လှေကားများနှင့လျှောက်လမ်းများ၏ သတ္တုမျက်နှာပြင်များ</a:t>
                      </a:r>
                    </a:p>
                    <a:p>
                      <a:pPr marL="342900" indent="-342900" algn="l" rtl="0">
                        <a:lnSpc>
                          <a:spcPct val="15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my-MM" sz="1200" dirty="0">
                          <a:latin typeface="Myanmar Text" panose="020B0502040204020203" pitchFamily="34" charset="0"/>
                          <a:ea typeface="Meiryo UI" panose="020B0604030504040204" pitchFamily="50" charset="-128"/>
                          <a:cs typeface="Myanmar Text" panose="020B0502040204020203" pitchFamily="34" charset="0"/>
                        </a:rPr>
                        <a:t>ရေခဲနေသောလမ်းမျက်နှာပြင်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0" name="表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5725754"/>
              </p:ext>
            </p:extLst>
          </p:nvPr>
        </p:nvGraphicFramePr>
        <p:xfrm>
          <a:off x="432000" y="3573000"/>
          <a:ext cx="8460000" cy="24460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40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</a:pPr>
                      <a:r>
                        <a:rPr lang="my-MM" sz="1100" dirty="0">
                          <a:solidFill>
                            <a:schemeClr val="bg1"/>
                          </a:solidFill>
                          <a:latin typeface="Myanmar Text" panose="020B0502040204020203" pitchFamily="34" charset="0"/>
                          <a:ea typeface="Meiryo UI" panose="020B0604030504040204" pitchFamily="50" charset="-128"/>
                          <a:cs typeface="Myanmar Text" panose="020B0502040204020203" pitchFamily="34" charset="0"/>
                        </a:rPr>
                        <a:t>အဆောက်အဦတွင်း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</a:pPr>
                      <a:r>
                        <a:rPr lang="my-MM" sz="1100">
                          <a:solidFill>
                            <a:schemeClr val="bg1"/>
                          </a:solidFill>
                          <a:latin typeface="Myanmar Text" panose="020B0502040204020203" pitchFamily="34" charset="0"/>
                          <a:ea typeface="Meiryo UI" panose="020B0604030504040204" pitchFamily="50" charset="-128"/>
                          <a:cs typeface="Myanmar Text" panose="020B0502040204020203" pitchFamily="34" charset="0"/>
                        </a:rPr>
                        <a:t>အဆောက်အဦပြင်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21092">
                <a:tc>
                  <a:txBody>
                    <a:bodyPr/>
                    <a:lstStyle/>
                    <a:p>
                      <a:pPr marL="342900" indent="-342900" algn="l" rtl="0">
                        <a:lnSpc>
                          <a:spcPct val="15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my-MM" sz="1100" dirty="0">
                          <a:latin typeface="Myanmar Text" panose="020B0502040204020203" pitchFamily="34" charset="0"/>
                          <a:ea typeface="Meiryo UI" panose="020B0604030504040204" pitchFamily="50" charset="-128"/>
                          <a:cs typeface="Myanmar Text" panose="020B0502040204020203" pitchFamily="34" charset="0"/>
                        </a:rPr>
                        <a:t>အနိမ့်အမြင့်မညီညာမှုနှင့် ချိုင့်ခွက်များရှိသော ကြမ်းပြင်</a:t>
                      </a:r>
                    </a:p>
                    <a:p>
                      <a:pPr marL="342900" indent="-342900" algn="l" rtl="0">
                        <a:lnSpc>
                          <a:spcPct val="15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my-MM" sz="1100" dirty="0">
                          <a:latin typeface="Myanmar Text" panose="020B0502040204020203" pitchFamily="34" charset="0"/>
                          <a:ea typeface="Meiryo UI" panose="020B0604030504040204" pitchFamily="50" charset="-128"/>
                          <a:cs typeface="Myanmar Text" panose="020B0502040204020203" pitchFamily="34" charset="0"/>
                        </a:rPr>
                        <a:t>လျှောက်လမ်းနှင့် အခန်းတွင်းကြမ်းပြင်များ၌ ချထားသည့်ပစ္စည်းများ</a:t>
                      </a:r>
                    </a:p>
                    <a:p>
                      <a:pPr marL="342900" indent="-342900" algn="l" rtl="0">
                        <a:lnSpc>
                          <a:spcPct val="15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my-MM" sz="1100" dirty="0">
                          <a:latin typeface="Myanmar Text" panose="020B0502040204020203" pitchFamily="34" charset="0"/>
                          <a:ea typeface="Meiryo UI" panose="020B0604030504040204" pitchFamily="50" charset="-128"/>
                          <a:cs typeface="Myanmar Text" panose="020B0502040204020203" pitchFamily="34" charset="0"/>
                        </a:rPr>
                        <a:t>အနားစွန်းအပေါ်ဘက်သို့လိတ်ခေါက်နေသော သို့မဟုတ် တွန့်ခေါက်နေသော အခင်းပြားနှင့် ကော်ဇောများ</a:t>
                      </a:r>
                    </a:p>
                    <a:p>
                      <a:pPr marL="342900" indent="-342900" algn="l" rtl="0">
                        <a:lnSpc>
                          <a:spcPct val="15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my-MM" sz="1100" dirty="0">
                          <a:latin typeface="Myanmar Text" panose="020B0502040204020203" pitchFamily="34" charset="0"/>
                          <a:ea typeface="Meiryo UI" panose="020B0604030504040204" pitchFamily="50" charset="-128"/>
                          <a:cs typeface="Myanmar Text" panose="020B0502040204020203" pitchFamily="34" charset="0"/>
                        </a:rPr>
                        <a:t>စားပွဲနှင့် partition (အခန်းကန့်ထားသောနံရံအရှင်)တို့၏ ခြေထောက်များ</a:t>
                      </a:r>
                    </a:p>
                    <a:p>
                      <a:pPr marL="342900" indent="-342900" algn="l" rtl="0">
                        <a:lnSpc>
                          <a:spcPct val="15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my-MM" sz="1100" dirty="0">
                          <a:latin typeface="Myanmar Text" panose="020B0502040204020203" pitchFamily="34" charset="0"/>
                          <a:ea typeface="Meiryo UI" panose="020B0604030504040204" pitchFamily="50" charset="-128"/>
                          <a:cs typeface="Myanmar Text" panose="020B0502040204020203" pitchFamily="34" charset="0"/>
                        </a:rPr>
                        <a:t>အလွယ်ထားထားသော ကြိုးများ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 rtl="0">
                        <a:lnSpc>
                          <a:spcPct val="15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my-MM" sz="1100" dirty="0">
                          <a:latin typeface="Myanmar Text" panose="020B0502040204020203" pitchFamily="34" charset="0"/>
                          <a:ea typeface="Meiryo UI" panose="020B0604030504040204" pitchFamily="50" charset="-128"/>
                          <a:cs typeface="Myanmar Text" panose="020B0502040204020203" pitchFamily="34" charset="0"/>
                        </a:rPr>
                        <a:t>အနိမ့်အမြင့်မညီညာမှုနှင့် ချိုင့်ခွက်များရှိသော လမ်းမနှင့် လျှောက်လမ်းများ</a:t>
                      </a:r>
                    </a:p>
                    <a:p>
                      <a:pPr marL="342900" indent="-342900" algn="l" rtl="0">
                        <a:lnSpc>
                          <a:spcPct val="15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my-MM" sz="1100" dirty="0">
                          <a:latin typeface="Myanmar Text" panose="020B0502040204020203" pitchFamily="34" charset="0"/>
                          <a:ea typeface="Meiryo UI" panose="020B0604030504040204" pitchFamily="50" charset="-128"/>
                          <a:cs typeface="Myanmar Text" panose="020B0502040204020203" pitchFamily="34" charset="0"/>
                        </a:rPr>
                        <a:t>ပလက်ဖောင်းအနားစွန်းနှင့် ပလက်ဖောင်းအတက်များ၊ လမ်းဘေးသစ်ပင်စိုက်ပျိုးထားရှိမှုများ</a:t>
                      </a:r>
                    </a:p>
                    <a:p>
                      <a:pPr marL="342900" indent="-342900" algn="l" rtl="0">
                        <a:lnSpc>
                          <a:spcPct val="15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my-MM" sz="1100" dirty="0">
                          <a:latin typeface="Myanmar Text" panose="020B0502040204020203" pitchFamily="34" charset="0"/>
                          <a:ea typeface="Meiryo UI" panose="020B0604030504040204" pitchFamily="50" charset="-128"/>
                          <a:cs typeface="Myanmar Text" panose="020B0502040204020203" pitchFamily="34" charset="0"/>
                        </a:rPr>
                        <a:t>လှေကားများ၊ ရွေ့လျားလျှောက်လမ်းများ၊ စက်လှေကားများ</a:t>
                      </a:r>
                    </a:p>
                    <a:p>
                      <a:pPr marL="342900" indent="-342900" algn="l" rtl="0">
                        <a:lnSpc>
                          <a:spcPct val="15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my-MM" sz="1100" dirty="0">
                          <a:latin typeface="Myanmar Text" panose="020B0502040204020203" pitchFamily="34" charset="0"/>
                          <a:ea typeface="Meiryo UI" panose="020B0604030504040204" pitchFamily="50" charset="-128"/>
                          <a:cs typeface="Myanmar Text" panose="020B0502040204020203" pitchFamily="34" charset="0"/>
                        </a:rPr>
                        <a:t>မျက်မမြင်သင်္ကေတဘလောက်တုံးများနှင့် လျှောစောင်းများ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角丸四角形 1"/>
          <p:cNvSpPr/>
          <p:nvPr/>
        </p:nvSpPr>
        <p:spPr>
          <a:xfrm>
            <a:off x="412000" y="6049483"/>
            <a:ext cx="8352000" cy="763517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rtl="0">
              <a:lnSpc>
                <a:spcPct val="150000"/>
              </a:lnSpc>
            </a:pPr>
            <a:r>
              <a:rPr lang="my-MM" sz="1200" dirty="0">
                <a:solidFill>
                  <a:schemeClr val="accent5">
                    <a:lumMod val="50000"/>
                  </a:schemeClr>
                </a:solidFill>
                <a:latin typeface="Myanmar Text" panose="020B0502040204020203" pitchFamily="34" charset="0"/>
                <a:ea typeface="Meiryo UI" panose="020B0604030504040204" pitchFamily="50" charset="-128"/>
                <a:cs typeface="Myanmar Text" panose="020B0502040204020203" pitchFamily="34" charset="0"/>
              </a:rPr>
              <a:t>[သာဓက]</a:t>
            </a:r>
          </a:p>
          <a:p>
            <a:pPr rtl="0">
              <a:lnSpc>
                <a:spcPct val="150000"/>
              </a:lnSpc>
            </a:pPr>
            <a:r>
              <a:rPr lang="my-MM" sz="1050" dirty="0">
                <a:solidFill>
                  <a:schemeClr val="tx1"/>
                </a:solidFill>
                <a:latin typeface="Myanmar Text" panose="020B0502040204020203" pitchFamily="34" charset="0"/>
                <a:ea typeface="Meiryo UI" panose="020B0604030504040204" pitchFamily="50" charset="-128"/>
                <a:cs typeface="Myanmar Text" panose="020B0502040204020203" pitchFamily="34" charset="0"/>
              </a:rPr>
              <a:t>မိုးရွာထဲတွင် အဆောက်အဦအပြင်ဘက်ကင်းလှည့်ပြီးနောက် မိုးစိုနေသည့်ဖိနပ်ဖြင့် အခန်းထဲသို့ဝင်လိုက်သည့်အခါ ကြမ်းပြင်တွင် ချောသွားပြီး လဲကျခဲ့ပါသည်။</a:t>
            </a:r>
            <a:endParaRPr kumimoji="1" lang="ja-JP" altLang="en-US" sz="1050" dirty="0">
              <a:solidFill>
                <a:schemeClr val="tx1"/>
              </a:solidFill>
              <a:latin typeface="Myanmar Text" panose="020B0502040204020203" pitchFamily="34" charset="0"/>
              <a:ea typeface="Meiryo UI" panose="020B0604030504040204" pitchFamily="50" charset="-128"/>
              <a:cs typeface="Myanmar Text" panose="020B0502040204020203" pitchFamily="34" charset="0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228868F-0BF5-4F87-8A94-00DF56ADA4E5}" type="slidenum">
              <a:rPr kumimoji="1" lang="ja-JP" altLang="en-US" sz="1050" smtClean="0">
                <a:latin typeface="Myanmar Text" panose="020B0502040204020203" pitchFamily="34" charset="0"/>
                <a:cs typeface="Myanmar Text" panose="020B0502040204020203" pitchFamily="34" charset="0"/>
              </a:rPr>
              <a:t>19</a:t>
            </a:fld>
            <a:endParaRPr kumimoji="1" lang="ja-JP" altLang="en-US" sz="1050">
              <a:latin typeface="Myanmar Text" panose="020B0502040204020203" pitchFamily="34" charset="0"/>
              <a:cs typeface="Myanmar Tex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1319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/>
        </p:nvSpPr>
        <p:spPr>
          <a:xfrm>
            <a:off x="253333" y="5447427"/>
            <a:ext cx="8782667" cy="100557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ja-JP" altLang="en-US">
              <a:solidFill>
                <a:schemeClr val="tx1"/>
              </a:solidFill>
              <a:latin typeface="Myanmar Text" panose="020B0502040204020203" pitchFamily="34" charset="0"/>
              <a:cs typeface="Myanmar Text" panose="020B0502040204020203" pitchFamily="34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274853" y="3789000"/>
            <a:ext cx="8711569" cy="123636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ja-JP" altLang="en-US">
              <a:solidFill>
                <a:schemeClr val="tx1"/>
              </a:solidFill>
              <a:latin typeface="Myanmar Text" panose="020B0502040204020203" pitchFamily="34" charset="0"/>
              <a:cs typeface="Myanmar Text" panose="020B0502040204020203" pitchFamily="34" charset="0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274854" y="1494939"/>
            <a:ext cx="5685024" cy="1872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ja-JP" altLang="en-US">
              <a:solidFill>
                <a:schemeClr val="tx1"/>
              </a:solidFill>
              <a:latin typeface="Myanmar Text" panose="020B0502040204020203" pitchFamily="34" charset="0"/>
              <a:cs typeface="Myanmar Text" panose="020B0502040204020203" pitchFamily="34" charset="0"/>
            </a:endParaRPr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>
          <a:xfrm>
            <a:off x="254976" y="765000"/>
            <a:ext cx="8853023" cy="5903999"/>
          </a:xfrm>
        </p:spPr>
        <p:txBody>
          <a:bodyPr rtlCol="0">
            <a:normAutofit fontScale="47500" lnSpcReduction="20000"/>
          </a:bodyPr>
          <a:lstStyle/>
          <a:p>
            <a:pPr marL="0" indent="0" rtl="0">
              <a:lnSpc>
                <a:spcPct val="170000"/>
              </a:lnSpc>
              <a:buNone/>
            </a:pPr>
            <a:r>
              <a:rPr lang="my-MM" sz="2500" dirty="0">
                <a:latin typeface="Myanmar Text" panose="020B0502040204020203" pitchFamily="34" charset="0"/>
                <a:cs typeface="Myanmar Text" panose="020B0502040204020203" pitchFamily="34" charset="0"/>
              </a:rPr>
              <a:t>[ဘေးအန္တရာယ်သာဓက 1]</a:t>
            </a:r>
            <a:r>
              <a:rPr lang="my-MM" sz="2500" b="1" dirty="0">
                <a:solidFill>
                  <a:srgbClr val="C00000"/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 လမ်းချဲ့သည့်လုပ်ငန်းတွင် ယာဉ်ကိုလမ်းကြောင်းပြနေစဉ်အတွင်း မြေတူးစက်ဖြင့် ဆွဲငင်ခံရခြင်း</a:t>
            </a:r>
            <a:endParaRPr lang="en-US" altLang="ja-JP" sz="2500" b="1" dirty="0">
              <a:solidFill>
                <a:srgbClr val="C00000"/>
              </a:solidFill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marL="0" indent="0" rtl="0">
              <a:lnSpc>
                <a:spcPct val="170000"/>
              </a:lnSpc>
              <a:buNone/>
            </a:pPr>
            <a:r>
              <a:rPr lang="my-MM" sz="2300" dirty="0">
                <a:latin typeface="Myanmar Text" panose="020B0502040204020203" pitchFamily="34" charset="0"/>
                <a:cs typeface="Myanmar Text" panose="020B0502040204020203" pitchFamily="34" charset="0"/>
              </a:rPr>
              <a:t>1 လုပ်ငန်းခွင်မတော်တဆမှုဖြစ်ပွားမှုအခြေအနေ</a:t>
            </a:r>
            <a:endParaRPr kumimoji="1" lang="en-US" altLang="ja-JP" sz="2300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rtl="0"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my-MM" sz="1700" dirty="0">
                <a:solidFill>
                  <a:schemeClr val="tx1"/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A(ကုမ္ပဏီလုပ်သက် 2 နှစ်မြောက်)သည် ဆောက်လုပ်ရေးလုပ်ငန်းခွင်တွင် လုံခြုံရေးအစောင့်အဖြစ် အအထွေထွေယာဉ်ယန္တရားများ</a:t>
            </a:r>
            <a:endParaRPr lang="en-US" altLang="ja-JP" sz="1700" dirty="0">
              <a:solidFill>
                <a:schemeClr val="tx1"/>
              </a:solidFill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my-MM" sz="1700" dirty="0">
                <a:solidFill>
                  <a:schemeClr val="tx1"/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　 မောင်းနှင်သွားလာမှုကို </a:t>
            </a:r>
            <a:r>
              <a:rPr lang="en-US" sz="1700" dirty="0">
                <a:solidFill>
                  <a:schemeClr val="tx1"/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 </a:t>
            </a:r>
            <a:r>
              <a:rPr lang="my-MM" sz="1700" dirty="0">
                <a:solidFill>
                  <a:schemeClr val="tx1"/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လမ်းကြောင်းပြသည့် တာဝန်ယူထားပါသည်။</a:t>
            </a:r>
            <a:endParaRPr lang="en-US" altLang="ja-JP" sz="1700" dirty="0">
              <a:solidFill>
                <a:schemeClr val="tx1"/>
              </a:solidFill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rtl="0"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my-MM" sz="1700" dirty="0">
                <a:solidFill>
                  <a:schemeClr val="tx1"/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B သည် ယာဉ်မောင်းဖြစ်ပြီး ဆောက်လုပ်ရေးလုပ်ငန်းခွင်တွင် လုပ်ငန်းဆောင်ရွက်မှု တာဝန်ရှိသူအဖြစ် ယင်းနေ့တွင် မြေတူးစက်</a:t>
            </a:r>
            <a:endParaRPr lang="en-US" altLang="ja-JP" sz="1700" dirty="0">
              <a:solidFill>
                <a:schemeClr val="tx1"/>
              </a:solidFill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marL="0" indent="0" rtl="0">
              <a:lnSpc>
                <a:spcPct val="170000"/>
              </a:lnSpc>
              <a:buNone/>
            </a:pPr>
            <a:r>
              <a:rPr lang="my-MM" sz="1700" dirty="0">
                <a:solidFill>
                  <a:schemeClr val="tx1"/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   ကို အသုံးပြုပြီး ခရိုင်လမ်းချဲ့ထွင်ခြင်းစသည့် လမ်းပုခုံးသားပြုပြင်ထိန်းသိမ်းမှုကို ဆောင်ရွက်နေခဲ့ပါသည်။</a:t>
            </a:r>
            <a:endParaRPr lang="en-US" altLang="ja-JP" sz="1700" dirty="0">
              <a:solidFill>
                <a:schemeClr val="tx1"/>
              </a:solidFill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rtl="0"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my-MM" sz="1700" dirty="0">
                <a:solidFill>
                  <a:schemeClr val="tx1"/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B သည် မြေတူးစက်​ကို ​အရှေ့အနောက်မောင်းနှင်ရင်းဖြင့် ကျောက်အမှုန့်များဖိသိပ်သည့်လုပ်ငန်းကို</a:t>
            </a:r>
            <a:endParaRPr lang="en-US" altLang="ja-JP" sz="1700" dirty="0">
              <a:solidFill>
                <a:schemeClr val="tx1"/>
              </a:solidFill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marL="0" indent="0" rtl="0">
              <a:lnSpc>
                <a:spcPct val="170000"/>
              </a:lnSpc>
              <a:buNone/>
            </a:pPr>
            <a:r>
              <a:rPr lang="my-MM" sz="1700" dirty="0">
                <a:solidFill>
                  <a:schemeClr val="tx1"/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   လုပ်ဆောင်နေစဉ် A သည် ဦးခေါင်းပိုင်းကို မြေတူးစက်ဖြင့် ဆွဲငင်ခံလိုက်ရပါသည်။</a:t>
            </a:r>
            <a:endParaRPr lang="en-US" altLang="ja-JP" sz="1700" dirty="0">
              <a:solidFill>
                <a:schemeClr val="tx1"/>
              </a:solidFill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marL="0" indent="0" rtl="0">
              <a:lnSpc>
                <a:spcPct val="170000"/>
              </a:lnSpc>
              <a:buNone/>
            </a:pPr>
            <a:r>
              <a:rPr lang="my-MM" sz="2300" dirty="0">
                <a:latin typeface="Myanmar Text" panose="020B0502040204020203" pitchFamily="34" charset="0"/>
                <a:cs typeface="Myanmar Text" panose="020B0502040204020203" pitchFamily="34" charset="0"/>
              </a:rPr>
              <a:t>2 ဘေးကင်းမှုမရှိသောလုပ်ငန်း</a:t>
            </a:r>
            <a:endParaRPr kumimoji="1" lang="en-US" altLang="ja-JP" sz="2300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rtl="0"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my-MM" sz="1600" dirty="0">
                <a:solidFill>
                  <a:schemeClr val="tx1"/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B သည် နောက်ဘက်ကိုအပြည့်အဝစစ်ဆေးခြင်းမပြုဘဲ မြေတူးစက်ကို နောက်ဆုတ်လိုက်မိခဲ့ပါသည်။</a:t>
            </a:r>
            <a:endParaRPr lang="en-US" altLang="ja-JP" sz="1600" dirty="0">
              <a:solidFill>
                <a:schemeClr val="tx1"/>
              </a:solidFill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rtl="0"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my-MM" sz="1600" dirty="0">
                <a:solidFill>
                  <a:schemeClr val="tx1"/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A သည် သတ်မှတ်ထားသောနေရာမှ မြေတူးစက်လုပ်ငန်းဆောင်ရွက်နေသည့်နေရာသို့ ​ရွှေ့ပြောင်းဝင်ရောက်ခဲ့ပါသည် (မူလကတည်းက မဝင်ရဟုသတ်မှတ်ထားသည့်နေရာဖြစ်)။</a:t>
            </a:r>
            <a:endParaRPr lang="en-US" altLang="ja-JP" sz="1600" dirty="0">
              <a:solidFill>
                <a:schemeClr val="tx1"/>
              </a:solidFill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rtl="0"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my-MM" sz="1600" dirty="0">
                <a:solidFill>
                  <a:schemeClr val="tx1"/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လုပ်ငန်းဆောင်ရွက်ရာရှိ ဆက်လက်ဖော်ဆောင်မှု၊ ပြောင်းလဲမှုတို့ကိုအခြေခံထားသည့် လုပ်ငန်းအစီအစဉ်များနှင့်လုပ်ထုံးလုပ်နည်းများမှာ ရှင်းလင်းတိကျ​မှုမရှိခဲ့ပါ။</a:t>
            </a:r>
            <a:endParaRPr lang="en-US" altLang="ja-JP" sz="1600" dirty="0">
              <a:solidFill>
                <a:schemeClr val="tx1"/>
              </a:solidFill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rtl="0"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my-MM" sz="1600" dirty="0">
                <a:solidFill>
                  <a:schemeClr val="tx1"/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လုပ်ငန်းဆောင်ရွက်မှုတစ်ရပ်လုံးကို စောင့်ကြည့်စစ်ဆေးမည့်သူ သတ်မှတ်ထားခြင်းမရှိခဲ့ပါ။</a:t>
            </a:r>
            <a:endParaRPr lang="en-US" altLang="ja-JP" sz="1600" dirty="0">
              <a:solidFill>
                <a:schemeClr val="tx1"/>
              </a:solidFill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marL="0" indent="0" rtl="0">
              <a:lnSpc>
                <a:spcPct val="170000"/>
              </a:lnSpc>
              <a:buNone/>
            </a:pPr>
            <a:r>
              <a:rPr lang="my-MM" sz="2300" dirty="0">
                <a:latin typeface="Myanmar Text" panose="020B0502040204020203" pitchFamily="34" charset="0"/>
                <a:cs typeface="Myanmar Text" panose="020B0502040204020203" pitchFamily="34" charset="0"/>
              </a:rPr>
              <a:t>3 ဘေးကင်းလုံခြုံမှုရှိသောလုပ်ငန်းဖြစ်စေရန်အတွက်</a:t>
            </a:r>
            <a:endParaRPr kumimoji="1" lang="en-US" altLang="ja-JP" sz="2300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rtl="0"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my-MM" sz="1600" dirty="0">
                <a:solidFill>
                  <a:schemeClr val="tx1"/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လုပ်ငန်းဆက်လက်ဖော်ဆောင်မှုအခြေအနေနှင့် လုပ်ငန်းခွင်မြေပြင်အခြေအနေပြောင်းလဲမှုတို့ကိုအခြေခံထားသည့် လုပ်ငန်းအစီအစဉ်များနှင့်လုပ်ထုံးလုပ်နည်းများကို ပြန်လည်ဆန်းစစ်ခြင်းနှင့်ရှင်းလင်းတိကျ​မှုရှိစေခြင်း။</a:t>
            </a:r>
            <a:endParaRPr lang="en-US" altLang="ja-JP" sz="1600" dirty="0">
              <a:solidFill>
                <a:schemeClr val="tx1"/>
              </a:solidFill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rtl="0"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my-MM" sz="1600" dirty="0">
                <a:solidFill>
                  <a:schemeClr val="tx1"/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အတွေ့အကြုံပေါ်မူတည်၍ ယာဉ်ကြောလမ်းကြောင်းပြသူများကို သင့်လျော်မှန်ကန်စွာနေရာချထားမှု လုပ်ဆောင်ခြင်း။</a:t>
            </a:r>
            <a:endParaRPr kumimoji="1" lang="en-US" altLang="ja-JP" sz="1600" dirty="0">
              <a:solidFill>
                <a:schemeClr val="tx1"/>
              </a:solidFill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rtl="0"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my-MM" sz="1600" dirty="0">
                <a:solidFill>
                  <a:schemeClr val="tx1"/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အန္တရာယ်ရှိသောဧရိယာများနှင့် ဝင်ရောက်ခွင့်တားမြစ်ထားသောနယ်မြေအပိုင်းအခြားများစသည်တို့ကဲ့သို့သော လုပ်ငန်းဆောင်ရွက်မှုမစတင်မီရှိ ညွှန်ကြားချက်များကို ရှင်းလင်းတိ</a:t>
            </a:r>
            <a:r>
              <a:rPr lang="en-US" sz="1600" dirty="0">
                <a:solidFill>
                  <a:schemeClr val="tx1"/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ကျ</a:t>
            </a:r>
            <a:r>
              <a:rPr lang="my-MM" sz="1600" dirty="0">
                <a:solidFill>
                  <a:schemeClr val="tx1"/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မှုရှိစေခြင်းနှင့် စည်းမျဉ်းစည်းကမ်းများကို လိုက်နာစောင့်ထိန်းခြင်း။</a:t>
            </a:r>
            <a:endParaRPr kumimoji="1" lang="ja-JP" altLang="en-US" sz="1600" dirty="0">
              <a:solidFill>
                <a:schemeClr val="tx1"/>
              </a:solidFill>
              <a:latin typeface="Myanmar Text" panose="020B0502040204020203" pitchFamily="34" charset="0"/>
              <a:cs typeface="Myanmar Text" panose="020B0502040204020203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324431" y="117000"/>
            <a:ext cx="8711569" cy="693000"/>
          </a:xfrm>
          <a:prstGeom prst="rect">
            <a:avLst/>
          </a:prstGeom>
          <a:solidFill>
            <a:srgbClr val="CCFFCC">
              <a:alpha val="50196"/>
            </a:srgb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my-MM" sz="2800" b="1" dirty="0">
                <a:solidFill>
                  <a:schemeClr val="tx1"/>
                </a:solidFill>
                <a:latin typeface="Myanmar Text" panose="020B0502040204020203" pitchFamily="34" charset="0"/>
                <a:ea typeface="Meiryo UI" panose="020B0604030504040204" pitchFamily="50" charset="-128"/>
                <a:cs typeface="Myanmar Text" panose="020B0502040204020203" pitchFamily="34" charset="0"/>
              </a:rPr>
              <a:t>အလုပ်ခွင်တွင် ဘေးအန္တရာယ်အမျိုးမျိုးရှိသည်</a:t>
            </a:r>
            <a:endParaRPr kumimoji="1" lang="en-US" altLang="ja-JP" sz="2800" b="1" dirty="0">
              <a:solidFill>
                <a:schemeClr val="tx1"/>
              </a:solidFill>
              <a:latin typeface="Myanmar Text" panose="020B0502040204020203" pitchFamily="34" charset="0"/>
              <a:ea typeface="Meiryo UI" panose="020B0604030504040204" pitchFamily="50" charset="-128"/>
              <a:cs typeface="Myanmar Text" panose="020B0502040204020203" pitchFamily="34" charset="0"/>
            </a:endParaRPr>
          </a:p>
        </p:txBody>
      </p:sp>
      <p:pic>
        <p:nvPicPr>
          <p:cNvPr id="4" name="図 3" descr="http://anzeninfo.mhlw.go.jp/anzen/sai/image/sai13/sai13-970-43-1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587" y="1869280"/>
            <a:ext cx="2592000" cy="187200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228868F-0BF5-4F87-8A94-00DF56ADA4E5}" type="slidenum">
              <a:rPr kumimoji="1" lang="ja-JP" altLang="en-US" smtClean="0">
                <a:latin typeface="Myanmar Text" panose="020B0502040204020203" pitchFamily="34" charset="0"/>
                <a:cs typeface="Myanmar Text" panose="020B0502040204020203" pitchFamily="34" charset="0"/>
              </a:rPr>
              <a:t>2</a:t>
            </a:fld>
            <a:endParaRPr kumimoji="1" lang="ja-JP" altLang="en-US">
              <a:latin typeface="Myanmar Text" panose="020B0502040204020203" pitchFamily="34" charset="0"/>
              <a:cs typeface="Myanmar Tex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80535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254976" y="765000"/>
            <a:ext cx="8853023" cy="144000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ja-JP" altLang="en-US">
              <a:latin typeface="Myanmar Text" panose="020B0502040204020203" pitchFamily="34" charset="0"/>
              <a:cs typeface="Myanmar Text" panose="020B0502040204020203" pitchFamily="34" charset="0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479629" y="4675855"/>
            <a:ext cx="8499833" cy="5945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ja-JP" altLang="en-US">
              <a:solidFill>
                <a:schemeClr val="tx1"/>
              </a:solidFill>
              <a:latin typeface="Myanmar Text" panose="020B0502040204020203" pitchFamily="34" charset="0"/>
              <a:cs typeface="Myanmar Text" panose="020B0502040204020203" pitchFamily="34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461190" y="1532286"/>
            <a:ext cx="8571833" cy="64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ja-JP" altLang="en-US">
              <a:solidFill>
                <a:schemeClr val="tx1"/>
              </a:solidFill>
              <a:latin typeface="Myanmar Text" panose="020B0502040204020203" pitchFamily="34" charset="0"/>
              <a:cs typeface="Myanmar Text" panose="020B0502040204020203" pitchFamily="34" charset="0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430298" y="2927967"/>
            <a:ext cx="8499833" cy="6302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ja-JP" altLang="en-US">
              <a:solidFill>
                <a:schemeClr val="tx1"/>
              </a:solidFill>
              <a:latin typeface="Myanmar Text" panose="020B0502040204020203" pitchFamily="34" charset="0"/>
              <a:cs typeface="Myanmar Text" panose="020B0502040204020203" pitchFamily="34" charset="0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430297" y="3888958"/>
            <a:ext cx="8499833" cy="46448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ja-JP" altLang="en-US">
              <a:solidFill>
                <a:schemeClr val="tx1"/>
              </a:solidFill>
              <a:latin typeface="Myanmar Text" panose="020B0502040204020203" pitchFamily="34" charset="0"/>
              <a:cs typeface="Myanmar Text" panose="020B0502040204020203" pitchFamily="34" charset="0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479628" y="5647721"/>
            <a:ext cx="8499833" cy="432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ja-JP" altLang="en-US">
              <a:solidFill>
                <a:schemeClr val="tx1"/>
              </a:solidFill>
              <a:latin typeface="Myanmar Text" panose="020B0502040204020203" pitchFamily="34" charset="0"/>
              <a:cs typeface="Myanmar Text" panose="020B0502040204020203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324431" y="80844"/>
            <a:ext cx="8711569" cy="612156"/>
          </a:xfrm>
          <a:prstGeom prst="rect">
            <a:avLst/>
          </a:prstGeom>
          <a:solidFill>
            <a:srgbClr val="CCFFCC">
              <a:alpha val="50196"/>
            </a:srgb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my-MM" b="1" dirty="0">
                <a:solidFill>
                  <a:schemeClr val="tx1"/>
                </a:solidFill>
                <a:latin typeface="Myanmar Text" panose="020B0502040204020203" pitchFamily="34" charset="0"/>
                <a:ea typeface="Meiryo UI" panose="020B0604030504040204" pitchFamily="50" charset="-128"/>
                <a:cs typeface="Myanmar Text" panose="020B0502040204020203" pitchFamily="34" charset="0"/>
              </a:rPr>
              <a:t>“ယာဉ်မတော်တဆမှု” ဘေးအန္တရာယ်မှကြိုတင်ကာကွယ်ရန်အတွက် အဓိကအချက်များ</a:t>
            </a:r>
            <a:endParaRPr kumimoji="1" lang="en-US" altLang="ja-JP" b="1" dirty="0">
              <a:solidFill>
                <a:schemeClr val="tx1"/>
              </a:solidFill>
              <a:latin typeface="Myanmar Text" panose="020B0502040204020203" pitchFamily="34" charset="0"/>
              <a:ea typeface="Meiryo UI" panose="020B0604030504040204" pitchFamily="50" charset="-128"/>
              <a:cs typeface="Myanmar Text" panose="020B0502040204020203" pitchFamily="34" charset="0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80000" y="1142325"/>
            <a:ext cx="8853023" cy="5771237"/>
          </a:xfrm>
        </p:spPr>
        <p:txBody>
          <a:bodyPr rtlCol="0">
            <a:normAutofit fontScale="55000" lnSpcReduction="20000"/>
          </a:bodyPr>
          <a:lstStyle/>
          <a:p>
            <a:pPr rtl="0">
              <a:lnSpc>
                <a:spcPct val="170000"/>
              </a:lnSpc>
            </a:pPr>
            <a:r>
              <a:rPr lang="my-MM" sz="2200" dirty="0">
                <a:latin typeface="Myanmar Text" panose="020B0502040204020203" pitchFamily="34" charset="0"/>
                <a:cs typeface="Myanmar Text" panose="020B0502040204020203" pitchFamily="34" charset="0"/>
              </a:rPr>
              <a:t>သတ်မှတ်ထားသောပစ္စည်းကိရိယာများကိုဝတ်ဆင်ကြပါ!</a:t>
            </a:r>
          </a:p>
          <a:p>
            <a:pPr marL="468000" lvl="1" rtl="0">
              <a:lnSpc>
                <a:spcPct val="170000"/>
              </a:lnSpc>
            </a:pPr>
            <a:r>
              <a:rPr lang="my-MM" sz="2000" dirty="0">
                <a:latin typeface="Myanmar Text" panose="020B0502040204020203" pitchFamily="34" charset="0"/>
                <a:cs typeface="Myanmar Text" panose="020B0502040204020203" pitchFamily="34" charset="0"/>
              </a:rPr>
              <a:t>အချက်ပြအလံ၊ လမ်းကြောင်းပြမီး၊ အချက်ပြခရာ၊ စကားပြောစက်၊ အကာအကွယ်ဦးထုပ် (helmet)၊ ရောင်ပြန်ဝေ့စကုတ်စသည့် သတ်မှတ်ထားသော ပစ္စည်းကိရိယာများကို ဝတ်ဆင်ခြင်းနှင့်အတူ ဓာတ်ခဲထည့်အသုံးပြုရသည့်ပစ္စည်းများအတွက် ဓာတ်ခဲအားလက်ကျန်ပမာဏကို အတည်ပြုစစ်ဆေးပါ။</a:t>
            </a:r>
          </a:p>
          <a:p>
            <a:pPr rtl="0">
              <a:lnSpc>
                <a:spcPct val="170000"/>
              </a:lnSpc>
            </a:pPr>
            <a:endParaRPr lang="en-US" altLang="ja-JP" sz="2400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rtl="0">
              <a:lnSpc>
                <a:spcPct val="170000"/>
              </a:lnSpc>
            </a:pPr>
            <a:r>
              <a:rPr lang="my-MM" sz="2400" dirty="0">
                <a:latin typeface="Myanmar Text" panose="020B0502040204020203" pitchFamily="34" charset="0"/>
                <a:cs typeface="Myanmar Text" panose="020B0502040204020203" pitchFamily="34" charset="0"/>
              </a:rPr>
              <a:t>ယေဘုယျစည်းမျဉ်းအရ လူသွားလမ်းပေါ်တွင် မတ်တပ်ရပ်ပါ!</a:t>
            </a:r>
          </a:p>
          <a:p>
            <a:pPr marL="468000" lvl="1" rtl="0">
              <a:lnSpc>
                <a:spcPct val="170000"/>
              </a:lnSpc>
            </a:pPr>
            <a:r>
              <a:rPr lang="my-MM" sz="2000" dirty="0">
                <a:latin typeface="Myanmar Text" panose="020B0502040204020203" pitchFamily="34" charset="0"/>
                <a:cs typeface="Myanmar Text" panose="020B0502040204020203" pitchFamily="34" charset="0"/>
              </a:rPr>
              <a:t>ရှောင်လွှဲမရသောအခြေအနေမှအပ ထင်သာမြင်သာရှိသော လမ်းမဖြစ်သော်လည်း အထူးသဖြင့် ညဘက်ဖြစ်ခြင်းနှင့် အလင်းပြန်ချိန်ဖြစ်ခြင်း</a:t>
            </a:r>
            <a:r>
              <a:rPr lang="en-US" sz="2000" dirty="0">
                <a:latin typeface="Myanmar Text" panose="020B0502040204020203" pitchFamily="34" charset="0"/>
                <a:cs typeface="Myanmar Text" panose="020B0502040204020203" pitchFamily="34" charset="0"/>
              </a:rPr>
              <a:t> </a:t>
            </a:r>
            <a:r>
              <a:rPr lang="my-MM" sz="2000" dirty="0">
                <a:latin typeface="Myanmar Text" panose="020B0502040204020203" pitchFamily="34" charset="0"/>
                <a:cs typeface="Myanmar Text" panose="020B0502040204020203" pitchFamily="34" charset="0"/>
              </a:rPr>
              <a:t>စသည်တို့ကြောင့် ယာဉ်မောင်းနှင်သူမှ လုံခြုံရေးအစောင့်ကို မြင်ရခက်ခြင်းမျိုးရှိပါမည်။</a:t>
            </a:r>
          </a:p>
          <a:p>
            <a:pPr rtl="0">
              <a:lnSpc>
                <a:spcPct val="170000"/>
              </a:lnSpc>
            </a:pPr>
            <a:r>
              <a:rPr lang="my-MM" sz="2400" dirty="0">
                <a:latin typeface="Myanmar Text" panose="020B0502040204020203" pitchFamily="34" charset="0"/>
                <a:cs typeface="Myanmar Text" panose="020B0502040204020203" pitchFamily="34" charset="0"/>
              </a:rPr>
              <a:t>ယာဉ်ပေါ်မှ ယာဉ်မောင်းသူအလွယ်တကူမြင်နိုင်သည့်နေရာတွင်ရပ်ပါ!</a:t>
            </a:r>
          </a:p>
          <a:p>
            <a:pPr marL="468000" lvl="1" rtl="0">
              <a:lnSpc>
                <a:spcPct val="170000"/>
              </a:lnSpc>
            </a:pPr>
            <a:r>
              <a:rPr lang="my-MM" sz="2000" dirty="0">
                <a:latin typeface="Myanmar Text" panose="020B0502040204020203" pitchFamily="34" charset="0"/>
                <a:cs typeface="Myanmar Text" panose="020B0502040204020203" pitchFamily="34" charset="0"/>
              </a:rPr>
              <a:t>ယာဉ်မောင်း၏မျက်ကွယ်နေရာ၌ရပ်နေပါက ယာဉ်မောင်းသည် လုံခြုံရေးအစောင့်အား သတိမထားမိတော့ဘဲ မောင်းနှင်မှုစတင်ခြင်းမျိုး ရှိနိုင်ပါသည်။</a:t>
            </a:r>
          </a:p>
          <a:p>
            <a:pPr rtl="0">
              <a:lnSpc>
                <a:spcPct val="170000"/>
              </a:lnSpc>
            </a:pPr>
            <a:r>
              <a:rPr lang="my-MM" sz="2400" dirty="0">
                <a:latin typeface="Myanmar Text" panose="020B0502040204020203" pitchFamily="34" charset="0"/>
                <a:cs typeface="Myanmar Text" panose="020B0502040204020203" pitchFamily="34" charset="0"/>
              </a:rPr>
              <a:t>ယာဉ်နှင့် သင့်လျော်သော စိတ်ချရသည့်အကွာအ​ဝေးကို ရယူထားပါ!</a:t>
            </a:r>
          </a:p>
          <a:p>
            <a:pPr marL="468000" lvl="1" rtl="0">
              <a:lnSpc>
                <a:spcPct val="170000"/>
              </a:lnSpc>
            </a:pPr>
            <a:r>
              <a:rPr lang="my-MM" sz="2000" dirty="0">
                <a:latin typeface="Myanmar Text" panose="020B0502040204020203" pitchFamily="34" charset="0"/>
                <a:cs typeface="Myanmar Text" panose="020B0502040204020203" pitchFamily="34" charset="0"/>
              </a:rPr>
              <a:t>သင့်လျော်သော စိတ်ချရသည့်အကွာအ​ဝေးကို ရယူထားခြင်းအားဖြင့် မမျှော်လင့်ဘဲယာဉ်ထွက်ပေါ်လာခြင်းနှင့် ရာသီဥတုဆိုးရွားချိန်တွင် လုံခြုံရေးဆောင်ရွက်သူကိုယ်တိုင် လဲကျခြင်းဖြစ်ပါက ဖြေရှင်းနိုင်မည့် အကွာအဝေးကျန်နေခြင်းတို့ ဖြစ်ပါမည်။</a:t>
            </a:r>
            <a:endParaRPr lang="en-US" altLang="ja-JP" sz="2000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marL="10800" rtl="0">
              <a:lnSpc>
                <a:spcPct val="170000"/>
              </a:lnSpc>
            </a:pPr>
            <a:r>
              <a:rPr lang="my-MM" sz="2400" dirty="0">
                <a:latin typeface="Myanmar Text" panose="020B0502040204020203" pitchFamily="34" charset="0"/>
                <a:cs typeface="Myanmar Text" panose="020B0502040204020203" pitchFamily="34" charset="0"/>
              </a:rPr>
              <a:t>နားလည်ရန်လွယ်ကူသောကြီးမားသောလှုပ်ရှားမှုတစ်ခုဖြင့်အချက်ပြပါ!</a:t>
            </a:r>
            <a:endParaRPr lang="en-US" altLang="ja-JP" sz="2400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marL="468000" lvl="1" rtl="0">
              <a:lnSpc>
                <a:spcPct val="170000"/>
              </a:lnSpc>
            </a:pPr>
            <a:r>
              <a:rPr lang="my-MM" sz="2000" dirty="0">
                <a:latin typeface="Myanmar Text" panose="020B0502040204020203" pitchFamily="34" charset="0"/>
                <a:cs typeface="Myanmar Text" panose="020B0502040204020203" pitchFamily="34" charset="0"/>
              </a:rPr>
              <a:t>မရှင်းလင်းသောအချက်ပြမှုများသည် ယာဉ်မောင်းအား ကမောက်ကမဖြစ်စေခြင်းနှင့် မသင့်လျော်သော လမ်းကြောင်းပြမှုများဖြစ်စေပါသည်။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228868F-0BF5-4F87-8A94-00DF56ADA4E5}" type="slidenum">
              <a:rPr kumimoji="1" lang="ja-JP" altLang="en-US" smtClean="0">
                <a:latin typeface="Myanmar Text" panose="020B0502040204020203" pitchFamily="34" charset="0"/>
                <a:cs typeface="Myanmar Text" panose="020B0502040204020203" pitchFamily="34" charset="0"/>
              </a:rPr>
              <a:t>20</a:t>
            </a:fld>
            <a:endParaRPr kumimoji="1" lang="ja-JP" altLang="en-US">
              <a:latin typeface="Myanmar Text" panose="020B0502040204020203" pitchFamily="34" charset="0"/>
              <a:cs typeface="Myanmar Text" panose="020B0502040204020203" pitchFamily="34" charset="0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431" y="897971"/>
            <a:ext cx="4823569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rtl="0"/>
            <a:r>
              <a:rPr lang="my-MM" sz="1600" dirty="0">
                <a:solidFill>
                  <a:schemeClr val="accent5">
                    <a:lumMod val="50000"/>
                  </a:schemeClr>
                </a:solidFill>
                <a:latin typeface="Myanmar Text" panose="020B0502040204020203" pitchFamily="34" charset="0"/>
                <a:ea typeface="Meiryo UI" panose="020B0604030504040204" pitchFamily="50" charset="-128"/>
                <a:cs typeface="Myanmar Text" panose="020B0502040204020203" pitchFamily="34" charset="0"/>
              </a:rPr>
              <a:t>[မဖြစ်ပွားမီကြိုတင်ပြင်ဆင်ချိန်]</a:t>
            </a:r>
            <a:endParaRPr kumimoji="1" lang="ja-JP" altLang="en-US" sz="1600" dirty="0">
              <a:solidFill>
                <a:schemeClr val="accent5">
                  <a:lumMod val="50000"/>
                </a:schemeClr>
              </a:solidFill>
              <a:latin typeface="Myanmar Text" panose="020B0502040204020203" pitchFamily="34" charset="0"/>
              <a:ea typeface="Meiryo UI" panose="020B0604030504040204" pitchFamily="50" charset="-128"/>
              <a:cs typeface="Myanmar Text" panose="020B0502040204020203" pitchFamily="34" charset="0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24431" y="2354398"/>
            <a:ext cx="51115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my-MM" sz="1600" dirty="0">
                <a:solidFill>
                  <a:schemeClr val="accent5">
                    <a:lumMod val="50000"/>
                  </a:schemeClr>
                </a:solidFill>
                <a:latin typeface="Myanmar Text" panose="020B0502040204020203" pitchFamily="34" charset="0"/>
                <a:ea typeface="Meiryo UI" panose="020B0604030504040204" pitchFamily="50" charset="-128"/>
                <a:cs typeface="Myanmar Text" panose="020B0502040204020203" pitchFamily="34" charset="0"/>
              </a:rPr>
              <a:t>[ယာဉ်ကြောလမ်းကြောင်းပြသည့်အချိန်တွင်]</a:t>
            </a:r>
            <a:endParaRPr kumimoji="1" lang="ja-JP" altLang="en-US" sz="1600" dirty="0">
              <a:solidFill>
                <a:schemeClr val="accent5">
                  <a:lumMod val="50000"/>
                </a:schemeClr>
              </a:solidFill>
              <a:latin typeface="Myanmar Text" panose="020B0502040204020203" pitchFamily="34" charset="0"/>
              <a:ea typeface="Meiryo UI" panose="020B0604030504040204" pitchFamily="50" charset="-128"/>
              <a:cs typeface="Myanmar Text" panose="020B0502040204020203" pitchFamily="34" charset="0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254976" y="2243778"/>
            <a:ext cx="8853023" cy="4497221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ja-JP" altLang="en-US">
              <a:latin typeface="Myanmar Text" panose="020B0502040204020203" pitchFamily="34" charset="0"/>
              <a:cs typeface="Myanmar Tex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7046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/>
        </p:nvSpPr>
        <p:spPr>
          <a:xfrm>
            <a:off x="461190" y="1520852"/>
            <a:ext cx="8571833" cy="64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>
              <a:lnSpc>
                <a:spcPct val="150000"/>
              </a:lnSpc>
            </a:pPr>
            <a:endParaRPr kumimoji="1" lang="ja-JP" altLang="en-US">
              <a:solidFill>
                <a:schemeClr val="tx1"/>
              </a:solidFill>
              <a:latin typeface="Myanmar Text" panose="020B0502040204020203" pitchFamily="34" charset="0"/>
              <a:cs typeface="Myanmar Text" panose="020B0502040204020203" pitchFamily="34" charset="0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434401" y="3213276"/>
            <a:ext cx="8499833" cy="6302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>
              <a:lnSpc>
                <a:spcPct val="150000"/>
              </a:lnSpc>
            </a:pPr>
            <a:endParaRPr kumimoji="1" lang="ja-JP" altLang="en-US">
              <a:solidFill>
                <a:schemeClr val="tx1"/>
              </a:solidFill>
              <a:latin typeface="Myanmar Text" panose="020B0502040204020203" pitchFamily="34" charset="0"/>
              <a:cs typeface="Myanmar Text" panose="020B0502040204020203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324431" y="80844"/>
            <a:ext cx="8711569" cy="612156"/>
          </a:xfrm>
          <a:prstGeom prst="rect">
            <a:avLst/>
          </a:prstGeom>
          <a:solidFill>
            <a:srgbClr val="CCFFCC">
              <a:alpha val="50196"/>
            </a:srgb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>
              <a:lnSpc>
                <a:spcPct val="150000"/>
              </a:lnSpc>
            </a:pPr>
            <a:r>
              <a:rPr lang="my-MM" b="1" dirty="0">
                <a:solidFill>
                  <a:schemeClr val="tx1"/>
                </a:solidFill>
                <a:latin typeface="Myanmar Text" panose="020B0502040204020203" pitchFamily="34" charset="0"/>
                <a:ea typeface="Meiryo UI" panose="020B0604030504040204" pitchFamily="50" charset="-128"/>
                <a:cs typeface="Myanmar Text" panose="020B0502040204020203" pitchFamily="34" charset="0"/>
              </a:rPr>
              <a:t>“ယာဉ်မတော်တဆမှု” ဘေးအန္တရာယ်မှကြိုတင်ကာကွယ်ရန်အတွက် အဓိကအချက်များ</a:t>
            </a:r>
            <a:endParaRPr kumimoji="1" lang="en-US" altLang="ja-JP" b="1" dirty="0">
              <a:solidFill>
                <a:schemeClr val="tx1"/>
              </a:solidFill>
              <a:latin typeface="Myanmar Text" panose="020B0502040204020203" pitchFamily="34" charset="0"/>
              <a:ea typeface="Meiryo UI" panose="020B0604030504040204" pitchFamily="50" charset="-128"/>
              <a:cs typeface="Myanmar Text" panose="020B0502040204020203" pitchFamily="34" charset="0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80000" y="1130891"/>
            <a:ext cx="8853023" cy="6102675"/>
          </a:xfrm>
        </p:spPr>
        <p:txBody>
          <a:bodyPr rtlCol="0">
            <a:normAutofit/>
          </a:bodyPr>
          <a:lstStyle/>
          <a:p>
            <a:pPr rtl="0">
              <a:lnSpc>
                <a:spcPct val="150000"/>
              </a:lnSpc>
            </a:pPr>
            <a:r>
              <a:rPr lang="my-MM" sz="1200" dirty="0">
                <a:latin typeface="Myanmar Text" panose="020B0502040204020203" pitchFamily="34" charset="0"/>
                <a:cs typeface="Myanmar Text" panose="020B0502040204020203" pitchFamily="34" charset="0"/>
              </a:rPr>
              <a:t>နေရာခွာထားသည့် အချက်ပြမှုမျိုးလုပ်ဆောင်ရန် နှလုံးသွင်းထားပါ!</a:t>
            </a:r>
          </a:p>
          <a:p>
            <a:pPr marL="468000" lvl="1" rtl="0">
              <a:lnSpc>
                <a:spcPct val="150000"/>
              </a:lnSpc>
            </a:pPr>
            <a:r>
              <a:rPr lang="my-MM" sz="1100" dirty="0">
                <a:latin typeface="Myanmar Text" panose="020B0502040204020203" pitchFamily="34" charset="0"/>
                <a:cs typeface="Myanmar Text" panose="020B0502040204020203" pitchFamily="34" charset="0"/>
              </a:rPr>
              <a:t>ရပ်တန့်ရမည့်အကွာအ​</a:t>
            </a:r>
            <a:r>
              <a:rPr lang="en-US" sz="1100" dirty="0" err="1">
                <a:latin typeface="Myanmar Text" panose="020B0502040204020203" pitchFamily="34" charset="0"/>
                <a:cs typeface="Myanmar Text" panose="020B0502040204020203" pitchFamily="34" charset="0"/>
              </a:rPr>
              <a:t>ဝေး</a:t>
            </a:r>
            <a:r>
              <a:rPr lang="my-MM" sz="1100" dirty="0">
                <a:latin typeface="Myanmar Text" panose="020B0502040204020203" pitchFamily="34" charset="0"/>
                <a:cs typeface="Myanmar Text" panose="020B0502040204020203" pitchFamily="34" charset="0"/>
              </a:rPr>
              <a:t> စသည်တို့ကို သတိပြုပြီး ရာသီဥတုဆိုးရွားချိန်နှင့် လမ်းမျက်နှာပြင်အေးခဲနေသည့်ဆောင်းရာသီ စသည့်အချိန်များတွင် အထူးသဖြင့် လိုလိုပိုပို အကွာအဝေးထားရှိပြီး အချက်ပြမှုလုပ်ဆောင်ခြင်းသည် ဘေးကင်းလုံခြုံမှုကို ထိန်းသိမ်းရာရောက်ပါသည်။</a:t>
            </a:r>
          </a:p>
          <a:p>
            <a:pPr rtl="0">
              <a:lnSpc>
                <a:spcPct val="150000"/>
              </a:lnSpc>
            </a:pPr>
            <a:endParaRPr lang="en-US" altLang="ja-JP" sz="1200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rtl="0">
              <a:lnSpc>
                <a:spcPct val="150000"/>
              </a:lnSpc>
            </a:pPr>
            <a:endParaRPr lang="en-US" sz="1100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rtl="0">
              <a:lnSpc>
                <a:spcPct val="150000"/>
              </a:lnSpc>
            </a:pPr>
            <a:r>
              <a:rPr lang="my-MM" sz="1100" dirty="0">
                <a:latin typeface="Myanmar Text" panose="020B0502040204020203" pitchFamily="34" charset="0"/>
                <a:cs typeface="Myanmar Text" panose="020B0502040204020203" pitchFamily="34" charset="0"/>
              </a:rPr>
              <a:t>ဘေးကင်းလုံခြုံသော ယာဉ်မောင်းနှင်မှုမျိုးဖြစ်စေရန် သတိပြုပါ!</a:t>
            </a:r>
          </a:p>
          <a:p>
            <a:pPr marL="468000" lvl="1" rtl="0">
              <a:lnSpc>
                <a:spcPct val="150000"/>
              </a:lnSpc>
            </a:pPr>
            <a:r>
              <a:rPr lang="my-MM" sz="1100" dirty="0">
                <a:latin typeface="Myanmar Text" panose="020B0502040204020203" pitchFamily="34" charset="0"/>
                <a:cs typeface="Myanmar Text" panose="020B0502040204020203" pitchFamily="34" charset="0"/>
              </a:rPr>
              <a:t>လုံခြုံရေးယာဉ်မောင်းနေစဉ် ဘေးကင်းစွာမောင်းနှင်ရန်အတွက် အာရုံစိုက်ခြင်းနှင့်အတူ ယာဉ်မတော်တဆမှုမဖြစ်ပွားစေရန်အလို့ငှာ အပြုအမူများကို စောင့်ထိန်းရန်မှာလည်း အရေးကြီးပါသည်။</a:t>
            </a:r>
          </a:p>
          <a:p>
            <a:pPr marL="239400" lvl="1" indent="0" rtl="0">
              <a:lnSpc>
                <a:spcPct val="150000"/>
              </a:lnSpc>
              <a:buNone/>
            </a:pPr>
            <a:endParaRPr lang="ja-JP" altLang="en-US" sz="1200" dirty="0">
              <a:latin typeface="Myanmar Text" panose="020B0502040204020203" pitchFamily="34" charset="0"/>
              <a:cs typeface="Myanmar Text" panose="020B0502040204020203" pitchFamily="34" charset="0"/>
            </a:endParaRPr>
          </a:p>
        </p:txBody>
      </p:sp>
      <p:sp>
        <p:nvSpPr>
          <p:cNvPr id="15" name="角丸四角形 14"/>
          <p:cNvSpPr/>
          <p:nvPr/>
        </p:nvSpPr>
        <p:spPr>
          <a:xfrm>
            <a:off x="432000" y="3933000"/>
            <a:ext cx="8460000" cy="1116485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rtl="0">
              <a:lnSpc>
                <a:spcPct val="150000"/>
              </a:lnSpc>
            </a:pPr>
            <a:r>
              <a:rPr lang="my-MM" sz="1400" dirty="0">
                <a:solidFill>
                  <a:schemeClr val="accent5">
                    <a:lumMod val="50000"/>
                  </a:schemeClr>
                </a:solidFill>
                <a:latin typeface="Myanmar Text" panose="020B0502040204020203" pitchFamily="34" charset="0"/>
                <a:ea typeface="Meiryo UI" panose="020B0604030504040204" pitchFamily="50" charset="-128"/>
                <a:cs typeface="Myanmar Text" panose="020B0502040204020203" pitchFamily="34" charset="0"/>
              </a:rPr>
              <a:t>[သာဓက]</a:t>
            </a:r>
          </a:p>
          <a:p>
            <a:pPr rtl="0">
              <a:lnSpc>
                <a:spcPct val="150000"/>
              </a:lnSpc>
            </a:pPr>
            <a:r>
              <a:rPr lang="my-MM" sz="1400" dirty="0">
                <a:solidFill>
                  <a:schemeClr val="tx1"/>
                </a:solidFill>
                <a:latin typeface="Myanmar Text" panose="020B0502040204020203" pitchFamily="34" charset="0"/>
                <a:ea typeface="Meiryo UI" panose="020B0604030504040204" pitchFamily="50" charset="-128"/>
                <a:cs typeface="Myanmar Text" panose="020B0502040204020203" pitchFamily="34" charset="0"/>
              </a:rPr>
              <a:t>လမ်းပေါ်၌ရေခဲနေသည့်ရက်တွင် ပြေးနေသောစက်ဘီးကို ပုံမှန်နှင့်အလားတူဖြစ်သော အချိန်ကိုက်ဖြင့် ရပ်တန့်ရန်အချက်ပြလိုက်သည့်အတွက် ရပ်တန့်မှုမှာ အချိန်မမီတော့ဘဲ စက်ဘီးဖြင့် တိုက်မိခဲ့ပါသည်။</a:t>
            </a:r>
            <a:endParaRPr kumimoji="1" lang="ja-JP" altLang="en-US" sz="1400" dirty="0">
              <a:solidFill>
                <a:schemeClr val="tx1"/>
              </a:solidFill>
              <a:latin typeface="Myanmar Text" panose="020B0502040204020203" pitchFamily="34" charset="0"/>
              <a:ea typeface="Meiryo UI" panose="020B0604030504040204" pitchFamily="50" charset="-128"/>
              <a:cs typeface="Myanmar Text" panose="020B0502040204020203" pitchFamily="34" charset="0"/>
            </a:endParaRPr>
          </a:p>
        </p:txBody>
      </p:sp>
      <p:sp>
        <p:nvSpPr>
          <p:cNvPr id="16" name="角丸四角形 15"/>
          <p:cNvSpPr/>
          <p:nvPr/>
        </p:nvSpPr>
        <p:spPr>
          <a:xfrm>
            <a:off x="432000" y="5098049"/>
            <a:ext cx="8460000" cy="1498951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rtl="0">
              <a:lnSpc>
                <a:spcPct val="150000"/>
              </a:lnSpc>
            </a:pPr>
            <a:r>
              <a:rPr lang="my-MM" sz="1600" dirty="0">
                <a:solidFill>
                  <a:schemeClr val="accent5">
                    <a:lumMod val="50000"/>
                  </a:schemeClr>
                </a:solidFill>
                <a:latin typeface="Myanmar Text" panose="020B0502040204020203" pitchFamily="34" charset="0"/>
                <a:ea typeface="Meiryo UI" panose="020B0604030504040204" pitchFamily="50" charset="-128"/>
                <a:cs typeface="Myanmar Text" panose="020B0502040204020203" pitchFamily="34" charset="0"/>
              </a:rPr>
              <a:t>[သာဓက]</a:t>
            </a:r>
          </a:p>
          <a:p>
            <a:pPr rtl="0">
              <a:lnSpc>
                <a:spcPct val="150000"/>
              </a:lnSpc>
            </a:pPr>
            <a:r>
              <a:rPr lang="my-MM" sz="1400" dirty="0">
                <a:solidFill>
                  <a:schemeClr val="tx1"/>
                </a:solidFill>
                <a:latin typeface="Myanmar Text" panose="020B0502040204020203" pitchFamily="34" charset="0"/>
                <a:ea typeface="Meiryo UI" panose="020B0604030504040204" pitchFamily="50" charset="-128"/>
                <a:cs typeface="Myanmar Text" panose="020B0502040204020203" pitchFamily="34" charset="0"/>
              </a:rPr>
              <a:t>ရာသီဥတုဆိုးရွားချိန်၌ ယာဉ်ကြောလမ်းကြောင်းပြခြင်းကိုလုပ်ဆောင်နေစဉ် လမ်းကြောင်းပြမီးမှ ဓာတ်ခဲကုန်သွားခဲ့သော်လည်း ထိုအတိုင်း ဆက်လက်သုံးနေခဲ့သည့်အတွက် မော်တော်ကားမောင်းသူမှ မြင်တွေ့ရန် ခက်သွားပြီး မော်တော်ကားနှင့် တိုက်မိခဲ့ပါသည်။</a:t>
            </a:r>
            <a:endParaRPr kumimoji="1" lang="ja-JP" altLang="en-US" sz="1400" dirty="0">
              <a:solidFill>
                <a:schemeClr val="tx1"/>
              </a:solidFill>
              <a:latin typeface="Myanmar Text" panose="020B0502040204020203" pitchFamily="34" charset="0"/>
              <a:ea typeface="Meiryo UI" panose="020B0604030504040204" pitchFamily="50" charset="-128"/>
              <a:cs typeface="Myanmar Text" panose="020B0502040204020203" pitchFamily="34" charset="0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>
              <a:lnSpc>
                <a:spcPct val="150000"/>
              </a:lnSpc>
            </a:pPr>
            <a:fld id="{1228868F-0BF5-4F87-8A94-00DF56ADA4E5}" type="slidenum">
              <a:rPr kumimoji="1" lang="ja-JP" altLang="en-US" smtClean="0">
                <a:latin typeface="Myanmar Text" panose="020B0502040204020203" pitchFamily="34" charset="0"/>
                <a:cs typeface="Myanmar Text" panose="020B0502040204020203" pitchFamily="34" charset="0"/>
              </a:rPr>
              <a:pPr rtl="0">
                <a:lnSpc>
                  <a:spcPct val="150000"/>
                </a:lnSpc>
              </a:pPr>
              <a:t>21</a:t>
            </a:fld>
            <a:endParaRPr kumimoji="1" lang="ja-JP" altLang="en-US">
              <a:latin typeface="Myanmar Text" panose="020B0502040204020203" pitchFamily="34" charset="0"/>
              <a:cs typeface="Myanmar Text" panose="020B0502040204020203" pitchFamily="34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24431" y="693000"/>
            <a:ext cx="4823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lnSpc>
                <a:spcPct val="150000"/>
              </a:lnSpc>
            </a:pPr>
            <a:r>
              <a:rPr lang="my-MM" sz="1600" dirty="0">
                <a:solidFill>
                  <a:schemeClr val="accent5">
                    <a:lumMod val="50000"/>
                  </a:schemeClr>
                </a:solidFill>
                <a:latin typeface="Myanmar Text" panose="020B0502040204020203" pitchFamily="34" charset="0"/>
                <a:ea typeface="Meiryo UI" panose="020B0604030504040204" pitchFamily="50" charset="-128"/>
                <a:cs typeface="Myanmar Text" panose="020B0502040204020203" pitchFamily="34" charset="0"/>
              </a:rPr>
              <a:t>[ယာဉ်ကြောလမ်းကြောင်းပြသည့်အချိန်တွင်]</a:t>
            </a:r>
            <a:endParaRPr kumimoji="1" lang="ja-JP" altLang="en-US" sz="1600" dirty="0">
              <a:solidFill>
                <a:schemeClr val="accent5">
                  <a:lumMod val="50000"/>
                </a:schemeClr>
              </a:solidFill>
              <a:latin typeface="Myanmar Text" panose="020B0502040204020203" pitchFamily="34" charset="0"/>
              <a:ea typeface="Meiryo UI" panose="020B0604030504040204" pitchFamily="50" charset="-128"/>
              <a:cs typeface="Myanmar Text" panose="020B0502040204020203" pitchFamily="34" charset="0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74556" y="2308188"/>
            <a:ext cx="4967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lnSpc>
                <a:spcPct val="150000"/>
              </a:lnSpc>
            </a:pPr>
            <a:r>
              <a:rPr lang="my-MM" sz="1600" dirty="0">
                <a:solidFill>
                  <a:schemeClr val="accent5">
                    <a:lumMod val="50000"/>
                  </a:schemeClr>
                </a:solidFill>
                <a:latin typeface="Myanmar Text" panose="020B0502040204020203" pitchFamily="34" charset="0"/>
                <a:ea typeface="Meiryo UI" panose="020B0604030504040204" pitchFamily="50" charset="-128"/>
                <a:cs typeface="Myanmar Text" panose="020B0502040204020203" pitchFamily="34" charset="0"/>
              </a:rPr>
              <a:t>[ယာဉ်မောင်းနှင်သည့်အချိန်]</a:t>
            </a:r>
            <a:endParaRPr kumimoji="1" lang="ja-JP" altLang="en-US" sz="1600" dirty="0">
              <a:solidFill>
                <a:schemeClr val="accent5">
                  <a:lumMod val="50000"/>
                </a:schemeClr>
              </a:solidFill>
              <a:latin typeface="Myanmar Text" panose="020B0502040204020203" pitchFamily="34" charset="0"/>
              <a:ea typeface="Meiryo UI" panose="020B0604030504040204" pitchFamily="50" charset="-128"/>
              <a:cs typeface="Myanmar Text" panose="020B0502040204020203" pitchFamily="34" charset="0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254976" y="750661"/>
            <a:ext cx="8853023" cy="1491762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>
              <a:lnSpc>
                <a:spcPct val="150000"/>
              </a:lnSpc>
            </a:pPr>
            <a:endParaRPr kumimoji="1" lang="ja-JP" altLang="en-US">
              <a:latin typeface="Myanmar Text" panose="020B0502040204020203" pitchFamily="34" charset="0"/>
              <a:cs typeface="Myanmar Text" panose="020B0502040204020203" pitchFamily="34" charset="0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235488" y="2290987"/>
            <a:ext cx="8853023" cy="158107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>
              <a:lnSpc>
                <a:spcPct val="150000"/>
              </a:lnSpc>
            </a:pPr>
            <a:endParaRPr kumimoji="1" lang="ja-JP" altLang="en-US">
              <a:latin typeface="Myanmar Text" panose="020B0502040204020203" pitchFamily="34" charset="0"/>
              <a:cs typeface="Myanmar Tex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22539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/>
        </p:nvSpPr>
        <p:spPr>
          <a:xfrm>
            <a:off x="536167" y="1100286"/>
            <a:ext cx="8499834" cy="64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>
              <a:lnSpc>
                <a:spcPct val="150000"/>
              </a:lnSpc>
            </a:pPr>
            <a:endParaRPr kumimoji="1" lang="ja-JP" altLang="en-US" sz="1600">
              <a:solidFill>
                <a:schemeClr val="tx1"/>
              </a:solidFill>
              <a:latin typeface="Myanmar Text" panose="020B0502040204020203" pitchFamily="34" charset="0"/>
              <a:cs typeface="Myanmar Text" panose="020B0502040204020203" pitchFamily="34" charset="0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539999" y="2061000"/>
            <a:ext cx="8499833" cy="74952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>
              <a:lnSpc>
                <a:spcPct val="150000"/>
              </a:lnSpc>
            </a:pPr>
            <a:endParaRPr kumimoji="1" lang="ja-JP" altLang="en-US" sz="1600">
              <a:solidFill>
                <a:schemeClr val="tx1"/>
              </a:solidFill>
              <a:latin typeface="Myanmar Text" panose="020B0502040204020203" pitchFamily="34" charset="0"/>
              <a:cs typeface="Myanmar Text" panose="020B0502040204020203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324431" y="80844"/>
            <a:ext cx="8711569" cy="612156"/>
          </a:xfrm>
          <a:prstGeom prst="rect">
            <a:avLst/>
          </a:prstGeom>
          <a:solidFill>
            <a:srgbClr val="CCFFCC">
              <a:alpha val="50196"/>
            </a:srgb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>
              <a:lnSpc>
                <a:spcPct val="150000"/>
              </a:lnSpc>
            </a:pPr>
            <a:r>
              <a:rPr lang="my-MM" sz="2400" b="1" dirty="0">
                <a:solidFill>
                  <a:schemeClr val="tx1"/>
                </a:solidFill>
                <a:latin typeface="Myanmar Text" panose="020B0502040204020203" pitchFamily="34" charset="0"/>
                <a:ea typeface="Meiryo UI" panose="020B0604030504040204" pitchFamily="50" charset="-128"/>
                <a:cs typeface="Myanmar Text" panose="020B0502040204020203" pitchFamily="34" charset="0"/>
              </a:rPr>
              <a:t>“ခါးနာခြင်း” ကိုကြိုတင်ကာကွယ်ရန်အတွက် အဓိကအချက်များ</a:t>
            </a:r>
            <a:endParaRPr kumimoji="1" lang="en-US" altLang="ja-JP" sz="2400" b="1" dirty="0">
              <a:solidFill>
                <a:schemeClr val="tx1"/>
              </a:solidFill>
              <a:latin typeface="Myanmar Text" panose="020B0502040204020203" pitchFamily="34" charset="0"/>
              <a:ea typeface="Meiryo UI" panose="020B0604030504040204" pitchFamily="50" charset="-128"/>
              <a:cs typeface="Myanmar Text" panose="020B0502040204020203" pitchFamily="34" charset="0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4976" y="710325"/>
            <a:ext cx="8853023" cy="6102675"/>
          </a:xfrm>
        </p:spPr>
        <p:txBody>
          <a:bodyPr rtlCol="0">
            <a:normAutofit/>
          </a:bodyPr>
          <a:lstStyle/>
          <a:p>
            <a:pPr rtl="0">
              <a:lnSpc>
                <a:spcPct val="150000"/>
              </a:lnSpc>
            </a:pPr>
            <a:r>
              <a:rPr lang="my-MM" sz="1200" dirty="0">
                <a:latin typeface="Myanmar Text" panose="020B0502040204020203" pitchFamily="34" charset="0"/>
                <a:cs typeface="Myanmar Text" panose="020B0502040204020203" pitchFamily="34" charset="0"/>
              </a:rPr>
              <a:t>လေးလံသောအရာဝတ္ထုများကို တွန်းလှည်းသုံးပြီး သယ်ပါ။</a:t>
            </a:r>
          </a:p>
          <a:p>
            <a:pPr marL="468000" lvl="1" rtl="0">
              <a:lnSpc>
                <a:spcPct val="150000"/>
              </a:lnSpc>
            </a:pPr>
            <a:r>
              <a:rPr lang="my-MM" sz="1200" dirty="0">
                <a:latin typeface="Myanmar Text" panose="020B0502040204020203" pitchFamily="34" charset="0"/>
                <a:cs typeface="Myanmar Text" panose="020B0502040204020203" pitchFamily="34" charset="0"/>
              </a:rPr>
              <a:t>တွန်းလှည်း သို့မဟုတ် ကွန်တိန်နာကဲ့သို့သော ပစ္စည်းများကိုသုံးပြီး လေးလံသောအရာဝတ္တုများကိုသယ်ယူခြင်းအားဖြင့် ခါးကို ဒဏ်ဖြစ်စေမှုကို အနိမ့်ဆုံးအထိ လျှော့ချပါ။</a:t>
            </a:r>
            <a:endParaRPr lang="en-US" altLang="ja-JP" sz="1200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marL="10800" rtl="0">
              <a:lnSpc>
                <a:spcPct val="150000"/>
              </a:lnSpc>
            </a:pPr>
            <a:r>
              <a:rPr lang="my-MM" sz="1200" dirty="0">
                <a:latin typeface="Myanmar Text" panose="020B0502040204020203" pitchFamily="34" charset="0"/>
                <a:cs typeface="Myanmar Text" panose="020B0502040204020203" pitchFamily="34" charset="0"/>
              </a:rPr>
              <a:t>လေးလံသောအရာဝတ္ထုများကို မှန်ကန်သောကိုယ်ဟန်အနေအထားဖြင့် ကိုင်တွယ်ပါ!</a:t>
            </a:r>
            <a:endParaRPr lang="en-US" altLang="ja-JP" sz="1200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marL="468000" lvl="1" rtl="0">
              <a:lnSpc>
                <a:spcPct val="150000"/>
              </a:lnSpc>
            </a:pPr>
            <a:r>
              <a:rPr lang="my-MM" sz="1200" dirty="0">
                <a:latin typeface="Myanmar Text" panose="020B0502040204020203" pitchFamily="34" charset="0"/>
                <a:cs typeface="Myanmar Text" panose="020B0502040204020203" pitchFamily="34" charset="0"/>
              </a:rPr>
              <a:t>ထိုပစ္စည်းများကို ဘယ်လိုမှသုံး၍မရနိုင်သည့်အခါ ဘေးနားမှ ပစ္စည်းများနှင့် ကြိုးများကိုဖယ်ရှားပြီး လေးလံသည့်အရာဝတ္တုကို တတ်နိုင်သလောက် ခန္ဓာကိုယ်ဘက်သို့ကပ်၍ အလေးချိန်ဗဟိုချက်ကို လျော့ကျစေမည့် ကိုယ်ဟန်အနေအထားဖြင့် ကိုင်တွယ်ပါ။</a:t>
            </a:r>
          </a:p>
        </p:txBody>
      </p:sp>
      <p:graphicFrame>
        <p:nvGraphicFramePr>
          <p:cNvPr id="15" name="表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3127127"/>
              </p:ext>
            </p:extLst>
          </p:nvPr>
        </p:nvGraphicFramePr>
        <p:xfrm>
          <a:off x="432000" y="2925000"/>
          <a:ext cx="8460000" cy="36234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3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3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8631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</a:pPr>
                      <a:r>
                        <a:rPr lang="my-MM" sz="1600" dirty="0">
                          <a:solidFill>
                            <a:schemeClr val="bg1"/>
                          </a:solidFill>
                          <a:latin typeface="Myanmar Text" panose="020B0502040204020203" pitchFamily="34" charset="0"/>
                          <a:ea typeface="Meiryo UI" panose="020B0604030504040204" pitchFamily="50" charset="-128"/>
                          <a:cs typeface="Myanmar Text" panose="020B0502040204020203" pitchFamily="34" charset="0"/>
                        </a:rPr>
                        <a:t>လေးလံသောအရာဝတ္ထုများကို မတင်သောအခါ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</a:pPr>
                      <a:r>
                        <a:rPr lang="my-MM" sz="1600" dirty="0">
                          <a:solidFill>
                            <a:schemeClr val="bg1"/>
                          </a:solidFill>
                          <a:latin typeface="Myanmar Text" panose="020B0502040204020203" pitchFamily="34" charset="0"/>
                          <a:ea typeface="Meiryo UI" panose="020B0604030504040204" pitchFamily="50" charset="-128"/>
                          <a:cs typeface="Myanmar Text" panose="020B0502040204020203" pitchFamily="34" charset="0"/>
                        </a:rPr>
                        <a:t>ပစ္စည်းကိုသယ်ပြီး ခန္ဓာကိုယ်ဘက်လှည့်သည့်အခါ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24806">
                <a:tc>
                  <a:txBody>
                    <a:bodyPr/>
                    <a:lstStyle/>
                    <a:p>
                      <a:pPr marL="342900" indent="-342900" algn="l" rtl="0">
                        <a:buFont typeface="Wingdings" panose="05000000000000000000" pitchFamily="2" charset="2"/>
                        <a:buChar char="ü"/>
                      </a:pPr>
                      <a:endParaRPr kumimoji="1" lang="ja-JP" altLang="en-US" sz="1800" dirty="0">
                        <a:latin typeface="Myanmar Text" panose="020B0502040204020203" pitchFamily="34" charset="0"/>
                        <a:ea typeface="Meiryo UI" panose="020B0604030504040204" pitchFamily="50" charset="-128"/>
                        <a:cs typeface="Myanmar Tex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 rtl="0">
                        <a:buFont typeface="Wingdings" panose="05000000000000000000" pitchFamily="2" charset="2"/>
                        <a:buChar char="ü"/>
                      </a:pPr>
                      <a:endParaRPr kumimoji="1" lang="ja-JP" altLang="en-US" sz="1800" dirty="0">
                        <a:latin typeface="Myanmar Text" panose="020B0502040204020203" pitchFamily="34" charset="0"/>
                        <a:ea typeface="Meiryo UI" panose="020B0604030504040204" pitchFamily="50" charset="-128"/>
                        <a:cs typeface="Myanmar Tex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7" name="図 6" descr="\\irfsvc42\div5\環境ｴﾈﾙｷﾞｰ第１部\c一般\e1c_proj\2019\リスクT\1900632_MHLW安全教育\31_警備業安全衛生教育マニュアル作成\03_マニュアル\0115_警備業イラスト1\②-１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36"/>
          <a:stretch/>
        </p:blipFill>
        <p:spPr bwMode="auto">
          <a:xfrm>
            <a:off x="1404000" y="3606983"/>
            <a:ext cx="2113053" cy="172272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図 7" descr="\\irfsvc42\div5\環境ｴﾈﾙｷﾞｰ第１部\c一般\e1c_proj\2019\リスクT\1900632_MHLW安全教育\31_警備業安全衛生教育マニュアル作成\03_マニュアル\0115_警備業イラスト1\②-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000" y="3617721"/>
            <a:ext cx="1990071" cy="172272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角丸四角形 1"/>
          <p:cNvSpPr/>
          <p:nvPr/>
        </p:nvSpPr>
        <p:spPr>
          <a:xfrm>
            <a:off x="729624" y="5407402"/>
            <a:ext cx="3672000" cy="104559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rtl="0">
              <a:lnSpc>
                <a:spcPct val="150000"/>
              </a:lnSpc>
            </a:pPr>
            <a:r>
              <a:rPr lang="my-MM" sz="1050" b="1" dirty="0">
                <a:solidFill>
                  <a:schemeClr val="accent5">
                    <a:lumMod val="50000"/>
                  </a:schemeClr>
                </a:solidFill>
                <a:latin typeface="Myanmar Text" panose="020B0502040204020203" pitchFamily="34" charset="0"/>
                <a:ea typeface="Meiryo UI" panose="020B0604030504040204" pitchFamily="50" charset="-128"/>
                <a:cs typeface="Myanmar Text" panose="020B0502040204020203" pitchFamily="34" charset="0"/>
              </a:rPr>
              <a:t>ကြမ်းပြင်နှင့် မြေပြင်ပေါ်မှ ပစ္စည်းများကိုမတင်သည့်အခါ ခြေထောက်တစ်ဖက်ကို ​ရှေ့သို့အနည်းငယ်ထုတ်ပြီး ဒူးကိုကွေးကာ ခါးကို အလုံအလောက် နှိမ့်ချလိုက်ပြီး ပစ္စည်းများကို ပွေ့ပိုက်ပါ။ နောက်ဆုံးတွင် ဒူးကိုဆန့်ထုတ်ပြီး မတ်တပ်ရပ်ပါ။</a:t>
            </a:r>
            <a:endParaRPr kumimoji="1" lang="ja-JP" altLang="en-US" sz="1050" b="1" dirty="0">
              <a:solidFill>
                <a:schemeClr val="accent5">
                  <a:lumMod val="50000"/>
                </a:schemeClr>
              </a:solidFill>
              <a:latin typeface="Myanmar Text" panose="020B0502040204020203" pitchFamily="34" charset="0"/>
              <a:ea typeface="Meiryo UI" panose="020B0604030504040204" pitchFamily="50" charset="-128"/>
              <a:cs typeface="Myanmar Text" panose="020B0502040204020203" pitchFamily="34" charset="0"/>
            </a:endParaRPr>
          </a:p>
        </p:txBody>
      </p:sp>
      <p:sp>
        <p:nvSpPr>
          <p:cNvPr id="10" name="角丸四角形 9"/>
          <p:cNvSpPr/>
          <p:nvPr/>
        </p:nvSpPr>
        <p:spPr>
          <a:xfrm>
            <a:off x="4940792" y="5454922"/>
            <a:ext cx="3672000" cy="90372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rtl="0">
              <a:lnSpc>
                <a:spcPct val="150000"/>
              </a:lnSpc>
            </a:pPr>
            <a:r>
              <a:rPr lang="my-MM" sz="1050" b="1" dirty="0">
                <a:solidFill>
                  <a:schemeClr val="accent5">
                    <a:lumMod val="50000"/>
                  </a:schemeClr>
                </a:solidFill>
                <a:latin typeface="Myanmar Text" panose="020B0502040204020203" pitchFamily="34" charset="0"/>
                <a:ea typeface="Meiryo UI" panose="020B0604030504040204" pitchFamily="50" charset="-128"/>
                <a:cs typeface="Myanmar Text" panose="020B0502040204020203" pitchFamily="34" charset="0"/>
              </a:rPr>
              <a:t>ပစ္စည်းကိုသယ်ပြီး ခန္ဓာကိုယ်ဘက်လှည့်သည့်အခါ ခန္ဓာကိုယ်တစ်ခုလုံးကိုလှည့်လိုက်ပြီး ဝန်မဖြစ်စေသည့် ကိုယ်ဟန်အနေအထားမျိုးဖြစ်စေရန် ထိန်းပါ။</a:t>
            </a:r>
            <a:endParaRPr kumimoji="1" lang="ja-JP" altLang="en-US" sz="1050" b="1" dirty="0">
              <a:solidFill>
                <a:schemeClr val="accent5">
                  <a:lumMod val="50000"/>
                </a:schemeClr>
              </a:solidFill>
              <a:latin typeface="Myanmar Text" panose="020B0502040204020203" pitchFamily="34" charset="0"/>
              <a:ea typeface="Meiryo UI" panose="020B0604030504040204" pitchFamily="50" charset="-128"/>
              <a:cs typeface="Myanmar Text" panose="020B0502040204020203" pitchFamily="34" charset="0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>
              <a:lnSpc>
                <a:spcPct val="150000"/>
              </a:lnSpc>
            </a:pPr>
            <a:fld id="{1228868F-0BF5-4F87-8A94-00DF56ADA4E5}" type="slidenum">
              <a:rPr kumimoji="1" lang="ja-JP" altLang="en-US" sz="1100" smtClean="0">
                <a:latin typeface="Myanmar Text" panose="020B0502040204020203" pitchFamily="34" charset="0"/>
                <a:cs typeface="Myanmar Text" panose="020B0502040204020203" pitchFamily="34" charset="0"/>
              </a:rPr>
              <a:pPr rtl="0">
                <a:lnSpc>
                  <a:spcPct val="150000"/>
                </a:lnSpc>
              </a:pPr>
              <a:t>22</a:t>
            </a:fld>
            <a:endParaRPr kumimoji="1" lang="ja-JP" altLang="en-US" sz="1100">
              <a:latin typeface="Myanmar Text" panose="020B0502040204020203" pitchFamily="34" charset="0"/>
              <a:cs typeface="Myanmar Tex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5466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 descr="\\irfsvc42\div5\環境ｴﾈﾙｷﾞｰ第１部\c一般\e1c_proj\2019\リスクT\1900632_MHLW安全教育\31_警備業安全衛生教育マニュアル作成\03_マニュアル\0115_警備業イラスト1\②-3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402"/>
          <a:stretch/>
        </p:blipFill>
        <p:spPr bwMode="auto">
          <a:xfrm>
            <a:off x="1620000" y="1585425"/>
            <a:ext cx="3397783" cy="28404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正方形/長方形 8"/>
          <p:cNvSpPr/>
          <p:nvPr/>
        </p:nvSpPr>
        <p:spPr>
          <a:xfrm>
            <a:off x="536167" y="1100285"/>
            <a:ext cx="8499834" cy="6849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>
              <a:lnSpc>
                <a:spcPct val="150000"/>
              </a:lnSpc>
            </a:pPr>
            <a:endParaRPr kumimoji="1" lang="ja-JP" altLang="en-US">
              <a:solidFill>
                <a:schemeClr val="tx1"/>
              </a:solidFill>
              <a:latin typeface="Myanmar Text" panose="020B0502040204020203" pitchFamily="34" charset="0"/>
              <a:cs typeface="Myanmar Text" panose="020B0502040204020203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324431" y="80844"/>
            <a:ext cx="8711569" cy="612156"/>
          </a:xfrm>
          <a:prstGeom prst="rect">
            <a:avLst/>
          </a:prstGeom>
          <a:solidFill>
            <a:srgbClr val="CCFFCC">
              <a:alpha val="50196"/>
            </a:srgb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>
              <a:lnSpc>
                <a:spcPct val="150000"/>
              </a:lnSpc>
            </a:pPr>
            <a:r>
              <a:rPr lang="my-MM" sz="2400" b="1" dirty="0">
                <a:solidFill>
                  <a:schemeClr val="tx1"/>
                </a:solidFill>
                <a:latin typeface="Myanmar Text" panose="020B0502040204020203" pitchFamily="34" charset="0"/>
                <a:ea typeface="Meiryo UI" panose="020B0604030504040204" pitchFamily="50" charset="-128"/>
                <a:cs typeface="Myanmar Text" panose="020B0502040204020203" pitchFamily="34" charset="0"/>
              </a:rPr>
              <a:t>“ခါးနာခြင်း” ကိုကြိုတင်ကာကွယ်ရန်အတွက် အဓိကအချက်များ</a:t>
            </a:r>
            <a:endParaRPr kumimoji="1" lang="en-US" altLang="ja-JP" sz="2400" b="1" dirty="0">
              <a:solidFill>
                <a:schemeClr val="tx1"/>
              </a:solidFill>
              <a:latin typeface="Myanmar Text" panose="020B0502040204020203" pitchFamily="34" charset="0"/>
              <a:ea typeface="Meiryo UI" panose="020B0604030504040204" pitchFamily="50" charset="-128"/>
              <a:cs typeface="Myanmar Text" panose="020B0502040204020203" pitchFamily="34" charset="0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4976" y="710325"/>
            <a:ext cx="8853023" cy="6102675"/>
          </a:xfrm>
        </p:spPr>
        <p:txBody>
          <a:bodyPr rtlCol="0">
            <a:normAutofit/>
          </a:bodyPr>
          <a:lstStyle/>
          <a:p>
            <a:pPr rtl="0">
              <a:lnSpc>
                <a:spcPct val="150000"/>
              </a:lnSpc>
            </a:pPr>
            <a:r>
              <a:rPr lang="my-MM" sz="1400" dirty="0">
                <a:latin typeface="Myanmar Text" panose="020B0502040204020203" pitchFamily="34" charset="0"/>
                <a:cs typeface="Myanmar Text" panose="020B0502040204020203" pitchFamily="34" charset="0"/>
              </a:rPr>
              <a:t>အကြောဆန့်ခြင်းစသည်တို့ကို လုပ်ဆောင်ခြင်းအားဖြင့် ခန္ဓာကိုယ်ကို လှုပ်ရှားမှုပြုပြီး ခါးနာခြင်းကို ကြိုတင်ကာကွယ်ပါ!</a:t>
            </a:r>
          </a:p>
          <a:p>
            <a:pPr marL="468000" lvl="1" rtl="0">
              <a:lnSpc>
                <a:spcPct val="150000"/>
              </a:lnSpc>
            </a:pPr>
            <a:r>
              <a:rPr lang="my-MM" sz="1400" dirty="0">
                <a:latin typeface="Myanmar Text" panose="020B0502040204020203" pitchFamily="34" charset="0"/>
                <a:cs typeface="Myanmar Text" panose="020B0502040204020203" pitchFamily="34" charset="0"/>
              </a:rPr>
              <a:t>လုပ်ငန်းဆောင်ရွက်မှုမစတင်မီသာမက နေ့စဉ်ပုံမှန်အချိန်များကတည်းက အကြောဆန့်ခြင်းကို လုပ်ဆောင်သွားခြင်းအားဖြင့် ခါးနာခြင်းကို ကြိုတင်ကာကွယ်နိုင်ပါသည်။</a:t>
            </a:r>
            <a:endParaRPr lang="en-US" altLang="ja-JP" sz="1400" dirty="0">
              <a:latin typeface="Myanmar Text" panose="020B0502040204020203" pitchFamily="34" charset="0"/>
              <a:cs typeface="Myanmar Text" panose="020B0502040204020203" pitchFamily="34" charset="0"/>
            </a:endParaRPr>
          </a:p>
        </p:txBody>
      </p:sp>
      <p:sp>
        <p:nvSpPr>
          <p:cNvPr id="7" name="角丸四角形 6"/>
          <p:cNvSpPr/>
          <p:nvPr/>
        </p:nvSpPr>
        <p:spPr>
          <a:xfrm>
            <a:off x="432000" y="4725000"/>
            <a:ext cx="8460000" cy="1685961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rtl="0">
              <a:lnSpc>
                <a:spcPct val="150000"/>
              </a:lnSpc>
            </a:pPr>
            <a:r>
              <a:rPr lang="my-MM" dirty="0">
                <a:solidFill>
                  <a:schemeClr val="accent5">
                    <a:lumMod val="50000"/>
                  </a:schemeClr>
                </a:solidFill>
                <a:latin typeface="Myanmar Text" panose="020B0502040204020203" pitchFamily="34" charset="0"/>
                <a:ea typeface="Meiryo UI" panose="020B0604030504040204" pitchFamily="50" charset="-128"/>
                <a:cs typeface="Myanmar Text" panose="020B0502040204020203" pitchFamily="34" charset="0"/>
              </a:rPr>
              <a:t>[သာဓက]</a:t>
            </a:r>
          </a:p>
          <a:p>
            <a:pPr rtl="0">
              <a:lnSpc>
                <a:spcPct val="150000"/>
              </a:lnSpc>
            </a:pPr>
            <a:r>
              <a:rPr lang="my-MM" sz="1400" dirty="0">
                <a:solidFill>
                  <a:schemeClr val="tx1"/>
                </a:solidFill>
                <a:latin typeface="Myanmar Text" panose="020B0502040204020203" pitchFamily="34" charset="0"/>
                <a:ea typeface="Meiryo UI" panose="020B0604030504040204" pitchFamily="50" charset="-128"/>
                <a:cs typeface="Myanmar Text" panose="020B0502040204020203" pitchFamily="34" charset="0"/>
              </a:rPr>
              <a:t>လုံခြုံရေးအတွက် နာရီပေါင်းများစွာ မတ်တပ်ရပ်ထားပြီးနောက် ကြမ်းပြင်တွင်ချထားသည့် ပစ္စည်းကိုယူရန်လုပ်လိုက်သည့်အခါ ထင်ထားသည်ထက်ပိုလေးသည့်အပြင် ကုန်းယူလိုက်သည့်အနေအထားဖြစ်သွားသည့်အတွက် ရုတ်တရက်ခါးနာသွားပြီး မလှုပ်နိုင်တော့ပါ။</a:t>
            </a:r>
            <a:endParaRPr kumimoji="1" lang="ja-JP" altLang="en-US" sz="1400" dirty="0">
              <a:solidFill>
                <a:schemeClr val="tx1"/>
              </a:solidFill>
              <a:latin typeface="Myanmar Text" panose="020B0502040204020203" pitchFamily="34" charset="0"/>
              <a:ea typeface="Meiryo UI" panose="020B0604030504040204" pitchFamily="50" charset="-128"/>
              <a:cs typeface="Myanmar Text" panose="020B0502040204020203" pitchFamily="34" charset="0"/>
            </a:endParaRPr>
          </a:p>
        </p:txBody>
      </p:sp>
      <p:graphicFrame>
        <p:nvGraphicFramePr>
          <p:cNvPr id="2" name="表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7925884"/>
              </p:ext>
            </p:extLst>
          </p:nvPr>
        </p:nvGraphicFramePr>
        <p:xfrm>
          <a:off x="1524000" y="1922675"/>
          <a:ext cx="6096000" cy="25253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1276">
                <a:tc>
                  <a:txBody>
                    <a:bodyPr/>
                    <a:lstStyle/>
                    <a:p>
                      <a:pPr rtl="0"/>
                      <a:r>
                        <a:rPr lang="my-MM" sz="1200" dirty="0">
                          <a:latin typeface="Myanmar Text" panose="020B0502040204020203" pitchFamily="34" charset="0"/>
                          <a:cs typeface="Myanmar Text" panose="020B0502040204020203" pitchFamily="34" charset="0"/>
                        </a:rPr>
                        <a:t>အကြောဆန့်ခြင်းကို လိုက်နာကျင့်သုံးခြင်း</a:t>
                      </a:r>
                      <a:endParaRPr kumimoji="1" lang="en-US" altLang="ja-JP" sz="1200" dirty="0">
                        <a:latin typeface="Myanmar Text" panose="020B0502040204020203" pitchFamily="34" charset="0"/>
                        <a:cs typeface="Myanmar Text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24089">
                <a:tc>
                  <a:txBody>
                    <a:bodyPr/>
                    <a:lstStyle/>
                    <a:p>
                      <a:pPr rtl="0"/>
                      <a:endParaRPr kumimoji="1" lang="ja-JP" alt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角丸四角形 9"/>
          <p:cNvSpPr/>
          <p:nvPr/>
        </p:nvSpPr>
        <p:spPr>
          <a:xfrm>
            <a:off x="4793422" y="2330398"/>
            <a:ext cx="2658578" cy="189060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rtl="0">
              <a:lnSpc>
                <a:spcPct val="150000"/>
              </a:lnSpc>
            </a:pPr>
            <a:r>
              <a:rPr lang="my-MM" sz="1050" b="1" dirty="0">
                <a:solidFill>
                  <a:schemeClr val="accent5">
                    <a:lumMod val="50000"/>
                  </a:schemeClr>
                </a:solidFill>
                <a:latin typeface="Myanmar Text" panose="020B0502040204020203" pitchFamily="34" charset="0"/>
                <a:ea typeface="Meiryo UI" panose="020B0604030504040204" pitchFamily="50" charset="-128"/>
                <a:cs typeface="Myanmar Text" panose="020B0502040204020203" pitchFamily="34" charset="0"/>
              </a:rPr>
              <a:t>ကြွက်သားများကို ပျော့ပြောင်းအောင်လုပ်ထားခြင်းအပြင် ဝမ်းဗိုက်ကြွက်သားနှင့် နောက်ကျောကြွက်သားစသည့် ခါးပိုင်းကို ထောက်ပံ့ပေးထားသော ကြွက်သားများကို သန်မာအောင်လုပ်ဆောင်ထားခြင်းအားဖြင့် ခါးနာခြင်းမှ ကြိုတင်ကာကွယ်နိုင်ပါသည်။</a:t>
            </a:r>
            <a:endParaRPr kumimoji="1" lang="ja-JP" altLang="en-US" sz="1050" b="1" dirty="0">
              <a:solidFill>
                <a:schemeClr val="accent5">
                  <a:lumMod val="50000"/>
                </a:schemeClr>
              </a:solidFill>
              <a:latin typeface="Myanmar Text" panose="020B0502040204020203" pitchFamily="34" charset="0"/>
              <a:ea typeface="Meiryo UI" panose="020B0604030504040204" pitchFamily="50" charset="-128"/>
              <a:cs typeface="Myanmar Text" panose="020B0502040204020203" pitchFamily="34" charset="0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>
              <a:lnSpc>
                <a:spcPct val="150000"/>
              </a:lnSpc>
            </a:pPr>
            <a:fld id="{1228868F-0BF5-4F87-8A94-00DF56ADA4E5}" type="slidenum">
              <a:rPr kumimoji="1" lang="ja-JP" altLang="en-US" smtClean="0">
                <a:latin typeface="Myanmar Text" panose="020B0502040204020203" pitchFamily="34" charset="0"/>
                <a:cs typeface="Myanmar Text" panose="020B0502040204020203" pitchFamily="34" charset="0"/>
              </a:rPr>
              <a:pPr rtl="0">
                <a:lnSpc>
                  <a:spcPct val="150000"/>
                </a:lnSpc>
              </a:pPr>
              <a:t>23</a:t>
            </a:fld>
            <a:endParaRPr kumimoji="1" lang="ja-JP" altLang="en-US">
              <a:latin typeface="Myanmar Text" panose="020B0502040204020203" pitchFamily="34" charset="0"/>
              <a:cs typeface="Myanmar Tex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82529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/>
        </p:nvSpPr>
        <p:spPr>
          <a:xfrm>
            <a:off x="536167" y="1100286"/>
            <a:ext cx="8499834" cy="64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>
              <a:lnSpc>
                <a:spcPct val="150000"/>
              </a:lnSpc>
            </a:pPr>
            <a:endParaRPr kumimoji="1" lang="ja-JP" altLang="en-US">
              <a:solidFill>
                <a:schemeClr val="tx1"/>
              </a:solidFill>
              <a:latin typeface="Myanmar Text" panose="020B0502040204020203" pitchFamily="34" charset="0"/>
              <a:cs typeface="Myanmar Text" panose="020B0502040204020203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324431" y="80844"/>
            <a:ext cx="8711569" cy="612156"/>
          </a:xfrm>
          <a:prstGeom prst="rect">
            <a:avLst/>
          </a:prstGeom>
          <a:solidFill>
            <a:srgbClr val="CCFFCC">
              <a:alpha val="50196"/>
            </a:srgb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>
              <a:lnSpc>
                <a:spcPct val="150000"/>
              </a:lnSpc>
            </a:pPr>
            <a:r>
              <a:rPr lang="my-MM" sz="2000" b="1" dirty="0">
                <a:solidFill>
                  <a:schemeClr val="tx1"/>
                </a:solidFill>
                <a:latin typeface="Myanmar Text" panose="020B0502040204020203" pitchFamily="34" charset="0"/>
                <a:ea typeface="Meiryo UI" panose="020B0604030504040204" pitchFamily="50" charset="-128"/>
                <a:cs typeface="Myanmar Text" panose="020B0502040204020203" pitchFamily="34" charset="0"/>
              </a:rPr>
              <a:t>“အပူလျှပ်ခြင်း” ဘေးအန္တရာယ်မှကြိုတင်ကာကွယ်ရန်အတွက် အဓိကအချက်များ</a:t>
            </a:r>
            <a:endParaRPr kumimoji="1" lang="en-US" altLang="ja-JP" sz="2000" b="1" dirty="0">
              <a:solidFill>
                <a:schemeClr val="tx1"/>
              </a:solidFill>
              <a:latin typeface="Myanmar Text" panose="020B0502040204020203" pitchFamily="34" charset="0"/>
              <a:ea typeface="Meiryo UI" panose="020B0604030504040204" pitchFamily="50" charset="-128"/>
              <a:cs typeface="Myanmar Text" panose="020B0502040204020203" pitchFamily="34" charset="0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4976" y="710325"/>
            <a:ext cx="8853023" cy="6102675"/>
          </a:xfrm>
        </p:spPr>
        <p:txBody>
          <a:bodyPr rtlCol="0">
            <a:normAutofit/>
          </a:bodyPr>
          <a:lstStyle/>
          <a:p>
            <a:pPr rtl="0">
              <a:lnSpc>
                <a:spcPct val="150000"/>
              </a:lnSpc>
            </a:pPr>
            <a:r>
              <a:rPr lang="my-MM" sz="1400" dirty="0">
                <a:latin typeface="Myanmar Text" panose="020B0502040204020203" pitchFamily="34" charset="0"/>
                <a:cs typeface="Myanmar Text" panose="020B0502040204020203" pitchFamily="34" charset="0"/>
              </a:rPr>
              <a:t>ရေဓာတ်နှင့်ဆားဓာတ်ကို မကြာခဏဖြည့်တင်းပြီး အနားယူပါ။</a:t>
            </a:r>
          </a:p>
          <a:p>
            <a:pPr marL="468000" lvl="1" rtl="0">
              <a:lnSpc>
                <a:spcPct val="150000"/>
              </a:lnSpc>
            </a:pPr>
            <a:r>
              <a:rPr lang="my-MM" sz="1200" dirty="0">
                <a:latin typeface="Myanmar Text" panose="020B0502040204020203" pitchFamily="34" charset="0"/>
                <a:cs typeface="Myanmar Text" panose="020B0502040204020203" pitchFamily="34" charset="0"/>
              </a:rPr>
              <a:t>လုပ်ငန်းဆောင်ရွက်မှုမစတင်မီကတည်းက ရေဓာတ်နှင့်ဆားဓာတ်ကို ဖြည့်တင်းထားပြီး သတ်မှတ်ထားသည့်အချိန်အတိုင်း ရေဓာတ်ဖြည့်အချိုရည်စသည်တို့ကို သောက်သုံးခြင်းနှင့်အတူ မကြာခဏ အနားယူခြင်းကိုလည်း လုပ်ဆောင်ပါ။</a:t>
            </a:r>
            <a:endParaRPr lang="en-US" altLang="ja-JP" sz="1200" dirty="0">
              <a:latin typeface="Myanmar Text" panose="020B0502040204020203" pitchFamily="34" charset="0"/>
              <a:cs typeface="Myanmar Text" panose="020B0502040204020203" pitchFamily="34" charset="0"/>
            </a:endParaRPr>
          </a:p>
        </p:txBody>
      </p:sp>
      <p:sp>
        <p:nvSpPr>
          <p:cNvPr id="7" name="強調線吹き出し 2 (枠付き) 6"/>
          <p:cNvSpPr/>
          <p:nvPr/>
        </p:nvSpPr>
        <p:spPr>
          <a:xfrm flipH="1">
            <a:off x="335860" y="1992584"/>
            <a:ext cx="3741024" cy="2088000"/>
          </a:xfrm>
          <a:prstGeom prst="accentBorderCallout2">
            <a:avLst>
              <a:gd name="adj1" fmla="val 25239"/>
              <a:gd name="adj2" fmla="val -1704"/>
              <a:gd name="adj3" fmla="val 25239"/>
              <a:gd name="adj4" fmla="val -7434"/>
              <a:gd name="adj5" fmla="val 50480"/>
              <a:gd name="adj6" fmla="val -18935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rtl="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my-MM" sz="1200" dirty="0">
                <a:solidFill>
                  <a:schemeClr val="accent5">
                    <a:lumMod val="50000"/>
                  </a:schemeClr>
                </a:solidFill>
                <a:latin typeface="Myanmar Text" panose="020B0502040204020203" pitchFamily="34" charset="0"/>
                <a:ea typeface="Meiryo UI" panose="020B0604030504040204" pitchFamily="50" charset="-128"/>
                <a:cs typeface="Myanmar Text" panose="020B0502040204020203" pitchFamily="34" charset="0"/>
              </a:rPr>
              <a:t>ရေဓာတ် သာမက ဆားဓာတ် (ဆိုဒီယမ်) လည်း တွဲဖက်ပြီး သောက်သုံးပါ။</a:t>
            </a:r>
          </a:p>
          <a:p>
            <a:pPr marL="285750" indent="-285750" rtl="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my-MM" sz="1200" dirty="0">
                <a:solidFill>
                  <a:schemeClr val="accent5">
                    <a:lumMod val="50000"/>
                  </a:schemeClr>
                </a:solidFill>
                <a:latin typeface="Myanmar Text" panose="020B0502040204020203" pitchFamily="34" charset="0"/>
                <a:ea typeface="Meiryo UI" panose="020B0604030504040204" pitchFamily="50" charset="-128"/>
                <a:cs typeface="Myanmar Text" panose="020B0502040204020203" pitchFamily="34" charset="0"/>
              </a:rPr>
              <a:t>ရေဓာတ်ဖြည့်အချိုရည်များနှင့် ဆားဓာတ်ဖြည့်သကြားလုံးများကို အမြဲအသင့်ပြင်ထားပြီး အတူယူသွားကာ မည်သည့်အချိန်တွင်မဆို သောက်သုံးနိုင်ရန်ထားရှိပါ။</a:t>
            </a:r>
          </a:p>
        </p:txBody>
      </p:sp>
      <p:sp>
        <p:nvSpPr>
          <p:cNvPr id="8" name="強調線吹き出し 2 (枠付き) 7"/>
          <p:cNvSpPr/>
          <p:nvPr/>
        </p:nvSpPr>
        <p:spPr>
          <a:xfrm>
            <a:off x="4348112" y="4069331"/>
            <a:ext cx="3622192" cy="1608715"/>
          </a:xfrm>
          <a:prstGeom prst="accentBorderCallout2">
            <a:avLst>
              <a:gd name="adj1" fmla="val 25239"/>
              <a:gd name="adj2" fmla="val -1704"/>
              <a:gd name="adj3" fmla="val 25239"/>
              <a:gd name="adj4" fmla="val -7434"/>
              <a:gd name="adj5" fmla="val 50480"/>
              <a:gd name="adj6" fmla="val -18935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rtl="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my-MM" sz="1200" dirty="0">
                <a:solidFill>
                  <a:schemeClr val="accent5">
                    <a:lumMod val="50000"/>
                  </a:schemeClr>
                </a:solidFill>
                <a:latin typeface="Myanmar Text" panose="020B0502040204020203" pitchFamily="34" charset="0"/>
                <a:ea typeface="Meiryo UI" panose="020B0604030504040204" pitchFamily="50" charset="-128"/>
                <a:cs typeface="Myanmar Text" panose="020B0502040204020203" pitchFamily="34" charset="0"/>
              </a:rPr>
              <a:t>အေးမြသောအခန်းတွင် ခေတ္တအနားယူပါ။</a:t>
            </a:r>
            <a:endParaRPr lang="en-US" altLang="ja-JP" sz="1200" dirty="0">
              <a:solidFill>
                <a:schemeClr val="accent5">
                  <a:lumMod val="50000"/>
                </a:schemeClr>
              </a:solidFill>
              <a:latin typeface="Myanmar Text" panose="020B0502040204020203" pitchFamily="34" charset="0"/>
              <a:ea typeface="Meiryo UI" panose="020B0604030504040204" pitchFamily="50" charset="-128"/>
              <a:cs typeface="Myanmar Text" panose="020B0502040204020203" pitchFamily="34" charset="0"/>
            </a:endParaRPr>
          </a:p>
          <a:p>
            <a:pPr marL="285750" indent="-285750" rtl="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my-MM" sz="1200" dirty="0">
                <a:solidFill>
                  <a:schemeClr val="accent5">
                    <a:lumMod val="50000"/>
                  </a:schemeClr>
                </a:solidFill>
                <a:latin typeface="Myanmar Text" panose="020B0502040204020203" pitchFamily="34" charset="0"/>
                <a:ea typeface="Meiryo UI" panose="020B0604030504040204" pitchFamily="50" charset="-128"/>
                <a:cs typeface="Myanmar Text" panose="020B0502040204020203" pitchFamily="34" charset="0"/>
              </a:rPr>
              <a:t>ခေတ္တအနားယူချိန်တွင် ရေဓာတ်နှင့်ဆားဓာတ်ဖြည့်တင်းခြင်းနှင့်အတူ တစ်ချိန်တည်းတွင် ခန္ဓာကိုယ်မျက်နှာပြင်နှင့် ခေါင်း၊ ခြေလက် တို့ကို အေးမြအောင်လုပ်ဆောင်ပါ။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9115" y="2162846"/>
            <a:ext cx="1400185" cy="1543061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0000" y="4324882"/>
            <a:ext cx="1757375" cy="1466861"/>
          </a:xfrm>
          <a:prstGeom prst="rect">
            <a:avLst/>
          </a:prstGeom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>
              <a:lnSpc>
                <a:spcPct val="150000"/>
              </a:lnSpc>
            </a:pPr>
            <a:fld id="{1228868F-0BF5-4F87-8A94-00DF56ADA4E5}" type="slidenum">
              <a:rPr kumimoji="1" lang="ja-JP" altLang="en-US" smtClean="0">
                <a:latin typeface="Myanmar Text" panose="020B0502040204020203" pitchFamily="34" charset="0"/>
                <a:cs typeface="Myanmar Text" panose="020B0502040204020203" pitchFamily="34" charset="0"/>
              </a:rPr>
              <a:pPr rtl="0">
                <a:lnSpc>
                  <a:spcPct val="150000"/>
                </a:lnSpc>
              </a:pPr>
              <a:t>24</a:t>
            </a:fld>
            <a:endParaRPr kumimoji="1" lang="ja-JP" altLang="en-US">
              <a:latin typeface="Myanmar Text" panose="020B0502040204020203" pitchFamily="34" charset="0"/>
              <a:cs typeface="Myanmar Tex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74487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/>
        </p:nvSpPr>
        <p:spPr>
          <a:xfrm>
            <a:off x="512196" y="3684667"/>
            <a:ext cx="8499834" cy="298433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536167" y="1117870"/>
            <a:ext cx="8499834" cy="20951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324431" y="80844"/>
            <a:ext cx="8711569" cy="612156"/>
          </a:xfrm>
          <a:prstGeom prst="rect">
            <a:avLst/>
          </a:prstGeom>
          <a:solidFill>
            <a:srgbClr val="CCFFCC">
              <a:alpha val="50196"/>
            </a:srgb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my-MM" sz="2400" b="1" dirty="0">
                <a:solidFill>
                  <a:schemeClr val="tx1"/>
                </a:solidFill>
                <a:latin typeface="Myanmar Text" panose="020B0502040204020203" pitchFamily="34" charset="0"/>
                <a:ea typeface="Meiryo UI" panose="020B0604030504040204" pitchFamily="50" charset="-128"/>
                <a:cs typeface="Myanmar Text" panose="020B0502040204020203" pitchFamily="34" charset="0"/>
              </a:rPr>
              <a:t>အပူလျှပ်သည့်အခါအရေးပေါ်တုံ့ပြန်မှု</a:t>
            </a:r>
            <a:endParaRPr kumimoji="1" lang="en-US" altLang="ja-JP" sz="2400" b="1" dirty="0">
              <a:solidFill>
                <a:schemeClr val="tx1"/>
              </a:solidFill>
              <a:latin typeface="Myanmar Text" panose="020B0502040204020203" pitchFamily="34" charset="0"/>
              <a:ea typeface="Meiryo UI" panose="020B0604030504040204" pitchFamily="50" charset="-128"/>
              <a:cs typeface="Myanmar Text" panose="020B0502040204020203" pitchFamily="34" charset="0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4976" y="710325"/>
            <a:ext cx="8853023" cy="6102675"/>
          </a:xfrm>
        </p:spPr>
        <p:txBody>
          <a:bodyPr rtlCol="0">
            <a:normAutofit fontScale="62500" lnSpcReduction="20000"/>
          </a:bodyPr>
          <a:lstStyle/>
          <a:p>
            <a:pPr rtl="0">
              <a:lnSpc>
                <a:spcPct val="160000"/>
              </a:lnSpc>
            </a:pPr>
            <a:r>
              <a:rPr lang="my-MM" sz="2400" dirty="0">
                <a:latin typeface="Myanmar Text" panose="020B0502040204020203" pitchFamily="34" charset="0"/>
                <a:cs typeface="Myanmar Text" panose="020B0502040204020203" pitchFamily="34" charset="0"/>
              </a:rPr>
              <a:t>မိမိကိုယ်တိုင် အပူလျှပ်သည်ဟု သံသယရှိပါက</a:t>
            </a:r>
          </a:p>
          <a:p>
            <a:pPr marL="696600" lvl="1" indent="-457200" rtl="0">
              <a:lnSpc>
                <a:spcPct val="160000"/>
              </a:lnSpc>
              <a:buFont typeface="+mj-ea"/>
              <a:buAutoNum type="circleNumDbPlain"/>
            </a:pPr>
            <a:r>
              <a:rPr lang="my-MM" sz="2000" dirty="0">
                <a:latin typeface="Myanmar Text" panose="020B0502040204020203" pitchFamily="34" charset="0"/>
                <a:cs typeface="Myanmar Text" panose="020B0502040204020203" pitchFamily="34" charset="0"/>
              </a:rPr>
              <a:t>ချွေးထွက်များခြင်း၊ မူးဝေခြင်းနှင့် မူးမော်ခြင်းတို့ရှိပါက လုပ်ဖော်ကိုင်ဖက်နှင့် တာဝန်ရှိသူထံ ချက်ချင်းသတင်းပို့ပြီး အေးမြသည့်နေရာသို့ပြောင်းကာ ရေဓာတ်နှင့်ဆားဓာတ်ဖြည့်တင်းပြီး အနားယူပါ။</a:t>
            </a:r>
          </a:p>
          <a:p>
            <a:pPr marL="696600" lvl="1" indent="-457200" rtl="0">
              <a:lnSpc>
                <a:spcPct val="160000"/>
              </a:lnSpc>
              <a:buFont typeface="+mj-ea"/>
              <a:buAutoNum type="circleNumDbPlain"/>
            </a:pPr>
            <a:r>
              <a:rPr lang="my-MM" sz="2000" dirty="0">
                <a:latin typeface="Myanmar Text" panose="020B0502040204020203" pitchFamily="34" charset="0"/>
                <a:cs typeface="Myanmar Text" panose="020B0502040204020203" pitchFamily="34" charset="0"/>
              </a:rPr>
              <a:t>ထိုသို့လုပ်ဆောင်သော်လည်း ရောဂါလက္ခဏာများ မသက်သာပါက (ပိုမိုဆိုးရွားလာပါက) လုပ်ဖော်ကိုင်ဖက်နှင့် တာဝန်ရှိသူထံသတင်းပို့ပြီး ဆေးကုသမှုအဖွဲ့အစည်းများနှင့် ချက်ချင်းဆက်သွယ်ခိုင်းပါ။</a:t>
            </a:r>
          </a:p>
          <a:p>
            <a:pPr marL="696600" lvl="1" indent="-457200" rtl="0">
              <a:lnSpc>
                <a:spcPct val="160000"/>
              </a:lnSpc>
              <a:buFont typeface="+mj-ea"/>
              <a:buAutoNum type="circleNumDbPlain"/>
            </a:pPr>
            <a:r>
              <a:rPr lang="my-MM" sz="2000" dirty="0">
                <a:latin typeface="Myanmar Text" panose="020B0502040204020203" pitchFamily="34" charset="0"/>
                <a:cs typeface="Myanmar Text" panose="020B0502040204020203" pitchFamily="34" charset="0"/>
              </a:rPr>
              <a:t>ခေတ္တအနားယူပြီးနောက် ရောဂါလက္ခဏာများသက်သာသွားသော်လည်း အိမ်ပြန်နေစဉ်အတွင်းနှင့် အိမ်ပြန်ရောက်ပြီးနောက်တို့တွင် လဲကျသည့်ဖြစ်ရပ်များလည်းရှိသည့်အတွက် တာဝန်ချိန်ပြီးသည့်နောက်တွင် ခန္ဓာကိုယ်အပူချိန်ကို ပုံမှန်သို့ရောက်သည်အထိ အေးအေးဆေးဆေး လုပ်ဆောင်ပြီးမှ အိမ်ပြန်ပါ။</a:t>
            </a:r>
            <a:endParaRPr lang="en-US" altLang="ja-JP" sz="2000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rtl="0">
              <a:lnSpc>
                <a:spcPct val="160000"/>
              </a:lnSpc>
            </a:pPr>
            <a:r>
              <a:rPr lang="my-MM" sz="2400" dirty="0">
                <a:latin typeface="Myanmar Text" panose="020B0502040204020203" pitchFamily="34" charset="0"/>
                <a:cs typeface="Myanmar Text" panose="020B0502040204020203" pitchFamily="34" charset="0"/>
              </a:rPr>
              <a:t>လုပ်ဖော်ကိုင်ဖက်တစ်ဦး အပူလျှပ်သည်ဟုသံသယရှိပါက</a:t>
            </a:r>
          </a:p>
          <a:p>
            <a:pPr marL="696600" lvl="1" indent="-457200" rtl="0">
              <a:lnSpc>
                <a:spcPct val="160000"/>
              </a:lnSpc>
              <a:buFont typeface="+mj-ea"/>
              <a:buAutoNum type="circleNumDbPlain"/>
            </a:pPr>
            <a:r>
              <a:rPr lang="my-MM" sz="2000" dirty="0">
                <a:latin typeface="Myanmar Text" panose="020B0502040204020203" pitchFamily="34" charset="0"/>
                <a:cs typeface="Myanmar Text" panose="020B0502040204020203" pitchFamily="34" charset="0"/>
              </a:rPr>
              <a:t>လုပ်ဖော်ကိုင်ဖက်၏မျက်နှာသည် နီခြင်း၊ နွမ်းနယ်ခြင်း၊ ပုံမှန်နှင့်မတူသော ပြုမူပြောဆိုမှုများရှိနေပါက ချက်ချင်းအသံပြုပြီး အေးမြသောနေရာသို့ပြောင်းပေးကာ ရေဓာတ်နှင့်ဆားဓာတ်တို့ဖြည့်တင်းပေးပြီးနောက် ခေတ္တအနားယူစေပါ (အခြားလုပ်ဖော်ကိုင်ဖက်များနှင့် တာဝန်ရှိသူထံလည်း အသိပေးပြီး ပြန်လည်ကောင်းမွန်သည်အထိ တစ်ဦးတည်းလွှတ်မထားပါနှင့်)။</a:t>
            </a:r>
          </a:p>
          <a:p>
            <a:pPr marL="696600" lvl="1" indent="-457200" rtl="0">
              <a:lnSpc>
                <a:spcPct val="160000"/>
              </a:lnSpc>
              <a:buFont typeface="+mj-ea"/>
              <a:buAutoNum type="circleNumDbPlain"/>
            </a:pPr>
            <a:r>
              <a:rPr lang="my-MM" sz="2000" dirty="0">
                <a:latin typeface="Myanmar Text" panose="020B0502040204020203" pitchFamily="34" charset="0"/>
                <a:cs typeface="Myanmar Text" panose="020B0502040204020203" pitchFamily="34" charset="0"/>
              </a:rPr>
              <a:t>လဲသွားပါက “အပူလျှပ်ခြင်းမှကာကွယ်ရန်တန်ပြန်စီမံချက်အတွက် လက်ကမ်းစာစောင်”စသည်တို့ကို ကိုးကားပြီး ဆေးကုသမှုအဖွဲ့အစည်းများနှင့် ဆက်သွယ်ခြင်း စသည့် ဖြေရှင်းဆောင်ရွက်မှုမျိုးကို လုပ်ဆောင်ပါ။</a:t>
            </a:r>
          </a:p>
          <a:p>
            <a:pPr marL="696600" lvl="1" indent="-457200" rtl="0">
              <a:lnSpc>
                <a:spcPct val="160000"/>
              </a:lnSpc>
              <a:buFont typeface="+mj-ea"/>
              <a:buAutoNum type="circleNumDbPlain"/>
            </a:pPr>
            <a:r>
              <a:rPr lang="my-MM" sz="2000" dirty="0">
                <a:latin typeface="Myanmar Text" panose="020B0502040204020203" pitchFamily="34" charset="0"/>
                <a:cs typeface="Myanmar Text" panose="020B0502040204020203" pitchFamily="34" charset="0"/>
              </a:rPr>
              <a:t>အ​ရေးပေါ်တုန့်ပြန်ဆောင်ရွက်မှုကို ချောမွေ့စွာလုပ်ဆောင်နိုင်ရန်အတွက် နေ့စဉ်ပုံမှန်အချိန်များကတည်းက လေ့ကျင့်မှုများပြုလုပ်ထားပြီး နှောင့်နှေးခြင်းမရှိဘဲတုန့်ပြန်ဆောင်ရွက်ခြင်းနှင့်အတူ လုပ်ငန်းတာဝန်များမစတင်မီကတည်းက “မည်သူ့ထံသတင်းပို့ရမည်နည်း”၊ “ဆေးကုသမှုအဖွဲ့အစည်းများ၏ ဆက်သွယ်ရမည့်လိပ်စာ”၊ “နားနေရန်နေရာနှင့် ရေဓာတ်ဖြည့်အချိုရည်များထိန်းသိမ်းထားရှိရမည့်နေရာ” စသည်တို့ကို အတည်ပြုထားပါ။</a:t>
            </a:r>
          </a:p>
          <a:p>
            <a:pPr rtl="0">
              <a:lnSpc>
                <a:spcPct val="160000"/>
              </a:lnSpc>
            </a:pPr>
            <a:endParaRPr lang="en-US" altLang="ja-JP" sz="2400" dirty="0">
              <a:latin typeface="Myanmar Text" panose="020B0502040204020203" pitchFamily="34" charset="0"/>
              <a:cs typeface="Myanmar Text" panose="020B0502040204020203" pitchFamily="34" charset="0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228868F-0BF5-4F87-8A94-00DF56ADA4E5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61272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正方形/長方形 11"/>
          <p:cNvSpPr/>
          <p:nvPr/>
        </p:nvSpPr>
        <p:spPr>
          <a:xfrm>
            <a:off x="511054" y="5887955"/>
            <a:ext cx="8499834" cy="432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>
              <a:lnSpc>
                <a:spcPct val="150000"/>
              </a:lnSpc>
            </a:pPr>
            <a:endParaRPr kumimoji="1" lang="ja-JP" altLang="en-US">
              <a:solidFill>
                <a:schemeClr val="tx1"/>
              </a:solidFill>
              <a:latin typeface="Myanmar Text" panose="020B0502040204020203" pitchFamily="34" charset="0"/>
              <a:cs typeface="Myanmar Text" panose="020B0502040204020203" pitchFamily="34" charset="0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540000" y="2277000"/>
            <a:ext cx="8499834" cy="59034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>
              <a:lnSpc>
                <a:spcPct val="150000"/>
              </a:lnSpc>
            </a:pPr>
            <a:endParaRPr kumimoji="1" lang="ja-JP" altLang="en-US">
              <a:solidFill>
                <a:schemeClr val="tx1"/>
              </a:solidFill>
              <a:latin typeface="Myanmar Text" panose="020B0502040204020203" pitchFamily="34" charset="0"/>
              <a:cs typeface="Myanmar Text" panose="020B0502040204020203" pitchFamily="34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536167" y="1100286"/>
            <a:ext cx="8499834" cy="77958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>
              <a:lnSpc>
                <a:spcPct val="150000"/>
              </a:lnSpc>
            </a:pPr>
            <a:endParaRPr kumimoji="1" lang="ja-JP" altLang="en-US">
              <a:solidFill>
                <a:schemeClr val="tx1"/>
              </a:solidFill>
              <a:latin typeface="Myanmar Text" panose="020B0502040204020203" pitchFamily="34" charset="0"/>
              <a:cs typeface="Myanmar Text" panose="020B0502040204020203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324431" y="80844"/>
            <a:ext cx="8711569" cy="612156"/>
          </a:xfrm>
          <a:prstGeom prst="rect">
            <a:avLst/>
          </a:prstGeom>
          <a:solidFill>
            <a:srgbClr val="CCFFCC">
              <a:alpha val="50196"/>
            </a:srgb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>
              <a:lnSpc>
                <a:spcPct val="150000"/>
              </a:lnSpc>
            </a:pPr>
            <a:r>
              <a:rPr lang="my-MM" sz="1400" b="1" dirty="0">
                <a:solidFill>
                  <a:schemeClr val="tx1"/>
                </a:solidFill>
                <a:latin typeface="Myanmar Text" panose="020B0502040204020203" pitchFamily="34" charset="0"/>
                <a:ea typeface="Meiryo UI" panose="020B0604030504040204" pitchFamily="50" charset="-128"/>
                <a:cs typeface="Myanmar Text" panose="020B0502040204020203" pitchFamily="34" charset="0"/>
              </a:rPr>
              <a:t>“အမြင့်မှပြုတ်ကျခြင်း၊ လိမ့်ကျခြင်း” ဘေးအန္တရာယ်များကို ကြိုတင်ကာကွယ်ရန်အတွက် အဓိကအချက်များ</a:t>
            </a:r>
            <a:endParaRPr kumimoji="1" lang="en-US" altLang="ja-JP" sz="1400" b="1" dirty="0">
              <a:solidFill>
                <a:schemeClr val="tx1"/>
              </a:solidFill>
              <a:latin typeface="Myanmar Text" panose="020B0502040204020203" pitchFamily="34" charset="0"/>
              <a:ea typeface="Meiryo UI" panose="020B0604030504040204" pitchFamily="50" charset="-128"/>
              <a:cs typeface="Myanmar Text" panose="020B0502040204020203" pitchFamily="34" charset="0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4976" y="710325"/>
            <a:ext cx="8853023" cy="6102675"/>
          </a:xfrm>
        </p:spPr>
        <p:txBody>
          <a:bodyPr rtlCol="0">
            <a:normAutofit fontScale="55000" lnSpcReduction="20000"/>
          </a:bodyPr>
          <a:lstStyle/>
          <a:p>
            <a:pPr rtl="0">
              <a:lnSpc>
                <a:spcPct val="170000"/>
              </a:lnSpc>
            </a:pPr>
            <a:r>
              <a:rPr lang="my-MM" sz="2400" dirty="0">
                <a:latin typeface="Myanmar Text" panose="020B0502040204020203" pitchFamily="34" charset="0"/>
                <a:cs typeface="Myanmar Text" panose="020B0502040204020203" pitchFamily="34" charset="0"/>
              </a:rPr>
              <a:t>ကင်းလှည့်လမ်းကြောင်းနှင့် လျှောက်လမ်းတို့ကို အလင်းရောင်ရှိနေစဉ်အတွင်း အတည်ပြုစစ်ဆေးပါ!</a:t>
            </a:r>
          </a:p>
          <a:p>
            <a:pPr marL="468000" lvl="1" rtl="0">
              <a:lnSpc>
                <a:spcPct val="170000"/>
              </a:lnSpc>
            </a:pPr>
            <a:r>
              <a:rPr lang="my-MM" sz="2000" dirty="0">
                <a:latin typeface="Myanmar Text" panose="020B0502040204020203" pitchFamily="34" charset="0"/>
                <a:cs typeface="Myanmar Text" panose="020B0502040204020203" pitchFamily="34" charset="0"/>
              </a:rPr>
              <a:t>လှေကားတည်နေရာနှင့် အနိမ့်အမြင့်မညီညာသောနေရာများ၊ ချော်လဲလွယ်သောနေရာများ စသည်တို့ကို အလင်းရောင်ရှိနေစဉ်အတွင်း အတည်ပြုစစ်ဆေးပြီး လိမ့်ကျခြင်းနှင့် ပြုတ်ကျခြင်းဖြစ်နိုင်သည့်အန္တရာယ်များရှိပါက သတင်းအချက်အလက်များကို အခြားသူများထံ မျှ​ဝေပေးပြီး အန္တရာယ်ကိုဖယ်ရှားပါ။</a:t>
            </a:r>
            <a:endParaRPr lang="en-US" altLang="ja-JP" sz="2000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marL="10800" rtl="0">
              <a:lnSpc>
                <a:spcPct val="170000"/>
              </a:lnSpc>
            </a:pPr>
            <a:r>
              <a:rPr lang="my-MM" sz="2400" dirty="0">
                <a:latin typeface="Myanmar Text" panose="020B0502040204020203" pitchFamily="34" charset="0"/>
                <a:cs typeface="Myanmar Text" panose="020B0502040204020203" pitchFamily="34" charset="0"/>
              </a:rPr>
              <a:t>ခေါက်လှေကား၏ ခြေထောက်များကို ခိုင်ခန့်အောင်လုပ်ဆောင်ထားပါ!</a:t>
            </a:r>
            <a:endParaRPr lang="en-US" altLang="ja-JP" sz="2400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marL="468000" lvl="1" rtl="0">
              <a:lnSpc>
                <a:spcPct val="170000"/>
              </a:lnSpc>
            </a:pPr>
            <a:r>
              <a:rPr lang="my-MM" sz="2000" dirty="0">
                <a:latin typeface="Myanmar Text" panose="020B0502040204020203" pitchFamily="34" charset="0"/>
                <a:cs typeface="Myanmar Text" panose="020B0502040204020203" pitchFamily="34" charset="0"/>
              </a:rPr>
              <a:t>ခေါက်လှေကားစသည်တို့ကို အသုံးပြုပြီး အမြင့်ပိုင်းမှလုပ်ငန်းများကို ဆောင်ရွက်သည့်အခါ ခြေထောက်ပိုင်းကို ခိုင်ခန့်အောင်မပြုလုပ်ထားပါက ခေါက်လှေကားပေါ်မှလိမ့်ကျပြီး ခေါက်လှေကားလဲကျခြင်းစသသည်တို့ဖြစ်နိုင်သည့် အန္တရာယ်များပါသည်။</a:t>
            </a:r>
            <a:endParaRPr lang="en-US" altLang="ja-JP" sz="2000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marL="468000" lvl="1" rtl="0">
              <a:lnSpc>
                <a:spcPct val="170000"/>
              </a:lnSpc>
            </a:pPr>
            <a:endParaRPr lang="en-US" altLang="ja-JP" sz="2000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marL="468000" lvl="1" rtl="0">
              <a:lnSpc>
                <a:spcPct val="170000"/>
              </a:lnSpc>
            </a:pPr>
            <a:endParaRPr lang="en-US" altLang="ja-JP" sz="2000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marL="468000" lvl="1" rtl="0">
              <a:lnSpc>
                <a:spcPct val="170000"/>
              </a:lnSpc>
            </a:pPr>
            <a:endParaRPr lang="en-US" altLang="ja-JP" sz="2000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marL="468000" lvl="1" rtl="0">
              <a:lnSpc>
                <a:spcPct val="170000"/>
              </a:lnSpc>
            </a:pPr>
            <a:endParaRPr lang="en-US" altLang="ja-JP" sz="2000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marL="468000" lvl="1" rtl="0">
              <a:lnSpc>
                <a:spcPct val="170000"/>
              </a:lnSpc>
            </a:pPr>
            <a:endParaRPr lang="en-US" altLang="ja-JP" sz="2000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marL="468000" lvl="1" rtl="0">
              <a:lnSpc>
                <a:spcPct val="170000"/>
              </a:lnSpc>
            </a:pPr>
            <a:endParaRPr lang="en-US" altLang="ja-JP" sz="2000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marL="10800" rtl="0">
              <a:lnSpc>
                <a:spcPct val="170000"/>
              </a:lnSpc>
            </a:pPr>
            <a:endParaRPr lang="en-US" sz="2400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marL="10800" rtl="0">
              <a:lnSpc>
                <a:spcPct val="170000"/>
              </a:lnSpc>
            </a:pPr>
            <a:r>
              <a:rPr lang="my-MM" sz="2400" dirty="0">
                <a:latin typeface="Myanmar Text" panose="020B0502040204020203" pitchFamily="34" charset="0"/>
                <a:cs typeface="Myanmar Text" panose="020B0502040204020203" pitchFamily="34" charset="0"/>
              </a:rPr>
              <a:t>လူနှင့်ပစ္စည်းသုံးဓာတ်လှေကားများမှအပ မော်တော်ကားပင့်တင်သည့်စက်ကဲ့သို့သော အတင်အချပြုလုပ်သည့်စက်ယန္တရားများပေါ်သို့ တက်မစီးပါနှင့်!</a:t>
            </a:r>
            <a:endParaRPr lang="en-US" altLang="ja-JP" sz="2400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marL="468000" lvl="1" rtl="0">
              <a:lnSpc>
                <a:spcPct val="170000"/>
              </a:lnSpc>
            </a:pPr>
            <a:r>
              <a:rPr lang="my-MM" sz="2000" dirty="0">
                <a:latin typeface="Myanmar Text" panose="020B0502040204020203" pitchFamily="34" charset="0"/>
                <a:cs typeface="Myanmar Text" panose="020B0502040204020203" pitchFamily="34" charset="0"/>
              </a:rPr>
              <a:t>ပင့်တင်သည့်စက်သည် “ပစ္စည်းသီးသန့်သုံး”ဖြစ်သည့်အတွက် မည်ကဲ့သို့သောအကြောင်းပြချက်ရှိစေကာမူ တက်စီးခြင်းမပြုရန် တားမြစ်ထားပါသည်။</a:t>
            </a:r>
            <a:endParaRPr lang="en-US" altLang="ja-JP" sz="2000" dirty="0">
              <a:latin typeface="Myanmar Text" panose="020B0502040204020203" pitchFamily="34" charset="0"/>
              <a:cs typeface="Myanmar Text" panose="020B0502040204020203" pitchFamily="34" charset="0"/>
            </a:endParaRPr>
          </a:p>
        </p:txBody>
      </p:sp>
      <p:graphicFrame>
        <p:nvGraphicFramePr>
          <p:cNvPr id="10" name="表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2840830"/>
              </p:ext>
            </p:extLst>
          </p:nvPr>
        </p:nvGraphicFramePr>
        <p:xfrm>
          <a:off x="451063" y="2882407"/>
          <a:ext cx="8460000" cy="2423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6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11097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</a:pPr>
                      <a:r>
                        <a:rPr lang="my-MM" sz="1400" dirty="0">
                          <a:solidFill>
                            <a:schemeClr val="bg1"/>
                          </a:solidFill>
                          <a:latin typeface="Myanmar Text" panose="020B0502040204020203" pitchFamily="34" charset="0"/>
                          <a:ea typeface="Meiryo UI" panose="020B0604030504040204" pitchFamily="50" charset="-128"/>
                          <a:cs typeface="Myanmar Text" panose="020B0502040204020203" pitchFamily="34" charset="0"/>
                        </a:rPr>
                        <a:t>ခေါက်လှေကား၊ အမြင့်သို့တက်ရန်ခြေနင်းအဖြစ်သုံးသောခုံတို့အသုံးပြုချိန်တွင် သတိပြုရမည့်အချက်များ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805">
                <a:tc>
                  <a:txBody>
                    <a:bodyPr/>
                    <a:lstStyle/>
                    <a:p>
                      <a:pPr marL="342900" indent="-342900" algn="l" rtl="0">
                        <a:lnSpc>
                          <a:spcPct val="15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my-MM" sz="1400" dirty="0">
                          <a:latin typeface="Myanmar Text" panose="020B0502040204020203" pitchFamily="34" charset="0"/>
                          <a:ea typeface="Meiryo UI" panose="020B0604030504040204" pitchFamily="50" charset="-128"/>
                          <a:cs typeface="Myanmar Text" panose="020B0502040204020203" pitchFamily="34" charset="0"/>
                        </a:rPr>
                        <a:t>ခေါက်လှေကားနှင့် အမြင့်သို့တက်ရန်ခြေနင်းအဖြစ်သုံးသောခုံတို့ကို ပျော့ပျောင်းသောကြမ်းပြင်ပေါ်တွင် မတပ်ဆင်ဘဲ မာကြောသည့်ကြမ်းပြင်တွင် တပ်ဆင်အသုံးပြုပါ။</a:t>
                      </a:r>
                    </a:p>
                    <a:p>
                      <a:pPr marL="342900" indent="-342900" algn="l" rtl="0">
                        <a:lnSpc>
                          <a:spcPct val="15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my-MM" sz="1400" dirty="0">
                          <a:latin typeface="Myanmar Text" panose="020B0502040204020203" pitchFamily="34" charset="0"/>
                          <a:ea typeface="Meiryo UI" panose="020B0604030504040204" pitchFamily="50" charset="-128"/>
                          <a:cs typeface="Myanmar Text" panose="020B0502040204020203" pitchFamily="34" charset="0"/>
                        </a:rPr>
                        <a:t>ခေါက်လှေကား ကားထွက်ခြင်းကို တားဆီးရန်အတွက် လုံခြုံရေးခလုတ် သေချာချိတ်ထားပြီးမှ အသုံးပြုပါ။</a:t>
                      </a:r>
                    </a:p>
                    <a:p>
                      <a:pPr marL="342900" indent="-342900" algn="l" rtl="0">
                        <a:lnSpc>
                          <a:spcPct val="15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my-MM" sz="1400" dirty="0">
                          <a:latin typeface="Myanmar Text" panose="020B0502040204020203" pitchFamily="34" charset="0"/>
                          <a:ea typeface="Meiryo UI" panose="020B0604030504040204" pitchFamily="50" charset="-128"/>
                          <a:cs typeface="Myanmar Text" panose="020B0502040204020203" pitchFamily="34" charset="0"/>
                        </a:rPr>
                        <a:t>ခေါက်လှေကား၏ ထိပ်ဆုံးအပြားပေါ်သို့ တက်စီးခြင်း၊ ခွထိ</a:t>
                      </a:r>
                      <a:r>
                        <a:rPr lang="en-US" sz="1400" dirty="0" err="1">
                          <a:latin typeface="Myanmar Text" panose="020B0502040204020203" pitchFamily="34" charset="0"/>
                          <a:ea typeface="Meiryo UI" panose="020B0604030504040204" pitchFamily="50" charset="-128"/>
                          <a:cs typeface="Myanmar Text" panose="020B0502040204020203" pitchFamily="34" charset="0"/>
                        </a:rPr>
                        <a:t>ုင</a:t>
                      </a:r>
                      <a:r>
                        <a:rPr lang="en-US" sz="1400" dirty="0">
                          <a:latin typeface="Myanmar Text" panose="020B0502040204020203" pitchFamily="34" charset="0"/>
                          <a:ea typeface="Meiryo UI" panose="020B0604030504040204" pitchFamily="50" charset="-128"/>
                          <a:cs typeface="Myanmar Text" panose="020B0502040204020203" pitchFamily="34" charset="0"/>
                        </a:rPr>
                        <a:t>်</a:t>
                      </a:r>
                      <a:r>
                        <a:rPr lang="my-MM" sz="1400" dirty="0">
                          <a:latin typeface="Myanmar Text" panose="020B0502040204020203" pitchFamily="34" charset="0"/>
                          <a:ea typeface="Meiryo UI" panose="020B0604030504040204" pitchFamily="50" charset="-128"/>
                          <a:cs typeface="Myanmar Text" panose="020B0502040204020203" pitchFamily="34" charset="0"/>
                        </a:rPr>
                        <a:t>ခြင်းတို့ပြုပြီး သုံးစွဲခြင်းမှ ရှောင်ကြဉ်ပါ။</a:t>
                      </a:r>
                    </a:p>
                    <a:p>
                      <a:pPr marL="342900" indent="-342900" algn="l" rtl="0">
                        <a:lnSpc>
                          <a:spcPct val="15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my-MM" sz="1400" dirty="0">
                          <a:latin typeface="Myanmar Text" panose="020B0502040204020203" pitchFamily="34" charset="0"/>
                          <a:ea typeface="Meiryo UI" panose="020B0604030504040204" pitchFamily="50" charset="-128"/>
                          <a:cs typeface="Myanmar Text" panose="020B0502040204020203" pitchFamily="34" charset="0"/>
                        </a:rPr>
                        <a:t>လုံခြုံရေးခလုတ်နှင့် ထောက်တိုင် (ခြေထောက်ပိုင်း)တို့ ပျက်စီးနေသည့် ခေါက်လှေကားနှင့် ပုံပျက်</a:t>
                      </a:r>
                      <a:r>
                        <a:rPr lang="en-US" sz="1400" dirty="0" err="1">
                          <a:latin typeface="Myanmar Text" panose="020B0502040204020203" pitchFamily="34" charset="0"/>
                          <a:ea typeface="Meiryo UI" panose="020B0604030504040204" pitchFamily="50" charset="-128"/>
                          <a:cs typeface="Myanmar Text" panose="020B0502040204020203" pitchFamily="34" charset="0"/>
                        </a:rPr>
                        <a:t>နေသည</a:t>
                      </a:r>
                      <a:r>
                        <a:rPr lang="en-US" sz="1400" dirty="0">
                          <a:latin typeface="Myanmar Text" panose="020B0502040204020203" pitchFamily="34" charset="0"/>
                          <a:ea typeface="Meiryo UI" panose="020B0604030504040204" pitchFamily="50" charset="-128"/>
                          <a:cs typeface="Myanmar Text" panose="020B0502040204020203" pitchFamily="34" charset="0"/>
                        </a:rPr>
                        <a:t>့်</a:t>
                      </a:r>
                      <a:r>
                        <a:rPr lang="en-US" sz="1400" baseline="0" dirty="0">
                          <a:latin typeface="Myanmar Text" panose="020B0502040204020203" pitchFamily="34" charset="0"/>
                          <a:ea typeface="Meiryo UI" panose="020B0604030504040204" pitchFamily="50" charset="-128"/>
                          <a:cs typeface="Myanmar Text" panose="020B0502040204020203" pitchFamily="34" charset="0"/>
                        </a:rPr>
                        <a:t> </a:t>
                      </a:r>
                      <a:r>
                        <a:rPr lang="my-MM" sz="1400" dirty="0">
                          <a:latin typeface="Myanmar Text" panose="020B0502040204020203" pitchFamily="34" charset="0"/>
                          <a:ea typeface="Meiryo UI" panose="020B0604030504040204" pitchFamily="50" charset="-128"/>
                          <a:cs typeface="Myanmar Text" panose="020B0502040204020203" pitchFamily="34" charset="0"/>
                        </a:rPr>
                        <a:t>အမြင့်သို့တက်ရန်ခြေနင်းအဖြစ်သုံးသောခုံတို့ကို အသုံးမပြုဘဲ သင့်တော်</a:t>
                      </a:r>
                      <a:r>
                        <a:rPr lang="en-US" sz="1400" dirty="0" err="1">
                          <a:latin typeface="Myanmar Text" panose="020B0502040204020203" pitchFamily="34" charset="0"/>
                          <a:ea typeface="Meiryo UI" panose="020B0604030504040204" pitchFamily="50" charset="-128"/>
                          <a:cs typeface="Myanmar Text" panose="020B0502040204020203" pitchFamily="34" charset="0"/>
                        </a:rPr>
                        <a:t>သည</a:t>
                      </a:r>
                      <a:r>
                        <a:rPr lang="en-US" sz="1400" dirty="0">
                          <a:latin typeface="Myanmar Text" panose="020B0502040204020203" pitchFamily="34" charset="0"/>
                          <a:ea typeface="Meiryo UI" panose="020B0604030504040204" pitchFamily="50" charset="-128"/>
                          <a:cs typeface="Myanmar Text" panose="020B0502040204020203" pitchFamily="34" charset="0"/>
                        </a:rPr>
                        <a:t>့်</a:t>
                      </a:r>
                      <a:r>
                        <a:rPr lang="en-US" sz="1400" dirty="0" err="1">
                          <a:latin typeface="Myanmar Text" panose="020B0502040204020203" pitchFamily="34" charset="0"/>
                          <a:ea typeface="Meiryo UI" panose="020B0604030504040204" pitchFamily="50" charset="-128"/>
                          <a:cs typeface="Myanmar Text" panose="020B0502040204020203" pitchFamily="34" charset="0"/>
                        </a:rPr>
                        <a:t>အရာနှင</a:t>
                      </a:r>
                      <a:r>
                        <a:rPr lang="en-US" sz="1400" dirty="0">
                          <a:latin typeface="Myanmar Text" panose="020B0502040204020203" pitchFamily="34" charset="0"/>
                          <a:ea typeface="Meiryo UI" panose="020B0604030504040204" pitchFamily="50" charset="-128"/>
                          <a:cs typeface="Myanmar Text" panose="020B0502040204020203" pitchFamily="34" charset="0"/>
                        </a:rPr>
                        <a:t>့်</a:t>
                      </a:r>
                      <a:r>
                        <a:rPr lang="my-MM" sz="1400" dirty="0">
                          <a:latin typeface="Myanmar Text" panose="020B0502040204020203" pitchFamily="34" charset="0"/>
                          <a:ea typeface="Meiryo UI" panose="020B0604030504040204" pitchFamily="50" charset="-128"/>
                          <a:cs typeface="Myanmar Text" panose="020B0502040204020203" pitchFamily="34" charset="0"/>
                        </a:rPr>
                        <a:t>လဲလှယ်ပါ။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>
              <a:lnSpc>
                <a:spcPct val="150000"/>
              </a:lnSpc>
            </a:pPr>
            <a:fld id="{1228868F-0BF5-4F87-8A94-00DF56ADA4E5}" type="slidenum">
              <a:rPr kumimoji="1" lang="ja-JP" altLang="en-US" smtClean="0">
                <a:latin typeface="Myanmar Text" panose="020B0502040204020203" pitchFamily="34" charset="0"/>
                <a:cs typeface="Myanmar Text" panose="020B0502040204020203" pitchFamily="34" charset="0"/>
              </a:rPr>
              <a:pPr rtl="0">
                <a:lnSpc>
                  <a:spcPct val="150000"/>
                </a:lnSpc>
              </a:pPr>
              <a:t>26</a:t>
            </a:fld>
            <a:endParaRPr kumimoji="1" lang="ja-JP" altLang="en-US">
              <a:latin typeface="Myanmar Text" panose="020B0502040204020203" pitchFamily="34" charset="0"/>
              <a:cs typeface="Myanmar Tex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85213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正方形/長方形 11"/>
          <p:cNvSpPr/>
          <p:nvPr/>
        </p:nvSpPr>
        <p:spPr>
          <a:xfrm>
            <a:off x="536166" y="3051675"/>
            <a:ext cx="8499834" cy="432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>
              <a:lnSpc>
                <a:spcPct val="150000"/>
              </a:lnSpc>
            </a:pPr>
            <a:endParaRPr kumimoji="1" lang="ja-JP" altLang="en-US">
              <a:solidFill>
                <a:schemeClr val="tx1"/>
              </a:solidFill>
              <a:latin typeface="Myanmar Text" panose="020B0502040204020203" pitchFamily="34" charset="0"/>
              <a:cs typeface="Myanmar Text" panose="020B0502040204020203" pitchFamily="34" charset="0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536166" y="2101525"/>
            <a:ext cx="8499834" cy="64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>
              <a:lnSpc>
                <a:spcPct val="150000"/>
              </a:lnSpc>
            </a:pPr>
            <a:endParaRPr kumimoji="1" lang="ja-JP" altLang="en-US">
              <a:solidFill>
                <a:schemeClr val="tx1"/>
              </a:solidFill>
              <a:latin typeface="Myanmar Text" panose="020B0502040204020203" pitchFamily="34" charset="0"/>
              <a:cs typeface="Myanmar Text" panose="020B0502040204020203" pitchFamily="34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536167" y="1100286"/>
            <a:ext cx="8499834" cy="64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>
              <a:lnSpc>
                <a:spcPct val="150000"/>
              </a:lnSpc>
            </a:pPr>
            <a:endParaRPr kumimoji="1" lang="ja-JP" altLang="en-US">
              <a:solidFill>
                <a:schemeClr val="tx1"/>
              </a:solidFill>
              <a:latin typeface="Myanmar Text" panose="020B0502040204020203" pitchFamily="34" charset="0"/>
              <a:cs typeface="Myanmar Text" panose="020B0502040204020203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324431" y="80844"/>
            <a:ext cx="8711569" cy="612156"/>
          </a:xfrm>
          <a:prstGeom prst="rect">
            <a:avLst/>
          </a:prstGeom>
          <a:solidFill>
            <a:srgbClr val="CCFFCC">
              <a:alpha val="50196"/>
            </a:srgb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>
              <a:lnSpc>
                <a:spcPct val="150000"/>
              </a:lnSpc>
            </a:pPr>
            <a:r>
              <a:rPr lang="my-MM" sz="2000" b="1" dirty="0">
                <a:solidFill>
                  <a:schemeClr val="tx1"/>
                </a:solidFill>
                <a:latin typeface="Myanmar Text" panose="020B0502040204020203" pitchFamily="34" charset="0"/>
                <a:ea typeface="Meiryo UI" panose="020B0604030504040204" pitchFamily="50" charset="-128"/>
                <a:cs typeface="Myanmar Text" panose="020B0502040204020203" pitchFamily="34" charset="0"/>
              </a:rPr>
              <a:t>“ညပ်မိခြင်း” ဘေးအန္တရာယ်မှကြိုတင်ကာကွယ်ရန်အတွက် အဓိကအချက်များ</a:t>
            </a:r>
            <a:endParaRPr kumimoji="1" lang="en-US" altLang="ja-JP" sz="2000" b="1" dirty="0">
              <a:solidFill>
                <a:schemeClr val="tx1"/>
              </a:solidFill>
              <a:latin typeface="Myanmar Text" panose="020B0502040204020203" pitchFamily="34" charset="0"/>
              <a:ea typeface="Meiryo UI" panose="020B0604030504040204" pitchFamily="50" charset="-128"/>
              <a:cs typeface="Myanmar Text" panose="020B0502040204020203" pitchFamily="34" charset="0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4976" y="710325"/>
            <a:ext cx="8853023" cy="6102675"/>
          </a:xfrm>
        </p:spPr>
        <p:txBody>
          <a:bodyPr rtlCol="0">
            <a:normAutofit/>
          </a:bodyPr>
          <a:lstStyle/>
          <a:p>
            <a:pPr rtl="0">
              <a:lnSpc>
                <a:spcPct val="150000"/>
              </a:lnSpc>
            </a:pPr>
            <a:r>
              <a:rPr lang="my-MM" sz="1200" dirty="0">
                <a:latin typeface="Myanmar Text" panose="020B0502040204020203" pitchFamily="34" charset="0"/>
                <a:cs typeface="Myanmar Text" panose="020B0502040204020203" pitchFamily="34" charset="0"/>
              </a:rPr>
              <a:t>ယာဉ်ပေါ်မှ ယာဉ်မောင်းသူအလွယ်တကူမြင်နိုင်သည့်နေရာတွင်ရပ်ပါ!</a:t>
            </a:r>
          </a:p>
          <a:p>
            <a:pPr marL="468000" lvl="1" rtl="0">
              <a:lnSpc>
                <a:spcPct val="150000"/>
              </a:lnSpc>
            </a:pPr>
            <a:r>
              <a:rPr lang="my-MM" sz="1200" dirty="0">
                <a:latin typeface="Myanmar Text" panose="020B0502040204020203" pitchFamily="34" charset="0"/>
                <a:cs typeface="Myanmar Text" panose="020B0502040204020203" pitchFamily="34" charset="0"/>
              </a:rPr>
              <a:t>ယာဉ်မောင်း၏မျက်ကွယ်နေရာ၌ရပ်နေပါက ယာဉ်မောင်းသည် လုံခြုံရေးအစောင့်အား သတိမထားမိတော့ဘဲ မောင်းနှင်မှုစတင်ခြင်းမျိုး ရှိနိုင်ပါသည်။</a:t>
            </a:r>
            <a:endParaRPr lang="en-US" altLang="ja-JP" sz="1200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marL="10800" rtl="0">
              <a:lnSpc>
                <a:spcPct val="150000"/>
              </a:lnSpc>
            </a:pPr>
            <a:r>
              <a:rPr lang="my-MM" sz="1200" dirty="0">
                <a:latin typeface="Myanmar Text" panose="020B0502040204020203" pitchFamily="34" charset="0"/>
                <a:cs typeface="Myanmar Text" panose="020B0502040204020203" pitchFamily="34" charset="0"/>
              </a:rPr>
              <a:t>အတင်အချပြုလုပ်သည့်စက်ယန္တရားများနှင့် အထူးသီးသန့်ယာဉ်များ၏ လုပ်ဆောင်ချက်အတိုင်းအတာကို အတည်ပြုထားပါ!</a:t>
            </a:r>
            <a:endParaRPr lang="en-US" altLang="ja-JP" sz="1200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marL="468000" lvl="1" rtl="0">
              <a:lnSpc>
                <a:spcPct val="150000"/>
              </a:lnSpc>
            </a:pPr>
            <a:r>
              <a:rPr lang="my-MM" sz="1200" dirty="0">
                <a:latin typeface="Myanmar Text" panose="020B0502040204020203" pitchFamily="34" charset="0"/>
                <a:cs typeface="Myanmar Text" panose="020B0502040204020203" pitchFamily="34" charset="0"/>
              </a:rPr>
              <a:t>အတင်အချပြုလုပ်သည့်စက်ယန္တရားများနှင့် မြေတူးစက်များစသည့် အထူးသီးသန့်ယာဉ်များ၏လုပ်ဆောင်ချက် (အပေါ်အောက်လှုပ်ရှားမှုနှင့် မြေတူးစက်ဘက်လှည့်သည့်အတိုင်းအတာစသည်) တို့ကို အတည်ပြုထားပြီး ဘေးကင်းလုံခြုံမှုရှိသော အကွာအ​ဝေးကို ရယူထားပါ။</a:t>
            </a:r>
            <a:endParaRPr lang="en-US" altLang="ja-JP" sz="1200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marL="10800" rtl="0">
              <a:lnSpc>
                <a:spcPct val="150000"/>
              </a:lnSpc>
            </a:pPr>
            <a:r>
              <a:rPr lang="my-MM" sz="1200" dirty="0">
                <a:latin typeface="Myanmar Text" panose="020B0502040204020203" pitchFamily="34" charset="0"/>
                <a:cs typeface="Myanmar Text" panose="020B0502040204020203" pitchFamily="34" charset="0"/>
              </a:rPr>
              <a:t>တံခါး၏ဖွဲ့စည်းပုံကို သိအောင်လုပ်ထားပြီး လက်ချောင်းများမညပ်အောင်သတိပြုပါ!</a:t>
            </a:r>
            <a:endParaRPr lang="en-US" altLang="ja-JP" sz="1200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marL="468000" lvl="1" rtl="0">
              <a:lnSpc>
                <a:spcPct val="150000"/>
              </a:lnSpc>
            </a:pPr>
            <a:r>
              <a:rPr lang="my-MM" sz="1200" dirty="0">
                <a:latin typeface="Myanmar Text" panose="020B0502040204020203" pitchFamily="34" charset="0"/>
                <a:cs typeface="Myanmar Text" panose="020B0502040204020203" pitchFamily="34" charset="0"/>
              </a:rPr>
              <a:t>တံခါးအဖွင့်အပိတ်လားရာဘက်နှင့် အလိုအလျောက်တံခါးများ၏ ဖွဲ့စည်းပုံကို သိအောင်လုပ်ထားပါ။</a:t>
            </a:r>
            <a:endParaRPr lang="en-US" altLang="ja-JP" sz="1200" dirty="0">
              <a:latin typeface="Myanmar Text" panose="020B0502040204020203" pitchFamily="34" charset="0"/>
              <a:cs typeface="Myanmar Text" panose="020B0502040204020203" pitchFamily="34" charset="0"/>
            </a:endParaRPr>
          </a:p>
        </p:txBody>
      </p:sp>
      <p:sp>
        <p:nvSpPr>
          <p:cNvPr id="8" name="角丸四角形 7"/>
          <p:cNvSpPr/>
          <p:nvPr/>
        </p:nvSpPr>
        <p:spPr>
          <a:xfrm>
            <a:off x="432000" y="3717000"/>
            <a:ext cx="8460000" cy="12960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rtl="0">
              <a:lnSpc>
                <a:spcPct val="150000"/>
              </a:lnSpc>
            </a:pPr>
            <a:r>
              <a:rPr lang="my-MM" sz="1400" dirty="0">
                <a:solidFill>
                  <a:schemeClr val="accent5">
                    <a:lumMod val="50000"/>
                  </a:schemeClr>
                </a:solidFill>
                <a:latin typeface="Myanmar Text" panose="020B0502040204020203" pitchFamily="34" charset="0"/>
                <a:ea typeface="Meiryo UI" panose="020B0604030504040204" pitchFamily="50" charset="-128"/>
                <a:cs typeface="Myanmar Text" panose="020B0502040204020203" pitchFamily="34" charset="0"/>
              </a:rPr>
              <a:t>[သာဓက]</a:t>
            </a:r>
          </a:p>
          <a:p>
            <a:pPr rtl="0">
              <a:lnSpc>
                <a:spcPct val="150000"/>
              </a:lnSpc>
            </a:pPr>
            <a:r>
              <a:rPr lang="my-MM" sz="1600" dirty="0">
                <a:solidFill>
                  <a:schemeClr val="tx1"/>
                </a:solidFill>
                <a:latin typeface="Myanmar Text" panose="020B0502040204020203" pitchFamily="34" charset="0"/>
                <a:ea typeface="Meiryo UI" panose="020B0604030504040204" pitchFamily="50" charset="-128"/>
                <a:cs typeface="Myanmar Text" panose="020B0502040204020203" pitchFamily="34" charset="0"/>
              </a:rPr>
              <a:t>ကင်းလှည့်လုံခြုံရေးလုပ်ဆောင်ရန်အတွက် အပြင်ထွက်ရန်လုပ်သည့်အချိန်တွင် ရုတ်တရက်လေပြင်းတိုက်ခံရပြီး တံခါးပိတ်သွားသည့်အတွက် လက်ညပ်သွားခဲ့ပါသည်။</a:t>
            </a:r>
            <a:endParaRPr kumimoji="1" lang="ja-JP" altLang="en-US" sz="1600" dirty="0">
              <a:solidFill>
                <a:schemeClr val="tx1"/>
              </a:solidFill>
              <a:latin typeface="Myanmar Text" panose="020B0502040204020203" pitchFamily="34" charset="0"/>
              <a:ea typeface="Meiryo UI" panose="020B0604030504040204" pitchFamily="50" charset="-128"/>
              <a:cs typeface="Myanmar Text" panose="020B0502040204020203" pitchFamily="34" charset="0"/>
            </a:endParaRPr>
          </a:p>
        </p:txBody>
      </p:sp>
      <p:sp>
        <p:nvSpPr>
          <p:cNvPr id="13" name="角丸四角形 12"/>
          <p:cNvSpPr/>
          <p:nvPr/>
        </p:nvSpPr>
        <p:spPr>
          <a:xfrm>
            <a:off x="432000" y="5085000"/>
            <a:ext cx="8460000" cy="1494675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rtl="0">
              <a:lnSpc>
                <a:spcPct val="150000"/>
              </a:lnSpc>
            </a:pPr>
            <a:r>
              <a:rPr lang="my-MM" sz="1200" dirty="0">
                <a:solidFill>
                  <a:schemeClr val="accent5">
                    <a:lumMod val="50000"/>
                  </a:schemeClr>
                </a:solidFill>
                <a:latin typeface="Myanmar Text" panose="020B0502040204020203" pitchFamily="34" charset="0"/>
                <a:ea typeface="Meiryo UI" panose="020B0604030504040204" pitchFamily="50" charset="-128"/>
                <a:cs typeface="Myanmar Text" panose="020B0502040204020203" pitchFamily="34" charset="0"/>
              </a:rPr>
              <a:t>[သာဓက]</a:t>
            </a:r>
          </a:p>
          <a:p>
            <a:pPr rtl="0">
              <a:lnSpc>
                <a:spcPct val="150000"/>
              </a:lnSpc>
            </a:pPr>
            <a:r>
              <a:rPr lang="my-MM" sz="1400" dirty="0">
                <a:solidFill>
                  <a:schemeClr val="tx1"/>
                </a:solidFill>
                <a:latin typeface="Myanmar Text" panose="020B0502040204020203" pitchFamily="34" charset="0"/>
                <a:ea typeface="Meiryo UI" panose="020B0604030504040204" pitchFamily="50" charset="-128"/>
                <a:cs typeface="Myanmar Text" panose="020B0502040204020203" pitchFamily="34" charset="0"/>
              </a:rPr>
              <a:t>ခြေထောက်သည် အတင်အချပြုလုပ်သည့်စက်ယန္တရား၏ အောက်တည့်တည့်တွင်ရှိနေသော်လည်း အတင်အချပြုလုပ်သည့်စက်မှအပြားကို အောက်သို့နှိမ့်ချလိုက်သည့်အတွက် အတင်အချပြုလုပ်သည့်စက်မှအပြားနှင့် ခြေထောက်ညပ်သွားခဲ့ပါသည်။</a:t>
            </a:r>
            <a:endParaRPr kumimoji="1" lang="ja-JP" altLang="en-US" sz="1400" dirty="0">
              <a:solidFill>
                <a:schemeClr val="tx1"/>
              </a:solidFill>
              <a:latin typeface="Myanmar Text" panose="020B0502040204020203" pitchFamily="34" charset="0"/>
              <a:ea typeface="Meiryo UI" panose="020B0604030504040204" pitchFamily="50" charset="-128"/>
              <a:cs typeface="Myanmar Text" panose="020B0502040204020203" pitchFamily="34" charset="0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>
              <a:lnSpc>
                <a:spcPct val="150000"/>
              </a:lnSpc>
            </a:pPr>
            <a:fld id="{1228868F-0BF5-4F87-8A94-00DF56ADA4E5}" type="slidenum">
              <a:rPr kumimoji="1" lang="ja-JP" altLang="en-US" smtClean="0">
                <a:latin typeface="Myanmar Text" panose="020B0502040204020203" pitchFamily="34" charset="0"/>
                <a:cs typeface="Myanmar Text" panose="020B0502040204020203" pitchFamily="34" charset="0"/>
              </a:rPr>
              <a:pPr rtl="0">
                <a:lnSpc>
                  <a:spcPct val="150000"/>
                </a:lnSpc>
              </a:pPr>
              <a:t>27</a:t>
            </a:fld>
            <a:endParaRPr kumimoji="1" lang="ja-JP" altLang="en-US">
              <a:latin typeface="Myanmar Text" panose="020B0502040204020203" pitchFamily="34" charset="0"/>
              <a:cs typeface="Myanmar Tex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8754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正方形/長方形 14"/>
          <p:cNvSpPr/>
          <p:nvPr/>
        </p:nvSpPr>
        <p:spPr>
          <a:xfrm>
            <a:off x="540000" y="4823376"/>
            <a:ext cx="8499834" cy="432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>
              <a:lnSpc>
                <a:spcPct val="150000"/>
              </a:lnSpc>
            </a:pPr>
            <a:endParaRPr kumimoji="1" lang="ja-JP" altLang="en-US">
              <a:solidFill>
                <a:schemeClr val="tx1"/>
              </a:solidFill>
              <a:latin typeface="Myanmar Text" panose="020B0502040204020203" pitchFamily="34" charset="0"/>
              <a:cs typeface="Myanmar Text" panose="020B0502040204020203" pitchFamily="34" charset="0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540000" y="3141000"/>
            <a:ext cx="8499834" cy="432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>
              <a:lnSpc>
                <a:spcPct val="150000"/>
              </a:lnSpc>
            </a:pPr>
            <a:endParaRPr kumimoji="1" lang="ja-JP" altLang="en-US">
              <a:solidFill>
                <a:schemeClr val="tx1"/>
              </a:solidFill>
              <a:latin typeface="Myanmar Text" panose="020B0502040204020203" pitchFamily="34" charset="0"/>
              <a:cs typeface="Myanmar Text" panose="020B0502040204020203" pitchFamily="34" charset="0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540000" y="2349000"/>
            <a:ext cx="8499834" cy="432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>
              <a:lnSpc>
                <a:spcPct val="150000"/>
              </a:lnSpc>
            </a:pPr>
            <a:endParaRPr kumimoji="1" lang="ja-JP" altLang="en-US">
              <a:solidFill>
                <a:schemeClr val="tx1"/>
              </a:solidFill>
              <a:latin typeface="Myanmar Text" panose="020B0502040204020203" pitchFamily="34" charset="0"/>
              <a:cs typeface="Myanmar Text" panose="020B0502040204020203" pitchFamily="34" charset="0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540000" y="1557000"/>
            <a:ext cx="8499834" cy="432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>
              <a:lnSpc>
                <a:spcPct val="150000"/>
              </a:lnSpc>
            </a:pPr>
            <a:endParaRPr kumimoji="1" lang="ja-JP" altLang="en-US">
              <a:solidFill>
                <a:schemeClr val="tx1"/>
              </a:solidFill>
              <a:latin typeface="Myanmar Text" panose="020B0502040204020203" pitchFamily="34" charset="0"/>
              <a:cs typeface="Myanmar Text" panose="020B0502040204020203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324431" y="80844"/>
            <a:ext cx="8711569" cy="612156"/>
          </a:xfrm>
          <a:prstGeom prst="rect">
            <a:avLst/>
          </a:prstGeom>
          <a:solidFill>
            <a:srgbClr val="CCFFCC">
              <a:alpha val="50196"/>
            </a:srgb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>
              <a:lnSpc>
                <a:spcPct val="150000"/>
              </a:lnSpc>
            </a:pPr>
            <a:r>
              <a:rPr lang="my-MM" sz="1600" b="1" dirty="0">
                <a:solidFill>
                  <a:schemeClr val="tx1"/>
                </a:solidFill>
                <a:latin typeface="Myanmar Text" panose="020B0502040204020203" pitchFamily="34" charset="0"/>
                <a:ea typeface="Meiryo UI" panose="020B0604030504040204" pitchFamily="50" charset="-128"/>
                <a:cs typeface="Myanmar Text" panose="020B0502040204020203" pitchFamily="34" charset="0"/>
              </a:rPr>
              <a:t>“ဖြစ်လေ့ရှိသောမတော်တဆမှု” ဘေးအန္တရာယ်မှကြိုတင်ကာကွယ်ရန်အတွက် အဓိကအချက်များ</a:t>
            </a:r>
            <a:endParaRPr kumimoji="1" lang="en-US" altLang="ja-JP" sz="1600" b="1" dirty="0">
              <a:solidFill>
                <a:schemeClr val="tx1"/>
              </a:solidFill>
              <a:latin typeface="Myanmar Text" panose="020B0502040204020203" pitchFamily="34" charset="0"/>
              <a:ea typeface="Meiryo UI" panose="020B0604030504040204" pitchFamily="50" charset="-128"/>
              <a:cs typeface="Myanmar Text" panose="020B0502040204020203" pitchFamily="34" charset="0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4976" y="710325"/>
            <a:ext cx="8853023" cy="6102675"/>
          </a:xfrm>
        </p:spPr>
        <p:txBody>
          <a:bodyPr rtlCol="0">
            <a:normAutofit/>
          </a:bodyPr>
          <a:lstStyle/>
          <a:p>
            <a:pPr marL="0" indent="0" rtl="0">
              <a:lnSpc>
                <a:spcPct val="150000"/>
              </a:lnSpc>
              <a:buNone/>
            </a:pPr>
            <a:r>
              <a:rPr lang="my-MM" sz="1400" dirty="0">
                <a:latin typeface="Myanmar Text" panose="020B0502040204020203" pitchFamily="34" charset="0"/>
                <a:cs typeface="Myanmar Text" panose="020B0502040204020203" pitchFamily="34" charset="0"/>
              </a:rPr>
              <a:t>[သံသယဖြစ်ဖွယ်လူများအားတုံ့ပြန်မှု]</a:t>
            </a:r>
          </a:p>
          <a:p>
            <a:pPr rtl="0">
              <a:lnSpc>
                <a:spcPct val="150000"/>
              </a:lnSpc>
            </a:pPr>
            <a:r>
              <a:rPr lang="my-MM" sz="1400" dirty="0">
                <a:latin typeface="Myanmar Text" panose="020B0502040204020203" pitchFamily="34" charset="0"/>
                <a:cs typeface="Myanmar Text" panose="020B0502040204020203" pitchFamily="34" charset="0"/>
              </a:rPr>
              <a:t>ယဉ်ကျေးသော ရှင်းပြချက်၊ စိတ်ရင်းမှန်ဖော်ပြနိုင်သည့်စကားလုံးများဖြင့် အသံပြုပါ!</a:t>
            </a:r>
          </a:p>
          <a:p>
            <a:pPr marL="468000" lvl="1" rtl="0">
              <a:lnSpc>
                <a:spcPct val="150000"/>
              </a:lnSpc>
            </a:pPr>
            <a:r>
              <a:rPr lang="my-MM" sz="1200" dirty="0">
                <a:latin typeface="Myanmar Text" panose="020B0502040204020203" pitchFamily="34" charset="0"/>
                <a:cs typeface="Myanmar Text" panose="020B0502040204020203" pitchFamily="34" charset="0"/>
              </a:rPr>
              <a:t>အခြားသူ၏ စိတ်အခြေအနေနှင့် စိတ်ခံစားချက်များကို နားလည်အောင်လုပ်ခြင်းအားဖြင့် အငြင်းပွားမှုများမှ ကျော်လွှားနိုင်ပါမည်။</a:t>
            </a:r>
            <a:endParaRPr lang="en-US" altLang="ja-JP" sz="1200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marL="10800" rtl="0">
              <a:lnSpc>
                <a:spcPct val="150000"/>
              </a:lnSpc>
            </a:pPr>
            <a:r>
              <a:rPr lang="my-MM" sz="1400" dirty="0">
                <a:latin typeface="Myanmar Text" panose="020B0502040204020203" pitchFamily="34" charset="0"/>
                <a:cs typeface="Myanmar Text" panose="020B0502040204020203" pitchFamily="34" charset="0"/>
              </a:rPr>
              <a:t>လိုအပ်သည့် ကြားခံနေရာလွတ်ကို ထားရှိပါ!</a:t>
            </a:r>
            <a:endParaRPr lang="en-US" altLang="ja-JP" sz="1400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marL="468000" lvl="1" rtl="0">
              <a:lnSpc>
                <a:spcPct val="150000"/>
              </a:lnSpc>
            </a:pPr>
            <a:r>
              <a:rPr lang="my-MM" sz="1200" dirty="0">
                <a:latin typeface="Myanmar Text" panose="020B0502040204020203" pitchFamily="34" charset="0"/>
                <a:cs typeface="Myanmar Text" panose="020B0502040204020203" pitchFamily="34" charset="0"/>
              </a:rPr>
              <a:t>သံသယဖြစ်ဖွယ်လူများထံမှ တိုက်ရိုက်ထိခိုက်မှုကိုရှောင်ရှားရန်အတွက် မလိုအပ်ဘဲချဉ်းကပ်ခြင်းကိုရှောင်ပါ။</a:t>
            </a:r>
            <a:endParaRPr lang="en-US" altLang="ja-JP" sz="1200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marL="10800" rtl="0">
              <a:lnSpc>
                <a:spcPct val="150000"/>
              </a:lnSpc>
            </a:pPr>
            <a:r>
              <a:rPr lang="my-MM" sz="1400" dirty="0">
                <a:latin typeface="Myanmar Text" panose="020B0502040204020203" pitchFamily="34" charset="0"/>
                <a:cs typeface="Myanmar Text" panose="020B0502040204020203" pitchFamily="34" charset="0"/>
              </a:rPr>
              <a:t>သံသယဖြစ်ဖွယ်လူအပေါ် လူအရေအတွက်အများဖြင့် တုန့်ပြန်ဆောင်ရွက်ပါ!</a:t>
            </a:r>
            <a:endParaRPr lang="en-US" altLang="ja-JP" sz="1400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marL="468000" lvl="1" rtl="0">
              <a:lnSpc>
                <a:spcPct val="150000"/>
              </a:lnSpc>
            </a:pPr>
            <a:r>
              <a:rPr lang="my-MM" sz="1200" dirty="0">
                <a:latin typeface="Myanmar Text" panose="020B0502040204020203" pitchFamily="34" charset="0"/>
                <a:cs typeface="Myanmar Text" panose="020B0502040204020203" pitchFamily="34" charset="0"/>
              </a:rPr>
              <a:t>သံသယဖြစ်ဖွယ်လူအပေါ် တစ်ဦးတည်းတုန့်ပြန်ဆောင်ရွက်ခြင်းမပြုဘဲ လူအရေအတွက်အများဖြင့်အဖွဲ့ဖွဲ့ပြီးမှ တုန့်ပြန်ဆောင်ရွက်ပါ။</a:t>
            </a:r>
            <a:endParaRPr lang="en-US" altLang="ja-JP" sz="1200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marL="0" indent="0" rtl="0">
              <a:lnSpc>
                <a:spcPct val="150000"/>
              </a:lnSpc>
              <a:buNone/>
            </a:pPr>
            <a:endParaRPr lang="en-US" altLang="ja-JP" sz="1400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marL="0" indent="0" rtl="0">
              <a:lnSpc>
                <a:spcPct val="150000"/>
              </a:lnSpc>
              <a:buNone/>
            </a:pPr>
            <a:r>
              <a:rPr lang="my-MM" sz="1400" dirty="0">
                <a:latin typeface="Myanmar Text" panose="020B0502040204020203" pitchFamily="34" charset="0"/>
                <a:cs typeface="Myanmar Text" panose="020B0502040204020203" pitchFamily="34" charset="0"/>
              </a:rPr>
              <a:t>[ပျားများအပေါ် တုန့်ပြန်ဆောင်ရွက်ခြင်း]</a:t>
            </a:r>
          </a:p>
          <a:p>
            <a:pPr marL="10800" rtl="0">
              <a:lnSpc>
                <a:spcPct val="150000"/>
              </a:lnSpc>
            </a:pPr>
            <a:r>
              <a:rPr lang="my-MM" sz="1400" dirty="0">
                <a:latin typeface="Myanmar Text" panose="020B0502040204020203" pitchFamily="34" charset="0"/>
                <a:cs typeface="Myanmar Text" panose="020B0502040204020203" pitchFamily="34" charset="0"/>
              </a:rPr>
              <a:t>အတင်းကာရော ချဉ်းကပ်ခြင်း မပြုဘဲ လှုံ့ဆော်မှုမပြုပါနှင့်!</a:t>
            </a:r>
            <a:endParaRPr lang="en-US" altLang="ja-JP" sz="1400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marL="468000" lvl="1" rtl="0">
              <a:lnSpc>
                <a:spcPct val="150000"/>
              </a:lnSpc>
            </a:pPr>
            <a:r>
              <a:rPr lang="my-MM" sz="1200" dirty="0">
                <a:latin typeface="Myanmar Text" panose="020B0502040204020203" pitchFamily="34" charset="0"/>
                <a:cs typeface="Myanmar Text" panose="020B0502040204020203" pitchFamily="34" charset="0"/>
              </a:rPr>
              <a:t>ကျွမ်းကျင်သူလုပ်ငန်းရှင်များထံ တစ်ဆင့်အပ်နှံပါ။</a:t>
            </a:r>
            <a:endParaRPr lang="en-US" altLang="ja-JP" sz="1200" dirty="0">
              <a:latin typeface="Myanmar Text" panose="020B0502040204020203" pitchFamily="34" charset="0"/>
              <a:cs typeface="Myanmar Text" panose="020B0502040204020203" pitchFamily="34" charset="0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>
              <a:lnSpc>
                <a:spcPct val="150000"/>
              </a:lnSpc>
            </a:pPr>
            <a:fld id="{1228868F-0BF5-4F87-8A94-00DF56ADA4E5}" type="slidenum">
              <a:rPr kumimoji="1" lang="ja-JP" altLang="en-US" smtClean="0">
                <a:latin typeface="Myanmar Text" panose="020B0502040204020203" pitchFamily="34" charset="0"/>
                <a:cs typeface="Myanmar Text" panose="020B0502040204020203" pitchFamily="34" charset="0"/>
              </a:rPr>
              <a:pPr rtl="0">
                <a:lnSpc>
                  <a:spcPct val="150000"/>
                </a:lnSpc>
              </a:pPr>
              <a:t>28</a:t>
            </a:fld>
            <a:endParaRPr kumimoji="1" lang="ja-JP" altLang="en-US">
              <a:latin typeface="Myanmar Text" panose="020B0502040204020203" pitchFamily="34" charset="0"/>
              <a:cs typeface="Myanmar Tex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2387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/>
          <p:cNvSpPr/>
          <p:nvPr/>
        </p:nvSpPr>
        <p:spPr>
          <a:xfrm>
            <a:off x="540000" y="5085000"/>
            <a:ext cx="8499834" cy="1224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>
              <a:lnSpc>
                <a:spcPct val="150000"/>
              </a:lnSpc>
            </a:pPr>
            <a:endParaRPr kumimoji="1" lang="ja-JP" altLang="en-US">
              <a:solidFill>
                <a:schemeClr val="tx1"/>
              </a:solidFill>
              <a:latin typeface="Myanmar Text" panose="020B0502040204020203" pitchFamily="34" charset="0"/>
              <a:cs typeface="Myanmar Text" panose="020B0502040204020203" pitchFamily="34" charset="0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540000" y="3789001"/>
            <a:ext cx="8499834" cy="8639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>
              <a:lnSpc>
                <a:spcPct val="150000"/>
              </a:lnSpc>
            </a:pPr>
            <a:endParaRPr kumimoji="1" lang="ja-JP" altLang="en-US">
              <a:solidFill>
                <a:schemeClr val="tx1"/>
              </a:solidFill>
              <a:latin typeface="Myanmar Text" panose="020B0502040204020203" pitchFamily="34" charset="0"/>
              <a:cs typeface="Myanmar Text" panose="020B0502040204020203" pitchFamily="34" charset="0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540000" y="2138247"/>
            <a:ext cx="8499834" cy="93075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>
              <a:lnSpc>
                <a:spcPct val="150000"/>
              </a:lnSpc>
            </a:pPr>
            <a:endParaRPr kumimoji="1" lang="ja-JP" altLang="en-US">
              <a:solidFill>
                <a:schemeClr val="tx1"/>
              </a:solidFill>
              <a:latin typeface="Myanmar Text" panose="020B0502040204020203" pitchFamily="34" charset="0"/>
              <a:cs typeface="Myanmar Text" panose="020B0502040204020203" pitchFamily="34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536167" y="1100286"/>
            <a:ext cx="8499834" cy="64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>
              <a:lnSpc>
                <a:spcPct val="150000"/>
              </a:lnSpc>
            </a:pPr>
            <a:endParaRPr kumimoji="1" lang="ja-JP" altLang="en-US">
              <a:solidFill>
                <a:schemeClr val="tx1"/>
              </a:solidFill>
              <a:latin typeface="Myanmar Text" panose="020B0502040204020203" pitchFamily="34" charset="0"/>
              <a:cs typeface="Myanmar Text" panose="020B0502040204020203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324431" y="80844"/>
            <a:ext cx="8711569" cy="612156"/>
          </a:xfrm>
          <a:prstGeom prst="rect">
            <a:avLst/>
          </a:prstGeom>
          <a:solidFill>
            <a:srgbClr val="CCFFCC">
              <a:alpha val="50196"/>
            </a:srgb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>
              <a:lnSpc>
                <a:spcPct val="150000"/>
              </a:lnSpc>
            </a:pPr>
            <a:r>
              <a:rPr lang="my-MM" sz="2000" b="1" dirty="0">
                <a:solidFill>
                  <a:schemeClr val="tx1"/>
                </a:solidFill>
                <a:latin typeface="Myanmar Text" panose="020B0502040204020203" pitchFamily="34" charset="0"/>
                <a:ea typeface="Meiryo UI" panose="020B0604030504040204" pitchFamily="50" charset="-128"/>
                <a:cs typeface="Myanmar Text" panose="020B0502040204020203" pitchFamily="34" charset="0"/>
              </a:rPr>
              <a:t>ပုံမှန်မဟုတ်သောအခြေအနေတစ်ခုဖြစ်ပေါ်သည့်အခါရှိ အဓိကအချက်များ</a:t>
            </a:r>
            <a:endParaRPr kumimoji="1" lang="en-US" altLang="ja-JP" sz="2000" b="1" dirty="0">
              <a:solidFill>
                <a:schemeClr val="tx1"/>
              </a:solidFill>
              <a:latin typeface="Myanmar Text" panose="020B0502040204020203" pitchFamily="34" charset="0"/>
              <a:ea typeface="Meiryo UI" panose="020B0604030504040204" pitchFamily="50" charset="-128"/>
              <a:cs typeface="Myanmar Text" panose="020B0502040204020203" pitchFamily="34" charset="0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4976" y="710325"/>
            <a:ext cx="8853023" cy="6102675"/>
          </a:xfrm>
        </p:spPr>
        <p:txBody>
          <a:bodyPr rtlCol="0">
            <a:normAutofit fontScale="55000" lnSpcReduction="20000"/>
          </a:bodyPr>
          <a:lstStyle/>
          <a:p>
            <a:pPr rtl="0">
              <a:lnSpc>
                <a:spcPct val="170000"/>
              </a:lnSpc>
            </a:pPr>
            <a:r>
              <a:rPr lang="my-MM" sz="2400" dirty="0">
                <a:latin typeface="Myanmar Text" panose="020B0502040204020203" pitchFamily="34" charset="0"/>
                <a:cs typeface="Myanmar Text" panose="020B0502040204020203" pitchFamily="34" charset="0"/>
              </a:rPr>
              <a:t>ရဲဌာနနှင့်ဆက်သွယ်ခြင်း</a:t>
            </a:r>
          </a:p>
          <a:p>
            <a:pPr marL="468000" lvl="1" rtl="0">
              <a:lnSpc>
                <a:spcPct val="170000"/>
              </a:lnSpc>
            </a:pPr>
            <a:r>
              <a:rPr lang="my-MM" sz="2000" dirty="0">
                <a:latin typeface="Myanmar Text" panose="020B0502040204020203" pitchFamily="34" charset="0"/>
                <a:cs typeface="Myanmar Text" panose="020B0502040204020203" pitchFamily="34" charset="0"/>
              </a:rPr>
              <a:t>အခြေအနေကို အေးအေးဆေးဆေးတည်တည်ငြိမ်ငြိမ်ဖြင့် နားလည်အောင်လုပ်ခြင်းနှင့်အတူ ထိခိုက်မှုမပြန့်ပွားရန်တားဆီးခြင်း၊ ဒဏ်ရာရသူများကို ကယ်ဆယ်ခြင်းနှင့် လမ်းပြခြင်းတို့ကို အတူလုပ်ဆောင်ပါ။</a:t>
            </a:r>
            <a:endParaRPr lang="en-US" altLang="ja-JP" sz="2000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marL="10800" rtl="0">
              <a:lnSpc>
                <a:spcPct val="170000"/>
              </a:lnSpc>
            </a:pPr>
            <a:r>
              <a:rPr lang="my-MM" sz="2400" dirty="0">
                <a:latin typeface="Myanmar Text" panose="020B0502040204020203" pitchFamily="34" charset="0"/>
                <a:cs typeface="Myanmar Text" panose="020B0502040204020203" pitchFamily="34" charset="0"/>
              </a:rPr>
              <a:t>အခင်းဖြစ်ရာနေရာကို ထိန်းသိ</a:t>
            </a:r>
            <a:r>
              <a:rPr lang="en-US" sz="2400" dirty="0">
                <a:latin typeface="Myanmar Text" panose="020B0502040204020203" pitchFamily="34" charset="0"/>
                <a:cs typeface="Myanmar Text" panose="020B0502040204020203" pitchFamily="34" charset="0"/>
              </a:rPr>
              <a:t>မ်</a:t>
            </a:r>
            <a:r>
              <a:rPr lang="my-MM" sz="2400" dirty="0">
                <a:latin typeface="Myanmar Text" panose="020B0502040204020203" pitchFamily="34" charset="0"/>
                <a:cs typeface="Myanmar Text" panose="020B0502040204020203" pitchFamily="34" charset="0"/>
              </a:rPr>
              <a:t>းခြင်း</a:t>
            </a:r>
            <a:endParaRPr lang="en-US" altLang="ja-JP" sz="2400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marL="468000" lvl="1" rtl="0">
              <a:lnSpc>
                <a:spcPct val="170000"/>
              </a:lnSpc>
            </a:pPr>
            <a:r>
              <a:rPr lang="my-MM" sz="2000" dirty="0">
                <a:latin typeface="Myanmar Text" panose="020B0502040204020203" pitchFamily="34" charset="0"/>
                <a:cs typeface="Myanmar Text" panose="020B0502040204020203" pitchFamily="34" charset="0"/>
              </a:rPr>
              <a:t>ရာဇဝတ်မှုများနှင့် မတော်တဆမှုများ၏အဓိက</a:t>
            </a:r>
            <a:r>
              <a:rPr lang="en-US" sz="2000" dirty="0">
                <a:latin typeface="Myanmar Text" panose="020B0502040204020203" pitchFamily="34" charset="0"/>
                <a:cs typeface="Myanmar Text" panose="020B0502040204020203" pitchFamily="34" charset="0"/>
              </a:rPr>
              <a:t> </a:t>
            </a:r>
            <a:r>
              <a:rPr lang="my-MM" sz="2000" dirty="0">
                <a:latin typeface="Myanmar Text" panose="020B0502040204020203" pitchFamily="34" charset="0"/>
                <a:cs typeface="Myanmar Text" panose="020B0502040204020203" pitchFamily="34" charset="0"/>
              </a:rPr>
              <a:t>အ</a:t>
            </a:r>
            <a:r>
              <a:rPr lang="en-US" sz="2000" dirty="0" err="1">
                <a:latin typeface="Myanmar Text" panose="020B0502040204020203" pitchFamily="34" charset="0"/>
                <a:cs typeface="Myanmar Text" panose="020B0502040204020203" pitchFamily="34" charset="0"/>
              </a:rPr>
              <a:t>ကြောင်း</a:t>
            </a:r>
            <a:r>
              <a:rPr lang="my-MM" sz="2000" dirty="0">
                <a:latin typeface="Myanmar Text" panose="020B0502040204020203" pitchFamily="34" charset="0"/>
                <a:cs typeface="Myanmar Text" panose="020B0502040204020203" pitchFamily="34" charset="0"/>
              </a:rPr>
              <a:t>အရင်းဖြစ်သည့် သက်သေခံအထောက်အထားများသည် အရေအတွက်များစွာ </a:t>
            </a:r>
            <a:endParaRPr lang="en-US" sz="2000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marL="239400" lvl="1" indent="0" rtl="0">
              <a:lnSpc>
                <a:spcPct val="170000"/>
              </a:lnSpc>
              <a:buNone/>
            </a:pPr>
            <a:r>
              <a:rPr lang="en-US" sz="2000" dirty="0">
                <a:latin typeface="Myanmar Text" panose="020B0502040204020203" pitchFamily="34" charset="0"/>
                <a:cs typeface="Myanmar Text" panose="020B0502040204020203" pitchFamily="34" charset="0"/>
              </a:rPr>
              <a:t>      </a:t>
            </a:r>
            <a:r>
              <a:rPr lang="my-MM" sz="2000" dirty="0">
                <a:latin typeface="Myanmar Text" panose="020B0502040204020203" pitchFamily="34" charset="0"/>
                <a:cs typeface="Myanmar Text" panose="020B0502040204020203" pitchFamily="34" charset="0"/>
              </a:rPr>
              <a:t>ကျန်ရှိနေပါသည်။</a:t>
            </a:r>
            <a:endParaRPr lang="en-US" altLang="ja-JP" sz="2000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marL="468000" lvl="1" rtl="0">
              <a:lnSpc>
                <a:spcPct val="170000"/>
              </a:lnSpc>
            </a:pPr>
            <a:r>
              <a:rPr lang="my-MM" sz="2000" dirty="0">
                <a:latin typeface="Myanmar Text" panose="020B0502040204020203" pitchFamily="34" charset="0"/>
                <a:cs typeface="Myanmar Text" panose="020B0502040204020203" pitchFamily="34" charset="0"/>
              </a:rPr>
              <a:t>အခင်းဖြစ်ရာနေရာကို ထိုအတိုင်းထိန်းသိမ်းထားရန်ကြိုးစားပြီး ရဲနှင့်မီးသတ်တို့၏ စုံစမ်းစစ်ဆေးသည့်လှုပ်ရှားမှုများတွင် ပူးပေါင်းပါဝင်ပေးပါ။</a:t>
            </a:r>
            <a:endParaRPr lang="en-US" altLang="ja-JP" sz="2000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marL="10800" rtl="0">
              <a:lnSpc>
                <a:spcPct val="170000"/>
              </a:lnSpc>
            </a:pPr>
            <a:r>
              <a:rPr lang="my-MM" sz="2400" dirty="0">
                <a:latin typeface="Myanmar Text" panose="020B0502040204020203" pitchFamily="34" charset="0"/>
                <a:cs typeface="Myanmar Text" panose="020B0502040204020203" pitchFamily="34" charset="0"/>
              </a:rPr>
              <a:t>နှလုံးခုန်စေရန် အရေးပေါ်အသက်ကယ်မှုကို အကောင်အထည်ဖော်ဆောင်ခြင်း</a:t>
            </a:r>
            <a:endParaRPr lang="en-US" altLang="ja-JP" sz="2000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marL="10800" rtl="0">
              <a:lnSpc>
                <a:spcPct val="170000"/>
              </a:lnSpc>
            </a:pPr>
            <a:r>
              <a:rPr lang="my-MM" sz="2400" dirty="0">
                <a:latin typeface="Myanmar Text" panose="020B0502040204020203" pitchFamily="34" charset="0"/>
                <a:cs typeface="Myanmar Text" panose="020B0502040204020203" pitchFamily="34" charset="0"/>
              </a:rPr>
              <a:t>ဘေးရှောင်ရန်လမ်းကြောင်းပြမှုကိုအကောင်အထည်ဖော်ဆောင်ခြင်း</a:t>
            </a:r>
            <a:endParaRPr lang="en-US" altLang="ja-JP" sz="2400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marL="468000" lvl="1" rtl="0">
              <a:lnSpc>
                <a:spcPct val="170000"/>
              </a:lnSpc>
            </a:pPr>
            <a:r>
              <a:rPr lang="my-MM" sz="2000" dirty="0">
                <a:latin typeface="Myanmar Text" panose="020B0502040204020203" pitchFamily="34" charset="0"/>
                <a:cs typeface="Myanmar Text" panose="020B0502040204020203" pitchFamily="34" charset="0"/>
              </a:rPr>
              <a:t>လုံခြုံရေးအစောင့်များသည် ဘေးရှောင်ရန်လမ်းကြောင်းပြမှုနှင့် ကနဦးမီးသတ်မှုတို့လုပ်ဆောင်ရန်တာဝန်ပေးခံရခြင်းများသည့်အတွက် ဘေးရှောင်မှုအစီအစဉ်စာအုပ်ကိုအတည်ပြုခြင်းနှင့် ဘေးရှောင်ရန်လမ်းကြောင်းပြမှုနှင့်ပတ်သက်သည့် ကြိုတင်ပြင်ဆင်မှုများကို ပေါ့လျော့ခြင်းမရှိဘဲ ဆောင်ရွက်ပါ။</a:t>
            </a:r>
            <a:endParaRPr lang="en-US" altLang="ja-JP" sz="2000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marL="10800" rtl="0">
              <a:lnSpc>
                <a:spcPct val="170000"/>
              </a:lnSpc>
            </a:pPr>
            <a:r>
              <a:rPr lang="my-MM" sz="2400" dirty="0">
                <a:latin typeface="Myanmar Text" panose="020B0502040204020203" pitchFamily="34" charset="0"/>
                <a:cs typeface="Myanmar Text" panose="020B0502040204020203" pitchFamily="34" charset="0"/>
              </a:rPr>
              <a:t>ကနဦးမီးသတ်မှုကို အကောင်အထည်ဖော်ဆောင်ခြင်း</a:t>
            </a:r>
            <a:endParaRPr lang="en-US" altLang="ja-JP" sz="2400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marL="468000" lvl="1" rtl="0">
              <a:lnSpc>
                <a:spcPct val="170000"/>
              </a:lnSpc>
            </a:pPr>
            <a:r>
              <a:rPr lang="my-MM" sz="2000" dirty="0">
                <a:latin typeface="Myanmar Text" panose="020B0502040204020203" pitchFamily="34" charset="0"/>
                <a:cs typeface="Myanmar Text" panose="020B0502040204020203" pitchFamily="34" charset="0"/>
              </a:rPr>
              <a:t>အနည်းငယ်မျှသောမီးတောက်စသည့် မီးဘေးတွေ့ရှိသည့်အခါ ဘေးရှောင်ရန်လမ်းကြောင်းပြမှုကိုလုပ်ဆောင်ခြင်းနှင့်တစ်ပြိုင်တည်း ကနဦးမီးသတ်မှုပြုရန်မှာလည်း အရေးကြီးပါသည်။</a:t>
            </a:r>
            <a:endParaRPr lang="en-US" altLang="ja-JP" sz="2000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marL="468000" lvl="1" rtl="0">
              <a:lnSpc>
                <a:spcPct val="170000"/>
              </a:lnSpc>
            </a:pPr>
            <a:r>
              <a:rPr lang="my-MM" sz="2000" dirty="0">
                <a:latin typeface="Myanmar Text" panose="020B0502040204020203" pitchFamily="34" charset="0"/>
                <a:cs typeface="Myanmar Text" panose="020B0502040204020203" pitchFamily="34" charset="0"/>
              </a:rPr>
              <a:t>သို့သော် မိမိအတွက်အန္တရာယ်ရှိသည်ဟုခံစားရလျှင် သို့မဟုတ် မျက်နှာကျက်အထိ မီးပြန့်နှံ့သွားပါက ချက်ချင်းထွက်ပြေးပါ။</a:t>
            </a:r>
            <a:endParaRPr lang="en-US" altLang="ja-JP" sz="2000" dirty="0">
              <a:latin typeface="Myanmar Text" panose="020B0502040204020203" pitchFamily="34" charset="0"/>
              <a:cs typeface="Myanmar Text" panose="020B0502040204020203" pitchFamily="34" charset="0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>
              <a:lnSpc>
                <a:spcPct val="150000"/>
              </a:lnSpc>
            </a:pPr>
            <a:fld id="{1228868F-0BF5-4F87-8A94-00DF56ADA4E5}" type="slidenum">
              <a:rPr kumimoji="1" lang="ja-JP" altLang="en-US" smtClean="0">
                <a:latin typeface="Myanmar Text" panose="020B0502040204020203" pitchFamily="34" charset="0"/>
                <a:cs typeface="Myanmar Text" panose="020B0502040204020203" pitchFamily="34" charset="0"/>
              </a:rPr>
              <a:pPr rtl="0">
                <a:lnSpc>
                  <a:spcPct val="150000"/>
                </a:lnSpc>
              </a:pPr>
              <a:t>29</a:t>
            </a:fld>
            <a:endParaRPr kumimoji="1" lang="ja-JP" altLang="en-US">
              <a:latin typeface="Myanmar Text" panose="020B0502040204020203" pitchFamily="34" charset="0"/>
              <a:cs typeface="Myanmar Tex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30871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/>
        </p:nvSpPr>
        <p:spPr>
          <a:xfrm>
            <a:off x="253333" y="5157001"/>
            <a:ext cx="8782667" cy="118705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>
              <a:lnSpc>
                <a:spcPct val="150000"/>
              </a:lnSpc>
            </a:pPr>
            <a:endParaRPr kumimoji="1" lang="ja-JP" altLang="en-US">
              <a:solidFill>
                <a:schemeClr val="tx1"/>
              </a:solidFill>
              <a:latin typeface="Myanmar Text" panose="020B0502040204020203" pitchFamily="34" charset="0"/>
              <a:cs typeface="Myanmar Text" panose="020B0502040204020203" pitchFamily="34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274853" y="3728816"/>
            <a:ext cx="8761147" cy="100557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>
              <a:lnSpc>
                <a:spcPct val="150000"/>
              </a:lnSpc>
            </a:pPr>
            <a:endParaRPr kumimoji="1" lang="ja-JP" altLang="en-US">
              <a:solidFill>
                <a:schemeClr val="tx1"/>
              </a:solidFill>
              <a:latin typeface="Myanmar Text" panose="020B0502040204020203" pitchFamily="34" charset="0"/>
              <a:cs typeface="Myanmar Text" panose="020B0502040204020203" pitchFamily="34" charset="0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274854" y="1524756"/>
            <a:ext cx="5685024" cy="190424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>
              <a:lnSpc>
                <a:spcPct val="150000"/>
              </a:lnSpc>
            </a:pPr>
            <a:endParaRPr kumimoji="1" lang="ja-JP" altLang="en-US">
              <a:solidFill>
                <a:schemeClr val="tx1"/>
              </a:solidFill>
              <a:latin typeface="Myanmar Text" panose="020B0502040204020203" pitchFamily="34" charset="0"/>
              <a:cs typeface="Myanmar Text" panose="020B0502040204020203" pitchFamily="34" charset="0"/>
            </a:endParaRPr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>
          <a:xfrm>
            <a:off x="252000" y="765000"/>
            <a:ext cx="8853023" cy="5976000"/>
          </a:xfrm>
        </p:spPr>
        <p:txBody>
          <a:bodyPr rtlCol="0">
            <a:normAutofit fontScale="55000" lnSpcReduction="20000"/>
          </a:bodyPr>
          <a:lstStyle/>
          <a:p>
            <a:pPr marL="0" indent="0" rtl="0">
              <a:lnSpc>
                <a:spcPct val="170000"/>
              </a:lnSpc>
              <a:buNone/>
            </a:pPr>
            <a:r>
              <a:rPr lang="my-MM" sz="2200" dirty="0">
                <a:latin typeface="Myanmar Text" panose="020B0502040204020203" pitchFamily="34" charset="0"/>
                <a:cs typeface="Myanmar Text" panose="020B0502040204020203" pitchFamily="34" charset="0"/>
              </a:rPr>
              <a:t>[ဘေးအန္တရာယ်သာဓက 2] </a:t>
            </a:r>
            <a:r>
              <a:rPr lang="my-MM" sz="1500" b="1" dirty="0">
                <a:solidFill>
                  <a:srgbClr val="C00000"/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အမိုးအကာမရှိသောနေရောင်အောက်မှ ခေါင်းမိုးထပ်ကားပါကင်တွင် ကားများကိုလမ်းကြောင်းပြခြင်းနှင့် စနစ်တကျထားခြင်းလုပ်ငန်းဆောင်ရွက်နေစဉ် အပူလျှပ်မှုဖြစ်ပွားခြင်း</a:t>
            </a:r>
            <a:endParaRPr lang="en-US" altLang="ja-JP" sz="1500" b="1" dirty="0">
              <a:solidFill>
                <a:srgbClr val="C00000"/>
              </a:solidFill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marL="0" indent="0" rtl="0">
              <a:lnSpc>
                <a:spcPct val="170000"/>
              </a:lnSpc>
              <a:buNone/>
            </a:pPr>
            <a:r>
              <a:rPr lang="my-MM" sz="1800" dirty="0">
                <a:latin typeface="Myanmar Text" panose="020B0502040204020203" pitchFamily="34" charset="0"/>
                <a:cs typeface="Myanmar Text" panose="020B0502040204020203" pitchFamily="34" charset="0"/>
              </a:rPr>
              <a:t>1 လုပ်ငန်းခွင်မတော်တဆမှုဖြစ်ပွားမှုအခြေအနေ</a:t>
            </a:r>
            <a:endParaRPr kumimoji="1" lang="en-US" altLang="ja-JP" sz="1800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rtl="0"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my-MM" sz="1500" dirty="0">
                <a:solidFill>
                  <a:schemeClr val="tx1"/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C သည် စူပါမားကက်၏အဆောက်အဦအပြင်ဘက်ကားရပ်နားရာနေရာဖြစ်သည့် အမိုးအကာမရှိသောနေရောင်အောက်တွင်</a:t>
            </a:r>
            <a:endParaRPr lang="en-US" altLang="ja-JP" sz="1500" dirty="0">
              <a:solidFill>
                <a:schemeClr val="tx1"/>
              </a:solidFill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my-MM" sz="1500" dirty="0">
                <a:solidFill>
                  <a:schemeClr val="tx1"/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　 လုံခြုံရေးအစောင့်အဖြစ် ကားများကို လမ်းကြောင်းပြခြင်းနှင့် စနစ်တကျထားခြင်းအတွက် တာဝန်ယူထားပါသည်။</a:t>
            </a:r>
            <a:endParaRPr lang="en-US" altLang="ja-JP" sz="1500" dirty="0">
              <a:solidFill>
                <a:schemeClr val="tx1"/>
              </a:solidFill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rtl="0"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my-MM" sz="1500" dirty="0">
                <a:solidFill>
                  <a:schemeClr val="tx1"/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ဖြစ်ပွားမှုမတိုင်ခင်တစ်ရက်၊ထိုတစ်ရက်ကျော်တို့နှင့်အလားတူဖြစ်သောလုပ်ငန်းတာဝန်ကိုထမ်းဆောင်နေခြင်းဖြစ်ပြီး ယင်းနေ့တွင်မူလုပ်ငန်း</a:t>
            </a:r>
            <a:endParaRPr lang="en-US" altLang="ja-JP" sz="1500" dirty="0">
              <a:solidFill>
                <a:schemeClr val="tx1"/>
              </a:solidFill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my-MM" sz="1500" dirty="0">
                <a:solidFill>
                  <a:schemeClr val="tx1"/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 ခွင်မှတာဝန်ရှိသူထံ နေလို့မကောင်းပါဟု အသိပေးပြောကြားခဲ့သော်လည်းC သည်လည်းအဆင်ပြေသည်ဟုဆုံးဖြတ်ပြီးအလုပ်ပြန်လုပ်ခဲ့ပါသည်။</a:t>
            </a:r>
            <a:endParaRPr lang="en-US" altLang="ja-JP" sz="1500" dirty="0">
              <a:solidFill>
                <a:schemeClr val="tx1"/>
              </a:solidFill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rtl="0"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my-MM" sz="1500" dirty="0">
                <a:solidFill>
                  <a:schemeClr val="tx1"/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လုပ်ငန်းခွင်မှ တာဝန်ရှိသူသည် မျက်နှာအ​ရောင်မကောင်းသည်ကို သတိထားမိသွားပြီး ခေတ္တအနားယူရန် ညွှန်ကြားခဲ့သော်လည်း</a:t>
            </a:r>
            <a:endParaRPr lang="en-US" altLang="ja-JP" sz="1500" dirty="0">
              <a:solidFill>
                <a:schemeClr val="tx1"/>
              </a:solidFill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my-MM" sz="1500" dirty="0">
                <a:solidFill>
                  <a:schemeClr val="tx1"/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　 ယင်းနောက်တွင် အော့အန်ပြီးလဲကျနေသော C ကို မြင်ခဲ့ရပါသည်။ အပူလျှပ်ခြင်းကြောင့် သေဆုံးခဲ့ပါသည်။</a:t>
            </a:r>
            <a:endParaRPr lang="en-US" altLang="ja-JP" sz="1500" dirty="0">
              <a:solidFill>
                <a:schemeClr val="tx1"/>
              </a:solidFill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marL="0" indent="0" rtl="0">
              <a:lnSpc>
                <a:spcPct val="170000"/>
              </a:lnSpc>
              <a:buNone/>
            </a:pPr>
            <a:r>
              <a:rPr lang="my-MM" sz="2000" dirty="0">
                <a:latin typeface="Myanmar Text" panose="020B0502040204020203" pitchFamily="34" charset="0"/>
                <a:cs typeface="Myanmar Text" panose="020B0502040204020203" pitchFamily="34" charset="0"/>
              </a:rPr>
              <a:t>2 ဘေးကင်းမှုမရှိသောလုပ်ငန်း</a:t>
            </a:r>
            <a:endParaRPr kumimoji="1" lang="en-US" altLang="ja-JP" sz="2000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rtl="0"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my-MM" sz="1600" dirty="0">
                <a:solidFill>
                  <a:schemeClr val="tx1"/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အမိုးအကာမရှိသောနေရောင်အောက်တွင် နေ့စဉ်ရက်ဆက်တာဝန်ထမ်းဆောင်ခြင်းကြောင့် ကျန်းမာရေးအခြေအနေမှာ ဆိုးရွားလာခဲ့ပါသည်။</a:t>
            </a:r>
            <a:endParaRPr lang="en-US" altLang="ja-JP" sz="1600" dirty="0">
              <a:solidFill>
                <a:schemeClr val="tx1"/>
              </a:solidFill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rtl="0"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my-MM" sz="1600" dirty="0">
                <a:solidFill>
                  <a:schemeClr val="tx1"/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လုံလောက်သောခေတ္တအနားယူမှုမရယူဘဲ တာဝန်ထမ်းဆောင်နေခဲ့ပါသည်။</a:t>
            </a:r>
            <a:endParaRPr lang="en-US" altLang="ja-JP" sz="1600" dirty="0">
              <a:solidFill>
                <a:schemeClr val="tx1"/>
              </a:solidFill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rtl="0"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my-MM" sz="1600" dirty="0">
                <a:solidFill>
                  <a:schemeClr val="tx1"/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C သာမက လုပ်ငန်းခွင်မှ တာဝန်ရှိသူသည်လည်း အပူလျှပ်ခြင်းနှင့်ပတ်သက်သည့် ဗဟုသုတမလုံလောက်သည့်အတွက် သင့်လျော်သော ဖြေရှင်းဆောင်ရွက်မှုမျိုးမရှိခဲ့ပါ။</a:t>
            </a:r>
            <a:endParaRPr lang="en-US" altLang="ja-JP" sz="1600" dirty="0">
              <a:solidFill>
                <a:schemeClr val="tx1"/>
              </a:solidFill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marL="0" indent="0" rtl="0">
              <a:lnSpc>
                <a:spcPct val="170000"/>
              </a:lnSpc>
              <a:buNone/>
            </a:pPr>
            <a:r>
              <a:rPr lang="my-MM" sz="2000" dirty="0">
                <a:latin typeface="Myanmar Text" panose="020B0502040204020203" pitchFamily="34" charset="0"/>
                <a:cs typeface="Myanmar Text" panose="020B0502040204020203" pitchFamily="34" charset="0"/>
              </a:rPr>
              <a:t>3 ဘေးကင်းလုံခြုံမှုရှိသောလုပ်ငန်းဖြစ်စေရန်အတွက်</a:t>
            </a:r>
            <a:endParaRPr kumimoji="1" lang="en-US" altLang="ja-JP" sz="2000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rtl="0"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my-MM" sz="1600" dirty="0">
                <a:solidFill>
                  <a:schemeClr val="tx1"/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ကျန်းမာရေးအခြေအနေကိုထည့်သွင်းစဉ်းစားထားသည့် ခေတ္တအနားယူချိန်၊ နားနေမည့်နေရာစသည်တို့ကို သေသေချာချာရှိစေခြင်း။</a:t>
            </a:r>
            <a:endParaRPr lang="en-US" altLang="ja-JP" sz="1600" dirty="0">
              <a:solidFill>
                <a:schemeClr val="tx1"/>
              </a:solidFill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rtl="0"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my-MM" sz="1600" dirty="0">
                <a:solidFill>
                  <a:schemeClr val="tx1"/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အမိုးအကာမရှိသောနေရောင်အောက်တွင် နာရီပေါင်းများစွာလုပ်ဆောင်ရသောအလုပ်ပေါ်မူတည်ပြီး ​ရေဓာတ်နှင့်ဆားဓာတ်ဖြည့်ဆည်းမှု၊ ဝတ်စားဆင်ယင်မှု စသည်တို့ကို ထည့်သွင်းစဉ်းစားခြင်း။</a:t>
            </a:r>
            <a:endParaRPr kumimoji="1" lang="en-US" altLang="ja-JP" sz="1600" dirty="0">
              <a:solidFill>
                <a:schemeClr val="tx1"/>
              </a:solidFill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rtl="0"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my-MM" sz="1600" dirty="0">
                <a:solidFill>
                  <a:schemeClr val="tx1"/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အရေးပေါ်တုံ့ပြန်ဆောင်ရွက်မှုစသည်တို့အပါအဝင်ဖြစ်သည့် အပူလျှပ်ခြင်းနှင့်ပတ်သက်သည့်ပညာပေးမှုများကို ကျွမ်းကျင်ပိုင်နိုင်စေခြင်း။</a:t>
            </a:r>
            <a:endParaRPr kumimoji="1" lang="ja-JP" altLang="en-US" sz="1600" dirty="0">
              <a:solidFill>
                <a:schemeClr val="tx1"/>
              </a:solidFill>
              <a:latin typeface="Myanmar Text" panose="020B0502040204020203" pitchFamily="34" charset="0"/>
              <a:cs typeface="Myanmar Text" panose="020B0502040204020203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324431" y="80844"/>
            <a:ext cx="8711569" cy="612156"/>
          </a:xfrm>
          <a:prstGeom prst="rect">
            <a:avLst/>
          </a:prstGeom>
          <a:solidFill>
            <a:srgbClr val="CCFFCC">
              <a:alpha val="50196"/>
            </a:srgb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>
              <a:lnSpc>
                <a:spcPct val="150000"/>
              </a:lnSpc>
            </a:pPr>
            <a:r>
              <a:rPr lang="my-MM" sz="2400" b="1" dirty="0">
                <a:solidFill>
                  <a:schemeClr val="tx1"/>
                </a:solidFill>
                <a:latin typeface="Myanmar Text" panose="020B0502040204020203" pitchFamily="34" charset="0"/>
                <a:ea typeface="Meiryo UI" panose="020B0604030504040204" pitchFamily="50" charset="-128"/>
                <a:cs typeface="Myanmar Text" panose="020B0502040204020203" pitchFamily="34" charset="0"/>
              </a:rPr>
              <a:t>အလုပ်ခွင်တွင် ဘေးအန္တရာယ်အမျိုးမျိုးရှိသည်</a:t>
            </a:r>
            <a:endParaRPr kumimoji="1" lang="en-US" altLang="ja-JP" sz="2400" b="1" dirty="0">
              <a:solidFill>
                <a:schemeClr val="tx1"/>
              </a:solidFill>
              <a:latin typeface="Myanmar Text" panose="020B0502040204020203" pitchFamily="34" charset="0"/>
              <a:ea typeface="Meiryo UI" panose="020B0604030504040204" pitchFamily="50" charset="-128"/>
              <a:cs typeface="Myanmar Text" panose="020B0502040204020203" pitchFamily="34" charset="0"/>
            </a:endParaRPr>
          </a:p>
        </p:txBody>
      </p:sp>
      <p:pic>
        <p:nvPicPr>
          <p:cNvPr id="9" name="図 8" descr="http://anzeninfo.mhlw.go.jp/anzen/sai/image/sai10-836-43-1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000" y="1478039"/>
            <a:ext cx="2738661" cy="21553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>
              <a:lnSpc>
                <a:spcPct val="150000"/>
              </a:lnSpc>
            </a:pPr>
            <a:fld id="{1228868F-0BF5-4F87-8A94-00DF56ADA4E5}" type="slidenum">
              <a:rPr kumimoji="1" lang="ja-JP" altLang="en-US" smtClean="0">
                <a:latin typeface="Myanmar Text" panose="020B0502040204020203" pitchFamily="34" charset="0"/>
                <a:cs typeface="Myanmar Text" panose="020B0502040204020203" pitchFamily="34" charset="0"/>
              </a:rPr>
              <a:pPr rtl="0">
                <a:lnSpc>
                  <a:spcPct val="150000"/>
                </a:lnSpc>
              </a:pPr>
              <a:t>3</a:t>
            </a:fld>
            <a:endParaRPr kumimoji="1" lang="ja-JP" altLang="en-US" dirty="0">
              <a:latin typeface="Myanmar Text" panose="020B0502040204020203" pitchFamily="34" charset="0"/>
              <a:cs typeface="Myanmar Tex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51802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324431" y="80844"/>
            <a:ext cx="8711569" cy="612156"/>
          </a:xfrm>
          <a:prstGeom prst="rect">
            <a:avLst/>
          </a:prstGeom>
          <a:solidFill>
            <a:srgbClr val="CCFFCC">
              <a:alpha val="50196"/>
            </a:srgb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>
              <a:lnSpc>
                <a:spcPct val="150000"/>
              </a:lnSpc>
            </a:pPr>
            <a:r>
              <a:rPr lang="my-MM" sz="2400" b="1" dirty="0">
                <a:solidFill>
                  <a:schemeClr val="tx1"/>
                </a:solidFill>
                <a:latin typeface="Myanmar Text" panose="020B0502040204020203" pitchFamily="34" charset="0"/>
                <a:ea typeface="Meiryo UI" panose="020B0604030504040204" pitchFamily="50" charset="-128"/>
                <a:cs typeface="Myanmar Text" panose="020B0502040204020203" pitchFamily="34" charset="0"/>
              </a:rPr>
              <a:t>လုပ်ငန်းခွင်မတော်တဆမှုဖြစ်ပွားချိန်ရှိ အဓိကအချက်များ</a:t>
            </a:r>
            <a:endParaRPr kumimoji="1" lang="en-US" altLang="ja-JP" sz="2400" b="1" dirty="0">
              <a:solidFill>
                <a:schemeClr val="tx1"/>
              </a:solidFill>
              <a:latin typeface="Myanmar Text" panose="020B0502040204020203" pitchFamily="34" charset="0"/>
              <a:ea typeface="Meiryo UI" panose="020B0604030504040204" pitchFamily="50" charset="-128"/>
              <a:cs typeface="Myanmar Text" panose="020B0502040204020203" pitchFamily="34" charset="0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4976" y="710325"/>
            <a:ext cx="8853023" cy="6102675"/>
          </a:xfrm>
        </p:spPr>
        <p:txBody>
          <a:bodyPr rtlCol="0">
            <a:normAutofit/>
          </a:bodyPr>
          <a:lstStyle/>
          <a:p>
            <a:pPr rtl="0">
              <a:lnSpc>
                <a:spcPct val="150000"/>
              </a:lnSpc>
            </a:pPr>
            <a:r>
              <a:rPr lang="my-MM" sz="1200" dirty="0">
                <a:latin typeface="Myanmar Text" panose="020B0502040204020203" pitchFamily="34" charset="0"/>
                <a:cs typeface="Myanmar Text" panose="020B0502040204020203" pitchFamily="34" charset="0"/>
              </a:rPr>
              <a:t>လုံခြုံရေးကုမ္ပဏီများ၊ စာချုပ်ချုပ်ဆိုထားသည့်လုပ်ငန်းများ၊ လုံခြုံရေးအ</a:t>
            </a:r>
            <a:r>
              <a:rPr lang="en-US" sz="1200" dirty="0" err="1">
                <a:latin typeface="Myanmar Text" panose="020B0502040204020203" pitchFamily="34" charset="0"/>
                <a:cs typeface="Myanmar Text" panose="020B0502040204020203" pitchFamily="34" charset="0"/>
              </a:rPr>
              <a:t>စောင</a:t>
            </a:r>
            <a:r>
              <a:rPr lang="en-US" sz="1200" dirty="0">
                <a:latin typeface="Myanmar Text" panose="020B0502040204020203" pitchFamily="34" charset="0"/>
                <a:cs typeface="Myanmar Text" panose="020B0502040204020203" pitchFamily="34" charset="0"/>
              </a:rPr>
              <a:t>့်</a:t>
            </a:r>
            <a:r>
              <a:rPr lang="my-MM" sz="1200" dirty="0">
                <a:latin typeface="Myanmar Text" panose="020B0502040204020203" pitchFamily="34" charset="0"/>
                <a:cs typeface="Myanmar Text" panose="020B0502040204020203" pitchFamily="34" charset="0"/>
              </a:rPr>
              <a:t>ကိုယ်တိုင်တို့သည့် လုံခြုံရေးနှင့်ကျန်းမာရေးဆိုင်ရာစီမံခန့်ခွဲမှုနှင့် လုံခြုံရေးနှင့်ကျန်းမာရေးဆိုင်ရာလှုပ်ရှားမှုများကို တက်ကြွစွာ အကောင်အထည်ဖော်ဆောင်နေသော်လည်း လုပ်ငန်းခွင်မတော်တဆမှုများကို လုံးဝပပျောက်သွားအောင် လုပ်ဆောင်၍မရနိုင်ပါ။</a:t>
            </a:r>
            <a:endParaRPr lang="en-US" altLang="ja-JP" sz="1200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rtl="0">
              <a:lnSpc>
                <a:spcPct val="150000"/>
              </a:lnSpc>
            </a:pPr>
            <a:r>
              <a:rPr lang="my-MM" sz="1200" dirty="0">
                <a:latin typeface="Myanmar Text" panose="020B0502040204020203" pitchFamily="34" charset="0"/>
                <a:cs typeface="Myanmar Text" panose="020B0502040204020203" pitchFamily="34" charset="0"/>
              </a:rPr>
              <a:t>အကယ်၍ အလုပ်ခွင်အတွင်း မတော်တဆထိခိုက်မှုဖြစ်ပွားပါက ထိခိုက်သူများအတွက်တုံ့ပြန်ဆောင်ရွက်ပေးခြင်း (အရေးပေါ်ပြုစုစောင့်​ရှောက်မှုပေးခြင်းစသည်) တို့ကို လုပ်ဆောင်ပါ။</a:t>
            </a:r>
            <a:endParaRPr lang="en-US" altLang="ja-JP" sz="1100" dirty="0">
              <a:latin typeface="Myanmar Text" panose="020B0502040204020203" pitchFamily="34" charset="0"/>
              <a:cs typeface="Myanmar Text" panose="020B0502040204020203" pitchFamily="34" charset="0"/>
            </a:endParaRPr>
          </a:p>
        </p:txBody>
      </p:sp>
      <p:sp>
        <p:nvSpPr>
          <p:cNvPr id="4" name="角丸四角形 3"/>
          <p:cNvSpPr/>
          <p:nvPr/>
        </p:nvSpPr>
        <p:spPr>
          <a:xfrm>
            <a:off x="1260000" y="3171011"/>
            <a:ext cx="7416000" cy="11520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>
              <a:lnSpc>
                <a:spcPct val="150000"/>
              </a:lnSpc>
            </a:pPr>
            <a:endParaRPr kumimoji="1" lang="ja-JP" altLang="en-US">
              <a:latin typeface="Myanmar Text" panose="020B0502040204020203" pitchFamily="34" charset="0"/>
              <a:cs typeface="Myanmar Text" panose="020B0502040204020203" pitchFamily="34" charset="0"/>
            </a:endParaRPr>
          </a:p>
        </p:txBody>
      </p:sp>
      <p:sp>
        <p:nvSpPr>
          <p:cNvPr id="2" name="爆発 1 1"/>
          <p:cNvSpPr/>
          <p:nvPr/>
        </p:nvSpPr>
        <p:spPr>
          <a:xfrm>
            <a:off x="324431" y="2389462"/>
            <a:ext cx="3959570" cy="1080000"/>
          </a:xfrm>
          <a:prstGeom prst="irregularSeal1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>
              <a:lnSpc>
                <a:spcPct val="150000"/>
              </a:lnSpc>
            </a:pPr>
            <a:r>
              <a:rPr lang="my-MM" sz="1100" dirty="0">
                <a:latin typeface="Myanmar Text" panose="020B0502040204020203" pitchFamily="34" charset="0"/>
                <a:ea typeface="Meiryo UI" panose="020B0604030504040204" pitchFamily="50" charset="-128"/>
                <a:cs typeface="Myanmar Text" panose="020B0502040204020203" pitchFamily="34" charset="0"/>
              </a:rPr>
              <a:t>လုပ်ငန်းခွင်မတော်တဆမှုဖြစ်ပွားခြင်း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281943" y="3396885"/>
            <a:ext cx="268214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>
              <a:lnSpc>
                <a:spcPct val="150000"/>
              </a:lnSpc>
            </a:pPr>
            <a:r>
              <a:rPr lang="my-MM" b="1" dirty="0">
                <a:solidFill>
                  <a:schemeClr val="accent2"/>
                </a:solidFill>
                <a:latin typeface="Myanmar Text" panose="020B0502040204020203" pitchFamily="34" charset="0"/>
                <a:ea typeface="メイリオ" panose="020B0604030504040204" pitchFamily="50" charset="-128"/>
                <a:cs typeface="Myanmar Text" panose="020B0502040204020203" pitchFamily="34" charset="0"/>
              </a:rPr>
              <a:t>ဦးစွာ စိတ်အေးအေးထားပါ!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653656" y="3851668"/>
            <a:ext cx="54777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>
              <a:lnSpc>
                <a:spcPct val="150000"/>
              </a:lnSpc>
            </a:pPr>
            <a:r>
              <a:rPr lang="my-MM" sz="1200" dirty="0">
                <a:latin typeface="Myanmar Text" panose="020B0502040204020203" pitchFamily="34" charset="0"/>
                <a:ea typeface="メイリオ" panose="020B0604030504040204" pitchFamily="50" charset="-128"/>
                <a:cs typeface="Myanmar Text" panose="020B0502040204020203" pitchFamily="34" charset="0"/>
              </a:rPr>
              <a:t>ပျာယာခတ်ပြီး ပြေးကပ်သွားခြင်းဖြင့် ထပ်ဆင့်မတော်တဆမှုကို </a:t>
            </a:r>
            <a:r>
              <a:rPr lang="en-US" sz="1200" dirty="0" err="1">
                <a:latin typeface="Myanmar Text" panose="020B0502040204020203" pitchFamily="34" charset="0"/>
                <a:ea typeface="メイリオ" panose="020B0604030504040204" pitchFamily="50" charset="-128"/>
                <a:cs typeface="Myanmar Text" panose="020B0502040204020203" pitchFamily="34" charset="0"/>
              </a:rPr>
              <a:t>မဖြစ်ပွားစေ</a:t>
            </a:r>
            <a:r>
              <a:rPr lang="my-MM" sz="1200" dirty="0">
                <a:latin typeface="Myanmar Text" panose="020B0502040204020203" pitchFamily="34" charset="0"/>
                <a:ea typeface="メイリオ" panose="020B0604030504040204" pitchFamily="50" charset="-128"/>
                <a:cs typeface="Myanmar Text" panose="020B0502040204020203" pitchFamily="34" charset="0"/>
              </a:rPr>
              <a:t>ရန်သတိပြုပါ။</a:t>
            </a:r>
            <a:endParaRPr kumimoji="1" lang="ja-JP" altLang="en-US" sz="1200" dirty="0">
              <a:latin typeface="Myanmar Text" panose="020B0502040204020203" pitchFamily="34" charset="0"/>
              <a:ea typeface="メイリオ" panose="020B0604030504040204" pitchFamily="50" charset="-128"/>
              <a:cs typeface="Myanmar Text" panose="020B0502040204020203" pitchFamily="34" charset="0"/>
            </a:endParaRPr>
          </a:p>
        </p:txBody>
      </p:sp>
      <p:sp>
        <p:nvSpPr>
          <p:cNvPr id="13" name="角丸四角形 12"/>
          <p:cNvSpPr/>
          <p:nvPr/>
        </p:nvSpPr>
        <p:spPr>
          <a:xfrm>
            <a:off x="1260000" y="5373000"/>
            <a:ext cx="7416000" cy="11520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>
              <a:lnSpc>
                <a:spcPct val="150000"/>
              </a:lnSpc>
            </a:pPr>
            <a:endParaRPr kumimoji="1" lang="ja-JP" altLang="en-US">
              <a:latin typeface="Myanmar Text" panose="020B0502040204020203" pitchFamily="34" charset="0"/>
              <a:cs typeface="Myanmar Text" panose="020B0502040204020203" pitchFamily="34" charset="0"/>
            </a:endParaRPr>
          </a:p>
        </p:txBody>
      </p:sp>
      <p:sp>
        <p:nvSpPr>
          <p:cNvPr id="8" name="角丸四角形 7"/>
          <p:cNvSpPr/>
          <p:nvPr/>
        </p:nvSpPr>
        <p:spPr>
          <a:xfrm>
            <a:off x="324431" y="5110459"/>
            <a:ext cx="3639657" cy="478541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>
              <a:lnSpc>
                <a:spcPct val="150000"/>
              </a:lnSpc>
            </a:pPr>
            <a:r>
              <a:rPr lang="my-MM" sz="1600" dirty="0">
                <a:latin typeface="Myanmar Text" panose="020B0502040204020203" pitchFamily="34" charset="0"/>
                <a:cs typeface="Myanmar Text" panose="020B0502040204020203" pitchFamily="34" charset="0"/>
              </a:rPr>
              <a:t>အခင်းဖြစ်ရာနေရာ၌တုံ့ပြန်ဆောင်ရွက်ခြင်း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387610" y="5733834"/>
            <a:ext cx="554671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rtl="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my-MM" sz="1400" dirty="0">
                <a:latin typeface="Myanmar Text" panose="020B0502040204020203" pitchFamily="34" charset="0"/>
                <a:cs typeface="Myanmar Text" panose="020B0502040204020203" pitchFamily="34" charset="0"/>
              </a:rPr>
              <a:t>ထိခိုက်သူများကို ကယ်ဆယ်ခြင်း</a:t>
            </a:r>
            <a:endParaRPr kumimoji="1" lang="en-US" altLang="ja-JP" sz="1400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marL="285750" indent="-285750" rtl="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my-MM" sz="1400" dirty="0">
                <a:latin typeface="Myanmar Text" panose="020B0502040204020203" pitchFamily="34" charset="0"/>
                <a:cs typeface="Myanmar Text" panose="020B0502040204020203" pitchFamily="34" charset="0"/>
              </a:rPr>
              <a:t>လုပ်ငန်းခွင်မှတာဝန်ရှိသူ၊ လုံခြုံရေးလုပ်ငန်းတာဝန်ရှိသူထံ ဆက်သွယ်ခြင်း</a:t>
            </a:r>
            <a:endParaRPr kumimoji="1" lang="ja-JP" altLang="en-US" sz="1400" dirty="0">
              <a:latin typeface="Myanmar Text" panose="020B0502040204020203" pitchFamily="34" charset="0"/>
              <a:cs typeface="Myanmar Text" panose="020B0502040204020203" pitchFamily="34" charset="0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207887" y="5733833"/>
            <a:ext cx="322395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rtl="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my-MM" sz="1400" dirty="0">
                <a:latin typeface="Myanmar Text" panose="020B0502040204020203" pitchFamily="34" charset="0"/>
                <a:cs typeface="Myanmar Text" panose="020B0502040204020203" pitchFamily="34" charset="0"/>
              </a:rPr>
              <a:t>ထိခိုက်သူများကို ဆေးရုံသို့ပို့ဆောင်ခြင်း</a:t>
            </a:r>
          </a:p>
        </p:txBody>
      </p:sp>
      <p:sp>
        <p:nvSpPr>
          <p:cNvPr id="16" name="下矢印 15"/>
          <p:cNvSpPr/>
          <p:nvPr/>
        </p:nvSpPr>
        <p:spPr>
          <a:xfrm>
            <a:off x="1342890" y="4500735"/>
            <a:ext cx="1131079" cy="432000"/>
          </a:xfrm>
          <a:prstGeom prst="down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>
              <a:lnSpc>
                <a:spcPct val="150000"/>
              </a:lnSpc>
            </a:pPr>
            <a:endParaRPr kumimoji="1" lang="ja-JP" altLang="en-US">
              <a:latin typeface="Myanmar Text" panose="020B0502040204020203" pitchFamily="34" charset="0"/>
              <a:cs typeface="Myanmar Text" panose="020B0502040204020203" pitchFamily="34" charset="0"/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>
              <a:lnSpc>
                <a:spcPct val="150000"/>
              </a:lnSpc>
            </a:pPr>
            <a:fld id="{1228868F-0BF5-4F87-8A94-00DF56ADA4E5}" type="slidenum">
              <a:rPr kumimoji="1" lang="ja-JP" altLang="en-US" smtClean="0">
                <a:latin typeface="Myanmar Text" panose="020B0502040204020203" pitchFamily="34" charset="0"/>
                <a:cs typeface="Myanmar Text" panose="020B0502040204020203" pitchFamily="34" charset="0"/>
              </a:rPr>
              <a:pPr rtl="0">
                <a:lnSpc>
                  <a:spcPct val="150000"/>
                </a:lnSpc>
              </a:pPr>
              <a:t>30</a:t>
            </a:fld>
            <a:endParaRPr kumimoji="1" lang="ja-JP" altLang="en-US">
              <a:latin typeface="Myanmar Text" panose="020B0502040204020203" pitchFamily="34" charset="0"/>
              <a:cs typeface="Myanmar Tex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55225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000" y="117000"/>
            <a:ext cx="986580" cy="1701000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97" y="117000"/>
            <a:ext cx="986580" cy="1701000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811" y="4591454"/>
            <a:ext cx="1341731" cy="1899796"/>
          </a:xfrm>
          <a:prstGeom prst="rect">
            <a:avLst/>
          </a:prstGeom>
        </p:spPr>
      </p:pic>
      <p:pic>
        <p:nvPicPr>
          <p:cNvPr id="20" name="図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8764" y="646275"/>
            <a:ext cx="1782495" cy="2134725"/>
          </a:xfrm>
          <a:prstGeom prst="rect">
            <a:avLst/>
          </a:prstGeom>
        </p:spPr>
      </p:pic>
      <p:pic>
        <p:nvPicPr>
          <p:cNvPr id="21" name="図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000" y="821093"/>
            <a:ext cx="1303735" cy="1899796"/>
          </a:xfrm>
          <a:prstGeom prst="rect">
            <a:avLst/>
          </a:prstGeom>
        </p:spPr>
      </p:pic>
      <p:sp>
        <p:nvSpPr>
          <p:cNvPr id="22" name="正方形/長方形 21"/>
          <p:cNvSpPr/>
          <p:nvPr/>
        </p:nvSpPr>
        <p:spPr>
          <a:xfrm>
            <a:off x="1506645" y="2895707"/>
            <a:ext cx="6130710" cy="1584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my-MM" sz="4800" b="1" dirty="0">
                <a:solidFill>
                  <a:schemeClr val="accent6">
                    <a:lumMod val="50000"/>
                  </a:schemeClr>
                </a:solidFill>
                <a:latin typeface="Myanmar Text" panose="020B0502040204020203" pitchFamily="34" charset="0"/>
                <a:ea typeface="Meiryo UI" panose="020B0604030504040204" pitchFamily="50" charset="-128"/>
                <a:cs typeface="Myanmar Text" panose="020B0502040204020203" pitchFamily="34" charset="0"/>
              </a:rPr>
              <a:t>အန္တရာယ်ကင်းစွာဖြင့်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228868F-0BF5-4F87-8A94-00DF56ADA4E5}" type="slidenum">
              <a:rPr kumimoji="1" lang="ja-JP" altLang="en-US" smtClean="0"/>
              <a:t>31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2362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324431" y="80844"/>
            <a:ext cx="8711569" cy="612156"/>
          </a:xfrm>
          <a:prstGeom prst="rect">
            <a:avLst/>
          </a:prstGeom>
          <a:solidFill>
            <a:srgbClr val="CCFFCC">
              <a:alpha val="50196"/>
            </a:srgb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>
              <a:lnSpc>
                <a:spcPct val="150000"/>
              </a:lnSpc>
            </a:pPr>
            <a:r>
              <a:rPr lang="my-MM" sz="2000" b="1" dirty="0">
                <a:solidFill>
                  <a:schemeClr val="tx1"/>
                </a:solidFill>
                <a:latin typeface="Myanmar Text" panose="020B0502040204020203" pitchFamily="34" charset="0"/>
                <a:ea typeface="Meiryo UI" panose="020B0604030504040204" pitchFamily="50" charset="-128"/>
                <a:cs typeface="Myanmar Text" panose="020B0502040204020203" pitchFamily="34" charset="0"/>
              </a:rPr>
              <a:t>လုံခြုံရေးလုပ်ငန်းမှ လုပ်ငန်းခွင်မတော်တဆမှုများမှာ တိုးပွားသည့်အလားအလာရှိနေ</a:t>
            </a:r>
            <a:endParaRPr kumimoji="1" lang="en-US" altLang="ja-JP" sz="2000" b="1" dirty="0">
              <a:solidFill>
                <a:schemeClr val="tx1"/>
              </a:solidFill>
              <a:latin typeface="Myanmar Text" panose="020B0502040204020203" pitchFamily="34" charset="0"/>
              <a:ea typeface="Meiryo UI" panose="020B0604030504040204" pitchFamily="50" charset="-128"/>
              <a:cs typeface="Myanmar Text" panose="020B0502040204020203" pitchFamily="34" charset="0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>
              <a:lnSpc>
                <a:spcPct val="150000"/>
              </a:lnSpc>
            </a:pPr>
            <a:fld id="{1228868F-0BF5-4F87-8A94-00DF56ADA4E5}" type="slidenum">
              <a:rPr kumimoji="1" lang="ja-JP" altLang="en-US" smtClean="0">
                <a:latin typeface="Myanmar Text" panose="020B0502040204020203" pitchFamily="34" charset="0"/>
                <a:cs typeface="Myanmar Text" panose="020B0502040204020203" pitchFamily="34" charset="0"/>
              </a:rPr>
              <a:pPr rtl="0">
                <a:lnSpc>
                  <a:spcPct val="150000"/>
                </a:lnSpc>
              </a:pPr>
              <a:t>4</a:t>
            </a:fld>
            <a:endParaRPr kumimoji="1" lang="ja-JP" altLang="en-US">
              <a:latin typeface="Myanmar Text" panose="020B0502040204020203" pitchFamily="34" charset="0"/>
              <a:cs typeface="Myanmar Text" panose="020B0502040204020203" pitchFamily="34" charset="0"/>
            </a:endParaRPr>
          </a:p>
        </p:txBody>
      </p:sp>
      <p:sp>
        <p:nvSpPr>
          <p:cNvPr id="53" name="コンテンツ プレースホルダー 4"/>
          <p:cNvSpPr txBox="1">
            <a:spLocks/>
          </p:cNvSpPr>
          <p:nvPr/>
        </p:nvSpPr>
        <p:spPr>
          <a:xfrm>
            <a:off x="254976" y="765000"/>
            <a:ext cx="8853023" cy="597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l"/>
              <a:defRPr kumimoji="1" sz="2800" kern="1200" baseline="0">
                <a:solidFill>
                  <a:schemeClr val="accent5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 kumimoji="1" sz="2400" kern="1200" baseline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p"/>
              <a:defRPr kumimoji="1" sz="20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u"/>
              <a:defRPr kumimoji="1" sz="1800" kern="1200" baseline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my-MM" sz="2000">
                <a:latin typeface="Myanmar Text" panose="020B0502040204020203" pitchFamily="34" charset="0"/>
                <a:cs typeface="Myanmar Text" panose="020B0502040204020203" pitchFamily="34" charset="0"/>
              </a:rPr>
              <a:t>[လုံခြုံရေးလုပ်ငန်းမှ လုပ်ငန်းခွင်မတော်တဆမှုများ၏ ဝိသေသလက္ခဏာများ]　</a:t>
            </a:r>
            <a:endParaRPr lang="en-US" altLang="ja-JP" sz="2000" b="1" dirty="0">
              <a:solidFill>
                <a:srgbClr val="C00000"/>
              </a:solidFill>
              <a:latin typeface="Myanmar Text" panose="020B0502040204020203" pitchFamily="34" charset="0"/>
              <a:cs typeface="Myanmar Text" panose="020B0502040204020203" pitchFamily="34" charset="0"/>
            </a:endParaRPr>
          </a:p>
        </p:txBody>
      </p:sp>
      <p:sp>
        <p:nvSpPr>
          <p:cNvPr id="54" name="強調線吹き出し 2 (枠付き) 53"/>
          <p:cNvSpPr/>
          <p:nvPr/>
        </p:nvSpPr>
        <p:spPr>
          <a:xfrm flipH="1">
            <a:off x="373813" y="1328328"/>
            <a:ext cx="4198187" cy="1496111"/>
          </a:xfrm>
          <a:prstGeom prst="accentBorderCallout2">
            <a:avLst>
              <a:gd name="adj1" fmla="val 1471"/>
              <a:gd name="adj2" fmla="val -1401"/>
              <a:gd name="adj3" fmla="val 1471"/>
              <a:gd name="adj4" fmla="val -8342"/>
              <a:gd name="adj5" fmla="val 13126"/>
              <a:gd name="adj6" fmla="val -11036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rtl="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my-MM" sz="1400" dirty="0">
                <a:solidFill>
                  <a:schemeClr val="accent5">
                    <a:lumMod val="50000"/>
                  </a:schemeClr>
                </a:solidFill>
                <a:latin typeface="Myanmar Text" panose="020B0502040204020203" pitchFamily="34" charset="0"/>
                <a:ea typeface="Meiryo UI" panose="020B0604030504040204" pitchFamily="50" charset="-128"/>
                <a:cs typeface="Myanmar Text" panose="020B0502040204020203" pitchFamily="34" charset="0"/>
              </a:rPr>
              <a:t>ခွင့်ရက် 4 ရက်နှင့်အထက်ပိုသော သေဆုံးဒဏ်ရာရမှုမှာ တိုးပွားသည့်အလားအလာရှိနေ</a:t>
            </a:r>
            <a:endParaRPr lang="en-US" altLang="ja-JP" sz="1400" dirty="0">
              <a:solidFill>
                <a:schemeClr val="accent5">
                  <a:lumMod val="50000"/>
                </a:schemeClr>
              </a:solidFill>
              <a:latin typeface="Myanmar Text" panose="020B0502040204020203" pitchFamily="34" charset="0"/>
              <a:ea typeface="Meiryo UI" panose="020B0604030504040204" pitchFamily="50" charset="-128"/>
              <a:cs typeface="Myanmar Text" panose="020B0502040204020203" pitchFamily="34" charset="0"/>
            </a:endParaRPr>
          </a:p>
          <a:p>
            <a:pPr marL="285750" indent="-285750" rtl="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my-MM" sz="1400" dirty="0">
                <a:solidFill>
                  <a:schemeClr val="accent5">
                    <a:lumMod val="50000"/>
                  </a:schemeClr>
                </a:solidFill>
                <a:latin typeface="Myanmar Text" panose="020B0502040204020203" pitchFamily="34" charset="0"/>
                <a:ea typeface="Meiryo UI" panose="020B0604030504040204" pitchFamily="50" charset="-128"/>
                <a:cs typeface="Myanmar Text" panose="020B0502040204020203" pitchFamily="34" charset="0"/>
              </a:rPr>
              <a:t>သေဆုံးမှုသည်လည်း အတိုးအလျော့ရှိသော်လည်း တိုးပွားသည့်အလားအလာရှိနေ</a:t>
            </a:r>
            <a:endParaRPr lang="en-US" altLang="ja-JP" sz="1400" dirty="0">
              <a:solidFill>
                <a:schemeClr val="accent5">
                  <a:lumMod val="50000"/>
                </a:schemeClr>
              </a:solidFill>
              <a:latin typeface="Myanmar Text" panose="020B0502040204020203" pitchFamily="34" charset="0"/>
              <a:ea typeface="Meiryo UI" panose="020B0604030504040204" pitchFamily="50" charset="-128"/>
              <a:cs typeface="Myanmar Text" panose="020B0502040204020203" pitchFamily="34" charset="0"/>
            </a:endParaRPr>
          </a:p>
        </p:txBody>
      </p:sp>
      <p:sp>
        <p:nvSpPr>
          <p:cNvPr id="55" name="強調線吹き出し 2 (枠付き) 54"/>
          <p:cNvSpPr/>
          <p:nvPr/>
        </p:nvSpPr>
        <p:spPr>
          <a:xfrm>
            <a:off x="5255663" y="5001010"/>
            <a:ext cx="3837922" cy="1505568"/>
          </a:xfrm>
          <a:prstGeom prst="accentBorderCallout2">
            <a:avLst>
              <a:gd name="adj1" fmla="val 57828"/>
              <a:gd name="adj2" fmla="val -3157"/>
              <a:gd name="adj3" fmla="val 58569"/>
              <a:gd name="adj4" fmla="val -15279"/>
              <a:gd name="adj5" fmla="val 32023"/>
              <a:gd name="adj6" fmla="val -20205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rtl="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my-MM" sz="1200" dirty="0">
                <a:solidFill>
                  <a:schemeClr val="accent5">
                    <a:lumMod val="50000"/>
                  </a:schemeClr>
                </a:solidFill>
                <a:latin typeface="Myanmar Text" panose="020B0502040204020203" pitchFamily="34" charset="0"/>
                <a:ea typeface="Meiryo UI" panose="020B0604030504040204" pitchFamily="50" charset="-128"/>
                <a:cs typeface="Myanmar Text" panose="020B0502040204020203" pitchFamily="34" charset="0"/>
              </a:rPr>
              <a:t>လဲကျခြင်းနှင့်ယာဉ်မတော်တဆမှုဖြစ်ခြင်းတို့မှာ များပြားပြီး ငါးဆယ်ရာခိုင်နှုန်းနှင့်အထက်သို့ ရောက်ရှိနေပါသည်</a:t>
            </a:r>
            <a:endParaRPr lang="en-US" altLang="ja-JP" sz="1200" dirty="0">
              <a:solidFill>
                <a:schemeClr val="accent5">
                  <a:lumMod val="50000"/>
                </a:schemeClr>
              </a:solidFill>
              <a:latin typeface="Myanmar Text" panose="020B0502040204020203" pitchFamily="34" charset="0"/>
              <a:ea typeface="Meiryo UI" panose="020B0604030504040204" pitchFamily="50" charset="-128"/>
              <a:cs typeface="Myanmar Text" panose="020B0502040204020203" pitchFamily="34" charset="0"/>
            </a:endParaRPr>
          </a:p>
          <a:p>
            <a:pPr marL="285750" indent="-285750" rtl="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my-MM" sz="1200" dirty="0">
                <a:solidFill>
                  <a:schemeClr val="accent5">
                    <a:lumMod val="50000"/>
                  </a:schemeClr>
                </a:solidFill>
                <a:latin typeface="Myanmar Text" panose="020B0502040204020203" pitchFamily="34" charset="0"/>
                <a:ea typeface="Meiryo UI" panose="020B0604030504040204" pitchFamily="50" charset="-128"/>
                <a:cs typeface="Myanmar Text" panose="020B0502040204020203" pitchFamily="34" charset="0"/>
              </a:rPr>
              <a:t>သေဆုံးမှုအများစု၏ အဓိကအကြောင်းအရင်းမှာ ယာဉ်မတော်တဆမှုကြောင့်ဖြစ်ပါသည်။</a:t>
            </a:r>
            <a:endParaRPr lang="en-US" altLang="ja-JP" sz="1200" dirty="0">
              <a:solidFill>
                <a:schemeClr val="accent5">
                  <a:lumMod val="50000"/>
                </a:schemeClr>
              </a:solidFill>
              <a:latin typeface="Myanmar Text" panose="020B0502040204020203" pitchFamily="34" charset="0"/>
              <a:ea typeface="Meiryo UI" panose="020B0604030504040204" pitchFamily="50" charset="-128"/>
              <a:cs typeface="Myanmar Text" panose="020B0502040204020203" pitchFamily="34" charset="0"/>
            </a:endParaRPr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5255663" y="1292654"/>
            <a:ext cx="3852337" cy="334707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none" rtlCol="0" anchor="ctr">
            <a:spAutoFit/>
          </a:bodyPr>
          <a:lstStyle/>
          <a:p>
            <a:pPr rtl="0">
              <a:lnSpc>
                <a:spcPct val="150000"/>
              </a:lnSpc>
            </a:pPr>
            <a:r>
              <a:rPr lang="my-MM" sz="1050" dirty="0">
                <a:latin typeface="Myanmar Text" panose="020B0502040204020203" pitchFamily="34" charset="0"/>
                <a:ea typeface="Meiryo UI" panose="020B0604030504040204" pitchFamily="50" charset="-128"/>
                <a:cs typeface="Myanmar Text" panose="020B0502040204020203" pitchFamily="34" charset="0"/>
              </a:rPr>
              <a:t>လုံခြုံရေးလုပ်ငန်းမှ လုပ်ငန်းခွင်မတော်တဆမှုများ ပြောင်းလဲလာပုံဂရပ်</a:t>
            </a:r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292874" y="3057728"/>
            <a:ext cx="2322384" cy="577081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rtl="0">
              <a:lnSpc>
                <a:spcPct val="150000"/>
              </a:lnSpc>
            </a:pPr>
            <a:r>
              <a:rPr lang="my-MM" sz="1050" dirty="0">
                <a:latin typeface="Myanmar Text" panose="020B0502040204020203" pitchFamily="34" charset="0"/>
                <a:ea typeface="Meiryo UI" panose="020B0604030504040204" pitchFamily="50" charset="-128"/>
                <a:cs typeface="Myanmar Text" panose="020B0502040204020203" pitchFamily="34" charset="0"/>
              </a:rPr>
              <a:t>ထိခိုက်မှုဖြစ်သောလုံခြုံရေးအ</a:t>
            </a:r>
            <a:r>
              <a:rPr lang="en-US" sz="1050" dirty="0" err="1">
                <a:latin typeface="Myanmar Text" panose="020B0502040204020203" pitchFamily="34" charset="0"/>
                <a:ea typeface="Meiryo UI" panose="020B0604030504040204" pitchFamily="50" charset="-128"/>
                <a:cs typeface="Myanmar Text" panose="020B0502040204020203" pitchFamily="34" charset="0"/>
              </a:rPr>
              <a:t>စောင</a:t>
            </a:r>
            <a:r>
              <a:rPr lang="en-US" sz="1050" dirty="0">
                <a:latin typeface="Myanmar Text" panose="020B0502040204020203" pitchFamily="34" charset="0"/>
                <a:ea typeface="Meiryo UI" panose="020B0604030504040204" pitchFamily="50" charset="-128"/>
                <a:cs typeface="Myanmar Text" panose="020B0502040204020203" pitchFamily="34" charset="0"/>
              </a:rPr>
              <a:t>့်</a:t>
            </a:r>
            <a:r>
              <a:rPr lang="my-MM" sz="1050" dirty="0">
                <a:latin typeface="Myanmar Text" panose="020B0502040204020203" pitchFamily="34" charset="0"/>
                <a:ea typeface="Meiryo UI" panose="020B0604030504040204" pitchFamily="50" charset="-128"/>
                <a:cs typeface="Myanmar Text" panose="020B0502040204020203" pitchFamily="34" charset="0"/>
              </a:rPr>
              <a:t>များ၏ မတော်တဆမှုအမျိုးအစားများ</a:t>
            </a:r>
            <a:endParaRPr kumimoji="1" lang="ja-JP" altLang="en-US" sz="1050" dirty="0">
              <a:latin typeface="Myanmar Text" panose="020B0502040204020203" pitchFamily="34" charset="0"/>
              <a:ea typeface="Meiryo UI" panose="020B0604030504040204" pitchFamily="50" charset="-128"/>
              <a:cs typeface="Myanmar Text" panose="020B0502040204020203" pitchFamily="34" charset="0"/>
            </a:endParaRPr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2674392" y="3058450"/>
            <a:ext cx="2322384" cy="600164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rtl="0">
              <a:lnSpc>
                <a:spcPct val="150000"/>
              </a:lnSpc>
            </a:pPr>
            <a:r>
              <a:rPr lang="my-MM" sz="1100" dirty="0">
                <a:latin typeface="Myanmar Text" panose="020B0502040204020203" pitchFamily="34" charset="0"/>
                <a:ea typeface="Meiryo UI" panose="020B0604030504040204" pitchFamily="50" charset="-128"/>
                <a:cs typeface="Myanmar Text" panose="020B0502040204020203" pitchFamily="34" charset="0"/>
              </a:rPr>
              <a:t>သေဆုံးမှုဖြစ်သော မတော်တဆမှုအမျိုးအစားများ</a:t>
            </a:r>
            <a:endParaRPr kumimoji="1" lang="ja-JP" altLang="en-US" sz="1100" dirty="0">
              <a:latin typeface="Myanmar Text" panose="020B0502040204020203" pitchFamily="34" charset="0"/>
              <a:ea typeface="Meiryo UI" panose="020B0604030504040204" pitchFamily="50" charset="-128"/>
              <a:cs typeface="Myanmar Text" panose="020B0502040204020203" pitchFamily="34" charset="0"/>
            </a:endParaRPr>
          </a:p>
        </p:txBody>
      </p:sp>
      <p:graphicFrame>
        <p:nvGraphicFramePr>
          <p:cNvPr id="59" name="グラフ 5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393784"/>
              </p:ext>
            </p:extLst>
          </p:nvPr>
        </p:nvGraphicFramePr>
        <p:xfrm>
          <a:off x="59633" y="3449629"/>
          <a:ext cx="4104000" cy="2603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0" name="グラフ 5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3885192"/>
              </p:ext>
            </p:extLst>
          </p:nvPr>
        </p:nvGraphicFramePr>
        <p:xfrm>
          <a:off x="2066534" y="3241540"/>
          <a:ext cx="4248000" cy="262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1" name="テキスト ボックス 60"/>
          <p:cNvSpPr txBox="1"/>
          <p:nvPr/>
        </p:nvSpPr>
        <p:spPr>
          <a:xfrm>
            <a:off x="3681293" y="4440020"/>
            <a:ext cx="1000310" cy="648114"/>
          </a:xfrm>
          <a:prstGeom prst="rect">
            <a:avLst/>
          </a:prstGeom>
          <a:noFill/>
          <a:ln w="9525" cmpd="sng">
            <a:noFill/>
          </a:ln>
          <a:effectLst/>
        </p:spPr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my-MM" sz="900" b="0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yanmar Text" panose="020B0502040204020203" pitchFamily="34" charset="0"/>
                <a:ea typeface="Meiryo UI" panose="020B0604030504040204" pitchFamily="50" charset="-128"/>
                <a:cs typeface="Myanmar Text" panose="020B0502040204020203" pitchFamily="34" charset="0"/>
              </a:rPr>
              <a:t>2018 ဘဏ္ဍာနှစ်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my-MM" sz="900" b="0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yanmar Text" panose="020B0502040204020203" pitchFamily="34" charset="0"/>
                <a:ea typeface="Meiryo UI" panose="020B0604030504040204" pitchFamily="50" charset="-128"/>
                <a:cs typeface="Myanmar Text" panose="020B0502040204020203" pitchFamily="34" charset="0"/>
              </a:rPr>
              <a:t>သေဆုံးသူ 16 ဦး</a:t>
            </a:r>
          </a:p>
        </p:txBody>
      </p:sp>
      <p:graphicFrame>
        <p:nvGraphicFramePr>
          <p:cNvPr id="62" name="グラフ 6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4516127"/>
              </p:ext>
            </p:extLst>
          </p:nvPr>
        </p:nvGraphicFramePr>
        <p:xfrm>
          <a:off x="5143500" y="1687101"/>
          <a:ext cx="3722992" cy="28086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4" name="文本框 36">
            <a:extLst>
              <a:ext uri="{FF2B5EF4-FFF2-40B4-BE49-F238E27FC236}">
                <a16:creationId xmlns:a16="http://schemas.microsoft.com/office/drawing/2014/main" id="{896E8789-974F-4FB3-A07B-FFF2772FFEF8}"/>
              </a:ext>
            </a:extLst>
          </p:cNvPr>
          <p:cNvSpPr txBox="1"/>
          <p:nvPr/>
        </p:nvSpPr>
        <p:spPr>
          <a:xfrm>
            <a:off x="6337514" y="2277000"/>
            <a:ext cx="581864" cy="20774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rtl="0">
              <a:lnSpc>
                <a:spcPct val="150000"/>
              </a:lnSpc>
            </a:pPr>
            <a:r>
              <a:rPr lang="my-MM" sz="900" dirty="0">
                <a:latin typeface="Myanmar Text" panose="020B0502040204020203" pitchFamily="34" charset="0"/>
                <a:ea typeface="Meiryo UI" panose="020B0604030504040204" pitchFamily="50" charset="-128"/>
                <a:cs typeface="Myanmar Text" panose="020B0502040204020203" pitchFamily="34" charset="0"/>
              </a:rPr>
              <a:t>သေဆုံးမှု</a:t>
            </a:r>
            <a:endParaRPr lang="zh-CN" altLang="en-US" sz="900" dirty="0">
              <a:latin typeface="Myanmar Text" panose="020B0502040204020203" pitchFamily="34" charset="0"/>
              <a:ea typeface="Meiryo UI" panose="020B0604030504040204" pitchFamily="50" charset="-128"/>
              <a:cs typeface="Myanmar Text" panose="020B0502040204020203" pitchFamily="34" charset="0"/>
            </a:endParaRPr>
          </a:p>
        </p:txBody>
      </p:sp>
      <p:sp>
        <p:nvSpPr>
          <p:cNvPr id="15" name="文本框 36">
            <a:extLst>
              <a:ext uri="{FF2B5EF4-FFF2-40B4-BE49-F238E27FC236}">
                <a16:creationId xmlns:a16="http://schemas.microsoft.com/office/drawing/2014/main" id="{8DD4F502-A684-4EB6-96E6-42D9F7E8C02D}"/>
              </a:ext>
            </a:extLst>
          </p:cNvPr>
          <p:cNvSpPr txBox="1"/>
          <p:nvPr/>
        </p:nvSpPr>
        <p:spPr>
          <a:xfrm>
            <a:off x="7055269" y="2191649"/>
            <a:ext cx="318134" cy="55399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rtl="0">
              <a:lnSpc>
                <a:spcPct val="150000"/>
              </a:lnSpc>
            </a:pPr>
            <a:r>
              <a:rPr lang="my-MM" sz="800" dirty="0">
                <a:latin typeface="Myanmar Text" panose="020B0502040204020203" pitchFamily="34" charset="0"/>
                <a:ea typeface="Meiryo UI" panose="020B0604030504040204" pitchFamily="50" charset="-128"/>
                <a:cs typeface="Myanmar Text" panose="020B0502040204020203" pitchFamily="34" charset="0"/>
              </a:rPr>
              <a:t>သေဆုံးဒဏ်ရာရမှု</a:t>
            </a:r>
            <a:endParaRPr lang="zh-CN" altLang="en-US" sz="800" dirty="0">
              <a:latin typeface="Myanmar Text" panose="020B0502040204020203" pitchFamily="34" charset="0"/>
              <a:ea typeface="Meiryo UI" panose="020B0604030504040204" pitchFamily="50" charset="-128"/>
              <a:cs typeface="Myanmar Tex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9385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>
          <a:xfrm>
            <a:off x="254977" y="765000"/>
            <a:ext cx="4389024" cy="5976000"/>
          </a:xfrm>
        </p:spPr>
        <p:txBody>
          <a:bodyPr rtlCol="0">
            <a:normAutofit/>
          </a:bodyPr>
          <a:lstStyle/>
          <a:p>
            <a:pPr marL="0" indent="0" rtl="0">
              <a:lnSpc>
                <a:spcPct val="150000"/>
              </a:lnSpc>
              <a:buNone/>
            </a:pPr>
            <a:r>
              <a:rPr lang="my-MM" sz="1800" dirty="0">
                <a:latin typeface="Myanmar Text" panose="020B0502040204020203" pitchFamily="34" charset="0"/>
                <a:cs typeface="Myanmar Text" panose="020B0502040204020203" pitchFamily="34" charset="0"/>
              </a:rPr>
              <a:t>[အရာဝတ္တုများ၏ “ ဖြစ်နိုင်ခြေ”]　</a:t>
            </a:r>
            <a:endParaRPr lang="en-US" altLang="ja-JP" sz="1800" b="1" dirty="0">
              <a:solidFill>
                <a:srgbClr val="C00000"/>
              </a:solidFill>
              <a:latin typeface="Myanmar Text" panose="020B0502040204020203" pitchFamily="34" charset="0"/>
              <a:cs typeface="Myanmar Text" panose="020B0502040204020203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324431" y="80844"/>
            <a:ext cx="8711569" cy="612156"/>
          </a:xfrm>
          <a:prstGeom prst="rect">
            <a:avLst/>
          </a:prstGeom>
          <a:solidFill>
            <a:srgbClr val="CCFFCC">
              <a:alpha val="50196"/>
            </a:srgb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>
              <a:lnSpc>
                <a:spcPct val="150000"/>
              </a:lnSpc>
            </a:pPr>
            <a:r>
              <a:rPr lang="my-MM" sz="2400" b="1" dirty="0">
                <a:solidFill>
                  <a:schemeClr val="tx1"/>
                </a:solidFill>
                <a:latin typeface="Myanmar Text" panose="020B0502040204020203" pitchFamily="34" charset="0"/>
                <a:ea typeface="Meiryo UI" panose="020B0604030504040204" pitchFamily="50" charset="-128"/>
                <a:cs typeface="Myanmar Text" panose="020B0502040204020203" pitchFamily="34" charset="0"/>
              </a:rPr>
              <a:t>“ဖြစ်နိုင်ခြေ” ဖြင့်အန္တရာယ်ကိုနှလုံးသွင်းပါ</a:t>
            </a:r>
            <a:endParaRPr kumimoji="1" lang="en-US" altLang="ja-JP" sz="2400" b="1" dirty="0">
              <a:solidFill>
                <a:schemeClr val="tx1"/>
              </a:solidFill>
              <a:latin typeface="Myanmar Text" panose="020B0502040204020203" pitchFamily="34" charset="0"/>
              <a:ea typeface="Meiryo UI" panose="020B0604030504040204" pitchFamily="50" charset="-128"/>
              <a:cs typeface="Myanmar Text" panose="020B0502040204020203" pitchFamily="34" charset="0"/>
            </a:endParaRPr>
          </a:p>
        </p:txBody>
      </p:sp>
      <p:pic>
        <p:nvPicPr>
          <p:cNvPr id="13" name="図 12" descr="http://anzeninfo.mhlw.go.jp/anzen/sai/image/sai13/sai13-970-43-1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000" y="1557000"/>
            <a:ext cx="1728000" cy="129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図 18" descr="http://anzeninfo.mhlw.go.jp/anzen/sai/image/sai10-135-43-1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5024" y="3645000"/>
            <a:ext cx="1823425" cy="136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角丸四角形吹き出し 1"/>
          <p:cNvSpPr/>
          <p:nvPr/>
        </p:nvSpPr>
        <p:spPr>
          <a:xfrm>
            <a:off x="540000" y="1341000"/>
            <a:ext cx="1800000" cy="4392000"/>
          </a:xfrm>
          <a:prstGeom prst="wedgeRoundRectCallout">
            <a:avLst>
              <a:gd name="adj1" fmla="val 71380"/>
              <a:gd name="adj2" fmla="val -11188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rtl="0">
              <a:lnSpc>
                <a:spcPct val="150000"/>
              </a:lnSpc>
            </a:pPr>
            <a:r>
              <a:rPr lang="my-MM" sz="1400" dirty="0">
                <a:solidFill>
                  <a:schemeClr val="accent5">
                    <a:lumMod val="50000"/>
                  </a:schemeClr>
                </a:solidFill>
                <a:latin typeface="Myanmar Text" panose="020B0502040204020203" pitchFamily="34" charset="0"/>
                <a:ea typeface="Meiryo UI" panose="020B0604030504040204" pitchFamily="50" charset="-128"/>
                <a:cs typeface="Myanmar Text" panose="020B0502040204020203" pitchFamily="34" charset="0"/>
              </a:rPr>
              <a:t>အရာဝတ္ထုများသည်</a:t>
            </a:r>
            <a:endParaRPr kumimoji="1" lang="en-US" altLang="ja-JP" sz="1400" dirty="0">
              <a:solidFill>
                <a:schemeClr val="accent5">
                  <a:lumMod val="50000"/>
                </a:schemeClr>
              </a:solidFill>
              <a:latin typeface="Myanmar Text" panose="020B0502040204020203" pitchFamily="34" charset="0"/>
              <a:ea typeface="Meiryo UI" panose="020B0604030504040204" pitchFamily="50" charset="-128"/>
              <a:cs typeface="Myanmar Text" panose="020B0502040204020203" pitchFamily="34" charset="0"/>
            </a:endParaRPr>
          </a:p>
          <a:p>
            <a:pPr marL="285750" indent="-285750" rtl="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my-MM" sz="1400" dirty="0">
                <a:solidFill>
                  <a:schemeClr val="tx1"/>
                </a:solidFill>
                <a:latin typeface="Myanmar Text" panose="020B0502040204020203" pitchFamily="34" charset="0"/>
                <a:ea typeface="Meiryo UI" panose="020B0604030504040204" pitchFamily="50" charset="-128"/>
                <a:cs typeface="Myanmar Text" panose="020B0502040204020203" pitchFamily="34" charset="0"/>
              </a:rPr>
              <a:t>​ရွေ့လျားသည်</a:t>
            </a:r>
          </a:p>
          <a:p>
            <a:pPr marL="285750" indent="-285750" rtl="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my-MM" sz="1400" dirty="0">
                <a:solidFill>
                  <a:schemeClr val="tx1"/>
                </a:solidFill>
                <a:latin typeface="Myanmar Text" panose="020B0502040204020203" pitchFamily="34" charset="0"/>
                <a:ea typeface="Meiryo UI" panose="020B0604030504040204" pitchFamily="50" charset="-128"/>
                <a:cs typeface="Myanmar Text" panose="020B0502040204020203" pitchFamily="34" charset="0"/>
              </a:rPr>
              <a:t>လည်သည်</a:t>
            </a:r>
          </a:p>
          <a:p>
            <a:pPr marL="285750" indent="-285750" rtl="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my-MM" sz="1400" dirty="0">
                <a:solidFill>
                  <a:schemeClr val="tx1"/>
                </a:solidFill>
                <a:latin typeface="Myanmar Text" panose="020B0502040204020203" pitchFamily="34" charset="0"/>
                <a:ea typeface="Meiryo UI" panose="020B0604030504040204" pitchFamily="50" charset="-128"/>
                <a:cs typeface="Myanmar Text" panose="020B0502040204020203" pitchFamily="34" charset="0"/>
              </a:rPr>
              <a:t>လွင့်ထွက်သည်</a:t>
            </a:r>
          </a:p>
          <a:p>
            <a:pPr marL="285750" indent="-285750" rtl="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my-MM" sz="1400" dirty="0">
                <a:solidFill>
                  <a:schemeClr val="tx1"/>
                </a:solidFill>
                <a:latin typeface="Myanmar Text" panose="020B0502040204020203" pitchFamily="34" charset="0"/>
                <a:ea typeface="Meiryo UI" panose="020B0604030504040204" pitchFamily="50" charset="-128"/>
                <a:cs typeface="Myanmar Text" panose="020B0502040204020203" pitchFamily="34" charset="0"/>
              </a:rPr>
              <a:t>ပြုတ်ကျသည်</a:t>
            </a:r>
          </a:p>
          <a:p>
            <a:pPr marL="285750" indent="-285750" rtl="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my-MM" sz="1400" dirty="0">
                <a:solidFill>
                  <a:schemeClr val="tx1"/>
                </a:solidFill>
                <a:latin typeface="Myanmar Text" panose="020B0502040204020203" pitchFamily="34" charset="0"/>
                <a:ea typeface="Meiryo UI" panose="020B0604030504040204" pitchFamily="50" charset="-128"/>
                <a:cs typeface="Myanmar Text" panose="020B0502040204020203" pitchFamily="34" charset="0"/>
              </a:rPr>
              <a:t>ကျွတ်ထွက်သည်</a:t>
            </a:r>
          </a:p>
          <a:p>
            <a:pPr marL="285750" indent="-285750" rtl="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my-MM" sz="1400" dirty="0">
                <a:solidFill>
                  <a:schemeClr val="tx1"/>
                </a:solidFill>
                <a:latin typeface="Myanmar Text" panose="020B0502040204020203" pitchFamily="34" charset="0"/>
                <a:ea typeface="Meiryo UI" panose="020B0604030504040204" pitchFamily="50" charset="-128"/>
                <a:cs typeface="Myanmar Text" panose="020B0502040204020203" pitchFamily="34" charset="0"/>
              </a:rPr>
              <a:t>မီးလောင်သည်</a:t>
            </a:r>
          </a:p>
          <a:p>
            <a:pPr marL="285750" indent="-285750" rtl="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my-MM" sz="1400" dirty="0">
                <a:solidFill>
                  <a:schemeClr val="tx1"/>
                </a:solidFill>
                <a:latin typeface="Myanmar Text" panose="020B0502040204020203" pitchFamily="34" charset="0"/>
                <a:ea typeface="Meiryo UI" panose="020B0604030504040204" pitchFamily="50" charset="-128"/>
                <a:cs typeface="Myanmar Text" panose="020B0502040204020203" pitchFamily="34" charset="0"/>
              </a:rPr>
              <a:t>လဲကျသည်</a:t>
            </a:r>
          </a:p>
          <a:p>
            <a:pPr marL="285750" indent="-285750" rtl="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my-MM" sz="1400" dirty="0">
                <a:solidFill>
                  <a:schemeClr val="tx1"/>
                </a:solidFill>
                <a:latin typeface="Myanmar Text" panose="020B0502040204020203" pitchFamily="34" charset="0"/>
                <a:ea typeface="Meiryo UI" panose="020B0604030504040204" pitchFamily="50" charset="-128"/>
                <a:cs typeface="Myanmar Text" panose="020B0502040204020203" pitchFamily="34" charset="0"/>
              </a:rPr>
              <a:t>ပြိုကျသည်</a:t>
            </a:r>
          </a:p>
          <a:p>
            <a:pPr marL="285750" indent="-285750" rtl="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my-MM" sz="1400" dirty="0">
                <a:solidFill>
                  <a:schemeClr val="tx1"/>
                </a:solidFill>
                <a:latin typeface="Myanmar Text" panose="020B0502040204020203" pitchFamily="34" charset="0"/>
                <a:ea typeface="Meiryo UI" panose="020B0604030504040204" pitchFamily="50" charset="-128"/>
                <a:cs typeface="Myanmar Text" panose="020B0502040204020203" pitchFamily="34" charset="0"/>
              </a:rPr>
              <a:t>ပေါက်ကွဲသည်</a:t>
            </a:r>
          </a:p>
          <a:p>
            <a:pPr marL="285750" indent="-285750" rtl="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my-MM" sz="1400" dirty="0">
                <a:solidFill>
                  <a:schemeClr val="tx1"/>
                </a:solidFill>
                <a:latin typeface="Myanmar Text" panose="020B0502040204020203" pitchFamily="34" charset="0"/>
                <a:ea typeface="Meiryo UI" panose="020B0604030504040204" pitchFamily="50" charset="-128"/>
                <a:cs typeface="Myanmar Text" panose="020B0502040204020203" pitchFamily="34" charset="0"/>
              </a:rPr>
              <a:t>ယိုစိမ့်သည်</a:t>
            </a:r>
          </a:p>
        </p:txBody>
      </p:sp>
      <p:sp>
        <p:nvSpPr>
          <p:cNvPr id="3" name="角丸四角形 2"/>
          <p:cNvSpPr/>
          <p:nvPr/>
        </p:nvSpPr>
        <p:spPr>
          <a:xfrm>
            <a:off x="2844000" y="3069000"/>
            <a:ext cx="1584000" cy="504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>
              <a:lnSpc>
                <a:spcPct val="150000"/>
              </a:lnSpc>
            </a:pPr>
            <a:r>
              <a:rPr lang="my-MM" sz="1400" b="1" dirty="0">
                <a:latin typeface="Myanmar Text" panose="020B0502040204020203" pitchFamily="34" charset="0"/>
                <a:ea typeface="Meiryo UI" panose="020B0604030504040204" pitchFamily="50" charset="-128"/>
                <a:cs typeface="Myanmar Text" panose="020B0502040204020203" pitchFamily="34" charset="0"/>
              </a:rPr>
              <a:t>ဖြစ်နိုင်ခြေရှိသည်</a:t>
            </a:r>
          </a:p>
        </p:txBody>
      </p:sp>
      <p:sp>
        <p:nvSpPr>
          <p:cNvPr id="24" name="コンテンツ プレースホルダー 4"/>
          <p:cNvSpPr txBox="1">
            <a:spLocks/>
          </p:cNvSpPr>
          <p:nvPr/>
        </p:nvSpPr>
        <p:spPr>
          <a:xfrm>
            <a:off x="4562452" y="765000"/>
            <a:ext cx="4389024" cy="597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l"/>
              <a:defRPr kumimoji="1" sz="2800" kern="1200" baseline="0">
                <a:solidFill>
                  <a:schemeClr val="accent5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 kumimoji="1" sz="2400" kern="1200" baseline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p"/>
              <a:defRPr kumimoji="1" sz="20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u"/>
              <a:defRPr kumimoji="1" sz="1800" kern="1200" baseline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my-MM" sz="1800" dirty="0">
                <a:latin typeface="Myanmar Text" panose="020B0502040204020203" pitchFamily="34" charset="0"/>
                <a:cs typeface="Myanmar Text" panose="020B0502040204020203" pitchFamily="34" charset="0"/>
              </a:rPr>
              <a:t>[လူတို့၏ “ ဖြစ်နိုင်ခြေ”]　</a:t>
            </a:r>
            <a:endParaRPr lang="en-US" altLang="ja-JP" sz="1800" b="1" dirty="0">
              <a:solidFill>
                <a:srgbClr val="C00000"/>
              </a:solidFill>
              <a:latin typeface="Myanmar Text" panose="020B0502040204020203" pitchFamily="34" charset="0"/>
              <a:cs typeface="Myanmar Text" panose="020B0502040204020203" pitchFamily="34" charset="0"/>
            </a:endParaRPr>
          </a:p>
        </p:txBody>
      </p:sp>
      <p:sp>
        <p:nvSpPr>
          <p:cNvPr id="27" name="角丸四角形吹き出し 26"/>
          <p:cNvSpPr/>
          <p:nvPr/>
        </p:nvSpPr>
        <p:spPr>
          <a:xfrm flipH="1">
            <a:off x="6977998" y="1341000"/>
            <a:ext cx="2107930" cy="4392000"/>
          </a:xfrm>
          <a:prstGeom prst="wedgeRoundRectCallout">
            <a:avLst>
              <a:gd name="adj1" fmla="val 71380"/>
              <a:gd name="adj2" fmla="val -11188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rtl="0">
              <a:lnSpc>
                <a:spcPct val="150000"/>
              </a:lnSpc>
            </a:pPr>
            <a:r>
              <a:rPr lang="my-MM" sz="1400" dirty="0">
                <a:solidFill>
                  <a:schemeClr val="accent5">
                    <a:lumMod val="50000"/>
                  </a:schemeClr>
                </a:solidFill>
                <a:latin typeface="Myanmar Text" panose="020B0502040204020203" pitchFamily="34" charset="0"/>
                <a:ea typeface="Meiryo UI" panose="020B0604030504040204" pitchFamily="50" charset="-128"/>
                <a:cs typeface="Myanmar Text" panose="020B0502040204020203" pitchFamily="34" charset="0"/>
              </a:rPr>
              <a:t>လူတို့သည်</a:t>
            </a:r>
            <a:endParaRPr kumimoji="1" lang="en-US" altLang="ja-JP" sz="1400" dirty="0">
              <a:solidFill>
                <a:schemeClr val="accent5">
                  <a:lumMod val="50000"/>
                </a:schemeClr>
              </a:solidFill>
              <a:latin typeface="Myanmar Text" panose="020B0502040204020203" pitchFamily="34" charset="0"/>
              <a:ea typeface="Meiryo UI" panose="020B0604030504040204" pitchFamily="50" charset="-128"/>
              <a:cs typeface="Myanmar Text" panose="020B0502040204020203" pitchFamily="34" charset="0"/>
            </a:endParaRPr>
          </a:p>
          <a:p>
            <a:pPr marL="285750" indent="-285750" rtl="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my-MM" sz="1400" dirty="0">
                <a:solidFill>
                  <a:schemeClr val="tx1"/>
                </a:solidFill>
                <a:latin typeface="Myanmar Text" panose="020B0502040204020203" pitchFamily="34" charset="0"/>
                <a:ea typeface="Meiryo UI" panose="020B0604030504040204" pitchFamily="50" charset="-128"/>
                <a:cs typeface="Myanmar Text" panose="020B0502040204020203" pitchFamily="34" charset="0"/>
              </a:rPr>
              <a:t>ပြုတ်ကျသည်</a:t>
            </a:r>
          </a:p>
          <a:p>
            <a:pPr marL="285750" indent="-285750" rtl="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my-MM" sz="1400" dirty="0">
                <a:solidFill>
                  <a:schemeClr val="tx1"/>
                </a:solidFill>
                <a:latin typeface="Myanmar Text" panose="020B0502040204020203" pitchFamily="34" charset="0"/>
                <a:ea typeface="Meiryo UI" panose="020B0604030504040204" pitchFamily="50" charset="-128"/>
                <a:cs typeface="Myanmar Text" panose="020B0502040204020203" pitchFamily="34" charset="0"/>
              </a:rPr>
              <a:t>ခါးနားခြင်းဖြစ်စေ</a:t>
            </a:r>
            <a:r>
              <a:rPr lang="en-US" sz="1400" dirty="0">
                <a:solidFill>
                  <a:schemeClr val="tx1"/>
                </a:solidFill>
                <a:latin typeface="Myanmar Text" panose="020B0502040204020203" pitchFamily="34" charset="0"/>
                <a:ea typeface="Meiryo UI" panose="020B0604030504040204" pitchFamily="50" charset="-128"/>
                <a:cs typeface="Myanmar Text" panose="020B0502040204020203" pitchFamily="34" charset="0"/>
              </a:rPr>
              <a:t> </a:t>
            </a:r>
            <a:r>
              <a:rPr lang="my-MM" sz="1400" dirty="0">
                <a:solidFill>
                  <a:schemeClr val="tx1"/>
                </a:solidFill>
                <a:latin typeface="Myanmar Text" panose="020B0502040204020203" pitchFamily="34" charset="0"/>
                <a:ea typeface="Meiryo UI" panose="020B0604030504040204" pitchFamily="50" charset="-128"/>
                <a:cs typeface="Myanmar Text" panose="020B0502040204020203" pitchFamily="34" charset="0"/>
              </a:rPr>
              <a:t>သည်</a:t>
            </a:r>
          </a:p>
          <a:p>
            <a:pPr marL="285750" indent="-285750" rtl="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my-MM" sz="1400" dirty="0">
                <a:solidFill>
                  <a:schemeClr val="tx1"/>
                </a:solidFill>
                <a:latin typeface="Myanmar Text" panose="020B0502040204020203" pitchFamily="34" charset="0"/>
                <a:ea typeface="Meiryo UI" panose="020B0604030504040204" pitchFamily="50" charset="-128"/>
                <a:cs typeface="Myanmar Text" panose="020B0502040204020203" pitchFamily="34" charset="0"/>
              </a:rPr>
              <a:t>လိမ့်ကျသည်</a:t>
            </a:r>
          </a:p>
          <a:p>
            <a:pPr marL="285750" indent="-285750" rtl="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my-MM" sz="1400" dirty="0">
                <a:solidFill>
                  <a:schemeClr val="tx1"/>
                </a:solidFill>
                <a:latin typeface="Myanmar Text" panose="020B0502040204020203" pitchFamily="34" charset="0"/>
                <a:ea typeface="Meiryo UI" panose="020B0604030504040204" pitchFamily="50" charset="-128"/>
                <a:cs typeface="Myanmar Text" panose="020B0502040204020203" pitchFamily="34" charset="0"/>
              </a:rPr>
              <a:t>ညပ်မိသွားသည်</a:t>
            </a:r>
          </a:p>
          <a:p>
            <a:pPr marL="285750" indent="-285750" rtl="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my-MM" sz="1400" dirty="0">
                <a:solidFill>
                  <a:schemeClr val="tx1"/>
                </a:solidFill>
                <a:latin typeface="Myanmar Text" panose="020B0502040204020203" pitchFamily="34" charset="0"/>
                <a:ea typeface="Meiryo UI" panose="020B0604030504040204" pitchFamily="50" charset="-128"/>
                <a:cs typeface="Myanmar Text" panose="020B0502040204020203" pitchFamily="34" charset="0"/>
              </a:rPr>
              <a:t>ညပ်ပါသွားသည်</a:t>
            </a:r>
          </a:p>
          <a:p>
            <a:pPr marL="285750" indent="-285750" rtl="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my-MM" sz="1400" dirty="0">
                <a:solidFill>
                  <a:schemeClr val="tx1"/>
                </a:solidFill>
                <a:latin typeface="Myanmar Text" panose="020B0502040204020203" pitchFamily="34" charset="0"/>
                <a:ea typeface="Meiryo UI" panose="020B0604030504040204" pitchFamily="50" charset="-128"/>
                <a:cs typeface="Myanmar Text" panose="020B0502040204020203" pitchFamily="34" charset="0"/>
              </a:rPr>
              <a:t>ထိမှန်သည်</a:t>
            </a:r>
          </a:p>
          <a:p>
            <a:pPr marL="285750" indent="-285750" rtl="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my-MM" sz="1400" dirty="0">
                <a:solidFill>
                  <a:schemeClr val="tx1"/>
                </a:solidFill>
                <a:latin typeface="Myanmar Text" panose="020B0502040204020203" pitchFamily="34" charset="0"/>
                <a:ea typeface="Meiryo UI" panose="020B0604030504040204" pitchFamily="50" charset="-128"/>
                <a:cs typeface="Myanmar Text" panose="020B0502040204020203" pitchFamily="34" charset="0"/>
              </a:rPr>
              <a:t>ဘေးဖြစ်စေသည့်</a:t>
            </a:r>
            <a:r>
              <a:rPr lang="en-US" sz="1400" dirty="0">
                <a:solidFill>
                  <a:schemeClr val="tx1"/>
                </a:solidFill>
                <a:latin typeface="Myanmar Text" panose="020B0502040204020203" pitchFamily="34" charset="0"/>
                <a:ea typeface="Meiryo UI" panose="020B0604030504040204" pitchFamily="50" charset="-128"/>
                <a:cs typeface="Myanmar Text" panose="020B0502040204020203" pitchFamily="34" charset="0"/>
              </a:rPr>
              <a:t> </a:t>
            </a:r>
            <a:r>
              <a:rPr lang="my-MM" sz="1400" dirty="0">
                <a:solidFill>
                  <a:schemeClr val="tx1"/>
                </a:solidFill>
                <a:latin typeface="Myanmar Text" panose="020B0502040204020203" pitchFamily="34" charset="0"/>
                <a:ea typeface="Meiryo UI" panose="020B0604030504040204" pitchFamily="50" charset="-128"/>
                <a:cs typeface="Myanmar Text" panose="020B0502040204020203" pitchFamily="34" charset="0"/>
              </a:rPr>
              <a:t>အရာများနှင့်</a:t>
            </a:r>
            <a:r>
              <a:rPr lang="en-US" sz="1400" dirty="0">
                <a:solidFill>
                  <a:schemeClr val="tx1"/>
                </a:solidFill>
                <a:latin typeface="Myanmar Text" panose="020B0502040204020203" pitchFamily="34" charset="0"/>
                <a:ea typeface="Meiryo UI" panose="020B0604030504040204" pitchFamily="50" charset="-128"/>
                <a:cs typeface="Myanmar Text" panose="020B0502040204020203" pitchFamily="34" charset="0"/>
              </a:rPr>
              <a:t> </a:t>
            </a:r>
            <a:r>
              <a:rPr lang="my-MM" sz="1400" dirty="0">
                <a:solidFill>
                  <a:schemeClr val="tx1"/>
                </a:solidFill>
                <a:latin typeface="Myanmar Text" panose="020B0502040204020203" pitchFamily="34" charset="0"/>
                <a:ea typeface="Meiryo UI" panose="020B0604030504040204" pitchFamily="50" charset="-128"/>
                <a:cs typeface="Myanmar Text" panose="020B0502040204020203" pitchFamily="34" charset="0"/>
              </a:rPr>
              <a:t>ထိတွေ့မိသည်</a:t>
            </a:r>
          </a:p>
          <a:p>
            <a:pPr marL="285750" indent="-285750" rtl="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my-MM" sz="1400" dirty="0">
                <a:solidFill>
                  <a:schemeClr val="tx1"/>
                </a:solidFill>
                <a:latin typeface="Myanmar Text" panose="020B0502040204020203" pitchFamily="34" charset="0"/>
                <a:ea typeface="Meiryo UI" panose="020B0604030504040204" pitchFamily="50" charset="-128"/>
                <a:cs typeface="Myanmar Text" panose="020B0502040204020203" pitchFamily="34" charset="0"/>
              </a:rPr>
              <a:t>အပူလောင်သည်</a:t>
            </a:r>
          </a:p>
          <a:p>
            <a:pPr marL="285750" indent="-285750" rtl="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my-MM" sz="1400" dirty="0">
                <a:solidFill>
                  <a:schemeClr val="tx1"/>
                </a:solidFill>
                <a:latin typeface="Myanmar Text" panose="020B0502040204020203" pitchFamily="34" charset="0"/>
                <a:ea typeface="Meiryo UI" panose="020B0604030504040204" pitchFamily="50" charset="-128"/>
                <a:cs typeface="Myanmar Text" panose="020B0502040204020203" pitchFamily="34" charset="0"/>
              </a:rPr>
              <a:t>ဓာတ်လိုက်သည်</a:t>
            </a:r>
          </a:p>
        </p:txBody>
      </p:sp>
      <p:sp>
        <p:nvSpPr>
          <p:cNvPr id="28" name="角丸四角形 27"/>
          <p:cNvSpPr/>
          <p:nvPr/>
        </p:nvSpPr>
        <p:spPr>
          <a:xfrm>
            <a:off x="4860000" y="3069000"/>
            <a:ext cx="1584000" cy="504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>
              <a:lnSpc>
                <a:spcPct val="150000"/>
              </a:lnSpc>
            </a:pPr>
            <a:r>
              <a:rPr lang="my-MM" sz="1400" b="1" dirty="0">
                <a:latin typeface="Myanmar Text" panose="020B0502040204020203" pitchFamily="34" charset="0"/>
                <a:ea typeface="Meiryo UI" panose="020B0604030504040204" pitchFamily="50" charset="-128"/>
                <a:cs typeface="Myanmar Text" panose="020B0502040204020203" pitchFamily="34" charset="0"/>
              </a:rPr>
              <a:t>ဖြစ်နိုင်ခြေရှိသည်</a:t>
            </a:r>
          </a:p>
        </p:txBody>
      </p:sp>
      <p:pic>
        <p:nvPicPr>
          <p:cNvPr id="29" name="図 28" descr="http://anzeninfo.mhlw.go.jp/anzen/sai/image/sai13/sai13-948-43-1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549" y="1557000"/>
            <a:ext cx="1727451" cy="129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図 29" descr="http://anzeninfo.mhlw.go.jp/anzen/sai/image/sai10-761-43-1.gi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00" y="3753000"/>
            <a:ext cx="1727392" cy="1296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>
              <a:lnSpc>
                <a:spcPct val="150000"/>
              </a:lnSpc>
            </a:pPr>
            <a:fld id="{1228868F-0BF5-4F87-8A94-00DF56ADA4E5}" type="slidenum">
              <a:rPr kumimoji="1" lang="ja-JP" altLang="en-US" smtClean="0">
                <a:latin typeface="Myanmar Text" panose="020B0502040204020203" pitchFamily="34" charset="0"/>
                <a:cs typeface="Myanmar Text" panose="020B0502040204020203" pitchFamily="34" charset="0"/>
              </a:rPr>
              <a:pPr rtl="0">
                <a:lnSpc>
                  <a:spcPct val="150000"/>
                </a:lnSpc>
              </a:pPr>
              <a:t>5</a:t>
            </a:fld>
            <a:endParaRPr kumimoji="1" lang="ja-JP" altLang="en-US">
              <a:latin typeface="Myanmar Text" panose="020B0502040204020203" pitchFamily="34" charset="0"/>
              <a:cs typeface="Myanmar Tex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06326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角丸四角形吹き出し 7"/>
          <p:cNvSpPr/>
          <p:nvPr/>
        </p:nvSpPr>
        <p:spPr>
          <a:xfrm>
            <a:off x="468000" y="4406602"/>
            <a:ext cx="8568000" cy="1142169"/>
          </a:xfrm>
          <a:prstGeom prst="wedgeRoundRectCallout">
            <a:avLst>
              <a:gd name="adj1" fmla="val -7331"/>
              <a:gd name="adj2" fmla="val -73484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ja-JP" altLang="en-US">
              <a:latin typeface="Myanmar Text" panose="020B0502040204020203" pitchFamily="34" charset="0"/>
              <a:cs typeface="Myanmar Text" panose="020B0502040204020203" pitchFamily="34" charset="0"/>
            </a:endParaRPr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>
          <a:xfrm>
            <a:off x="254977" y="765000"/>
            <a:ext cx="4389024" cy="5976000"/>
          </a:xfrm>
        </p:spPr>
        <p:txBody>
          <a:bodyPr rtlCol="0">
            <a:normAutofit/>
          </a:bodyPr>
          <a:lstStyle/>
          <a:p>
            <a:pPr marL="0" indent="0" rtl="0">
              <a:buNone/>
            </a:pPr>
            <a:r>
              <a:rPr lang="my-MM" sz="1800" dirty="0">
                <a:latin typeface="Myanmar Text" panose="020B0502040204020203" pitchFamily="34" charset="0"/>
                <a:cs typeface="Myanmar Text" panose="020B0502040204020203" pitchFamily="34" charset="0"/>
              </a:rPr>
              <a:t>[ပတ်ဝန်းကျင်၏ “ဖြစ်နိုင်ခြေ”]　</a:t>
            </a:r>
            <a:endParaRPr lang="en-US" altLang="ja-JP" sz="1800" b="1" dirty="0">
              <a:solidFill>
                <a:srgbClr val="C00000"/>
              </a:solidFill>
              <a:latin typeface="Myanmar Text" panose="020B0502040204020203" pitchFamily="34" charset="0"/>
              <a:cs typeface="Myanmar Text" panose="020B0502040204020203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324431" y="80844"/>
            <a:ext cx="8711569" cy="612156"/>
          </a:xfrm>
          <a:prstGeom prst="rect">
            <a:avLst/>
          </a:prstGeom>
          <a:solidFill>
            <a:srgbClr val="CCFFCC">
              <a:alpha val="50196"/>
            </a:srgb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my-MM" sz="2400" b="1" dirty="0">
                <a:solidFill>
                  <a:schemeClr val="tx1"/>
                </a:solidFill>
                <a:latin typeface="Myanmar Text" panose="020B0502040204020203" pitchFamily="34" charset="0"/>
                <a:ea typeface="Meiryo UI" panose="020B0604030504040204" pitchFamily="50" charset="-128"/>
                <a:cs typeface="Myanmar Text" panose="020B0502040204020203" pitchFamily="34" charset="0"/>
              </a:rPr>
              <a:t>“ဖြစ်နိုင်ခြေ” ဖြင့်အန္တရာယ်ကိုနှလုံးသွင်းပါ</a:t>
            </a:r>
            <a:endParaRPr kumimoji="1" lang="en-US" altLang="ja-JP" sz="2400" b="1" dirty="0">
              <a:solidFill>
                <a:schemeClr val="tx1"/>
              </a:solidFill>
              <a:latin typeface="Myanmar Text" panose="020B0502040204020203" pitchFamily="34" charset="0"/>
              <a:ea typeface="Meiryo UI" panose="020B0604030504040204" pitchFamily="50" charset="-128"/>
              <a:cs typeface="Myanmar Text" panose="020B0502040204020203" pitchFamily="34" charset="0"/>
            </a:endParaRPr>
          </a:p>
        </p:txBody>
      </p:sp>
      <p:pic>
        <p:nvPicPr>
          <p:cNvPr id="14" name="図 13" descr="http://anzeninfo.mhlw.go.jp/anzen/sai/image/sai22/sai22-67-54-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489" y="1309229"/>
            <a:ext cx="2808000" cy="2105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図 14" descr="http://anzeninfo.mhlw.go.jp/anzen/sai/image/sai10-589-43-1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00" y="1309229"/>
            <a:ext cx="2736000" cy="205152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テキスト ボックス 6"/>
          <p:cNvSpPr txBox="1"/>
          <p:nvPr/>
        </p:nvSpPr>
        <p:spPr>
          <a:xfrm>
            <a:off x="538720" y="4613540"/>
            <a:ext cx="17219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my-MM" sz="1200" b="1" dirty="0">
                <a:solidFill>
                  <a:schemeClr val="accent5">
                    <a:lumMod val="50000"/>
                  </a:schemeClr>
                </a:solidFill>
                <a:latin typeface="Myanmar Text" panose="020B0502040204020203" pitchFamily="34" charset="0"/>
                <a:ea typeface="Meiryo UI" panose="020B0604030504040204" pitchFamily="50" charset="-128"/>
                <a:cs typeface="Myanmar Text" panose="020B0502040204020203" pitchFamily="34" charset="0"/>
              </a:rPr>
              <a:t>လေထုအပူချိန်သည်</a:t>
            </a:r>
            <a:endParaRPr kumimoji="1" lang="en-US" altLang="ja-JP" sz="1200" b="1" dirty="0">
              <a:solidFill>
                <a:schemeClr val="accent5">
                  <a:lumMod val="50000"/>
                </a:schemeClr>
              </a:solidFill>
              <a:latin typeface="Myanmar Text" panose="020B0502040204020203" pitchFamily="34" charset="0"/>
              <a:ea typeface="Meiryo UI" panose="020B0604030504040204" pitchFamily="50" charset="-128"/>
              <a:cs typeface="Myanmar Text" panose="020B0502040204020203" pitchFamily="34" charset="0"/>
            </a:endParaRPr>
          </a:p>
          <a:p>
            <a:pPr marL="285750" indent="-285750" rtl="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my-MM" sz="1200" dirty="0">
                <a:latin typeface="Myanmar Text" panose="020B0502040204020203" pitchFamily="34" charset="0"/>
                <a:ea typeface="Meiryo UI" panose="020B0604030504040204" pitchFamily="50" charset="-128"/>
                <a:cs typeface="Myanmar Text" panose="020B0502040204020203" pitchFamily="34" charset="0"/>
              </a:rPr>
              <a:t>မြင့်သည် (ပူသော)</a:t>
            </a:r>
            <a:endParaRPr lang="en-US" altLang="ja-JP" sz="1200" dirty="0">
              <a:latin typeface="Myanmar Text" panose="020B0502040204020203" pitchFamily="34" charset="0"/>
              <a:ea typeface="Meiryo UI" panose="020B0604030504040204" pitchFamily="50" charset="-128"/>
              <a:cs typeface="Myanmar Text" panose="020B0502040204020203" pitchFamily="34" charset="0"/>
            </a:endParaRPr>
          </a:p>
          <a:p>
            <a:pPr marL="285750" indent="-285750" rtl="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my-MM" sz="1200" dirty="0">
                <a:latin typeface="Myanmar Text" panose="020B0502040204020203" pitchFamily="34" charset="0"/>
                <a:ea typeface="Meiryo UI" panose="020B0604030504040204" pitchFamily="50" charset="-128"/>
                <a:cs typeface="Myanmar Text" panose="020B0502040204020203" pitchFamily="34" charset="0"/>
              </a:rPr>
              <a:t>နိမ့်သည် (အေးသော)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196000" y="4614003"/>
            <a:ext cx="36535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my-MM" sz="1200" b="1" dirty="0">
                <a:solidFill>
                  <a:schemeClr val="accent5">
                    <a:lumMod val="50000"/>
                  </a:schemeClr>
                </a:solidFill>
                <a:latin typeface="Myanmar Text" panose="020B0502040204020203" pitchFamily="34" charset="0"/>
                <a:ea typeface="Meiryo UI" panose="020B0604030504040204" pitchFamily="50" charset="-128"/>
                <a:cs typeface="Myanmar Text" panose="020B0502040204020203" pitchFamily="34" charset="0"/>
              </a:rPr>
              <a:t>ဘေးပတ်ဝန်းကျင်သည်</a:t>
            </a:r>
            <a:endParaRPr kumimoji="1" lang="en-US" altLang="ja-JP" sz="1200" b="1" dirty="0">
              <a:solidFill>
                <a:schemeClr val="accent5">
                  <a:lumMod val="50000"/>
                </a:schemeClr>
              </a:solidFill>
              <a:latin typeface="Myanmar Text" panose="020B0502040204020203" pitchFamily="34" charset="0"/>
              <a:ea typeface="Meiryo UI" panose="020B0604030504040204" pitchFamily="50" charset="-128"/>
              <a:cs typeface="Myanmar Text" panose="020B0502040204020203" pitchFamily="34" charset="0"/>
            </a:endParaRPr>
          </a:p>
          <a:p>
            <a:pPr marL="285750" indent="-285750" rtl="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my-MM" sz="1200" dirty="0">
                <a:latin typeface="Myanmar Text" panose="020B0502040204020203" pitchFamily="34" charset="0"/>
                <a:ea typeface="Meiryo UI" panose="020B0604030504040204" pitchFamily="50" charset="-128"/>
                <a:cs typeface="Myanmar Text" panose="020B0502040204020203" pitchFamily="34" charset="0"/>
              </a:rPr>
              <a:t>မှောင်သည် (မိမိခြေထောက်ပိုင်းကိုမြင်ရန်ခက်ခဲသည်)</a:t>
            </a:r>
            <a:endParaRPr lang="en-US" altLang="ja-JP" sz="1200" dirty="0">
              <a:latin typeface="Myanmar Text" panose="020B0502040204020203" pitchFamily="34" charset="0"/>
              <a:ea typeface="Meiryo UI" panose="020B0604030504040204" pitchFamily="50" charset="-128"/>
              <a:cs typeface="Myanmar Text" panose="020B0502040204020203" pitchFamily="34" charset="0"/>
            </a:endParaRPr>
          </a:p>
          <a:p>
            <a:pPr marL="285750" indent="-285750" rtl="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my-MM" sz="1200" dirty="0">
                <a:latin typeface="Myanmar Text" panose="020B0502040204020203" pitchFamily="34" charset="0"/>
                <a:ea typeface="Meiryo UI" panose="020B0604030504040204" pitchFamily="50" charset="-128"/>
                <a:cs typeface="Myanmar Text" panose="020B0502040204020203" pitchFamily="34" charset="0"/>
              </a:rPr>
              <a:t>အလင်းစူးလွန်းသည် (အလင်းပြန်ခြင်း)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774167" y="4653000"/>
            <a:ext cx="29546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my-MM" sz="1200" b="1" dirty="0">
                <a:solidFill>
                  <a:schemeClr val="accent5">
                    <a:lumMod val="50000"/>
                  </a:schemeClr>
                </a:solidFill>
                <a:latin typeface="Myanmar Text" panose="020B0502040204020203" pitchFamily="34" charset="0"/>
                <a:ea typeface="Meiryo UI" panose="020B0604030504040204" pitchFamily="50" charset="-128"/>
                <a:cs typeface="Myanmar Text" panose="020B0502040204020203" pitchFamily="34" charset="0"/>
              </a:rPr>
              <a:t>အလုပ်ခွင်သည်</a:t>
            </a:r>
            <a:endParaRPr kumimoji="1" lang="en-US" altLang="ja-JP" sz="1200" b="1" dirty="0">
              <a:solidFill>
                <a:schemeClr val="accent5">
                  <a:lumMod val="50000"/>
                </a:schemeClr>
              </a:solidFill>
              <a:latin typeface="Myanmar Text" panose="020B0502040204020203" pitchFamily="34" charset="0"/>
              <a:ea typeface="Meiryo UI" panose="020B0604030504040204" pitchFamily="50" charset="-128"/>
              <a:cs typeface="Myanmar Text" panose="020B0502040204020203" pitchFamily="34" charset="0"/>
            </a:endParaRPr>
          </a:p>
          <a:p>
            <a:pPr marL="285750" indent="-285750" rtl="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my-MM" sz="1200" dirty="0">
                <a:latin typeface="Myanmar Text" panose="020B0502040204020203" pitchFamily="34" charset="0"/>
                <a:ea typeface="Meiryo UI" panose="020B0604030504040204" pitchFamily="50" charset="-128"/>
                <a:cs typeface="Myanmar Text" panose="020B0502040204020203" pitchFamily="34" charset="0"/>
              </a:rPr>
              <a:t>မြင့်သည် (အမြင့်မှပြုတ်ကျနိုင်ခြေရှိသည်)</a:t>
            </a:r>
            <a:endParaRPr lang="en-US" altLang="ja-JP" sz="1200" dirty="0">
              <a:latin typeface="Myanmar Text" panose="020B0502040204020203" pitchFamily="34" charset="0"/>
              <a:ea typeface="Meiryo UI" panose="020B0604030504040204" pitchFamily="50" charset="-128"/>
              <a:cs typeface="Myanmar Text" panose="020B0502040204020203" pitchFamily="34" charset="0"/>
            </a:endParaRPr>
          </a:p>
          <a:p>
            <a:pPr marL="285750" indent="-285750" rtl="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my-MM" sz="1200" dirty="0">
                <a:latin typeface="Myanmar Text" panose="020B0502040204020203" pitchFamily="34" charset="0"/>
                <a:ea typeface="Meiryo UI" panose="020B0604030504040204" pitchFamily="50" charset="-128"/>
                <a:cs typeface="Myanmar Text" panose="020B0502040204020203" pitchFamily="34" charset="0"/>
              </a:rPr>
              <a:t>လျော့ရဲသည် (ပြိုကျနိုင်ခြေရှိသည်)</a:t>
            </a:r>
          </a:p>
        </p:txBody>
      </p:sp>
      <p:sp>
        <p:nvSpPr>
          <p:cNvPr id="20" name="角丸四角形 19"/>
          <p:cNvSpPr/>
          <p:nvPr/>
        </p:nvSpPr>
        <p:spPr>
          <a:xfrm>
            <a:off x="3780001" y="3511408"/>
            <a:ext cx="1584000" cy="504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my-MM" sz="1400" b="1" dirty="0">
                <a:latin typeface="Myanmar Text" panose="020B0502040204020203" pitchFamily="34" charset="0"/>
                <a:ea typeface="Meiryo UI" panose="020B0604030504040204" pitchFamily="50" charset="-128"/>
                <a:cs typeface="Myanmar Text" panose="020B0502040204020203" pitchFamily="34" charset="0"/>
              </a:rPr>
              <a:t>ဖြစ်နိုင်ခြေရှိသည်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228868F-0BF5-4F87-8A94-00DF56ADA4E5}" type="slidenum">
              <a:rPr kumimoji="1" lang="ja-JP" altLang="en-US" smtClean="0">
                <a:latin typeface="Myanmar Text" panose="020B0502040204020203" pitchFamily="34" charset="0"/>
                <a:cs typeface="Myanmar Text" panose="020B0502040204020203" pitchFamily="34" charset="0"/>
              </a:rPr>
              <a:t>6</a:t>
            </a:fld>
            <a:endParaRPr kumimoji="1" lang="ja-JP" altLang="en-US">
              <a:latin typeface="Myanmar Text" panose="020B0502040204020203" pitchFamily="34" charset="0"/>
              <a:cs typeface="Myanmar Tex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43357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324431" y="45414"/>
            <a:ext cx="8711569" cy="791586"/>
          </a:xfrm>
          <a:prstGeom prst="rect">
            <a:avLst/>
          </a:prstGeom>
          <a:solidFill>
            <a:srgbClr val="CCFFCC">
              <a:alpha val="50196"/>
            </a:srgb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>
              <a:lnSpc>
                <a:spcPct val="150000"/>
              </a:lnSpc>
            </a:pPr>
            <a:r>
              <a:rPr lang="my-MM" sz="1600" b="1" dirty="0">
                <a:solidFill>
                  <a:schemeClr val="tx1"/>
                </a:solidFill>
                <a:latin typeface="Myanmar Text" panose="020B0502040204020203" pitchFamily="34" charset="0"/>
                <a:ea typeface="Meiryo UI" panose="020B0604030504040204" pitchFamily="50" charset="-128"/>
                <a:cs typeface="Myanmar Text" panose="020B0502040204020203" pitchFamily="34" charset="0"/>
              </a:rPr>
              <a:t>ဘေးကင်းသောလုပ်ငန်းဆောင်ရွက်မှုသည် မှန်ကန်သောလုပ်ငန်းခွင်အဝတ်အစားနှင့်</a:t>
            </a:r>
            <a:r>
              <a:rPr lang="en-US" sz="1600" b="1" dirty="0">
                <a:solidFill>
                  <a:schemeClr val="tx1"/>
                </a:solidFill>
                <a:latin typeface="Myanmar Text" panose="020B0502040204020203" pitchFamily="34" charset="0"/>
                <a:ea typeface="Meiryo UI" panose="020B0604030504040204" pitchFamily="50" charset="-128"/>
                <a:cs typeface="Myanmar Text" panose="020B0502040204020203" pitchFamily="34" charset="0"/>
              </a:rPr>
              <a:t> </a:t>
            </a:r>
            <a:r>
              <a:rPr lang="my-MM" sz="1600" b="1" dirty="0">
                <a:solidFill>
                  <a:schemeClr val="tx1"/>
                </a:solidFill>
                <a:latin typeface="Myanmar Text" panose="020B0502040204020203" pitchFamily="34" charset="0"/>
                <a:ea typeface="Meiryo UI" panose="020B0604030504040204" pitchFamily="50" charset="-128"/>
                <a:cs typeface="Myanmar Text" panose="020B0502040204020203" pitchFamily="34" charset="0"/>
              </a:rPr>
              <a:t>ကိုယ်ဟန်အနေအထား၊ Ho-Ren-So </a:t>
            </a:r>
            <a:r>
              <a:rPr lang="en-US" sz="1600" b="1" dirty="0" err="1">
                <a:solidFill>
                  <a:schemeClr val="tx1"/>
                </a:solidFill>
                <a:latin typeface="Myanmar Text" panose="020B0502040204020203" pitchFamily="34" charset="0"/>
                <a:ea typeface="Meiryo UI" panose="020B0604030504040204" pitchFamily="50" charset="-128"/>
                <a:cs typeface="Myanmar Text" panose="020B0502040204020203" pitchFamily="34" charset="0"/>
              </a:rPr>
              <a:t>တို</a:t>
            </a:r>
            <a:r>
              <a:rPr lang="en-US" sz="1600" b="1" dirty="0">
                <a:solidFill>
                  <a:schemeClr val="tx1"/>
                </a:solidFill>
                <a:latin typeface="Myanmar Text" panose="020B0502040204020203" pitchFamily="34" charset="0"/>
                <a:ea typeface="Meiryo UI" panose="020B0604030504040204" pitchFamily="50" charset="-128"/>
                <a:cs typeface="Myanmar Text" panose="020B0502040204020203" pitchFamily="34" charset="0"/>
              </a:rPr>
              <a:t>့</a:t>
            </a:r>
            <a:r>
              <a:rPr lang="my-MM" sz="1600" b="1" dirty="0">
                <a:solidFill>
                  <a:schemeClr val="tx1"/>
                </a:solidFill>
                <a:latin typeface="Myanmar Text" panose="020B0502040204020203" pitchFamily="34" charset="0"/>
                <a:ea typeface="Meiryo UI" panose="020B0604030504040204" pitchFamily="50" charset="-128"/>
                <a:cs typeface="Myanmar Text" panose="020B0502040204020203" pitchFamily="34" charset="0"/>
              </a:rPr>
              <a:t>မှစတင်သည်</a:t>
            </a:r>
            <a:endParaRPr kumimoji="1" lang="en-US" altLang="ja-JP" sz="1600" b="1" dirty="0">
              <a:solidFill>
                <a:schemeClr val="tx1"/>
              </a:solidFill>
              <a:latin typeface="Myanmar Text" panose="020B0502040204020203" pitchFamily="34" charset="0"/>
              <a:ea typeface="Meiryo UI" panose="020B0604030504040204" pitchFamily="50" charset="-128"/>
              <a:cs typeface="Myanmar Text" panose="020B0502040204020203" pitchFamily="34" charset="0"/>
            </a:endParaRPr>
          </a:p>
        </p:txBody>
      </p:sp>
      <p:sp>
        <p:nvSpPr>
          <p:cNvPr id="8" name="強調線吹き出し 2 (枠付き) 7"/>
          <p:cNvSpPr/>
          <p:nvPr/>
        </p:nvSpPr>
        <p:spPr>
          <a:xfrm flipH="1">
            <a:off x="364696" y="909000"/>
            <a:ext cx="4198187" cy="3168000"/>
          </a:xfrm>
          <a:prstGeom prst="accentBorderCallout2">
            <a:avLst>
              <a:gd name="adj1" fmla="val 25239"/>
              <a:gd name="adj2" fmla="val -1704"/>
              <a:gd name="adj3" fmla="val 25239"/>
              <a:gd name="adj4" fmla="val -7434"/>
              <a:gd name="adj5" fmla="val 50480"/>
              <a:gd name="adj6" fmla="val -18935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rtl="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my-MM" sz="1000" dirty="0">
                <a:solidFill>
                  <a:schemeClr val="accent5">
                    <a:lumMod val="50000"/>
                  </a:schemeClr>
                </a:solidFill>
                <a:latin typeface="Myanmar Text" panose="020B0502040204020203" pitchFamily="34" charset="0"/>
                <a:ea typeface="Meiryo UI" panose="020B0604030504040204" pitchFamily="50" charset="-128"/>
                <a:cs typeface="Myanmar Text" panose="020B0502040204020203" pitchFamily="34" charset="0"/>
              </a:rPr>
              <a:t>သတ်မှတ်ထားသောအဝတ်အစားနှင့်ကိရိယာများကိုဝတ်ဆင်ပါ။</a:t>
            </a:r>
          </a:p>
          <a:p>
            <a:pPr marL="285750" indent="-285750" rtl="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my-MM" sz="1000" dirty="0">
                <a:solidFill>
                  <a:schemeClr val="accent5">
                    <a:lumMod val="50000"/>
                  </a:schemeClr>
                </a:solidFill>
                <a:latin typeface="Myanmar Text" panose="020B0502040204020203" pitchFamily="34" charset="0"/>
                <a:ea typeface="Meiryo UI" panose="020B0604030504040204" pitchFamily="50" charset="-128"/>
                <a:cs typeface="Myanmar Text" panose="020B0502040204020203" pitchFamily="34" charset="0"/>
              </a:rPr>
              <a:t>အမြဲတမ်းသန့်ရှင်းသပ်ရပ်မှုကိုထိန်းထားရန်အတွက် အညစ်အကြေးနှင့် တွန့်ကြေမှုများမရှိအောင်ထိန်းသိမ်းမှုပြုလုပ်ရန် ဂရုပြုပါ။</a:t>
            </a:r>
          </a:p>
          <a:p>
            <a:pPr marL="285750" indent="-285750" rtl="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my-MM" sz="1000" dirty="0">
                <a:solidFill>
                  <a:schemeClr val="accent5">
                    <a:lumMod val="50000"/>
                  </a:schemeClr>
                </a:solidFill>
                <a:latin typeface="Myanmar Text" panose="020B0502040204020203" pitchFamily="34" charset="0"/>
                <a:ea typeface="Meiryo UI" panose="020B0604030504040204" pitchFamily="50" charset="-128"/>
                <a:cs typeface="Myanmar Text" panose="020B0502040204020203" pitchFamily="34" charset="0"/>
              </a:rPr>
              <a:t>မလိုအပ်သောပစ္စည်းများ သို့မဟုတ် ကိုယ်ရေးကိုယ်တာပစ္စည်းများ ယူဆောင်လာခြင်းမပြုဘဲ ဘေးပတ်ဝန်းကျင်မှ</a:t>
            </a:r>
            <a:r>
              <a:rPr lang="en-US" sz="1000" dirty="0">
                <a:solidFill>
                  <a:schemeClr val="accent5">
                    <a:lumMod val="50000"/>
                  </a:schemeClr>
                </a:solidFill>
                <a:latin typeface="Myanmar Text" panose="020B0502040204020203" pitchFamily="34" charset="0"/>
                <a:ea typeface="Meiryo UI" panose="020B0604030504040204" pitchFamily="50" charset="-128"/>
                <a:cs typeface="Myanmar Text" panose="020B0502040204020203" pitchFamily="34" charset="0"/>
              </a:rPr>
              <a:t> </a:t>
            </a:r>
            <a:r>
              <a:rPr lang="my-MM" sz="1000" dirty="0">
                <a:solidFill>
                  <a:schemeClr val="accent5">
                    <a:lumMod val="50000"/>
                  </a:schemeClr>
                </a:solidFill>
                <a:latin typeface="Myanmar Text" panose="020B0502040204020203" pitchFamily="34" charset="0"/>
                <a:ea typeface="Meiryo UI" panose="020B0604030504040204" pitchFamily="50" charset="-128"/>
                <a:cs typeface="Myanmar Text" panose="020B0502040204020203" pitchFamily="34" charset="0"/>
              </a:rPr>
              <a:t>အမြင်များကိုသတိပြုပါ။</a:t>
            </a:r>
          </a:p>
          <a:p>
            <a:pPr marL="285750" indent="-285750" rtl="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my-MM" sz="1000" dirty="0">
                <a:solidFill>
                  <a:schemeClr val="accent5">
                    <a:lumMod val="50000"/>
                  </a:schemeClr>
                </a:solidFill>
                <a:latin typeface="Myanmar Text" panose="020B0502040204020203" pitchFamily="34" charset="0"/>
                <a:ea typeface="Meiryo UI" panose="020B0604030504040204" pitchFamily="50" charset="-128"/>
                <a:cs typeface="Myanmar Text" panose="020B0502040204020203" pitchFamily="34" charset="0"/>
              </a:rPr>
              <a:t>IDကတ်၊ ကုမ္ပဏီအမှတ်အသားပစ္စည်းနှင့်</a:t>
            </a:r>
            <a:r>
              <a:rPr lang="en-US" sz="1000" dirty="0">
                <a:solidFill>
                  <a:schemeClr val="accent5">
                    <a:lumMod val="50000"/>
                  </a:schemeClr>
                </a:solidFill>
                <a:latin typeface="Myanmar Text" panose="020B0502040204020203" pitchFamily="34" charset="0"/>
                <a:ea typeface="Meiryo UI" panose="020B0604030504040204" pitchFamily="50" charset="-128"/>
                <a:cs typeface="Myanmar Text" panose="020B0502040204020203" pitchFamily="34" charset="0"/>
              </a:rPr>
              <a:t> </a:t>
            </a:r>
            <a:r>
              <a:rPr lang="my-MM" sz="1000" dirty="0">
                <a:solidFill>
                  <a:schemeClr val="accent5">
                    <a:lumMod val="50000"/>
                  </a:schemeClr>
                </a:solidFill>
                <a:latin typeface="Myanmar Text" panose="020B0502040204020203" pitchFamily="34" charset="0"/>
                <a:ea typeface="Meiryo UI" panose="020B0604030504040204" pitchFamily="50" charset="-128"/>
                <a:cs typeface="Myanmar Text" panose="020B0502040204020203" pitchFamily="34" charset="0"/>
              </a:rPr>
              <a:t>လက်မောင်းအပတ်များကို</a:t>
            </a:r>
            <a:r>
              <a:rPr lang="en-US" sz="1000" dirty="0">
                <a:solidFill>
                  <a:schemeClr val="accent5">
                    <a:lumMod val="50000"/>
                  </a:schemeClr>
                </a:solidFill>
                <a:latin typeface="Myanmar Text" panose="020B0502040204020203" pitchFamily="34" charset="0"/>
                <a:ea typeface="Meiryo UI" panose="020B0604030504040204" pitchFamily="50" charset="-128"/>
                <a:cs typeface="Myanmar Text" panose="020B0502040204020203" pitchFamily="34" charset="0"/>
              </a:rPr>
              <a:t> </a:t>
            </a:r>
            <a:r>
              <a:rPr lang="my-MM" sz="1000" dirty="0">
                <a:solidFill>
                  <a:schemeClr val="accent5">
                    <a:lumMod val="50000"/>
                  </a:schemeClr>
                </a:solidFill>
                <a:latin typeface="Myanmar Text" panose="020B0502040204020203" pitchFamily="34" charset="0"/>
                <a:ea typeface="Meiryo UI" panose="020B0604030504040204" pitchFamily="50" charset="-128"/>
                <a:cs typeface="Myanmar Text" panose="020B0502040204020203" pitchFamily="34" charset="0"/>
              </a:rPr>
              <a:t>ဝတ်ဆင်ပါ။</a:t>
            </a:r>
          </a:p>
          <a:p>
            <a:pPr marL="285750" indent="-285750" rtl="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my-MM" sz="1000" dirty="0">
                <a:solidFill>
                  <a:schemeClr val="accent5">
                    <a:lumMod val="50000"/>
                  </a:schemeClr>
                </a:solidFill>
                <a:latin typeface="Myanmar Text" panose="020B0502040204020203" pitchFamily="34" charset="0"/>
                <a:ea typeface="Meiryo UI" panose="020B0604030504040204" pitchFamily="50" charset="-128"/>
                <a:cs typeface="Myanmar Text" panose="020B0502040204020203" pitchFamily="34" charset="0"/>
              </a:rPr>
              <a:t>အထူးသဖြင့် ယာဉ်အသွားအလာကိုလမ်းကြောင်းပြပေးသည့်</a:t>
            </a:r>
            <a:r>
              <a:rPr lang="en-US" sz="1000" dirty="0">
                <a:solidFill>
                  <a:schemeClr val="accent5">
                    <a:lumMod val="50000"/>
                  </a:schemeClr>
                </a:solidFill>
                <a:latin typeface="Myanmar Text" panose="020B0502040204020203" pitchFamily="34" charset="0"/>
                <a:ea typeface="Meiryo UI" panose="020B0604030504040204" pitchFamily="50" charset="-128"/>
                <a:cs typeface="Myanmar Text" panose="020B0502040204020203" pitchFamily="34" charset="0"/>
              </a:rPr>
              <a:t> </a:t>
            </a:r>
            <a:r>
              <a:rPr lang="my-MM" sz="1000" dirty="0">
                <a:solidFill>
                  <a:schemeClr val="accent5">
                    <a:lumMod val="50000"/>
                  </a:schemeClr>
                </a:solidFill>
                <a:latin typeface="Myanmar Text" panose="020B0502040204020203" pitchFamily="34" charset="0"/>
                <a:ea typeface="Meiryo UI" panose="020B0604030504040204" pitchFamily="50" charset="-128"/>
                <a:cs typeface="Myanmar Text" panose="020B0502040204020203" pitchFamily="34" charset="0"/>
              </a:rPr>
              <a:t>လုံခြုံရေးအစောင့်များသည် အကာအကွယ်ဦးထုပ်အပြင် ရောင်ပြန်ဝေ့စကုတ်စသည်တို့ ဝတ်ဆင်ပြီး ညအချိန်၌ပင် ယာဉ်ပေါ်ရှိမောင်းနှင်သူများမှ အလွယ်တကူမြင်နိုင်ရန် လုပ်ဆောင်ပါ။</a:t>
            </a:r>
          </a:p>
        </p:txBody>
      </p:sp>
      <p:sp>
        <p:nvSpPr>
          <p:cNvPr id="11" name="強調線吹き出し 2 (枠付き) 10"/>
          <p:cNvSpPr/>
          <p:nvPr/>
        </p:nvSpPr>
        <p:spPr>
          <a:xfrm>
            <a:off x="4825266" y="3554655"/>
            <a:ext cx="4198187" cy="3042345"/>
          </a:xfrm>
          <a:prstGeom prst="accentBorderCallout2">
            <a:avLst>
              <a:gd name="adj1" fmla="val 25239"/>
              <a:gd name="adj2" fmla="val -1704"/>
              <a:gd name="adj3" fmla="val 25239"/>
              <a:gd name="adj4" fmla="val -7434"/>
              <a:gd name="adj5" fmla="val 50480"/>
              <a:gd name="adj6" fmla="val -18935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rtl="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my-MM" sz="1000" dirty="0">
                <a:solidFill>
                  <a:schemeClr val="accent5">
                    <a:lumMod val="50000"/>
                  </a:schemeClr>
                </a:solidFill>
                <a:latin typeface="Myanmar Text" panose="020B0502040204020203" pitchFamily="34" charset="0"/>
                <a:ea typeface="Meiryo UI" panose="020B0604030504040204" pitchFamily="50" charset="-128"/>
                <a:cs typeface="Myanmar Text" panose="020B0502040204020203" pitchFamily="34" charset="0"/>
              </a:rPr>
              <a:t>ရင်ဘတ်ကိုဖွင့်ထားပြီး ခါးမတ်မတ်ထားသည့် လုံခြုံရေးဆောင်ရွက်မှုမျိုး</a:t>
            </a:r>
            <a:r>
              <a:rPr lang="en-US" sz="1000" dirty="0">
                <a:solidFill>
                  <a:schemeClr val="accent5">
                    <a:lumMod val="50000"/>
                  </a:schemeClr>
                </a:solidFill>
                <a:latin typeface="Myanmar Text" panose="020B0502040204020203" pitchFamily="34" charset="0"/>
                <a:ea typeface="Meiryo UI" panose="020B0604030504040204" pitchFamily="50" charset="-128"/>
                <a:cs typeface="Myanmar Text" panose="020B0502040204020203" pitchFamily="34" charset="0"/>
              </a:rPr>
              <a:t> </a:t>
            </a:r>
            <a:r>
              <a:rPr lang="my-MM" sz="1000" dirty="0">
                <a:solidFill>
                  <a:schemeClr val="accent5">
                    <a:lumMod val="50000"/>
                  </a:schemeClr>
                </a:solidFill>
                <a:latin typeface="Myanmar Text" panose="020B0502040204020203" pitchFamily="34" charset="0"/>
                <a:ea typeface="Meiryo UI" panose="020B0604030504040204" pitchFamily="50" charset="-128"/>
                <a:cs typeface="Myanmar Text" panose="020B0502040204020203" pitchFamily="34" charset="0"/>
              </a:rPr>
              <a:t>ဖြစ်ပါစေ။</a:t>
            </a:r>
          </a:p>
          <a:p>
            <a:pPr marL="285750" indent="-285750" rtl="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my-MM" sz="1000" dirty="0">
                <a:solidFill>
                  <a:schemeClr val="accent5">
                    <a:lumMod val="50000"/>
                  </a:schemeClr>
                </a:solidFill>
                <a:latin typeface="Myanmar Text" panose="020B0502040204020203" pitchFamily="34" charset="0"/>
                <a:ea typeface="Meiryo UI" panose="020B0604030504040204" pitchFamily="50" charset="-128"/>
                <a:cs typeface="Myanmar Text" panose="020B0502040204020203" pitchFamily="34" charset="0"/>
              </a:rPr>
              <a:t>အချိန်နှင့် စိတ်ခံစားချက်တို့အတွက် လုံလောက်မှုရှိစေရန်တွက်ချက်ပြီး နေရာချထားပါ။</a:t>
            </a:r>
          </a:p>
          <a:p>
            <a:pPr marL="285750" indent="-285750" rtl="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my-MM" sz="1000" dirty="0">
                <a:solidFill>
                  <a:schemeClr val="accent5">
                    <a:lumMod val="50000"/>
                  </a:schemeClr>
                </a:solidFill>
                <a:latin typeface="Myanmar Text" panose="020B0502040204020203" pitchFamily="34" charset="0"/>
                <a:ea typeface="Meiryo UI" panose="020B0604030504040204" pitchFamily="50" charset="-128"/>
                <a:cs typeface="Myanmar Text" panose="020B0502040204020203" pitchFamily="34" charset="0"/>
              </a:rPr>
              <a:t>တာဝန်ထမ်းဆောင်နေစဉ်အတွင်း ကိုယ်ဟန်အနေအထားကိုမှန်ကန်စွာ</a:t>
            </a:r>
            <a:r>
              <a:rPr lang="en-US" sz="1000" dirty="0">
                <a:solidFill>
                  <a:schemeClr val="accent5">
                    <a:lumMod val="50000"/>
                  </a:schemeClr>
                </a:solidFill>
                <a:latin typeface="Myanmar Text" panose="020B0502040204020203" pitchFamily="34" charset="0"/>
                <a:ea typeface="Meiryo UI" panose="020B0604030504040204" pitchFamily="50" charset="-128"/>
                <a:cs typeface="Myanmar Text" panose="020B0502040204020203" pitchFamily="34" charset="0"/>
              </a:rPr>
              <a:t> </a:t>
            </a:r>
            <a:r>
              <a:rPr lang="my-MM" sz="1000" dirty="0">
                <a:solidFill>
                  <a:schemeClr val="accent5">
                    <a:lumMod val="50000"/>
                  </a:schemeClr>
                </a:solidFill>
                <a:latin typeface="Myanmar Text" panose="020B0502040204020203" pitchFamily="34" charset="0"/>
                <a:ea typeface="Meiryo UI" panose="020B0604030504040204" pitchFamily="50" charset="-128"/>
                <a:cs typeface="Myanmar Text" panose="020B0502040204020203" pitchFamily="34" charset="0"/>
              </a:rPr>
              <a:t>ထိန်းထားပြီး ဘေးပတ်ဝန်းကျင်ကို ရှုမျှော်ကြည့်နိုင်စေရန် မြင်ကွင်းကျယ်ပြန့်အောင်လုပ်ဆောင်ထားပါ။</a:t>
            </a:r>
          </a:p>
          <a:p>
            <a:pPr marL="285750" indent="-285750" rtl="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my-MM" sz="1000" dirty="0">
                <a:solidFill>
                  <a:schemeClr val="accent5">
                    <a:lumMod val="50000"/>
                  </a:schemeClr>
                </a:solidFill>
                <a:latin typeface="Myanmar Text" panose="020B0502040204020203" pitchFamily="34" charset="0"/>
                <a:ea typeface="Meiryo UI" panose="020B0604030504040204" pitchFamily="50" charset="-128"/>
                <a:cs typeface="Myanmar Text" panose="020B0502040204020203" pitchFamily="34" charset="0"/>
              </a:rPr>
              <a:t>လှုပ်ရှားမှုများကို တိတိကျကျမြန်မြန်ဆန်ဆန်နှင့် အချည်းအနှီးမဖြစ်စေဘဲ လုပ်ဆောင်ပါ။</a:t>
            </a:r>
          </a:p>
          <a:p>
            <a:pPr marL="285750" indent="-285750" rtl="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my-MM" sz="1000" dirty="0">
                <a:solidFill>
                  <a:schemeClr val="accent5">
                    <a:lumMod val="50000"/>
                  </a:schemeClr>
                </a:solidFill>
                <a:latin typeface="Myanmar Text" panose="020B0502040204020203" pitchFamily="34" charset="0"/>
                <a:ea typeface="Meiryo UI" panose="020B0604030504040204" pitchFamily="50" charset="-128"/>
                <a:cs typeface="Myanmar Text" panose="020B0502040204020203" pitchFamily="34" charset="0"/>
              </a:rPr>
              <a:t>အိတ်ထောင်ထဲလက်ထည့်ပြီးတာဝန်ထမ်းဆောင်ပါက လက်ကို အလျင်အမြန်လှုပ်ရှားမှုမပြုနိုင်မည့်အပြင် မနှစ်မြို့ခြင်းခံရနိုင်သည့်အတွက် သတိပြုပါ။</a:t>
            </a: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6000" y="886692"/>
            <a:ext cx="1872000" cy="2618271"/>
          </a:xfrm>
          <a:prstGeom prst="rect">
            <a:avLst/>
          </a:prstGeom>
        </p:spPr>
      </p:pic>
      <p:pic>
        <p:nvPicPr>
          <p:cNvPr id="12" name="図 11"/>
          <p:cNvPicPr/>
          <p:nvPr/>
        </p:nvPicPr>
        <p:blipFill>
          <a:blip r:embed="rId3"/>
          <a:stretch>
            <a:fillRect/>
          </a:stretch>
        </p:blipFill>
        <p:spPr>
          <a:xfrm>
            <a:off x="5436000" y="919172"/>
            <a:ext cx="1329690" cy="2522220"/>
          </a:xfrm>
          <a:prstGeom prst="rect">
            <a:avLst/>
          </a:prstGeom>
        </p:spPr>
      </p:pic>
      <p:pic>
        <p:nvPicPr>
          <p:cNvPr id="13" name="図 12"/>
          <p:cNvPicPr/>
          <p:nvPr/>
        </p:nvPicPr>
        <p:blipFill>
          <a:blip r:embed="rId4"/>
          <a:stretch>
            <a:fillRect/>
          </a:stretch>
        </p:blipFill>
        <p:spPr>
          <a:xfrm>
            <a:off x="683819" y="4475405"/>
            <a:ext cx="1395095" cy="2126487"/>
          </a:xfrm>
          <a:prstGeom prst="rect">
            <a:avLst/>
          </a:prstGeom>
        </p:spPr>
      </p:pic>
      <p:pic>
        <p:nvPicPr>
          <p:cNvPr id="14" name="図 13" descr="\\irfsvc42\div5\環境ｴﾈﾙｷﾞｰ第１部\c一般\e1c_proj\2019\リスクT\1900632_MHLW安全教育\31_警備業安全衛生教育マニュアル作成\03_マニュアル\0115_警備業イラスト2\F_2.jpg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47" t="15936" r="30159" b="7010"/>
          <a:stretch/>
        </p:blipFill>
        <p:spPr bwMode="auto">
          <a:xfrm>
            <a:off x="2056569" y="4470513"/>
            <a:ext cx="1685925" cy="212648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477642" y="3889036"/>
            <a:ext cx="5950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>
              <a:lnSpc>
                <a:spcPct val="150000"/>
              </a:lnSpc>
            </a:pPr>
            <a:r>
              <a:rPr lang="my-MM" sz="3200" b="1" dirty="0">
                <a:solidFill>
                  <a:srgbClr val="FF0000"/>
                </a:solidFill>
                <a:latin typeface="Myanmar Text" panose="020B0502040204020203" pitchFamily="34" charset="0"/>
                <a:ea typeface="Meiryo UI" panose="020B0604030504040204" pitchFamily="50" charset="-128"/>
                <a:cs typeface="Myanmar Text" panose="020B0502040204020203" pitchFamily="34" charset="0"/>
              </a:rPr>
              <a:t>〇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160453" y="3889036"/>
            <a:ext cx="5950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lnSpc>
                <a:spcPct val="150000"/>
              </a:lnSpc>
            </a:pPr>
            <a:r>
              <a:rPr lang="my-MM" sz="3200" b="1" dirty="0">
                <a:solidFill>
                  <a:schemeClr val="accent5"/>
                </a:solidFill>
                <a:latin typeface="Myanmar Text" panose="020B0502040204020203" pitchFamily="34" charset="0"/>
                <a:ea typeface="Meiryo UI" panose="020B0604030504040204" pitchFamily="50" charset="-128"/>
                <a:cs typeface="Myanmar Text" panose="020B0502040204020203" pitchFamily="34" charset="0"/>
              </a:rPr>
              <a:t>×</a:t>
            </a:r>
            <a:endParaRPr kumimoji="1" lang="ja-JP" altLang="en-US" sz="3200" b="1" dirty="0">
              <a:solidFill>
                <a:schemeClr val="accent5"/>
              </a:solidFill>
              <a:latin typeface="Myanmar Text" panose="020B0502040204020203" pitchFamily="34" charset="0"/>
              <a:ea typeface="Meiryo UI" panose="020B0604030504040204" pitchFamily="50" charset="-128"/>
              <a:cs typeface="Myanmar Text" panose="020B0502040204020203" pitchFamily="34" charset="0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>
              <a:lnSpc>
                <a:spcPct val="150000"/>
              </a:lnSpc>
            </a:pPr>
            <a:fld id="{1228868F-0BF5-4F87-8A94-00DF56ADA4E5}" type="slidenum">
              <a:rPr kumimoji="1" lang="ja-JP" altLang="en-US" smtClean="0">
                <a:latin typeface="Myanmar Text" panose="020B0502040204020203" pitchFamily="34" charset="0"/>
                <a:cs typeface="Myanmar Text" panose="020B0502040204020203" pitchFamily="34" charset="0"/>
              </a:rPr>
              <a:pPr rtl="0">
                <a:lnSpc>
                  <a:spcPct val="150000"/>
                </a:lnSpc>
              </a:pPr>
              <a:t>7</a:t>
            </a:fld>
            <a:endParaRPr kumimoji="1" lang="ja-JP" altLang="en-US">
              <a:latin typeface="Myanmar Text" panose="020B0502040204020203" pitchFamily="34" charset="0"/>
              <a:cs typeface="Myanmar Tex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87367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324431" y="80843"/>
            <a:ext cx="8711569" cy="708875"/>
          </a:xfrm>
          <a:prstGeom prst="rect">
            <a:avLst/>
          </a:prstGeom>
          <a:solidFill>
            <a:srgbClr val="CCFFCC">
              <a:alpha val="50196"/>
            </a:srgb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>
              <a:lnSpc>
                <a:spcPct val="150000"/>
              </a:lnSpc>
            </a:pPr>
            <a:r>
              <a:rPr lang="my-MM" sz="1400" b="1" dirty="0">
                <a:solidFill>
                  <a:schemeClr val="tx1"/>
                </a:solidFill>
                <a:latin typeface="Myanmar Text" panose="020B0502040204020203" pitchFamily="34" charset="0"/>
                <a:ea typeface="Meiryo UI" panose="020B0604030504040204" pitchFamily="50" charset="-128"/>
                <a:cs typeface="Myanmar Text" panose="020B0502040204020203" pitchFamily="34" charset="0"/>
              </a:rPr>
              <a:t>ဘေးကင်းသောလုပ်ငန်းဆောင်ရွက်မှုသည် မှန်ကန်သောလုပ်ငန်းခွင်အဝတ်အစားနှင့်</a:t>
            </a:r>
            <a:r>
              <a:rPr lang="en-US" sz="1400" b="1" dirty="0">
                <a:solidFill>
                  <a:schemeClr val="tx1"/>
                </a:solidFill>
                <a:latin typeface="Myanmar Text" panose="020B0502040204020203" pitchFamily="34" charset="0"/>
                <a:ea typeface="Meiryo UI" panose="020B0604030504040204" pitchFamily="50" charset="-128"/>
                <a:cs typeface="Myanmar Text" panose="020B0502040204020203" pitchFamily="34" charset="0"/>
              </a:rPr>
              <a:t> </a:t>
            </a:r>
            <a:r>
              <a:rPr lang="my-MM" sz="1400" b="1" dirty="0">
                <a:solidFill>
                  <a:schemeClr val="tx1"/>
                </a:solidFill>
                <a:latin typeface="Myanmar Text" panose="020B0502040204020203" pitchFamily="34" charset="0"/>
                <a:ea typeface="Meiryo UI" panose="020B0604030504040204" pitchFamily="50" charset="-128"/>
                <a:cs typeface="Myanmar Text" panose="020B0502040204020203" pitchFamily="34" charset="0"/>
              </a:rPr>
              <a:t>ကိုယ်ဟန်အနေအထား၊ Ho-Ren-So </a:t>
            </a:r>
            <a:r>
              <a:rPr lang="en-US" sz="1400" b="1" dirty="0" err="1">
                <a:solidFill>
                  <a:schemeClr val="tx1"/>
                </a:solidFill>
                <a:latin typeface="Myanmar Text" panose="020B0502040204020203" pitchFamily="34" charset="0"/>
                <a:ea typeface="Meiryo UI" panose="020B0604030504040204" pitchFamily="50" charset="-128"/>
                <a:cs typeface="Myanmar Text" panose="020B0502040204020203" pitchFamily="34" charset="0"/>
              </a:rPr>
              <a:t>တို</a:t>
            </a:r>
            <a:r>
              <a:rPr lang="en-US" sz="1400" b="1" dirty="0">
                <a:solidFill>
                  <a:schemeClr val="tx1"/>
                </a:solidFill>
                <a:latin typeface="Myanmar Text" panose="020B0502040204020203" pitchFamily="34" charset="0"/>
                <a:ea typeface="Meiryo UI" panose="020B0604030504040204" pitchFamily="50" charset="-128"/>
                <a:cs typeface="Myanmar Text" panose="020B0502040204020203" pitchFamily="34" charset="0"/>
              </a:rPr>
              <a:t>့</a:t>
            </a:r>
            <a:r>
              <a:rPr lang="my-MM" sz="1400" b="1" dirty="0">
                <a:solidFill>
                  <a:schemeClr val="tx1"/>
                </a:solidFill>
                <a:latin typeface="Myanmar Text" panose="020B0502040204020203" pitchFamily="34" charset="0"/>
                <a:ea typeface="Meiryo UI" panose="020B0604030504040204" pitchFamily="50" charset="-128"/>
                <a:cs typeface="Myanmar Text" panose="020B0502040204020203" pitchFamily="34" charset="0"/>
              </a:rPr>
              <a:t>မှစတင်သည်</a:t>
            </a:r>
            <a:endParaRPr kumimoji="1" lang="en-US" altLang="ja-JP" sz="1400" b="1" dirty="0">
              <a:solidFill>
                <a:schemeClr val="tx1"/>
              </a:solidFill>
              <a:latin typeface="Myanmar Text" panose="020B0502040204020203" pitchFamily="34" charset="0"/>
              <a:ea typeface="Meiryo UI" panose="020B0604030504040204" pitchFamily="50" charset="-128"/>
              <a:cs typeface="Myanmar Text" panose="020B0502040204020203" pitchFamily="34" charset="0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167" y="1125000"/>
            <a:ext cx="2098983" cy="2160000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4341" y="1125000"/>
            <a:ext cx="2098983" cy="2160000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00" y="3260281"/>
            <a:ext cx="3080212" cy="2160000"/>
          </a:xfrm>
          <a:prstGeom prst="rect">
            <a:avLst/>
          </a:prstGeom>
        </p:spPr>
      </p:pic>
      <p:sp>
        <p:nvSpPr>
          <p:cNvPr id="14" name="強調線吹き出し 2 (枠付き) 13"/>
          <p:cNvSpPr/>
          <p:nvPr/>
        </p:nvSpPr>
        <p:spPr>
          <a:xfrm>
            <a:off x="4511987" y="3789001"/>
            <a:ext cx="4530928" cy="2663999"/>
          </a:xfrm>
          <a:prstGeom prst="accentBorderCallout2">
            <a:avLst>
              <a:gd name="adj1" fmla="val 25239"/>
              <a:gd name="adj2" fmla="val -1704"/>
              <a:gd name="adj3" fmla="val 25239"/>
              <a:gd name="adj4" fmla="val -7434"/>
              <a:gd name="adj5" fmla="val 9812"/>
              <a:gd name="adj6" fmla="val -14539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rtl="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my-MM" sz="1100" dirty="0">
                <a:solidFill>
                  <a:schemeClr val="accent5">
                    <a:lumMod val="50000"/>
                  </a:schemeClr>
                </a:solidFill>
                <a:latin typeface="Myanmar Text" panose="020B0502040204020203" pitchFamily="34" charset="0"/>
                <a:ea typeface="Meiryo UI" panose="020B0604030504040204" pitchFamily="50" charset="-128"/>
                <a:cs typeface="Myanmar Text" panose="020B0502040204020203" pitchFamily="34" charset="0"/>
              </a:rPr>
              <a:t>ကွဲပြားပြောင်းလဲမှုများသာမက အမှားအယွင်းနှင့် အခက်အခဲများကိုပါ မြန်မြန်ဆန်ဆန် အစီရင်ခံပါ။ စောစီးစွာဖြေရှင်းခြင်းနှင့် ဆက်နွယ်ပါသည်။</a:t>
            </a:r>
          </a:p>
          <a:p>
            <a:pPr marL="285750" indent="-285750" rtl="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my-MM" sz="1100" dirty="0">
                <a:solidFill>
                  <a:schemeClr val="accent5">
                    <a:lumMod val="50000"/>
                  </a:schemeClr>
                </a:solidFill>
                <a:latin typeface="Myanmar Text" panose="020B0502040204020203" pitchFamily="34" charset="0"/>
                <a:ea typeface="Meiryo UI" panose="020B0604030504040204" pitchFamily="50" charset="-128"/>
                <a:cs typeface="Myanmar Text" panose="020B0502040204020203" pitchFamily="34" charset="0"/>
              </a:rPr>
              <a:t>5W1H ကိုသတိပြုပြီး မှန်ကန်တိကျသော သတင်းအချက်အလက်များဖြင့် ဆက်သွယ်မှု (သတင်းပေးပို့ခြင်း) ပြုပါ။</a:t>
            </a:r>
          </a:p>
          <a:p>
            <a:pPr marL="285750" indent="-285750" rtl="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my-MM" sz="1100" dirty="0">
                <a:solidFill>
                  <a:schemeClr val="accent5">
                    <a:lumMod val="50000"/>
                  </a:schemeClr>
                </a:solidFill>
                <a:latin typeface="Myanmar Text" panose="020B0502040204020203" pitchFamily="34" charset="0"/>
                <a:ea typeface="Meiryo UI" panose="020B0604030504040204" pitchFamily="50" charset="-128"/>
                <a:cs typeface="Myanmar Text" panose="020B0502040204020203" pitchFamily="34" charset="0"/>
              </a:rPr>
              <a:t>မိမိကိုယ်တိုင်မဖြေရှင်းနိုင်သည့်ပြဿနာများကို ထိုအတိုင်းမထားလိုက်ဘဲ ဘေးပတ်ဝန်းကျင်မှလူများနှင့် တိုင်ပင်ဆွေးနွေးပါ။</a:t>
            </a:r>
          </a:p>
          <a:p>
            <a:pPr marL="285750" indent="-285750" rtl="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my-MM" sz="1100" dirty="0">
                <a:solidFill>
                  <a:schemeClr val="accent5">
                    <a:lumMod val="50000"/>
                  </a:schemeClr>
                </a:solidFill>
                <a:latin typeface="Myanmar Text" panose="020B0502040204020203" pitchFamily="34" charset="0"/>
                <a:ea typeface="Meiryo UI" panose="020B0604030504040204" pitchFamily="50" charset="-128"/>
                <a:cs typeface="Myanmar Text" panose="020B0502040204020203" pitchFamily="34" charset="0"/>
              </a:rPr>
              <a:t>အသေးအဖွဲကိစ္စမျှဖြစ်သော်လည်း ကွဲပြားပြောင်းလဲမှုဖြစ်နေသည်ဟု ခံစားရပါက အထက်လူကြီး သို့မဟုတ် လုံခြုံရေးကုမ္ပဏီ၊ စာချုပ်ချုပ်ထားသောလုပ်ငန်းများထံ အစီရင်ခံခြင်း၊ ဆက်သွယ်ခြင်း၊ တိုင်ပင်ဆွေးနွေးခြင်းတို့ပြုပါ။</a:t>
            </a:r>
          </a:p>
        </p:txBody>
      </p:sp>
      <p:sp>
        <p:nvSpPr>
          <p:cNvPr id="16" name="コンテンツ プレースホルダー 15"/>
          <p:cNvSpPr>
            <a:spLocks noGrp="1"/>
          </p:cNvSpPr>
          <p:nvPr>
            <p:ph idx="1"/>
          </p:nvPr>
        </p:nvSpPr>
        <p:spPr>
          <a:xfrm>
            <a:off x="4787324" y="764999"/>
            <a:ext cx="4248676" cy="2928565"/>
          </a:xfrm>
        </p:spPr>
        <p:txBody>
          <a:bodyPr rtlCol="0">
            <a:noAutofit/>
          </a:bodyPr>
          <a:lstStyle/>
          <a:p>
            <a:pPr marL="0" indent="0" rtl="0">
              <a:lnSpc>
                <a:spcPct val="150000"/>
              </a:lnSpc>
              <a:buNone/>
            </a:pPr>
            <a:r>
              <a:rPr lang="my-MM" sz="1000" dirty="0">
                <a:solidFill>
                  <a:srgbClr val="C00000"/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[Ho-Ren-So ဆိုတာဘာလဲ။]</a:t>
            </a:r>
          </a:p>
          <a:p>
            <a:pPr rtl="0">
              <a:lnSpc>
                <a:spcPct val="150000"/>
              </a:lnSpc>
            </a:pPr>
            <a:r>
              <a:rPr lang="my-MM" sz="900" u="sng" dirty="0">
                <a:latin typeface="Myanmar Text" panose="020B0502040204020203" pitchFamily="34" charset="0"/>
                <a:cs typeface="Myanmar Text" panose="020B0502040204020203" pitchFamily="34" charset="0"/>
              </a:rPr>
              <a:t>အစီရင်ခ</a:t>
            </a:r>
            <a:r>
              <a:rPr lang="my-MM" sz="900" dirty="0">
                <a:latin typeface="Myanmar Text" panose="020B0502040204020203" pitchFamily="34" charset="0"/>
                <a:cs typeface="Myanmar Text" panose="020B0502040204020203" pitchFamily="34" charset="0"/>
              </a:rPr>
              <a:t>ံခြင်း </a:t>
            </a:r>
            <a:r>
              <a:rPr lang="my-MM" sz="900" u="sng" dirty="0">
                <a:latin typeface="Myanmar Text" panose="020B0502040204020203" pitchFamily="34" charset="0"/>
                <a:cs typeface="Myanmar Text" panose="020B0502040204020203" pitchFamily="34" charset="0"/>
              </a:rPr>
              <a:t>(Hou</a:t>
            </a:r>
            <a:r>
              <a:rPr lang="my-MM" sz="900" dirty="0">
                <a:latin typeface="Myanmar Text" panose="020B0502040204020203" pitchFamily="34" charset="0"/>
                <a:cs typeface="Myanmar Text" panose="020B0502040204020203" pitchFamily="34" charset="0"/>
              </a:rPr>
              <a:t>koku)</a:t>
            </a:r>
            <a:endParaRPr kumimoji="1" lang="en-US" altLang="ja-JP" sz="900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marL="468000" lvl="1" rtl="0">
              <a:lnSpc>
                <a:spcPct val="150000"/>
              </a:lnSpc>
            </a:pPr>
            <a:r>
              <a:rPr lang="my-MM" sz="900" dirty="0">
                <a:latin typeface="Myanmar Text" panose="020B0502040204020203" pitchFamily="34" charset="0"/>
                <a:cs typeface="Myanmar Text" panose="020B0502040204020203" pitchFamily="34" charset="0"/>
              </a:rPr>
              <a:t>လုပ်ငန်းဆောင်ရွက်ရန်တာဝန်ယူထားသူသည်တိုးတက်မှုနှင့်ရလဒ်များကို တာဝန်ရှိသူထံ အကြောင်းကြားရမည်။</a:t>
            </a:r>
            <a:endParaRPr lang="en-US" altLang="ja-JP" sz="900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rtl="0">
              <a:lnSpc>
                <a:spcPct val="150000"/>
              </a:lnSpc>
            </a:pPr>
            <a:r>
              <a:rPr lang="my-MM" sz="900" u="sng" dirty="0">
                <a:latin typeface="Myanmar Text" panose="020B0502040204020203" pitchFamily="34" charset="0"/>
                <a:cs typeface="Myanmar Text" panose="020B0502040204020203" pitchFamily="34" charset="0"/>
              </a:rPr>
              <a:t>ဆက်သွယ</a:t>
            </a:r>
            <a:r>
              <a:rPr lang="my-MM" sz="900" dirty="0">
                <a:latin typeface="Myanmar Text" panose="020B0502040204020203" pitchFamily="34" charset="0"/>
                <a:cs typeface="Myanmar Text" panose="020B0502040204020203" pitchFamily="34" charset="0"/>
              </a:rPr>
              <a:t>်ခြင်း </a:t>
            </a:r>
            <a:r>
              <a:rPr lang="my-MM" sz="900" u="sng" dirty="0">
                <a:latin typeface="Myanmar Text" panose="020B0502040204020203" pitchFamily="34" charset="0"/>
                <a:cs typeface="Myanmar Text" panose="020B0502040204020203" pitchFamily="34" charset="0"/>
              </a:rPr>
              <a:t>(Ren</a:t>
            </a:r>
            <a:r>
              <a:rPr lang="my-MM" sz="900" dirty="0">
                <a:latin typeface="Myanmar Text" panose="020B0502040204020203" pitchFamily="34" charset="0"/>
                <a:cs typeface="Myanmar Text" panose="020B0502040204020203" pitchFamily="34" charset="0"/>
              </a:rPr>
              <a:t>raku)</a:t>
            </a:r>
            <a:endParaRPr kumimoji="1" lang="en-US" altLang="ja-JP" sz="900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marL="468000" lvl="1" rtl="0">
              <a:lnSpc>
                <a:spcPct val="150000"/>
              </a:lnSpc>
            </a:pPr>
            <a:r>
              <a:rPr lang="my-MM" sz="900" dirty="0">
                <a:latin typeface="Myanmar Text" panose="020B0502040204020203" pitchFamily="34" charset="0"/>
                <a:cs typeface="Myanmar Text" panose="020B0502040204020203" pitchFamily="34" charset="0"/>
              </a:rPr>
              <a:t>တာဝန်ထမ်းဆောင်နေစဉ်အတွင်း ရရှိလာသော မျှ​ဝေပေးသင့်သည့်သတင်းအချက်အလက်များကို သက်ဆိုင်သူများအားအသိပေးခြင်း ဖြစ်သည်။</a:t>
            </a:r>
            <a:endParaRPr lang="en-US" altLang="ja-JP" sz="900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rtl="0">
              <a:lnSpc>
                <a:spcPct val="150000"/>
              </a:lnSpc>
            </a:pPr>
            <a:r>
              <a:rPr lang="my-MM" sz="900" u="sng" dirty="0">
                <a:latin typeface="Myanmar Text" panose="020B0502040204020203" pitchFamily="34" charset="0"/>
                <a:cs typeface="Myanmar Text" panose="020B0502040204020203" pitchFamily="34" charset="0"/>
              </a:rPr>
              <a:t>တိုင်ပင</a:t>
            </a:r>
            <a:r>
              <a:rPr lang="my-MM" sz="900" dirty="0">
                <a:latin typeface="Myanmar Text" panose="020B0502040204020203" pitchFamily="34" charset="0"/>
                <a:cs typeface="Myanmar Text" panose="020B0502040204020203" pitchFamily="34" charset="0"/>
              </a:rPr>
              <a:t>်ဆွေးနွေးခြင်း (</a:t>
            </a:r>
            <a:r>
              <a:rPr lang="my-MM" sz="900" u="sng" dirty="0">
                <a:latin typeface="Myanmar Text" panose="020B0502040204020203" pitchFamily="34" charset="0"/>
                <a:cs typeface="Myanmar Text" panose="020B0502040204020203" pitchFamily="34" charset="0"/>
              </a:rPr>
              <a:t>Sou</a:t>
            </a:r>
            <a:r>
              <a:rPr lang="my-MM" sz="900" dirty="0">
                <a:latin typeface="Myanmar Text" panose="020B0502040204020203" pitchFamily="34" charset="0"/>
                <a:cs typeface="Myanmar Text" panose="020B0502040204020203" pitchFamily="34" charset="0"/>
              </a:rPr>
              <a:t>dan)</a:t>
            </a:r>
            <a:endParaRPr kumimoji="1" lang="en-US" altLang="ja-JP" sz="900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marL="468000" lvl="1" rtl="0">
              <a:lnSpc>
                <a:spcPct val="150000"/>
              </a:lnSpc>
            </a:pPr>
            <a:r>
              <a:rPr lang="my-MM" sz="900" dirty="0">
                <a:latin typeface="Myanmar Text" panose="020B0502040204020203" pitchFamily="34" charset="0"/>
                <a:cs typeface="Myanmar Text" panose="020B0502040204020203" pitchFamily="34" charset="0"/>
              </a:rPr>
              <a:t>ဆုံးဖြတ်ချက်တောင်းခံခြင်း၊ ဆုံးဖြတ်ချက်ချရန်တွေဝေခြင်းတို့ ဖြစ်နေသည့်အခါများတွင် အမြင်နှင့် အကြံဉာဏ်များ တောင်းခံခြင်းဖြစ်သည်။</a:t>
            </a:r>
            <a:endParaRPr kumimoji="1" lang="ja-JP" altLang="en-US" sz="900" dirty="0">
              <a:latin typeface="Myanmar Text" panose="020B0502040204020203" pitchFamily="34" charset="0"/>
              <a:cs typeface="Myanmar Text" panose="020B0502040204020203" pitchFamily="34" charset="0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>
              <a:lnSpc>
                <a:spcPct val="150000"/>
              </a:lnSpc>
            </a:pPr>
            <a:fld id="{1228868F-0BF5-4F87-8A94-00DF56ADA4E5}" type="slidenum">
              <a:rPr kumimoji="1" lang="ja-JP" altLang="en-US" smtClean="0">
                <a:latin typeface="Myanmar Text" panose="020B0502040204020203" pitchFamily="34" charset="0"/>
                <a:cs typeface="Myanmar Text" panose="020B0502040204020203" pitchFamily="34" charset="0"/>
              </a:rPr>
              <a:pPr rtl="0">
                <a:lnSpc>
                  <a:spcPct val="150000"/>
                </a:lnSpc>
              </a:pPr>
              <a:t>8</a:t>
            </a:fld>
            <a:endParaRPr kumimoji="1" lang="ja-JP" altLang="en-US">
              <a:latin typeface="Myanmar Text" panose="020B0502040204020203" pitchFamily="34" charset="0"/>
              <a:cs typeface="Myanmar Text" panose="020B0502040204020203" pitchFamily="34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A116C317-547E-4BB1-9691-272F907D8ADA}"/>
              </a:ext>
            </a:extLst>
          </p:cNvPr>
          <p:cNvSpPr txBox="1"/>
          <p:nvPr/>
        </p:nvSpPr>
        <p:spPr>
          <a:xfrm>
            <a:off x="370481" y="1557000"/>
            <a:ext cx="817519" cy="144000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pPr algn="ctr" rtl="0">
              <a:lnSpc>
                <a:spcPct val="150000"/>
              </a:lnSpc>
            </a:pPr>
            <a:r>
              <a:rPr lang="my-MM" sz="1200" b="1" dirty="0">
                <a:solidFill>
                  <a:srgbClr val="00913E"/>
                </a:solidFill>
                <a:latin typeface="Myanmar Text" panose="020B0502040204020203" pitchFamily="34" charset="0"/>
                <a:ea typeface="Meiryo UI" panose="020B0604030504040204" pitchFamily="50" charset="-128"/>
                <a:cs typeface="Myanmar Text" panose="020B0502040204020203" pitchFamily="34" charset="0"/>
              </a:rPr>
              <a:t>အစီရင်ခံခြင်း</a:t>
            </a:r>
            <a:endParaRPr lang="zh-CN" altLang="en-US" sz="1200" b="1" dirty="0">
              <a:solidFill>
                <a:srgbClr val="00913E"/>
              </a:solidFill>
              <a:latin typeface="Myanmar Text" panose="020B0502040204020203" pitchFamily="34" charset="0"/>
              <a:ea typeface="Meiryo UI" panose="020B0604030504040204" pitchFamily="50" charset="-128"/>
              <a:cs typeface="Myanmar Text" panose="020B0502040204020203" pitchFamily="34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EA1FE284-C613-4690-A2E9-CC1C787E75E1}"/>
              </a:ext>
            </a:extLst>
          </p:cNvPr>
          <p:cNvSpPr txBox="1"/>
          <p:nvPr/>
        </p:nvSpPr>
        <p:spPr>
          <a:xfrm>
            <a:off x="2593150" y="1557000"/>
            <a:ext cx="826850" cy="136800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pPr algn="ctr" rtl="0">
              <a:lnSpc>
                <a:spcPct val="150000"/>
              </a:lnSpc>
            </a:pPr>
            <a:r>
              <a:rPr lang="my-MM" sz="1100" b="1" dirty="0">
                <a:solidFill>
                  <a:srgbClr val="00913E"/>
                </a:solidFill>
                <a:latin typeface="Myanmar Text" panose="020B0502040204020203" pitchFamily="34" charset="0"/>
                <a:ea typeface="Meiryo UI" panose="020B0604030504040204" pitchFamily="50" charset="-128"/>
                <a:cs typeface="Myanmar Text" panose="020B0502040204020203" pitchFamily="34" charset="0"/>
              </a:rPr>
              <a:t>ဆက်သွယ်ခြင်း</a:t>
            </a:r>
            <a:endParaRPr lang="zh-CN" altLang="en-US" sz="1100" b="1" dirty="0">
              <a:solidFill>
                <a:srgbClr val="00913E"/>
              </a:solidFill>
              <a:latin typeface="Myanmar Text" panose="020B0502040204020203" pitchFamily="34" charset="0"/>
              <a:ea typeface="Meiryo UI" panose="020B0604030504040204" pitchFamily="50" charset="-128"/>
              <a:cs typeface="Myanmar Text" panose="020B0502040204020203" pitchFamily="34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09F2CF75-831F-4503-8F78-6703764EFB9C}"/>
              </a:ext>
            </a:extLst>
          </p:cNvPr>
          <p:cNvSpPr txBox="1"/>
          <p:nvPr/>
        </p:nvSpPr>
        <p:spPr>
          <a:xfrm>
            <a:off x="370481" y="3717000"/>
            <a:ext cx="1249519" cy="137824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pPr algn="ctr" rtl="0">
              <a:lnSpc>
                <a:spcPct val="150000"/>
              </a:lnSpc>
            </a:pPr>
            <a:r>
              <a:rPr lang="my-MM" sz="1200" b="1" dirty="0">
                <a:solidFill>
                  <a:srgbClr val="00913E"/>
                </a:solidFill>
                <a:latin typeface="Myanmar Text" panose="020B0502040204020203" pitchFamily="34" charset="0"/>
                <a:ea typeface="Meiryo UI" panose="020B0604030504040204" pitchFamily="50" charset="-128"/>
                <a:cs typeface="Myanmar Text" panose="020B0502040204020203" pitchFamily="34" charset="0"/>
              </a:rPr>
              <a:t>တိုင်ပင်ဆွေးနွေးခြင်း</a:t>
            </a:r>
            <a:endParaRPr lang="zh-CN" altLang="en-US" sz="1200" b="1" dirty="0">
              <a:solidFill>
                <a:srgbClr val="00913E"/>
              </a:solidFill>
              <a:latin typeface="Myanmar Text" panose="020B0502040204020203" pitchFamily="34" charset="0"/>
              <a:ea typeface="Meiryo UI" panose="020B0604030504040204" pitchFamily="50" charset="-128"/>
              <a:cs typeface="Myanmar Tex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02450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/>
        </p:nvSpPr>
        <p:spPr>
          <a:xfrm>
            <a:off x="488106" y="3249212"/>
            <a:ext cx="8547894" cy="156646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>
              <a:lnSpc>
                <a:spcPct val="150000"/>
              </a:lnSpc>
            </a:pPr>
            <a:endParaRPr kumimoji="1" lang="ja-JP" altLang="en-US">
              <a:solidFill>
                <a:schemeClr val="tx1"/>
              </a:solidFill>
              <a:latin typeface="Myanmar Text" panose="020B0502040204020203" pitchFamily="34" charset="0"/>
              <a:cs typeface="Myanmar Text" panose="020B0502040204020203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324431" y="80844"/>
            <a:ext cx="8711569" cy="612156"/>
          </a:xfrm>
          <a:prstGeom prst="rect">
            <a:avLst/>
          </a:prstGeom>
          <a:solidFill>
            <a:srgbClr val="CCFFCC">
              <a:alpha val="50196"/>
            </a:srgb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>
              <a:lnSpc>
                <a:spcPct val="150000"/>
              </a:lnSpc>
            </a:pPr>
            <a:r>
              <a:rPr lang="my-MM" b="1" dirty="0">
                <a:solidFill>
                  <a:schemeClr val="tx1"/>
                </a:solidFill>
                <a:latin typeface="Myanmar Text" panose="020B0502040204020203" pitchFamily="34" charset="0"/>
                <a:ea typeface="Meiryo UI" panose="020B0604030504040204" pitchFamily="50" charset="-128"/>
                <a:cs typeface="Myanmar Text" panose="020B0502040204020203" pitchFamily="34" charset="0"/>
              </a:rPr>
              <a:t>လုံခြုံရေးဆိုင်ရာညွှန်ကြားချက်များကို အတည်ပြုစစ်ဆေးပြီး လိုက်နာစောင့်ထိန်းပါ</a:t>
            </a:r>
            <a:endParaRPr kumimoji="1" lang="en-US" altLang="ja-JP" b="1" dirty="0">
              <a:solidFill>
                <a:schemeClr val="tx1"/>
              </a:solidFill>
              <a:latin typeface="Myanmar Text" panose="020B0502040204020203" pitchFamily="34" charset="0"/>
              <a:ea typeface="Meiryo UI" panose="020B0604030504040204" pitchFamily="50" charset="-128"/>
              <a:cs typeface="Myanmar Text" panose="020B0502040204020203" pitchFamily="34" charset="0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4976" y="710325"/>
            <a:ext cx="8853023" cy="5526675"/>
          </a:xfrm>
        </p:spPr>
        <p:txBody>
          <a:bodyPr rtlCol="0">
            <a:normAutofit/>
          </a:bodyPr>
          <a:lstStyle/>
          <a:p>
            <a:pPr rtl="0">
              <a:lnSpc>
                <a:spcPct val="160000"/>
              </a:lnSpc>
            </a:pPr>
            <a:r>
              <a:rPr lang="my-MM" sz="1200" dirty="0">
                <a:latin typeface="Myanmar Text" panose="020B0502040204020203" pitchFamily="34" charset="0"/>
                <a:cs typeface="Myanmar Text" panose="020B0502040204020203" pitchFamily="34" charset="0"/>
              </a:rPr>
              <a:t>လုံခြုံရေးဆိုင်ရာအစီအစဉ်စာစောင်</a:t>
            </a:r>
            <a:endParaRPr kumimoji="1" lang="en-US" altLang="ja-JP" sz="1200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marL="468000" lvl="1" rtl="0">
              <a:lnSpc>
                <a:spcPct val="160000"/>
              </a:lnSpc>
            </a:pPr>
            <a:r>
              <a:rPr lang="my-MM" sz="1200" dirty="0">
                <a:latin typeface="Myanmar Text" panose="020B0502040204020203" pitchFamily="34" charset="0"/>
                <a:cs typeface="Myanmar Text" panose="020B0502040204020203" pitchFamily="34" charset="0"/>
              </a:rPr>
              <a:t>လက်တွေ့လုပ်ဆောင်ရမည့် လုံခြုံရေးတာဝန်များ၏ အ</a:t>
            </a:r>
            <a:r>
              <a:rPr lang="en-US" sz="1200" dirty="0" err="1">
                <a:latin typeface="Myanmar Text" panose="020B0502040204020203" pitchFamily="34" charset="0"/>
                <a:cs typeface="Myanmar Text" panose="020B0502040204020203" pitchFamily="34" charset="0"/>
              </a:rPr>
              <a:t>ကြောင်း</a:t>
            </a:r>
            <a:r>
              <a:rPr lang="my-MM" sz="1200" dirty="0">
                <a:latin typeface="Myanmar Text" panose="020B0502040204020203" pitchFamily="34" charset="0"/>
                <a:cs typeface="Myanmar Text" panose="020B0502040204020203" pitchFamily="34" charset="0"/>
              </a:rPr>
              <a:t>အရာကို အသေးစိတ်သတ်မှတ်ထားသည့်အရာဖြစ်သည်။</a:t>
            </a:r>
            <a:endParaRPr lang="en-US" altLang="ja-JP" sz="1200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marL="468000" lvl="1" rtl="0">
              <a:lnSpc>
                <a:spcPct val="160000"/>
              </a:lnSpc>
            </a:pPr>
            <a:r>
              <a:rPr lang="my-MM" sz="1200" dirty="0">
                <a:latin typeface="Myanmar Text" panose="020B0502040204020203" pitchFamily="34" charset="0"/>
                <a:cs typeface="Myanmar Text" panose="020B0502040204020203" pitchFamily="34" charset="0"/>
              </a:rPr>
              <a:t>လုံခြုံရေးတာဝန်များကို လက်တွေ့ထမ်းဆောင်ရာတွင် ဤလုံခြုံရေးဆိုင်ရာအစီအစဉ်စာစောင်ကိုအခြေခံပြီး လုံခြုံရေးအစောင့်အသီးသီးတို့အတွက် လုံခြုံရေးဆိုင်ရာညွှန်ကြားချက်စာစောင် (လုံခြုံရေးဆိုင်ရာလမ်းညွှန်ချက်စာစောင်) ကို ရေးဆွဲပြုစုထားပါသည်။</a:t>
            </a:r>
            <a:endParaRPr lang="en-US" altLang="ja-JP" sz="1200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marL="468000" lvl="1" rtl="0">
              <a:lnSpc>
                <a:spcPct val="160000"/>
              </a:lnSpc>
            </a:pPr>
            <a:endParaRPr lang="en-US" altLang="ja-JP" sz="1200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marL="10800" rtl="0">
              <a:lnSpc>
                <a:spcPct val="160000"/>
              </a:lnSpc>
            </a:pPr>
            <a:r>
              <a:rPr lang="my-MM" sz="1200" dirty="0">
                <a:latin typeface="Myanmar Text" panose="020B0502040204020203" pitchFamily="34" charset="0"/>
                <a:cs typeface="Myanmar Text" panose="020B0502040204020203" pitchFamily="34" charset="0"/>
              </a:rPr>
              <a:t>လုံခြုံရေးဆိုင်ရာညွှန်ကြားချက်စာစောင်</a:t>
            </a:r>
            <a:endParaRPr kumimoji="1" lang="en-US" altLang="ja-JP" sz="1200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marL="468000" lvl="1" rtl="0">
              <a:lnSpc>
                <a:spcPct val="160000"/>
              </a:lnSpc>
            </a:pPr>
            <a:r>
              <a:rPr lang="my-MM" sz="1200" dirty="0">
                <a:latin typeface="Myanmar Text" panose="020B0502040204020203" pitchFamily="34" charset="0"/>
                <a:cs typeface="Myanmar Text" panose="020B0502040204020203" pitchFamily="34" charset="0"/>
              </a:rPr>
              <a:t>လုံခြုံရေးဆိုင်ရာအကြောင်းအရာများနှင့် လုပ်ထုံးလုပ်နည်းများ၊ ကင်းလှည့်လမ်းကြောင်းများ၊ အရေးပေါ်တုံ့ပြန်မှုနည်းလမ်းများ စသည်တို့ကို အသေးစိတ်ရေးသားဖော်ပြထားသည့်စာစောင်ဖြစ်သည်။</a:t>
            </a:r>
            <a:endParaRPr lang="en-US" altLang="ja-JP" sz="1200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marL="468000" lvl="1" rtl="0">
              <a:lnSpc>
                <a:spcPct val="160000"/>
              </a:lnSpc>
            </a:pPr>
            <a:r>
              <a:rPr lang="my-MM" sz="1200" dirty="0">
                <a:latin typeface="Myanmar Text" panose="020B0502040204020203" pitchFamily="34" charset="0"/>
                <a:cs typeface="Myanmar Text" panose="020B0502040204020203" pitchFamily="34" charset="0"/>
              </a:rPr>
              <a:t>လုံခြုံရေးတာဝန်များကို လက်တွေ့ထမ်းဆောင်ရာတွင် ဖော်ပြထားသည့်အကြောင်းအရာများနှင့်အတူ သတိပြုရန်အချက်များကို အပြည့်အဝ</a:t>
            </a:r>
            <a:r>
              <a:rPr lang="en-US" sz="1200" dirty="0">
                <a:latin typeface="Myanmar Text" panose="020B0502040204020203" pitchFamily="34" charset="0"/>
                <a:cs typeface="Myanmar Text" panose="020B0502040204020203" pitchFamily="34" charset="0"/>
              </a:rPr>
              <a:t> </a:t>
            </a:r>
            <a:r>
              <a:rPr lang="my-MM" sz="1200" dirty="0">
                <a:latin typeface="Myanmar Text" panose="020B0502040204020203" pitchFamily="34" charset="0"/>
                <a:cs typeface="Myanmar Text" panose="020B0502040204020203" pitchFamily="34" charset="0"/>
              </a:rPr>
              <a:t>နားလည်သဘောပေါက်ထားပြီး </a:t>
            </a:r>
            <a:r>
              <a:rPr lang="my-MM" sz="1200" b="1" u="sng" dirty="0">
                <a:solidFill>
                  <a:srgbClr val="F24F4F"/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လုံခြုံရေးဆိုင်ရာလမ်းညွှန်ချက်စာစောင်ပါအချက်များအား လိုက်နာစောင့်ထိန်းမှု</a:t>
            </a:r>
            <a:r>
              <a:rPr lang="my-MM" sz="1200" dirty="0">
                <a:latin typeface="Myanmar Text" panose="020B0502040204020203" pitchFamily="34" charset="0"/>
                <a:cs typeface="Myanmar Text" panose="020B0502040204020203" pitchFamily="34" charset="0"/>
              </a:rPr>
              <a:t>ကို အပြည့်အဝလုပ်ဆောင်ပါ။</a:t>
            </a:r>
            <a:endParaRPr kumimoji="1" lang="ja-JP" altLang="en-US" sz="1200" dirty="0">
              <a:latin typeface="Myanmar Text" panose="020B0502040204020203" pitchFamily="34" charset="0"/>
              <a:cs typeface="Myanmar Text" panose="020B0502040204020203" pitchFamily="34" charset="0"/>
            </a:endParaRPr>
          </a:p>
        </p:txBody>
      </p:sp>
      <p:sp>
        <p:nvSpPr>
          <p:cNvPr id="11" name="角丸四角形吹き出し 10"/>
          <p:cNvSpPr/>
          <p:nvPr/>
        </p:nvSpPr>
        <p:spPr>
          <a:xfrm>
            <a:off x="3852000" y="5043393"/>
            <a:ext cx="4824001" cy="1421326"/>
          </a:xfrm>
          <a:prstGeom prst="wedgeRoundRectCallout">
            <a:avLst>
              <a:gd name="adj1" fmla="val -28378"/>
              <a:gd name="adj2" fmla="val -93857"/>
              <a:gd name="adj3" fmla="val 1666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rtl="0">
              <a:lnSpc>
                <a:spcPct val="150000"/>
              </a:lnSpc>
            </a:pPr>
            <a:r>
              <a:rPr lang="my-MM" sz="1400" b="1" dirty="0">
                <a:solidFill>
                  <a:schemeClr val="bg1"/>
                </a:solidFill>
                <a:latin typeface="Myanmar Text" panose="020B0502040204020203" pitchFamily="34" charset="0"/>
                <a:ea typeface="Meiryo UI" panose="020B0604030504040204" pitchFamily="50" charset="-128"/>
                <a:cs typeface="Myanmar Text" panose="020B0502040204020203" pitchFamily="34" charset="0"/>
              </a:rPr>
              <a:t>လိုက်နာရမည့်စည်းမျဉ်းများနှင့်လုပ်ထုံးလုပ်နည်းများကိုလိုက်နာခြင်းမရှိသည့်အတွက် လုပ်ငန်းခွင်မတော်တဆမှုဖြစ်ပွားသည်အထိ</a:t>
            </a:r>
            <a:r>
              <a:rPr lang="en-US" sz="1400" b="1" dirty="0">
                <a:solidFill>
                  <a:schemeClr val="bg1"/>
                </a:solidFill>
                <a:latin typeface="Myanmar Text" panose="020B0502040204020203" pitchFamily="34" charset="0"/>
                <a:ea typeface="Meiryo UI" panose="020B0604030504040204" pitchFamily="50" charset="-128"/>
                <a:cs typeface="Myanmar Text" panose="020B0502040204020203" pitchFamily="34" charset="0"/>
              </a:rPr>
              <a:t> </a:t>
            </a:r>
            <a:r>
              <a:rPr lang="my-MM" sz="1400" b="1" dirty="0">
                <a:solidFill>
                  <a:schemeClr val="bg1"/>
                </a:solidFill>
                <a:latin typeface="Myanmar Text" panose="020B0502040204020203" pitchFamily="34" charset="0"/>
                <a:ea typeface="Meiryo UI" panose="020B0604030504040204" pitchFamily="50" charset="-128"/>
                <a:cs typeface="Myanmar Text" panose="020B0502040204020203" pitchFamily="34" charset="0"/>
              </a:rPr>
              <a:t>ဖြစ်ရသော သာဓကများ များစွာဖြစ်ပွားလျက်ရှိပါသည်!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7043939" y="6692437"/>
            <a:ext cx="2057400" cy="413051"/>
          </a:xfrm>
        </p:spPr>
        <p:txBody>
          <a:bodyPr rtlCol="0"/>
          <a:lstStyle/>
          <a:p>
            <a:pPr rtl="0">
              <a:lnSpc>
                <a:spcPct val="150000"/>
              </a:lnSpc>
            </a:pPr>
            <a:fld id="{1228868F-0BF5-4F87-8A94-00DF56ADA4E5}" type="slidenum">
              <a:rPr kumimoji="1" lang="ja-JP" altLang="en-US" smtClean="0">
                <a:latin typeface="Myanmar Text" panose="020B0502040204020203" pitchFamily="34" charset="0"/>
                <a:cs typeface="Myanmar Text" panose="020B0502040204020203" pitchFamily="34" charset="0"/>
              </a:rPr>
              <a:pPr rtl="0">
                <a:lnSpc>
                  <a:spcPct val="150000"/>
                </a:lnSpc>
              </a:pPr>
              <a:t>9</a:t>
            </a:fld>
            <a:endParaRPr kumimoji="1" lang="ja-JP" altLang="en-US">
              <a:latin typeface="Myanmar Text" panose="020B0502040204020203" pitchFamily="34" charset="0"/>
              <a:cs typeface="Myanmar Tex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5098210"/>
      </p:ext>
    </p:extLst>
  </p:cSld>
  <p:clrMapOvr>
    <a:masterClrMapping/>
  </p:clrMapOvr>
</p:sld>
</file>

<file path=ppt/theme/theme1.xml><?xml version="1.0" encoding="utf-8"?>
<a:theme xmlns:a="http://schemas.openxmlformats.org/drawingml/2006/main" name="MHIR仕様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HIR仕様" id="{05344C92-AC6A-4493-8C0E-E7C17A05DCD7}" vid="{55D99DC7-8333-4294-BB2F-D433CAFD0018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MHIR仕様</Template>
  <TotalTime>1395</TotalTime>
  <Words>18982</Words>
  <Application>Microsoft Office PowerPoint</Application>
  <PresentationFormat>画面に合わせる (4:3)</PresentationFormat>
  <Paragraphs>439</Paragraphs>
  <Slides>31</Slides>
  <Notes>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31</vt:i4>
      </vt:variant>
    </vt:vector>
  </HeadingPairs>
  <TitlesOfParts>
    <vt:vector size="40" baseType="lpstr">
      <vt:lpstr>Futura Md</vt:lpstr>
      <vt:lpstr>Meiryo UI</vt:lpstr>
      <vt:lpstr>ＭＳ Ｐゴシック</vt:lpstr>
      <vt:lpstr>メイリオ</vt:lpstr>
      <vt:lpstr>Arial</vt:lpstr>
      <vt:lpstr>Calibri</vt:lpstr>
      <vt:lpstr>Myanmar Text</vt:lpstr>
      <vt:lpstr>Wingdings</vt:lpstr>
      <vt:lpstr>MHIR仕様</vt:lpstr>
      <vt:lpstr>ဘေးကင်းစွာနှင့်ကျန်းမာစွာအလုပ်လုပ်ရန်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安全かつ健康的に働くために</dc:title>
  <cp:lastPrinted>2020-02-10T09:16:03Z</cp:lastPrinted>
  <dcterms:created xsi:type="dcterms:W3CDTF">2019-10-29T11:12:42Z</dcterms:created>
  <dcterms:modified xsi:type="dcterms:W3CDTF">2022-03-02T09:11:26Z</dcterms:modified>
</cp:coreProperties>
</file>