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91"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Lst>
  <p:sldSz cx="9144000" cy="6858000" type="screen4x3"/>
  <p:notesSz cx="6807200" cy="9939338"/>
  <p:defaultTextStyle>
    <a:defPPr rtl="0">
      <a:defRPr lang="vi-V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3E"/>
    <a:srgbClr val="FF5050"/>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42" autoAdjust="0"/>
    <p:restoredTop sz="96283" autoAdjust="0"/>
  </p:normalViewPr>
  <p:slideViewPr>
    <p:cSldViewPr showGuides="1">
      <p:cViewPr varScale="1">
        <p:scale>
          <a:sx n="80" d="100"/>
          <a:sy n="80" d="100"/>
        </p:scale>
        <p:origin x="1824" y="58"/>
      </p:cViewPr>
      <p:guideLst>
        <p:guide orient="horz" pos="2160"/>
        <p:guide pos="288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9421101774042"/>
          <c:y val="9.5185654008438814E-2"/>
          <c:w val="0.46388888888888891"/>
          <c:h val="0.77314814814814814"/>
        </c:manualLayout>
      </c:layout>
      <c:doughnut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rgbClr val="039EEB"/>
              </a:solidFill>
              <a:ln w="19050">
                <a:solidFill>
                  <a:schemeClr val="lt1"/>
                </a:solidFill>
              </a:ln>
              <a:effectLst/>
            </c:spPr>
            <c:extLst>
              <c:ext xmlns:c16="http://schemas.microsoft.com/office/drawing/2014/chart" uri="{C3380CC4-5D6E-409C-BE32-E72D297353CC}">
                <c16:uniqueId val="{00000004-8480-43EF-9D81-02DCBB2D8E92}"/>
              </c:ext>
            </c:extLst>
          </c:dPt>
          <c:dPt>
            <c:idx val="4"/>
            <c:bubble3D val="0"/>
            <c:spPr>
              <a:solidFill>
                <a:srgbClr val="934BC9"/>
              </a:solidFill>
              <a:ln w="19050">
                <a:solidFill>
                  <a:schemeClr val="lt1"/>
                </a:solidFill>
              </a:ln>
              <a:effectLst/>
            </c:spPr>
            <c:extLst>
              <c:ext xmlns:c16="http://schemas.microsoft.com/office/drawing/2014/chart" uri="{C3380CC4-5D6E-409C-BE32-E72D297353CC}">
                <c16:uniqueId val="{00000005-8480-43EF-9D81-02DCBB2D8E92}"/>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D-968A-4519-BAA5-C226F5F31860}"/>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E-968A-4519-BAA5-C226F5F31860}"/>
              </c:ext>
            </c:extLst>
          </c:dPt>
          <c:dPt>
            <c:idx val="7"/>
            <c:bubble3D val="0"/>
            <c:spPr>
              <a:solidFill>
                <a:srgbClr val="5B9BD5">
                  <a:lumMod val="20000"/>
                  <a:lumOff val="80000"/>
                </a:srgbClr>
              </a:solidFill>
              <a:ln w="19050">
                <a:solidFill>
                  <a:schemeClr val="lt1"/>
                </a:solidFill>
              </a:ln>
              <a:effectLst/>
            </c:spPr>
            <c:extLst>
              <c:ext xmlns:c16="http://schemas.microsoft.com/office/drawing/2014/chart" uri="{C3380CC4-5D6E-409C-BE32-E72D297353CC}">
                <c16:uniqueId val="{0000000C-968A-4519-BAA5-C226F5F31860}"/>
              </c:ext>
            </c:extLst>
          </c:dPt>
          <c:dLbls>
            <c:dLbl>
              <c:idx val="0"/>
              <c:layout>
                <c:manualLayout>
                  <c:x val="-7.2106725146198827E-2"/>
                  <c:y val="-9.5889321594574903E-2"/>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fld id="{9A8D788B-6E72-4E1A-B064-4D2AB7929877}" type="CATEGORYNAME">
                      <a:rPr lang="vi-VN" altLang="ja-JP" sz="70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[分類名]</a:t>
                    </a:fld>
                    <a:endParaRPr lang="vi-VN" altLang="ja-JP" sz="700" baseline="0" dirty="0">
                      <a:latin typeface="Arial" panose="020B0604020202020204" pitchFamily="34" charset="0"/>
                      <a:cs typeface="Arial" panose="020B0604020202020204" pitchFamily="34" charset="0"/>
                    </a:endParaRPr>
                  </a:p>
                  <a:p>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fld id="{EA45B481-FA35-4467-B84B-DACC3CDB1F0F}" type="VALUE">
                      <a:rPr lang="vi-VN" altLang="ja-JP" sz="70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6478435672514619"/>
                      <c:h val="0.13246441319077482"/>
                    </c:manualLayout>
                  </c15:layout>
                  <c15:dlblFieldTable/>
                  <c15:showDataLabelsRange val="0"/>
                </c:ext>
                <c:ext xmlns:c16="http://schemas.microsoft.com/office/drawing/2014/chart" uri="{C3380CC4-5D6E-409C-BE32-E72D297353CC}">
                  <c16:uniqueId val="{00000001-8480-43EF-9D81-02DCBB2D8E92}"/>
                </c:ext>
              </c:extLst>
            </c:dLbl>
            <c:dLbl>
              <c:idx val="1"/>
              <c:layout>
                <c:manualLayout>
                  <c:x val="1.218323586316091E-7"/>
                  <c:y val="7.318667952874388E-3"/>
                </c:manualLayout>
              </c:layout>
              <c:tx>
                <c:rich>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fld id="{4F568977-F764-46B0-9E64-351CEDCAD31A}" type="CATEGORYNAME">
                      <a:rPr lang="en-US" altLang="ja-JP" sz="70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700" baseline="0" dirty="0">
                      <a:latin typeface="Arial" panose="020B0604020202020204" pitchFamily="34" charset="0"/>
                      <a:cs typeface="Arial" panose="020B0604020202020204" pitchFamily="34" charset="0"/>
                    </a:endParaRPr>
                  </a:p>
                  <a:p>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fld id="{97B2D512-D92C-40FF-9B3E-E748D4A88CC5}" type="VALUE">
                      <a:rPr lang="en-US" altLang="ja-JP" sz="700">
                        <a:latin typeface="Arial" panose="020B0604020202020204" pitchFamily="34" charset="0"/>
                        <a:cs typeface="Arial" panose="020B0604020202020204" pitchFamily="34" charset="0"/>
                      </a:rPr>
                      <a:pPr>
                        <a:defRPr sz="700">
                          <a:solidFill>
                            <a:schemeClr val="bg1"/>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6094712475633527"/>
                      <c:h val="0.13709944790647408"/>
                    </c:manualLayout>
                  </c15:layout>
                  <c15:dlblFieldTable/>
                  <c15:showDataLabelsRange val="0"/>
                </c:ext>
                <c:ext xmlns:c16="http://schemas.microsoft.com/office/drawing/2014/chart" uri="{C3380CC4-5D6E-409C-BE32-E72D297353CC}">
                  <c16:uniqueId val="{00000002-8480-43EF-9D81-02DCBB2D8E92}"/>
                </c:ext>
              </c:extLst>
            </c:dLbl>
            <c:dLbl>
              <c:idx val="2"/>
              <c:layout>
                <c:manualLayout>
                  <c:x val="-6.9049707602339182E-3"/>
                  <c:y val="1.1422969103738339E-2"/>
                </c:manualLayout>
              </c:layout>
              <c:tx>
                <c:rich>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FAD5B01F-751B-43D9-8247-5C9534AFE9B7}" type="CATEGORYNAME">
                      <a:rPr lang="en-US" altLang="ja-JP" sz="700">
                        <a:latin typeface="Arial" panose="020B0604020202020204" pitchFamily="34" charset="0"/>
                        <a:cs typeface="Arial" panose="020B0604020202020204" pitchFamily="34" charset="0"/>
                      </a:rPr>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700" baseline="0" dirty="0">
                      <a:latin typeface="Arial" panose="020B0604020202020204" pitchFamily="34" charset="0"/>
                      <a:cs typeface="Arial" panose="020B0604020202020204" pitchFamily="34" charset="0"/>
                    </a:endParaRPr>
                  </a:p>
                  <a:p>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3BD2A96F-F17F-45F8-854C-4EB854693F97}" type="VALUE">
                      <a:rPr lang="en-US" altLang="ja-JP" sz="700">
                        <a:latin typeface="Arial" panose="020B0604020202020204" pitchFamily="34" charset="0"/>
                        <a:cs typeface="Arial" panose="020B0604020202020204" pitchFamily="34" charset="0"/>
                      </a:rPr>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503296783625731"/>
                      <c:h val="0.27865490639458074"/>
                    </c:manualLayout>
                  </c15:layout>
                  <c15:dlblFieldTable/>
                  <c15:showDataLabelsRange val="0"/>
                </c:ext>
                <c:ext xmlns:c16="http://schemas.microsoft.com/office/drawing/2014/chart" uri="{C3380CC4-5D6E-409C-BE32-E72D297353CC}">
                  <c16:uniqueId val="{00000003-8480-43EF-9D81-02DCBB2D8E92}"/>
                </c:ext>
              </c:extLst>
            </c:dLbl>
            <c:dLbl>
              <c:idx val="3"/>
              <c:layout>
                <c:manualLayout>
                  <c:x val="-0.14226620370370371"/>
                  <c:y val="0.23676806117246968"/>
                </c:manualLayout>
              </c:layout>
              <c:tx>
                <c:rich>
                  <a:bodyPr rot="0" spcFirstLastPara="1" vertOverflow="overflow" horzOverflow="overflow" vert="horz" wrap="square" lIns="38100" tIns="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r>
                      <a:rPr lang="vi-VN" altLang="ja-JP" sz="700" baseline="0" dirty="0">
                        <a:latin typeface="Arial" panose="020B0604020202020204" pitchFamily="34" charset="0"/>
                        <a:cs typeface="Arial" panose="020B0604020202020204" pitchFamily="34" charset="0"/>
                      </a:rPr>
                      <a:t>Tư thế sai</a:t>
                    </a:r>
                  </a:p>
                  <a:p>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r>
                      <a:rPr lang="vi-VN" altLang="ja-JP" sz="700" baseline="0" dirty="0">
                        <a:latin typeface="Arial" panose="020B0604020202020204" pitchFamily="34" charset="0"/>
                        <a:cs typeface="Arial" panose="020B0604020202020204" pitchFamily="34" charset="0"/>
                      </a:rPr>
                      <a:t>Phản ứng</a:t>
                    </a:r>
                  </a:p>
                  <a:p>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3FD30540-ED1A-406C-93FB-74BD1D7EFAD6}" type="VALUE">
                      <a:rPr lang="en-US" altLang="ja-JP" sz="700">
                        <a:latin typeface="Arial" panose="020B0604020202020204" pitchFamily="34" charset="0"/>
                        <a:cs typeface="Arial" panose="020B0604020202020204" pitchFamily="34" charset="0"/>
                      </a:rPr>
                      <a:pPr>
                        <a:defRPr sz="7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overflow" horzOverflow="overflow" vert="horz" wrap="square" lIns="38100" tIns="0" rIns="38100" bIns="19050" anchor="ctr" anchorCtr="1">
                  <a:no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31004790716702457"/>
                      <c:h val="0.15557375384342795"/>
                    </c:manualLayout>
                  </c15:layout>
                  <c15:dlblFieldTable/>
                  <c15:showDataLabelsRange val="0"/>
                </c:ext>
                <c:ext xmlns:c16="http://schemas.microsoft.com/office/drawing/2014/chart" uri="{C3380CC4-5D6E-409C-BE32-E72D297353CC}">
                  <c16:uniqueId val="{00000004-8480-43EF-9D81-02DCBB2D8E92}"/>
                </c:ext>
              </c:extLst>
            </c:dLbl>
            <c:dLbl>
              <c:idx val="4"/>
              <c:layout>
                <c:manualLayout>
                  <c:x val="-0.14451620579894872"/>
                  <c:y val="1.8315868598441837E-2"/>
                </c:manualLayout>
              </c:layout>
              <c:tx>
                <c:rich>
                  <a:bodyPr/>
                  <a:lstStyle/>
                  <a:p>
                    <a:fld id="{A6D7EAA0-F587-4BA6-9C4E-A19C52A84869}" type="CATEGORYNAME">
                      <a:rPr lang="en-US" altLang="ja-JP"/>
                      <a:pPr/>
                      <a:t>[分類名]</a:t>
                    </a:fld>
                    <a:endParaRPr lang="en-US" altLang="ja-JP" baseline="0" dirty="0"/>
                  </a:p>
                  <a:p>
                    <a:fld id="{F0EB2691-01D0-40C6-80D7-BD3F713FD7BE}" type="VALUE">
                      <a:rPr lang="en-US" altLang="ja-JP"/>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8480-43EF-9D81-02DCBB2D8E92}"/>
                </c:ext>
              </c:extLst>
            </c:dLbl>
            <c:dLbl>
              <c:idx val="5"/>
              <c:layout>
                <c:manualLayout>
                  <c:x val="-0.12498696506549742"/>
                  <c:y val="-4.1577723921962996E-2"/>
                </c:manualLayout>
              </c:layout>
              <c:tx>
                <c:rich>
                  <a:bodyPr/>
                  <a:lstStyle/>
                  <a:p>
                    <a:fld id="{55361B60-56F1-41E6-BB66-D85E48DAADC1}" type="CATEGORYNAME">
                      <a:rPr lang="vi-VN" altLang="ja-JP"/>
                      <a:pPr/>
                      <a:t>[分類名]</a:t>
                    </a:fld>
                    <a:endParaRPr lang="vi-VN" altLang="ja-JP" baseline="0" dirty="0"/>
                  </a:p>
                  <a:p>
                    <a:fld id="{C7BBF405-15E2-48D5-A707-12C3BF154077}" type="VALUE">
                      <a:rPr lang="vi-VN" altLang="ja-JP"/>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968A-4519-BAA5-C226F5F31860}"/>
                </c:ext>
              </c:extLst>
            </c:dLbl>
            <c:dLbl>
              <c:idx val="6"/>
              <c:layout>
                <c:manualLayout>
                  <c:x val="-0.11681286549707602"/>
                  <c:y val="-0.17982666929440289"/>
                </c:manualLayout>
              </c:layout>
              <c:tx>
                <c:rich>
                  <a:bodyPr/>
                  <a:lstStyle/>
                  <a:p>
                    <a:fld id="{64CB4BF6-9372-4727-9923-62097750A887}" type="CATEGORYNAME">
                      <a:rPr lang="en-US" altLang="ja-JP"/>
                      <a:pPr/>
                      <a:t>[分類名]</a:t>
                    </a:fld>
                    <a:endParaRPr lang="en-US" altLang="ja-JP" baseline="0" dirty="0"/>
                  </a:p>
                  <a:p>
                    <a:fld id="{0A61052A-FCA5-43BF-9216-464C6454CFD8}" type="VALUE">
                      <a:rPr lang="en-US" altLang="ja-JP"/>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968A-4519-BAA5-C226F5F31860}"/>
                </c:ext>
              </c:extLst>
            </c:dLbl>
            <c:dLbl>
              <c:idx val="7"/>
              <c:layout>
                <c:manualLayout>
                  <c:x val="2.7956205795871586E-3"/>
                  <c:y val="1.6230724422965183E-3"/>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fld id="{7DC99CB1-521E-4A23-9B9F-3421252D9A80}" type="CATEGORYNAME">
                      <a:rPr lang="en-US" altLang="ja-JP" sz="700">
                        <a:solidFill>
                          <a:schemeClr val="tx1"/>
                        </a:solidFill>
                        <a:latin typeface="Arial" panose="020B0604020202020204" pitchFamily="34" charset="0"/>
                        <a:cs typeface="Arial" panose="020B0604020202020204" pitchFamily="34" charset="0"/>
                      </a:rPr>
                      <a:pPr>
                        <a:defRPr sz="700">
                          <a:solidFill>
                            <a:schemeClr val="tx1"/>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700" baseline="0" dirty="0">
                      <a:solidFill>
                        <a:schemeClr val="tx1"/>
                      </a:solidFill>
                      <a:latin typeface="Arial" panose="020B0604020202020204" pitchFamily="34" charset="0"/>
                      <a:cs typeface="Arial" panose="020B0604020202020204" pitchFamily="34" charset="0"/>
                    </a:endParaRPr>
                  </a:p>
                  <a:p>
                    <a:pPr>
                      <a:defRPr sz="700">
                        <a:solidFill>
                          <a:schemeClr val="tx1"/>
                        </a:solidFill>
                        <a:latin typeface="Arial" panose="020B0604020202020204" pitchFamily="34" charset="0"/>
                        <a:ea typeface="Meiryo UI" panose="020B0604030504040204" pitchFamily="50" charset="-128"/>
                        <a:cs typeface="Arial" panose="020B0604020202020204" pitchFamily="34" charset="0"/>
                      </a:defRPr>
                    </a:pPr>
                    <a:fld id="{2CB2FF57-D022-4A5E-8BEE-8AAA3CF085E1}" type="VALUE">
                      <a:rPr lang="en-US" altLang="ja-JP" sz="700">
                        <a:solidFill>
                          <a:schemeClr val="tx1"/>
                        </a:solidFill>
                        <a:latin typeface="Arial" panose="020B0604020202020204" pitchFamily="34" charset="0"/>
                        <a:cs typeface="Arial" panose="020B0604020202020204" pitchFamily="34" charset="0"/>
                      </a:rPr>
                      <a:pPr>
                        <a:defRPr sz="700">
                          <a:solidFill>
                            <a:schemeClr val="tx1"/>
                          </a:solidFill>
                          <a:latin typeface="Arial" panose="020B0604020202020204" pitchFamily="34" charset="0"/>
                          <a:ea typeface="Meiryo UI" panose="020B0604030504040204" pitchFamily="50" charset="-128"/>
                          <a:cs typeface="Arial" panose="020B0604020202020204" pitchFamily="34" charset="0"/>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968A-4519-BAA5-C226F5F31860}"/>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leaderLines>
              <c:spPr>
                <a:ln w="9525" cap="flat" cmpd="sng" algn="ctr">
                  <a:solidFill>
                    <a:sysClr val="windowText" lastClr="000000"/>
                  </a:solidFill>
                  <a:round/>
                </a:ln>
                <a:effectLst/>
              </c:spPr>
            </c:leaderLines>
            <c:extLst>
              <c:ext xmlns:c15="http://schemas.microsoft.com/office/drawing/2012/chart" uri="{CE6537A1-D6FC-4f65-9D91-7224C49458BB}"/>
            </c:extLst>
          </c:dLbls>
          <c:cat>
            <c:strRef>
              <c:f>①!$Z$3:$Z$10</c:f>
              <c:strCache>
                <c:ptCount val="8"/>
                <c:pt idx="0">
                  <c:v>Trượt chân / Vấp ngã</c:v>
                </c:pt>
                <c:pt idx="1">
                  <c:v>Tai nạn giao thông</c:v>
                </c:pt>
                <c:pt idx="2">
                  <c:v>Sốc nhiệt</c:v>
                </c:pt>
                <c:pt idx="3">
                  <c:v>Tư thế, phản ứng sai</c:v>
                </c:pt>
                <c:pt idx="4">
                  <c:v>Bị tấn công</c:v>
                </c:pt>
                <c:pt idx="5">
                  <c:v>Rơi</c:v>
                </c:pt>
                <c:pt idx="6">
                  <c:v>Bị kẹp</c:v>
                </c:pt>
                <c:pt idx="7">
                  <c:v>Khác</c:v>
                </c:pt>
              </c:strCache>
            </c:strRef>
          </c:cat>
          <c:val>
            <c:numRef>
              <c:f>①!$AA$3:$AA$10</c:f>
              <c:numCache>
                <c:formatCode>General"名"</c:formatCode>
                <c:ptCount val="8"/>
                <c:pt idx="0">
                  <c:v>571</c:v>
                </c:pt>
                <c:pt idx="1">
                  <c:v>275</c:v>
                </c:pt>
                <c:pt idx="2">
                  <c:v>189</c:v>
                </c:pt>
                <c:pt idx="3">
                  <c:v>145</c:v>
                </c:pt>
                <c:pt idx="4">
                  <c:v>117</c:v>
                </c:pt>
                <c:pt idx="5">
                  <c:v>117</c:v>
                </c:pt>
                <c:pt idx="6">
                  <c:v>84</c:v>
                </c:pt>
                <c:pt idx="7">
                  <c:v>171</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19212962962962962"/>
          <c:w val="0.46388888888888891"/>
          <c:h val="0.77314814814814814"/>
        </c:manualLayout>
      </c:layout>
      <c:doughnut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4-8480-43EF-9D81-02DCBB2D8E92}"/>
              </c:ext>
            </c:extLst>
          </c:dPt>
          <c:dLbls>
            <c:dLbl>
              <c:idx val="0"/>
              <c:layout>
                <c:manualLayout>
                  <c:x val="6.3292153551188911E-4"/>
                  <c:y val="-2.0718139399241848E-2"/>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80-43EF-9D81-02DCBB2D8E92}"/>
                </c:ext>
              </c:extLst>
            </c:dLbl>
            <c:dLbl>
              <c:idx val="1"/>
              <c:layout>
                <c:manualLayout>
                  <c:x val="-0.17462931372973883"/>
                  <c:y val="9.2592592592592587E-3"/>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480-43EF-9D81-02DCBB2D8E92}"/>
                </c:ext>
              </c:extLst>
            </c:dLbl>
            <c:dLbl>
              <c:idx val="2"/>
              <c:layout>
                <c:manualLayout>
                  <c:x val="-0.12741007532956686"/>
                  <c:y val="-0.15443949771689497"/>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480-43EF-9D81-02DCBB2D8E92}"/>
                </c:ext>
              </c:extLst>
            </c:dLbl>
            <c:dLbl>
              <c:idx val="3"/>
              <c:tx>
                <c:rich>
                  <a:bodyPr/>
                  <a:lstStyle/>
                  <a:p>
                    <a:fld id="{E48F189B-9695-4B1B-B227-8E59DFA3E2A2}" type="CATEGORYNAME">
                      <a:rPr lang="en-US" altLang="ja-JP" sz="700">
                        <a:latin typeface="Arial" panose="020B0604020202020204" pitchFamily="34" charset="0"/>
                        <a:cs typeface="Arial" panose="020B0604020202020204" pitchFamily="34" charset="0"/>
                      </a:rPr>
                      <a:pPr/>
                      <a:t>[分類名]</a:t>
                    </a:fld>
                    <a:r>
                      <a:rPr lang="en-US" altLang="ja-JP" sz="700" baseline="0" dirty="0">
                        <a:latin typeface="Arial" panose="020B0604020202020204" pitchFamily="34" charset="0"/>
                        <a:cs typeface="Arial" panose="020B0604020202020204" pitchFamily="34" charset="0"/>
                      </a:rPr>
                      <a:t> </a:t>
                    </a:r>
                  </a:p>
                  <a:p>
                    <a:fld id="{567F19D8-F55E-4D1B-8E9A-320B2BE490BC}" type="VALUE">
                      <a:rPr lang="en-US" altLang="ja-JP" sz="700" baseline="0">
                        <a:latin typeface="Arial" panose="020B0604020202020204" pitchFamily="34" charset="0"/>
                        <a:cs typeface="Arial" panose="020B0604020202020204" pitchFamily="34" charset="0"/>
                      </a:rPr>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8480-43EF-9D81-02DCBB2D8E92}"/>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①!$R$3:$R$6</c:f>
              <c:strCache>
                <c:ptCount val="4"/>
                <c:pt idx="0">
                  <c:v>Tai nạn giao thông</c:v>
                </c:pt>
                <c:pt idx="1">
                  <c:v>Rơi</c:v>
                </c:pt>
                <c:pt idx="2">
                  <c:v>Sốc nhiệt</c:v>
                </c:pt>
                <c:pt idx="3">
                  <c:v>Khác</c:v>
                </c:pt>
              </c:strCache>
            </c:strRef>
          </c:cat>
          <c:val>
            <c:numRef>
              <c:f>①!$S$3:$S$6</c:f>
              <c:numCache>
                <c:formatCode>General"名"</c:formatCode>
                <c:ptCount val="4"/>
                <c:pt idx="0">
                  <c:v>8</c:v>
                </c:pt>
                <c:pt idx="1">
                  <c:v>3</c:v>
                </c:pt>
                <c:pt idx="2">
                  <c:v>1</c:v>
                </c:pt>
                <c:pt idx="3">
                  <c:v>3</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09186351706035E-2"/>
          <c:y val="5.2546296296296299E-2"/>
          <c:w val="0.82273162729658789"/>
          <c:h val="0.79952901720618252"/>
        </c:manualLayout>
      </c:layout>
      <c:barChart>
        <c:barDir val="col"/>
        <c:grouping val="clustered"/>
        <c:varyColors val="0"/>
        <c:ser>
          <c:idx val="1"/>
          <c:order val="1"/>
          <c:tx>
            <c:v>死亡</c:v>
          </c:tx>
          <c:spPr>
            <a:solidFill>
              <a:srgbClr val="FF5050"/>
            </a:solidFill>
          </c:spPr>
          <c:invertIfNegative val="0"/>
          <c:dLbls>
            <c:dLbl>
              <c:idx val="3"/>
              <c:layout>
                <c:manualLayout>
                  <c:x val="0"/>
                  <c:y val="0.1111111111111111"/>
                </c:manualLayout>
              </c:layout>
              <c:numFmt formatCode="General" sourceLinked="0"/>
              <c:spPr>
                <a:noFill/>
                <a:ln>
                  <a:noFill/>
                </a:ln>
                <a:effectLst/>
              </c:spPr>
              <c:txPr>
                <a:bodyPr rot="0" spcFirstLastPara="1" vertOverflow="ellipsis" vert="horz" wrap="square" lIns="38100" tIns="19050" rIns="38100" bIns="18000" anchor="b" anchorCtr="1">
                  <a:spAutoFit/>
                </a:bodyPr>
                <a:lstStyle/>
                <a:p>
                  <a:pPr>
                    <a:defRPr sz="5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5D-4845-AD73-AA1C93DA53A6}"/>
                </c:ext>
              </c:extLst>
            </c:dLbl>
            <c:numFmt formatCode="General" sourceLinked="0"/>
            <c:spPr>
              <a:noFill/>
              <a:ln>
                <a:noFill/>
              </a:ln>
              <a:effectLst/>
            </c:spPr>
            <c:txPr>
              <a:bodyPr rot="0" spcFirstLastPara="1" vertOverflow="ellipsis" vert="horz" wrap="square" lIns="38100" tIns="19050" rIns="38100" bIns="18000" anchor="b" anchorCtr="1">
                <a:spAutoFit/>
              </a:bodyPr>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NĂM 2014</c:v>
                </c:pt>
                <c:pt idx="1">
                  <c:v>NĂM 2015</c:v>
                </c:pt>
                <c:pt idx="2">
                  <c:v>NĂM 2016</c:v>
                </c:pt>
                <c:pt idx="3">
                  <c:v>NĂM 2017</c:v>
                </c:pt>
                <c:pt idx="4">
                  <c:v>NĂM 2018</c:v>
                </c:pt>
              </c:strCache>
            </c:strRef>
          </c:cat>
          <c:val>
            <c:numRef>
              <c:f>①!$F$4:$F$8</c:f>
              <c:numCache>
                <c:formatCode>General"名"</c:formatCode>
                <c:ptCount val="5"/>
                <c:pt idx="0">
                  <c:v>14</c:v>
                </c:pt>
                <c:pt idx="1">
                  <c:v>17</c:v>
                </c:pt>
                <c:pt idx="2">
                  <c:v>12</c:v>
                </c:pt>
                <c:pt idx="3">
                  <c:v>25</c:v>
                </c:pt>
                <c:pt idx="4">
                  <c:v>16</c:v>
                </c:pt>
              </c:numCache>
            </c:numRef>
          </c:val>
          <c:extLst>
            <c:ext xmlns:c16="http://schemas.microsoft.com/office/drawing/2014/chart" uri="{C3380CC4-5D6E-409C-BE32-E72D297353CC}">
              <c16:uniqueId val="{00000001-A709-46BF-8CDA-8A09EE230828}"/>
            </c:ext>
          </c:extLst>
        </c:ser>
        <c:dLbls>
          <c:showLegendKey val="0"/>
          <c:showVal val="1"/>
          <c:showCatName val="0"/>
          <c:showSerName val="0"/>
          <c:showPercent val="0"/>
          <c:showBubbleSize val="0"/>
        </c:dLbls>
        <c:gapWidth val="100"/>
        <c:axId val="564194976"/>
        <c:axId val="564191448"/>
      </c:barChart>
      <c:lineChart>
        <c:grouping val="standard"/>
        <c:varyColors val="0"/>
        <c:ser>
          <c:idx val="0"/>
          <c:order val="0"/>
          <c:tx>
            <c:v>死傷</c:v>
          </c:tx>
          <c:spPr>
            <a:ln w="31750" cap="rnd">
              <a:solidFill>
                <a:srgbClr val="0070C0"/>
              </a:solidFill>
              <a:round/>
            </a:ln>
            <a:effectLst/>
          </c:spPr>
          <c:marker>
            <c:symbol val="circle"/>
            <c:size val="5"/>
            <c:spPr>
              <a:solidFill>
                <a:srgbClr val="0070C0"/>
              </a:solidFill>
              <a:ln w="25400">
                <a:solidFill>
                  <a:srgbClr val="0070C0"/>
                </a:solidFill>
                <a:bevel/>
              </a:ln>
              <a:effectLst/>
            </c:spPr>
          </c:marker>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NĂM 2014</c:v>
                </c:pt>
                <c:pt idx="1">
                  <c:v>NĂM 2015</c:v>
                </c:pt>
                <c:pt idx="2">
                  <c:v>NĂM 2016</c:v>
                </c:pt>
                <c:pt idx="3">
                  <c:v>NĂM 2017</c:v>
                </c:pt>
                <c:pt idx="4">
                  <c:v>NĂM 2018</c:v>
                </c:pt>
              </c:strCache>
            </c:strRef>
          </c:cat>
          <c:val>
            <c:numRef>
              <c:f>①!$C$4:$C$8</c:f>
              <c:numCache>
                <c:formatCode>General"名"</c:formatCode>
                <c:ptCount val="5"/>
                <c:pt idx="0">
                  <c:v>660</c:v>
                </c:pt>
                <c:pt idx="1">
                  <c:v>746</c:v>
                </c:pt>
                <c:pt idx="2">
                  <c:v>745</c:v>
                </c:pt>
                <c:pt idx="3">
                  <c:v>779</c:v>
                </c:pt>
                <c:pt idx="4">
                  <c:v>817</c:v>
                </c:pt>
              </c:numCache>
            </c:numRef>
          </c:val>
          <c:smooth val="0"/>
          <c:extLst>
            <c:ext xmlns:c16="http://schemas.microsoft.com/office/drawing/2014/chart" uri="{C3380CC4-5D6E-409C-BE32-E72D297353CC}">
              <c16:uniqueId val="{00000000-A709-46BF-8CDA-8A09EE230828}"/>
            </c:ext>
          </c:extLst>
        </c:ser>
        <c:dLbls>
          <c:showLegendKey val="0"/>
          <c:showVal val="1"/>
          <c:showCatName val="0"/>
          <c:showSerName val="0"/>
          <c:showPercent val="0"/>
          <c:showBubbleSize val="0"/>
        </c:dLbls>
        <c:marker val="1"/>
        <c:smooth val="0"/>
        <c:axId val="564199288"/>
        <c:axId val="564195368"/>
      </c:lineChart>
      <c:valAx>
        <c:axId val="564195368"/>
        <c:scaling>
          <c:orientation val="minMax"/>
          <c:max val="900"/>
          <c:min val="0"/>
        </c:scaling>
        <c:delete val="0"/>
        <c:axPos val="r"/>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9288"/>
        <c:crosses val="max"/>
        <c:crossBetween val="between"/>
        <c:majorUnit val="200"/>
      </c:valAx>
      <c:catAx>
        <c:axId val="564199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5368"/>
        <c:crosses val="autoZero"/>
        <c:auto val="1"/>
        <c:lblAlgn val="ctr"/>
        <c:lblOffset val="100"/>
        <c:noMultiLvlLbl val="0"/>
      </c:catAx>
      <c:valAx>
        <c:axId val="564191448"/>
        <c:scaling>
          <c:orientation val="minMax"/>
        </c:scaling>
        <c:delete val="0"/>
        <c:axPos val="l"/>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4976"/>
        <c:crosses val="autoZero"/>
        <c:crossBetween val="between"/>
        <c:majorUnit val="10"/>
      </c:valAx>
      <c:catAx>
        <c:axId val="564194976"/>
        <c:scaling>
          <c:orientation val="minMax"/>
        </c:scaling>
        <c:delete val="1"/>
        <c:axPos val="b"/>
        <c:numFmt formatCode="General" sourceLinked="1"/>
        <c:majorTickMark val="out"/>
        <c:minorTickMark val="none"/>
        <c:tickLblPos val="nextTo"/>
        <c:crossAx val="564191448"/>
        <c:crosses val="autoZero"/>
        <c:auto val="1"/>
        <c:lblAlgn val="ctr"/>
        <c:lblOffset val="100"/>
        <c:noMultiLvlLbl val="0"/>
      </c:catAx>
      <c:spPr>
        <a:noFill/>
        <a:ln>
          <a:noFill/>
        </a:ln>
        <a:effectLst/>
      </c:spPr>
    </c:plotArea>
    <c:legend>
      <c:legendPos val="b"/>
      <c:layout>
        <c:manualLayout>
          <c:xMode val="edge"/>
          <c:yMode val="edge"/>
          <c:x val="0.18253418803418803"/>
          <c:y val="0.22654730902777775"/>
          <c:w val="0.46199038461538455"/>
          <c:h val="7.85286458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0.3265</cdr:x>
      <cdr:y>0.38209</cdr:y>
    </cdr:from>
    <cdr:to>
      <cdr:x>0.57024</cdr:x>
      <cdr:y>0.67621</cdr:y>
    </cdr:to>
    <cdr:sp macro="" textlink="">
      <cdr:nvSpPr>
        <cdr:cNvPr id="3" name="テキスト ボックス 2"/>
        <cdr:cNvSpPr txBox="1"/>
      </cdr:nvSpPr>
      <cdr:spPr>
        <a:xfrm xmlns:a="http://schemas.openxmlformats.org/drawingml/2006/main">
          <a:off x="1339968" y="994593"/>
          <a:ext cx="1000311" cy="765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ja-JP" sz="600" dirty="0">
              <a:solidFill>
                <a:schemeClr val="tx1"/>
              </a:solidFill>
              <a:latin typeface="Arial" panose="020B0604020202020204" pitchFamily="34" charset="0"/>
              <a:ea typeface="Meiryo UI" panose="020B0604030504040204" pitchFamily="50" charset="-128"/>
              <a:cs typeface="Arial" panose="020B0604020202020204" pitchFamily="34" charset="0"/>
            </a:rPr>
            <a:t>NĂM</a:t>
          </a:r>
          <a:r>
            <a:rPr lang="ja-JP" altLang="en-US" sz="600" dirty="0">
              <a:solidFill>
                <a:schemeClr val="tx1"/>
              </a:solidFill>
              <a:latin typeface="Arial" panose="020B0604020202020204" pitchFamily="34" charset="0"/>
              <a:ea typeface="Meiryo UI" panose="020B0604030504040204" pitchFamily="50" charset="-128"/>
              <a:cs typeface="Arial" panose="020B0604020202020204" pitchFamily="34" charset="0"/>
            </a:rPr>
            <a:t>2018</a:t>
          </a:r>
          <a:endParaRPr lang="en-US" altLang="ja-JP" sz="6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xmlns:a="http://schemas.openxmlformats.org/drawingml/2006/main">
          <a:pPr algn="ct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Nhân viên bảo vệ là nạn nhân</a:t>
          </a:r>
          <a:endPar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xmlns:a="http://schemas.openxmlformats.org/drawingml/2006/main">
          <a:pPr algn="ctr"/>
          <a:r>
            <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rPr>
            <a:t>1669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pPr rtl="0"/>
            <a:fld id="{A423CB96-D018-44AB-868E-750588D5EC77}" type="datetimeFigureOut">
              <a:rPr kumimoji="1" lang="ja-JP" altLang="en-US" smtClean="0"/>
              <a:t>2022/3/2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pPr rtl="0"/>
            <a:fld id="{5A7FF5F8-1051-4AA7-964B-EA33EF5AAE93}" type="slidenum">
              <a:rPr kumimoji="1" lang="ja-JP" altLang="en-US" smtClean="0"/>
              <a:t>‹#›</a:t>
            </a:fld>
            <a:endParaRPr kumimoji="1" lang="ja-JP" altLang="en-US"/>
          </a:p>
        </p:txBody>
      </p:sp>
    </p:spTree>
    <p:extLst>
      <p:ext uri="{BB962C8B-B14F-4D97-AF65-F5344CB8AC3E}">
        <p14:creationId xmlns:p14="http://schemas.microsoft.com/office/powerpoint/2010/main" val="41290858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1</a:t>
            </a:fld>
            <a:endParaRPr kumimoji="1" lang="ja-JP" altLang="en-US"/>
          </a:p>
        </p:txBody>
      </p:sp>
    </p:spTree>
    <p:extLst>
      <p:ext uri="{BB962C8B-B14F-4D97-AF65-F5344CB8AC3E}">
        <p14:creationId xmlns:p14="http://schemas.microsoft.com/office/powerpoint/2010/main" val="104844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4</a:t>
            </a:fld>
            <a:endParaRPr kumimoji="1" lang="ja-JP" altLang="en-US"/>
          </a:p>
        </p:txBody>
      </p:sp>
    </p:spTree>
    <p:extLst>
      <p:ext uri="{BB962C8B-B14F-4D97-AF65-F5344CB8AC3E}">
        <p14:creationId xmlns:p14="http://schemas.microsoft.com/office/powerpoint/2010/main" val="215840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2400296"/>
          </a:xfrm>
        </p:spPr>
        <p:txBody>
          <a:bodyPr rtlCol="0" anchor="ctr"/>
          <a:lstStyle>
            <a:lvl1pPr algn="ctr">
              <a:defRPr sz="4800">
                <a:solidFill>
                  <a:schemeClr val="accent5">
                    <a:lumMod val="75000"/>
                  </a:schemeClr>
                </a:solidFill>
              </a:defRPr>
            </a:lvl1pPr>
          </a:lstStyle>
          <a:p>
            <a:pPr rtl="0"/>
            <a:r>
              <a:rPr lang="vi"/>
              <a:t>マスター タイトルの書式設定</a:t>
            </a:r>
            <a:endParaRPr lang="en-US" dirty="0"/>
          </a:p>
        </p:txBody>
      </p:sp>
      <p:sp>
        <p:nvSpPr>
          <p:cNvPr id="3" name="Subtitle 2"/>
          <p:cNvSpPr>
            <a:spLocks noGrp="1"/>
          </p:cNvSpPr>
          <p:nvPr>
            <p:ph type="subTitle" idx="1"/>
          </p:nvPr>
        </p:nvSpPr>
        <p:spPr>
          <a:xfrm>
            <a:off x="1143000" y="3670483"/>
            <a:ext cx="6858000" cy="2422587"/>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
              <a:t>マスター サブタイトルの書式設定</a:t>
            </a:r>
            <a:endParaRPr lang="en-US" dirty="0"/>
          </a:p>
        </p:txBody>
      </p:sp>
      <p:sp>
        <p:nvSpPr>
          <p:cNvPr id="13" name="Rectangle 4"/>
          <p:cNvSpPr>
            <a:spLocks noChangeArrowheads="1"/>
          </p:cNvSpPr>
          <p:nvPr/>
        </p:nvSpPr>
        <p:spPr bwMode="auto">
          <a:xfrm>
            <a:off x="259133" y="130284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4" name="Rectangle 5"/>
          <p:cNvSpPr>
            <a:spLocks noChangeArrowheads="1"/>
          </p:cNvSpPr>
          <p:nvPr/>
        </p:nvSpPr>
        <p:spPr bwMode="auto">
          <a:xfrm rot="10800000">
            <a:off x="246856" y="4158576"/>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6" name="Line 3"/>
          <p:cNvSpPr>
            <a:spLocks noChangeShapeType="1"/>
          </p:cNvSpPr>
          <p:nvPr/>
        </p:nvSpPr>
        <p:spPr bwMode="auto">
          <a:xfrm>
            <a:off x="165100" y="6524625"/>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
        <p:nvSpPr>
          <p:cNvPr id="11" name="Slide Number Placeholder 5"/>
          <p:cNvSpPr>
            <a:spLocks noGrp="1"/>
          </p:cNvSpPr>
          <p:nvPr>
            <p:ph type="sldNum" sz="quarter" idx="12"/>
          </p:nvPr>
        </p:nvSpPr>
        <p:spPr>
          <a:xfrm>
            <a:off x="3543300" y="6548437"/>
            <a:ext cx="2057400" cy="365125"/>
          </a:xfrm>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419131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45441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59422"/>
            <a:ext cx="1971675" cy="5750169"/>
          </a:xfrm>
        </p:spPr>
        <p:txBody>
          <a:bodyPr vert="eaVert" rtlCol="0"/>
          <a:lstStyle/>
          <a:p>
            <a:pPr rtl="0"/>
            <a:r>
              <a:rPr lang="vi"/>
              <a:t>マスター タイトルの書式設定</a:t>
            </a:r>
            <a:endParaRPr lang="en-US" dirty="0"/>
          </a:p>
        </p:txBody>
      </p:sp>
      <p:sp>
        <p:nvSpPr>
          <p:cNvPr id="3" name="Vertical Text Placeholder 2"/>
          <p:cNvSpPr>
            <a:spLocks noGrp="1"/>
          </p:cNvSpPr>
          <p:nvPr>
            <p:ph type="body" orient="vert" idx="1"/>
          </p:nvPr>
        </p:nvSpPr>
        <p:spPr>
          <a:xfrm>
            <a:off x="628650" y="659422"/>
            <a:ext cx="5800725" cy="5750169"/>
          </a:xfrm>
        </p:spPr>
        <p:txBody>
          <a:bodyPr vert="eaVert"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2283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3" name="Content Placeholder 2"/>
          <p:cNvSpPr>
            <a:spLocks noGrp="1"/>
          </p:cNvSpPr>
          <p:nvPr>
            <p:ph idx="1"/>
          </p:nvPr>
        </p:nvSpPr>
        <p:spPr/>
        <p:txBody>
          <a:bodyPr rtlCol="0"/>
          <a:lstStyle>
            <a:lvl1pPr>
              <a:defRPr baseline="0"/>
            </a:lvl1pPr>
            <a:lvl2pPr>
              <a:defRPr/>
            </a:lvl2pPr>
            <a:lvl3pPr>
              <a:defRPr/>
            </a:lvl3pPr>
            <a:lvl4pPr>
              <a:defRPr/>
            </a:lvl4pPr>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51972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vi"/>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マスター テキストの書式設定</a:t>
            </a:r>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5038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lvl1pPr>
              <a:defRPr/>
            </a:lvl1pPr>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7787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vi"/>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9" name="Slide Number Placeholder 8"/>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1110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マスター タイトルの書式設定</a:t>
            </a:r>
            <a:endParaRPr lang="en-US" dirty="0"/>
          </a:p>
        </p:txBody>
      </p:sp>
      <p:sp>
        <p:nvSpPr>
          <p:cNvPr id="5" name="Slide Number Placeholder 4"/>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28658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96606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vi"/>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00176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vi"/>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7991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976" y="633548"/>
            <a:ext cx="8853023" cy="1854675"/>
          </a:xfrm>
          <a:prstGeom prst="rect">
            <a:avLst/>
          </a:prstGeom>
        </p:spPr>
        <p:txBody>
          <a:bodyPr vert="horz" lIns="91440" tIns="45720" rIns="91440" bIns="45720" rtlCol="0">
            <a:normAutofit/>
          </a:bodyPr>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endParaRPr lang="en-US" dirty="0"/>
          </a:p>
        </p:txBody>
      </p:sp>
      <p:sp>
        <p:nvSpPr>
          <p:cNvPr id="6" name="Slide Number Placeholder 5"/>
          <p:cNvSpPr>
            <a:spLocks noGrp="1"/>
          </p:cNvSpPr>
          <p:nvPr>
            <p:ph type="sldNum" sz="quarter" idx="4"/>
          </p:nvPr>
        </p:nvSpPr>
        <p:spPr>
          <a:xfrm>
            <a:off x="7092000" y="6548437"/>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rtl="0"/>
            <a:fld id="{1228868F-0BF5-4F87-8A94-00DF56ADA4E5}" type="slidenum">
              <a:rPr lang="ja-JP" altLang="en-US" smtClean="0"/>
              <a:pPr/>
              <a:t>‹#›</a:t>
            </a:fld>
            <a:endParaRPr lang="ja-JP" altLang="en-US"/>
          </a:p>
        </p:txBody>
      </p:sp>
      <p:sp>
        <p:nvSpPr>
          <p:cNvPr id="2" name="Title Placeholder 1"/>
          <p:cNvSpPr>
            <a:spLocks noGrp="1"/>
          </p:cNvSpPr>
          <p:nvPr>
            <p:ph type="title"/>
          </p:nvPr>
        </p:nvSpPr>
        <p:spPr>
          <a:xfrm>
            <a:off x="207962" y="78078"/>
            <a:ext cx="7858737" cy="499908"/>
          </a:xfrm>
          <a:prstGeom prst="rect">
            <a:avLst/>
          </a:prstGeom>
        </p:spPr>
        <p:txBody>
          <a:bodyPr vert="horz" lIns="91440" tIns="45720" rIns="91440" bIns="45720" rtlCol="0" anchor="ctr">
            <a:noAutofit/>
          </a:bodyPr>
          <a:lstStyle/>
          <a:p>
            <a:pPr rtl="0"/>
            <a:r>
              <a:rPr lang="vi"/>
              <a:t>マスター タイトルの書式設定</a:t>
            </a:r>
            <a:endParaRPr lang="en-US" dirty="0"/>
          </a:p>
        </p:txBody>
      </p:sp>
      <p:sp>
        <p:nvSpPr>
          <p:cNvPr id="19" name="Rectangle 2"/>
          <p:cNvSpPr>
            <a:spLocks noChangeArrowheads="1"/>
          </p:cNvSpPr>
          <p:nvPr/>
        </p:nvSpPr>
        <p:spPr bwMode="auto">
          <a:xfrm>
            <a:off x="165100" y="81000"/>
            <a:ext cx="42863" cy="6588000"/>
          </a:xfrm>
          <a:prstGeom prst="rect">
            <a:avLst/>
          </a:prstGeom>
          <a:solidFill>
            <a:srgbClr val="140078"/>
          </a:solidFill>
          <a:ln w="9525">
            <a:noFill/>
            <a:miter lim="800000"/>
            <a:headEnd/>
            <a:tailEnd/>
          </a:ln>
          <a:effectLst/>
        </p:spPr>
        <p:txBody>
          <a:bodyPr wrap="none" rtlCol="0" anchor="ctr"/>
          <a:lstStyle/>
          <a:p>
            <a:pPr rtl="0">
              <a:defRPr/>
            </a:pPr>
            <a:endParaRPr lang="ja-JP" altLang="en-US">
              <a:latin typeface="Arial" charset="0"/>
            </a:endParaRPr>
          </a:p>
        </p:txBody>
      </p:sp>
      <p:sp>
        <p:nvSpPr>
          <p:cNvPr id="20" name="Line 3"/>
          <p:cNvSpPr>
            <a:spLocks noChangeShapeType="1"/>
          </p:cNvSpPr>
          <p:nvPr/>
        </p:nvSpPr>
        <p:spPr bwMode="auto">
          <a:xfrm>
            <a:off x="165100" y="6669000"/>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Tree>
    <p:extLst>
      <p:ext uri="{BB962C8B-B14F-4D97-AF65-F5344CB8AC3E}">
        <p14:creationId xmlns:p14="http://schemas.microsoft.com/office/powerpoint/2010/main" val="421627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2800" b="1"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vi" sz="4400">
                <a:latin typeface="Arial" panose="020B0604020202020204" pitchFamily="34" charset="0"/>
                <a:cs typeface="Arial" panose="020B0604020202020204" pitchFamily="34" charset="0"/>
              </a:rPr>
              <a:t>Để Làm việc An toàn và Khoẻ mạnh</a:t>
            </a:r>
          </a:p>
        </p:txBody>
      </p:sp>
      <p:sp>
        <p:nvSpPr>
          <p:cNvPr id="3" name="サブタイトル 2"/>
          <p:cNvSpPr>
            <a:spLocks noGrp="1"/>
          </p:cNvSpPr>
          <p:nvPr>
            <p:ph type="subTitle" idx="1"/>
          </p:nvPr>
        </p:nvSpPr>
        <p:spPr>
          <a:xfrm>
            <a:off x="180000" y="909000"/>
            <a:ext cx="6858000" cy="1132428"/>
          </a:xfrm>
        </p:spPr>
        <p:txBody>
          <a:bodyPr rtlCol="0">
            <a:normAutofit/>
          </a:bodyPr>
          <a:lstStyle/>
          <a:p>
            <a:pPr algn="l" rtl="0"/>
            <a:r>
              <a:rPr lang="vi" sz="2000">
                <a:latin typeface="Arial" panose="020B0604020202020204" pitchFamily="34" charset="0"/>
                <a:cs typeface="Arial" panose="020B0604020202020204" pitchFamily="34" charset="0"/>
              </a:rPr>
              <a:t>Dành cho những Người Làm Nhân viên Bảo vệ</a:t>
            </a:r>
          </a:p>
        </p:txBody>
      </p:sp>
    </p:spTree>
    <p:extLst>
      <p:ext uri="{BB962C8B-B14F-4D97-AF65-F5344CB8AC3E}">
        <p14:creationId xmlns:p14="http://schemas.microsoft.com/office/powerpoint/2010/main" val="3192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a:solidFill>
                  <a:schemeClr val="tx1"/>
                </a:solidFill>
                <a:latin typeface="Arial" panose="020B0604020202020204" pitchFamily="34" charset="0"/>
                <a:ea typeface="Meiryo UI" panose="020B0604030504040204" pitchFamily="50" charset="-128"/>
                <a:cs typeface="Arial" panose="020B0604020202020204" pitchFamily="34" charset="0"/>
              </a:rPr>
              <a:t>Xem xét và tuân thủ Chỉ thị Bảo vệ</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5886675"/>
          </a:xfrm>
        </p:spPr>
        <p:txBody>
          <a:bodyPr rtlCol="0">
            <a:normAutofit/>
          </a:bodyPr>
          <a:lstStyle/>
          <a:p>
            <a:pPr rtl="0"/>
            <a:r>
              <a:rPr lang="vi" sz="2400">
                <a:latin typeface="Arial" panose="020B0604020202020204" pitchFamily="34" charset="0"/>
                <a:cs typeface="Arial" panose="020B0604020202020204" pitchFamily="34" charset="0"/>
              </a:rPr>
              <a:t>Các điểm chính [Bảo vệ an ninh cơ sở]</a:t>
            </a:r>
          </a:p>
          <a:p>
            <a:pPr marL="468000" lvl="1" rtl="0"/>
            <a:r>
              <a:rPr lang="vi" sz="2000" b="1" u="sng">
                <a:solidFill>
                  <a:srgbClr val="F24F4F"/>
                </a:solidFill>
                <a:latin typeface="Arial" panose="020B0604020202020204" pitchFamily="34" charset="0"/>
                <a:cs typeface="Arial" panose="020B0604020202020204" pitchFamily="34" charset="0"/>
              </a:rPr>
              <a:t>Hãy chắc chắn rằng bạn hiểu kỹ lưỡng</a:t>
            </a:r>
            <a:r>
              <a:rPr lang="vi" sz="2000">
                <a:latin typeface="Arial" panose="020B0604020202020204" pitchFamily="34" charset="0"/>
                <a:cs typeface="Arial" panose="020B0604020202020204" pitchFamily="34" charset="0"/>
              </a:rPr>
              <a:t> các chi tiết của kế hoạch và chỉ thị bảo vệ, cũng như các quy định của cơ sở.</a:t>
            </a:r>
          </a:p>
          <a:p>
            <a:pPr marL="468000" lvl="1" rtl="0"/>
            <a:r>
              <a:rPr lang="vi" sz="2000">
                <a:latin typeface="Arial" panose="020B0604020202020204" pitchFamily="34" charset="0"/>
                <a:cs typeface="Arial" panose="020B0604020202020204" pitchFamily="34" charset="0"/>
              </a:rPr>
              <a:t>Kiểm tra trước </a:t>
            </a:r>
            <a:r>
              <a:rPr lang="vi" sz="2000" b="1" u="sng">
                <a:solidFill>
                  <a:srgbClr val="F24F4F"/>
                </a:solidFill>
                <a:latin typeface="Arial" panose="020B0604020202020204" pitchFamily="34" charset="0"/>
                <a:cs typeface="Arial" panose="020B0604020202020204" pitchFamily="34" charset="0"/>
              </a:rPr>
              <a:t>cách xử lý</a:t>
            </a:r>
            <a:r>
              <a:rPr lang="vi" sz="2000">
                <a:latin typeface="Arial" panose="020B0604020202020204" pitchFamily="34" charset="0"/>
                <a:cs typeface="Arial" panose="020B0604020202020204" pitchFamily="34" charset="0"/>
              </a:rPr>
              <a:t> và </a:t>
            </a:r>
            <a:r>
              <a:rPr lang="vi" sz="2000" b="1" u="sng">
                <a:solidFill>
                  <a:srgbClr val="F24F4F"/>
                </a:solidFill>
                <a:latin typeface="Arial" panose="020B0604020202020204" pitchFamily="34" charset="0"/>
                <a:cs typeface="Arial" panose="020B0604020202020204" pitchFamily="34" charset="0"/>
              </a:rPr>
              <a:t>quản lý </a:t>
            </a:r>
            <a:r>
              <a:rPr lang="vi" sz="2000">
                <a:latin typeface="Arial" panose="020B0604020202020204" pitchFamily="34" charset="0"/>
                <a:cs typeface="Arial" panose="020B0604020202020204" pitchFamily="34" charset="0"/>
              </a:rPr>
              <a:t>các thiết bị như thang máy, cửa chớp và cửa chống cháy, cũng như khóa điện tử và chìa khóa.</a:t>
            </a:r>
          </a:p>
          <a:p>
            <a:pPr marL="468000" lvl="1" rtl="0"/>
            <a:r>
              <a:rPr lang="vi" sz="2000" b="1" u="sng">
                <a:solidFill>
                  <a:srgbClr val="F24F4F"/>
                </a:solidFill>
                <a:latin typeface="Arial" panose="020B0604020202020204" pitchFamily="34" charset="0"/>
                <a:cs typeface="Arial" panose="020B0604020202020204" pitchFamily="34" charset="0"/>
              </a:rPr>
              <a:t>Kiểm tra và tuân thủ các luật, quy định và quy tắc liên quan</a:t>
            </a:r>
            <a:r>
              <a:rPr lang="vi" sz="2000">
                <a:latin typeface="Arial" panose="020B0604020202020204" pitchFamily="34" charset="0"/>
                <a:cs typeface="Arial" panose="020B0604020202020204" pitchFamily="34" charset="0"/>
              </a:rPr>
              <a:t> về những điều bạn nên và không nên làm vì sự an toàn.</a:t>
            </a:r>
          </a:p>
          <a:p>
            <a:pPr marL="468000" lvl="1" rtl="0">
              <a:buClr>
                <a:schemeClr val="tx1"/>
              </a:buClr>
            </a:pPr>
            <a:r>
              <a:rPr lang="vi" sz="2000" b="1" u="sng">
                <a:solidFill>
                  <a:srgbClr val="F24F4F"/>
                </a:solidFill>
                <a:latin typeface="Arial" panose="020B0604020202020204" pitchFamily="34" charset="0"/>
                <a:cs typeface="Arial" panose="020B0604020202020204" pitchFamily="34" charset="0"/>
              </a:rPr>
              <a:t>Tuân theo các tuyến đường và quy tắc quy định</a:t>
            </a:r>
            <a:r>
              <a:rPr lang="vi" sz="2000">
                <a:latin typeface="Arial" panose="020B0604020202020204" pitchFamily="34" charset="0"/>
                <a:cs typeface="Arial" panose="020B0604020202020204" pitchFamily="34" charset="0"/>
              </a:rPr>
              <a:t> (chẳng hạn như sử dụng đèn pin vào ban đêm) để tuần tra an toàn.</a:t>
            </a:r>
          </a:p>
          <a:p>
            <a:pPr marL="468000" lvl="1" rtl="0"/>
            <a:r>
              <a:rPr lang="vi" sz="2000">
                <a:latin typeface="Arial" panose="020B0604020202020204" pitchFamily="34" charset="0"/>
                <a:cs typeface="Arial" panose="020B0604020202020204" pitchFamily="34" charset="0"/>
              </a:rPr>
              <a:t>Khi tiếp quản nhiệm vụ từ người làm ca trước, hãy hỏi về </a:t>
            </a:r>
            <a:r>
              <a:rPr lang="vi" sz="2000" b="1" u="sng">
                <a:solidFill>
                  <a:srgbClr val="F24F4F"/>
                </a:solidFill>
                <a:latin typeface="Arial" panose="020B0604020202020204" pitchFamily="34" charset="0"/>
                <a:cs typeface="Arial" panose="020B0604020202020204" pitchFamily="34" charset="0"/>
              </a:rPr>
              <a:t>các biện pháp phòng ngừa an toàn</a:t>
            </a:r>
            <a:r>
              <a:rPr lang="vi" sz="2000">
                <a:latin typeface="Arial" panose="020B0604020202020204" pitchFamily="34" charset="0"/>
                <a:cs typeface="Arial" panose="020B0604020202020204" pitchFamily="34" charset="0"/>
              </a:rPr>
              <a:t>.</a:t>
            </a:r>
          </a:p>
          <a:p>
            <a:pPr marL="468000" lvl="1" rtl="0"/>
            <a:r>
              <a:rPr lang="vi" sz="2000" b="1" u="sng">
                <a:solidFill>
                  <a:srgbClr val="F24F4F"/>
                </a:solidFill>
                <a:latin typeface="Arial" panose="020B0604020202020204" pitchFamily="34" charset="0"/>
                <a:cs typeface="Arial" panose="020B0604020202020204" pitchFamily="34" charset="0"/>
              </a:rPr>
              <a:t>Không ngại trao đổi ý kiến với người giám sát hoặc người đi trước</a:t>
            </a:r>
            <a:r>
              <a:rPr lang="vi" sz="2000">
                <a:latin typeface="Arial" panose="020B0604020202020204" pitchFamily="34" charset="0"/>
                <a:cs typeface="Arial" panose="020B0604020202020204" pitchFamily="34" charset="0"/>
              </a:rPr>
              <a:t> khi có bất cứ điều gì bạn không hiểu.</a:t>
            </a:r>
          </a:p>
          <a:p>
            <a:pPr marL="468000" lvl="1" rtl="0">
              <a:buClr>
                <a:schemeClr val="tx1"/>
              </a:buClr>
            </a:pPr>
            <a:r>
              <a:rPr lang="vi" sz="2000">
                <a:latin typeface="Arial" panose="020B0604020202020204" pitchFamily="34" charset="0"/>
                <a:cs typeface="Arial" panose="020B0604020202020204" pitchFamily="34" charset="0"/>
              </a:rPr>
              <a:t>Hãy cẩn thận với những chấn thương phát sinh do </a:t>
            </a:r>
            <a:r>
              <a:rPr lang="vi" sz="2000" b="1" u="sng">
                <a:solidFill>
                  <a:srgbClr val="F24F4F"/>
                </a:solidFill>
                <a:latin typeface="Arial" panose="020B0604020202020204" pitchFamily="34" charset="0"/>
                <a:cs typeface="Arial" panose="020B0604020202020204" pitchFamily="34" charset="0"/>
              </a:rPr>
              <a:t>quá quen với công việc của bạn</a:t>
            </a:r>
            <a:r>
              <a:rPr lang="vi" sz="2000">
                <a:latin typeface="Arial" panose="020B0604020202020204" pitchFamily="34" charset="0"/>
                <a:cs typeface="Arial" panose="020B0604020202020204" pitchFamily="34" charset="0"/>
              </a:rPr>
              <a:t> và tránh </a:t>
            </a:r>
            <a:r>
              <a:rPr lang="vi" sz="2000" b="1" u="sng">
                <a:solidFill>
                  <a:srgbClr val="F24F4F"/>
                </a:solidFill>
                <a:latin typeface="Arial" panose="020B0604020202020204" pitchFamily="34" charset="0"/>
                <a:cs typeface="Arial" panose="020B0604020202020204" pitchFamily="34" charset="0"/>
              </a:rPr>
              <a:t>những hành động bất cẩn hoặc quá sức.</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10</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2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400" b="1">
                <a:solidFill>
                  <a:schemeClr val="tx1"/>
                </a:solidFill>
                <a:latin typeface="Arial" panose="020B0604020202020204" pitchFamily="34" charset="0"/>
                <a:ea typeface="Meiryo UI" panose="020B0604030504040204" pitchFamily="50" charset="-128"/>
                <a:cs typeface="Arial" panose="020B0604020202020204" pitchFamily="34" charset="0"/>
              </a:rPr>
              <a:t>Xem xét và tuân thủ Chỉ thị Bảo vệ</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462675"/>
          </a:xfrm>
        </p:spPr>
        <p:txBody>
          <a:bodyPr rtlCol="0">
            <a:normAutofit/>
          </a:bodyPr>
          <a:lstStyle/>
          <a:p>
            <a:pPr rtl="0"/>
            <a:r>
              <a:rPr lang="vi" sz="2400" dirty="0">
                <a:latin typeface="Arial" panose="020B0604020202020204" pitchFamily="34" charset="0"/>
                <a:cs typeface="Arial" panose="020B0604020202020204" pitchFamily="34" charset="0"/>
              </a:rPr>
              <a:t>Các điểm Chính [Người điều khiển Giao thông]</a:t>
            </a:r>
          </a:p>
          <a:p>
            <a:pPr marL="468000" lvl="1" rtl="0"/>
            <a:r>
              <a:rPr lang="vi" sz="2000" b="1" u="sng" dirty="0">
                <a:solidFill>
                  <a:srgbClr val="F24F4F"/>
                </a:solidFill>
                <a:latin typeface="Arial" panose="020B0604020202020204" pitchFamily="34" charset="0"/>
                <a:cs typeface="Arial" panose="020B0604020202020204" pitchFamily="34" charset="0"/>
              </a:rPr>
              <a:t>Hãy chắc chắn rằng bạn hiểu kỹ lưỡng</a:t>
            </a:r>
            <a:r>
              <a:rPr lang="vi" sz="2000" dirty="0">
                <a:latin typeface="Arial" panose="020B0604020202020204" pitchFamily="34" charset="0"/>
                <a:cs typeface="Arial" panose="020B0604020202020204" pitchFamily="34" charset="0"/>
              </a:rPr>
              <a:t> các chi tiết của kế hoạch và chỉ thị bảo vệ, cũng như các quy định của cơ sở.</a:t>
            </a:r>
          </a:p>
          <a:p>
            <a:pPr marL="468000" lvl="1" rtl="0"/>
            <a:r>
              <a:rPr lang="vi" sz="2000" dirty="0">
                <a:latin typeface="Arial" panose="020B0604020202020204" pitchFamily="34" charset="0"/>
                <a:cs typeface="Arial" panose="020B0604020202020204" pitchFamily="34" charset="0"/>
              </a:rPr>
              <a:t>Ngoài việc </a:t>
            </a:r>
            <a:r>
              <a:rPr lang="vi" sz="2000" b="1" u="sng" dirty="0">
                <a:solidFill>
                  <a:srgbClr val="F24F4F"/>
                </a:solidFill>
                <a:latin typeface="Arial" panose="020B0604020202020204" pitchFamily="34" charset="0"/>
                <a:cs typeface="Arial" panose="020B0604020202020204" pitchFamily="34" charset="0"/>
              </a:rPr>
              <a:t>đeo đúng</a:t>
            </a:r>
            <a:r>
              <a:rPr lang="vi" sz="2000" dirty="0">
                <a:latin typeface="Arial" panose="020B0604020202020204" pitchFamily="34" charset="0"/>
                <a:cs typeface="Arial" panose="020B0604020202020204" pitchFamily="34" charset="0"/>
              </a:rPr>
              <a:t> thiết bị được chỉ định (ví dụ như cờ điều khiển giao thông, dùi cui giao thông, còi, bộ đàm), hãy cẩn thận kiểm tra </a:t>
            </a:r>
            <a:r>
              <a:rPr lang="vi" sz="2000" b="1" u="sng" dirty="0">
                <a:solidFill>
                  <a:srgbClr val="F24F4F"/>
                </a:solidFill>
                <a:latin typeface="Arial" panose="020B0604020202020204" pitchFamily="34" charset="0"/>
                <a:cs typeface="Arial" panose="020B0604020202020204" pitchFamily="34" charset="0"/>
              </a:rPr>
              <a:t>mức</a:t>
            </a:r>
            <a:r>
              <a:rPr lang="vi" sz="2000" dirty="0">
                <a:latin typeface="Arial" panose="020B0604020202020204" pitchFamily="34" charset="0"/>
                <a:cs typeface="Arial" panose="020B0604020202020204" pitchFamily="34" charset="0"/>
              </a:rPr>
              <a:t> pin của thiết bị chạy bằng pin và chúng có </a:t>
            </a:r>
            <a:r>
              <a:rPr lang="vi" sz="2000" b="1" u="sng" dirty="0">
                <a:solidFill>
                  <a:srgbClr val="F24F4F"/>
                </a:solidFill>
                <a:latin typeface="Arial" panose="020B0604020202020204" pitchFamily="34" charset="0"/>
                <a:cs typeface="Arial" panose="020B0604020202020204" pitchFamily="34" charset="0"/>
              </a:rPr>
              <a:t>hoạt động bình thường không</a:t>
            </a:r>
            <a:r>
              <a:rPr lang="vi" sz="2000" dirty="0">
                <a:latin typeface="Arial" panose="020B0604020202020204" pitchFamily="34" charset="0"/>
                <a:cs typeface="Arial" panose="020B0604020202020204" pitchFamily="34" charset="0"/>
              </a:rPr>
              <a:t>.</a:t>
            </a:r>
          </a:p>
          <a:p>
            <a:pPr marL="468000" lvl="1" rtl="0"/>
            <a:r>
              <a:rPr lang="vi" sz="2000" dirty="0">
                <a:latin typeface="Arial" panose="020B0604020202020204" pitchFamily="34" charset="0"/>
                <a:cs typeface="Arial" panose="020B0604020202020204" pitchFamily="34" charset="0"/>
              </a:rPr>
              <a:t>Đặc biệt là vào ban đêm, </a:t>
            </a:r>
            <a:r>
              <a:rPr lang="vi" sz="2000" b="1" u="sng" dirty="0">
                <a:solidFill>
                  <a:srgbClr val="F24F4F"/>
                </a:solidFill>
                <a:latin typeface="Arial" panose="020B0604020202020204" pitchFamily="34" charset="0"/>
                <a:cs typeface="Arial" panose="020B0604020202020204" pitchFamily="34" charset="0"/>
              </a:rPr>
              <a:t>hãy nhớ mặc áo khoác có chức năng quan sát và phản chiếu cao (áo phản quang)</a:t>
            </a:r>
            <a:r>
              <a:rPr lang="vi" sz="2000" dirty="0">
                <a:latin typeface="Arial" panose="020B0604020202020204" pitchFamily="34" charset="0"/>
                <a:cs typeface="Arial" panose="020B0604020202020204" pitchFamily="34" charset="0"/>
              </a:rPr>
              <a:t> để tài xế và những người khác có thể nhìn thấy bạn.</a:t>
            </a:r>
            <a:endParaRPr lang="en" sz="2000" dirty="0">
              <a:latin typeface="Arial" panose="020B0604020202020204" pitchFamily="34" charset="0"/>
              <a:cs typeface="Arial" panose="020B0604020202020204" pitchFamily="34" charset="0"/>
            </a:endParaRPr>
          </a:p>
          <a:p>
            <a:pPr marL="468000" lvl="1" rtl="0"/>
            <a:r>
              <a:rPr lang="vi" sz="2000" dirty="0">
                <a:latin typeface="Arial" panose="020B0604020202020204" pitchFamily="34" charset="0"/>
                <a:cs typeface="Arial" panose="020B0604020202020204" pitchFamily="34" charset="0"/>
              </a:rPr>
              <a:t>Tuân thủ các chỉ thị bảo vệ và đề phòng xe không chỉ </a:t>
            </a:r>
            <a:r>
              <a:rPr lang="vi" sz="2000" b="1" u="sng" dirty="0">
                <a:solidFill>
                  <a:srgbClr val="F24F4F"/>
                </a:solidFill>
                <a:latin typeface="Arial" panose="020B0604020202020204" pitchFamily="34" charset="0"/>
                <a:cs typeface="Arial" panose="020B0604020202020204" pitchFamily="34" charset="0"/>
              </a:rPr>
              <a:t>khi thiết lập mà còn khi tháo các</a:t>
            </a:r>
            <a:r>
              <a:rPr lang="vi" sz="2000" dirty="0">
                <a:latin typeface="Arial" panose="020B0604020202020204" pitchFamily="34" charset="0"/>
                <a:cs typeface="Arial" panose="020B0604020202020204" pitchFamily="34" charset="0"/>
              </a:rPr>
              <a:t> vật liệu điều khiển giao thông (cọc tiêu giao thông, v.v.).</a:t>
            </a:r>
          </a:p>
          <a:p>
            <a:pPr marL="468000" lvl="1" rtl="0"/>
            <a:r>
              <a:rPr lang="vi" sz="2000" b="1" u="sng" dirty="0">
                <a:solidFill>
                  <a:srgbClr val="F24F4F"/>
                </a:solidFill>
                <a:latin typeface="Arial" panose="020B0604020202020204" pitchFamily="34" charset="0"/>
                <a:cs typeface="Arial" panose="020B0604020202020204" pitchFamily="34" charset="0"/>
              </a:rPr>
              <a:t>Kiểm tra và tuân thủ các luật, quy định và quy tắc liên quan</a:t>
            </a:r>
            <a:r>
              <a:rPr lang="vi" sz="2000" dirty="0">
                <a:latin typeface="Arial" panose="020B0604020202020204" pitchFamily="34" charset="0"/>
                <a:cs typeface="Arial" panose="020B0604020202020204" pitchFamily="34" charset="0"/>
              </a:rPr>
              <a:t> về những điều bạn nên và không nên làm vì sự an toàn.</a:t>
            </a:r>
          </a:p>
          <a:p>
            <a:pPr marL="468000" lvl="1" rtl="0"/>
            <a:r>
              <a:rPr lang="vi" sz="2000" b="1" u="sng" dirty="0">
                <a:solidFill>
                  <a:srgbClr val="F24F4F"/>
                </a:solidFill>
                <a:latin typeface="Arial" panose="020B0604020202020204" pitchFamily="34" charset="0"/>
                <a:cs typeface="Arial" panose="020B0604020202020204" pitchFamily="34" charset="0"/>
              </a:rPr>
              <a:t>Không ngại trao đổi ý kiến với người giám sát hoặc người đi trước</a:t>
            </a:r>
            <a:r>
              <a:rPr lang="vi" sz="2000" dirty="0">
                <a:latin typeface="Arial" panose="020B0604020202020204" pitchFamily="34" charset="0"/>
                <a:cs typeface="Arial" panose="020B0604020202020204" pitchFamily="34" charset="0"/>
              </a:rPr>
              <a:t> khi có bất cứ điều gì bạn không hiểu.</a:t>
            </a:r>
          </a:p>
          <a:p>
            <a:pPr marL="468000" lvl="1" rtl="0">
              <a:buClr>
                <a:schemeClr val="tx1"/>
              </a:buClr>
            </a:pPr>
            <a:r>
              <a:rPr lang="vi" sz="2000" dirty="0">
                <a:latin typeface="Arial" panose="020B0604020202020204" pitchFamily="34" charset="0"/>
                <a:cs typeface="Arial" panose="020B0604020202020204" pitchFamily="34" charset="0"/>
              </a:rPr>
              <a:t>Hãy cẩn thận với những chấn thương phát sinh do </a:t>
            </a:r>
            <a:r>
              <a:rPr lang="vi" sz="2000" b="1" u="sng" dirty="0">
                <a:solidFill>
                  <a:srgbClr val="F24F4F"/>
                </a:solidFill>
                <a:latin typeface="Arial" panose="020B0604020202020204" pitchFamily="34" charset="0"/>
                <a:cs typeface="Arial" panose="020B0604020202020204" pitchFamily="34" charset="0"/>
              </a:rPr>
              <a:t>quá quen với công việc của bạn</a:t>
            </a:r>
            <a:r>
              <a:rPr lang="vi" sz="2000" dirty="0">
                <a:latin typeface="Arial" panose="020B0604020202020204" pitchFamily="34" charset="0"/>
                <a:cs typeface="Arial" panose="020B0604020202020204" pitchFamily="34" charset="0"/>
              </a:rPr>
              <a:t> và tránh </a:t>
            </a:r>
            <a:r>
              <a:rPr lang="vi" sz="2000" b="1" u="sng" dirty="0">
                <a:solidFill>
                  <a:srgbClr val="F24F4F"/>
                </a:solidFill>
                <a:latin typeface="Arial" panose="020B0604020202020204" pitchFamily="34" charset="0"/>
                <a:cs typeface="Arial" panose="020B0604020202020204" pitchFamily="34" charset="0"/>
              </a:rPr>
              <a:t>những hành động bất cẩn hoặc quá sức.</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11</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23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400" b="1">
                <a:solidFill>
                  <a:schemeClr val="tx1"/>
                </a:solidFill>
                <a:latin typeface="Arial" panose="020B0604020202020204" pitchFamily="34" charset="0"/>
                <a:ea typeface="Meiryo UI" panose="020B0604030504040204" pitchFamily="50" charset="-128"/>
                <a:cs typeface="Arial" panose="020B0604020202020204" pitchFamily="34" charset="0"/>
              </a:rPr>
              <a:t>Hãy Thực hành các Hoạt động Dự báo Rủi ro (KYT).</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vi" sz="2000" dirty="0">
                <a:latin typeface="Arial" panose="020B0604020202020204" pitchFamily="34" charset="0"/>
                <a:cs typeface="Arial" panose="020B0604020202020204" pitchFamily="34" charset="0"/>
              </a:rPr>
              <a:t>"Hoạt động Dự báo Rủi ro (KYT)" là gì?</a:t>
            </a:r>
            <a:endParaRPr lang="en-US" altLang="ja-JP" sz="2000" dirty="0">
              <a:latin typeface="Arial" panose="020B0604020202020204" pitchFamily="34" charset="0"/>
              <a:cs typeface="Arial" panose="020B0604020202020204" pitchFamily="34" charset="0"/>
            </a:endParaRPr>
          </a:p>
          <a:p>
            <a:pPr marL="468000" lvl="1" rtl="0"/>
            <a:r>
              <a:rPr lang="en-GB" sz="1800" dirty="0" err="1">
                <a:latin typeface="Arial" panose="020B0604020202020204" pitchFamily="34" charset="0"/>
                <a:cs typeface="Arial" panose="020B0604020202020204" pitchFamily="34" charset="0"/>
              </a:rPr>
              <a:t>Viết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tắt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của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Kiken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rủi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ro</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Yochi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dự</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đoán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và</a:t>
            </a:r>
            <a:r>
              <a:rPr lang="en-GB" sz="1800" dirty="0">
                <a:latin typeface="Arial" panose="020B0604020202020204" pitchFamily="34" charset="0"/>
                <a:cs typeface="Arial" panose="020B0604020202020204" pitchFamily="34" charset="0"/>
              </a:rPr>
              <a:t> Training ("</a:t>
            </a:r>
            <a:r>
              <a:rPr lang="en-GB" sz="1800" dirty="0" err="1">
                <a:latin typeface="Arial" panose="020B0604020202020204" pitchFamily="34" charset="0"/>
                <a:cs typeface="Arial" panose="020B0604020202020204" pitchFamily="34" charset="0"/>
              </a:rPr>
              <a:t>huấn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luyện</a:t>
            </a:r>
            <a:r>
              <a:rPr lang="en-GB" sz="1800" dirty="0">
                <a:latin typeface="Arial" panose="020B0604020202020204" pitchFamily="34" charset="0"/>
                <a:cs typeface="Arial" panose="020B0604020202020204" pitchFamily="34" charset="0"/>
              </a:rPr>
              <a:t>").</a:t>
            </a:r>
            <a:endParaRPr lang="en-US" altLang="ja-JP" sz="18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Trước khi bắt đầu công việc, những người có liên quan nên thảo luận về những nguy hiểm tiềm ẩn trong công việc đó ("điểm này nguy hiểm") và loại nguy cơ có thể phát sinh từ mối nguy hiểm đó ("điều này có thể dẫn đến xx") và xác định trước rủi ro và xem xét và đưa ra các biện pháp đối phó với rủi ro nói trên.</a:t>
            </a:r>
            <a:endParaRPr lang="en-US" altLang="ja-JP" sz="1800" dirty="0">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693" y="3816000"/>
            <a:ext cx="2421000" cy="2421000"/>
          </a:xfrm>
          <a:prstGeom prst="rect">
            <a:avLst/>
          </a:prstGeom>
        </p:spPr>
      </p:pic>
      <p:sp>
        <p:nvSpPr>
          <p:cNvPr id="4" name="角丸四角形吹き出し 3"/>
          <p:cNvSpPr/>
          <p:nvPr/>
        </p:nvSpPr>
        <p:spPr>
          <a:xfrm>
            <a:off x="4139999" y="3060263"/>
            <a:ext cx="4087955" cy="891000"/>
          </a:xfrm>
          <a:prstGeom prst="wedgeRoundRectCallout">
            <a:avLst>
              <a:gd name="adj1" fmla="val -32440"/>
              <a:gd name="adj2" fmla="val 75074"/>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vi" sz="1300">
                <a:solidFill>
                  <a:schemeClr val="tx1"/>
                </a:solidFill>
                <a:latin typeface="Arial" panose="020B0604020202020204" pitchFamily="34" charset="0"/>
                <a:cs typeface="Arial" panose="020B0604020202020204" pitchFamily="34" charset="0"/>
              </a:rPr>
              <a:t>Cầu thang ở đây tối và khó có thể nhìn thấy bàn chân của bạn, vì vậy mọi người có thể vấp phải và ngã.</a:t>
            </a:r>
          </a:p>
        </p:txBody>
      </p:sp>
      <p:sp>
        <p:nvSpPr>
          <p:cNvPr id="7" name="角丸四角形吹き出し 6"/>
          <p:cNvSpPr/>
          <p:nvPr/>
        </p:nvSpPr>
        <p:spPr>
          <a:xfrm>
            <a:off x="1260000" y="2983500"/>
            <a:ext cx="2543274" cy="1152000"/>
          </a:xfrm>
          <a:prstGeom prst="wedgeRoundRectCallout">
            <a:avLst>
              <a:gd name="adj1" fmla="val 31479"/>
              <a:gd name="adj2" fmla="val 72978"/>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vi" sz="1300" dirty="0">
                <a:solidFill>
                  <a:schemeClr val="tx1"/>
                </a:solidFill>
                <a:latin typeface="Arial" panose="020B0604020202020204" pitchFamily="34" charset="0"/>
                <a:cs typeface="Arial" panose="020B0604020202020204" pitchFamily="34" charset="0"/>
              </a:rPr>
              <a:t>Sàn của lối đi bên ngoài được làm bằng tấm thép nên có thể trơn trượt khi trời mưa.</a:t>
            </a:r>
            <a:endParaRPr kumimoji="1" lang="ja-JP" altLang="en-US" sz="1300" dirty="0">
              <a:solidFill>
                <a:schemeClr val="tx1"/>
              </a:solidFill>
              <a:latin typeface="Arial" panose="020B0604020202020204" pitchFamily="34" charset="0"/>
              <a:cs typeface="Arial" panose="020B0604020202020204" pitchFamily="34" charset="0"/>
            </a:endParaRPr>
          </a:p>
        </p:txBody>
      </p:sp>
      <p:sp>
        <p:nvSpPr>
          <p:cNvPr id="8" name="角丸四角形吹き出し 7"/>
          <p:cNvSpPr/>
          <p:nvPr/>
        </p:nvSpPr>
        <p:spPr>
          <a:xfrm>
            <a:off x="254976" y="5824585"/>
            <a:ext cx="3828036" cy="772415"/>
          </a:xfrm>
          <a:prstGeom prst="wedgeRoundRectCallout">
            <a:avLst>
              <a:gd name="adj1" fmla="val 28486"/>
              <a:gd name="adj2" fmla="val -74673"/>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vi" sz="1300">
                <a:solidFill>
                  <a:schemeClr val="tx1"/>
                </a:solidFill>
                <a:latin typeface="Arial" panose="020B0604020202020204" pitchFamily="34" charset="0"/>
                <a:cs typeface="Arial" panose="020B0604020202020204" pitchFamily="34" charset="0"/>
              </a:rPr>
              <a:t>Hôm nay chúng tôi sẽ làm việc với một số thiết bị hạng nặng, và với cách thiết lập mọi thứ hiện tại, nó có thể va chạm với các bảo vệ.</a:t>
            </a:r>
          </a:p>
        </p:txBody>
      </p:sp>
      <p:sp>
        <p:nvSpPr>
          <p:cNvPr id="9" name="角丸四角形吹き出し 8"/>
          <p:cNvSpPr/>
          <p:nvPr/>
        </p:nvSpPr>
        <p:spPr>
          <a:xfrm>
            <a:off x="324431" y="3933000"/>
            <a:ext cx="2741262" cy="864000"/>
          </a:xfrm>
          <a:prstGeom prst="wedgeRoundRectCallout">
            <a:avLst>
              <a:gd name="adj1" fmla="val 31479"/>
              <a:gd name="adj2" fmla="val 729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vi" sz="1300">
                <a:solidFill>
                  <a:schemeClr val="tx1"/>
                </a:solidFill>
                <a:latin typeface="Arial" panose="020B0604020202020204" pitchFamily="34" charset="0"/>
                <a:cs typeface="Arial" panose="020B0604020202020204" pitchFamily="34" charset="0"/>
              </a:rPr>
              <a:t>Sau đó, chúng ta hãy kiếm một vài đôi giày chống trượt. Hay là đặt thảm trên lối đi?</a:t>
            </a:r>
            <a:endParaRPr kumimoji="1" lang="ja-JP" altLang="en-US" sz="1300" dirty="0">
              <a:solidFill>
                <a:schemeClr val="tx1"/>
              </a:solidFill>
              <a:latin typeface="Arial" panose="020B0604020202020204" pitchFamily="34" charset="0"/>
              <a:cs typeface="Arial" panose="020B0604020202020204" pitchFamily="34" charset="0"/>
            </a:endParaRPr>
          </a:p>
        </p:txBody>
      </p:sp>
      <p:sp>
        <p:nvSpPr>
          <p:cNvPr id="10" name="角丸四角形吹き出し 9"/>
          <p:cNvSpPr/>
          <p:nvPr/>
        </p:nvSpPr>
        <p:spPr>
          <a:xfrm>
            <a:off x="5139916" y="3732746"/>
            <a:ext cx="3847358" cy="704254"/>
          </a:xfrm>
          <a:prstGeom prst="wedgeRoundRectCallout">
            <a:avLst>
              <a:gd name="adj1" fmla="val -32440"/>
              <a:gd name="adj2" fmla="val 75074"/>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vi" sz="1300">
                <a:solidFill>
                  <a:schemeClr val="tx1"/>
                </a:solidFill>
                <a:latin typeface="Arial" panose="020B0604020202020204" pitchFamily="34" charset="0"/>
                <a:cs typeface="Arial" panose="020B0604020202020204" pitchFamily="34" charset="0"/>
              </a:rPr>
              <a:t>Hãy yêu cầu họ bật đèn. Chúng tôi sẽ cần một đèn pin.</a:t>
            </a:r>
          </a:p>
        </p:txBody>
      </p:sp>
      <p:sp>
        <p:nvSpPr>
          <p:cNvPr id="11" name="角丸四角形吹き出し 10"/>
          <p:cNvSpPr/>
          <p:nvPr/>
        </p:nvSpPr>
        <p:spPr>
          <a:xfrm>
            <a:off x="3960976" y="6269239"/>
            <a:ext cx="3117732" cy="494208"/>
          </a:xfrm>
          <a:prstGeom prst="wedgeRoundRectCallout">
            <a:avLst>
              <a:gd name="adj1" fmla="val -18743"/>
              <a:gd name="adj2" fmla="val -80099"/>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vi" sz="1300">
                <a:solidFill>
                  <a:schemeClr val="tx1"/>
                </a:solidFill>
                <a:latin typeface="Arial" panose="020B0604020202020204" pitchFamily="34" charset="0"/>
                <a:cs typeface="Arial" panose="020B0604020202020204" pitchFamily="34" charset="0"/>
              </a:rPr>
              <a:t>Hãy sửa đổi kế hoạch để phản ánh vị trí của nhân viên.</a:t>
            </a: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12</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23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400" b="1">
                <a:solidFill>
                  <a:schemeClr val="tx1"/>
                </a:solidFill>
                <a:latin typeface="Arial" panose="020B0604020202020204" pitchFamily="34" charset="0"/>
                <a:ea typeface="Meiryo UI" panose="020B0604030504040204" pitchFamily="50" charset="-128"/>
                <a:cs typeface="Arial" panose="020B0604020202020204" pitchFamily="34" charset="0"/>
              </a:rPr>
              <a:t>Hãy Thực hành các Hoạt động Dự báo Rủi ro (KYT).</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vi" sz="2000">
                <a:latin typeface="Arial" panose="020B0604020202020204" pitchFamily="34" charset="0"/>
                <a:cs typeface="Arial" panose="020B0604020202020204" pitchFamily="34" charset="0"/>
              </a:rPr>
              <a:t>Phương pháp 4 vòng cơ bản của KYT</a:t>
            </a:r>
            <a:endParaRPr lang="en-US" altLang="ja-JP" sz="2000" dirty="0">
              <a:latin typeface="Arial" panose="020B0604020202020204" pitchFamily="34" charset="0"/>
              <a:cs typeface="Arial" panose="020B0604020202020204" pitchFamily="34" charset="0"/>
            </a:endParaRPr>
          </a:p>
          <a:p>
            <a:pPr marL="468000" lvl="1" rtl="0"/>
            <a:r>
              <a:rPr lang="vi" sz="1800">
                <a:latin typeface="Arial" panose="020B0604020202020204" pitchFamily="34" charset="0"/>
                <a:cs typeface="Arial" panose="020B0604020202020204" pitchFamily="34" charset="0"/>
              </a:rPr>
              <a:t>Đây là một phương pháp KYT cơ bản, trong đó các nhóm làm việc cùng nhau tại chỗ hoặc sử dụng các tờ minh họa và các đối tượng thực tế để phát hiện, hiểu và giải quyết các mối nguy hiểm tiềm ẩn trong nơi làm việc và công việc.</a:t>
            </a:r>
            <a:endParaRPr lang="en-US" altLang="ja-JP" sz="1800" dirty="0">
              <a:latin typeface="Arial" panose="020B0604020202020204" pitchFamily="34" charset="0"/>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2794880536"/>
              </p:ext>
            </p:extLst>
          </p:nvPr>
        </p:nvGraphicFramePr>
        <p:xfrm>
          <a:off x="612000" y="2205000"/>
          <a:ext cx="8280000" cy="357120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216000">
                <a:tc>
                  <a:txBody>
                    <a:bodyPr/>
                    <a:lstStyle/>
                    <a:p>
                      <a:pPr algn="ctr" rtl="0"/>
                      <a:r>
                        <a:rPr lang="vi" sz="1800">
                          <a:solidFill>
                            <a:schemeClr val="bg1"/>
                          </a:solidFill>
                          <a:latin typeface="Meiryo UI" panose="020B0604030504040204" pitchFamily="50" charset="-128"/>
                          <a:ea typeface="Meiryo UI" panose="020B0604030504040204" pitchFamily="50" charset="-128"/>
                          <a:cs typeface="Meiryo UI" panose="020B0604030504040204" pitchFamily="50" charset="-128"/>
                        </a:rPr>
                        <a:t>Vòng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vi" sz="1800">
                          <a:solidFill>
                            <a:schemeClr val="bg1"/>
                          </a:solidFill>
                          <a:latin typeface="Meiryo UI" panose="020B0604030504040204" pitchFamily="50" charset="-128"/>
                          <a:ea typeface="Meiryo UI" panose="020B0604030504040204" pitchFamily="50" charset="-128"/>
                          <a:cs typeface="Meiryo UI" panose="020B0604030504040204" pitchFamily="50" charset="-128"/>
                        </a:rPr>
                        <a:t>Đề cương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58240">
                <a:tc>
                  <a:txBody>
                    <a:bodyPr/>
                    <a:lstStyle/>
                    <a:p>
                      <a:pPr algn="ctr" rtl="0"/>
                      <a:r>
                        <a:rPr lang="vi" sz="1800" dirty="0">
                          <a:latin typeface="Meiryo UI" panose="020B0604030504040204" pitchFamily="50" charset="-128"/>
                          <a:ea typeface="Meiryo UI" panose="020B0604030504040204" pitchFamily="50" charset="-128"/>
                          <a:cs typeface="Meiryo UI" panose="020B0604030504040204" pitchFamily="50" charset="-128"/>
                        </a:rPr>
                        <a:t>[V1] Hiểu tình hình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vi" sz="1800">
                          <a:latin typeface="Meiryo UI" panose="020B0604030504040204" pitchFamily="50" charset="-128"/>
                          <a:ea typeface="Meiryo UI" panose="020B0604030504040204" pitchFamily="50" charset="-128"/>
                          <a:cs typeface="Meiryo UI" panose="020B0604030504040204" pitchFamily="50" charset="-128"/>
                        </a:rPr>
                        <a:t>Liệt kê một số nguy cơ tiềm ẩn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92000">
                <a:tc>
                  <a:txBody>
                    <a:bodyPr/>
                    <a:lstStyle/>
                    <a:p>
                      <a:pPr algn="ctr" rtl="0"/>
                      <a:r>
                        <a:rPr lang="vi" sz="1800">
                          <a:latin typeface="Meiryo UI" panose="020B0604030504040204" pitchFamily="50" charset="-128"/>
                          <a:ea typeface="Meiryo UI" panose="020B0604030504040204" pitchFamily="50" charset="-128"/>
                          <a:cs typeface="Meiryo UI" panose="020B0604030504040204" pitchFamily="50" charset="-128"/>
                        </a:rPr>
                        <a:t>[V2] Tập trung vào các yếu tố cần thiết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vi" sz="1800">
                          <a:latin typeface="Meiryo UI" panose="020B0604030504040204" pitchFamily="50" charset="-128"/>
                          <a:ea typeface="Meiryo UI" panose="020B0604030504040204" pitchFamily="50" charset="-128"/>
                          <a:cs typeface="Meiryo UI" panose="020B0604030504040204" pitchFamily="50" charset="-128"/>
                        </a:rPr>
                        <a:t>Thu hẹp cái nào là quan trọng nhất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64000">
                <a:tc>
                  <a:txBody>
                    <a:bodyPr/>
                    <a:lstStyle/>
                    <a:p>
                      <a:pPr algn="ctr" rtl="0"/>
                      <a:r>
                        <a:rPr lang="vi" sz="1800">
                          <a:latin typeface="Meiryo UI" panose="020B0604030504040204" pitchFamily="50" charset="-128"/>
                          <a:ea typeface="Meiryo UI" panose="020B0604030504040204" pitchFamily="50" charset="-128"/>
                          <a:cs typeface="Meiryo UI" panose="020B0604030504040204" pitchFamily="50" charset="-128"/>
                        </a:rPr>
                        <a:t>[V3] Thiết lập các biện pháp đối phó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vi" sz="1800">
                          <a:latin typeface="Meiryo UI" panose="020B0604030504040204" pitchFamily="50" charset="-128"/>
                          <a:ea typeface="Meiryo UI" panose="020B0604030504040204" pitchFamily="50" charset="-128"/>
                          <a:cs typeface="Meiryo UI" panose="020B0604030504040204" pitchFamily="50" charset="-128"/>
                        </a:rPr>
                        <a:t>Hãy nghĩ về cách bạn có thể ngăn điều đó xảy 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91200">
                <a:tc>
                  <a:txBody>
                    <a:bodyPr/>
                    <a:lstStyle/>
                    <a:p>
                      <a:pPr algn="ctr" rtl="0"/>
                      <a:r>
                        <a:rPr lang="vi" sz="1800" dirty="0">
                          <a:latin typeface="Meiryo UI" panose="020B0604030504040204" pitchFamily="50" charset="-128"/>
                          <a:ea typeface="Meiryo UI" panose="020B0604030504040204" pitchFamily="50" charset="-128"/>
                          <a:cs typeface="Meiryo UI" panose="020B0604030504040204" pitchFamily="50" charset="-128"/>
                        </a:rPr>
                        <a:t>[V4] Đặt mục tiêu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vi" sz="1800" dirty="0">
                          <a:latin typeface="Meiryo UI" panose="020B0604030504040204" pitchFamily="50" charset="-128"/>
                          <a:ea typeface="Meiryo UI" panose="020B0604030504040204" pitchFamily="50" charset="-128"/>
                          <a:cs typeface="Meiryo UI" panose="020B0604030504040204" pitchFamily="50" charset="-128"/>
                        </a:rPr>
                        <a:t>Đặt một số mục tiêu hành động để đạt được các biện pháp này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下矢印 3"/>
          <p:cNvSpPr/>
          <p:nvPr/>
        </p:nvSpPr>
        <p:spPr>
          <a:xfrm>
            <a:off x="1548000" y="3240159"/>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下矢印 7"/>
          <p:cNvSpPr/>
          <p:nvPr/>
        </p:nvSpPr>
        <p:spPr>
          <a:xfrm>
            <a:off x="1548000" y="4076021"/>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0" name="下矢印 9"/>
          <p:cNvSpPr/>
          <p:nvPr/>
        </p:nvSpPr>
        <p:spPr>
          <a:xfrm>
            <a:off x="1548000" y="5019817"/>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12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a:solidFill>
                  <a:schemeClr val="tx1"/>
                </a:solidFill>
                <a:latin typeface="Arial" panose="020B0604020202020204" pitchFamily="34" charset="0"/>
                <a:ea typeface="Meiryo UI" panose="020B0604030504040204" pitchFamily="50" charset="-128"/>
                <a:cs typeface="Arial" panose="020B0604020202020204" pitchFamily="34" charset="0"/>
              </a:rPr>
              <a:t>Trường hợp ví dụ về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vi" sz="1800" b="1">
                <a:solidFill>
                  <a:srgbClr val="C00000"/>
                </a:solidFill>
                <a:latin typeface="Arial" panose="020B0604020202020204" pitchFamily="34" charset="0"/>
                <a:cs typeface="Arial" panose="020B0604020202020204" pitchFamily="34" charset="0"/>
              </a:rPr>
              <a:t>Hãy thực hành một số KYT sử dụng trường hợp bạn đang điều hướng người qua đường một công trường xây dựng đường bộ</a:t>
            </a:r>
            <a:endParaRPr lang="en-US" altLang="ja-JP" sz="1800" b="1" dirty="0">
              <a:solidFill>
                <a:srgbClr val="C00000"/>
              </a:solidFill>
              <a:latin typeface="Arial" panose="020B0604020202020204" pitchFamily="34" charset="0"/>
              <a:cs typeface="Arial" panose="020B0604020202020204" pitchFamily="34" charset="0"/>
            </a:endParaRPr>
          </a:p>
        </p:txBody>
      </p:sp>
      <p:pic>
        <p:nvPicPr>
          <p:cNvPr id="5" name="図 4" descr="\\irfsvc42\div5\環境ｴﾈﾙｷﾞｰ第１部\c一般\e1c_proj\2019\リスクT\1900632_MHLW安全教育\31_警備業安全衛生教育マニュアル作成\03_マニュアル\0115_警備業イラスト1\①イラスト.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718" y="1485000"/>
            <a:ext cx="4188563" cy="4188563"/>
          </a:xfrm>
          <a:prstGeom prst="rect">
            <a:avLst/>
          </a:prstGeom>
          <a:noFill/>
          <a:ln>
            <a:noFill/>
          </a:ln>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14</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98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a:solidFill>
                  <a:schemeClr val="tx1"/>
                </a:solidFill>
                <a:latin typeface="Arial" panose="020B0604020202020204" pitchFamily="34" charset="0"/>
                <a:ea typeface="Meiryo UI" panose="020B0604030504040204" pitchFamily="50" charset="-128"/>
                <a:cs typeface="Arial" panose="020B0604020202020204" pitchFamily="34" charset="0"/>
              </a:rPr>
              <a:t>Trường hợp ví dụ về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vi" sz="1800" b="1">
                <a:solidFill>
                  <a:srgbClr val="C00000"/>
                </a:solidFill>
                <a:latin typeface="Arial" panose="020B0604020202020204" pitchFamily="34" charset="0"/>
                <a:cs typeface="Arial" panose="020B0604020202020204" pitchFamily="34" charset="0"/>
              </a:rPr>
              <a:t>Hãy thực hành một số KYT sử dụng trường hợp bạn đang điều hướng người qua đường một công trường xây dựng đường bộ</a:t>
            </a:r>
            <a:endParaRPr lang="en-US" altLang="ja-JP" sz="1800" b="1" dirty="0">
              <a:solidFill>
                <a:srgbClr val="C00000"/>
              </a:solidFill>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288724379"/>
              </p:ext>
            </p:extLst>
          </p:nvPr>
        </p:nvGraphicFramePr>
        <p:xfrm>
          <a:off x="612000" y="1268998"/>
          <a:ext cx="8280000" cy="5328002"/>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vi"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Vòng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vi" sz="1800">
                          <a:solidFill>
                            <a:schemeClr val="bg1"/>
                          </a:solidFill>
                          <a:latin typeface="Meiryo UI" panose="020B0604030504040204" pitchFamily="50" charset="-128"/>
                          <a:ea typeface="Meiryo UI" panose="020B0604030504040204" pitchFamily="50" charset="-128"/>
                          <a:cs typeface="Meiryo UI" panose="020B0604030504040204" pitchFamily="50" charset="-128"/>
                        </a:rPr>
                        <a:t>Đề cương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vi" sz="1800">
                          <a:latin typeface="Meiryo UI" panose="020B0604030504040204" pitchFamily="50" charset="-128"/>
                          <a:ea typeface="Meiryo UI" panose="020B0604030504040204" pitchFamily="50" charset="-128"/>
                          <a:cs typeface="Meiryo UI" panose="020B0604030504040204" pitchFamily="50" charset="-128"/>
                        </a:rPr>
                        <a:t>[V1] Hiểu tình hình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vi" sz="1800">
                          <a:latin typeface="Meiryo UI" panose="020B0604030504040204" pitchFamily="50" charset="-128"/>
                          <a:ea typeface="Meiryo UI" panose="020B0604030504040204" pitchFamily="50" charset="-128"/>
                          <a:cs typeface="Meiryo UI" panose="020B0604030504040204" pitchFamily="50" charset="-128"/>
                        </a:rPr>
                        <a:t>[V2] Tập trung vào các yếu tố cần thiết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vi" sz="1800">
                          <a:latin typeface="Meiryo UI" panose="020B0604030504040204" pitchFamily="50" charset="-128"/>
                          <a:ea typeface="Meiryo UI" panose="020B0604030504040204" pitchFamily="50" charset="-128"/>
                          <a:cs typeface="Meiryo UI" panose="020B0604030504040204" pitchFamily="50" charset="-128"/>
                        </a:rPr>
                        <a:t>[V3] Thiết lập các biện pháp đối phó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vi" sz="1800">
                          <a:latin typeface="Meiryo UI" panose="020B0604030504040204" pitchFamily="50" charset="-128"/>
                          <a:ea typeface="Meiryo UI" panose="020B0604030504040204" pitchFamily="50" charset="-128"/>
                          <a:cs typeface="Meiryo UI" panose="020B0604030504040204" pitchFamily="50" charset="-128"/>
                        </a:rPr>
                        <a:t>[V4] Đặt mục tiêu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15</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16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400" b="1">
                <a:solidFill>
                  <a:schemeClr val="tx1"/>
                </a:solidFill>
                <a:latin typeface="Arial" panose="020B0604020202020204" pitchFamily="34" charset="0"/>
                <a:ea typeface="Meiryo UI" panose="020B0604030504040204" pitchFamily="50" charset="-128"/>
                <a:cs typeface="Arial" panose="020B0604020202020204" pitchFamily="34" charset="0"/>
              </a:rPr>
              <a:t>Trường hợp ví dụ về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vi" sz="1600" b="1">
                <a:solidFill>
                  <a:srgbClr val="C00000"/>
                </a:solidFill>
                <a:latin typeface="Arial" panose="020B0604020202020204" pitchFamily="34" charset="0"/>
                <a:cs typeface="Arial" panose="020B0604020202020204" pitchFamily="34" charset="0"/>
              </a:rPr>
              <a:t>Hãy thực hành một số KYT sử dụng trường hợp bạn đang điều hướng người qua đường một công trường xây dựng đường bộ</a:t>
            </a:r>
            <a:endParaRPr lang="en-US" altLang="ja-JP" sz="1600" b="1" dirty="0">
              <a:solidFill>
                <a:srgbClr val="C00000"/>
              </a:solidFill>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4290891205"/>
              </p:ext>
            </p:extLst>
          </p:nvPr>
        </p:nvGraphicFramePr>
        <p:xfrm>
          <a:off x="612000" y="1268998"/>
          <a:ext cx="8280000" cy="5328002"/>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vi" sz="1600">
                          <a:solidFill>
                            <a:schemeClr val="bg1"/>
                          </a:solidFill>
                          <a:latin typeface="Arial" panose="020B0604020202020204" pitchFamily="34" charset="0"/>
                          <a:ea typeface="Meiryo UI" panose="020B0604030504040204" pitchFamily="50" charset="-128"/>
                          <a:cs typeface="Arial" panose="020B0604020202020204" pitchFamily="34" charset="0"/>
                        </a:rPr>
                        <a:t>Vòng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vi" sz="1600">
                          <a:solidFill>
                            <a:schemeClr val="bg1"/>
                          </a:solidFill>
                          <a:latin typeface="Arial" panose="020B0604020202020204" pitchFamily="34" charset="0"/>
                          <a:ea typeface="Meiryo UI" panose="020B0604030504040204" pitchFamily="50" charset="-128"/>
                          <a:cs typeface="Arial" panose="020B0604020202020204" pitchFamily="34" charset="0"/>
                        </a:rPr>
                        <a:t>Đề cương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vi" sz="1600">
                          <a:latin typeface="Arial" panose="020B0604020202020204" pitchFamily="34" charset="0"/>
                          <a:ea typeface="Meiryo UI" panose="020B0604030504040204" pitchFamily="50" charset="-128"/>
                          <a:cs typeface="Arial" panose="020B0604020202020204" pitchFamily="34" charset="0"/>
                        </a:rPr>
                        <a:t>[V1] Hiểu tình hình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vi" sz="1200" dirty="0">
                          <a:latin typeface="Arial" panose="020B0604020202020204" pitchFamily="34" charset="0"/>
                          <a:ea typeface="Meiryo UI" panose="020B0604030504040204" pitchFamily="50" charset="-128"/>
                          <a:cs typeface="Arial" panose="020B0604020202020204" pitchFamily="34" charset="0"/>
                        </a:rPr>
                        <a:t>Tôi có thể quá tập trung vào người qua đường mà có thể không nhận thấy một chiếc máy xúc thủy lực đang lao tới và chạy qua.</a:t>
                      </a:r>
                    </a:p>
                    <a:p>
                      <a:pPr marL="342900" indent="-342900" algn="l" rtl="0">
                        <a:buFont typeface="Wingdings" panose="05000000000000000000" pitchFamily="2" charset="2"/>
                        <a:buChar char="ü"/>
                      </a:pPr>
                      <a:r>
                        <a:rPr lang="vi" sz="1200" dirty="0">
                          <a:latin typeface="Arial" panose="020B0604020202020204" pitchFamily="34" charset="0"/>
                          <a:ea typeface="Meiryo UI" panose="020B0604030504040204" pitchFamily="50" charset="-128"/>
                          <a:cs typeface="Arial" panose="020B0604020202020204" pitchFamily="34" charset="0"/>
                        </a:rPr>
                        <a:t>Tôi có thể trượt chân ngã sau khi giẫm phải sỏi rơi vãi nhô lên trên nền đất.</a:t>
                      </a:r>
                    </a:p>
                    <a:p>
                      <a:pPr marL="342900" indent="-342900" algn="l" rtl="0">
                        <a:buFont typeface="Wingdings" panose="05000000000000000000" pitchFamily="2" charset="2"/>
                        <a:buChar char="ü"/>
                      </a:pPr>
                      <a:r>
                        <a:rPr lang="vi" sz="1200" dirty="0">
                          <a:latin typeface="Arial" panose="020B0604020202020204" pitchFamily="34" charset="0"/>
                          <a:ea typeface="Meiryo UI" panose="020B0604030504040204" pitchFamily="50" charset="-128"/>
                          <a:cs typeface="Arial" panose="020B0604020202020204" pitchFamily="34" charset="0"/>
                        </a:rPr>
                        <a:t>Tôi có thể bị đánh bởi một cần cẩu xoay đột ngột.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vi" sz="1600">
                          <a:latin typeface="Arial" panose="020B0604020202020204" pitchFamily="34" charset="0"/>
                          <a:ea typeface="Meiryo UI" panose="020B0604030504040204" pitchFamily="50" charset="-128"/>
                          <a:cs typeface="Arial" panose="020B0604020202020204" pitchFamily="34" charset="0"/>
                        </a:rPr>
                        <a:t>[V2] Tập trung vào các yếu tố cần thiết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vi" sz="1200" b="1" u="sng">
                          <a:latin typeface="Arial" panose="020B0604020202020204" pitchFamily="34" charset="0"/>
                          <a:ea typeface="Meiryo UI" panose="020B0604030504040204" pitchFamily="50" charset="-128"/>
                          <a:cs typeface="Arial" panose="020B0604020202020204" pitchFamily="34" charset="0"/>
                        </a:rPr>
                        <a:t>Tôi có thể quá tập trung vào người qua đường mà có thể không nhận thấy một chiếc máy xúc thủy lực đang lao tới và chạy qua.</a:t>
                      </a:r>
                    </a:p>
                    <a:p>
                      <a:pPr marL="342900" indent="-342900" algn="l" rtl="0">
                        <a:buFont typeface="Wingdings" panose="05000000000000000000" pitchFamily="2" charset="2"/>
                        <a:buChar char="ü"/>
                      </a:pPr>
                      <a:r>
                        <a:rPr lang="vi" sz="1200">
                          <a:solidFill>
                            <a:schemeClr val="bg1">
                              <a:lumMod val="50000"/>
                            </a:schemeClr>
                          </a:solidFill>
                          <a:latin typeface="Arial" panose="020B0604020202020204" pitchFamily="34" charset="0"/>
                          <a:ea typeface="Meiryo UI" panose="020B0604030504040204" pitchFamily="50" charset="-128"/>
                          <a:cs typeface="Arial" panose="020B0604020202020204" pitchFamily="34" charset="0"/>
                        </a:rPr>
                        <a:t>Tôi có thể trượt chân ngã sau khi giẫm phải sỏi rơi vãi nhô lên trên nền đất.</a:t>
                      </a:r>
                    </a:p>
                    <a:p>
                      <a:pPr marL="342900" indent="-342900" algn="l" rtl="0">
                        <a:buFont typeface="Wingdings" panose="05000000000000000000" pitchFamily="2" charset="2"/>
                        <a:buChar char="ü"/>
                      </a:pPr>
                      <a:r>
                        <a:rPr lang="vi" sz="1200">
                          <a:solidFill>
                            <a:schemeClr val="bg1">
                              <a:lumMod val="50000"/>
                            </a:schemeClr>
                          </a:solidFill>
                          <a:latin typeface="Arial" panose="020B0604020202020204" pitchFamily="34" charset="0"/>
                          <a:ea typeface="Meiryo UI" panose="020B0604030504040204" pitchFamily="50" charset="-128"/>
                          <a:cs typeface="Arial" panose="020B0604020202020204" pitchFamily="34" charset="0"/>
                        </a:rPr>
                        <a:t>Tôi có thể bị đánh bởi một cần cẩu xoay đột ngột.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vi" sz="1600">
                          <a:latin typeface="Arial" panose="020B0604020202020204" pitchFamily="34" charset="0"/>
                          <a:ea typeface="Meiryo UI" panose="020B0604030504040204" pitchFamily="50" charset="-128"/>
                          <a:cs typeface="Arial" panose="020B0604020202020204" pitchFamily="34" charset="0"/>
                        </a:rPr>
                        <a:t>[V3] Thiết lập các biện pháp đối phó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vi" sz="1200">
                          <a:latin typeface="Arial" panose="020B0604020202020204" pitchFamily="34" charset="0"/>
                          <a:ea typeface="Meiryo UI" panose="020B0604030504040204" pitchFamily="50" charset="-128"/>
                          <a:cs typeface="Arial" panose="020B0604020202020204" pitchFamily="34" charset="0"/>
                        </a:rPr>
                        <a:t>Đứng cách xa hướng mà máy xúc thủy lực đang chuyển động.</a:t>
                      </a:r>
                    </a:p>
                    <a:p>
                      <a:pPr marL="342900" indent="-342900" algn="l" rtl="0">
                        <a:buFont typeface="Wingdings" panose="05000000000000000000" pitchFamily="2" charset="2"/>
                        <a:buChar char="ü"/>
                      </a:pPr>
                      <a:r>
                        <a:rPr lang="vi" sz="1200">
                          <a:latin typeface="Arial" panose="020B0604020202020204" pitchFamily="34" charset="0"/>
                          <a:ea typeface="Meiryo UI" panose="020B0604030504040204" pitchFamily="50" charset="-128"/>
                          <a:cs typeface="Arial" panose="020B0604020202020204" pitchFamily="34" charset="0"/>
                        </a:rPr>
                        <a:t>Tài xế và nhân viên bảo vệ nên quyết định trước cách báo hiệu khi nào họ sẽ di chuyển máy xúc thủy lực.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vi" sz="1600">
                          <a:latin typeface="Arial" panose="020B0604020202020204" pitchFamily="34" charset="0"/>
                          <a:ea typeface="Meiryo UI" panose="020B0604030504040204" pitchFamily="50" charset="-128"/>
                          <a:cs typeface="Arial" panose="020B0604020202020204" pitchFamily="34" charset="0"/>
                        </a:rPr>
                        <a:t>[V4] Đặt mục tiêu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vi" sz="1200" dirty="0">
                          <a:latin typeface="Arial" panose="020B0604020202020204" pitchFamily="34" charset="0"/>
                          <a:ea typeface="Meiryo UI" panose="020B0604030504040204" pitchFamily="50" charset="-128"/>
                          <a:cs typeface="Arial" panose="020B0604020202020204" pitchFamily="34" charset="0"/>
                        </a:rPr>
                        <a:t>Khi di chuyển máy xúc thủy lực, tài xế nên sử dụng bộ đàm để trao đổi với nhân viên bảo vệ và hai bên xác nhận là an toàn trước khi di chuyển. (Nếu bạn không thể xác nhận nó thì đừng di chuyển.)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16</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33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400" b="1">
                <a:solidFill>
                  <a:schemeClr val="tx1"/>
                </a:solidFill>
                <a:latin typeface="Arial" panose="020B0604020202020204" pitchFamily="34" charset="0"/>
                <a:ea typeface="Meiryo UI" panose="020B0604030504040204" pitchFamily="50" charset="-128"/>
                <a:cs typeface="Arial" panose="020B0604020202020204" pitchFamily="34" charset="0"/>
              </a:rPr>
              <a:t>Tăng cường môi trường làm việc an toàn bằng cách thực hành 4S và 5S</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4052433428"/>
              </p:ext>
            </p:extLst>
          </p:nvPr>
        </p:nvGraphicFramePr>
        <p:xfrm>
          <a:off x="324430" y="789000"/>
          <a:ext cx="8711569" cy="5808000"/>
        </p:xfrm>
        <a:graphic>
          <a:graphicData uri="http://schemas.openxmlformats.org/drawingml/2006/table">
            <a:tbl>
              <a:tblPr firstRow="1" bandRow="1">
                <a:tableStyleId>{5C22544A-7EE6-4342-B048-85BDC9FD1C3A}</a:tableStyleId>
              </a:tblPr>
              <a:tblGrid>
                <a:gridCol w="1583570">
                  <a:extLst>
                    <a:ext uri="{9D8B030D-6E8A-4147-A177-3AD203B41FA5}">
                      <a16:colId xmlns:a16="http://schemas.microsoft.com/office/drawing/2014/main" val="20000"/>
                    </a:ext>
                  </a:extLst>
                </a:gridCol>
                <a:gridCol w="7127999">
                  <a:extLst>
                    <a:ext uri="{9D8B030D-6E8A-4147-A177-3AD203B41FA5}">
                      <a16:colId xmlns:a16="http://schemas.microsoft.com/office/drawing/2014/main" val="20001"/>
                    </a:ext>
                  </a:extLst>
                </a:gridCol>
              </a:tblGrid>
              <a:tr h="1161600">
                <a:tc>
                  <a:txBody>
                    <a:bodyPr/>
                    <a:lstStyle/>
                    <a:p>
                      <a:pPr algn="l" rtl="0"/>
                      <a:r>
                        <a:rPr lang="vi"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Sàng lọc (Seiri)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vi" sz="1600" b="1" dirty="0">
                          <a:solidFill>
                            <a:srgbClr val="F24F4F"/>
                          </a:solidFill>
                          <a:latin typeface="Arial" panose="020B0604020202020204" pitchFamily="34" charset="0"/>
                          <a:ea typeface="Meiryo UI" panose="020B0604030504040204" pitchFamily="50" charset="-128"/>
                          <a:cs typeface="Arial" panose="020B0604020202020204" pitchFamily="34" charset="0"/>
                        </a:rPr>
                        <a:t>Phân loại những vật cần thiết và không cần thiết, vật không cần thiết thì bỏ đi</a:t>
                      </a:r>
                    </a:p>
                    <a:p>
                      <a:pPr algn="l" rtl="0"/>
                      <a:r>
                        <a:rPr lang="vi" sz="1200" b="0" dirty="0">
                          <a:solidFill>
                            <a:schemeClr val="tx1"/>
                          </a:solidFill>
                          <a:latin typeface="Arial" panose="020B0604020202020204" pitchFamily="34" charset="0"/>
                          <a:ea typeface="Meiryo UI" panose="020B0604030504040204" pitchFamily="50" charset="-128"/>
                          <a:cs typeface="Arial" panose="020B0604020202020204" pitchFamily="34" charset="0"/>
                        </a:rPr>
                        <a:t>Những vật dụng không cần thiết được đặt bất cẩn trên lối đi và những nơi khác có thể khiến bạn vấp ngã.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61600">
                <a:tc>
                  <a:txBody>
                    <a:bodyPr/>
                    <a:lstStyle/>
                    <a:p>
                      <a:pPr algn="l" rtl="0"/>
                      <a:r>
                        <a:rPr lang="vi"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Sắp xếp (Seiton)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vi" sz="1600" b="1">
                          <a:solidFill>
                            <a:srgbClr val="F24F4F"/>
                          </a:solidFill>
                          <a:latin typeface="Arial" panose="020B0604020202020204" pitchFamily="34" charset="0"/>
                          <a:ea typeface="Meiryo UI" panose="020B0604030504040204" pitchFamily="50" charset="-128"/>
                          <a:cs typeface="Arial" panose="020B0604020202020204" pitchFamily="34" charset="0"/>
                        </a:rPr>
                        <a:t>Bố trí những vật cần thiết sao cho dễ lấy, dễ sử dụng.</a:t>
                      </a:r>
                    </a:p>
                    <a:p>
                      <a:pPr algn="l" rtl="0"/>
                      <a:r>
                        <a:rPr lang="vi" sz="1200" b="0">
                          <a:solidFill>
                            <a:schemeClr val="tx1"/>
                          </a:solidFill>
                          <a:latin typeface="Arial" panose="020B0604020202020204" pitchFamily="34" charset="0"/>
                          <a:ea typeface="Meiryo UI" panose="020B0604030504040204" pitchFamily="50" charset="-128"/>
                          <a:cs typeface="Arial" panose="020B0604020202020204" pitchFamily="34" charset="0"/>
                        </a:rPr>
                        <a:t>Bạn có thể tăng hiệu quả công việc bằng cách nghĩ ra cách sử dụng những thứ bạn cần khi cần. Hơn nữa, hãy nhớ cất chúng đúng cách và trả chúng về vị trí ban đầu sau khi sử dụng (một bức ảnh hiển thị vị trí ban đầu của chúng sẽ giúp bạn dễ dàng giữ chúng gọn gàng hơn).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1600">
                <a:tc>
                  <a:txBody>
                    <a:bodyPr/>
                    <a:lstStyle/>
                    <a:p>
                      <a:pPr algn="l" rtl="0"/>
                      <a:r>
                        <a:rPr lang="vi"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Săn sóc (Seiso)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vi" sz="1600" b="1">
                          <a:solidFill>
                            <a:srgbClr val="F24F4F"/>
                          </a:solidFill>
                          <a:latin typeface="Arial" panose="020B0604020202020204" pitchFamily="34" charset="0"/>
                          <a:ea typeface="Meiryo UI" panose="020B0604030504040204" pitchFamily="50" charset="-128"/>
                          <a:cs typeface="Arial" panose="020B0604020202020204" pitchFamily="34" charset="0"/>
                        </a:rPr>
                        <a:t>Làm sạch để loại bỏ bất kỳ mảnh vụn hoặc bụi bẩn nào.</a:t>
                      </a:r>
                    </a:p>
                    <a:p>
                      <a:pPr algn="l" rtl="0"/>
                      <a:r>
                        <a:rPr lang="vi" sz="1200" b="0">
                          <a:solidFill>
                            <a:schemeClr val="tx1"/>
                          </a:solidFill>
                          <a:latin typeface="Arial" panose="020B0604020202020204" pitchFamily="34" charset="0"/>
                          <a:ea typeface="Meiryo UI" panose="020B0604030504040204" pitchFamily="50" charset="-128"/>
                          <a:cs typeface="Arial" panose="020B0604020202020204" pitchFamily="34" charset="0"/>
                        </a:rPr>
                        <a:t>Nếu sàn nhà có nhiều rác và các vật dụng khác, hoặc nếu bề mặt sàn bị ướt bởi nước hoặc bị dính dầu, sẽ có nguy cơ vấp ngã hoặc trượt và ngã.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1600">
                <a:tc>
                  <a:txBody>
                    <a:bodyPr/>
                    <a:lstStyle/>
                    <a:p>
                      <a:pPr algn="l" rtl="0"/>
                      <a:r>
                        <a:rPr lang="vi"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Sạch sẽ (Seiketsu)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vi" sz="1600" b="1" dirty="0">
                          <a:solidFill>
                            <a:srgbClr val="F24F4F"/>
                          </a:solidFill>
                          <a:latin typeface="Arial" panose="020B0604020202020204" pitchFamily="34" charset="0"/>
                          <a:ea typeface="Meiryo UI" panose="020B0604030504040204" pitchFamily="50" charset="-128"/>
                          <a:cs typeface="Arial" panose="020B0604020202020204" pitchFamily="34" charset="0"/>
                        </a:rPr>
                        <a:t>Duy trì một môi trường ngăn nắp, có tổ chức và sạch sẽ.</a:t>
                      </a:r>
                    </a:p>
                    <a:p>
                      <a:pPr algn="l" rtl="0"/>
                      <a:r>
                        <a:rPr lang="vi" sz="1200" b="0" dirty="0">
                          <a:solidFill>
                            <a:schemeClr val="tx1"/>
                          </a:solidFill>
                          <a:latin typeface="Arial" panose="020B0604020202020204" pitchFamily="34" charset="0"/>
                          <a:ea typeface="Meiryo UI" panose="020B0604030504040204" pitchFamily="50" charset="-128"/>
                          <a:cs typeface="Arial" panose="020B0604020202020204" pitchFamily="34" charset="0"/>
                        </a:rPr>
                        <a:t>Để duy trì một môi trường làm việc thoải mái mọi lúc, hãy lặp lại quy trình ngăn nắp, sắp xếp và dọn dẹp. Điều này cũng cần thiết để duy trì hoạt động bình thường của thiết bị, v.v. Vệ sinh sạch sẽ cũng giúp ngăn ngừa nhiễm trùng.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61600">
                <a:tc>
                  <a:txBody>
                    <a:bodyPr/>
                    <a:lstStyle/>
                    <a:p>
                      <a:pPr algn="l" rtl="0"/>
                      <a:r>
                        <a:rPr lang="vi"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Sẵn sàng (Shitsuke)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vi" sz="1600" b="1" dirty="0">
                          <a:solidFill>
                            <a:srgbClr val="F24F4F"/>
                          </a:solidFill>
                          <a:latin typeface="Arial" panose="020B0604020202020204" pitchFamily="34" charset="0"/>
                          <a:ea typeface="Meiryo UI" panose="020B0604030504040204" pitchFamily="50" charset="-128"/>
                          <a:cs typeface="Arial" panose="020B0604020202020204" pitchFamily="34" charset="0"/>
                        </a:rPr>
                        <a:t>Thực hành 4S và biến nó thành thói quen.</a:t>
                      </a:r>
                    </a:p>
                    <a:p>
                      <a:pPr algn="l" rtl="0"/>
                      <a:r>
                        <a:rPr lang="vi" sz="1200" b="0" dirty="0">
                          <a:solidFill>
                            <a:schemeClr val="tx1"/>
                          </a:solidFill>
                          <a:latin typeface="Arial" panose="020B0604020202020204" pitchFamily="34" charset="0"/>
                          <a:ea typeface="Meiryo UI" panose="020B0604030504040204" pitchFamily="50" charset="-128"/>
                          <a:cs typeface="Arial" panose="020B0604020202020204" pitchFamily="34" charset="0"/>
                        </a:rPr>
                        <a:t>Hãy tuân thủ các quy tắc được chỉ định một cách nghiêm ngặt và tạo thói quen bằng cách lặp lại các quy trình thích hợp. 4S phải được thiết lập như một thói quen mà bạn thực hành, chứ không phải chỉ hiểu.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4" name="図 3" descr="C:\Users\1907875\Desktop\1107_警備業イラスト_ラフ\p51\G_１_整理.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480" y="1063550"/>
            <a:ext cx="814834" cy="814834"/>
          </a:xfrm>
          <a:prstGeom prst="rect">
            <a:avLst/>
          </a:prstGeom>
          <a:noFill/>
          <a:ln>
            <a:noFill/>
          </a:ln>
        </p:spPr>
      </p:pic>
      <p:pic>
        <p:nvPicPr>
          <p:cNvPr id="5" name="図 4" descr="C:\Users\1907875\Desktop\1107_警備業イラスト_ラフ\p51\G_2_整頓.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554" y="2273759"/>
            <a:ext cx="772687" cy="772687"/>
          </a:xfrm>
          <a:prstGeom prst="rect">
            <a:avLst/>
          </a:prstGeom>
          <a:noFill/>
          <a:ln>
            <a:noFill/>
          </a:ln>
        </p:spPr>
      </p:pic>
      <p:pic>
        <p:nvPicPr>
          <p:cNvPr id="7" name="図 6" descr="\\irfsvc42\div5\環境ｴﾈﾙｷﾞｰ第１部\c一般\e1c_proj\2019\リスクT\1900632_MHLW安全教育\31_警備業安全衛生教育マニュアル作成\03_マニュアル\0115_警備業イラスト2\H_清掃2.jpg"/>
          <p:cNvPicPr>
            <a:picLocks noChangeAspect="1"/>
          </p:cNvPicPr>
          <p:nvPr/>
        </p:nvPicPr>
        <p:blipFill rotWithShape="1">
          <a:blip r:embed="rId4" cstate="print">
            <a:extLst>
              <a:ext uri="{28A0092B-C50C-407E-A947-70E740481C1C}">
                <a14:useLocalDpi xmlns:a14="http://schemas.microsoft.com/office/drawing/2010/main" val="0"/>
              </a:ext>
            </a:extLst>
          </a:blip>
          <a:srcRect t="7407" b="5291"/>
          <a:stretch/>
        </p:blipFill>
        <p:spPr bwMode="auto">
          <a:xfrm>
            <a:off x="994217" y="3441821"/>
            <a:ext cx="851361" cy="743185"/>
          </a:xfrm>
          <a:prstGeom prst="rect">
            <a:avLst/>
          </a:prstGeom>
          <a:noFill/>
          <a:ln>
            <a:noFill/>
          </a:ln>
          <a:extLst>
            <a:ext uri="{53640926-AAD7-44D8-BBD7-CCE9431645EC}">
              <a14:shadowObscured xmlns:a14="http://schemas.microsoft.com/office/drawing/2010/main"/>
            </a:ext>
          </a:extLst>
        </p:spPr>
      </p:pic>
      <p:pic>
        <p:nvPicPr>
          <p:cNvPr id="8" name="図 7" descr="C:\Users\1907875\Desktop\1107_警備業イラスト_ラフ\p51\H_２_清潔.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1184" y="4626389"/>
            <a:ext cx="772687" cy="772687"/>
          </a:xfrm>
          <a:prstGeom prst="rect">
            <a:avLst/>
          </a:prstGeom>
          <a:noFill/>
          <a:ln>
            <a:noFill/>
          </a:ln>
        </p:spPr>
      </p:pic>
      <p:pic>
        <p:nvPicPr>
          <p:cNvPr id="9" name="図 8" descr="C:\Users\1907875\Desktop\1107_警備業イラスト_ラフ\p51\I_習慣.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2392" y="5847366"/>
            <a:ext cx="743185" cy="743185"/>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17</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19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6" y="1258892"/>
            <a:ext cx="8499833" cy="8741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36166" y="2448212"/>
            <a:ext cx="8499833" cy="693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28216" y="3429001"/>
            <a:ext cx="8499833"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latin typeface="Arial" panose="020B0604020202020204" pitchFamily="34" charset="0"/>
              <a:cs typeface="Arial" panose="020B0604020202020204" pitchFamily="34" charset="0"/>
            </a:endParaRPr>
          </a:p>
        </p:txBody>
      </p:sp>
      <p:sp>
        <p:nvSpPr>
          <p:cNvPr id="13" name="正方形/長方形 12"/>
          <p:cNvSpPr/>
          <p:nvPr/>
        </p:nvSpPr>
        <p:spPr>
          <a:xfrm>
            <a:off x="619117" y="4331839"/>
            <a:ext cx="8499833"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000" b="1">
                <a:solidFill>
                  <a:schemeClr val="tx1"/>
                </a:solidFill>
                <a:latin typeface="Arial" panose="020B0604020202020204" pitchFamily="34" charset="0"/>
                <a:ea typeface="Meiryo UI" panose="020B0604030504040204" pitchFamily="50" charset="-128"/>
                <a:cs typeface="Arial" panose="020B0604020202020204" pitchFamily="34" charset="0"/>
              </a:rPr>
              <a:t>&lt;Điểm lưu ý trong ngăn ngừa tai nạn - Trượt chân / Vấp ngã&gt;</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3703" y="710325"/>
            <a:ext cx="8853023" cy="6102675"/>
          </a:xfrm>
        </p:spPr>
        <p:txBody>
          <a:bodyPr rtlCol="0">
            <a:normAutofit/>
          </a:bodyPr>
          <a:lstStyle/>
          <a:p>
            <a:pPr rtl="0"/>
            <a:r>
              <a:rPr lang="vi" sz="1800" dirty="0">
                <a:latin typeface="Arial" panose="020B0604020202020204" pitchFamily="34" charset="0"/>
                <a:cs typeface="Arial" panose="020B0604020202020204" pitchFamily="34" charset="0"/>
              </a:rPr>
              <a:t>Luôn giữ không gian làm việc an toàn với 4S: </a:t>
            </a:r>
            <a:r>
              <a:rPr lang="en-GB" sz="1800" dirty="0" err="1">
                <a:latin typeface="Arial" panose="020B0604020202020204" pitchFamily="34" charset="0"/>
                <a:cs typeface="Arial" panose="020B0604020202020204" pitchFamily="34" charset="0"/>
              </a:rPr>
              <a:t>Sàng</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lọc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Seiri</a:t>
            </a:r>
            <a:r>
              <a:rPr lang="en-GB" sz="1800" dirty="0">
                <a:latin typeface="Arial" panose="020B0604020202020204" pitchFamily="34" charset="0"/>
                <a:cs typeface="Arial" panose="020B0604020202020204" pitchFamily="34" charset="0"/>
              </a:rPr>
              <a:t>)</a:t>
            </a:r>
            <a:r>
              <a:rPr lang="vi"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Sắp</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xếp</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Seiton</a:t>
            </a:r>
            <a:r>
              <a:rPr lang="en-GB" sz="1800" dirty="0">
                <a:latin typeface="Arial" panose="020B0604020202020204" pitchFamily="34" charset="0"/>
                <a:cs typeface="Arial" panose="020B0604020202020204" pitchFamily="34" charset="0"/>
              </a:rPr>
              <a:t>)</a:t>
            </a:r>
            <a:r>
              <a:rPr lang="vi"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Săn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sóc</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Seiso</a:t>
            </a:r>
            <a:r>
              <a:rPr lang="en-GB" sz="1800" dirty="0">
                <a:latin typeface="Arial" panose="020B0604020202020204" pitchFamily="34" charset="0"/>
                <a:cs typeface="Arial" panose="020B0604020202020204" pitchFamily="34" charset="0"/>
              </a:rPr>
              <a:t>)</a:t>
            </a:r>
            <a:r>
              <a:rPr lang="vi" sz="1800" dirty="0">
                <a:latin typeface="Arial" panose="020B0604020202020204" pitchFamily="34" charset="0"/>
                <a:cs typeface="Arial" panose="020B0604020202020204" pitchFamily="34" charset="0"/>
              </a:rPr>
              <a:t> và </a:t>
            </a:r>
            <a:r>
              <a:rPr lang="en-GB" sz="1800" dirty="0" err="1">
                <a:latin typeface="Arial" panose="020B0604020202020204" pitchFamily="34" charset="0"/>
                <a:cs typeface="Arial" panose="020B0604020202020204" pitchFamily="34" charset="0"/>
              </a:rPr>
              <a:t>Sạch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sẽ</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Seiketsu</a:t>
            </a:r>
            <a:r>
              <a:rPr lang="en-GB" sz="1800" dirty="0">
                <a:latin typeface="Arial" panose="020B0604020202020204" pitchFamily="34" charset="0"/>
                <a:cs typeface="Arial" panose="020B0604020202020204" pitchFamily="34" charset="0"/>
              </a:rPr>
              <a:t>)</a:t>
            </a:r>
            <a:endParaRPr lang="en-US" altLang="ja-JP" sz="18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Các vật dụng và dây điện lộn xộn trên sàn nhà làm tăng nguy cơ vấp ngã.</a:t>
            </a:r>
            <a:endParaRPr lang="en-US" altLang="ja-JP" sz="18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Sàn nhà trở nên trơn trượt và làm tăng nguy cơ trượt và ngã khi bề mặt của nó bị ướt.</a:t>
            </a:r>
          </a:p>
          <a:p>
            <a:pPr rtl="0"/>
            <a:r>
              <a:rPr lang="vi" sz="1800" dirty="0">
                <a:latin typeface="Arial" panose="020B0604020202020204" pitchFamily="34" charset="0"/>
                <a:cs typeface="Arial" panose="020B0604020202020204" pitchFamily="34" charset="0"/>
              </a:rPr>
              <a:t>Kiểm tra điều kiện của các tầng và lối đi</a:t>
            </a:r>
            <a:endParaRPr lang="en-US" altLang="ja-JP" sz="18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Nguy cơ té ngã tăng lên khi có các bậc thang và bề mặt không bằng phẳng trên sàn ướt, vì không chỉ dễ trượt mà còn có thể bị lật.</a:t>
            </a:r>
          </a:p>
          <a:p>
            <a:pPr rtl="0"/>
            <a:r>
              <a:rPr lang="vi" sz="1800" dirty="0">
                <a:latin typeface="Arial" panose="020B0604020202020204" pitchFamily="34" charset="0"/>
                <a:cs typeface="Arial" panose="020B0604020202020204" pitchFamily="34" charset="0"/>
              </a:rPr>
              <a:t>Đảm bảo các lối đi được chiếu sáng tốt</a:t>
            </a:r>
            <a:endParaRPr lang="en-US" altLang="ja-JP" sz="18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Nguy cơ té ngã tăng lên ở những khu vực tối, thiếu ánh sáng, vì bạn có nhiều khả năng vấp phải các vật thể hoặc các bậc cấp mà bạn không để ý.</a:t>
            </a:r>
          </a:p>
          <a:p>
            <a:pPr rtl="0"/>
            <a:r>
              <a:rPr lang="vi" sz="1800" dirty="0">
                <a:latin typeface="Arial" panose="020B0604020202020204" pitchFamily="34" charset="0"/>
                <a:cs typeface="Arial" panose="020B0604020202020204" pitchFamily="34" charset="0"/>
              </a:rPr>
              <a:t>Sử dụng những đôi giày không làm bạn trượt chân và dễ vấp ngã</a:t>
            </a:r>
            <a:endParaRPr lang="en-US" altLang="ja-JP" sz="18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Sử dụng giày chống trượt chẳng hạn như giày có đế cao su để tránh trượt chân và vấp ngã.</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18</a:t>
            </a:fld>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92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000" b="1">
                <a:solidFill>
                  <a:schemeClr val="tx1"/>
                </a:solidFill>
                <a:latin typeface="Arial" panose="020B0604020202020204" pitchFamily="34" charset="0"/>
                <a:ea typeface="Meiryo UI" panose="020B0604030504040204" pitchFamily="50" charset="-128"/>
                <a:cs typeface="Arial" panose="020B0604020202020204" pitchFamily="34" charset="0"/>
              </a:rPr>
              <a:t>&lt;Điểm lưu ý trong ngăn ngừa tai nạn - Trượt chân / Vấp ngã&gt;</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vi" sz="1600" dirty="0">
                <a:latin typeface="Arial" panose="020B0604020202020204" pitchFamily="34" charset="0"/>
                <a:cs typeface="Arial" panose="020B0604020202020204" pitchFamily="34" charset="0"/>
              </a:rPr>
              <a:t>Những nơi chính dễ bị trượt chân</a:t>
            </a:r>
            <a:endParaRPr lang="en-US" sz="1600" dirty="0">
              <a:latin typeface="Arial" panose="020B0604020202020204" pitchFamily="34" charset="0"/>
              <a:cs typeface="Arial" panose="020B0604020202020204" pitchFamily="34" charset="0"/>
            </a:endParaRPr>
          </a:p>
          <a:p>
            <a:pPr marL="0" indent="0" rtl="0">
              <a:buNone/>
            </a:pPr>
            <a:endParaRPr lang="en-US" altLang="ja-JP" sz="1600" dirty="0">
              <a:latin typeface="Arial" panose="020B0604020202020204" pitchFamily="34" charset="0"/>
              <a:cs typeface="Arial" panose="020B0604020202020204" pitchFamily="34" charset="0"/>
            </a:endParaRPr>
          </a:p>
          <a:p>
            <a:pPr rtl="0"/>
            <a:endParaRPr lang="en-US" altLang="ja-JP" sz="1600" dirty="0">
              <a:latin typeface="Arial" panose="020B0604020202020204" pitchFamily="34" charset="0"/>
              <a:cs typeface="Arial" panose="020B0604020202020204" pitchFamily="34" charset="0"/>
            </a:endParaRPr>
          </a:p>
          <a:p>
            <a:pPr rtl="0"/>
            <a:endParaRPr lang="en-US" altLang="ja-JP" sz="1600" dirty="0">
              <a:latin typeface="Arial" panose="020B0604020202020204" pitchFamily="34" charset="0"/>
              <a:cs typeface="Arial" panose="020B0604020202020204" pitchFamily="34" charset="0"/>
            </a:endParaRPr>
          </a:p>
          <a:p>
            <a:pPr rtl="0"/>
            <a:endParaRPr lang="en-US" altLang="ja-JP" sz="1600" dirty="0">
              <a:latin typeface="Arial" panose="020B0604020202020204" pitchFamily="34" charset="0"/>
              <a:cs typeface="Arial" panose="020B0604020202020204" pitchFamily="34" charset="0"/>
            </a:endParaRPr>
          </a:p>
          <a:p>
            <a:pPr marL="0" indent="0" rtl="0">
              <a:buNone/>
            </a:pPr>
            <a:endParaRPr lang="en-US" altLang="ja-JP" sz="1600" dirty="0">
              <a:latin typeface="Arial" panose="020B0604020202020204" pitchFamily="34" charset="0"/>
              <a:cs typeface="Arial" panose="020B0604020202020204" pitchFamily="34" charset="0"/>
            </a:endParaRPr>
          </a:p>
          <a:p>
            <a:pPr rtl="0"/>
            <a:r>
              <a:rPr lang="vi" sz="1600" dirty="0">
                <a:latin typeface="Arial" panose="020B0604020202020204" pitchFamily="34" charset="0"/>
                <a:cs typeface="Arial" panose="020B0604020202020204" pitchFamily="34" charset="0"/>
              </a:rPr>
              <a:t>Những nơi chính dễ bị té ngã</a:t>
            </a:r>
            <a:endParaRPr lang="en-US" altLang="ja-JP" sz="1600" dirty="0">
              <a:latin typeface="Arial" panose="020B0604020202020204" pitchFamily="34" charset="0"/>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3183237918"/>
              </p:ext>
            </p:extLst>
          </p:nvPr>
        </p:nvGraphicFramePr>
        <p:xfrm>
          <a:off x="432000" y="1071210"/>
          <a:ext cx="8460000" cy="167640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212358">
                <a:tc>
                  <a:txBody>
                    <a:bodyPr/>
                    <a:lstStyle/>
                    <a:p>
                      <a:pPr algn="ctr" rtl="0"/>
                      <a:r>
                        <a:rPr lang="vi" sz="1400">
                          <a:solidFill>
                            <a:schemeClr val="bg1"/>
                          </a:solidFill>
                          <a:latin typeface="Arial" panose="020B0604020202020204" pitchFamily="34" charset="0"/>
                          <a:ea typeface="Meiryo UI" panose="020B0604030504040204" pitchFamily="50" charset="-128"/>
                          <a:cs typeface="Arial" panose="020B0604020202020204" pitchFamily="34" charset="0"/>
                        </a:rPr>
                        <a:t>Trong nhà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vi" sz="1400">
                          <a:solidFill>
                            <a:schemeClr val="bg1"/>
                          </a:solidFill>
                          <a:latin typeface="Arial" panose="020B0604020202020204" pitchFamily="34" charset="0"/>
                          <a:ea typeface="Meiryo UI" panose="020B0604030504040204" pitchFamily="50" charset="-128"/>
                          <a:cs typeface="Arial" panose="020B0604020202020204" pitchFamily="34" charset="0"/>
                        </a:rPr>
                        <a:t>Ngoài trời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Bề mặt sàn bị dính nước, dầu v.v.</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Phòng tắm, nhà bếp và các khu vực ẩm ướt khác</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Thảm và thảm trải sàn có độ ma sát thấp</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Sàn đá và sàn phủ sáp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Miệng cống (đặc biệt là trong điều kiện ẩm ướt)</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Lưới (lưới che rãnh)</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Tấm đồng (tấm kim loại) trên sàn đá và công trường xây dựng</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Bề mặt kim loại trên cầu thang và lối đi</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Bề mặt đông lạnh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647166321"/>
              </p:ext>
            </p:extLst>
          </p:nvPr>
        </p:nvGraphicFramePr>
        <p:xfrm>
          <a:off x="432000" y="3103170"/>
          <a:ext cx="8460000" cy="188976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144000">
                <a:tc>
                  <a:txBody>
                    <a:bodyPr/>
                    <a:lstStyle/>
                    <a:p>
                      <a:pPr algn="ctr" rtl="0"/>
                      <a:r>
                        <a:rPr lang="vi" sz="1400" dirty="0">
                          <a:solidFill>
                            <a:schemeClr val="bg1"/>
                          </a:solidFill>
                          <a:latin typeface="Arial" panose="020B0604020202020204" pitchFamily="34" charset="0"/>
                          <a:ea typeface="Meiryo UI" panose="020B0604030504040204" pitchFamily="50" charset="-128"/>
                          <a:cs typeface="Arial" panose="020B0604020202020204" pitchFamily="34" charset="0"/>
                        </a:rPr>
                        <a:t>Trong nhà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vi" sz="1400">
                          <a:solidFill>
                            <a:schemeClr val="bg1"/>
                          </a:solidFill>
                          <a:latin typeface="Arial" panose="020B0604020202020204" pitchFamily="34" charset="0"/>
                          <a:ea typeface="Meiryo UI" panose="020B0604030504040204" pitchFamily="50" charset="-128"/>
                          <a:cs typeface="Arial" panose="020B0604020202020204" pitchFamily="34" charset="0"/>
                        </a:rPr>
                        <a:t>Ngoài trời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Bề mặt sàn có bậc cấp hoặc không bằng phẳng</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Các đồ vật được đặt trong các lối đi hoặc trên sàn trong nhà</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Thảm và thảm cuộn tròn hoặc cong vênh</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Chân bàn và vách ngăn</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Các dây được đặt một cách lộn xộn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Đường và lối đi có bậc cấp và bề mặt không bằng phẳng</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Lề đường, lề đường dốc và trồng cây như cây ven đường</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Cầu thang, lối đi chuyển động và thang cuốn</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Các khối và đường dốc chữ nổi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角丸四角形 1"/>
          <p:cNvSpPr/>
          <p:nvPr/>
        </p:nvSpPr>
        <p:spPr>
          <a:xfrm>
            <a:off x="432000" y="5151875"/>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vi"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[Trường hợp ví dụ]</a:t>
            </a:r>
          </a:p>
          <a:p>
            <a:pPr rtl="0"/>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Bị trượt chân và té ngã trên sàn khi đi trong nhà với đôi giày ướt sau khi tuần tra ngoài trời mưa.</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19</a:t>
            </a:fld>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3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5103684"/>
            <a:ext cx="8591081" cy="120019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274854" y="3556878"/>
            <a:ext cx="8591081" cy="1236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2" name="正方形/長方形 1"/>
          <p:cNvSpPr/>
          <p:nvPr/>
        </p:nvSpPr>
        <p:spPr>
          <a:xfrm>
            <a:off x="299233" y="1561634"/>
            <a:ext cx="5685024" cy="1507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48842" y="765000"/>
            <a:ext cx="8635691" cy="5903999"/>
          </a:xfrm>
        </p:spPr>
        <p:txBody>
          <a:bodyPr rtlCol="0">
            <a:normAutofit lnSpcReduction="10000"/>
          </a:bodyPr>
          <a:lstStyle/>
          <a:p>
            <a:pPr marL="0" indent="0" rtl="0">
              <a:buNone/>
            </a:pPr>
            <a:r>
              <a:rPr lang="vi" sz="1600" dirty="0">
                <a:latin typeface="Arial" panose="020B0604020202020204" pitchFamily="34" charset="0"/>
                <a:cs typeface="Arial" panose="020B0604020202020204" pitchFamily="34" charset="0"/>
              </a:rPr>
              <a:t>[Tai nạn tại nơi làm việc: Trường hợp 1] </a:t>
            </a:r>
            <a:r>
              <a:rPr lang="vi" sz="1600" b="1" dirty="0">
                <a:solidFill>
                  <a:srgbClr val="C00000"/>
                </a:solidFill>
                <a:latin typeface="Arial" panose="020B0604020202020204" pitchFamily="34" charset="0"/>
                <a:cs typeface="Arial" panose="020B0604020202020204" pitchFamily="34" charset="0"/>
              </a:rPr>
              <a:t>Một công nhân bị máy xúc đào gầu nghịch chạy qua khi đang điều hướng xe cộ trong một dự án mở rộng đường</a:t>
            </a:r>
            <a:endParaRPr lang="en-US" altLang="ja-JP" sz="1600" b="1" dirty="0">
              <a:solidFill>
                <a:srgbClr val="C00000"/>
              </a:solidFill>
              <a:latin typeface="Arial" panose="020B0604020202020204" pitchFamily="34" charset="0"/>
              <a:cs typeface="Arial" panose="020B0604020202020204" pitchFamily="34" charset="0"/>
            </a:endParaRPr>
          </a:p>
          <a:p>
            <a:pPr marL="0" indent="0" rtl="0">
              <a:buNone/>
            </a:pPr>
            <a:r>
              <a:rPr lang="vi" sz="1600" dirty="0">
                <a:latin typeface="Arial" panose="020B0604020202020204" pitchFamily="34" charset="0"/>
                <a:cs typeface="Arial" panose="020B0604020202020204" pitchFamily="34" charset="0"/>
              </a:rPr>
              <a:t>1. Tai nạn đã xảy ra như thế nào?</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Công nhân A (năm thứ 2 làm trong công ty) là nhân viên bảo vệ điều khiển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vi" sz="1200" dirty="0">
                <a:solidFill>
                  <a:schemeClr val="tx1"/>
                </a:solidFill>
                <a:latin typeface="Arial" panose="020B0604020202020204" pitchFamily="34" charset="0"/>
                <a:cs typeface="Arial" panose="020B0604020202020204" pitchFamily="34" charset="0"/>
              </a:rPr>
              <a:t>giao thông tại công trường xây dựng.</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Là tài xế và quản lý dự án trên công trường xây dựng, Công nhân B đã sử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vi" sz="1200" dirty="0">
                <a:solidFill>
                  <a:schemeClr val="tx1"/>
                </a:solidFill>
                <a:latin typeface="Arial" panose="020B0604020202020204" pitchFamily="34" charset="0"/>
                <a:cs typeface="Arial" panose="020B0604020202020204" pitchFamily="34" charset="0"/>
              </a:rPr>
              <a:t>dụng máy xúc đào gầu nghịch vào một ngày nọ để mở rộng đường tỉnh lộ và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vi" sz="1200" dirty="0">
                <a:solidFill>
                  <a:schemeClr val="tx1"/>
                </a:solidFill>
                <a:latin typeface="Arial" panose="020B0604020202020204" pitchFamily="34" charset="0"/>
                <a:cs typeface="Arial" panose="020B0604020202020204" pitchFamily="34" charset="0"/>
              </a:rPr>
              <a:t>thực hiện các công việc cải tạo nền đường khác.</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Công nhân B điều khiển máy xúc đào gầu nghịch qua lại để nén bột đá thì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vi" sz="1200" dirty="0">
                <a:solidFill>
                  <a:schemeClr val="tx1"/>
                </a:solidFill>
                <a:latin typeface="Arial" panose="020B0604020202020204" pitchFamily="34" charset="0"/>
                <a:cs typeface="Arial" panose="020B0604020202020204" pitchFamily="34" charset="0"/>
              </a:rPr>
              <a:t>A bị máy xúc đào đập vào đầu.</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vi" sz="1200" dirty="0">
                <a:solidFill>
                  <a:schemeClr val="tx1"/>
                </a:solidFill>
                <a:latin typeface="Arial" panose="020B0604020202020204" pitchFamily="34" charset="0"/>
                <a:cs typeface="Arial" panose="020B0604020202020204" pitchFamily="34" charset="0"/>
              </a:rPr>
              <a:t>   </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vi" sz="1600" dirty="0">
                <a:latin typeface="Arial" panose="020B0604020202020204" pitchFamily="34" charset="0"/>
                <a:cs typeface="Arial" panose="020B0604020202020204" pitchFamily="34" charset="0"/>
              </a:rPr>
              <a:t>2. Làm việc không an toàn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Công nhân B đã đảo ngược máy xúc đào gầu nghịch mà không kiểm tra kỹ phía sau anh ta.</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Công nhân A đã di chuyển từ vị trí của mình đến khu vực mà máy xúc đào gầu nghịch đang hoạt động (một khu vực đáng lẽ anh ta không nên vào).</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Kế hoạch và quy trình làm việc không được thực hiện rõ ràng do tiến độ và những thay đổi trong công việc.</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Không ai được chỉ định để giám sát hoạt động tổng thể.</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vi" sz="1600" dirty="0">
                <a:latin typeface="Arial" panose="020B0604020202020204" pitchFamily="34" charset="0"/>
                <a:cs typeface="Arial" panose="020B0604020202020204" pitchFamily="34" charset="0"/>
              </a:rPr>
              <a:t>3. Làm gì để làm việc an toàn?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Xem xét và làm rõ các kế hoạch và quy trình làm việc dựa trên tiến độ công việc và những thay đổi của điều kiện địa điểm.</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Phân bổ lực lượng bảo vệ điều khiển giao thông đến các vị trí phù hợp dựa trên kinh nghiệm của họ và các yếu tố khác.</a:t>
            </a:r>
            <a:endParaRPr kumimoji="1"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Làm rõ các hướng dẫn trước khi bắt đầu công việc và tuân thủ các quy tắc liên quan đến các khu vực nguy hiểm, khu vực cấm ra vào và các khu vực liên quan khác.</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a:solidFill>
                  <a:schemeClr val="tx1"/>
                </a:solidFill>
                <a:latin typeface="Arial" panose="020B0604020202020204" pitchFamily="34" charset="0"/>
                <a:ea typeface="Meiryo UI" panose="020B0604030504040204" pitchFamily="50" charset="-128"/>
                <a:cs typeface="Arial" panose="020B0604020202020204" pitchFamily="34" charset="0"/>
              </a:rPr>
              <a:t>Có nhiều nguy hiểm khác nhau tại nơi làm việc</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4" name="図 3" descr="http://anzeninfo.mhlw.go.jp/anzen/sai/image/sai13/sai13-970-43-1.gif"/>
          <p:cNvPicPr/>
          <p:nvPr/>
        </p:nvPicPr>
        <p:blipFill>
          <a:blip r:embed="rId2">
            <a:extLst>
              <a:ext uri="{28A0092B-C50C-407E-A947-70E740481C1C}">
                <a14:useLocalDpi xmlns:a14="http://schemas.microsoft.com/office/drawing/2010/main" val="0"/>
              </a:ext>
            </a:extLst>
          </a:blip>
          <a:srcRect/>
          <a:stretch>
            <a:fillRect/>
          </a:stretch>
        </p:blipFill>
        <p:spPr bwMode="auto">
          <a:xfrm>
            <a:off x="6084000" y="1342390"/>
            <a:ext cx="2781935" cy="208661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05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976" y="765000"/>
            <a:ext cx="8853023" cy="1440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正方形/長方形 7"/>
          <p:cNvSpPr/>
          <p:nvPr/>
        </p:nvSpPr>
        <p:spPr>
          <a:xfrm>
            <a:off x="465024" y="4916289"/>
            <a:ext cx="8499833" cy="6518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464167" y="1494421"/>
            <a:ext cx="8571833"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465023" y="2956510"/>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465023" y="3972471"/>
            <a:ext cx="8499833" cy="5945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3" name="正方形/長方形 12"/>
          <p:cNvSpPr/>
          <p:nvPr/>
        </p:nvSpPr>
        <p:spPr>
          <a:xfrm>
            <a:off x="465023" y="6003916"/>
            <a:ext cx="8499833" cy="4490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000" b="1" dirty="0">
                <a:solidFill>
                  <a:schemeClr val="tx1"/>
                </a:solidFill>
                <a:latin typeface="Arial" panose="020B0604020202020204" pitchFamily="34" charset="0"/>
                <a:ea typeface="Meiryo UI" panose="020B0604030504040204" pitchFamily="50" charset="-128"/>
                <a:cs typeface="Arial" panose="020B0604020202020204" pitchFamily="34" charset="0"/>
              </a:rPr>
              <a:t>(4) Điểm lưu ý trong ngăn ngừa tai nạn - Tai nạn Giao thông</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13575" y="1142325"/>
            <a:ext cx="8853023" cy="5771237"/>
          </a:xfrm>
        </p:spPr>
        <p:txBody>
          <a:bodyPr rtlCol="0">
            <a:normAutofit/>
          </a:bodyPr>
          <a:lstStyle/>
          <a:p>
            <a:pPr rtl="0"/>
            <a:r>
              <a:rPr lang="vi" sz="1800" dirty="0">
                <a:latin typeface="Arial" panose="020B0604020202020204" pitchFamily="34" charset="0"/>
                <a:cs typeface="Arial" panose="020B0604020202020204" pitchFamily="34" charset="0"/>
              </a:rPr>
              <a:t>Mang thiết bị được chỉ định</a:t>
            </a:r>
          </a:p>
          <a:p>
            <a:pPr marL="468000" lvl="1" rtl="0"/>
            <a:r>
              <a:rPr lang="vi" sz="1600" dirty="0">
                <a:latin typeface="Arial" panose="020B0604020202020204" pitchFamily="34" charset="0"/>
                <a:cs typeface="Arial" panose="020B0604020202020204" pitchFamily="34" charset="0"/>
              </a:rPr>
              <a:t>Đảm bảo kiểm tra mức pin của các vật dụng hoạt động bằng pin, ngoài việc đeo các thiết bị được chỉ định như cờ điều khiển giao thông, dùi cui giao thông, còi, bộ đàm, mũ bảo hộ (mũ bảo hiểm) và áo phản quang.</a:t>
            </a:r>
          </a:p>
          <a:p>
            <a:pPr rtl="0"/>
            <a:endParaRPr lang="en-US" altLang="ja-JP" sz="1800" dirty="0">
              <a:latin typeface="Arial" panose="020B0604020202020204" pitchFamily="34" charset="0"/>
              <a:cs typeface="Arial" panose="020B0604020202020204" pitchFamily="34" charset="0"/>
            </a:endParaRPr>
          </a:p>
          <a:p>
            <a:pPr rtl="0"/>
            <a:r>
              <a:rPr lang="vi" sz="1800" dirty="0">
                <a:latin typeface="Arial" panose="020B0604020202020204" pitchFamily="34" charset="0"/>
                <a:cs typeface="Arial" panose="020B0604020202020204" pitchFamily="34" charset="0"/>
              </a:rPr>
              <a:t>Đứng trên vỉa hè như một quy tắc cơ bản</a:t>
            </a:r>
          </a:p>
          <a:p>
            <a:pPr marL="468000" lvl="1" rtl="0"/>
            <a:r>
              <a:rPr lang="vi" sz="1600" dirty="0">
                <a:latin typeface="Arial" panose="020B0604020202020204" pitchFamily="34" charset="0"/>
                <a:cs typeface="Arial" panose="020B0604020202020204" pitchFamily="34" charset="0"/>
              </a:rPr>
              <a:t>Đôi khi, đặc biệt là vào ban đêm hoặc khi ngược sáng, tài xế có thể khó nhìn thấy người bảo vệ ngay cả trên những con đường có tầm nhìn tốt, vì vậy vui lòng đứng trên vỉa hè trừ khi có lý do không thể tránh khỏi.</a:t>
            </a:r>
          </a:p>
          <a:p>
            <a:pPr rtl="0"/>
            <a:r>
              <a:rPr lang="vi" sz="1800" dirty="0">
                <a:latin typeface="Arial" panose="020B0604020202020204" pitchFamily="34" charset="0"/>
                <a:cs typeface="Arial" panose="020B0604020202020204" pitchFamily="34" charset="0"/>
              </a:rPr>
              <a:t>Đứng ở vị trí mà tài xế có thể nhìn thấy</a:t>
            </a:r>
          </a:p>
          <a:p>
            <a:pPr marL="468000" lvl="1" rtl="0"/>
            <a:r>
              <a:rPr lang="vi" sz="1600" dirty="0">
                <a:latin typeface="Arial" panose="020B0604020202020204" pitchFamily="34" charset="0"/>
                <a:cs typeface="Arial" panose="020B0604020202020204" pitchFamily="34" charset="0"/>
              </a:rPr>
              <a:t>Nếu nhân viên bảo vệ đứng trong điểm mù của tài xế, tài xế có thể bắt đầu lái xe mà không để ý đến bảo vệ.</a:t>
            </a:r>
          </a:p>
          <a:p>
            <a:pPr rtl="0"/>
            <a:r>
              <a:rPr lang="vi" sz="1800" dirty="0">
                <a:latin typeface="Arial" panose="020B0604020202020204" pitchFamily="34" charset="0"/>
                <a:cs typeface="Arial" panose="020B0604020202020204" pitchFamily="34" charset="0"/>
              </a:rPr>
              <a:t>Giữ khoảng cách an toàn thích hợp với xe cộ</a:t>
            </a:r>
          </a:p>
          <a:p>
            <a:pPr marL="468000" lvl="1" rtl="0"/>
            <a:r>
              <a:rPr lang="vi" sz="1600" dirty="0">
                <a:latin typeface="Arial" panose="020B0604020202020204" pitchFamily="34" charset="0"/>
                <a:cs typeface="Arial" panose="020B0604020202020204" pitchFamily="34" charset="0"/>
              </a:rPr>
              <a:t>Duy trì một khoảng cách an toàn thích hợp cho phép người bảo vệ có đủ thời gian để phản ứng với một chiếc xe xuất phát đột ngột hoặc trong trường hợp người bảo vệ bị trượt chân ngã trong thời tiết xấu.</a:t>
            </a:r>
            <a:endParaRPr lang="en-US" altLang="ja-JP" sz="1600" dirty="0">
              <a:latin typeface="Arial" panose="020B0604020202020204" pitchFamily="34" charset="0"/>
              <a:cs typeface="Arial" panose="020B0604020202020204" pitchFamily="34" charset="0"/>
            </a:endParaRPr>
          </a:p>
          <a:p>
            <a:pPr marL="10800" rtl="0"/>
            <a:r>
              <a:rPr lang="vi" sz="1800" dirty="0">
                <a:latin typeface="Arial" panose="020B0604020202020204" pitchFamily="34" charset="0"/>
                <a:cs typeface="Arial" panose="020B0604020202020204" pitchFamily="34" charset="0"/>
              </a:rPr>
              <a:t>Đưa ra tín hiệu với các chuyển động lớn, rõ ràng</a:t>
            </a:r>
            <a:endParaRPr lang="en-US" altLang="ja-JP" sz="1800" dirty="0">
              <a:latin typeface="Arial" panose="020B0604020202020204" pitchFamily="34" charset="0"/>
              <a:cs typeface="Arial" panose="020B0604020202020204" pitchFamily="34" charset="0"/>
            </a:endParaRPr>
          </a:p>
          <a:p>
            <a:pPr marL="468000" lvl="1" rtl="0"/>
            <a:r>
              <a:rPr lang="vi" sz="1600" dirty="0">
                <a:latin typeface="Arial" panose="020B0604020202020204" pitchFamily="34" charset="0"/>
                <a:cs typeface="Arial" panose="020B0604020202020204" pitchFamily="34" charset="0"/>
              </a:rPr>
              <a:t>Các tín hiệu không rõ ràng có thể gây nhầm lẫn cho tài xế và dẫn đến việc điều hướng họ không đúng cách</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20</a:t>
            </a:fld>
            <a:endParaRPr kumimoji="1" lang="ja-JP" altLang="en-US" sz="1050">
              <a:latin typeface="Arial" panose="020B0604020202020204" pitchFamily="34" charset="0"/>
              <a:cs typeface="Arial" panose="020B0604020202020204" pitchFamily="34" charset="0"/>
            </a:endParaRPr>
          </a:p>
        </p:txBody>
      </p:sp>
      <p:sp>
        <p:nvSpPr>
          <p:cNvPr id="4" name="テキスト ボックス 3"/>
          <p:cNvSpPr txBox="1"/>
          <p:nvPr/>
        </p:nvSpPr>
        <p:spPr>
          <a:xfrm>
            <a:off x="358006" y="735335"/>
            <a:ext cx="3095569" cy="369332"/>
          </a:xfrm>
          <a:prstGeom prst="rect">
            <a:avLst/>
          </a:prstGeom>
          <a:noFill/>
        </p:spPr>
        <p:txBody>
          <a:bodyPr wrap="square" rtlCol="0">
            <a:spAutoFit/>
          </a:bodyPr>
          <a:lstStyle/>
          <a:p>
            <a:pPr rtl="0"/>
            <a:r>
              <a:rPr lang="vi"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[Khi chuẩn bị sẵn sàng]</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4" name="テキスト ボックス 13"/>
          <p:cNvSpPr txBox="1"/>
          <p:nvPr/>
        </p:nvSpPr>
        <p:spPr>
          <a:xfrm>
            <a:off x="324431" y="2242183"/>
            <a:ext cx="4247569" cy="369332"/>
          </a:xfrm>
          <a:prstGeom prst="rect">
            <a:avLst/>
          </a:prstGeom>
          <a:noFill/>
        </p:spPr>
        <p:txBody>
          <a:bodyPr wrap="square" rtlCol="0">
            <a:spAutoFit/>
          </a:bodyPr>
          <a:lstStyle/>
          <a:p>
            <a:pPr rtl="0"/>
            <a:r>
              <a:rPr lang="vi"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[Trong khi kiểm soát giao thông]</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6" name="正方形/長方形 15"/>
          <p:cNvSpPr/>
          <p:nvPr/>
        </p:nvSpPr>
        <p:spPr>
          <a:xfrm>
            <a:off x="254976" y="2243778"/>
            <a:ext cx="8853023" cy="449722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7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1190" y="1520852"/>
            <a:ext cx="8571833"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465023" y="2936572"/>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000" b="1" dirty="0">
                <a:solidFill>
                  <a:schemeClr val="tx1"/>
                </a:solidFill>
                <a:latin typeface="Arial" panose="020B0604020202020204" pitchFamily="34" charset="0"/>
                <a:ea typeface="Meiryo UI" panose="020B0604030504040204" pitchFamily="50" charset="-128"/>
                <a:cs typeface="Arial" panose="020B0604020202020204" pitchFamily="34" charset="0"/>
              </a:rPr>
              <a:t>(4) Điểm lưu ý trong ngăn ngừa tai nạn - Tai nạn Giao thông</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179144" y="1130891"/>
            <a:ext cx="8853023" cy="6102675"/>
          </a:xfrm>
        </p:spPr>
        <p:txBody>
          <a:bodyPr rtlCol="0">
            <a:normAutofit/>
          </a:bodyPr>
          <a:lstStyle/>
          <a:p>
            <a:pPr rtl="0"/>
            <a:r>
              <a:rPr lang="vi" sz="1800" dirty="0">
                <a:latin typeface="Arial" panose="020B0604020202020204" pitchFamily="34" charset="0"/>
                <a:cs typeface="Arial" panose="020B0604020202020204" pitchFamily="34" charset="0"/>
              </a:rPr>
              <a:t>Dành nhiều thời gian để đưa ra tín hiệu</a:t>
            </a:r>
          </a:p>
          <a:p>
            <a:pPr marL="468000" lvl="1" rtl="0"/>
            <a:r>
              <a:rPr lang="vi" sz="1600" dirty="0">
                <a:latin typeface="Arial" panose="020B0604020202020204" pitchFamily="34" charset="0"/>
                <a:cs typeface="Arial" panose="020B0604020202020204" pitchFamily="34" charset="0"/>
              </a:rPr>
              <a:t>Để đảm bảo an toàn, hãy chú ý đến khoảng cách dừng và các yếu tố khác, và dành nhiều thời gian để phát tín hiệu, đặc biệt là khi thời tiết xấu hoặc vào mùa đông khi mặt đường đóng băng.</a:t>
            </a:r>
          </a:p>
          <a:p>
            <a:pPr rtl="0"/>
            <a:endParaRPr lang="en-US" altLang="ja-JP" sz="1800" dirty="0">
              <a:latin typeface="Arial" panose="020B0604020202020204" pitchFamily="34" charset="0"/>
              <a:cs typeface="Arial" panose="020B0604020202020204" pitchFamily="34" charset="0"/>
            </a:endParaRPr>
          </a:p>
          <a:p>
            <a:pPr rtl="0"/>
            <a:r>
              <a:rPr lang="vi" sz="1800" dirty="0">
                <a:latin typeface="Arial" panose="020B0604020202020204" pitchFamily="34" charset="0"/>
                <a:cs typeface="Arial" panose="020B0604020202020204" pitchFamily="34" charset="0"/>
              </a:rPr>
              <a:t>Lái xe an toàn</a:t>
            </a:r>
          </a:p>
          <a:p>
            <a:pPr marL="468000" lvl="1" rtl="0"/>
            <a:r>
              <a:rPr lang="vi" sz="1600" dirty="0">
                <a:latin typeface="Arial" panose="020B0604020202020204" pitchFamily="34" charset="0"/>
                <a:cs typeface="Arial" panose="020B0604020202020204" pitchFamily="34" charset="0"/>
              </a:rPr>
              <a:t>Khi lái xe, kể cả xe bảo vệ, điều quan trọng là phải lái xe an toàn và tuân thủ các nghi thức lái xe để ngăn ngừa tai nạn giao thông.</a:t>
            </a:r>
          </a:p>
          <a:p>
            <a:pPr marL="239400" lvl="1" indent="0" rtl="0">
              <a:buNone/>
            </a:pPr>
            <a:endParaRPr lang="ja-JP" altLang="en-US" sz="1600" dirty="0">
              <a:latin typeface="Arial" panose="020B0604020202020204" pitchFamily="34" charset="0"/>
              <a:cs typeface="Arial" panose="020B0604020202020204" pitchFamily="34" charset="0"/>
            </a:endParaRPr>
          </a:p>
        </p:txBody>
      </p:sp>
      <p:sp>
        <p:nvSpPr>
          <p:cNvPr id="15" name="角丸四角形 14"/>
          <p:cNvSpPr/>
          <p:nvPr/>
        </p:nvSpPr>
        <p:spPr>
          <a:xfrm>
            <a:off x="432000" y="3933000"/>
            <a:ext cx="8460000" cy="1116485"/>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vi"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[Trường hợp ví dụ]</a:t>
            </a:r>
          </a:p>
          <a:p>
            <a:pPr rtl="0"/>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Vào một ngày đường băng giá, người bảo vệ đã ra tín hiệu dừng xe đúng lúc như những ngày bình thường cho một người đi xe đạp, người này không thể dừng kịp và va chạm với người bảo vệ.</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16" name="角丸四角形 15"/>
          <p:cNvSpPr/>
          <p:nvPr/>
        </p:nvSpPr>
        <p:spPr>
          <a:xfrm>
            <a:off x="432000" y="5150476"/>
            <a:ext cx="8460000" cy="1446524"/>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vi" sz="12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[Trường hợp ví dụ]</a:t>
            </a:r>
          </a:p>
          <a:p>
            <a:pPr rtl="0"/>
            <a:r>
              <a:rPr lang="vi" sz="1600">
                <a:solidFill>
                  <a:schemeClr val="tx1"/>
                </a:solidFill>
                <a:latin typeface="Arial" panose="020B0604020202020204" pitchFamily="34" charset="0"/>
                <a:ea typeface="Meiryo UI" panose="020B0604030504040204" pitchFamily="50" charset="-128"/>
                <a:cs typeface="Arial" panose="020B0604020202020204" pitchFamily="34" charset="0"/>
              </a:rPr>
              <a:t>Khi đang điều khiển phương tiện giao thông trong thời tiết khắc nghiệt, dùi cui giao thông hết pin nhưng người bảo vệ vẫn tiếp tục sử dụng khiến tài xế khó nhìn thấy bảo vệ và dẫn đến va chạm.</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21</a:t>
            </a:fld>
            <a:endParaRPr kumimoji="1" lang="ja-JP" altLang="en-US" sz="1050">
              <a:latin typeface="Arial" panose="020B0604020202020204" pitchFamily="34" charset="0"/>
              <a:cs typeface="Arial" panose="020B0604020202020204" pitchFamily="34" charset="0"/>
            </a:endParaRPr>
          </a:p>
        </p:txBody>
      </p:sp>
      <p:sp>
        <p:nvSpPr>
          <p:cNvPr id="10" name="テキスト ボックス 9"/>
          <p:cNvSpPr txBox="1"/>
          <p:nvPr/>
        </p:nvSpPr>
        <p:spPr>
          <a:xfrm>
            <a:off x="324431" y="693000"/>
            <a:ext cx="3527569" cy="369332"/>
          </a:xfrm>
          <a:prstGeom prst="rect">
            <a:avLst/>
          </a:prstGeom>
          <a:noFill/>
        </p:spPr>
        <p:txBody>
          <a:bodyPr wrap="square" rtlCol="0">
            <a:spAutoFit/>
          </a:bodyPr>
          <a:lstStyle/>
          <a:p>
            <a:pPr rtl="0"/>
            <a:r>
              <a:rPr lang="vi"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[Trong khi kiểm soát giao thông]</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2" name="テキスト ボックス 11"/>
          <p:cNvSpPr txBox="1"/>
          <p:nvPr/>
        </p:nvSpPr>
        <p:spPr>
          <a:xfrm>
            <a:off x="324430" y="2242423"/>
            <a:ext cx="2015569" cy="369332"/>
          </a:xfrm>
          <a:prstGeom prst="rect">
            <a:avLst/>
          </a:prstGeom>
          <a:noFill/>
        </p:spPr>
        <p:txBody>
          <a:bodyPr wrap="square" rtlCol="0">
            <a:spAutoFit/>
          </a:bodyPr>
          <a:lstStyle/>
          <a:p>
            <a:pPr rtl="0"/>
            <a:r>
              <a:rPr lang="vi"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[Trong khi lái xe]</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3" name="正方形/長方形 12"/>
          <p:cNvSpPr/>
          <p:nvPr/>
        </p:nvSpPr>
        <p:spPr>
          <a:xfrm>
            <a:off x="254976" y="750661"/>
            <a:ext cx="8853023" cy="14917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4" name="正方形/長方形 13"/>
          <p:cNvSpPr/>
          <p:nvPr/>
        </p:nvSpPr>
        <p:spPr>
          <a:xfrm>
            <a:off x="253703" y="2292622"/>
            <a:ext cx="8853023" cy="14487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25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6" y="1027021"/>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51415" y="2024665"/>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a:solidFill>
                  <a:schemeClr val="tx1"/>
                </a:solidFill>
                <a:latin typeface="Arial" panose="020B0604020202020204" pitchFamily="34" charset="0"/>
                <a:ea typeface="Meiryo UI" panose="020B0604030504040204" pitchFamily="50" charset="-128"/>
                <a:cs typeface="Arial" panose="020B0604020202020204" pitchFamily="34" charset="0"/>
              </a:rPr>
              <a:t>Điểm lưu ý trong phòng ngừa - Đau thắt lưng</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32575" y="710325"/>
            <a:ext cx="8853023" cy="6102675"/>
          </a:xfrm>
        </p:spPr>
        <p:txBody>
          <a:bodyPr rtlCol="0">
            <a:normAutofit/>
          </a:bodyPr>
          <a:lstStyle/>
          <a:p>
            <a:pPr rtl="0"/>
            <a:r>
              <a:rPr lang="vi" sz="2000" dirty="0">
                <a:latin typeface="Arial" panose="020B0604020202020204" pitchFamily="34" charset="0"/>
                <a:cs typeface="Arial" panose="020B0604020202020204" pitchFamily="34" charset="0"/>
              </a:rPr>
              <a:t>Sử dụng xe đẩy để mang đồ nặng</a:t>
            </a:r>
          </a:p>
          <a:p>
            <a:pPr marL="468000" lvl="1" rtl="0"/>
            <a:r>
              <a:rPr lang="vi" sz="1800" dirty="0">
                <a:latin typeface="Arial" panose="020B0604020202020204" pitchFamily="34" charset="0"/>
                <a:cs typeface="Arial" panose="020B0604020202020204" pitchFamily="34" charset="0"/>
              </a:rPr>
              <a:t>Sử dụng các công cụ như xe đẩy và thùng đựng để giảm thiểu căng thẳng cho thắt lưng của bạn khi mang đồ nặng.</a:t>
            </a:r>
            <a:endParaRPr lang="en-US" altLang="ja-JP" sz="18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Xử lý đồ nặng với tư thế thích hợp</a:t>
            </a:r>
            <a:endParaRPr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Nếu không thể sử dụng dụng cụ, hãy loại bỏ các vật dụng và dây nằm xung quanh, và đưa đồ nặng càng gần cơ thể càng tốt ở tư thế hạ thấp trọng tâm.</a:t>
            </a:r>
          </a:p>
        </p:txBody>
      </p:sp>
      <p:graphicFrame>
        <p:nvGraphicFramePr>
          <p:cNvPr id="15" name="表 14"/>
          <p:cNvGraphicFramePr>
            <a:graphicFrameLocks noGrp="1"/>
          </p:cNvGraphicFramePr>
          <p:nvPr>
            <p:extLst>
              <p:ext uri="{D42A27DB-BD31-4B8C-83A1-F6EECF244321}">
                <p14:modId xmlns:p14="http://schemas.microsoft.com/office/powerpoint/2010/main" val="8631082"/>
              </p:ext>
            </p:extLst>
          </p:nvPr>
        </p:nvGraphicFramePr>
        <p:xfrm>
          <a:off x="432000" y="2925000"/>
          <a:ext cx="8460000" cy="3569520"/>
        </p:xfrm>
        <a:graphic>
          <a:graphicData uri="http://schemas.openxmlformats.org/drawingml/2006/table">
            <a:tbl>
              <a:tblPr firstRow="1" bandRow="1">
                <a:tableStyleId>{5C22544A-7EE6-4342-B048-85BDC9FD1C3A}</a:tableStyleId>
              </a:tblPr>
              <a:tblGrid>
                <a:gridCol w="4230000">
                  <a:extLst>
                    <a:ext uri="{9D8B030D-6E8A-4147-A177-3AD203B41FA5}">
                      <a16:colId xmlns:a16="http://schemas.microsoft.com/office/drawing/2014/main" val="20000"/>
                    </a:ext>
                  </a:extLst>
                </a:gridCol>
                <a:gridCol w="4230000">
                  <a:extLst>
                    <a:ext uri="{9D8B030D-6E8A-4147-A177-3AD203B41FA5}">
                      <a16:colId xmlns:a16="http://schemas.microsoft.com/office/drawing/2014/main" val="20001"/>
                    </a:ext>
                  </a:extLst>
                </a:gridCol>
              </a:tblGrid>
              <a:tr h="288000">
                <a:tc>
                  <a:txBody>
                    <a:bodyPr/>
                    <a:lstStyle/>
                    <a:p>
                      <a:pPr algn="ctr" rtl="0"/>
                      <a:r>
                        <a:rPr lang="vi" sz="1600" dirty="0">
                          <a:solidFill>
                            <a:schemeClr val="bg1"/>
                          </a:solidFill>
                          <a:latin typeface="Arial" panose="020B0604020202020204" pitchFamily="34" charset="0"/>
                          <a:ea typeface="Meiryo UI" panose="020B0604030504040204" pitchFamily="50" charset="-128"/>
                          <a:cs typeface="Arial" panose="020B0604020202020204" pitchFamily="34" charset="0"/>
                        </a:rPr>
                        <a:t>Nâng đồ nặng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vi" sz="1600" dirty="0">
                          <a:solidFill>
                            <a:schemeClr val="bg1"/>
                          </a:solidFill>
                          <a:latin typeface="Arial" panose="020B0604020202020204" pitchFamily="34" charset="0"/>
                          <a:ea typeface="Meiryo UI" panose="020B0604030504040204" pitchFamily="50" charset="-128"/>
                          <a:cs typeface="Arial" panose="020B0604020202020204" pitchFamily="34" charset="0"/>
                        </a:rPr>
                        <a:t>Khi thay đổi hướng trong khi mang đồ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234240">
                <a:tc>
                  <a:txBody>
                    <a:bodyPr/>
                    <a:lstStyle/>
                    <a:p>
                      <a:pPr marL="342900" indent="-342900" algn="l" rtl="0">
                        <a:buFont typeface="Wingdings" panose="05000000000000000000" pitchFamily="2" charset="2"/>
                        <a:buChar char="ü"/>
                      </a:pPr>
                      <a:endParaRPr kumimoji="1" lang="ja-JP" altLang="en-US" sz="16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6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図 6" descr="\\irfsvc42\div5\環境ｴﾈﾙｷﾞｰ第１部\c一般\e1c_proj\2019\リスクT\1900632_MHLW安全教育\31_警備業安全衛生教育マニュアル作成\03_マニュアル\0115_警備業イラスト1\②-１.jpg"/>
          <p:cNvPicPr>
            <a:picLocks noChangeAspect="1"/>
          </p:cNvPicPr>
          <p:nvPr/>
        </p:nvPicPr>
        <p:blipFill rotWithShape="1">
          <a:blip r:embed="rId2" cstate="print">
            <a:extLst>
              <a:ext uri="{28A0092B-C50C-407E-A947-70E740481C1C}">
                <a14:useLocalDpi xmlns:a14="http://schemas.microsoft.com/office/drawing/2010/main" val="0"/>
              </a:ext>
            </a:extLst>
          </a:blip>
          <a:srcRect b="7936"/>
          <a:stretch/>
        </p:blipFill>
        <p:spPr bwMode="auto">
          <a:xfrm>
            <a:off x="1404000" y="3350379"/>
            <a:ext cx="2113053" cy="1945350"/>
          </a:xfrm>
          <a:prstGeom prst="rect">
            <a:avLst/>
          </a:prstGeom>
          <a:noFill/>
          <a:ln>
            <a:noFill/>
          </a:ln>
          <a:extLst>
            <a:ext uri="{53640926-AAD7-44D8-BBD7-CCE9431645EC}">
              <a14:shadowObscured xmlns:a14="http://schemas.microsoft.com/office/drawing/2010/main"/>
            </a:ext>
          </a:extLst>
        </p:spPr>
      </p:pic>
      <p:pic>
        <p:nvPicPr>
          <p:cNvPr id="8" name="図 7" descr="\\irfsvc42\div5\環境ｴﾈﾙｷﾞｰ第１部\c一般\e1c_proj\2019\リスクT\1900632_MHLW安全教育\31_警備業安全衛生教育マニュアル作成\03_マニュアル\0115_警備業イラスト1\②-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000" y="3350379"/>
            <a:ext cx="1990071" cy="1990071"/>
          </a:xfrm>
          <a:prstGeom prst="rect">
            <a:avLst/>
          </a:prstGeom>
          <a:noFill/>
          <a:ln>
            <a:noFill/>
          </a:ln>
        </p:spPr>
      </p:pic>
      <p:sp>
        <p:nvSpPr>
          <p:cNvPr id="2" name="角丸四角形 1"/>
          <p:cNvSpPr/>
          <p:nvPr/>
        </p:nvSpPr>
        <p:spPr>
          <a:xfrm>
            <a:off x="729624"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vi" sz="12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Khi nâng đồ vật từ sàn nhà hoặc mặt đất, hãy đặt một bàn chân lên trước chân kia một chút, gập đầu gối và hạ thấp hông đủ để mang nó. Sau đó, mở đầu gối ra và đứng lên.</a:t>
            </a:r>
            <a:endParaRPr kumimoji="1" lang="ja-JP" altLang="en-US"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0" name="角丸四角形 9"/>
          <p:cNvSpPr/>
          <p:nvPr/>
        </p:nvSpPr>
        <p:spPr>
          <a:xfrm>
            <a:off x="4940792"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vi" sz="12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Khi chuyển hướng trong khi mang đồ, hãy xoay người bằng toàn bộ cơ thể và duy trì tư thế thoải mái.</a:t>
            </a:r>
            <a:endParaRPr kumimoji="1" lang="ja-JP" altLang="en-US" sz="12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22</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4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irfsvc42\div5\環境ｴﾈﾙｷﾞｰ第１部\c一般\e1c_proj\2019\リスクT\1900632_MHLW安全教育\31_警備業安全衛生教育マニュアル作成\03_マニュアル\0115_警備業イラスト1\②-3.jpg"/>
          <p:cNvPicPr/>
          <p:nvPr/>
        </p:nvPicPr>
        <p:blipFill rotWithShape="1">
          <a:blip r:embed="rId2" cstate="print">
            <a:extLst>
              <a:ext uri="{28A0092B-C50C-407E-A947-70E740481C1C}">
                <a14:useLocalDpi xmlns:a14="http://schemas.microsoft.com/office/drawing/2010/main" val="0"/>
              </a:ext>
            </a:extLst>
          </a:blip>
          <a:srcRect b="16402"/>
          <a:stretch/>
        </p:blipFill>
        <p:spPr bwMode="auto">
          <a:xfrm>
            <a:off x="1620000" y="1585425"/>
            <a:ext cx="3397783" cy="2840475"/>
          </a:xfrm>
          <a:prstGeom prst="rect">
            <a:avLst/>
          </a:prstGeom>
          <a:noFill/>
          <a:ln>
            <a:noFill/>
          </a:ln>
          <a:extLst>
            <a:ext uri="{53640926-AAD7-44D8-BBD7-CCE9431645EC}">
              <a14:shadowObscured xmlns:a14="http://schemas.microsoft.com/office/drawing/2010/main"/>
            </a:ext>
          </a:extLst>
        </p:spPr>
      </p:pic>
      <p:sp>
        <p:nvSpPr>
          <p:cNvPr id="9" name="正方形/長方形 8"/>
          <p:cNvSpPr/>
          <p:nvPr/>
        </p:nvSpPr>
        <p:spPr>
          <a:xfrm>
            <a:off x="536167" y="1261425"/>
            <a:ext cx="8499834" cy="5311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400" b="1">
                <a:solidFill>
                  <a:schemeClr val="tx1"/>
                </a:solidFill>
                <a:latin typeface="Arial" panose="020B0604020202020204" pitchFamily="34" charset="0"/>
                <a:ea typeface="Meiryo UI" panose="020B0604030504040204" pitchFamily="50" charset="-128"/>
                <a:cs typeface="Arial" panose="020B0604020202020204" pitchFamily="34" charset="0"/>
              </a:rPr>
              <a:t>Điểm lưu ý trong phòng ngừa - Đau thắt lưng</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35488" y="710325"/>
            <a:ext cx="8853023" cy="6102675"/>
          </a:xfrm>
        </p:spPr>
        <p:txBody>
          <a:bodyPr rtlCol="0">
            <a:normAutofit/>
          </a:bodyPr>
          <a:lstStyle/>
          <a:p>
            <a:pPr rtl="0"/>
            <a:r>
              <a:rPr lang="vi" sz="1800" dirty="0">
                <a:latin typeface="Arial" panose="020B0604020202020204" pitchFamily="34" charset="0"/>
                <a:cs typeface="Arial" panose="020B0604020202020204" pitchFamily="34" charset="0"/>
              </a:rPr>
              <a:t>Ngăn ngừa đau lưng bằng cách giữ cho cơ thể của bạn hoạt động, chẳng hạn như tập các động tác kéo giãn</a:t>
            </a:r>
          </a:p>
          <a:p>
            <a:pPr marL="468000" lvl="1" rtl="0"/>
            <a:r>
              <a:rPr lang="vi" sz="1600" dirty="0">
                <a:latin typeface="Arial" panose="020B0604020202020204" pitchFamily="34" charset="0"/>
                <a:cs typeface="Arial" panose="020B0604020202020204" pitchFamily="34" charset="0"/>
              </a:rPr>
              <a:t>Bạn có thể ngăn ngừa đau lưng bằng cách kéo giãn cơ thể một cách thường xuyên, không chỉ trước khi bắt đầu làm việc.</a:t>
            </a:r>
            <a:endParaRPr lang="en-US" altLang="ja-JP" sz="1600" dirty="0">
              <a:latin typeface="Arial" panose="020B0604020202020204" pitchFamily="34" charset="0"/>
              <a:cs typeface="Arial" panose="020B0604020202020204" pitchFamily="34" charset="0"/>
            </a:endParaRPr>
          </a:p>
        </p:txBody>
      </p:sp>
      <p:sp>
        <p:nvSpPr>
          <p:cNvPr id="7" name="角丸四角形 6"/>
          <p:cNvSpPr/>
          <p:nvPr/>
        </p:nvSpPr>
        <p:spPr>
          <a:xfrm>
            <a:off x="432000" y="4911039"/>
            <a:ext cx="8460000" cy="1685961"/>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vi" sz="14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[Trường hợp ví dụ]</a:t>
            </a:r>
          </a:p>
          <a:p>
            <a:pPr rtl="0"/>
            <a:r>
              <a:rPr lang="vi">
                <a:solidFill>
                  <a:schemeClr val="tx1"/>
                </a:solidFill>
                <a:latin typeface="Arial" panose="020B0604020202020204" pitchFamily="34" charset="0"/>
                <a:ea typeface="Meiryo UI" panose="020B0604030504040204" pitchFamily="50" charset="-128"/>
                <a:cs typeface="Arial" panose="020B0604020202020204" pitchFamily="34" charset="0"/>
              </a:rPr>
              <a:t>Người bảo vệ đã cố gắng nhặt một món đồ trên sàn sau khi đứng vững trong thời gian dài để làm nhiệm vụ bảo vệ, nhưng món đồ nặng hơn dự kiến và do không cúi xuống đúng cách khiến lưng anh ta đột nhiên bị đau và không thể di chuyển.</a:t>
            </a:r>
            <a:endParaRPr kumimoji="1"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4195884230"/>
              </p:ext>
            </p:extLst>
          </p:nvPr>
        </p:nvGraphicFramePr>
        <p:xfrm>
          <a:off x="1524000" y="1893141"/>
          <a:ext cx="6096000" cy="261585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0">
                <a:tc>
                  <a:txBody>
                    <a:bodyPr/>
                    <a:lstStyle/>
                    <a:p>
                      <a:pPr rtl="0"/>
                      <a:r>
                        <a:rPr lang="vi" dirty="0">
                          <a:latin typeface="Arial" panose="020B0604020202020204" pitchFamily="34" charset="0"/>
                          <a:cs typeface="Arial" panose="020B0604020202020204" pitchFamily="34" charset="0"/>
                        </a:rPr>
                        <a:t>[Phương pháp kéo giãn hiệu quả]</a:t>
                      </a:r>
                      <a:endParaRPr kumimoji="1" lang="en-US" altLang="ja-JP"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250099">
                <a:tc>
                  <a:txBody>
                    <a:bodyPr/>
                    <a:lstStyle/>
                    <a:p>
                      <a:pPr rtl="0"/>
                      <a:endParaRPr kumimoji="1" lang="ja-JP" alt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角丸四角形 9"/>
          <p:cNvSpPr/>
          <p:nvPr/>
        </p:nvSpPr>
        <p:spPr>
          <a:xfrm>
            <a:off x="4793422" y="2822550"/>
            <a:ext cx="2658578"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vi" sz="11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Bạn có thể ngăn ngừa đau lưng bằng cách tăng cường các cơ hỗ trợ lưng dưới, chẳng hạn như cơ bụng và cơ lưng, cũng như giữ cho cơ của bạn linh hoạt.</a:t>
            </a:r>
            <a:endParaRPr kumimoji="1" lang="ja-JP" altLang="en-US"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25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a:solidFill>
                  <a:schemeClr val="tx1"/>
                </a:solidFill>
                <a:latin typeface="Arial" panose="020B0604020202020204" pitchFamily="34" charset="0"/>
                <a:ea typeface="Meiryo UI" panose="020B0604030504040204" pitchFamily="50" charset="-128"/>
                <a:cs typeface="Arial" panose="020B0604020202020204" pitchFamily="34" charset="0"/>
              </a:rPr>
              <a:t>Điểm lưu ý trong ngăn ngừa tai nạn - Sốc nhiệt</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vi" sz="2000">
                <a:latin typeface="Arial" panose="020B0604020202020204" pitchFamily="34" charset="0"/>
                <a:cs typeface="Arial" panose="020B0604020202020204" pitchFamily="34" charset="0"/>
              </a:rPr>
              <a:t>Thường xuyên bổ sung nước và muối, đồng thời nghỉ ngơi</a:t>
            </a:r>
          </a:p>
          <a:p>
            <a:pPr marL="468000" lvl="1" rtl="0"/>
            <a:r>
              <a:rPr lang="vi" sz="1800">
                <a:latin typeface="Arial" panose="020B0604020202020204" pitchFamily="34" charset="0"/>
                <a:cs typeface="Arial" panose="020B0604020202020204" pitchFamily="34" charset="0"/>
              </a:rPr>
              <a:t>Bổ sung đầy đủ nước và muối ngay cả trước khi bắt đầu làm việc, đồng thời nghỉ ngơi thường xuyên cũng như uống nước thể thao thông thường.</a:t>
            </a:r>
            <a:endParaRPr lang="en-US" altLang="ja-JP" sz="1800" dirty="0">
              <a:latin typeface="Arial" panose="020B0604020202020204" pitchFamily="34" charset="0"/>
              <a:cs typeface="Arial" panose="020B0604020202020204" pitchFamily="34" charset="0"/>
            </a:endParaRPr>
          </a:p>
        </p:txBody>
      </p:sp>
      <p:sp>
        <p:nvSpPr>
          <p:cNvPr id="7" name="強調線吹き出し 2 (枠付き) 6"/>
          <p:cNvSpPr/>
          <p:nvPr/>
        </p:nvSpPr>
        <p:spPr>
          <a:xfrm flipH="1">
            <a:off x="254976" y="1845000"/>
            <a:ext cx="3741024"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vi" sz="14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Ngoài nước, bạn cũng nên bổ sung muối (natri).</a:t>
            </a:r>
          </a:p>
          <a:p>
            <a:pPr marL="285750" indent="-285750" rtl="0">
              <a:buFont typeface="Wingdings" panose="05000000000000000000" pitchFamily="2" charset="2"/>
              <a:buChar char="n"/>
            </a:pPr>
            <a:r>
              <a:rPr lang="vi" sz="14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Luôn sẵn sàng bổ sung nước uống thể thao và kẹo muối mọi lúc.</a:t>
            </a:r>
          </a:p>
        </p:txBody>
      </p:sp>
      <p:sp>
        <p:nvSpPr>
          <p:cNvPr id="8" name="強調線吹き出し 2 (枠付き) 7"/>
          <p:cNvSpPr/>
          <p:nvPr/>
        </p:nvSpPr>
        <p:spPr>
          <a:xfrm>
            <a:off x="4284000" y="3501000"/>
            <a:ext cx="3622192"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vi" sz="14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Hãy nghỉ ngơi trong một căn phòng mát mẻ.</a:t>
            </a:r>
            <a:endParaRPr lang="en-US" altLang="ja-JP"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vi" sz="14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Trong khi nghỉ ngơi, hãy làm mát bề mặt cơ thể, đầu và chân tay cũng như bổ sung nước và muối.</a:t>
            </a:r>
          </a:p>
        </p:txBody>
      </p:sp>
      <p:pic>
        <p:nvPicPr>
          <p:cNvPr id="4" name="図 3"/>
          <p:cNvPicPr>
            <a:picLocks noChangeAspect="1"/>
          </p:cNvPicPr>
          <p:nvPr/>
        </p:nvPicPr>
        <p:blipFill>
          <a:blip r:embed="rId2"/>
          <a:stretch>
            <a:fillRect/>
          </a:stretch>
        </p:blipFill>
        <p:spPr>
          <a:xfrm>
            <a:off x="5580000" y="1836208"/>
            <a:ext cx="1400185" cy="1543061"/>
          </a:xfrm>
          <a:prstGeom prst="rect">
            <a:avLst/>
          </a:prstGeom>
        </p:spPr>
      </p:pic>
      <p:pic>
        <p:nvPicPr>
          <p:cNvPr id="5" name="図 4"/>
          <p:cNvPicPr>
            <a:picLocks noChangeAspect="1"/>
          </p:cNvPicPr>
          <p:nvPr/>
        </p:nvPicPr>
        <p:blipFill>
          <a:blip r:embed="rId3"/>
          <a:stretch>
            <a:fillRect/>
          </a:stretch>
        </p:blipFill>
        <p:spPr>
          <a:xfrm>
            <a:off x="1620000" y="3645000"/>
            <a:ext cx="1757375" cy="1466861"/>
          </a:xfrm>
          <a:prstGeom prst="rect">
            <a:avLst/>
          </a:prstGeom>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24</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44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53416" y="3651218"/>
            <a:ext cx="8499834" cy="26901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981000"/>
            <a:ext cx="8499834" cy="232131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a:solidFill>
                  <a:schemeClr val="tx1"/>
                </a:solidFill>
                <a:latin typeface="Arial" panose="020B0604020202020204" pitchFamily="34" charset="0"/>
                <a:ea typeface="Meiryo UI" panose="020B0604030504040204" pitchFamily="50" charset="-128"/>
                <a:cs typeface="Arial" panose="020B0604020202020204" pitchFamily="34" charset="0"/>
              </a:rPr>
              <a:t>Ứng phó khẩn cấp trong trường hợp sốc nhiệt</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00227" y="710325"/>
            <a:ext cx="8853023" cy="6102675"/>
          </a:xfrm>
        </p:spPr>
        <p:txBody>
          <a:bodyPr rtlCol="0">
            <a:normAutofit fontScale="92500" lnSpcReduction="10000"/>
          </a:bodyPr>
          <a:lstStyle/>
          <a:p>
            <a:pPr rtl="0"/>
            <a:r>
              <a:rPr lang="vi" sz="2000" dirty="0">
                <a:latin typeface="Arial" panose="020B0604020202020204" pitchFamily="34" charset="0"/>
                <a:cs typeface="Arial" panose="020B0604020202020204" pitchFamily="34" charset="0"/>
              </a:rPr>
              <a:t>Nếu bạn nghi ngờ bản thân bị sốc nhiệt</a:t>
            </a:r>
          </a:p>
          <a:p>
            <a:pPr marL="696600" lvl="1" indent="-457200" rtl="0">
              <a:buFont typeface="+mj-ea"/>
              <a:buAutoNum type="circleNumDbPlain"/>
            </a:pPr>
            <a:r>
              <a:rPr lang="vi" sz="1800" dirty="0">
                <a:latin typeface="Arial" panose="020B0604020202020204" pitchFamily="34" charset="0"/>
                <a:cs typeface="Arial" panose="020B0604020202020204" pitchFamily="34" charset="0"/>
              </a:rPr>
              <a:t>Nếu bạn đổ nhiều mồ hôi, chóng mặt, choáng váng, hãy báo ngay cho đồng nghiệp hoặc người quản lý, chuyển đến nơi thoáng mát, bổ sung nước và muối rồi nghỉ ngơi.</a:t>
            </a:r>
          </a:p>
          <a:p>
            <a:pPr marL="696600" lvl="1" indent="-457200" rtl="0">
              <a:buFont typeface="+mj-ea"/>
              <a:buAutoNum type="circleNumDbPlain"/>
            </a:pPr>
            <a:r>
              <a:rPr lang="vi" sz="1800" dirty="0">
                <a:latin typeface="Arial" panose="020B0604020202020204" pitchFamily="34" charset="0"/>
                <a:cs typeface="Arial" panose="020B0604020202020204" pitchFamily="34" charset="0"/>
              </a:rPr>
              <a:t>Nếu các triệu chứng của bạn vẫn kéo dài (hoặc trầm trọng hơn), hãy báo cho đồng nghiệp hoặc người quản lý của bạn và yêu cầu họ liên hệ với cơ sở y tế ngay lập tức.</a:t>
            </a:r>
          </a:p>
          <a:p>
            <a:pPr marL="696600" lvl="1" indent="-457200" rtl="0">
              <a:buFont typeface="+mj-ea"/>
              <a:buAutoNum type="circleNumDbPlain"/>
            </a:pPr>
            <a:r>
              <a:rPr lang="vi" sz="1800" dirty="0">
                <a:latin typeface="Arial" panose="020B0604020202020204" pitchFamily="34" charset="0"/>
                <a:cs typeface="Arial" panose="020B0604020202020204" pitchFamily="34" charset="0"/>
              </a:rPr>
              <a:t>Đã có trường hợp người bị ngã trên đường về nhà hoặc sau khi trở về nhà ngay cả khi các triệu chứng của họ đã thuyên giảm sau khi nghỉ ngơi, vì vậy bạn nên đợi sau giờ làm việc cho đến khi cơ thể đạt nhiệt độ bình thường và ổn định rồi mới trở về nhà.</a:t>
            </a:r>
            <a:endParaRPr lang="en-US" altLang="ja-JP" sz="1800" dirty="0">
              <a:latin typeface="Arial" panose="020B0604020202020204" pitchFamily="34" charset="0"/>
              <a:cs typeface="Arial" panose="020B0604020202020204" pitchFamily="34" charset="0"/>
            </a:endParaRPr>
          </a:p>
          <a:p>
            <a:pPr rtl="0"/>
            <a:r>
              <a:rPr lang="vi" sz="2000" dirty="0">
                <a:latin typeface="Arial" panose="020B0604020202020204" pitchFamily="34" charset="0"/>
                <a:cs typeface="Arial" panose="020B0604020202020204" pitchFamily="34" charset="0"/>
              </a:rPr>
              <a:t>Nếu bạn nghi ngờ đồng nghiệp của mình bị sốc nhiệt</a:t>
            </a:r>
          </a:p>
          <a:p>
            <a:pPr marL="696600" lvl="1" indent="-457200" rtl="0">
              <a:buFont typeface="+mj-ea"/>
              <a:buAutoNum type="circleNumDbPlain"/>
            </a:pPr>
            <a:r>
              <a:rPr lang="vi" sz="1800" dirty="0">
                <a:latin typeface="Arial" panose="020B0604020202020204" pitchFamily="34" charset="0"/>
                <a:cs typeface="Arial" panose="020B0604020202020204" pitchFamily="34" charset="0"/>
              </a:rPr>
              <a:t>Nếu đồng nghiệp của bạn mặt trông đỏ, loạng choạng hoặc cư xử theo cách khác thường, hãy ngay lập tức gọi họ, chuyển họ đến một nơi mát mẻ hơn, cho họ nước và muối và yêu cầu họ nghỉ ngơi (hãy cho các đồng nghiệp và quản lý khác biết và đừng để họ một mình cho đến khi họ hồi phục).</a:t>
            </a:r>
          </a:p>
          <a:p>
            <a:pPr marL="696600" lvl="1" indent="-457200" rtl="0">
              <a:buFont typeface="+mj-ea"/>
              <a:buAutoNum type="circleNumDbPlain"/>
            </a:pPr>
            <a:r>
              <a:rPr lang="vi" sz="1800" dirty="0">
                <a:latin typeface="Arial" panose="020B0604020202020204" pitchFamily="34" charset="0"/>
                <a:cs typeface="Arial" panose="020B0604020202020204" pitchFamily="34" charset="0"/>
              </a:rPr>
              <a:t>Nếu họ xỉu, hãy thực hiện các biện pháp như liên hệ với cơ sở y tế, theo Tờ rơi Phòng chống sốc nhiệt để tham khảo.</a:t>
            </a:r>
          </a:p>
          <a:p>
            <a:pPr marL="696600" lvl="1" indent="-457200" rtl="0">
              <a:buFont typeface="+mj-ea"/>
              <a:buAutoNum type="circleNumDbPlain"/>
            </a:pPr>
            <a:r>
              <a:rPr lang="vi" sz="1800" dirty="0">
                <a:latin typeface="Arial" panose="020B0604020202020204" pitchFamily="34" charset="0"/>
                <a:cs typeface="Arial" panose="020B0604020202020204" pitchFamily="34" charset="0"/>
              </a:rPr>
              <a:t>Để ứng phó với các trường hợp khẩn cấp một cách suôn sẻ, điều quan trọng là phải thực hành các bài tập hàng ngày để bạn có thể ứng phó với các trường hợp khẩn cấp mà không bị chậm trễ. Trước khi bắt đầu làm việc, hãy đảm bảo rằng bạn biết</a:t>
            </a:r>
            <a:r>
              <a:rPr lang="vi" sz="1800" u="sng" dirty="0">
                <a:latin typeface="Arial" panose="020B0604020202020204" pitchFamily="34" charset="0"/>
                <a:cs typeface="Arial" panose="020B0604020202020204" pitchFamily="34" charset="0"/>
              </a:rPr>
              <a:t> người mình phải báo cáo</a:t>
            </a:r>
            <a:r>
              <a:rPr lang="vi" sz="1800" dirty="0">
                <a:latin typeface="Arial" panose="020B0604020202020204" pitchFamily="34" charset="0"/>
                <a:cs typeface="Arial" panose="020B0604020202020204" pitchFamily="34" charset="0"/>
              </a:rPr>
              <a:t>, </a:t>
            </a:r>
            <a:r>
              <a:rPr lang="vi" sz="1800" u="sng" dirty="0">
                <a:latin typeface="Arial" panose="020B0604020202020204" pitchFamily="34" charset="0"/>
                <a:cs typeface="Arial" panose="020B0604020202020204" pitchFamily="34" charset="0"/>
              </a:rPr>
              <a:t>thông tin liên hệ của các tổ chức y tế và các địa chỉ liên hệ có liên quan khác,</a:t>
            </a:r>
            <a:r>
              <a:rPr lang="vi" sz="1800" dirty="0">
                <a:latin typeface="Arial" panose="020B0604020202020204" pitchFamily="34" charset="0"/>
                <a:cs typeface="Arial" panose="020B0604020202020204" pitchFamily="34" charset="0"/>
              </a:rPr>
              <a:t> cũng </a:t>
            </a:r>
            <a:r>
              <a:rPr lang="vi" sz="1800" u="sng" dirty="0">
                <a:latin typeface="Arial" panose="020B0604020202020204" pitchFamily="34" charset="0"/>
                <a:cs typeface="Arial" panose="020B0604020202020204" pitchFamily="34" charset="0"/>
              </a:rPr>
              <a:t>như vị trí của các khu vực nghỉ ngơi và kho chứa đồ uống thể thao</a:t>
            </a:r>
            <a:r>
              <a:rPr lang="vi" sz="1800" dirty="0">
                <a:latin typeface="Arial" panose="020B0604020202020204" pitchFamily="34" charset="0"/>
                <a:cs typeface="Arial" panose="020B0604020202020204" pitchFamily="34" charset="0"/>
              </a:rPr>
              <a:t>.</a:t>
            </a:r>
          </a:p>
          <a:p>
            <a:pPr rtl="0"/>
            <a:endParaRPr lang="en-US" altLang="ja-JP" sz="20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25</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12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5597791"/>
            <a:ext cx="8499834" cy="5498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36166" y="2262973"/>
            <a:ext cx="8499834" cy="800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6" y="1044208"/>
            <a:ext cx="8499834" cy="800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dirty="0">
                <a:solidFill>
                  <a:schemeClr val="tx1"/>
                </a:solidFill>
                <a:latin typeface="Arial" panose="020B0604020202020204" pitchFamily="34" charset="0"/>
                <a:ea typeface="Meiryo UI" panose="020B0604030504040204" pitchFamily="50" charset="-128"/>
                <a:cs typeface="Arial" panose="020B0604020202020204" pitchFamily="34" charset="0"/>
              </a:rPr>
              <a:t>Điểm lưu ý trong ngăn ngừa tai nạn - Rơi ngã</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35488" y="710325"/>
            <a:ext cx="8853023" cy="6102675"/>
          </a:xfrm>
        </p:spPr>
        <p:txBody>
          <a:bodyPr rtlCol="0">
            <a:normAutofit/>
          </a:bodyPr>
          <a:lstStyle/>
          <a:p>
            <a:pPr rtl="0"/>
            <a:r>
              <a:rPr lang="vi" sz="2000" dirty="0">
                <a:latin typeface="Arial" panose="020B0604020202020204" pitchFamily="34" charset="0"/>
                <a:cs typeface="Arial" panose="020B0604020202020204" pitchFamily="34" charset="0"/>
              </a:rPr>
              <a:t>Kiểm tra các tuyến đường tuần tra và lối đi khi trời còn sáng</a:t>
            </a:r>
          </a:p>
          <a:p>
            <a:pPr marL="468000" lvl="1" rtl="0"/>
            <a:r>
              <a:rPr lang="vi" sz="1800" dirty="0">
                <a:latin typeface="Arial" panose="020B0604020202020204" pitchFamily="34" charset="0"/>
                <a:cs typeface="Arial" panose="020B0604020202020204" pitchFamily="34" charset="0"/>
              </a:rPr>
              <a:t>Kiểm tra vị trí cầu thang, bậc tam cấp, khu vực trơn trượt,… khi trời còn sáng, và nếu có nguy cơ rơi ngã, hãy chia sẻ những thông tin đó với người khác để loại bỏ nguy hiểm.</a:t>
            </a:r>
            <a:endParaRPr lang="en-US" altLang="ja-JP" sz="18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Giữ chặt chân thang xếp</a:t>
            </a:r>
            <a:endParaRPr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Khi sử dụng thang xếp hoặc các thiết bị khác để làm việc ở độ cao, nguy cơ bị ngã từ các thang hoặc thang xếp bị ngã sẽ tăng lên nếu chân của chúng không được giữ chắc chắn.</a:t>
            </a:r>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468000" lvl="1" rtl="0"/>
            <a:endParaRPr lang="en-US" altLang="ja-JP" sz="18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Không đi trên xe nâng hàng như xe ô tô nâng hàng không được thiết kế để chở người</a:t>
            </a:r>
            <a:endParaRPr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Xe nâng hàng “chỉ dành cho hàng hóa" và bạn không được phép sử dụng chúng vì bất kỳ lý do gì.</a:t>
            </a:r>
            <a:endParaRPr lang="en-US" altLang="ja-JP" sz="1800" dirty="0">
              <a:latin typeface="Arial" panose="020B0604020202020204" pitchFamily="34" charset="0"/>
              <a:cs typeface="Arial" panose="020B0604020202020204"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2599700703"/>
              </p:ext>
            </p:extLst>
          </p:nvPr>
        </p:nvGraphicFramePr>
        <p:xfrm>
          <a:off x="432000" y="3213000"/>
          <a:ext cx="8460000" cy="1463040"/>
        </p:xfrm>
        <a:graphic>
          <a:graphicData uri="http://schemas.openxmlformats.org/drawingml/2006/table">
            <a:tbl>
              <a:tblPr firstRow="1" bandRow="1">
                <a:tableStyleId>{5C22544A-7EE6-4342-B048-85BDC9FD1C3A}</a:tableStyleId>
              </a:tblPr>
              <a:tblGrid>
                <a:gridCol w="8460000">
                  <a:extLst>
                    <a:ext uri="{9D8B030D-6E8A-4147-A177-3AD203B41FA5}">
                      <a16:colId xmlns:a16="http://schemas.microsoft.com/office/drawing/2014/main" val="20000"/>
                    </a:ext>
                  </a:extLst>
                </a:gridCol>
              </a:tblGrid>
              <a:tr h="212358">
                <a:tc>
                  <a:txBody>
                    <a:bodyPr/>
                    <a:lstStyle/>
                    <a:p>
                      <a:pPr algn="ctr" rtl="0"/>
                      <a:r>
                        <a:rPr lang="vi" sz="1400" dirty="0">
                          <a:solidFill>
                            <a:schemeClr val="bg1"/>
                          </a:solidFill>
                          <a:latin typeface="Arial" panose="020B0604020202020204" pitchFamily="34" charset="0"/>
                          <a:ea typeface="Meiryo UI" panose="020B0604030504040204" pitchFamily="50" charset="-128"/>
                          <a:cs typeface="Arial" panose="020B0604020202020204" pitchFamily="34" charset="0"/>
                        </a:rPr>
                        <a:t>Các lưu ý khi sử dụng thang xếp và ghế thang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Thang xếp và ghế thang nên được sử dụng trên sàn chắc chắn, không được sử dụng trên sàn mềm.</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Nên chặn đúng cách để ngăn không cho bậc thang xếp mở ra trước khi sử dụng.</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Tránh ngồi trên nóc thang xếp hay giạng chân.</a:t>
                      </a:r>
                    </a:p>
                    <a:p>
                      <a:pPr marL="342900" indent="-342900" algn="l" rtl="0">
                        <a:buFont typeface="Wingdings" panose="05000000000000000000" pitchFamily="2" charset="2"/>
                        <a:buChar char="ü"/>
                      </a:pPr>
                      <a:r>
                        <a:rPr lang="vi" sz="1400" dirty="0">
                          <a:latin typeface="Arial" panose="020B0604020202020204" pitchFamily="34" charset="0"/>
                          <a:ea typeface="Meiryo UI" panose="020B0604030504040204" pitchFamily="50" charset="-128"/>
                          <a:cs typeface="Arial" panose="020B0604020202020204" pitchFamily="34" charset="0"/>
                        </a:rPr>
                        <a:t>Không sử dụng thang xếp bị hư các khu vực như nút chặn hoặc bậc thang cuối (chân thang), hoặc bậc thang bị biến dạng và các thiết bị hư hỏng có liên quan khác, và thay thế chúng cho phù hợp.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26</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52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3213000"/>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40000" y="2061000"/>
            <a:ext cx="8499834" cy="79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100286"/>
            <a:ext cx="8499834" cy="528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a:solidFill>
                  <a:schemeClr val="tx1"/>
                </a:solidFill>
                <a:latin typeface="Arial" panose="020B0604020202020204" pitchFamily="34" charset="0"/>
                <a:ea typeface="Meiryo UI" panose="020B0604030504040204" pitchFamily="50" charset="-128"/>
                <a:cs typeface="Arial" panose="020B0604020202020204" pitchFamily="34" charset="0"/>
              </a:rPr>
              <a:t>Điểm lưu ý trong ngăn ngừa tai nạn - Bị kẹp</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190477" y="722436"/>
            <a:ext cx="8853023" cy="6102675"/>
          </a:xfrm>
        </p:spPr>
        <p:txBody>
          <a:bodyPr rtlCol="0">
            <a:normAutofit/>
          </a:bodyPr>
          <a:lstStyle/>
          <a:p>
            <a:pPr rtl="0"/>
            <a:r>
              <a:rPr lang="vi" sz="2000" dirty="0">
                <a:latin typeface="Arial" panose="020B0604020202020204" pitchFamily="34" charset="0"/>
                <a:cs typeface="Arial" panose="020B0604020202020204" pitchFamily="34" charset="0"/>
              </a:rPr>
              <a:t>Đứng ở vị trí mà tài xế có thể nhìn thấy</a:t>
            </a:r>
          </a:p>
          <a:p>
            <a:pPr marL="468000" lvl="1" rtl="0"/>
            <a:r>
              <a:rPr lang="vi" sz="1800" dirty="0">
                <a:latin typeface="Arial" panose="020B0604020202020204" pitchFamily="34" charset="0"/>
                <a:cs typeface="Arial" panose="020B0604020202020204" pitchFamily="34" charset="0"/>
              </a:rPr>
              <a:t>Nếu nhân viên bảo vệ đứng trong điểm mù của tài xế, tài xế có thể bắt đầu lái xe mà không để ý đến bảo vệ.</a:t>
            </a:r>
            <a:endParaRPr lang="en-US" altLang="ja-JP" sz="18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Kiểm tra phạm vi hoạt động của xe nâng hàng và xe đặc biệt</a:t>
            </a:r>
            <a:endParaRPr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Kiểm tra chuyển động của các loại xe đặc biệt như xe nâng hàng và máy xúc đào gầu nghịch (ví dụ như chuyển động lên xuống, phạm vi xoay của máy xúc) và duy trì khoảng cách an toàn.</a:t>
            </a:r>
            <a:endParaRPr lang="en-US" altLang="ja-JP" sz="18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Hiểu cơ chế hoạt động của cửa để tránh bị kẹp tay và ngón tay</a:t>
            </a:r>
            <a:endParaRPr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Hiểu được hướng đóng mở của cửa, cơ chế hoạt động của cửa tự động, v.v.</a:t>
            </a:r>
            <a:endParaRPr lang="en-US" altLang="ja-JP" sz="1800" dirty="0">
              <a:latin typeface="Arial" panose="020B0604020202020204" pitchFamily="34" charset="0"/>
              <a:cs typeface="Arial" panose="020B0604020202020204" pitchFamily="34" charset="0"/>
            </a:endParaRPr>
          </a:p>
        </p:txBody>
      </p:sp>
      <p:sp>
        <p:nvSpPr>
          <p:cNvPr id="8" name="角丸四角形 7"/>
          <p:cNvSpPr/>
          <p:nvPr/>
        </p:nvSpPr>
        <p:spPr>
          <a:xfrm>
            <a:off x="432000" y="378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vi"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[Trường hợp ví dụ]</a:t>
            </a:r>
          </a:p>
          <a:p>
            <a:pPr rtl="0"/>
            <a:r>
              <a:rPr lang="vi" sz="2000">
                <a:solidFill>
                  <a:schemeClr val="tx1"/>
                </a:solidFill>
                <a:latin typeface="Arial" panose="020B0604020202020204" pitchFamily="34" charset="0"/>
                <a:ea typeface="Meiryo UI" panose="020B0604030504040204" pitchFamily="50" charset="-128"/>
                <a:cs typeface="Arial" panose="020B0604020202020204" pitchFamily="34" charset="0"/>
              </a:rPr>
              <a:t>Khi người bảo vệ cố gắng đi ra ngoài để tuần tra, cơn gió mạnh bất ngờ đóng sầm cửa lại, làm anh ta bị kẹp tay.</a:t>
            </a:r>
            <a:endParaRPr kumimoji="1" lang="ja-JP" altLang="en-US" sz="20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13" name="角丸四角形 12"/>
          <p:cNvSpPr/>
          <p:nvPr/>
        </p:nvSpPr>
        <p:spPr>
          <a:xfrm>
            <a:off x="432000" y="522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vi"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[Trường hợp ví dụ]</a:t>
            </a:r>
          </a:p>
          <a:p>
            <a:pPr rtl="0"/>
            <a:r>
              <a:rPr lang="vi" sz="2000">
                <a:solidFill>
                  <a:schemeClr val="tx1"/>
                </a:solidFill>
                <a:latin typeface="Arial" panose="020B0604020202020204" pitchFamily="34" charset="0"/>
                <a:ea typeface="Meiryo UI" panose="020B0604030504040204" pitchFamily="50" charset="-128"/>
                <a:cs typeface="Arial" panose="020B0604020202020204" pitchFamily="34" charset="0"/>
              </a:rPr>
              <a:t>Anh ta hạ xe nâng hàng xuống mặc dù chân anh ta ở ngay bên dưới nó, khiến chân bị kẹt bởi xe nâng hàng</a:t>
            </a:r>
            <a:endParaRPr kumimoji="1" lang="ja-JP" altLang="en-US" sz="20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27</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875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40000" y="5135088"/>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40000" y="3388922"/>
            <a:ext cx="8499834" cy="575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0" name="正方形/長方形 9"/>
          <p:cNvSpPr/>
          <p:nvPr/>
        </p:nvSpPr>
        <p:spPr>
          <a:xfrm>
            <a:off x="540000" y="2423774"/>
            <a:ext cx="8499834" cy="575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4" name="正方形/長方形 13"/>
          <p:cNvSpPr/>
          <p:nvPr/>
        </p:nvSpPr>
        <p:spPr>
          <a:xfrm>
            <a:off x="550341" y="1458624"/>
            <a:ext cx="8499834" cy="57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a:solidFill>
                  <a:schemeClr val="tx1"/>
                </a:solidFill>
                <a:latin typeface="Arial" panose="020B0604020202020204" pitchFamily="34" charset="0"/>
                <a:ea typeface="Meiryo UI" panose="020B0604030504040204" pitchFamily="50" charset="-128"/>
                <a:cs typeface="Arial" panose="020B0604020202020204" pitchFamily="34" charset="0"/>
              </a:rPr>
              <a:t>Điểm lưu ý trong ngăn ngừa tai nạn - Bị tấn công</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3703" y="710325"/>
            <a:ext cx="8853023" cy="6102675"/>
          </a:xfrm>
        </p:spPr>
        <p:txBody>
          <a:bodyPr rtlCol="0">
            <a:normAutofit/>
          </a:bodyPr>
          <a:lstStyle/>
          <a:p>
            <a:pPr marL="0" indent="0" rtl="0">
              <a:buNone/>
            </a:pPr>
            <a:r>
              <a:rPr lang="vi" sz="2000" dirty="0">
                <a:latin typeface="Arial" panose="020B0604020202020204" pitchFamily="34" charset="0"/>
                <a:cs typeface="Arial" panose="020B0604020202020204" pitchFamily="34" charset="0"/>
              </a:rPr>
              <a:t>[Ừng phó với những cá nhân đáng ngờ]</a:t>
            </a:r>
          </a:p>
          <a:p>
            <a:pPr rtl="0"/>
            <a:r>
              <a:rPr lang="vi" sz="2000" dirty="0">
                <a:latin typeface="Arial" panose="020B0604020202020204" pitchFamily="34" charset="0"/>
                <a:cs typeface="Arial" panose="020B0604020202020204" pitchFamily="34" charset="0"/>
              </a:rPr>
              <a:t>Nói chuyện với họ một cách tôn trọng và giải thích một cách lịch sự</a:t>
            </a:r>
          </a:p>
          <a:p>
            <a:pPr marL="468000" lvl="1" rtl="0"/>
            <a:r>
              <a:rPr lang="vi" sz="1800" dirty="0">
                <a:latin typeface="Arial" panose="020B0604020202020204" pitchFamily="34" charset="0"/>
                <a:cs typeface="Arial" panose="020B0604020202020204" pitchFamily="34" charset="0"/>
              </a:rPr>
              <a:t>Bạn có thể tránh xung đột bằng cách chú ý đến cảm xúc và cảm giác của đối phương</a:t>
            </a:r>
            <a:endParaRPr lang="en-US" altLang="ja-JP" sz="18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Giữ khoảng cách thích hợp với nhau</a:t>
            </a:r>
            <a:endParaRPr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Để tránh nguy hại trực tiếp từ những người đáng ngờ, hãy tránh tiếp cận họ một cách không cần thiết.</a:t>
            </a:r>
            <a:endParaRPr lang="en-US" altLang="ja-JP" sz="18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Nếu có một cá nhân đáng ngờ, hãy đối phó theo nhóm với họ</a:t>
            </a:r>
            <a:endParaRPr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Không ứng phó một mình một với cá nhân đáng ngờ mà hãy thành lập một nhóm gồm nhiều người</a:t>
            </a:r>
            <a:endParaRPr lang="en-US" altLang="ja-JP" sz="1800" dirty="0">
              <a:latin typeface="Arial" panose="020B0604020202020204" pitchFamily="34" charset="0"/>
              <a:cs typeface="Arial" panose="020B0604020202020204" pitchFamily="34" charset="0"/>
            </a:endParaRPr>
          </a:p>
          <a:p>
            <a:pPr marL="0" indent="0" rtl="0">
              <a:buNone/>
            </a:pPr>
            <a:endParaRPr lang="en-US" altLang="ja-JP" sz="2000" dirty="0">
              <a:latin typeface="Arial" panose="020B0604020202020204" pitchFamily="34" charset="0"/>
              <a:cs typeface="Arial" panose="020B0604020202020204" pitchFamily="34" charset="0"/>
            </a:endParaRPr>
          </a:p>
          <a:p>
            <a:pPr marL="0" indent="0" rtl="0">
              <a:buNone/>
            </a:pPr>
            <a:r>
              <a:rPr lang="vi" sz="2000" dirty="0">
                <a:latin typeface="Arial" panose="020B0604020202020204" pitchFamily="34" charset="0"/>
                <a:cs typeface="Arial" panose="020B0604020202020204" pitchFamily="34" charset="0"/>
              </a:rPr>
              <a:t>[Đối phó với ong]</a:t>
            </a:r>
          </a:p>
          <a:p>
            <a:pPr marL="10800" rtl="0"/>
            <a:r>
              <a:rPr lang="vi" sz="2000" dirty="0">
                <a:latin typeface="Arial" panose="020B0604020202020204" pitchFamily="34" charset="0"/>
                <a:cs typeface="Arial" panose="020B0604020202020204" pitchFamily="34" charset="0"/>
              </a:rPr>
              <a:t>Tránh tiếp cận hoặc kích động chúng một cách không cần thiết</a:t>
            </a:r>
            <a:endParaRPr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Nhờ chuyên gia xử lý.</a:t>
            </a:r>
            <a:endParaRPr lang="en-US" altLang="ja-JP" sz="18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28</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3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40000" y="4907096"/>
            <a:ext cx="8499834" cy="14019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40000" y="3705354"/>
            <a:ext cx="8499834" cy="8036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40000" y="2036286"/>
            <a:ext cx="8499834" cy="890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100286"/>
            <a:ext cx="8499834" cy="528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a:solidFill>
                  <a:schemeClr val="tx1"/>
                </a:solidFill>
                <a:latin typeface="Arial" panose="020B0604020202020204" pitchFamily="34" charset="0"/>
                <a:ea typeface="Meiryo UI" panose="020B0604030504040204" pitchFamily="50" charset="-128"/>
                <a:cs typeface="Arial" panose="020B0604020202020204" pitchFamily="34" charset="0"/>
              </a:rPr>
              <a:t>Những điểm chính khi xảy ra bất thường</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182977" y="710325"/>
            <a:ext cx="8853023" cy="6102675"/>
          </a:xfrm>
        </p:spPr>
        <p:txBody>
          <a:bodyPr rtlCol="0">
            <a:normAutofit/>
          </a:bodyPr>
          <a:lstStyle/>
          <a:p>
            <a:pPr rtl="0"/>
            <a:r>
              <a:rPr lang="vi" sz="2000" dirty="0">
                <a:latin typeface="Arial" panose="020B0604020202020204" pitchFamily="34" charset="0"/>
                <a:cs typeface="Arial" panose="020B0604020202020204" pitchFamily="34" charset="0"/>
              </a:rPr>
              <a:t>Liên hệ với cơ quan thực thi pháp luật, v.v.</a:t>
            </a:r>
          </a:p>
          <a:p>
            <a:pPr marL="468000" lvl="1" rtl="0"/>
            <a:r>
              <a:rPr lang="vi" sz="1800" dirty="0">
                <a:latin typeface="Arial" panose="020B0604020202020204" pitchFamily="34" charset="0"/>
                <a:cs typeface="Arial" panose="020B0604020202020204" pitchFamily="34" charset="0"/>
              </a:rPr>
              <a:t>Ngoài việc bình tĩnh đánh giá tình hình, đề phòng thiệt hại lan rộng, sơ cứu và hướng dẫn người bị thương.</a:t>
            </a:r>
            <a:endParaRPr lang="en-US" altLang="ja-JP" sz="18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Bảo vệ hiện trường</a:t>
            </a:r>
            <a:endParaRPr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Có rất nhiều bằng chứng để lại có thể là nguyên nhân của tội ác hoặc tai nạn.</a:t>
            </a:r>
            <a:endParaRPr lang="en-US" altLang="ja-JP" sz="18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Cố gắng hết sức để giữ nguyên hiện trường và hợp tác với cảnh sát và nhân viên cứu hỏa trong nhiệm vụ của họ, chẳng hạn như thu thập chứng cứ.</a:t>
            </a:r>
            <a:endParaRPr lang="en-US" altLang="ja-JP" sz="18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Thực hiện hồi sức khẩn cấp</a:t>
            </a:r>
            <a:endParaRPr lang="en-US" altLang="ja-JP" sz="18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Hướng dẫn mọi người sơ tán</a:t>
            </a:r>
            <a:endParaRPr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Vì nhân viên bảo vệ thường được giao vai trò chỉ đạo mọi người sơ tán và dập lửa ở giai đoạn đầu, hãy nhớ kiểm tra kế hoạch sơ tán và chuẩn bị cho việc chỉ đạo mọi người sơ tán.</a:t>
            </a:r>
            <a:endParaRPr lang="en-US" altLang="ja-JP" sz="18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Dập lửa ở giai đoạn đầu</a:t>
            </a:r>
            <a:endParaRPr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Khi phát hiện ra một đám cháy chẳng hạn như đám cháy mới chớm nở, điều quan trọng là phải nỗ lực dập tắt ngay từ giai đoạn đầu, cũng như hướng dẫn mọi người sơ tán.</a:t>
            </a:r>
            <a:endParaRPr lang="en-US" altLang="ja-JP" sz="18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Tuy nhiên, nếu bạn cảm thấy bản thân đang gặp nguy hiểm hoặc đám cháy đã lan lên trần nhà, hãy sơ tán ngay lập tức.</a:t>
            </a:r>
            <a:endParaRPr lang="en-US" altLang="ja-JP" sz="18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29</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08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5325650"/>
            <a:ext cx="8591081" cy="11507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274853" y="4003611"/>
            <a:ext cx="8591081" cy="1020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2" name="正方形/長方形 1"/>
          <p:cNvSpPr/>
          <p:nvPr/>
        </p:nvSpPr>
        <p:spPr>
          <a:xfrm>
            <a:off x="274854" y="1637247"/>
            <a:ext cx="5685024" cy="20780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53333" y="765000"/>
            <a:ext cx="8853023" cy="5976000"/>
          </a:xfrm>
        </p:spPr>
        <p:txBody>
          <a:bodyPr rtlCol="0">
            <a:normAutofit/>
          </a:bodyPr>
          <a:lstStyle/>
          <a:p>
            <a:pPr marL="0" indent="0" rtl="0">
              <a:buNone/>
            </a:pPr>
            <a:r>
              <a:rPr lang="vi" sz="1600" dirty="0">
                <a:latin typeface="Arial" panose="020B0604020202020204" pitchFamily="34" charset="0"/>
                <a:cs typeface="Arial" panose="020B0604020202020204" pitchFamily="34" charset="0"/>
              </a:rPr>
              <a:t>[Tai nạn tại nơi làm việc: Trường hợp 2] </a:t>
            </a:r>
            <a:r>
              <a:rPr lang="vi" sz="1600" b="1" dirty="0">
                <a:solidFill>
                  <a:srgbClr val="C00000"/>
                </a:solidFill>
                <a:latin typeface="Arial" panose="020B0604020202020204" pitchFamily="34" charset="0"/>
                <a:cs typeface="Arial" panose="020B0604020202020204" pitchFamily="34" charset="0"/>
              </a:rPr>
              <a:t>Một công nhân bị sốc nhiệt khi đang điều hướng và sắp xếp xe cộ tại một bãi đậu xe trên tầng thượng dưới trời nắng nóng</a:t>
            </a:r>
            <a:endParaRPr lang="en-US" altLang="ja-JP" sz="1600" b="1" dirty="0">
              <a:solidFill>
                <a:srgbClr val="C00000"/>
              </a:solidFill>
              <a:latin typeface="Arial" panose="020B0604020202020204" pitchFamily="34" charset="0"/>
              <a:cs typeface="Arial" panose="020B0604020202020204" pitchFamily="34" charset="0"/>
            </a:endParaRPr>
          </a:p>
          <a:p>
            <a:pPr marL="0" indent="0" rtl="0">
              <a:buNone/>
            </a:pPr>
            <a:r>
              <a:rPr lang="vi" sz="1600" dirty="0">
                <a:latin typeface="Arial" panose="020B0604020202020204" pitchFamily="34" charset="0"/>
                <a:cs typeface="Arial" panose="020B0604020202020204" pitchFamily="34" charset="0"/>
              </a:rPr>
              <a:t>1. Tai nạn đã xảy ra như thế nào?</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Với vai trò là một nhân viên bảo vệ, Công nhân C có nhiệm vụ điều hướng và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vi" sz="1200" dirty="0">
                <a:solidFill>
                  <a:schemeClr val="tx1"/>
                </a:solidFill>
                <a:latin typeface="Arial" panose="020B0604020202020204" pitchFamily="34" charset="0"/>
                <a:cs typeface="Arial" panose="020B0604020202020204" pitchFamily="34" charset="0"/>
              </a:rPr>
              <a:t>sắp xếp xe cộ tại bãi đậu xe trên tầng thượng của một siêu thị dưới trời nắng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vi" sz="1200" dirty="0">
                <a:solidFill>
                  <a:schemeClr val="tx1"/>
                </a:solidFill>
                <a:latin typeface="Arial" panose="020B0604020202020204" pitchFamily="34" charset="0"/>
                <a:cs typeface="Arial" panose="020B0604020202020204" pitchFamily="34" charset="0"/>
              </a:rPr>
              <a:t>nóng.</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Anh phụ trách công việc tương tự trong ba ngày liên tiếp vào thời điểm đó, và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vi" sz="1200" dirty="0">
                <a:solidFill>
                  <a:schemeClr val="tx1"/>
                </a:solidFill>
                <a:latin typeface="Arial" panose="020B0604020202020204" pitchFamily="34" charset="0"/>
                <a:cs typeface="Arial" panose="020B0604020202020204" pitchFamily="34" charset="0"/>
              </a:rPr>
              <a:t>mặc dù anh ấy đã phàn nàn với người quản lý hiện trường vào ngày hôm đó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vi" sz="1200" dirty="0">
                <a:solidFill>
                  <a:schemeClr val="tx1"/>
                </a:solidFill>
                <a:latin typeface="Arial" panose="020B0604020202020204" pitchFamily="34" charset="0"/>
                <a:cs typeface="Arial" panose="020B0604020202020204" pitchFamily="34" charset="0"/>
              </a:rPr>
              <a:t>rằng anh ấy cảm thấy không khỏe, Công nhân C đã quyết định rằng anh ấy ổn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vi" sz="1200" dirty="0">
                <a:solidFill>
                  <a:schemeClr val="tx1"/>
                </a:solidFill>
                <a:latin typeface="Arial" panose="020B0604020202020204" pitchFamily="34" charset="0"/>
                <a:cs typeface="Arial" panose="020B0604020202020204" pitchFamily="34" charset="0"/>
              </a:rPr>
              <a:t>và quay trở lại làm nhiệm vụ của mình.</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Người quản lý hiện trường nhận thấy rằng Công nhân C trông không được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vi" sz="1200" dirty="0">
                <a:solidFill>
                  <a:schemeClr val="tx1"/>
                </a:solidFill>
                <a:latin typeface="Arial" panose="020B0604020202020204" pitchFamily="34" charset="0"/>
                <a:cs typeface="Arial" panose="020B0604020202020204" pitchFamily="34" charset="0"/>
              </a:rPr>
              <a:t>khỏe và ra lệnh cho anh ta nghỉ ngơi, nhưng sau đó công nhân này được phát </a:t>
            </a:r>
            <a:r>
              <a:rPr lang="en-US" sz="1200" dirty="0">
                <a:solidFill>
                  <a:schemeClr val="tx1"/>
                </a:solidFill>
                <a:latin typeface="Arial" panose="020B0604020202020204" pitchFamily="34" charset="0"/>
                <a:cs typeface="Arial" panose="020B0604020202020204" pitchFamily="34" charset="0"/>
              </a:rPr>
              <a:t/>
            </a:r>
            <a:br>
              <a:rPr lang="en-US" sz="1200" dirty="0">
                <a:solidFill>
                  <a:schemeClr val="tx1"/>
                </a:solidFill>
                <a:latin typeface="Arial" panose="020B0604020202020204" pitchFamily="34" charset="0"/>
                <a:cs typeface="Arial" panose="020B0604020202020204" pitchFamily="34" charset="0"/>
              </a:rPr>
            </a:br>
            <a:r>
              <a:rPr lang="vi" sz="1200" dirty="0">
                <a:solidFill>
                  <a:schemeClr val="tx1"/>
                </a:solidFill>
                <a:latin typeface="Arial" panose="020B0604020202020204" pitchFamily="34" charset="0"/>
                <a:cs typeface="Arial" panose="020B0604020202020204" pitchFamily="34" charset="0"/>
              </a:rPr>
              <a:t>hiện nằm trên mặt đất và nôn mửa. Anh đã chết vì sốc nhiệt.</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vi" sz="1600" dirty="0">
                <a:latin typeface="Arial" panose="020B0604020202020204" pitchFamily="34" charset="0"/>
                <a:cs typeface="Arial" panose="020B0604020202020204" pitchFamily="34" charset="0"/>
              </a:rPr>
              <a:t>2. Làm việc không an toàn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Tình trạng thể chất của anh đã giảm sút do phải làm việc dưới trời nắng nóng trong nhiều ngày liên tục.</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Anh ấy đã đang thực hiện nhiệm vụ của mình mà không đảm bảo đủ thời gian nghỉ ngơi.</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Người quản lý công trường cũng như Công nhân C đã thiếu kiến thức về sốc nhiệt và không có biện pháp xử lý thích hợp.</a:t>
            </a:r>
            <a:endParaRPr lang="en-US" altLang="ja-JP" sz="1200" dirty="0">
              <a:solidFill>
                <a:schemeClr val="tx1"/>
              </a:solidFill>
              <a:latin typeface="Arial" panose="020B0604020202020204" pitchFamily="34" charset="0"/>
              <a:cs typeface="Arial" panose="020B0604020202020204" pitchFamily="34" charset="0"/>
            </a:endParaRPr>
          </a:p>
          <a:p>
            <a:pPr marL="0" indent="0" rtl="0">
              <a:buNone/>
            </a:pPr>
            <a:r>
              <a:rPr lang="vi" sz="1600" dirty="0">
                <a:latin typeface="Arial" panose="020B0604020202020204" pitchFamily="34" charset="0"/>
                <a:cs typeface="Arial" panose="020B0604020202020204" pitchFamily="34" charset="0"/>
              </a:rPr>
              <a:t>3. Làm gì để làm việc an toàn?</a:t>
            </a:r>
            <a:endParaRPr kumimoji="1" lang="en-US" altLang="ja-JP" sz="16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Đảm bảo đủ thời gian giải lao, khu vực nghỉ ngơi và các điều kiện liên quan khác phù hợp với điều kiện sức khỏe của công nhân.</a:t>
            </a:r>
            <a:endParaRPr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Hãy lưu ý đến việc bổ sung nước và muối, quần áo và các trang phục liên quan khác cần được xem xét khi làm việc nhiều giờ dưới trời nắng nóng.</a:t>
            </a:r>
            <a:endParaRPr kumimoji="1" lang="en-US" altLang="ja-JP" sz="12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vi" sz="1200" dirty="0">
                <a:solidFill>
                  <a:schemeClr val="tx1"/>
                </a:solidFill>
                <a:latin typeface="Arial" panose="020B0604020202020204" pitchFamily="34" charset="0"/>
                <a:cs typeface="Arial" panose="020B0604020202020204" pitchFamily="34" charset="0"/>
              </a:rPr>
              <a:t>Cung cấp giáo dục kỹ lưỡng về sốc nhiệt, bao gồm cả cách ứng phó khẩn cấp.</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400" b="1">
                <a:solidFill>
                  <a:schemeClr val="tx1"/>
                </a:solidFill>
                <a:latin typeface="Arial" panose="020B0604020202020204" pitchFamily="34" charset="0"/>
                <a:ea typeface="Meiryo UI" panose="020B0604030504040204" pitchFamily="50" charset="-128"/>
                <a:cs typeface="Arial" panose="020B0604020202020204" pitchFamily="34" charset="0"/>
              </a:rPr>
              <a:t>Có nhiều nguy hiểm khác nhau tại nơi làm việc</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descr="http://anzeninfo.mhlw.go.jp/anzen/sai/image/sai10-836-43-1.gif"/>
          <p:cNvPicPr/>
          <p:nvPr/>
        </p:nvPicPr>
        <p:blipFill>
          <a:blip r:embed="rId2">
            <a:extLst>
              <a:ext uri="{28A0092B-C50C-407E-A947-70E740481C1C}">
                <a14:useLocalDpi xmlns:a14="http://schemas.microsoft.com/office/drawing/2010/main" val="0"/>
              </a:ext>
            </a:extLst>
          </a:blip>
          <a:srcRect/>
          <a:stretch>
            <a:fillRect/>
          </a:stretch>
        </p:blipFill>
        <p:spPr bwMode="auto">
          <a:xfrm>
            <a:off x="6105753" y="1501379"/>
            <a:ext cx="2738661" cy="215534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18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800" b="1">
                <a:solidFill>
                  <a:schemeClr val="tx1"/>
                </a:solidFill>
                <a:latin typeface="Arial" panose="020B0604020202020204" pitchFamily="34" charset="0"/>
                <a:ea typeface="Meiryo UI" panose="020B0604030504040204" pitchFamily="50" charset="-128"/>
                <a:cs typeface="Arial" panose="020B0604020202020204" pitchFamily="34" charset="0"/>
              </a:rPr>
              <a:t>Những điểm chính khi xảy ra tai nạn</a:t>
            </a:r>
            <a:endParaRPr kumimoji="1" lang="en-US" altLang="ja-JP" sz="28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vi" sz="1800" dirty="0">
                <a:latin typeface="Arial" panose="020B0604020202020204" pitchFamily="34" charset="0"/>
                <a:cs typeface="Arial" panose="020B0604020202020204" pitchFamily="34" charset="0"/>
              </a:rPr>
              <a:t>Nguy cơ tai nạn tại nơi làm việc không thể giảm xuống bằng 0, ngay cả khi chính các công ty bảo vệ, nhà thầu và nhân viên bảo vệ tích cực thực hiện các hành động và quản lý an toàn và sức khỏe tích cực.</a:t>
            </a:r>
            <a:endParaRPr lang="en-US" altLang="ja-JP" sz="1800" dirty="0">
              <a:latin typeface="Arial" panose="020B0604020202020204" pitchFamily="34" charset="0"/>
              <a:cs typeface="Arial" panose="020B0604020202020204" pitchFamily="34" charset="0"/>
            </a:endParaRPr>
          </a:p>
          <a:p>
            <a:pPr rtl="0"/>
            <a:r>
              <a:rPr lang="vi" sz="1800" dirty="0">
                <a:latin typeface="Arial" panose="020B0604020202020204" pitchFamily="34" charset="0"/>
                <a:cs typeface="Arial" panose="020B0604020202020204" pitchFamily="34" charset="0"/>
              </a:rPr>
              <a:t>Trong trường hợp không may xảy ra tai nạn lao động tại nơi làm việc, hãy hành động (chẳng hạn như sơ cứu) để hỗ trợ các nạn nhân.</a:t>
            </a:r>
            <a:endParaRPr lang="en-US" altLang="ja-JP" sz="1800" dirty="0">
              <a:latin typeface="Arial" panose="020B0604020202020204" pitchFamily="34" charset="0"/>
              <a:cs typeface="Arial" panose="020B0604020202020204" pitchFamily="34" charset="0"/>
            </a:endParaRPr>
          </a:p>
        </p:txBody>
      </p:sp>
      <p:sp>
        <p:nvSpPr>
          <p:cNvPr id="4" name="角丸四角形 3"/>
          <p:cNvSpPr/>
          <p:nvPr/>
        </p:nvSpPr>
        <p:spPr>
          <a:xfrm>
            <a:off x="1260000" y="3171011"/>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2" name="爆発 1 1"/>
          <p:cNvSpPr/>
          <p:nvPr/>
        </p:nvSpPr>
        <p:spPr>
          <a:xfrm>
            <a:off x="324431" y="2534296"/>
            <a:ext cx="3168000" cy="1080000"/>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dirty="0">
                <a:latin typeface="Arial" panose="020B0604020202020204" pitchFamily="34" charset="0"/>
                <a:ea typeface="Meiryo UI" panose="020B0604030504040204" pitchFamily="50" charset="-128"/>
                <a:cs typeface="Arial" panose="020B0604020202020204" pitchFamily="34" charset="0"/>
              </a:rPr>
              <a:t>Tai nạn</a:t>
            </a:r>
          </a:p>
        </p:txBody>
      </p:sp>
      <p:sp>
        <p:nvSpPr>
          <p:cNvPr id="5" name="テキスト ボックス 4"/>
          <p:cNvSpPr txBox="1"/>
          <p:nvPr/>
        </p:nvSpPr>
        <p:spPr>
          <a:xfrm>
            <a:off x="1299728" y="3614296"/>
            <a:ext cx="3229025" cy="400110"/>
          </a:xfrm>
          <a:prstGeom prst="rect">
            <a:avLst/>
          </a:prstGeom>
          <a:noFill/>
        </p:spPr>
        <p:txBody>
          <a:bodyPr wrap="none" rtlCol="0">
            <a:spAutoFit/>
          </a:bodyPr>
          <a:lstStyle/>
          <a:p>
            <a:pPr rtl="0"/>
            <a:r>
              <a:rPr lang="vi" sz="2000" b="1" dirty="0">
                <a:solidFill>
                  <a:schemeClr val="accent2"/>
                </a:solidFill>
                <a:latin typeface="Arial" panose="020B0604020202020204" pitchFamily="34" charset="0"/>
                <a:ea typeface="メイリオ" panose="020B0604030504040204" pitchFamily="50" charset="-128"/>
                <a:cs typeface="Arial" panose="020B0604020202020204" pitchFamily="34" charset="0"/>
              </a:rPr>
              <a:t>Trước hết phải bình tĩnh!</a:t>
            </a:r>
          </a:p>
        </p:txBody>
      </p:sp>
      <p:sp>
        <p:nvSpPr>
          <p:cNvPr id="7" name="テキスト ボックス 6"/>
          <p:cNvSpPr txBox="1"/>
          <p:nvPr/>
        </p:nvSpPr>
        <p:spPr>
          <a:xfrm>
            <a:off x="1730012" y="3940066"/>
            <a:ext cx="5336717" cy="338554"/>
          </a:xfrm>
          <a:prstGeom prst="rect">
            <a:avLst/>
          </a:prstGeom>
          <a:noFill/>
        </p:spPr>
        <p:txBody>
          <a:bodyPr wrap="none" rtlCol="0">
            <a:spAutoFit/>
          </a:bodyPr>
          <a:lstStyle/>
          <a:p>
            <a:pPr rtl="0"/>
            <a:r>
              <a:rPr lang="vi" sz="1600" dirty="0">
                <a:latin typeface="Arial" panose="020B0604020202020204" pitchFamily="34" charset="0"/>
                <a:ea typeface="メイリオ" panose="020B0604030504040204" pitchFamily="50" charset="-128"/>
                <a:cs typeface="Arial" panose="020B0604020202020204" pitchFamily="34" charset="0"/>
              </a:rPr>
              <a:t>•Không hoảng hốt, vội vàng, tránh gây ra tai nạn thứ cấp</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13" name="角丸四角形 12"/>
          <p:cNvSpPr/>
          <p:nvPr/>
        </p:nvSpPr>
        <p:spPr>
          <a:xfrm>
            <a:off x="1260000" y="5373000"/>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8" name="角丸四角形 7"/>
          <p:cNvSpPr/>
          <p:nvPr/>
        </p:nvSpPr>
        <p:spPr>
          <a:xfrm>
            <a:off x="324431" y="5110459"/>
            <a:ext cx="3167999" cy="47854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dirty="0">
                <a:latin typeface="Arial" panose="020B0604020202020204" pitchFamily="34" charset="0"/>
                <a:cs typeface="Arial" panose="020B0604020202020204" pitchFamily="34" charset="0"/>
              </a:rPr>
              <a:t>Hành động tại hiện trường</a:t>
            </a:r>
          </a:p>
        </p:txBody>
      </p:sp>
      <p:sp>
        <p:nvSpPr>
          <p:cNvPr id="14" name="テキスト ボックス 13"/>
          <p:cNvSpPr txBox="1"/>
          <p:nvPr/>
        </p:nvSpPr>
        <p:spPr>
          <a:xfrm>
            <a:off x="1387610" y="5733834"/>
            <a:ext cx="3921266" cy="523220"/>
          </a:xfrm>
          <a:prstGeom prst="rect">
            <a:avLst/>
          </a:prstGeom>
          <a:noFill/>
        </p:spPr>
        <p:txBody>
          <a:bodyPr wrap="none" rtlCol="0">
            <a:spAutoFit/>
          </a:bodyPr>
          <a:lstStyle/>
          <a:p>
            <a:pPr marL="285750" indent="-285750" rtl="0">
              <a:buFont typeface="Wingdings" panose="05000000000000000000" pitchFamily="2" charset="2"/>
              <a:buChar char="l"/>
            </a:pPr>
            <a:r>
              <a:rPr lang="vi" sz="1400" dirty="0">
                <a:latin typeface="Arial" panose="020B0604020202020204" pitchFamily="34" charset="0"/>
                <a:cs typeface="Arial" panose="020B0604020202020204" pitchFamily="34" charset="0"/>
              </a:rPr>
              <a:t>Cứu nạn nhân</a:t>
            </a:r>
            <a:endParaRPr kumimoji="1" lang="en-US" altLang="ja-JP" sz="1400" dirty="0">
              <a:latin typeface="Arial" panose="020B0604020202020204" pitchFamily="34" charset="0"/>
              <a:cs typeface="Arial" panose="020B0604020202020204" pitchFamily="34" charset="0"/>
            </a:endParaRPr>
          </a:p>
          <a:p>
            <a:pPr marL="285750" indent="-285750" rtl="0">
              <a:buFont typeface="Wingdings" panose="05000000000000000000" pitchFamily="2" charset="2"/>
              <a:buChar char="l"/>
            </a:pPr>
            <a:r>
              <a:rPr lang="vi" sz="1400" dirty="0">
                <a:latin typeface="Arial" panose="020B0604020202020204" pitchFamily="34" charset="0"/>
                <a:cs typeface="Arial" panose="020B0604020202020204" pitchFamily="34" charset="0"/>
              </a:rPr>
              <a:t>Liên hệ với người quản lý địa điểm / bảo vệ</a:t>
            </a:r>
            <a:endParaRPr kumimoji="1" lang="ja-JP" altLang="en-US" sz="14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5207887" y="5733833"/>
            <a:ext cx="3360792" cy="307777"/>
          </a:xfrm>
          <a:prstGeom prst="rect">
            <a:avLst/>
          </a:prstGeom>
          <a:noFill/>
        </p:spPr>
        <p:txBody>
          <a:bodyPr wrap="none" rtlCol="0">
            <a:spAutoFit/>
          </a:bodyPr>
          <a:lstStyle/>
          <a:p>
            <a:pPr marL="285750" indent="-285750" rtl="0">
              <a:buFont typeface="Wingdings" panose="05000000000000000000" pitchFamily="2" charset="2"/>
              <a:buChar char="l"/>
            </a:pPr>
            <a:r>
              <a:rPr lang="vi" sz="1400" dirty="0">
                <a:latin typeface="Arial" panose="020B0604020202020204" pitchFamily="34" charset="0"/>
                <a:cs typeface="Arial" panose="020B0604020202020204" pitchFamily="34" charset="0"/>
              </a:rPr>
              <a:t>(Đưa nạn nhân đến bệnh viện, v.v...)</a:t>
            </a:r>
          </a:p>
        </p:txBody>
      </p:sp>
      <p:sp>
        <p:nvSpPr>
          <p:cNvPr id="16" name="下矢印 15"/>
          <p:cNvSpPr/>
          <p:nvPr/>
        </p:nvSpPr>
        <p:spPr>
          <a:xfrm>
            <a:off x="1342890" y="4500735"/>
            <a:ext cx="1131079" cy="43200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9" name="スライド番号プレースホルダー 8"/>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30</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52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00" y="117000"/>
            <a:ext cx="986580" cy="1701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97" y="117000"/>
            <a:ext cx="986580" cy="170100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11" y="4591454"/>
            <a:ext cx="1341731" cy="1899796"/>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764" y="646275"/>
            <a:ext cx="1782495" cy="2134725"/>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000" y="821093"/>
            <a:ext cx="1303735" cy="1899796"/>
          </a:xfrm>
          <a:prstGeom prst="rect">
            <a:avLst/>
          </a:prstGeom>
        </p:spPr>
      </p:pic>
      <p:sp>
        <p:nvSpPr>
          <p:cNvPr id="22" name="正方形/長方形 21"/>
          <p:cNvSpPr/>
          <p:nvPr/>
        </p:nvSpPr>
        <p:spPr>
          <a:xfrm>
            <a:off x="1506645" y="2895707"/>
            <a:ext cx="6130710" cy="15840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6600" b="1">
                <a:solidFill>
                  <a:schemeClr val="accent6">
                    <a:lumMod val="50000"/>
                  </a:schemeClr>
                </a:solidFill>
                <a:latin typeface="Arial" panose="020B0604020202020204" pitchFamily="34" charset="0"/>
                <a:ea typeface="Meiryo UI" panose="020B0604030504040204" pitchFamily="50" charset="-128"/>
                <a:cs typeface="Arial" panose="020B0604020202020204" pitchFamily="34" charset="0"/>
              </a:rPr>
              <a:t>Cảm ơn</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31</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36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b="1" dirty="0">
                <a:solidFill>
                  <a:schemeClr val="tx1"/>
                </a:solidFill>
                <a:latin typeface="Arial" panose="020B0604020202020204" pitchFamily="34" charset="0"/>
                <a:ea typeface="Meiryo UI" panose="020B0604030504040204" pitchFamily="50" charset="-128"/>
                <a:cs typeface="Arial" panose="020B0604020202020204" pitchFamily="34" charset="0"/>
              </a:rPr>
              <a:t>Tai nạn tại nơi làm việc trong lĩnh vực dịch vụ bảo vệ đang gia tăng</a:t>
            </a:r>
            <a:endParaRPr kumimoji="1" lang="en-US" altLang="ja-JP"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4</a:t>
            </a:fld>
            <a:endParaRPr kumimoji="1" lang="ja-JP" altLang="en-US" sz="1000">
              <a:latin typeface="Arial" panose="020B0604020202020204" pitchFamily="34" charset="0"/>
              <a:cs typeface="Arial" panose="020B0604020202020204" pitchFamily="34" charset="0"/>
            </a:endParaRPr>
          </a:p>
        </p:txBody>
      </p:sp>
      <p:sp>
        <p:nvSpPr>
          <p:cNvPr id="53" name="コンテンツ プレースホルダー 4"/>
          <p:cNvSpPr txBox="1">
            <a:spLocks/>
          </p:cNvSpPr>
          <p:nvPr/>
        </p:nvSpPr>
        <p:spPr>
          <a:xfrm>
            <a:off x="247491" y="767454"/>
            <a:ext cx="8853023"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vi" sz="1400">
                <a:latin typeface="Arial" panose="020B0604020202020204" pitchFamily="34" charset="0"/>
                <a:cs typeface="Arial" panose="020B0604020202020204" pitchFamily="34" charset="0"/>
              </a:rPr>
              <a:t>[Đặc điểm của tai nạn lao động trong lĩnh vực dịch vụ bảo vệ]　</a:t>
            </a:r>
            <a:endParaRPr lang="en-US" altLang="ja-JP" sz="1400" b="1" dirty="0">
              <a:solidFill>
                <a:srgbClr val="C00000"/>
              </a:solidFill>
              <a:latin typeface="Arial" panose="020B0604020202020204" pitchFamily="34" charset="0"/>
              <a:cs typeface="Arial" panose="020B0604020202020204" pitchFamily="34" charset="0"/>
            </a:endParaRPr>
          </a:p>
        </p:txBody>
      </p:sp>
      <p:sp>
        <p:nvSpPr>
          <p:cNvPr id="54" name="強調線吹き出し 2 (枠付き) 53"/>
          <p:cNvSpPr/>
          <p:nvPr/>
        </p:nvSpPr>
        <p:spPr>
          <a:xfrm flipH="1">
            <a:off x="373811" y="1125000"/>
            <a:ext cx="4198187" cy="762061"/>
          </a:xfrm>
          <a:prstGeom prst="accentBorderCallout2">
            <a:avLst>
              <a:gd name="adj1" fmla="val 25239"/>
              <a:gd name="adj2" fmla="val -1704"/>
              <a:gd name="adj3" fmla="val 25239"/>
              <a:gd name="adj4" fmla="val -7434"/>
              <a:gd name="adj5" fmla="val 56418"/>
              <a:gd name="adj6" fmla="val -1375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vi" sz="12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Số người chết và bị thương phải nghỉ làm từ 4 ngày trở lên đang gia tăng</a:t>
            </a:r>
            <a:endParaRPr lang="en-US" altLang="ja-JP"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vi" sz="12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Mặc dù có một số biến động, số người tử vong cũng đang gia tăng.</a:t>
            </a:r>
            <a:endParaRPr lang="en-US" altLang="ja-JP"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55" name="強調線吹き出し 2 (枠付き) 54"/>
          <p:cNvSpPr/>
          <p:nvPr/>
        </p:nvSpPr>
        <p:spPr>
          <a:xfrm>
            <a:off x="4680215" y="5742829"/>
            <a:ext cx="4198187" cy="762061"/>
          </a:xfrm>
          <a:prstGeom prst="accentBorderCallout2">
            <a:avLst>
              <a:gd name="adj1" fmla="val 25239"/>
              <a:gd name="adj2" fmla="val -1704"/>
              <a:gd name="adj3" fmla="val 25239"/>
              <a:gd name="adj4" fmla="val -7434"/>
              <a:gd name="adj5" fmla="val -25749"/>
              <a:gd name="adj6" fmla="val -13522"/>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vi"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Đã xảy ra nhiều vụ trượt ngã, vấp ngã và tai nạn giao thông, phần lớn các vụ tai nạn chết người là do tai nạn giao thông.</a:t>
            </a:r>
            <a:endParaRPr lang="en-US" altLang="ja-JP"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endParaRPr lang="en-US" altLang="ja-JP"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56" name="テキスト ボックス 55"/>
          <p:cNvSpPr txBox="1"/>
          <p:nvPr/>
        </p:nvSpPr>
        <p:spPr>
          <a:xfrm>
            <a:off x="5559368" y="1134833"/>
            <a:ext cx="3065263" cy="215444"/>
          </a:xfrm>
          <a:prstGeom prst="rect">
            <a:avLst/>
          </a:prstGeom>
          <a:noFill/>
          <a:ln>
            <a:solidFill>
              <a:schemeClr val="accent5">
                <a:lumMod val="50000"/>
              </a:schemeClr>
            </a:solidFill>
          </a:ln>
        </p:spPr>
        <p:txBody>
          <a:bodyPr wrap="none" rtlCol="0" anchor="ctr">
            <a:spAutoFit/>
          </a:bodyPr>
          <a:lstStyle/>
          <a:p>
            <a:pPr rtl="0"/>
            <a:r>
              <a:rPr lang="vi" sz="800" dirty="0">
                <a:latin typeface="Arial" panose="020B0604020202020204" pitchFamily="34" charset="0"/>
                <a:ea typeface="Meiryo UI" panose="020B0604030504040204" pitchFamily="50" charset="-128"/>
                <a:cs typeface="Arial" panose="020B0604020202020204" pitchFamily="34" charset="0"/>
              </a:rPr>
              <a:t>Xu hướng tai nạn tại nơi làm việc trong lĩnh vực dịch vụ bảo vệ</a:t>
            </a:r>
          </a:p>
        </p:txBody>
      </p:sp>
      <p:sp>
        <p:nvSpPr>
          <p:cNvPr id="57" name="テキスト ボックス 56"/>
          <p:cNvSpPr txBox="1"/>
          <p:nvPr/>
        </p:nvSpPr>
        <p:spPr>
          <a:xfrm>
            <a:off x="303574" y="3334471"/>
            <a:ext cx="2154757" cy="200055"/>
          </a:xfrm>
          <a:prstGeom prst="rect">
            <a:avLst/>
          </a:prstGeom>
          <a:noFill/>
          <a:ln>
            <a:solidFill>
              <a:schemeClr val="accent5">
                <a:lumMod val="50000"/>
              </a:schemeClr>
            </a:solidFill>
          </a:ln>
        </p:spPr>
        <p:txBody>
          <a:bodyPr wrap="none" rtlCol="0" anchor="ctr">
            <a:spAutoFit/>
          </a:bodyPr>
          <a:lstStyle/>
          <a:p>
            <a:pPr rtl="0"/>
            <a:r>
              <a:rPr lang="vi" sz="700">
                <a:latin typeface="Arial" panose="020B0604020202020204" pitchFamily="34" charset="0"/>
                <a:ea typeface="Meiryo UI" panose="020B0604030504040204" pitchFamily="50" charset="-128"/>
                <a:cs typeface="Arial" panose="020B0604020202020204" pitchFamily="34" charset="0"/>
              </a:rPr>
              <a:t>Các loại tai nạn mà nhân viên bảo vệ là nạn nhân</a:t>
            </a:r>
            <a:endParaRPr kumimoji="1" lang="ja-JP" altLang="en-US" sz="700" dirty="0">
              <a:latin typeface="Arial" panose="020B0604020202020204" pitchFamily="34" charset="0"/>
              <a:ea typeface="Meiryo UI" panose="020B0604030504040204" pitchFamily="50" charset="-128"/>
              <a:cs typeface="Arial" panose="020B0604020202020204" pitchFamily="34" charset="0"/>
            </a:endParaRPr>
          </a:p>
        </p:txBody>
      </p:sp>
      <p:sp>
        <p:nvSpPr>
          <p:cNvPr id="58" name="テキスト ボックス 57"/>
          <p:cNvSpPr txBox="1"/>
          <p:nvPr/>
        </p:nvSpPr>
        <p:spPr>
          <a:xfrm>
            <a:off x="2867465" y="3334471"/>
            <a:ext cx="1609736" cy="200055"/>
          </a:xfrm>
          <a:prstGeom prst="rect">
            <a:avLst/>
          </a:prstGeom>
          <a:noFill/>
          <a:ln>
            <a:solidFill>
              <a:schemeClr val="accent5">
                <a:lumMod val="50000"/>
              </a:schemeClr>
            </a:solidFill>
          </a:ln>
        </p:spPr>
        <p:txBody>
          <a:bodyPr wrap="none" rtlCol="0" anchor="ctr">
            <a:spAutoFit/>
          </a:bodyPr>
          <a:lstStyle/>
          <a:p>
            <a:pPr rtl="0"/>
            <a:r>
              <a:rPr lang="vi" sz="700">
                <a:latin typeface="Arial" panose="020B0604020202020204" pitchFamily="34" charset="0"/>
                <a:ea typeface="Meiryo UI" panose="020B0604030504040204" pitchFamily="50" charset="-128"/>
                <a:cs typeface="Arial" panose="020B0604020202020204" pitchFamily="34" charset="0"/>
              </a:rPr>
              <a:t>Các loại tai nạn dẫn đến chết người</a:t>
            </a:r>
            <a:endParaRPr kumimoji="1" lang="ja-JP" altLang="en-US" sz="7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59" name="グラフ 58"/>
          <p:cNvGraphicFramePr>
            <a:graphicFrameLocks/>
          </p:cNvGraphicFramePr>
          <p:nvPr>
            <p:extLst>
              <p:ext uri="{D42A27DB-BD31-4B8C-83A1-F6EECF244321}">
                <p14:modId xmlns:p14="http://schemas.microsoft.com/office/powerpoint/2010/main" val="3016476945"/>
              </p:ext>
            </p:extLst>
          </p:nvPr>
        </p:nvGraphicFramePr>
        <p:xfrm>
          <a:off x="3543" y="3499468"/>
          <a:ext cx="4104000" cy="2603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グラフ 59"/>
          <p:cNvGraphicFramePr>
            <a:graphicFrameLocks/>
          </p:cNvGraphicFramePr>
          <p:nvPr>
            <p:extLst>
              <p:ext uri="{D42A27DB-BD31-4B8C-83A1-F6EECF244321}">
                <p14:modId xmlns:p14="http://schemas.microsoft.com/office/powerpoint/2010/main" val="1439650171"/>
              </p:ext>
            </p:extLst>
          </p:nvPr>
        </p:nvGraphicFramePr>
        <p:xfrm>
          <a:off x="2124000" y="3229393"/>
          <a:ext cx="4248000" cy="2628000"/>
        </p:xfrm>
        <a:graphic>
          <a:graphicData uri="http://schemas.openxmlformats.org/drawingml/2006/chart">
            <c:chart xmlns:c="http://schemas.openxmlformats.org/drawingml/2006/chart" xmlns:r="http://schemas.openxmlformats.org/officeDocument/2006/relationships" r:id="rId4"/>
          </a:graphicData>
        </a:graphic>
      </p:graphicFrame>
      <p:sp>
        <p:nvSpPr>
          <p:cNvPr id="61" name="テキスト ボックス 60"/>
          <p:cNvSpPr txBox="1"/>
          <p:nvPr/>
        </p:nvSpPr>
        <p:spPr>
          <a:xfrm>
            <a:off x="3747845" y="4452890"/>
            <a:ext cx="1000310" cy="64811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 sz="600" b="0" i="0" u="none" strike="noStrike" kern="0" cap="none" spc="0" normalizeH="0" noProof="0" dirty="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NĂM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vi" sz="900" b="0" i="0" u="none" strike="noStrike" kern="0" cap="none" spc="0" normalizeH="0" noProof="0" dirty="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16 vụ tử vong</a:t>
            </a:r>
          </a:p>
        </p:txBody>
      </p:sp>
      <p:graphicFrame>
        <p:nvGraphicFramePr>
          <p:cNvPr id="62" name="グラフ 61"/>
          <p:cNvGraphicFramePr>
            <a:graphicFrameLocks/>
          </p:cNvGraphicFramePr>
          <p:nvPr>
            <p:extLst>
              <p:ext uri="{D42A27DB-BD31-4B8C-83A1-F6EECF244321}">
                <p14:modId xmlns:p14="http://schemas.microsoft.com/office/powerpoint/2010/main" val="2632046954"/>
              </p:ext>
            </p:extLst>
          </p:nvPr>
        </p:nvGraphicFramePr>
        <p:xfrm>
          <a:off x="5111267" y="1416031"/>
          <a:ext cx="3744000" cy="2304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36">
            <a:extLst>
              <a:ext uri="{FF2B5EF4-FFF2-40B4-BE49-F238E27FC236}">
                <a16:creationId xmlns:a16="http://schemas.microsoft.com/office/drawing/2014/main" id="{896E8789-974F-4FB3-A07B-FFF2772FFEF8}"/>
              </a:ext>
            </a:extLst>
          </p:cNvPr>
          <p:cNvSpPr txBox="1"/>
          <p:nvPr/>
        </p:nvSpPr>
        <p:spPr>
          <a:xfrm>
            <a:off x="6300000" y="1973288"/>
            <a:ext cx="432000" cy="123111"/>
          </a:xfrm>
          <a:prstGeom prst="rect">
            <a:avLst/>
          </a:prstGeom>
          <a:solidFill>
            <a:schemeClr val="bg1"/>
          </a:solidFill>
        </p:spPr>
        <p:txBody>
          <a:bodyPr wrap="square" lIns="0" tIns="0" rIns="0" bIns="0" rtlCol="0">
            <a:spAutoFit/>
          </a:bodyPr>
          <a:lstStyle/>
          <a:p>
            <a:pPr rtl="0"/>
            <a:r>
              <a:rPr lang="vi" sz="800" dirty="0">
                <a:latin typeface="Arial" panose="020B0604020202020204" pitchFamily="34" charset="0"/>
                <a:ea typeface="Meiryo UI" panose="020B0604030504040204" pitchFamily="50" charset="-128"/>
                <a:cs typeface="Arial" panose="020B0604020202020204" pitchFamily="34" charset="0"/>
              </a:rPr>
              <a:t>Tử vong</a:t>
            </a:r>
            <a:endParaRPr lang="zh-CN"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5" name="文本框 36">
            <a:extLst>
              <a:ext uri="{FF2B5EF4-FFF2-40B4-BE49-F238E27FC236}">
                <a16:creationId xmlns:a16="http://schemas.microsoft.com/office/drawing/2014/main" id="{8DD4F502-A684-4EB6-96E6-42D9F7E8C02D}"/>
              </a:ext>
            </a:extLst>
          </p:cNvPr>
          <p:cNvSpPr txBox="1"/>
          <p:nvPr/>
        </p:nvSpPr>
        <p:spPr>
          <a:xfrm>
            <a:off x="7052143" y="1887061"/>
            <a:ext cx="307643" cy="369332"/>
          </a:xfrm>
          <a:prstGeom prst="rect">
            <a:avLst/>
          </a:prstGeom>
          <a:solidFill>
            <a:schemeClr val="bg1"/>
          </a:solidFill>
        </p:spPr>
        <p:txBody>
          <a:bodyPr wrap="square" lIns="0" tIns="0" rIns="0" bIns="0" rtlCol="0">
            <a:spAutoFit/>
          </a:bodyPr>
          <a:lstStyle/>
          <a:p>
            <a:pPr algn="ctr" rtl="0"/>
            <a:r>
              <a:rPr lang="vi" sz="600" dirty="0">
                <a:latin typeface="Arial" panose="020B0604020202020204" pitchFamily="34" charset="0"/>
                <a:ea typeface="Meiryo UI" panose="020B0604030504040204" pitchFamily="50" charset="-128"/>
                <a:cs typeface="Arial" panose="020B0604020202020204" pitchFamily="34" charset="0"/>
              </a:rPr>
              <a:t>Tử vong và thương tích</a:t>
            </a:r>
            <a:endParaRPr lang="zh-CN" altLang="en-US" sz="6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993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vi" sz="1800" dirty="0">
                <a:latin typeface="Arial" panose="020B0604020202020204" pitchFamily="34" charset="0"/>
                <a:cs typeface="Arial" panose="020B0604020202020204" pitchFamily="34" charset="0"/>
              </a:rPr>
              <a:t>[Nguy hiểm tiềm ẩn từ đồ vật]　</a:t>
            </a:r>
            <a:endParaRPr lang="en-US" altLang="ja-JP" sz="1800" b="1" dirty="0">
              <a:solidFill>
                <a:srgbClr val="C00000"/>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000" b="1" dirty="0">
                <a:solidFill>
                  <a:schemeClr val="tx1"/>
                </a:solidFill>
                <a:latin typeface="Arial" panose="020B0604020202020204" pitchFamily="34" charset="0"/>
                <a:ea typeface="Meiryo UI" panose="020B0604030504040204" pitchFamily="50" charset="-128"/>
                <a:cs typeface="Arial" panose="020B0604020202020204" pitchFamily="34" charset="0"/>
              </a:rPr>
              <a:t>Nhận biết nguy hiểm bằng cách nghĩ về nguy hiểm</a:t>
            </a:r>
            <a:r>
              <a:rPr lang="vi" sz="2000" b="1" u="sng" dirty="0">
                <a:solidFill>
                  <a:schemeClr val="tx1"/>
                </a:solidFill>
                <a:latin typeface="Arial" panose="020B0604020202020204" pitchFamily="34" charset="0"/>
                <a:ea typeface="Meiryo UI" panose="020B0604030504040204" pitchFamily="50" charset="-128"/>
                <a:cs typeface="Arial" panose="020B0604020202020204" pitchFamily="34" charset="0"/>
              </a:rPr>
              <a:t> tiềm ẩn</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13" name="図 12" descr="http://anzeninfo.mhlw.go.jp/anzen/sai/image/sai13/sai13-970-43-1.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0" y="1557000"/>
            <a:ext cx="1728000" cy="1296000"/>
          </a:xfrm>
          <a:prstGeom prst="rect">
            <a:avLst/>
          </a:prstGeom>
          <a:noFill/>
          <a:ln>
            <a:noFill/>
          </a:ln>
        </p:spPr>
      </p:pic>
      <p:pic>
        <p:nvPicPr>
          <p:cNvPr id="19" name="図 18" descr="http://anzeninfo.mhlw.go.jp/anzen/sai/image/sai10-135-43-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024" y="3645000"/>
            <a:ext cx="1823425" cy="1368000"/>
          </a:xfrm>
          <a:prstGeom prst="rect">
            <a:avLst/>
          </a:prstGeom>
          <a:noFill/>
          <a:ln>
            <a:noFill/>
          </a:ln>
        </p:spPr>
      </p:pic>
      <p:sp>
        <p:nvSpPr>
          <p:cNvPr id="2" name="角丸四角形吹き出し 1"/>
          <p:cNvSpPr/>
          <p:nvPr/>
        </p:nvSpPr>
        <p:spPr>
          <a:xfrm>
            <a:off x="540000" y="1341000"/>
            <a:ext cx="180000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vi" sz="16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Đồ vật</a:t>
            </a:r>
            <a:endParaRPr kumimoji="1" lang="en-US" altLang="ja-JP" sz="16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Di chuyển</a:t>
            </a:r>
          </a:p>
          <a:p>
            <a:pPr marL="285750" indent="-285750" rtl="0">
              <a:lnSpc>
                <a:spcPct val="150000"/>
              </a:lnSpc>
              <a:buFont typeface="Wingdings" panose="05000000000000000000" pitchFamily="2" charset="2"/>
              <a:buChar char="l"/>
            </a:pPr>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Quay</a:t>
            </a:r>
          </a:p>
          <a:p>
            <a:pPr marL="285750" indent="-285750" rtl="0">
              <a:lnSpc>
                <a:spcPct val="150000"/>
              </a:lnSpc>
              <a:buFont typeface="Wingdings" panose="05000000000000000000" pitchFamily="2" charset="2"/>
              <a:buChar char="l"/>
            </a:pPr>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Bay ra</a:t>
            </a:r>
          </a:p>
          <a:p>
            <a:pPr marL="285750" indent="-285750" rtl="0">
              <a:lnSpc>
                <a:spcPct val="150000"/>
              </a:lnSpc>
              <a:buFont typeface="Wingdings" panose="05000000000000000000" pitchFamily="2" charset="2"/>
              <a:buChar char="l"/>
            </a:pPr>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Rơi xuống</a:t>
            </a:r>
          </a:p>
          <a:p>
            <a:pPr marL="285750" indent="-285750" rtl="0">
              <a:lnSpc>
                <a:spcPct val="150000"/>
              </a:lnSpc>
              <a:buFont typeface="Wingdings" panose="05000000000000000000" pitchFamily="2" charset="2"/>
              <a:buChar char="l"/>
            </a:pPr>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Rút rời ra</a:t>
            </a:r>
          </a:p>
          <a:p>
            <a:pPr marL="285750" indent="-285750" rtl="0">
              <a:lnSpc>
                <a:spcPct val="150000"/>
              </a:lnSpc>
              <a:buFont typeface="Wingdings" panose="05000000000000000000" pitchFamily="2" charset="2"/>
              <a:buChar char="l"/>
            </a:pPr>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Cháy</a:t>
            </a:r>
          </a:p>
          <a:p>
            <a:pPr marL="285750" indent="-285750" rtl="0">
              <a:lnSpc>
                <a:spcPct val="150000"/>
              </a:lnSpc>
              <a:buFont typeface="Wingdings" panose="05000000000000000000" pitchFamily="2" charset="2"/>
              <a:buChar char="l"/>
            </a:pPr>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Đổ ngã</a:t>
            </a:r>
          </a:p>
          <a:p>
            <a:pPr marL="285750" indent="-285750" rtl="0">
              <a:lnSpc>
                <a:spcPct val="150000"/>
              </a:lnSpc>
              <a:buFont typeface="Wingdings" panose="05000000000000000000" pitchFamily="2" charset="2"/>
              <a:buChar char="l"/>
            </a:pPr>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Đổ sụp</a:t>
            </a:r>
          </a:p>
          <a:p>
            <a:pPr marL="285750" indent="-285750" rtl="0">
              <a:lnSpc>
                <a:spcPct val="150000"/>
              </a:lnSpc>
              <a:buFont typeface="Wingdings" panose="05000000000000000000" pitchFamily="2" charset="2"/>
              <a:buChar char="l"/>
            </a:pPr>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Phát nổ</a:t>
            </a:r>
          </a:p>
          <a:p>
            <a:pPr marL="285750" indent="-285750" rtl="0">
              <a:lnSpc>
                <a:spcPct val="150000"/>
              </a:lnSpc>
              <a:buFont typeface="Wingdings" panose="05000000000000000000" pitchFamily="2" charset="2"/>
              <a:buChar char="l"/>
            </a:pPr>
            <a:r>
              <a:rPr lang="vi" sz="1600" dirty="0">
                <a:solidFill>
                  <a:schemeClr val="tx1"/>
                </a:solidFill>
                <a:latin typeface="Arial" panose="020B0604020202020204" pitchFamily="34" charset="0"/>
                <a:ea typeface="Meiryo UI" panose="020B0604030504040204" pitchFamily="50" charset="-128"/>
                <a:cs typeface="Arial" panose="020B0604020202020204" pitchFamily="34" charset="0"/>
              </a:rPr>
              <a:t>Rò rỉ</a:t>
            </a:r>
          </a:p>
        </p:txBody>
      </p:sp>
      <p:sp>
        <p:nvSpPr>
          <p:cNvPr id="3" name="角丸四角形 2"/>
          <p:cNvSpPr/>
          <p:nvPr/>
        </p:nvSpPr>
        <p:spPr>
          <a:xfrm>
            <a:off x="2844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1400" b="1">
                <a:latin typeface="Arial" panose="020B0604020202020204" pitchFamily="34" charset="0"/>
                <a:ea typeface="Meiryo UI" panose="020B0604030504040204" pitchFamily="50" charset="-128"/>
                <a:cs typeface="Arial" panose="020B0604020202020204" pitchFamily="34" charset="0"/>
              </a:rPr>
              <a:t>CÓ THỂ</a:t>
            </a:r>
          </a:p>
        </p:txBody>
      </p:sp>
      <p:sp>
        <p:nvSpPr>
          <p:cNvPr id="24" name="コンテンツ プレースホルダー 4"/>
          <p:cNvSpPr txBox="1">
            <a:spLocks/>
          </p:cNvSpPr>
          <p:nvPr/>
        </p:nvSpPr>
        <p:spPr>
          <a:xfrm>
            <a:off x="4562452" y="765000"/>
            <a:ext cx="4389024"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vi" sz="1800">
                <a:latin typeface="Arial" panose="020B0604020202020204" pitchFamily="34" charset="0"/>
                <a:cs typeface="Arial" panose="020B0604020202020204" pitchFamily="34" charset="0"/>
              </a:rPr>
              <a:t>[Nguy hiểm tiềm ẩn từ con người]　</a:t>
            </a:r>
            <a:endParaRPr lang="en-US" altLang="ja-JP" sz="1800" b="1" dirty="0">
              <a:solidFill>
                <a:srgbClr val="C00000"/>
              </a:solidFill>
              <a:latin typeface="Arial" panose="020B0604020202020204" pitchFamily="34" charset="0"/>
              <a:cs typeface="Arial" panose="020B0604020202020204" pitchFamily="34" charset="0"/>
            </a:endParaRPr>
          </a:p>
        </p:txBody>
      </p:sp>
      <p:sp>
        <p:nvSpPr>
          <p:cNvPr id="27" name="角丸四角形吹き出し 26"/>
          <p:cNvSpPr/>
          <p:nvPr/>
        </p:nvSpPr>
        <p:spPr>
          <a:xfrm flipH="1">
            <a:off x="6977998" y="1341000"/>
            <a:ext cx="210793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vi"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Con người</a:t>
            </a:r>
            <a:endParaRPr kumimoji="1" lang="en-US" altLang="ja-JP" sz="16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vi" sz="1600">
                <a:solidFill>
                  <a:schemeClr val="tx1"/>
                </a:solidFill>
                <a:latin typeface="Arial" panose="020B0604020202020204" pitchFamily="34" charset="0"/>
                <a:ea typeface="Meiryo UI" panose="020B0604030504040204" pitchFamily="50" charset="-128"/>
                <a:cs typeface="Arial" panose="020B0604020202020204" pitchFamily="34" charset="0"/>
              </a:rPr>
              <a:t>Rơi xuống</a:t>
            </a:r>
          </a:p>
          <a:p>
            <a:pPr marL="285750" indent="-285750" rtl="0">
              <a:lnSpc>
                <a:spcPct val="150000"/>
              </a:lnSpc>
              <a:buFont typeface="Wingdings" panose="05000000000000000000" pitchFamily="2" charset="2"/>
              <a:buChar char="l"/>
            </a:pPr>
            <a:r>
              <a:rPr lang="vi" sz="1600">
                <a:solidFill>
                  <a:schemeClr val="tx1"/>
                </a:solidFill>
                <a:latin typeface="Arial" panose="020B0604020202020204" pitchFamily="34" charset="0"/>
                <a:ea typeface="Meiryo UI" panose="020B0604030504040204" pitchFamily="50" charset="-128"/>
                <a:cs typeface="Arial" panose="020B0604020202020204" pitchFamily="34" charset="0"/>
              </a:rPr>
              <a:t>Đau thắt lưng</a:t>
            </a:r>
          </a:p>
          <a:p>
            <a:pPr marL="285750" indent="-285750" rtl="0">
              <a:lnSpc>
                <a:spcPct val="150000"/>
              </a:lnSpc>
              <a:buFont typeface="Wingdings" panose="05000000000000000000" pitchFamily="2" charset="2"/>
              <a:buChar char="l"/>
            </a:pPr>
            <a:r>
              <a:rPr lang="vi" sz="1600">
                <a:solidFill>
                  <a:schemeClr val="tx1"/>
                </a:solidFill>
                <a:latin typeface="Arial" panose="020B0604020202020204" pitchFamily="34" charset="0"/>
                <a:ea typeface="Meiryo UI" panose="020B0604030504040204" pitchFamily="50" charset="-128"/>
                <a:cs typeface="Arial" panose="020B0604020202020204" pitchFamily="34" charset="0"/>
              </a:rPr>
              <a:t>Loạng choạng &amp; té nhào</a:t>
            </a:r>
          </a:p>
          <a:p>
            <a:pPr marL="285750" indent="-285750" rtl="0">
              <a:lnSpc>
                <a:spcPct val="150000"/>
              </a:lnSpc>
              <a:buFont typeface="Wingdings" panose="05000000000000000000" pitchFamily="2" charset="2"/>
              <a:buChar char="l"/>
            </a:pPr>
            <a:r>
              <a:rPr lang="vi" sz="1600">
                <a:solidFill>
                  <a:schemeClr val="tx1"/>
                </a:solidFill>
                <a:latin typeface="Arial" panose="020B0604020202020204" pitchFamily="34" charset="0"/>
                <a:ea typeface="Meiryo UI" panose="020B0604030504040204" pitchFamily="50" charset="-128"/>
                <a:cs typeface="Arial" panose="020B0604020202020204" pitchFamily="34" charset="0"/>
              </a:rPr>
              <a:t>Bị kẹp</a:t>
            </a:r>
          </a:p>
          <a:p>
            <a:pPr marL="285750" indent="-285750" rtl="0">
              <a:lnSpc>
                <a:spcPct val="150000"/>
              </a:lnSpc>
              <a:buFont typeface="Wingdings" panose="05000000000000000000" pitchFamily="2" charset="2"/>
              <a:buChar char="l"/>
            </a:pPr>
            <a:r>
              <a:rPr lang="vi" sz="1600">
                <a:solidFill>
                  <a:schemeClr val="tx1"/>
                </a:solidFill>
                <a:latin typeface="Arial" panose="020B0604020202020204" pitchFamily="34" charset="0"/>
                <a:ea typeface="Meiryo UI" panose="020B0604030504040204" pitchFamily="50" charset="-128"/>
                <a:cs typeface="Arial" panose="020B0604020202020204" pitchFamily="34" charset="0"/>
              </a:rPr>
              <a:t>Bị cuốn vào</a:t>
            </a:r>
          </a:p>
          <a:p>
            <a:pPr marL="285750" indent="-285750" rtl="0">
              <a:lnSpc>
                <a:spcPct val="150000"/>
              </a:lnSpc>
              <a:buFont typeface="Wingdings" panose="05000000000000000000" pitchFamily="2" charset="2"/>
              <a:buChar char="l"/>
            </a:pPr>
            <a:r>
              <a:rPr lang="vi" sz="1600">
                <a:solidFill>
                  <a:schemeClr val="tx1"/>
                </a:solidFill>
                <a:latin typeface="Arial" panose="020B0604020202020204" pitchFamily="34" charset="0"/>
                <a:ea typeface="Meiryo UI" panose="020B0604030504040204" pitchFamily="50" charset="-128"/>
                <a:cs typeface="Arial" panose="020B0604020202020204" pitchFamily="34" charset="0"/>
              </a:rPr>
              <a:t>Va chạm</a:t>
            </a:r>
          </a:p>
          <a:p>
            <a:pPr marL="285750" indent="-285750" rtl="0">
              <a:lnSpc>
                <a:spcPct val="150000"/>
              </a:lnSpc>
              <a:buFont typeface="Wingdings" panose="05000000000000000000" pitchFamily="2" charset="2"/>
              <a:buChar char="l"/>
            </a:pPr>
            <a:r>
              <a:rPr lang="vi" sz="1600">
                <a:solidFill>
                  <a:schemeClr val="tx1"/>
                </a:solidFill>
                <a:latin typeface="Arial" panose="020B0604020202020204" pitchFamily="34" charset="0"/>
                <a:ea typeface="Meiryo UI" panose="020B0604030504040204" pitchFamily="50" charset="-128"/>
                <a:cs typeface="Arial" panose="020B0604020202020204" pitchFamily="34" charset="0"/>
              </a:rPr>
              <a:t>Bị đập vào</a:t>
            </a:r>
          </a:p>
          <a:p>
            <a:pPr marL="285750" indent="-285750" rtl="0">
              <a:lnSpc>
                <a:spcPct val="150000"/>
              </a:lnSpc>
              <a:buFont typeface="Wingdings" panose="05000000000000000000" pitchFamily="2" charset="2"/>
              <a:buChar char="l"/>
            </a:pPr>
            <a:r>
              <a:rPr lang="vi" sz="1600">
                <a:solidFill>
                  <a:schemeClr val="tx1"/>
                </a:solidFill>
                <a:latin typeface="Arial" panose="020B0604020202020204" pitchFamily="34" charset="0"/>
                <a:ea typeface="Meiryo UI" panose="020B0604030504040204" pitchFamily="50" charset="-128"/>
                <a:cs typeface="Arial" panose="020B0604020202020204" pitchFamily="34" charset="0"/>
              </a:rPr>
              <a:t>Bỏng</a:t>
            </a:r>
          </a:p>
          <a:p>
            <a:pPr marL="285750" indent="-285750" rtl="0">
              <a:lnSpc>
                <a:spcPct val="150000"/>
              </a:lnSpc>
              <a:buFont typeface="Wingdings" panose="05000000000000000000" pitchFamily="2" charset="2"/>
              <a:buChar char="l"/>
            </a:pPr>
            <a:r>
              <a:rPr lang="vi" sz="1600">
                <a:solidFill>
                  <a:schemeClr val="tx1"/>
                </a:solidFill>
                <a:latin typeface="Arial" panose="020B0604020202020204" pitchFamily="34" charset="0"/>
                <a:ea typeface="Meiryo UI" panose="020B0604030504040204" pitchFamily="50" charset="-128"/>
                <a:cs typeface="Arial" panose="020B0604020202020204" pitchFamily="34" charset="0"/>
              </a:rPr>
              <a:t>Điện giật</a:t>
            </a:r>
          </a:p>
        </p:txBody>
      </p:sp>
      <p:sp>
        <p:nvSpPr>
          <p:cNvPr id="28" name="角丸四角形 27"/>
          <p:cNvSpPr/>
          <p:nvPr/>
        </p:nvSpPr>
        <p:spPr>
          <a:xfrm>
            <a:off x="4860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1400" b="1" dirty="0">
                <a:latin typeface="Arial" panose="020B0604020202020204" pitchFamily="34" charset="0"/>
                <a:ea typeface="Meiryo UI" panose="020B0604030504040204" pitchFamily="50" charset="-128"/>
                <a:cs typeface="Arial" panose="020B0604020202020204" pitchFamily="34" charset="0"/>
              </a:rPr>
              <a:t>CÓ THỂ</a:t>
            </a:r>
          </a:p>
        </p:txBody>
      </p:sp>
      <p:pic>
        <p:nvPicPr>
          <p:cNvPr id="29" name="図 28" descr="http://anzeninfo.mhlw.go.jp/anzen/sai/image/sai13/sai13-948-43-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549" y="1557000"/>
            <a:ext cx="1727451" cy="1296000"/>
          </a:xfrm>
          <a:prstGeom prst="rect">
            <a:avLst/>
          </a:prstGeom>
          <a:noFill/>
          <a:ln>
            <a:noFill/>
          </a:ln>
        </p:spPr>
      </p:pic>
      <p:pic>
        <p:nvPicPr>
          <p:cNvPr id="30" name="図 29" descr="http://anzeninfo.mhlw.go.jp/anzen/sai/image/sai10-761-43-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00" y="3753000"/>
            <a:ext cx="1727392" cy="1296000"/>
          </a:xfrm>
          <a:prstGeom prst="rect">
            <a:avLst/>
          </a:prstGeom>
          <a:noFill/>
          <a:ln>
            <a:noFill/>
          </a:ln>
        </p:spPr>
      </p:pic>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5</a:t>
            </a:fld>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63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468000" y="4406602"/>
            <a:ext cx="8244000" cy="1410638"/>
          </a:xfrm>
          <a:prstGeom prst="wedgeRoundRectCallout">
            <a:avLst>
              <a:gd name="adj1" fmla="val -7331"/>
              <a:gd name="adj2" fmla="val -73484"/>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vi" sz="1600">
                <a:latin typeface="Arial" panose="020B0604020202020204" pitchFamily="34" charset="0"/>
                <a:cs typeface="Arial" panose="020B0604020202020204" pitchFamily="34" charset="0"/>
              </a:rPr>
              <a:t>[Nguy hiểm tiềm ẩn trong môi trường]　</a:t>
            </a:r>
            <a:endParaRPr lang="en-US" altLang="ja-JP" sz="1600" b="1" dirty="0">
              <a:solidFill>
                <a:srgbClr val="C00000"/>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400" b="1">
                <a:solidFill>
                  <a:schemeClr val="tx1"/>
                </a:solidFill>
                <a:latin typeface="Arial" panose="020B0604020202020204" pitchFamily="34" charset="0"/>
                <a:ea typeface="Meiryo UI" panose="020B0604030504040204" pitchFamily="50" charset="-128"/>
                <a:cs typeface="Arial" panose="020B0604020202020204" pitchFamily="34" charset="0"/>
              </a:rPr>
              <a:t>Nhận biết nguy hiểm bằng cách nghĩ về nguy hiểm</a:t>
            </a:r>
            <a:r>
              <a:rPr lang="vi" sz="2400" b="1" u="sng">
                <a:solidFill>
                  <a:schemeClr val="tx1"/>
                </a:solidFill>
                <a:latin typeface="Arial" panose="020B0604020202020204" pitchFamily="34" charset="0"/>
                <a:ea typeface="Meiryo UI" panose="020B0604030504040204" pitchFamily="50" charset="-128"/>
                <a:cs typeface="Arial" panose="020B0604020202020204" pitchFamily="34" charset="0"/>
              </a:rPr>
              <a:t> tiềm ẩn</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14" name="図 13" descr="http://anzeninfo.mhlw.go.jp/anzen/sai/image/sai22/sai22-67-54-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489" y="1309229"/>
            <a:ext cx="2808000" cy="2105449"/>
          </a:xfrm>
          <a:prstGeom prst="rect">
            <a:avLst/>
          </a:prstGeom>
          <a:noFill/>
          <a:ln>
            <a:noFill/>
          </a:ln>
        </p:spPr>
      </p:pic>
      <p:pic>
        <p:nvPicPr>
          <p:cNvPr id="15" name="図 14" descr="http://anzeninfo.mhlw.go.jp/anzen/sai/image/sai10-589-43-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00" y="1309229"/>
            <a:ext cx="2736000" cy="2051523"/>
          </a:xfrm>
          <a:prstGeom prst="rect">
            <a:avLst/>
          </a:prstGeom>
          <a:noFill/>
          <a:ln>
            <a:noFill/>
          </a:ln>
        </p:spPr>
      </p:pic>
      <p:sp>
        <p:nvSpPr>
          <p:cNvPr id="7" name="テキスト ボックス 6"/>
          <p:cNvSpPr txBox="1"/>
          <p:nvPr/>
        </p:nvSpPr>
        <p:spPr>
          <a:xfrm>
            <a:off x="828000" y="4612172"/>
            <a:ext cx="1327608" cy="914161"/>
          </a:xfrm>
          <a:prstGeom prst="rect">
            <a:avLst/>
          </a:prstGeom>
          <a:noFill/>
        </p:spPr>
        <p:txBody>
          <a:bodyPr wrap="none" rtlCol="0">
            <a:spAutoFit/>
          </a:bodyPr>
          <a:lstStyle/>
          <a:p>
            <a:pPr rtl="0"/>
            <a:r>
              <a:rPr lang="vi" sz="14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Nhiệt độ thì</a:t>
            </a:r>
            <a:endParaRPr kumimoji="1" lang="en-US" altLang="ja-JP"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vi" sz="1400">
                <a:latin typeface="Arial" panose="020B0604020202020204" pitchFamily="34" charset="0"/>
                <a:ea typeface="Meiryo UI" panose="020B0604030504040204" pitchFamily="50" charset="-128"/>
                <a:cs typeface="Arial" panose="020B0604020202020204" pitchFamily="34" charset="0"/>
              </a:rPr>
              <a:t>cao (nóng)</a:t>
            </a:r>
            <a:endParaRPr lang="en-US" altLang="ja-JP" sz="14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vi" sz="1400">
                <a:latin typeface="Arial" panose="020B0604020202020204" pitchFamily="34" charset="0"/>
                <a:ea typeface="Meiryo UI" panose="020B0604030504040204" pitchFamily="50" charset="-128"/>
                <a:cs typeface="Arial" panose="020B0604020202020204" pitchFamily="34" charset="0"/>
              </a:rPr>
              <a:t>thấp (lạnh)</a:t>
            </a:r>
          </a:p>
        </p:txBody>
      </p:sp>
      <p:sp>
        <p:nvSpPr>
          <p:cNvPr id="17" name="テキスト ボックス 16"/>
          <p:cNvSpPr txBox="1"/>
          <p:nvPr/>
        </p:nvSpPr>
        <p:spPr>
          <a:xfrm>
            <a:off x="2675643" y="4596973"/>
            <a:ext cx="3376245" cy="914161"/>
          </a:xfrm>
          <a:prstGeom prst="rect">
            <a:avLst/>
          </a:prstGeom>
          <a:noFill/>
        </p:spPr>
        <p:txBody>
          <a:bodyPr wrap="none" rtlCol="0">
            <a:spAutoFit/>
          </a:bodyPr>
          <a:lstStyle/>
          <a:p>
            <a:pPr rtl="0"/>
            <a:r>
              <a:rPr lang="vi"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Xung quanh thì</a:t>
            </a:r>
            <a:endParaRPr kumimoji="1" lang="en-US" altLang="ja-JP"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vi" sz="1400" dirty="0">
                <a:latin typeface="Arial" panose="020B0604020202020204" pitchFamily="34" charset="0"/>
                <a:ea typeface="Meiryo UI" panose="020B0604030504040204" pitchFamily="50" charset="-128"/>
                <a:cs typeface="Arial" panose="020B0604020202020204" pitchFamily="34" charset="0"/>
              </a:rPr>
              <a:t>tối (khó nhìn thấy bàn chân của bạn)</a:t>
            </a:r>
            <a:endParaRPr lang="en-US" altLang="ja-JP" sz="14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vi" sz="1400" dirty="0">
                <a:latin typeface="Arial" panose="020B0604020202020204" pitchFamily="34" charset="0"/>
                <a:ea typeface="Meiryo UI" panose="020B0604030504040204" pitchFamily="50" charset="-128"/>
                <a:cs typeface="Arial" panose="020B0604020202020204" pitchFamily="34" charset="0"/>
              </a:rPr>
              <a:t>quá sáng (ánh sáng ngược)</a:t>
            </a:r>
          </a:p>
        </p:txBody>
      </p:sp>
      <p:sp>
        <p:nvSpPr>
          <p:cNvPr id="18" name="テキスト ボックス 17"/>
          <p:cNvSpPr txBox="1"/>
          <p:nvPr/>
        </p:nvSpPr>
        <p:spPr>
          <a:xfrm>
            <a:off x="6011415" y="4612172"/>
            <a:ext cx="2161169" cy="914161"/>
          </a:xfrm>
          <a:prstGeom prst="rect">
            <a:avLst/>
          </a:prstGeom>
          <a:noFill/>
        </p:spPr>
        <p:txBody>
          <a:bodyPr wrap="none" rtlCol="0">
            <a:spAutoFit/>
          </a:bodyPr>
          <a:lstStyle/>
          <a:p>
            <a:pPr rtl="0"/>
            <a:r>
              <a:rPr lang="vi"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Công trường thì</a:t>
            </a:r>
            <a:endParaRPr kumimoji="1" lang="en-US" altLang="ja-JP" sz="14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vi" sz="1400" dirty="0">
                <a:latin typeface="Arial" panose="020B0604020202020204" pitchFamily="34" charset="0"/>
                <a:ea typeface="Meiryo UI" panose="020B0604030504040204" pitchFamily="50" charset="-128"/>
                <a:cs typeface="Arial" panose="020B0604020202020204" pitchFamily="34" charset="0"/>
              </a:rPr>
              <a:t>cao (nguy cơ ngã)</a:t>
            </a:r>
            <a:endParaRPr lang="en-US" altLang="ja-JP" sz="14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vi" sz="1400" dirty="0">
                <a:latin typeface="Arial" panose="020B0604020202020204" pitchFamily="34" charset="0"/>
                <a:ea typeface="Meiryo UI" panose="020B0604030504040204" pitchFamily="50" charset="-128"/>
                <a:cs typeface="Arial" panose="020B0604020202020204" pitchFamily="34" charset="0"/>
              </a:rPr>
              <a:t>yếu (nguy cơ sụp đổ)</a:t>
            </a:r>
          </a:p>
        </p:txBody>
      </p:sp>
      <p:sp>
        <p:nvSpPr>
          <p:cNvPr id="20" name="角丸四角形 19"/>
          <p:cNvSpPr/>
          <p:nvPr/>
        </p:nvSpPr>
        <p:spPr>
          <a:xfrm>
            <a:off x="3780001" y="3511408"/>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1600" b="1">
                <a:latin typeface="Arial" panose="020B0604020202020204" pitchFamily="34" charset="0"/>
                <a:ea typeface="Meiryo UI" panose="020B0604030504040204" pitchFamily="50" charset="-128"/>
                <a:cs typeface="Arial" panose="020B0604020202020204" pitchFamily="34" charset="0"/>
              </a:rPr>
              <a:t>CÓ THỂ</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6</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33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000" b="1">
                <a:solidFill>
                  <a:schemeClr val="tx1"/>
                </a:solidFill>
                <a:latin typeface="Arial" panose="020B0604020202020204" pitchFamily="34" charset="0"/>
                <a:ea typeface="Meiryo UI" panose="020B0604030504040204" pitchFamily="50" charset="-128"/>
                <a:cs typeface="Arial" panose="020B0604020202020204" pitchFamily="34" charset="0"/>
              </a:rPr>
              <a:t>An toàn tại nơi làm việc bắt đầu với trang phục, tư thế thích hợp và "Ho-Ren-So"</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8" name="強調線吹き出し 2 (枠付き) 7"/>
          <p:cNvSpPr/>
          <p:nvPr/>
        </p:nvSpPr>
        <p:spPr>
          <a:xfrm flipH="1">
            <a:off x="373808" y="837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vi"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Mặc trang phục và đeo thiết bị được chỉ định.</a:t>
            </a:r>
          </a:p>
          <a:p>
            <a:pPr marL="285750" indent="-285750" rtl="0">
              <a:buFont typeface="Wingdings" panose="05000000000000000000" pitchFamily="2" charset="2"/>
              <a:buChar char="n"/>
            </a:pPr>
            <a:r>
              <a:rPr lang="vi"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Để duy trì vẻ ngoài sạch sẽ và gọn gàng, hãy đảm bảo giữ gìn trang phục làm việc của mình để chúng không bị bẩn và nhăn nheo.</a:t>
            </a:r>
          </a:p>
          <a:p>
            <a:pPr marL="285750" indent="-285750" rtl="0">
              <a:buFont typeface="Wingdings" panose="05000000000000000000" pitchFamily="2" charset="2"/>
              <a:buChar char="n"/>
            </a:pPr>
            <a:r>
              <a:rPr lang="vi"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Không mang theo những vật dụng cá nhân hoặc không cần thiết, và luôn để ý đến cách bạn xuất hiện với người khác.</a:t>
            </a:r>
          </a:p>
          <a:p>
            <a:pPr marL="285750" indent="-285750" rtl="0">
              <a:buFont typeface="Wingdings" panose="05000000000000000000" pitchFamily="2" charset="2"/>
              <a:buChar char="n"/>
            </a:pPr>
            <a:r>
              <a:rPr lang="vi"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Mang theo giấy tờ tùy thân, huy hiệu công ty và băng đeo tay phù hợp.</a:t>
            </a:r>
          </a:p>
          <a:p>
            <a:pPr marL="285750" indent="-285750" rtl="0">
              <a:buFont typeface="Wingdings" panose="05000000000000000000" pitchFamily="2" charset="2"/>
              <a:buChar char="n"/>
            </a:pPr>
            <a:r>
              <a:rPr lang="vi"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Nhân viên bảo vệ làm nhiệm vụ điều khiển giao thông nói riêng phải đội mũ bảo hiểm, mặc áo phản quang và các thiết bị liên quan khác để tài xế và những người khác có thể nhìn thấy vào ban đêm.</a:t>
            </a:r>
          </a:p>
        </p:txBody>
      </p:sp>
      <p:sp>
        <p:nvSpPr>
          <p:cNvPr id="11" name="強調線吹き出し 2 (枠付き) 10"/>
          <p:cNvSpPr/>
          <p:nvPr/>
        </p:nvSpPr>
        <p:spPr>
          <a:xfrm>
            <a:off x="4825266" y="4149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vi"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Ưỡn ngực và thẳng lưng khi làm nhiệm vụ bảo vệ.</a:t>
            </a:r>
          </a:p>
          <a:p>
            <a:pPr marL="285750" indent="-285750" rtl="0">
              <a:buFont typeface="Wingdings" panose="05000000000000000000" pitchFamily="2" charset="2"/>
              <a:buChar char="n"/>
            </a:pPr>
            <a:r>
              <a:rPr lang="vi"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Đảm bảo rằng bạn có đủ thời gian và bình tĩnh để vào vị trí của mình.</a:t>
            </a:r>
          </a:p>
          <a:p>
            <a:pPr marL="285750" indent="-285750" rtl="0">
              <a:buFont typeface="Wingdings" panose="05000000000000000000" pitchFamily="2" charset="2"/>
              <a:buChar char="n"/>
            </a:pPr>
            <a:r>
              <a:rPr lang="vi"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Giữ đúng tư thế và tầm nhìn rộng trong khi làm nhiệm vụ để có thể quan sát đầy đủ môi trường xung quanh.</a:t>
            </a:r>
          </a:p>
          <a:p>
            <a:pPr marL="285750" indent="-285750" rtl="0">
              <a:buFont typeface="Wingdings" panose="05000000000000000000" pitchFamily="2" charset="2"/>
              <a:buChar char="n"/>
            </a:pPr>
            <a:r>
              <a:rPr lang="vi"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Hành động nhanh chóng và hiệu quả.</a:t>
            </a:r>
          </a:p>
          <a:p>
            <a:pPr marL="285750" indent="-285750" rtl="0">
              <a:buFont typeface="Wingdings" panose="05000000000000000000" pitchFamily="2" charset="2"/>
              <a:buChar char="n"/>
            </a:pPr>
            <a:r>
              <a:rPr lang="vi"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Lưu ý rằng đút tay vào túi khi làm nhiệm vụ sẽ khiến tay bạn không thể phản ứng nhanh, đồng thời để lại ấn tượng không tốt cho người khác.</a:t>
            </a:r>
          </a:p>
        </p:txBody>
      </p:sp>
      <p:pic>
        <p:nvPicPr>
          <p:cNvPr id="2" name="図 1"/>
          <p:cNvPicPr>
            <a:picLocks noChangeAspect="1"/>
          </p:cNvPicPr>
          <p:nvPr/>
        </p:nvPicPr>
        <p:blipFill>
          <a:blip r:embed="rId2"/>
          <a:stretch>
            <a:fillRect/>
          </a:stretch>
        </p:blipFill>
        <p:spPr>
          <a:xfrm>
            <a:off x="6876000" y="886692"/>
            <a:ext cx="1872000" cy="2618271"/>
          </a:xfrm>
          <a:prstGeom prst="rect">
            <a:avLst/>
          </a:prstGeom>
        </p:spPr>
      </p:pic>
      <p:pic>
        <p:nvPicPr>
          <p:cNvPr id="12" name="図 11"/>
          <p:cNvPicPr/>
          <p:nvPr/>
        </p:nvPicPr>
        <p:blipFill>
          <a:blip r:embed="rId3"/>
          <a:stretch>
            <a:fillRect/>
          </a:stretch>
        </p:blipFill>
        <p:spPr>
          <a:xfrm>
            <a:off x="5436000" y="919172"/>
            <a:ext cx="1329690" cy="2522220"/>
          </a:xfrm>
          <a:prstGeom prst="rect">
            <a:avLst/>
          </a:prstGeom>
        </p:spPr>
      </p:pic>
      <p:pic>
        <p:nvPicPr>
          <p:cNvPr id="13" name="図 12"/>
          <p:cNvPicPr/>
          <p:nvPr/>
        </p:nvPicPr>
        <p:blipFill>
          <a:blip r:embed="rId4"/>
          <a:stretch>
            <a:fillRect/>
          </a:stretch>
        </p:blipFill>
        <p:spPr>
          <a:xfrm>
            <a:off x="684000" y="3788999"/>
            <a:ext cx="1395095" cy="2638425"/>
          </a:xfrm>
          <a:prstGeom prst="rect">
            <a:avLst/>
          </a:prstGeom>
        </p:spPr>
      </p:pic>
      <p:pic>
        <p:nvPicPr>
          <p:cNvPr id="14" name="図 13" descr="\\irfsvc42\div5\環境ｴﾈﾙｷﾞｰ第１部\c一般\e1c_proj\2019\リスクT\1900632_MHLW安全教育\31_警備業安全衛生教育マニュアル作成\03_マニュアル\0115_警備業イラスト2\F_2.jpg"/>
          <p:cNvPicPr/>
          <p:nvPr/>
        </p:nvPicPr>
        <p:blipFill rotWithShape="1">
          <a:blip r:embed="rId5">
            <a:extLst>
              <a:ext uri="{28A0092B-C50C-407E-A947-70E740481C1C}">
                <a14:useLocalDpi xmlns:a14="http://schemas.microsoft.com/office/drawing/2010/main" val="0"/>
              </a:ext>
            </a:extLst>
          </a:blip>
          <a:srcRect l="19047" t="15936" r="30159" b="7010"/>
          <a:stretch/>
        </p:blipFill>
        <p:spPr bwMode="auto">
          <a:xfrm>
            <a:off x="2037841" y="3856017"/>
            <a:ext cx="1685925" cy="2557145"/>
          </a:xfrm>
          <a:prstGeom prst="rect">
            <a:avLst/>
          </a:prstGeom>
          <a:noFill/>
          <a:ln>
            <a:noFill/>
          </a:ln>
          <a:extLst>
            <a:ext uri="{53640926-AAD7-44D8-BBD7-CCE9431645EC}">
              <a14:shadowObscured xmlns:a14="http://schemas.microsoft.com/office/drawing/2010/main"/>
            </a:ext>
          </a:extLst>
        </p:spPr>
      </p:pic>
      <p:sp>
        <p:nvSpPr>
          <p:cNvPr id="3" name="テキスト ボックス 2"/>
          <p:cNvSpPr txBox="1"/>
          <p:nvPr/>
        </p:nvSpPr>
        <p:spPr>
          <a:xfrm>
            <a:off x="488583" y="3408248"/>
            <a:ext cx="595035" cy="584775"/>
          </a:xfrm>
          <a:prstGeom prst="rect">
            <a:avLst/>
          </a:prstGeom>
          <a:noFill/>
        </p:spPr>
        <p:txBody>
          <a:bodyPr wrap="none" rtlCol="0">
            <a:spAutoFit/>
          </a:bodyPr>
          <a:lstStyle/>
          <a:p>
            <a:pPr rtl="0"/>
            <a:r>
              <a:rPr lang="vi" sz="3200" b="1" dirty="0">
                <a:solidFill>
                  <a:srgbClr val="FF0000"/>
                </a:solidFill>
                <a:latin typeface="Arial" panose="020B0604020202020204" pitchFamily="34" charset="0"/>
                <a:ea typeface="Meiryo UI" panose="020B0604030504040204" pitchFamily="50" charset="-128"/>
                <a:cs typeface="Arial" panose="020B0604020202020204" pitchFamily="34" charset="0"/>
              </a:rPr>
              <a:t>〇</a:t>
            </a:r>
          </a:p>
        </p:txBody>
      </p:sp>
      <p:sp>
        <p:nvSpPr>
          <p:cNvPr id="15" name="テキスト ボックス 14"/>
          <p:cNvSpPr txBox="1"/>
          <p:nvPr/>
        </p:nvSpPr>
        <p:spPr>
          <a:xfrm>
            <a:off x="2139941" y="3403055"/>
            <a:ext cx="526106" cy="584775"/>
          </a:xfrm>
          <a:prstGeom prst="rect">
            <a:avLst/>
          </a:prstGeom>
          <a:noFill/>
        </p:spPr>
        <p:txBody>
          <a:bodyPr wrap="none" rtlCol="0">
            <a:spAutoFit/>
          </a:bodyPr>
          <a:lstStyle/>
          <a:p>
            <a:pPr rtl="0"/>
            <a:r>
              <a:rPr lang="vi" sz="3200" b="1">
                <a:solidFill>
                  <a:schemeClr val="accent5"/>
                </a:solidFill>
                <a:latin typeface="Arial" panose="020B0604020202020204" pitchFamily="34" charset="0"/>
                <a:ea typeface="Meiryo UI" panose="020B0604030504040204" pitchFamily="50" charset="-128"/>
                <a:cs typeface="Arial" panose="020B0604020202020204" pitchFamily="34" charset="0"/>
              </a:rPr>
              <a:t>×</a:t>
            </a:r>
            <a:endParaRPr kumimoji="1" lang="ja-JP" altLang="en-US" sz="3200" b="1" dirty="0">
              <a:solidFill>
                <a:schemeClr val="accent5"/>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7</a:t>
            </a:fld>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73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000" b="1">
                <a:solidFill>
                  <a:schemeClr val="tx1"/>
                </a:solidFill>
                <a:latin typeface="Arial" panose="020B0604020202020204" pitchFamily="34" charset="0"/>
                <a:ea typeface="Meiryo UI" panose="020B0604030504040204" pitchFamily="50" charset="-128"/>
                <a:cs typeface="Arial" panose="020B0604020202020204" pitchFamily="34" charset="0"/>
              </a:rPr>
              <a:t>An toàn tại nơi làm việc bắt đầu với trang phục, tư thế thích hợp và "Ho-Ren-So"</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67" y="1125000"/>
            <a:ext cx="2098983" cy="2160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341" y="1125000"/>
            <a:ext cx="2098983" cy="2160000"/>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0" y="3260281"/>
            <a:ext cx="3080212" cy="2160000"/>
          </a:xfrm>
          <a:prstGeom prst="rect">
            <a:avLst/>
          </a:prstGeom>
        </p:spPr>
      </p:pic>
      <p:sp>
        <p:nvSpPr>
          <p:cNvPr id="14" name="強調線吹き出し 2 (枠付き) 13"/>
          <p:cNvSpPr/>
          <p:nvPr/>
        </p:nvSpPr>
        <p:spPr>
          <a:xfrm>
            <a:off x="4511987" y="4149000"/>
            <a:ext cx="4530928" cy="2088000"/>
          </a:xfrm>
          <a:prstGeom prst="accentBorderCallout2">
            <a:avLst>
              <a:gd name="adj1" fmla="val 25239"/>
              <a:gd name="adj2" fmla="val -1704"/>
              <a:gd name="adj3" fmla="val 25239"/>
              <a:gd name="adj4" fmla="val -7434"/>
              <a:gd name="adj5" fmla="val 9812"/>
              <a:gd name="adj6" fmla="val -1453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vi"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Kịp thời báo cáo bất kỳ sai sót hoặc sự cố cũng như bất kỳ bất thường nào. Điều này sẽ dẫn đến việc giải quyết sớm.</a:t>
            </a:r>
          </a:p>
          <a:p>
            <a:pPr marL="285750" indent="-285750" rtl="0">
              <a:buFont typeface="Wingdings" panose="05000000000000000000" pitchFamily="2" charset="2"/>
              <a:buChar char="n"/>
            </a:pPr>
            <a:r>
              <a:rPr lang="vi"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Hãy ghi nhớ 5W1H và truyền đạt thông tin một cách chính xác.</a:t>
            </a:r>
          </a:p>
          <a:p>
            <a:pPr marL="285750" indent="-285750" rtl="0">
              <a:buFont typeface="Wingdings" panose="05000000000000000000" pitchFamily="2" charset="2"/>
              <a:buChar char="n"/>
            </a:pPr>
            <a:r>
              <a:rPr lang="vi"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Nếu bạn không thể tự mình giải quyết vấn đề, đừng để nguyên như vậy mà hãy tham khảo ý kiến của những người xung quanh.</a:t>
            </a:r>
          </a:p>
          <a:p>
            <a:pPr marL="285750" indent="-285750" rtl="0">
              <a:buFont typeface="Wingdings" panose="05000000000000000000" pitchFamily="2" charset="2"/>
              <a:buChar char="n"/>
            </a:pPr>
            <a:r>
              <a:rPr lang="vi"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Nếu bạn cảm thấy bất kỳ điều gì bất thường, ngay cả khi nó là nhỏ nhặt, hãy báo cáo điều đó cho người giám sát, công ty bảo vệ, nhà thầu và các bên liên quan khác.</a:t>
            </a:r>
          </a:p>
        </p:txBody>
      </p:sp>
      <p:sp>
        <p:nvSpPr>
          <p:cNvPr id="16" name="コンテンツ プレースホルダー 15"/>
          <p:cNvSpPr>
            <a:spLocks noGrp="1"/>
          </p:cNvSpPr>
          <p:nvPr>
            <p:ph idx="1"/>
          </p:nvPr>
        </p:nvSpPr>
        <p:spPr>
          <a:xfrm>
            <a:off x="4787324" y="764999"/>
            <a:ext cx="4248676" cy="2495281"/>
          </a:xfrm>
        </p:spPr>
        <p:txBody>
          <a:bodyPr rtlCol="0">
            <a:normAutofit lnSpcReduction="10000"/>
          </a:bodyPr>
          <a:lstStyle/>
          <a:p>
            <a:pPr marL="0" indent="0" rtl="0">
              <a:buNone/>
            </a:pPr>
            <a:r>
              <a:rPr lang="vi" sz="1400" dirty="0">
                <a:solidFill>
                  <a:srgbClr val="C00000"/>
                </a:solidFill>
                <a:latin typeface="Arial" panose="020B0604020202020204" pitchFamily="34" charset="0"/>
                <a:cs typeface="Arial" panose="020B0604020202020204" pitchFamily="34" charset="0"/>
              </a:rPr>
              <a:t>"Ho-Ren-So" là gì?</a:t>
            </a:r>
          </a:p>
          <a:p>
            <a:pPr rtl="0"/>
            <a:r>
              <a:rPr lang="vi" sz="1200" dirty="0">
                <a:latin typeface="Arial" panose="020B0604020202020204" pitchFamily="34" charset="0"/>
                <a:cs typeface="Arial" panose="020B0604020202020204" pitchFamily="34" charset="0"/>
              </a:rPr>
              <a:t>Báo cáo (</a:t>
            </a:r>
            <a:r>
              <a:rPr lang="vi" sz="1200" u="sng" dirty="0">
                <a:latin typeface="Arial" panose="020B0604020202020204" pitchFamily="34" charset="0"/>
                <a:cs typeface="Arial" panose="020B0604020202020204" pitchFamily="34" charset="0"/>
              </a:rPr>
              <a:t>Ho</a:t>
            </a:r>
            <a:r>
              <a:rPr lang="vi" sz="1200" dirty="0">
                <a:latin typeface="Arial" panose="020B0604020202020204" pitchFamily="34" charset="0"/>
                <a:cs typeface="Arial" panose="020B0604020202020204" pitchFamily="34" charset="0"/>
              </a:rPr>
              <a:t>koku)</a:t>
            </a:r>
            <a:endParaRPr kumimoji="1" lang="en-US" altLang="ja-JP" sz="1200" dirty="0">
              <a:latin typeface="Arial" panose="020B0604020202020204" pitchFamily="34" charset="0"/>
              <a:cs typeface="Arial" panose="020B0604020202020204" pitchFamily="34" charset="0"/>
            </a:endParaRPr>
          </a:p>
          <a:p>
            <a:pPr marL="468000" lvl="1" rtl="0"/>
            <a:r>
              <a:rPr lang="vi" sz="1100" dirty="0">
                <a:latin typeface="Arial" panose="020B0604020202020204" pitchFamily="34" charset="0"/>
                <a:cs typeface="Arial" panose="020B0604020202020204" pitchFamily="34" charset="0"/>
              </a:rPr>
              <a:t>Có nghĩa là nhân viên báo cáo với người quản lý về tiến độ và kết quả công việc.</a:t>
            </a:r>
            <a:endParaRPr lang="en-US" altLang="ja-JP" sz="1100" dirty="0">
              <a:latin typeface="Arial" panose="020B0604020202020204" pitchFamily="34" charset="0"/>
              <a:cs typeface="Arial" panose="020B0604020202020204" pitchFamily="34" charset="0"/>
            </a:endParaRPr>
          </a:p>
          <a:p>
            <a:pPr rtl="0"/>
            <a:r>
              <a:rPr lang="vi" sz="1200" dirty="0">
                <a:latin typeface="Arial" panose="020B0604020202020204" pitchFamily="34" charset="0"/>
                <a:cs typeface="Arial" panose="020B0604020202020204" pitchFamily="34" charset="0"/>
              </a:rPr>
              <a:t>Liên lạc (</a:t>
            </a:r>
            <a:r>
              <a:rPr lang="vi" sz="1200" u="sng" dirty="0">
                <a:latin typeface="Arial" panose="020B0604020202020204" pitchFamily="34" charset="0"/>
                <a:cs typeface="Arial" panose="020B0604020202020204" pitchFamily="34" charset="0"/>
              </a:rPr>
              <a:t>Ren</a:t>
            </a:r>
            <a:r>
              <a:rPr lang="vi" sz="1200" dirty="0">
                <a:latin typeface="Arial" panose="020B0604020202020204" pitchFamily="34" charset="0"/>
                <a:cs typeface="Arial" panose="020B0604020202020204" pitchFamily="34" charset="0"/>
              </a:rPr>
              <a:t>raku)</a:t>
            </a:r>
            <a:endParaRPr kumimoji="1" lang="en-US" altLang="ja-JP" sz="1200" dirty="0">
              <a:latin typeface="Arial" panose="020B0604020202020204" pitchFamily="34" charset="0"/>
              <a:cs typeface="Arial" panose="020B0604020202020204" pitchFamily="34" charset="0"/>
            </a:endParaRPr>
          </a:p>
          <a:p>
            <a:pPr marL="468000" lvl="1" rtl="0"/>
            <a:r>
              <a:rPr lang="vi" sz="1100" dirty="0">
                <a:latin typeface="Arial" panose="020B0604020202020204" pitchFamily="34" charset="0"/>
                <a:cs typeface="Arial" panose="020B0604020202020204" pitchFamily="34" charset="0"/>
              </a:rPr>
              <a:t>Điều này nhằm liên lạc với các bên liên quan về thông tin cần được chia sẻ với họ, chẳng hạn như thông tin thu được trong quá trình làm việc.</a:t>
            </a:r>
            <a:endParaRPr lang="en-US" altLang="ja-JP" sz="1100" dirty="0">
              <a:latin typeface="Arial" panose="020B0604020202020204" pitchFamily="34" charset="0"/>
              <a:cs typeface="Arial" panose="020B0604020202020204" pitchFamily="34" charset="0"/>
            </a:endParaRPr>
          </a:p>
          <a:p>
            <a:pPr rtl="0"/>
            <a:r>
              <a:rPr lang="vi" sz="1200" dirty="0">
                <a:latin typeface="Arial" panose="020B0604020202020204" pitchFamily="34" charset="0"/>
                <a:cs typeface="Arial" panose="020B0604020202020204" pitchFamily="34" charset="0"/>
              </a:rPr>
              <a:t>Trao đổi (</a:t>
            </a:r>
            <a:r>
              <a:rPr lang="vi" sz="1200" u="sng" dirty="0">
                <a:latin typeface="Arial" panose="020B0604020202020204" pitchFamily="34" charset="0"/>
                <a:cs typeface="Arial" panose="020B0604020202020204" pitchFamily="34" charset="0"/>
              </a:rPr>
              <a:t>So</a:t>
            </a:r>
            <a:r>
              <a:rPr lang="vi" sz="1200" dirty="0">
                <a:latin typeface="Arial" panose="020B0604020202020204" pitchFamily="34" charset="0"/>
                <a:cs typeface="Arial" panose="020B0604020202020204" pitchFamily="34" charset="0"/>
              </a:rPr>
              <a:t>dan)</a:t>
            </a:r>
            <a:endParaRPr kumimoji="1" lang="en-US" altLang="ja-JP" sz="1200" dirty="0">
              <a:latin typeface="Arial" panose="020B0604020202020204" pitchFamily="34" charset="0"/>
              <a:cs typeface="Arial" panose="020B0604020202020204" pitchFamily="34" charset="0"/>
            </a:endParaRPr>
          </a:p>
          <a:p>
            <a:pPr marL="468000" lvl="1" rtl="0"/>
            <a:r>
              <a:rPr lang="vi" sz="1100" dirty="0">
                <a:latin typeface="Arial" panose="020B0604020202020204" pitchFamily="34" charset="0"/>
                <a:cs typeface="Arial" panose="020B0604020202020204" pitchFamily="34" charset="0"/>
              </a:rPr>
              <a:t>Điều này là để hỏi ý kiến và lời khuyên khi bạn được yêu cầu đưa ra quyết định, hoặc khi bạn không chắc chắn về quyết định của mình, v.v.</a:t>
            </a:r>
            <a:endParaRPr kumimoji="1" lang="ja-JP" altLang="en-US" sz="11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8</a:t>
            </a:fld>
            <a:endParaRPr kumimoji="1" lang="ja-JP" altLang="en-US" sz="100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A116C317-547E-4BB1-9691-272F907D8ADA}"/>
              </a:ext>
            </a:extLst>
          </p:cNvPr>
          <p:cNvSpPr txBox="1"/>
          <p:nvPr/>
        </p:nvSpPr>
        <p:spPr>
          <a:xfrm>
            <a:off x="370481" y="1557000"/>
            <a:ext cx="817519" cy="1440000"/>
          </a:xfrm>
          <a:prstGeom prst="rect">
            <a:avLst/>
          </a:prstGeom>
          <a:solidFill>
            <a:schemeClr val="bg1"/>
          </a:solidFill>
        </p:spPr>
        <p:txBody>
          <a:bodyPr wrap="square" lIns="0" tIns="0" rIns="0" bIns="0" rtlCol="0">
            <a:noAutofit/>
          </a:bodyPr>
          <a:lstStyle/>
          <a:p>
            <a:pPr algn="ctr" rtl="0"/>
            <a:r>
              <a:rPr lang="vi" sz="2400" b="1">
                <a:solidFill>
                  <a:srgbClr val="00913E"/>
                </a:solidFill>
                <a:latin typeface="Arial" panose="020B0604020202020204" pitchFamily="34" charset="0"/>
                <a:ea typeface="Meiryo UI" panose="020B0604030504040204" pitchFamily="50" charset="-128"/>
                <a:cs typeface="Arial" panose="020B0604020202020204" pitchFamily="34" charset="0"/>
              </a:rPr>
              <a:t>Báo cáo</a:t>
            </a:r>
            <a:endParaRPr lang="zh-CN" altLang="en-US" sz="2400"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
        <p:nvSpPr>
          <p:cNvPr id="10" name="文本框 9">
            <a:extLst>
              <a:ext uri="{FF2B5EF4-FFF2-40B4-BE49-F238E27FC236}">
                <a16:creationId xmlns:a16="http://schemas.microsoft.com/office/drawing/2014/main" id="{EA1FE284-C613-4690-A2E9-CC1C787E75E1}"/>
              </a:ext>
            </a:extLst>
          </p:cNvPr>
          <p:cNvSpPr txBox="1"/>
          <p:nvPr/>
        </p:nvSpPr>
        <p:spPr>
          <a:xfrm>
            <a:off x="2593150" y="1557000"/>
            <a:ext cx="826850" cy="1368000"/>
          </a:xfrm>
          <a:prstGeom prst="rect">
            <a:avLst/>
          </a:prstGeom>
          <a:solidFill>
            <a:schemeClr val="bg1"/>
          </a:solidFill>
        </p:spPr>
        <p:txBody>
          <a:bodyPr wrap="square" lIns="0" tIns="0" rIns="0" bIns="0" rtlCol="0">
            <a:noAutofit/>
          </a:bodyPr>
          <a:lstStyle/>
          <a:p>
            <a:pPr algn="ctr" rtl="0"/>
            <a:r>
              <a:rPr lang="vi" sz="2400" b="1">
                <a:solidFill>
                  <a:srgbClr val="00913E"/>
                </a:solidFill>
                <a:latin typeface="Arial" panose="020B0604020202020204" pitchFamily="34" charset="0"/>
                <a:ea typeface="Meiryo UI" panose="020B0604030504040204" pitchFamily="50" charset="-128"/>
                <a:cs typeface="Arial" panose="020B0604020202020204" pitchFamily="34" charset="0"/>
              </a:rPr>
              <a:t>Liên lạc</a:t>
            </a:r>
            <a:endParaRPr lang="zh-CN" altLang="en-US" sz="2400"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
        <p:nvSpPr>
          <p:cNvPr id="11" name="文本框 10">
            <a:extLst>
              <a:ext uri="{FF2B5EF4-FFF2-40B4-BE49-F238E27FC236}">
                <a16:creationId xmlns:a16="http://schemas.microsoft.com/office/drawing/2014/main" id="{09F2CF75-831F-4503-8F78-6703764EFB9C}"/>
              </a:ext>
            </a:extLst>
          </p:cNvPr>
          <p:cNvSpPr txBox="1"/>
          <p:nvPr/>
        </p:nvSpPr>
        <p:spPr>
          <a:xfrm>
            <a:off x="747600" y="3717000"/>
            <a:ext cx="872400" cy="1378249"/>
          </a:xfrm>
          <a:prstGeom prst="rect">
            <a:avLst/>
          </a:prstGeom>
          <a:solidFill>
            <a:schemeClr val="bg1"/>
          </a:solidFill>
        </p:spPr>
        <p:txBody>
          <a:bodyPr wrap="square" lIns="0" tIns="0" rIns="0" bIns="0" rtlCol="0">
            <a:noAutofit/>
          </a:bodyPr>
          <a:lstStyle/>
          <a:p>
            <a:pPr algn="ctr" rtl="0"/>
            <a:r>
              <a:rPr lang="vi" sz="2400" b="1">
                <a:solidFill>
                  <a:srgbClr val="00913E"/>
                </a:solidFill>
                <a:latin typeface="Arial" panose="020B0604020202020204" pitchFamily="34" charset="0"/>
                <a:ea typeface="Meiryo UI" panose="020B0604030504040204" pitchFamily="50" charset="-128"/>
                <a:cs typeface="Arial" panose="020B0604020202020204" pitchFamily="34" charset="0"/>
              </a:rPr>
              <a:t>Trao đổi</a:t>
            </a:r>
            <a:endParaRPr lang="zh-CN" altLang="en-US" sz="2400"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24024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2853000"/>
            <a:ext cx="8355834"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2400" b="1">
                <a:solidFill>
                  <a:schemeClr val="tx1"/>
                </a:solidFill>
                <a:latin typeface="Arial" panose="020B0604020202020204" pitchFamily="34" charset="0"/>
                <a:ea typeface="Meiryo UI" panose="020B0604030504040204" pitchFamily="50" charset="-128"/>
                <a:cs typeface="Arial" panose="020B0604020202020204" pitchFamily="34" charset="0"/>
              </a:rPr>
              <a:t>Xem xét và tuân thủ Chỉ thị Bảo vệ</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1999" y="710325"/>
            <a:ext cx="8640002" cy="5526675"/>
          </a:xfrm>
        </p:spPr>
        <p:txBody>
          <a:bodyPr rtlCol="0">
            <a:normAutofit/>
          </a:bodyPr>
          <a:lstStyle/>
          <a:p>
            <a:pPr rtl="0"/>
            <a:r>
              <a:rPr lang="vi" sz="2000" dirty="0">
                <a:latin typeface="Arial" panose="020B0604020202020204" pitchFamily="34" charset="0"/>
                <a:cs typeface="Arial" panose="020B0604020202020204" pitchFamily="34" charset="0"/>
              </a:rPr>
              <a:t>Kế hoạch bảo vệ</a:t>
            </a:r>
            <a:endParaRPr kumimoji="1"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Đặt ra các chi tiết của hoạt động bảo vệ.</a:t>
            </a:r>
            <a:endParaRPr lang="en-US" altLang="ja-JP" sz="18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Chỉ thị bảo vệ (hướng dẫn bảo vệ) được chuẩn bị cho mỗi nhân viên bảo vệ dựa trên kế hoạch bảo vệ này liên quan đến việc thực hiện các nhiệm vụ bảo vệ.</a:t>
            </a:r>
            <a:endParaRPr lang="en-US" altLang="ja-JP" sz="1800" dirty="0">
              <a:latin typeface="Arial" panose="020B0604020202020204" pitchFamily="34" charset="0"/>
              <a:cs typeface="Arial" panose="020B0604020202020204" pitchFamily="34" charset="0"/>
            </a:endParaRPr>
          </a:p>
          <a:p>
            <a:pPr marL="468000" lvl="1" rtl="0"/>
            <a:endParaRPr lang="en-US" altLang="ja-JP" sz="1600" dirty="0">
              <a:latin typeface="Arial" panose="020B0604020202020204" pitchFamily="34" charset="0"/>
              <a:cs typeface="Arial" panose="020B0604020202020204" pitchFamily="34" charset="0"/>
            </a:endParaRPr>
          </a:p>
          <a:p>
            <a:pPr marL="10800" rtl="0"/>
            <a:r>
              <a:rPr lang="vi" sz="2000" dirty="0">
                <a:latin typeface="Arial" panose="020B0604020202020204" pitchFamily="34" charset="0"/>
                <a:cs typeface="Arial" panose="020B0604020202020204" pitchFamily="34" charset="0"/>
              </a:rPr>
              <a:t>Chỉ thị bảo vệ</a:t>
            </a:r>
            <a:endParaRPr kumimoji="1" lang="en-US" altLang="ja-JP" sz="20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Kế hoạch này định ra chi tiết và quy trình của nhiệm vụ bảo vệ, các tuyến đường tuần tra và các phương pháp ứng phó khẩn cấp.</a:t>
            </a:r>
            <a:endParaRPr lang="en-US" altLang="ja-JP" sz="1800" dirty="0">
              <a:latin typeface="Arial" panose="020B0604020202020204" pitchFamily="34" charset="0"/>
              <a:cs typeface="Arial" panose="020B0604020202020204" pitchFamily="34" charset="0"/>
            </a:endParaRPr>
          </a:p>
          <a:p>
            <a:pPr marL="468000" lvl="1" rtl="0"/>
            <a:r>
              <a:rPr lang="vi" sz="1800" dirty="0">
                <a:latin typeface="Arial" panose="020B0604020202020204" pitchFamily="34" charset="0"/>
                <a:cs typeface="Arial" panose="020B0604020202020204" pitchFamily="34" charset="0"/>
              </a:rPr>
              <a:t>Khi thực hiện công việc bảo vệ, hãy đảm bảo hiểu đầy đủ các chi tiết và biện pháp phòng ngừa được mô tả, đồng thời đảm bảo </a:t>
            </a:r>
            <a:r>
              <a:rPr lang="vi" sz="1800" b="1" u="sng" dirty="0">
                <a:solidFill>
                  <a:srgbClr val="F24F4F"/>
                </a:solidFill>
                <a:latin typeface="Arial" panose="020B0604020202020204" pitchFamily="34" charset="0"/>
                <a:cs typeface="Arial" panose="020B0604020202020204" pitchFamily="34" charset="0"/>
              </a:rPr>
              <a:t>tuân thủ các hướng dẫn bảo vệ.</a:t>
            </a:r>
            <a:endParaRPr kumimoji="1" lang="ja-JP" altLang="en-US" sz="1800" dirty="0">
              <a:latin typeface="Arial" panose="020B0604020202020204" pitchFamily="34" charset="0"/>
              <a:cs typeface="Arial" panose="020B0604020202020204" pitchFamily="34" charset="0"/>
            </a:endParaRPr>
          </a:p>
        </p:txBody>
      </p:sp>
      <p:sp>
        <p:nvSpPr>
          <p:cNvPr id="11" name="角丸四角形吹き出し 10"/>
          <p:cNvSpPr/>
          <p:nvPr/>
        </p:nvSpPr>
        <p:spPr>
          <a:xfrm>
            <a:off x="4140000" y="4257000"/>
            <a:ext cx="4536001" cy="1188000"/>
          </a:xfrm>
          <a:prstGeom prst="wedgeRoundRectCallout">
            <a:avLst>
              <a:gd name="adj1" fmla="val -4826"/>
              <a:gd name="adj2" fmla="val -7267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b="1" dirty="0">
                <a:solidFill>
                  <a:schemeClr val="bg1"/>
                </a:solidFill>
                <a:latin typeface="Arial" panose="020B0604020202020204" pitchFamily="34" charset="0"/>
                <a:ea typeface="Meiryo UI" panose="020B0604030504040204" pitchFamily="50" charset="-128"/>
                <a:cs typeface="Arial" panose="020B0604020202020204" pitchFamily="34" charset="0"/>
              </a:rPr>
              <a:t>Đã có rất nhiều trường hợp không tuân thủ các quy tắc và quy trình lẽ ra phải tuân thủ, dẫn đến tai nạn tại nơi làm việc</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9</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098210"/>
      </p:ext>
    </p:extLst>
  </p:cSld>
  <p:clrMapOvr>
    <a:masterClrMapping/>
  </p:clrMapOvr>
</p:sld>
</file>

<file path=ppt/theme/theme1.xml><?xml version="1.0" encoding="utf-8"?>
<a:theme xmlns:a="http://schemas.openxmlformats.org/drawingml/2006/main" name="MHIR仕様">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IR仕様" id="{05344C92-AC6A-4493-8C0E-E7C17A05DCD7}" vid="{55D99DC7-8333-4294-BB2F-D433CAFD001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MHIR仕様</Template>
  <TotalTime>1346</TotalTime>
  <Words>5576</Words>
  <Application>Microsoft Office PowerPoint</Application>
  <PresentationFormat>画面に合わせる (4:3)</PresentationFormat>
  <Paragraphs>421</Paragraphs>
  <Slides>31</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Futura Md</vt:lpstr>
      <vt:lpstr>Meiryo UI</vt:lpstr>
      <vt:lpstr>ＭＳ Ｐゴシック</vt:lpstr>
      <vt:lpstr>メイリオ</vt:lpstr>
      <vt:lpstr>Arial</vt:lpstr>
      <vt:lpstr>Calibri</vt:lpstr>
      <vt:lpstr>Wingdings</vt:lpstr>
      <vt:lpstr>MHIR仕様</vt:lpstr>
      <vt:lpstr>Để Làm việc An toàn và Khoẻ mạnh</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安全かつ健康的に働くために</dc:title>
  <cp:lastPrinted>2020-02-10T09:16:03Z</cp:lastPrinted>
  <dcterms:created xsi:type="dcterms:W3CDTF">2019-10-29T11:12:42Z</dcterms:created>
  <dcterms:modified xsi:type="dcterms:W3CDTF">2022-03-02T09:08:01Z</dcterms:modified>
</cp:coreProperties>
</file>