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ne-N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t" initials="A" lastIdx="1" clrIdx="0">
    <p:extLst>
      <p:ext uri="{19B8F6BF-5375-455C-9EA6-DF929625EA0E}">
        <p15:presenceInfo xmlns:p15="http://schemas.microsoft.com/office/powerpoint/2012/main" userId="Am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E"/>
    <a:srgbClr val="FF5050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42" autoAdjust="0"/>
    <p:restoredTop sz="96362" autoAdjust="0"/>
  </p:normalViewPr>
  <p:slideViewPr>
    <p:cSldViewPr showGuides="1">
      <p:cViewPr varScale="1">
        <p:scale>
          <a:sx n="84" d="100"/>
          <a:sy n="84" d="100"/>
        </p:scale>
        <p:origin x="172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8.3513251128178867E-3"/>
                  <c:y val="5.0480063423893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7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9A8D788B-6E72-4E1A-B064-4D2AB7929877}" type="CATEGORYNAME">
                      <a:rPr lang="ne-NP" altLang="ja-JP" sz="700"/>
                      <a:pPr>
                        <a:defRPr lang="ja-JP" sz="7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ne-NP" altLang="ja-JP" sz="700" baseline="0"/>
                  </a:p>
                  <a:p>
                    <a:pPr>
                      <a:defRPr lang="ja-JP" sz="70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EA45B481-FA35-4467-B84B-DACC3CDB1F0F}" type="VALUE">
                      <a:rPr lang="ne-NP" altLang="ja-JP" sz="700"/>
                      <a:pPr>
                        <a:defRPr lang="ja-JP" sz="7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ne-NP" altLang="ja-JP" sz="700"/>
                      <a:t>जना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7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7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4F568977-F764-46B0-9E64-351CEDCAD31A}" type="CATEGORYNAME">
                      <a:rPr lang="ne-NP" altLang="ja-JP" sz="700"/>
                      <a:pPr>
                        <a:defRPr lang="ja-JP" sz="7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ne-NP" altLang="ja-JP" sz="700" baseline="0"/>
                  </a:p>
                  <a:p>
                    <a:pPr>
                      <a:defRPr lang="ja-JP" sz="70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97B2D512-D92C-40FF-9B3E-E748D4A88CC5}" type="VALUE">
                      <a:rPr lang="ne-NP" altLang="ja-JP" sz="700"/>
                      <a:pPr>
                        <a:defRPr lang="ja-JP" sz="7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ne-NP" altLang="ja-JP" sz="700"/>
                      <a:t>जना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7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6.9049707602339182E-3"/>
                  <c:y val="1.1422969103738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700" b="0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FAD5B01F-751B-43D9-8247-5C9534AFE9B7}" type="CATEGORYNAME">
                      <a:rPr lang="ne-NP" altLang="ja-JP" sz="700"/>
                      <a:pPr>
                        <a:defRPr lang="ja-JP" sz="7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ne-NP" altLang="ja-JP" sz="700" baseline="0" dirty="0"/>
                  </a:p>
                  <a:p>
                    <a:pPr>
                      <a:defRPr lang="ja-JP" sz="7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3BD2A96F-F17F-45F8-854C-4EB854693F97}" type="VALUE">
                      <a:rPr lang="ne-NP" altLang="ja-JP" sz="700"/>
                      <a:pPr>
                        <a:defRPr lang="ja-JP" sz="7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ne-NP" altLang="ja-JP" sz="700" dirty="0"/>
                      <a:t>जना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700" b="0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3296783625731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0.13607711988304094"/>
                  <c:y val="0.24164704508373211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lang="ja-JP" sz="700" b="0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ne-NP" altLang="ja-JP" sz="700" baseline="0"/>
                      <a:t>गाह्रो हुने पोजिसन र</a:t>
                    </a:r>
                  </a:p>
                  <a:p>
                    <a:pPr>
                      <a:defRPr lang="ja-JP" sz="7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ne-NP" altLang="ja-JP" sz="700" baseline="0"/>
                      <a:t>कार्यको प्रतिक्रिया</a:t>
                    </a:r>
                  </a:p>
                  <a:p>
                    <a:pPr>
                      <a:defRPr lang="ja-JP" sz="7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3FD30540-ED1A-406C-93FB-74BD1D7EFAD6}" type="VALUE">
                      <a:rPr lang="en-US" altLang="ja-JP" sz="700"/>
                      <a:pPr>
                        <a:defRPr lang="ja-JP" sz="7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en-US" altLang="ja-JP" sz="700"/>
                      <a:t>जना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defRPr lang="ja-JP" sz="700" b="0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04790716702457"/>
                      <c:h val="0.15557375384342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0.14451632553606239"/>
                  <c:y val="9.1500541106207797E-2"/>
                </c:manualLayout>
              </c:layout>
              <c:tx>
                <c:rich>
                  <a:bodyPr/>
                  <a:lstStyle/>
                  <a:p>
                    <a:fld id="{A6D7EAA0-F587-4BA6-9C4E-A19C52A84869}" type="CATEGORYNAME">
                      <a:rPr lang="ne-NP" altLang="ja-JP"/>
                      <a:pPr/>
                      <a:t>[分類名]</a:t>
                    </a:fld>
                    <a:endParaRPr lang="ne-NP" altLang="ja-JP" baseline="0"/>
                  </a:p>
                  <a:p>
                    <a:fld id="{F0EB2691-01D0-40C6-80D7-BD3F713FD7BE}" type="VALUE">
                      <a:rPr lang="ne-NP" altLang="ja-JP"/>
                      <a:pPr/>
                      <a:t>[値]</a:t>
                    </a:fld>
                    <a:r>
                      <a:rPr lang="ne-NP" altLang="ja-JP"/>
                      <a:t>जना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0.13117616959064327"/>
                  <c:y val="-2.2061843234021085E-2"/>
                </c:manualLayout>
              </c:layout>
              <c:tx>
                <c:rich>
                  <a:bodyPr/>
                  <a:lstStyle/>
                  <a:p>
                    <a:fld id="{55361B60-56F1-41E6-BB66-D85E48DAADC1}" type="CATEGORYNAME">
                      <a:rPr lang="ne-NP" altLang="ja-JP"/>
                      <a:pPr/>
                      <a:t>[分類名]</a:t>
                    </a:fld>
                    <a:endParaRPr lang="ne-NP" altLang="ja-JP" baseline="0"/>
                  </a:p>
                  <a:p>
                    <a:fld id="{C7BBF405-15E2-48D5-A707-12C3BF154077}" type="VALUE">
                      <a:rPr lang="ne-NP" altLang="ja-JP"/>
                      <a:pPr/>
                      <a:t>[値]</a:t>
                    </a:fld>
                    <a:r>
                      <a:rPr lang="ne-NP" altLang="ja-JP"/>
                      <a:t>जना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-0.11681286549707605"/>
                  <c:y val="-0.18958463711692772"/>
                </c:manualLayout>
              </c:layout>
              <c:tx>
                <c:rich>
                  <a:bodyPr/>
                  <a:lstStyle/>
                  <a:p>
                    <a:fld id="{64CB4BF6-9372-4727-9923-62097750A887}" type="CATEGORYNAME">
                      <a:rPr lang="ne-NP" altLang="ja-JP"/>
                      <a:pPr/>
                      <a:t>[分類名]</a:t>
                    </a:fld>
                    <a:endParaRPr lang="ne-NP" altLang="ja-JP" baseline="0"/>
                  </a:p>
                  <a:p>
                    <a:fld id="{0A61052A-FCA5-43BF-9216-464C6454CFD8}" type="VALUE">
                      <a:rPr lang="ne-NP" altLang="ja-JP"/>
                      <a:pPr/>
                      <a:t>[値]</a:t>
                    </a:fld>
                    <a:r>
                      <a:rPr lang="ne-NP" altLang="ja-JP"/>
                      <a:t>जना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2.7956205795871586E-3"/>
                  <c:y val="1.62307244229651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700" b="0" i="0" u="none" strike="noStrike" kern="1200" baseline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7DC99CB1-521E-4A23-9B9F-3421252D9A80}" type="CATEGORYNAME">
                      <a:rPr lang="ne-NP" altLang="ja-JP" sz="700">
                        <a:solidFill>
                          <a:schemeClr val="tx1"/>
                        </a:solidFill>
                      </a:rPr>
                      <a:pPr>
                        <a:defRPr lang="ja-JP" sz="7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ne-NP" altLang="ja-JP" sz="7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lang="ja-JP" sz="7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2CB2FF57-D022-4A5E-8BEE-8AAA3CF085E1}" type="VALUE">
                      <a:rPr lang="ne-NP" altLang="ja-JP" sz="700">
                        <a:solidFill>
                          <a:schemeClr val="tx1"/>
                        </a:solidFill>
                      </a:rPr>
                      <a:pPr>
                        <a:defRPr lang="ja-JP" sz="7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ne-NP" altLang="ja-JP" sz="700">
                        <a:solidFill>
                          <a:schemeClr val="tx1"/>
                        </a:solidFill>
                      </a:rPr>
                      <a:t>जना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70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700" b="0" i="0" u="none" strike="noStrike" kern="1200" baseline="0">
                    <a:solidFill>
                      <a:sysClr val="windowText" lastClr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लड्ने</c:v>
                </c:pt>
                <c:pt idx="1">
                  <c:v>सवारी साधन दुर्घटना</c:v>
                </c:pt>
                <c:pt idx="2">
                  <c:v>हिटस्ट्रोक</c:v>
                </c:pt>
                <c:pt idx="3">
                  <c:v>गाह्रो हुने पोजिसन र कार्यको प्रतिक्रिया</c:v>
                </c:pt>
                <c:pt idx="4">
                  <c:v>आक्रमण दुर्घटना</c:v>
                </c:pt>
                <c:pt idx="5">
                  <c:v>अग्लो ठाउँबाट खस्ने र लड्ने</c:v>
                </c:pt>
                <c:pt idx="6">
                  <c:v>च्यापिने</c:v>
                </c:pt>
                <c:pt idx="7">
                  <c:v>अन्य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-3.8514595103578153E-3"/>
                  <c:y val="-6.2203196347031964E-3"/>
                </c:manualLayout>
              </c:layout>
              <c:numFmt formatCode="0&quot;जना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07179849340866"/>
                      <c:h val="0.24776598173515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0.15071209981167608"/>
                  <c:y val="0.105910578386605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0.12442034332316078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8F189B-9695-4B1B-B227-8E59DFA3E2A2}" type="CATEGORYNAME">
                      <a:rPr lang="ne-NP" altLang="ja-JP" sz="700"/>
                      <a:pPr/>
                      <a:t>[分類名]</a:t>
                    </a:fld>
                    <a:r>
                      <a:rPr lang="ne-NP" altLang="ja-JP" sz="700" baseline="0"/>
                      <a:t> </a:t>
                    </a:r>
                  </a:p>
                  <a:p>
                    <a:fld id="{567F19D8-F55E-4D1B-8E9A-320B2BE490BC}" type="VALUE">
                      <a:rPr lang="ne-NP" altLang="ja-JP" sz="700" baseline="0"/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0&quot;जना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6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सवारी साधन दुर्घटना</c:v>
                </c:pt>
                <c:pt idx="1">
                  <c:v>अग्लो ठाउँबाट खस्ने र लड्ने</c:v>
                </c:pt>
                <c:pt idx="2">
                  <c:v>हिटस्ट्रोक</c:v>
                </c:pt>
                <c:pt idx="3">
                  <c:v>अन्य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09186351706035E-2"/>
          <c:y val="5.254629629629629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0.1111111111111111"/>
                </c:manualLayout>
              </c:layout>
              <c:numFmt formatCode="General&quot;जना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000" anchor="b" anchorCtr="1">
                  <a:spAutoFit/>
                </a:bodyPr>
                <a:lstStyle/>
                <a:p>
                  <a:pPr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numFmt formatCode="General&quot;जना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lang="ja-JP" sz="6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2014साल</c:v>
                </c:pt>
                <c:pt idx="1">
                  <c:v>2015साल</c:v>
                </c:pt>
                <c:pt idx="2">
                  <c:v>2016साल</c:v>
                </c:pt>
                <c:pt idx="3">
                  <c:v>2017साल</c:v>
                </c:pt>
                <c:pt idx="4">
                  <c:v>2018साल</c:v>
                </c:pt>
              </c:strCache>
            </c:strRef>
          </c:cat>
          <c:val>
            <c:numRef>
              <c:f>①!$F$4:$F$8</c:f>
              <c:numCache>
                <c:formatCode>General"名"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64194976"/>
        <c:axId val="564191448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numFmt formatCode="General&quot;जना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2014साल</c:v>
                </c:pt>
                <c:pt idx="1">
                  <c:v>2015साल</c:v>
                </c:pt>
                <c:pt idx="2">
                  <c:v>2016साल</c:v>
                </c:pt>
                <c:pt idx="3">
                  <c:v>2017साल</c:v>
                </c:pt>
                <c:pt idx="4">
                  <c:v>2018साल</c:v>
                </c:pt>
              </c:strCache>
            </c:strRef>
          </c:cat>
          <c:val>
            <c:numRef>
              <c:f>①!$C$4:$C$8</c:f>
              <c:numCache>
                <c:formatCode>General"名"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199288"/>
        <c:axId val="564195368"/>
      </c:lineChart>
      <c:valAx>
        <c:axId val="564195368"/>
        <c:scaling>
          <c:orientation val="minMax"/>
          <c:max val="900"/>
          <c:min val="0"/>
        </c:scaling>
        <c:delete val="0"/>
        <c:axPos val="r"/>
        <c:numFmt formatCode="General&quot;जना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9288"/>
        <c:crosses val="max"/>
        <c:crossBetween val="between"/>
        <c:majorUnit val="200"/>
      </c:valAx>
      <c:catAx>
        <c:axId val="56419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7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5368"/>
        <c:crosses val="autoZero"/>
        <c:auto val="1"/>
        <c:lblAlgn val="ctr"/>
        <c:lblOffset val="100"/>
        <c:noMultiLvlLbl val="0"/>
      </c:catAx>
      <c:valAx>
        <c:axId val="564191448"/>
        <c:scaling>
          <c:orientation val="minMax"/>
        </c:scaling>
        <c:delete val="0"/>
        <c:axPos val="l"/>
        <c:numFmt formatCode="General&quot;जना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4976"/>
        <c:crosses val="autoZero"/>
        <c:crossBetween val="between"/>
        <c:majorUnit val="10"/>
      </c:valAx>
      <c:catAx>
        <c:axId val="56419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419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3418803418803"/>
          <c:y val="0.22654730902777775"/>
          <c:w val="0.46199038461538455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e-np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e-np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e-np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e-np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e-np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e-np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e-np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e-np"/>
              <a:t>マスター テキストの書式設定</a:t>
            </a:r>
          </a:p>
          <a:p>
            <a:pPr lvl="1" rtl="0"/>
            <a:r>
              <a:rPr lang="ne-np"/>
              <a:t>第 2 レベル</a:t>
            </a:r>
          </a:p>
          <a:p>
            <a:pPr lvl="2" rtl="0"/>
            <a:r>
              <a:rPr lang="ne-np"/>
              <a:t>第 3 レベル</a:t>
            </a:r>
          </a:p>
          <a:p>
            <a:pPr lvl="3" rtl="0"/>
            <a:r>
              <a:rPr lang="ne-np"/>
              <a:t>第 4 レベル</a:t>
            </a:r>
          </a:p>
          <a:p>
            <a:pPr lvl="4" rtl="0"/>
            <a:r>
              <a:rPr lang="ne-np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ne-np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e-np" sz="4000" dirty="0"/>
              <a:t>सुरक्षित भई स्वस्थ तरिकामा काम गर्नको लागि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6858000" cy="1132428"/>
          </a:xfrm>
        </p:spPr>
        <p:txBody>
          <a:bodyPr rtlCol="0">
            <a:normAutofit/>
          </a:bodyPr>
          <a:lstStyle/>
          <a:p>
            <a:pPr algn="l" rtl="0"/>
            <a:r>
              <a:rPr lang="ne-np" sz="1800"/>
              <a:t>सेक्युरिटी गार्डको रूपमा काम गर्ने सम्पूर्णको लागि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 निर्देशन पत्र निश्चय गरी त्यसको पालना गर्नुहोस्।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rmAutofit/>
          </a:bodyPr>
          <a:lstStyle/>
          <a:p>
            <a:pPr rtl="0"/>
            <a:r>
              <a:rPr lang="ne-np" sz="2400"/>
              <a:t>बुँदाहरू【सुविधाको सेक्युरिटी】</a:t>
            </a:r>
          </a:p>
          <a:p>
            <a:pPr marL="468000" lvl="1" rtl="0"/>
            <a:r>
              <a:rPr lang="ne-np" sz="2000"/>
              <a:t>सेक्युरिटी योजना पत्र र सेक्युरिटी निर्देशन पत्रको विवरण र सुविधाको नियमहरू आदि </a:t>
            </a:r>
            <a:r>
              <a:rPr lang="ne-np" sz="2000" b="1" u="sng">
                <a:solidFill>
                  <a:srgbClr val="F24F4F"/>
                </a:solidFill>
              </a:rPr>
              <a:t>राम्रोसँग बुझ्नुहोस्।</a:t>
            </a:r>
          </a:p>
          <a:p>
            <a:pPr marL="468000" lvl="1" rtl="0"/>
            <a:r>
              <a:rPr lang="ne-np" sz="2000"/>
              <a:t>अग्रिम रूपमा तल-माथि गर्ने मेसिन (लिफ्ट), फायर सटर, फायर डोर जस्ता उपकरणहरू र इलेक्ट्रोनिक लक आदि </a:t>
            </a:r>
            <a:r>
              <a:rPr lang="ne-np" sz="2000" b="1" u="sng">
                <a:solidFill>
                  <a:srgbClr val="F24F4F"/>
                </a:solidFill>
              </a:rPr>
              <a:t>ह्याण्डल गर्ने तरिका</a:t>
            </a:r>
            <a:r>
              <a:rPr lang="ne-np" sz="2000"/>
              <a:t> र </a:t>
            </a:r>
            <a:r>
              <a:rPr lang="ne-np" sz="2000" b="1" u="sng">
                <a:solidFill>
                  <a:srgbClr val="F24F4F"/>
                </a:solidFill>
              </a:rPr>
              <a:t>व्यवस्थापन गर्ने तरिका</a:t>
            </a:r>
            <a:r>
              <a:rPr lang="ne-np" sz="2000"/>
              <a:t> निश्चय गर्नुहोस्।</a:t>
            </a:r>
          </a:p>
          <a:p>
            <a:pPr marL="468000" lvl="1" rtl="0"/>
            <a:r>
              <a:rPr lang="ne-np" sz="2000"/>
              <a:t>सुरक्षाको लागि गर्नुपर्ने कुराहरू र गर्न नहुने कुराहरूबारे </a:t>
            </a:r>
            <a:r>
              <a:rPr lang="ne-np" sz="2000" b="1" u="sng">
                <a:solidFill>
                  <a:srgbClr val="F24F4F"/>
                </a:solidFill>
              </a:rPr>
              <a:t>सम्बन्धित कानुन, मापदण्ड र नियमहरू निश्चय गरी, यी कुराहरूको पालना</a:t>
            </a:r>
            <a:r>
              <a:rPr lang="ne-np" sz="2000"/>
              <a:t> गर्नुहोस्।</a:t>
            </a:r>
          </a:p>
          <a:p>
            <a:pPr marL="468000" lvl="1" rtl="0">
              <a:buClr>
                <a:schemeClr val="tx1"/>
              </a:buClr>
            </a:pPr>
            <a:r>
              <a:rPr lang="ne-np" sz="2000" b="1" u="sng">
                <a:solidFill>
                  <a:srgbClr val="F24F4F"/>
                </a:solidFill>
              </a:rPr>
              <a:t>तोकिएको रुट, नियमहरू</a:t>
            </a:r>
            <a:r>
              <a:rPr lang="ne-np" sz="2000"/>
              <a:t> (राती टर्च लाइटको प्रयोग आदि) </a:t>
            </a:r>
            <a:r>
              <a:rPr lang="ne-np" sz="2000" b="1" u="sng">
                <a:solidFill>
                  <a:srgbClr val="F24F4F"/>
                </a:solidFill>
              </a:rPr>
              <a:t>को पालना गरी</a:t>
            </a:r>
            <a:r>
              <a:rPr lang="ne-np" sz="2000"/>
              <a:t> सुरक्षित ढंगमा गस्ती गर्नुहोस्।</a:t>
            </a:r>
          </a:p>
          <a:p>
            <a:pPr marL="468000" lvl="1" rtl="0"/>
            <a:r>
              <a:rPr lang="ne-np" sz="2000"/>
              <a:t>आफू भन्दा अगाडि काम गरेको व्यक्तिबाट कामको जिम्मा लिने बेला </a:t>
            </a:r>
            <a:r>
              <a:rPr lang="ne-np" sz="2000" b="1" u="sng">
                <a:solidFill>
                  <a:srgbClr val="F24F4F"/>
                </a:solidFill>
              </a:rPr>
              <a:t>सुरक्षा सम्बन्धी ध्यान दिनुपर्ने कुराहरू</a:t>
            </a:r>
            <a:r>
              <a:rPr lang="ja" sz="2000" b="1"/>
              <a:t> </a:t>
            </a:r>
            <a:r>
              <a:rPr lang="ja" sz="2000"/>
              <a:t>आदि सोधिराख्नुहोस्।</a:t>
            </a:r>
          </a:p>
          <a:p>
            <a:pPr marL="468000" lvl="1" rtl="0"/>
            <a:r>
              <a:rPr lang="ne-np" sz="2000"/>
              <a:t>नबुझेको कुरा भएमा त्यसलाई त्यतिकै नछोडीकन </a:t>
            </a:r>
            <a:r>
              <a:rPr lang="ne-np" sz="2000" b="1" u="sng">
                <a:solidFill>
                  <a:srgbClr val="F24F4F"/>
                </a:solidFill>
              </a:rPr>
              <a:t>अनिवार्य रूपमा जिम्मेवार व्यक्ति वा आफू भन्दा अगाडि काम गरेको व्यक्तिसँग</a:t>
            </a:r>
            <a:r>
              <a:rPr lang="ne-np" sz="2000"/>
              <a:t> निश्चय गर्नुहोस्।</a:t>
            </a:r>
          </a:p>
          <a:p>
            <a:pPr marL="468000" lvl="1" rtl="0">
              <a:buClr>
                <a:schemeClr val="tx1"/>
              </a:buClr>
            </a:pPr>
            <a:r>
              <a:rPr lang="ne-np" sz="2000" b="1" u="sng">
                <a:solidFill>
                  <a:srgbClr val="F24F4F"/>
                </a:solidFill>
              </a:rPr>
              <a:t>बानी परेको कारण हुने चोट</a:t>
            </a:r>
            <a:r>
              <a:rPr lang="ne-np" sz="2000"/>
              <a:t>मा ध्यान दिई </a:t>
            </a:r>
            <a:r>
              <a:rPr lang="ne-np" sz="2000" b="1" u="sng">
                <a:solidFill>
                  <a:srgbClr val="F24F4F"/>
                </a:solidFill>
              </a:rPr>
              <a:t>लापरबाही भएर वा जवरजस्ती काम</a:t>
            </a:r>
            <a:r>
              <a:rPr lang="ne-np" sz="2000"/>
              <a:t> नगर्नुहोस्।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10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 निर्देशन पत्र निश्चय गरी त्यसको पालना गर्नुहोस्।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462675"/>
          </a:xfrm>
        </p:spPr>
        <p:txBody>
          <a:bodyPr rtlCol="0">
            <a:normAutofit/>
          </a:bodyPr>
          <a:lstStyle/>
          <a:p>
            <a:pPr rtl="0"/>
            <a:r>
              <a:rPr lang="ne-np" sz="2400"/>
              <a:t>बुँदाहरू【सवारी साधन मार्गदर्शनको सेक्युरिटी】</a:t>
            </a:r>
          </a:p>
          <a:p>
            <a:pPr marL="468000" lvl="1" rtl="0"/>
            <a:r>
              <a:rPr lang="ne-np" sz="2000"/>
              <a:t>सेक्युरिटी योजना पत्र र सेक्युरिटी निर्देशन पत्रको विवरण र सुविधाको नियमहरू आदि </a:t>
            </a:r>
            <a:r>
              <a:rPr lang="ne-np" sz="2000" b="1" u="sng">
                <a:solidFill>
                  <a:srgbClr val="F24F4F"/>
                </a:solidFill>
              </a:rPr>
              <a:t>राम्रोसँग बुझ्नुहोस्।</a:t>
            </a:r>
          </a:p>
          <a:p>
            <a:pPr marL="468000" lvl="1" rtl="0"/>
            <a:r>
              <a:rPr lang="ne-np" sz="2000"/>
              <a:t>तोकिएका उपकरणहरू (यातायात नियन्त्रण झण्डा, मार्गदर्शन लाइट, सिटी, ट्रान्सिभर आदि) </a:t>
            </a:r>
            <a:r>
              <a:rPr lang="ne-np" sz="2000" b="1" u="sng">
                <a:solidFill>
                  <a:srgbClr val="F24F4F"/>
                </a:solidFill>
              </a:rPr>
              <a:t>ठीकसँग हुनुपर्ने ठाउँमा राख्नु</a:t>
            </a:r>
            <a:r>
              <a:rPr lang="ne-np" sz="2000"/>
              <a:t>का साथै विशेष गरी ब्याट्रीले चल्ने उपकरणहरू </a:t>
            </a:r>
            <a:r>
              <a:rPr lang="ne-np" sz="2000" b="1" u="sng">
                <a:solidFill>
                  <a:srgbClr val="F24F4F"/>
                </a:solidFill>
              </a:rPr>
              <a:t>ठीकसँग चलिरहेको कुरा</a:t>
            </a:r>
            <a:r>
              <a:rPr lang="ja" sz="2000" b="1"/>
              <a:t> र </a:t>
            </a:r>
            <a:r>
              <a:rPr lang="ne-np" sz="2000" b="1" u="sng">
                <a:solidFill>
                  <a:srgbClr val="F24F4F"/>
                </a:solidFill>
              </a:rPr>
              <a:t>ब्याट्रीको बाँकी परिमाण</a:t>
            </a:r>
            <a:r>
              <a:rPr lang="ja" sz="2000" b="1"/>
              <a:t> </a:t>
            </a:r>
            <a:r>
              <a:rPr lang="ja" sz="2000"/>
              <a:t>निश्चय गर्नुहोस्।</a:t>
            </a:r>
          </a:p>
          <a:p>
            <a:pPr marL="468000" lvl="1" rtl="0"/>
            <a:r>
              <a:rPr lang="ne-np" sz="2000"/>
              <a:t>सवारी साधनको चालक आदिले रातको समयमा सजिलै देख्ने गरी, विशेष गरी </a:t>
            </a:r>
            <a:r>
              <a:rPr lang="ne-np" sz="2000" b="1" u="sng">
                <a:solidFill>
                  <a:srgbClr val="F24F4F"/>
                </a:solidFill>
              </a:rPr>
              <a:t>राती काम गर्दा टल्किने भेस्ट (रिफ्लेक्टिभ भेस्ट) अनिवार्य रूपमा लगाउनुहोस्।</a:t>
            </a:r>
          </a:p>
          <a:p>
            <a:pPr marL="468000" lvl="1" rtl="0"/>
            <a:r>
              <a:rPr lang="ne-np" sz="2000"/>
              <a:t>सवारी साधन मार्गदर्शन सेक्युरिटीको कामका सामग्रीहरू (सेफ्टी कोन आदि) </a:t>
            </a:r>
            <a:r>
              <a:rPr lang="ne-np" sz="2000" b="1" u="sng">
                <a:solidFill>
                  <a:srgbClr val="F24F4F"/>
                </a:solidFill>
              </a:rPr>
              <a:t>राख्ने बेला मात्र नभईकन, हटाउने बेला</a:t>
            </a:r>
            <a:r>
              <a:rPr lang="ne-np" sz="2000"/>
              <a:t> पनि, सेक्युरिटी निर्देशन पत्रको नियमहरूको पालना गर्नुका साथै सवारी साधनमा पनि ध्यान दिनुहोस्।</a:t>
            </a:r>
          </a:p>
          <a:p>
            <a:pPr marL="468000" lvl="1" rtl="0"/>
            <a:r>
              <a:rPr lang="ne-np" sz="2000"/>
              <a:t>सुरक्षाको लागि गर्नुपर्ने कुराहरू र गर्न नहुने कुराहरूबारे </a:t>
            </a:r>
            <a:r>
              <a:rPr lang="ne-np" sz="2000" b="1" u="sng">
                <a:solidFill>
                  <a:srgbClr val="F24F4F"/>
                </a:solidFill>
              </a:rPr>
              <a:t>सम्बन्धित कानुन, मापदण्ड र नियमहरू निश्चय गरी,</a:t>
            </a:r>
            <a:r>
              <a:rPr lang="ja" sz="2000" b="1"/>
              <a:t> </a:t>
            </a:r>
            <a:r>
              <a:rPr lang="ja" sz="2000"/>
              <a:t>यी कुराहरूको पालना गर्नुहोस्।</a:t>
            </a:r>
          </a:p>
          <a:p>
            <a:pPr marL="468000" lvl="1" rtl="0"/>
            <a:r>
              <a:rPr lang="ne-np" sz="2000"/>
              <a:t>नबुझेको कुरा भएमा त्यसलाई त्यतिकै नछोडीकन </a:t>
            </a:r>
            <a:r>
              <a:rPr lang="ne-np" sz="2000" b="1" u="sng">
                <a:solidFill>
                  <a:srgbClr val="F24F4F"/>
                </a:solidFill>
              </a:rPr>
              <a:t>अनिवार्य रूपमा जिम्मेवार व्यक्ति वा आफू भन्दा अगाडि काम गरेको व्यक्तिसँग</a:t>
            </a:r>
            <a:r>
              <a:rPr lang="ne-np" sz="2000"/>
              <a:t> निश्चय गर्नुहोस्।</a:t>
            </a:r>
          </a:p>
          <a:p>
            <a:pPr marL="468000" lvl="1" rtl="0">
              <a:buClr>
                <a:schemeClr val="tx1"/>
              </a:buClr>
            </a:pPr>
            <a:r>
              <a:rPr lang="ne-np" sz="2000" b="1" u="sng">
                <a:solidFill>
                  <a:srgbClr val="F24F4F"/>
                </a:solidFill>
              </a:rPr>
              <a:t>बानी परेको कारण हुने चोट</a:t>
            </a:r>
            <a:r>
              <a:rPr lang="ne-np" sz="2000"/>
              <a:t>मा ध्यान दिई </a:t>
            </a:r>
            <a:r>
              <a:rPr lang="ne-np" sz="2000" b="1" u="sng">
                <a:solidFill>
                  <a:srgbClr val="F24F4F"/>
                </a:solidFill>
              </a:rPr>
              <a:t>लापरबाही भएर वा जवरजस्ती काम</a:t>
            </a:r>
            <a:r>
              <a:rPr lang="ne-np" sz="2000"/>
              <a:t> नगर्नुहोस्।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11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खतरा पूर्वानुमान गतिविधि (KYT) लाई व्यवहारमा उतार्नुहोस्।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/>
              <a:t>खतरा पूर्वानुमान गतिविधि (KYT) भनेको के हो?</a:t>
            </a:r>
            <a:endParaRPr lang="en-US" altLang="ja-JP" sz="2000" dirty="0"/>
          </a:p>
          <a:p>
            <a:pPr marL="468000" lvl="1" rtl="0"/>
            <a:r>
              <a:rPr lang="ne-np" sz="1800"/>
              <a:t>यो Kiken (खतरा), Yochi (पूर्वानुमान) र Training (तालिम) को छोटो नाम हो।</a:t>
            </a:r>
            <a:endParaRPr lang="en-US" altLang="ja-JP" sz="1800" dirty="0"/>
          </a:p>
          <a:p>
            <a:pPr marL="468000" lvl="1" rtl="0"/>
            <a:r>
              <a:rPr lang="ne-np" sz="1800"/>
              <a:t>काम सुरु गर्नु अगाडि त्यो काममा "कस्ता खतराहरू लुकेका छन्?" भन्ने कुराबारे सम्बन्धित व्यक्तिहरूसँग छलफल गरी, "यहाँ (यो) खतरा छ", "त्यसको नतिजा स्वरूप ○○ हुन सक्छ" जस्ता काममा लुकेका खतराहरू र त्यसको कारण हुन सक्ने दुर्घटना आदिबारे छलफल गरी, अग्रिम रूपमा खतराको पहिचान गरी, आवश्यक उपायहरूबारे विचार र कार्यान्वयन गर्ने प्रक्रियालाई KYT भनिन्छ।</a:t>
            </a:r>
            <a:endParaRPr lang="en-US" altLang="ja-JP" sz="1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39999" y="3060263"/>
            <a:ext cx="4087955" cy="891000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यो भर्‍याङ अँध्यारो हुनाले टेक्ने ठाउँ हेर्न गाह्रो छ। त्यसैले त्यहाँ सजिलै ठेस लागेर लड्न सकिन्छ।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1260000" y="2983500"/>
            <a:ext cx="2543274" cy="1152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बाहिरको प्यासेजको भुईँमा स्टिलको प्लेट हुनाले पानी पर्‍यो भने त्यहाँ सजिलै चिप्लिन सकिन्छ।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824585"/>
            <a:ext cx="3828036" cy="772415"/>
          </a:xfrm>
          <a:prstGeom prst="wedgeRoundRectCallout">
            <a:avLst>
              <a:gd name="adj1" fmla="val 28486"/>
              <a:gd name="adj2" fmla="val -746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आज हेबी मेसिन प्रयोग गर्ने काम हुनाले अहिलेको स्थितिमा सेक्युरिटी गार्डसँग ठोकिन पनि सक्छ।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24431" y="3933000"/>
            <a:ext cx="2741262" cy="864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हतपत नचिप्लिने जुत्ताको व्यवस्था गर्नुहोस्। प्यासेजमा म्याट हाल्दा कसो होला?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39916" y="3732746"/>
            <a:ext cx="3847358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बत्ती जडान गर्न अनुरोध गर्नुहोस्। सधैँ टर्च लाइट आफूसँगै राखौं।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960976" y="6269239"/>
            <a:ext cx="3117732" cy="494208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>
                <a:solidFill>
                  <a:schemeClr val="tx1"/>
                </a:solidFill>
              </a:rPr>
              <a:t>पोजिसन परिवर्तन गर्न योजनाको समीक्षा गरौं।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12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खतरा पूर्वानुमान गतिविधि (KYT) लाई व्यवहारमा उतार्नुहोस्।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/>
              <a:t>KYT को आधारभूत 4 राउन्ड विधि</a:t>
            </a:r>
            <a:endParaRPr lang="en-US" altLang="ja-JP" sz="2000" dirty="0"/>
          </a:p>
          <a:p>
            <a:pPr marL="468000" lvl="1" rtl="0"/>
            <a:r>
              <a:rPr lang="ne-np" sz="1800"/>
              <a:t>यो टिमले चित्र कोर्ने कागजमा वा वास्तविक साइटमा र वास्तविक वस्तुहरूको प्रयोग गरी, कार्यस्थल वा काममा लुकेका खतराहरू पत्ता लगाउने, खतराहरूलाई बुझ्ने र समाधान गर्दै अघि जाने KYT को आधारभूत विधि हो।</a:t>
            </a:r>
            <a:endParaRPr lang="en-US" altLang="ja-JP" sz="18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67205"/>
              </p:ext>
            </p:extLst>
          </p:nvPr>
        </p:nvGraphicFramePr>
        <p:xfrm>
          <a:off x="612000" y="2205000"/>
          <a:ext cx="8280000" cy="313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राउन्ड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सार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【1R】अहिलेको स्थिति थाहा पाउने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कस्ता खतराहरू लुकेका हुन सक्छन्, भन्नुहोस्!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【2R】मूल तत्त्वको खोजी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कुन महत्त्वपूर्ण बुँदा हो भन्ने कुराको खोजी गरी, त्यसमा मात्र ध्यान दिनुहोस्!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【3R】प्रत्युपायको स्थापना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कसरी रोक्न सकिन्छ, विचार गर्नुहोस्!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【4R】लक्ष्य निर्धारण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प्रत्युपायलाई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व्यवहारमा उतार्नको लागि गर्नुपर्ने गतिविधि लक्ष्यहरू निर्धारण गर्नुहोस्!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548000" y="3163318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8" name="下矢印 7"/>
          <p:cNvSpPr/>
          <p:nvPr/>
        </p:nvSpPr>
        <p:spPr>
          <a:xfrm>
            <a:off x="1548000" y="3758038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10" name="下矢印 9"/>
          <p:cNvSpPr/>
          <p:nvPr/>
        </p:nvSpPr>
        <p:spPr>
          <a:xfrm>
            <a:off x="1548000" y="4549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13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 को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800" b="1" dirty="0">
                <a:solidFill>
                  <a:srgbClr val="C00000"/>
                </a:solidFill>
              </a:rPr>
              <a:t>सडक निर्माण साइटमा पैदल यात्रीहरूलाई मार्गदर्शन गरिरहेको केसमा KYT गरेर हेर्नुहोस्!</a:t>
            </a:r>
            <a:endParaRPr lang="en-US" altLang="ja-JP" sz="1800" b="1" dirty="0">
              <a:solidFill>
                <a:srgbClr val="C00000"/>
              </a:solidFill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485000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14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 को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800" b="1">
                <a:solidFill>
                  <a:srgbClr val="C00000"/>
                </a:solidFill>
              </a:rPr>
              <a:t>सडक निर्माण साइटमा पैदल यात्रीहरूलाई मार्गदर्शन गरिरहेको केसमा KYT गरेर हेर्नुहोस्!</a:t>
            </a:r>
            <a:endParaRPr lang="en-US" altLang="ja-JP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94012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ne-np" sz="2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राउन्ड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2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सार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【1R】अहिलेको स्थिति थाहा पाउने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20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【2R】मूल तत्त्वको खोजी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20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【3R】प्रत्युपायको स्थापना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20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【4R】लक्ष्य निर्धारण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15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 को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800" b="1">
                <a:solidFill>
                  <a:srgbClr val="C00000"/>
                </a:solidFill>
              </a:rPr>
              <a:t>सडक निर्माण साइटमा पैदल यात्रीहरूलाई मार्गदर्शन गरिरहेको केसमा KYT गरेर हेर्नुहोस्!</a:t>
            </a:r>
            <a:endParaRPr lang="en-US" altLang="ja-JP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11197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राउन्ड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सार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【1R】अहिलेको स्थिति थाहा पाउने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पैदल यात्रीमा ध्यान केन्द्रित भई,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हाइड्रोलिक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एक्सकेभेटर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आफू तिर आइरहेको कुरा चाल नपाई, मलाई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हाइड्रोलिक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एक्सकेभेटरले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ठक्कर दिन सक्छ।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थुपारेर राखेको ठाउँबाट झरेको रोडामा टेकी, म चिप्लेर लड्न सक्छु।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अचानक घुमेको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आर्मले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मलाई ठक्कर दिन सक्छ।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【2R】मूल तत्त्वको खोजी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 b="1" u="sng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पैदल यात्रीमा ध्यान केन्द्रित भई, हाइड्रोलिक एक्सकेभेटर आफू तिर आइरहेको कुरा चाल नपाई, मलाई हाइड्रोलिक एक्सकेभेटरले ठक्कर दिन सक्छ।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थुपारेर राखेको ठाउँबाट झरेको रोडामा टेकी, म चिप्लेर लड्न सक्छु।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अचानक घुमेको आर्मले मलाई ठक्कर दिन सक्छ।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【3R】प्रत्युपायको स्थापना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हाइड्रोलिक एक्सकेभेटर अघि बढिरहेको दिशाबाट टाढा उभिने।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चालक र सेक्युरिटी गार्डले अग्रिम रूपमा हाइड्रोलिक एक्सकेभेटर सार्ने बेलाको संकेत तोकेर राख्ने।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【4R】लक्ष्य निर्धारण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हाइड्रोलिक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एक्सकेभेटर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सार्ने बेला चालकले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ट्रान्सिभर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प्रयोग गरेर </a:t>
                      </a:r>
                      <a:r>
                        <a:rPr lang="ne-n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सेक्युरिटी</a:t>
                      </a:r>
                      <a:r>
                        <a:rPr lang="ne-n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गार्डलाई सम्पर्क गरी, दुबै पक्षले सुरक्षा निश्चय गरेपछि सार्ने। (निश्चय गर्न नसक्ने अवस्थामा नसार्ने।)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16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4S र 5S को कार्यान्वयन गरी कार्यस्थलको वातावरणलाई सुरक्षित बनाउनुहोस्।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7592"/>
              </p:ext>
            </p:extLst>
          </p:nvPr>
        </p:nvGraphicFramePr>
        <p:xfrm>
          <a:off x="324430" y="789000"/>
          <a:ext cx="8711569" cy="5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ne-np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वर्गीकरण (</a:t>
                      </a:r>
                      <a:r>
                        <a:rPr lang="ne-np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Seiri</a:t>
                      </a:r>
                      <a:r>
                        <a:rPr lang="ne-np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आवश्यक चीज र अनावश्यक चीज छुट्ट्याएर अनावश्यक चीजहरू फाल्नुहोस्।</a:t>
                      </a:r>
                    </a:p>
                    <a:p>
                      <a:pPr algn="l" rtl="0"/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प्यासेज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आदिमा अनावश्यक चीजहरू राखेमा, ठेस लागेर लड्ने खतरा हुन्छ।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ne-np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क्रममा मिलाएर राख्ने 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सजिलै प्रयोग गर्न सक्ने गरी आवश्यक चीजलाई सजिलै भेटिने ठाउँमा राख्नुहोस्।</a:t>
                      </a:r>
                    </a:p>
                    <a:p>
                      <a:pPr algn="l" rtl="0"/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आवश्यक चीजलाई आवश्यकता परेको बेला प्रयोग गर्न सक्ने उपायहरू अपनाएर राखेमा कार्यकुशलता पनि बढ्छ। साथै प्रयोग गरेपछि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नबिर्सीकन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ठीकसँग पहिलेकै ठाउँमा फिर्ता राख्नुहोस् (मिलाएर राखिएको बेला फोटो खिचेर राख्यो भने पछि क्रममा मिलाएर राख्न सजिलो हुन्छ)।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ne-NP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सरसफाइ (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Seiso</a:t>
                      </a: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ne-np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ne-np" sz="1600" b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सफा गरी, फोहोर र धुलो हटाउनुहोस्।</a:t>
                      </a:r>
                    </a:p>
                    <a:p>
                      <a:pPr algn="l" rtl="0"/>
                      <a:r>
                        <a:rPr lang="ne-np" sz="12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भुईँमा फोहोर छरिएको अवस्थामा, भुईँ पानीले भिजेको वा तेलले फोहोर भएको अवस्थामा ठेस लाग्ने र चिप्लेर लड्ने खतरा हुन्छ।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ne-NP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सफा स्थितिलाई कायम राख्ने (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Seiketsu</a:t>
                      </a: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ne-np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वर्गीकरण (</a:t>
                      </a:r>
                      <a:r>
                        <a:rPr lang="ne-np" sz="1600" b="1" dirty="0" err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Seiri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), क्रममा मिलाएर राखेको (</a:t>
                      </a:r>
                      <a:r>
                        <a:rPr lang="ne-np" sz="1600" b="1" dirty="0" err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Seiton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र 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सरसफाइ 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lang="ne-np" sz="1600" b="1" dirty="0" err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Seiso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गरेको 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स्थितिलाई कायम राख्नुहोस्।</a:t>
                      </a:r>
                    </a:p>
                    <a:p>
                      <a:pPr algn="l" rtl="0"/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कार्यस्थलको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सुविधाजनक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वातावरणलाई सधैँ कायम राख्नको लागि वर्गीकरण (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Seiri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), क्रममा मिलाएर राख्ने (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Seiton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र 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सरसफाइ (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Seiso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लाई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दोहोर्‍याउनुहोस्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। यो उपकरण आदिको सामान्य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अपरेसनलाई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कायम राख्नको लागि पनि आवश्यक हुन्छ। साथै 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सफा स्थितिलाई कायम राखेमा (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Seiketsu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संक्रामक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रोगहरूको रोकथाम पनि हुन्छ।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ne-np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बानी बसाल्ने (Shitsuke)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4S को कार्यान्वयन गरी, सधैँ गर्ने बानी </a:t>
                      </a:r>
                      <a:r>
                        <a:rPr lang="ne-np" sz="1600" b="1" dirty="0" err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बसाल्नुहोस्</a:t>
                      </a:r>
                      <a:r>
                        <a:rPr lang="ne-np" sz="16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।</a:t>
                      </a:r>
                    </a:p>
                    <a:p>
                      <a:pPr algn="l" rtl="0"/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तोकिएका नियमहरू आदिको पालना गरी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दोहोर्‍याइरहेमा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यसको बानी बस्छ। 4S लाई बुझेर दिमागमा मात्र नराखीकन, वास्तविक रूपमा गर्न सक्ने गरी </a:t>
                      </a:r>
                      <a:r>
                        <a:rPr lang="ne-n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सिकिराख्नु</a:t>
                      </a:r>
                      <a:r>
                        <a:rPr lang="ne-n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महत्त्वपूर्ण हुन्छ।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1213192"/>
            <a:ext cx="639315" cy="63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5" y="2414323"/>
            <a:ext cx="606247" cy="60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1177605" y="3576030"/>
            <a:ext cx="667974" cy="58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5" y="4720945"/>
            <a:ext cx="606247" cy="60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31" y="5894050"/>
            <a:ext cx="624618" cy="624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/>
              <a:t>17</a:t>
            </a:fld>
            <a:endParaRPr kumimoji="1"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518090"/>
            <a:ext cx="8499833" cy="105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6" y="2936116"/>
            <a:ext cx="8499833" cy="8561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7260" y="4236017"/>
            <a:ext cx="8499833" cy="7049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6166" y="5240961"/>
            <a:ext cx="8499833" cy="704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"लड्ने"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/>
              <a:t>काम गर्ने ठाउँमा सधैँ 4S, "वर्गीकरण (</a:t>
            </a:r>
            <a:r>
              <a:rPr lang="ne-np" sz="2000" dirty="0" err="1"/>
              <a:t>Seiri</a:t>
            </a:r>
            <a:r>
              <a:rPr lang="ne-np" sz="2000" dirty="0"/>
              <a:t>)" "क्रममा मिलाएर राख्ने (</a:t>
            </a:r>
            <a:r>
              <a:rPr lang="ne-np" sz="2000" dirty="0" err="1"/>
              <a:t>Seiton</a:t>
            </a:r>
            <a:r>
              <a:rPr lang="ne-np" sz="2000" dirty="0"/>
              <a:t>)" "</a:t>
            </a:r>
            <a:r>
              <a:rPr lang="ne-NP" sz="2000" dirty="0"/>
              <a:t>सरसफाइ (</a:t>
            </a:r>
            <a:r>
              <a:rPr lang="en-GB" sz="2000" dirty="0" err="1"/>
              <a:t>Seiso</a:t>
            </a:r>
            <a:r>
              <a:rPr lang="en-GB" sz="2000" dirty="0"/>
              <a:t>)</a:t>
            </a:r>
            <a:r>
              <a:rPr lang="ne-np" sz="2000" dirty="0"/>
              <a:t>" र "</a:t>
            </a:r>
            <a:r>
              <a:rPr lang="ne-NP" sz="2000" dirty="0"/>
              <a:t>सफा स्थितिलाई कायम राख्ने (</a:t>
            </a:r>
            <a:r>
              <a:rPr lang="en-GB" sz="2000" dirty="0" err="1"/>
              <a:t>Seiketsu</a:t>
            </a:r>
            <a:r>
              <a:rPr lang="en-GB" sz="2000" dirty="0"/>
              <a:t>)</a:t>
            </a:r>
            <a:r>
              <a:rPr lang="ne-np" sz="2000" dirty="0"/>
              <a:t>" गरी काम गर्ने ठाउँलाई सुरक्षित राखौं!</a:t>
            </a:r>
            <a:endParaRPr lang="en-US" altLang="ja-JP" sz="2000" dirty="0"/>
          </a:p>
          <a:p>
            <a:pPr marL="468000" lvl="1" rtl="0"/>
            <a:r>
              <a:rPr lang="ne-np" sz="2000" dirty="0" err="1"/>
              <a:t>भुईँमा</a:t>
            </a:r>
            <a:r>
              <a:rPr lang="ne-np" sz="2000" dirty="0"/>
              <a:t> सामान वा तारहरू आदि जताततै छरेर राखिएको अवस्थामा ठेस लागेर लड्ने जोखिम बढ्छ।</a:t>
            </a:r>
            <a:endParaRPr lang="en-US" altLang="ja-JP" sz="2000" dirty="0"/>
          </a:p>
          <a:p>
            <a:pPr marL="468000" lvl="1" rtl="0"/>
            <a:r>
              <a:rPr lang="ne-np" sz="2000" dirty="0"/>
              <a:t>पानीले </a:t>
            </a:r>
            <a:r>
              <a:rPr lang="ne-np" sz="2000" dirty="0" err="1"/>
              <a:t>भुईँ</a:t>
            </a:r>
            <a:r>
              <a:rPr lang="ne-np" sz="2000" dirty="0"/>
              <a:t> भिजेको अवस्थामा सजिलै चिप्लने हुनाले लड्ने जोखिम बढ्छ।</a:t>
            </a:r>
          </a:p>
          <a:p>
            <a:pPr rtl="0"/>
            <a:r>
              <a:rPr lang="ne-np" sz="2000" dirty="0" err="1"/>
              <a:t>भुईँको</a:t>
            </a:r>
            <a:r>
              <a:rPr lang="ne-np" sz="2000" dirty="0"/>
              <a:t> सतह र </a:t>
            </a:r>
            <a:r>
              <a:rPr lang="ne-np" sz="2000" dirty="0" err="1"/>
              <a:t>प्यासेज</a:t>
            </a:r>
            <a:r>
              <a:rPr lang="ne-np" sz="2000" dirty="0"/>
              <a:t> स्थितिको निश्चय गर्नुहोस्!</a:t>
            </a:r>
            <a:endParaRPr lang="en-US" altLang="ja-JP" sz="2000" dirty="0"/>
          </a:p>
          <a:p>
            <a:pPr marL="468000" lvl="1" rtl="0"/>
            <a:r>
              <a:rPr lang="ne-np" sz="2000" dirty="0"/>
              <a:t>पानीले </a:t>
            </a:r>
            <a:r>
              <a:rPr lang="ne-np" sz="2000" dirty="0" err="1"/>
              <a:t>भुईँ</a:t>
            </a:r>
            <a:r>
              <a:rPr lang="ne-np" sz="2000" dirty="0"/>
              <a:t> भिजेको बेला सजिलै चिप्लिने अवस्था सृजना हुन्छ। साथै </a:t>
            </a:r>
            <a:r>
              <a:rPr lang="ne-np" sz="2000" dirty="0" err="1"/>
              <a:t>भुईँमा</a:t>
            </a:r>
            <a:r>
              <a:rPr lang="ne-np" sz="2000" dirty="0"/>
              <a:t> अग्लो-होचो ठाउँ वा खाल्टाखुल्टी आदि भयो भने सजिलै ठेस लाग्ने हुनाले लड्ने जोखिम बढ्छ।</a:t>
            </a:r>
          </a:p>
          <a:p>
            <a:pPr rtl="0"/>
            <a:r>
              <a:rPr lang="ne-np" sz="2000" dirty="0" err="1"/>
              <a:t>प्यासेजमा</a:t>
            </a:r>
            <a:r>
              <a:rPr lang="ne-np" sz="2000" dirty="0"/>
              <a:t> पर्याप्त प्रकाशलाई कायम राख्नुहोस्!</a:t>
            </a:r>
            <a:endParaRPr lang="en-US" altLang="ja-JP" sz="2000" dirty="0"/>
          </a:p>
          <a:p>
            <a:pPr marL="468000" lvl="1" rtl="0"/>
            <a:r>
              <a:rPr lang="ne-np" sz="2000" dirty="0"/>
              <a:t>प्रकाश नपुगेको कारण अँध्यारो भएको ठाउँ भयो भने </a:t>
            </a:r>
            <a:r>
              <a:rPr lang="ne-np" sz="2000" dirty="0" err="1"/>
              <a:t>भुईँमा</a:t>
            </a:r>
            <a:r>
              <a:rPr lang="ne-np" sz="2000" dirty="0"/>
              <a:t> राखिएको सामान र </a:t>
            </a:r>
            <a:r>
              <a:rPr lang="ne-np" sz="2000" dirty="0" err="1"/>
              <a:t>भुईँको</a:t>
            </a:r>
            <a:r>
              <a:rPr lang="ne-np" sz="2000" dirty="0"/>
              <a:t> अग्लो-होचो ठाउँ आदि नदेखिएर ठेस लाग्ने हुनाले लड्ने जोखिम बढ्छ।</a:t>
            </a:r>
          </a:p>
          <a:p>
            <a:pPr rtl="0"/>
            <a:r>
              <a:rPr lang="ne-np" sz="2000" dirty="0"/>
              <a:t>हतपत नलड्ने जुत्ता प्रयोग गर्नुहोस्!</a:t>
            </a:r>
            <a:endParaRPr lang="en-US" altLang="ja-JP" sz="2000" dirty="0"/>
          </a:p>
          <a:p>
            <a:pPr marL="468000" lvl="1" rtl="0"/>
            <a:r>
              <a:rPr lang="ne-np" sz="2000" dirty="0"/>
              <a:t>रबरको सोल भएको जुत्ता जस्ता हतपत नचिप्लने जुत्ता प्रयोग गरी </a:t>
            </a:r>
            <a:r>
              <a:rPr lang="ne-np" sz="2000" dirty="0" err="1"/>
              <a:t>लड्नबाट</a:t>
            </a:r>
            <a:r>
              <a:rPr lang="ne-np" sz="2000" dirty="0"/>
              <a:t> जोगिनुहोस्।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18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"लड्ने"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/>
              <a:t>सजिलै चिप्लने मुख्य ठाउँहरू</a:t>
            </a:r>
            <a:endParaRPr lang="en-US" sz="2000" dirty="0"/>
          </a:p>
          <a:p>
            <a:pPr rtl="0"/>
            <a:endParaRPr lang="en-US" altLang="ja-JP" sz="2000" dirty="0"/>
          </a:p>
          <a:p>
            <a:pPr rtl="0"/>
            <a:endParaRPr lang="en-US" altLang="ja-JP" sz="2000" dirty="0"/>
          </a:p>
          <a:p>
            <a:pPr rtl="0"/>
            <a:endParaRPr lang="en-US" altLang="ja-JP" sz="2000" dirty="0"/>
          </a:p>
          <a:p>
            <a:pPr rtl="0"/>
            <a:endParaRPr lang="en-US" altLang="ja-JP" sz="2000" dirty="0"/>
          </a:p>
          <a:p>
            <a:pPr marL="0" indent="0" rtl="0">
              <a:buNone/>
            </a:pPr>
            <a:endParaRPr lang="en-US" altLang="ja-JP" sz="2000" dirty="0"/>
          </a:p>
          <a:p>
            <a:pPr rtl="0"/>
            <a:r>
              <a:rPr lang="ne-np" sz="2000" dirty="0"/>
              <a:t>सजिलै ठेस लाग्ने मुख्य ठाउँहरू</a:t>
            </a:r>
            <a:endParaRPr lang="en-US" altLang="ja-JP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24544"/>
              </p:ext>
            </p:extLst>
          </p:nvPr>
        </p:nvGraphicFramePr>
        <p:xfrm>
          <a:off x="432000" y="1071210"/>
          <a:ext cx="8460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ne-np" sz="16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भवन भित्र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6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भवन बाहिर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पानी र तेल आदिले फोहोर भएको भुईँको सतह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सावर रुम र किचेन जस्ता भिज्ने ठाउँहरू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कम घर्षण हुने भुईँमा राखिएको म्याट र गलैंचा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ढुङ्गाको भुईँ र वाक्स लगाइएको फ्लोरिङ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(विशेष गरी भिजेको स्थितिको)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म्यानहोल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ग्रेडिङ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(प्वाल भएको ढलमाथिको प्लेट)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ढुङ्गाको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 निर्माण साइटको तामाको पाता (धातुले बनेको पाता)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भर्‍याङ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प्यासेजको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धातुको सतह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बरफ जमेको सडकको सतह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34288"/>
              </p:ext>
            </p:extLst>
          </p:nvPr>
        </p:nvGraphicFramePr>
        <p:xfrm>
          <a:off x="432000" y="3432594"/>
          <a:ext cx="8460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ne-n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भवन भित्र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6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भवन बाहिर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अग्लो-होचो ठाउँ र खाल्टाखुल्टी भएको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भुईँको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सतह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प्यासेज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 कोठा भित्रको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भुईँमा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राखिएका सामानहरू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उक्किएर बेरिएको अथवा बाङ्गिएको म्याट र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गलैंचा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टेबुल र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पार्टेसन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(स्क्रिन) को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खुट्टा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जताततै छोडिएका तारहरू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अग्लो-होचो ठाउँ र खाल्टाखुल्टी भएको सडक र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प्यासेज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फुटपाथ र बाटो छुट्ट्याउने ढुङ्गाको डिल, फुटपाथमा चढ्ने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स्लोप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 सडक छेउका रूखहरू जस्ता रोपिएका कुराहरू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भर्‍याङ</a:t>
                      </a: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 चल्ने फुटपाथ,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एस्कलेटर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ब्रेल ब्लक र </a:t>
                      </a:r>
                      <a:r>
                        <a:rPr lang="ne-np" sz="16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स्लोप</a:t>
                      </a:r>
                      <a:endParaRPr lang="ne-np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29024" y="5845762"/>
            <a:ext cx="8460000" cy="702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पानी परेको बेला बाहिरको गस्ती गरेपछि </a:t>
            </a:r>
            <a:r>
              <a:rPr lang="ne-n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भिजेकै</a:t>
            </a:r>
            <a:r>
              <a:rPr lang="ne-n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जुत्ता लगाएर भित्र पस्दाखेरि </a:t>
            </a:r>
            <a:r>
              <a:rPr lang="ne-n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भुईँमा</a:t>
            </a:r>
            <a:r>
              <a:rPr lang="ne-n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चिप्लेर लडे।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19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4967272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514340"/>
            <a:ext cx="8591081" cy="11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642339"/>
            <a:ext cx="5685024" cy="149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67926" y="765000"/>
            <a:ext cx="8853023" cy="590399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600" dirty="0"/>
              <a:t>【वास्तविक रूपमा घटेको व्यावसायिक दुर्घटनाको उदाहरण 1】　</a:t>
            </a:r>
            <a:r>
              <a:rPr lang="ne-np" sz="1600" b="1" dirty="0">
                <a:solidFill>
                  <a:srgbClr val="C00000"/>
                </a:solidFill>
              </a:rPr>
              <a:t>सडक विस्तारको काममा सवारी साधनलाई मार्गदर्शन गरिरहेको बेला पावर </a:t>
            </a:r>
            <a:r>
              <a:rPr lang="ne-np" sz="1600" b="1" dirty="0" err="1">
                <a:solidFill>
                  <a:srgbClr val="C00000"/>
                </a:solidFill>
              </a:rPr>
              <a:t>सभलले</a:t>
            </a:r>
            <a:r>
              <a:rPr lang="ne-np" sz="1600" b="1" dirty="0">
                <a:solidFill>
                  <a:srgbClr val="C00000"/>
                </a:solidFill>
              </a:rPr>
              <a:t> लाग्यो।</a:t>
            </a:r>
            <a:endParaRPr lang="en-US" altLang="ja-JP" sz="1600" b="1" dirty="0">
              <a:solidFill>
                <a:srgbClr val="C00000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1　व्यावसायिक दुर्घटना घटेको स्थिति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A (कम्पनी प्रवेश दोस्रो वर्ष) ले </a:t>
            </a:r>
            <a:r>
              <a:rPr lang="ne-np" sz="1200" dirty="0" err="1">
                <a:solidFill>
                  <a:schemeClr val="tx1"/>
                </a:solidFill>
              </a:rPr>
              <a:t>सेक्युरिटी</a:t>
            </a:r>
            <a:r>
              <a:rPr lang="ne-np" sz="1200" dirty="0">
                <a:solidFill>
                  <a:schemeClr val="tx1"/>
                </a:solidFill>
              </a:rPr>
              <a:t> गार्डको रूपमा निर्माण साइटमा सामान्य सवारी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साधनको मार्गदर्शन गर्ने काम गरिरहेका थिए।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B ले चालक तथा निर्माण साइटको कामको जिम्मेवार व्यक्तिको रूपमा उक्त दिन पावर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 err="1">
                <a:solidFill>
                  <a:schemeClr val="tx1"/>
                </a:solidFill>
              </a:rPr>
              <a:t>सभल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ne-np" sz="1200" dirty="0">
                <a:solidFill>
                  <a:schemeClr val="tx1"/>
                </a:solidFill>
              </a:rPr>
              <a:t>प्रयोग गरी, जिल्ला अन्तर्गत पर्ने सडकको विस्तार जस्ता </a:t>
            </a:r>
            <a:r>
              <a:rPr lang="ne-np" sz="1200" dirty="0" err="1">
                <a:solidFill>
                  <a:schemeClr val="tx1"/>
                </a:solidFill>
              </a:rPr>
              <a:t>रोडबेड</a:t>
            </a:r>
            <a:r>
              <a:rPr lang="ne-np" sz="1200" dirty="0">
                <a:solidFill>
                  <a:schemeClr val="tx1"/>
                </a:solidFill>
              </a:rPr>
              <a:t> सुधारको काम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गरिरहेका थिए।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B ले पावर </a:t>
            </a:r>
            <a:r>
              <a:rPr lang="ne-np" sz="1200" dirty="0" err="1">
                <a:solidFill>
                  <a:schemeClr val="tx1"/>
                </a:solidFill>
              </a:rPr>
              <a:t>सभललाई</a:t>
            </a:r>
            <a:r>
              <a:rPr lang="ne-np" sz="1200" dirty="0">
                <a:solidFill>
                  <a:schemeClr val="tx1"/>
                </a:solidFill>
              </a:rPr>
              <a:t> अगाडि र पछाडि गुडाउँदै ढुङ्गाको टुक्राहरूलाई थिच्</a:t>
            </a:r>
            <a:r>
              <a:rPr lang="ne-NP" sz="1200" dirty="0">
                <a:solidFill>
                  <a:schemeClr val="tx1"/>
                </a:solidFill>
              </a:rPr>
              <a:t>ने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ne-np" sz="1200" dirty="0">
                <a:solidFill>
                  <a:schemeClr val="tx1"/>
                </a:solidFill>
              </a:rPr>
              <a:t>काम गरिरहेको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बेला, A को टाउकोमा पावर </a:t>
            </a:r>
            <a:r>
              <a:rPr lang="ne-np" sz="1200" dirty="0" err="1">
                <a:solidFill>
                  <a:schemeClr val="tx1"/>
                </a:solidFill>
              </a:rPr>
              <a:t>सभलले</a:t>
            </a:r>
            <a:r>
              <a:rPr lang="ne-np" sz="1200" dirty="0">
                <a:solidFill>
                  <a:schemeClr val="tx1"/>
                </a:solidFill>
              </a:rPr>
              <a:t> लाग्यो।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2　असुरक्षित कार्य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B ले पछाडि तर्फ पर्याप्त निश्चय नगरीकन पावर </a:t>
            </a:r>
            <a:r>
              <a:rPr lang="ne-np" sz="1200" dirty="0" err="1">
                <a:solidFill>
                  <a:schemeClr val="tx1"/>
                </a:solidFill>
              </a:rPr>
              <a:t>सभल</a:t>
            </a:r>
            <a:r>
              <a:rPr lang="ne-np" sz="1200" dirty="0">
                <a:solidFill>
                  <a:schemeClr val="tx1"/>
                </a:solidFill>
              </a:rPr>
              <a:t> </a:t>
            </a:r>
            <a:r>
              <a:rPr lang="ne-np" sz="1200" dirty="0" err="1">
                <a:solidFill>
                  <a:schemeClr val="tx1"/>
                </a:solidFill>
              </a:rPr>
              <a:t>ब्याक</a:t>
            </a:r>
            <a:r>
              <a:rPr lang="ne-np" sz="1200" dirty="0">
                <a:solidFill>
                  <a:schemeClr val="tx1"/>
                </a:solidFill>
              </a:rPr>
              <a:t> गरे।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A तोकिएको ठाउँबाट पावर </a:t>
            </a:r>
            <a:r>
              <a:rPr lang="ne-np" sz="1200" dirty="0" err="1">
                <a:solidFill>
                  <a:schemeClr val="tx1"/>
                </a:solidFill>
              </a:rPr>
              <a:t>सभलले</a:t>
            </a:r>
            <a:r>
              <a:rPr lang="ne-np" sz="1200" dirty="0">
                <a:solidFill>
                  <a:schemeClr val="tx1"/>
                </a:solidFill>
              </a:rPr>
              <a:t> काम गर्ने ठाउँमा गएका थिए (वास्तवमा त्यो जान नहुने ठाउँ थियो)।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कार्य प्रगति र परिवर्तनलाई मध्यनजर गरेर कार्य योजना र कार्य प्रक्रिया स्पष्ट पारिएको थिएन।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सम्पूर्ण काम निरीक्षण गर्ने व्यक्ति तोकिएको थिएन।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3　सुरक्षित तरिकामा काम गर्नको लागि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कामको प्रगति स्थिति र साइटको स्थितिको परिवर्तनलाई मध्यनजर गरी कार्य योजना र प्रक्रियाहरूको समीक्षा र स्पष्टीकरण।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अनुभव आदिलाई ध्यानमा राखी, उचित सवारी साधन मार्गदर्शकलाई कामको जिम्मा दिने।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खतरा भएको क्षेत्रहरू र प्रवेश </a:t>
            </a:r>
            <a:r>
              <a:rPr lang="ne-np" sz="1200" dirty="0" err="1">
                <a:solidFill>
                  <a:schemeClr val="tx1"/>
                </a:solidFill>
              </a:rPr>
              <a:t>निषेधित</a:t>
            </a:r>
            <a:r>
              <a:rPr lang="ne-np" sz="1200" dirty="0">
                <a:solidFill>
                  <a:schemeClr val="tx1"/>
                </a:solidFill>
              </a:rPr>
              <a:t> क्षेत्रहरू जस्ता काम सुरु गर्नु अगाडिको निर्देशनको स्पष्टीकरण र नियमको पालना गर्ने।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कार्यस्थलमा विभिन्न प्रकारका खतराहरू हुन्छन्।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342390"/>
            <a:ext cx="278193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8" name="正方形/長方形 7"/>
          <p:cNvSpPr/>
          <p:nvPr/>
        </p:nvSpPr>
        <p:spPr>
          <a:xfrm>
            <a:off x="465024" y="4885292"/>
            <a:ext cx="8499833" cy="760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5023" y="1405186"/>
            <a:ext cx="8571833" cy="764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905382"/>
            <a:ext cx="8499833" cy="760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1022" y="3987152"/>
            <a:ext cx="8499833" cy="594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23" y="5906665"/>
            <a:ext cx="849983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"सवारी साधन दुर्घटना" रोकथामका मुख्य बुँदाहरू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489" y="1142325"/>
            <a:ext cx="8853023" cy="5771237"/>
          </a:xfrm>
        </p:spPr>
        <p:txBody>
          <a:bodyPr rtlCol="0">
            <a:normAutofit/>
          </a:bodyPr>
          <a:lstStyle/>
          <a:p>
            <a:pPr rtl="0"/>
            <a:r>
              <a:rPr lang="ne-np" sz="1800" dirty="0"/>
              <a:t>तोकिएका उपकरणहरू लगाउनुहोस् (आफूसँगै राख्नुहोस्)!</a:t>
            </a:r>
          </a:p>
          <a:p>
            <a:pPr marL="468000" lvl="1" rtl="0"/>
            <a:r>
              <a:rPr lang="ne-np" sz="1600" dirty="0"/>
              <a:t>यातायात नियन्त्रण </a:t>
            </a:r>
            <a:r>
              <a:rPr lang="ne-np" sz="1600" dirty="0" err="1"/>
              <a:t>झण्डा</a:t>
            </a:r>
            <a:r>
              <a:rPr lang="ne-np" sz="1600" dirty="0"/>
              <a:t>, मार्गदर्शन लाइट, सिटी, </a:t>
            </a:r>
            <a:r>
              <a:rPr lang="ne-np" sz="1600" dirty="0" err="1"/>
              <a:t>ट्रान्सिभर</a:t>
            </a:r>
            <a:r>
              <a:rPr lang="ne-np" sz="1600" dirty="0"/>
              <a:t>, सुरक्षा </a:t>
            </a:r>
            <a:r>
              <a:rPr lang="ne-np" sz="1600" dirty="0" err="1"/>
              <a:t>हेलमेट</a:t>
            </a:r>
            <a:r>
              <a:rPr lang="ne-np" sz="1600" dirty="0"/>
              <a:t>, </a:t>
            </a:r>
            <a:r>
              <a:rPr lang="ne-np" sz="1600" dirty="0" err="1"/>
              <a:t>रिफ्लेक्टिभ</a:t>
            </a:r>
            <a:r>
              <a:rPr lang="ne-np" sz="1600" dirty="0"/>
              <a:t> </a:t>
            </a:r>
            <a:r>
              <a:rPr lang="ne-np" sz="1600" dirty="0" err="1"/>
              <a:t>भेस्ट</a:t>
            </a:r>
            <a:r>
              <a:rPr lang="ne-np" sz="1600" dirty="0"/>
              <a:t> जस्ता तोकिएका उपकरणहरू लगाउनु (आफूसँग राख्नु) का साथै ब्याट्रीले चल्ने उपकरणहरूमा ब्याट्रीको बाँकी परिमाण निश्चय गर्नुहोस्।</a:t>
            </a:r>
          </a:p>
          <a:p>
            <a:pPr rtl="0"/>
            <a:endParaRPr lang="en-US" altLang="ja-JP" sz="1800" dirty="0"/>
          </a:p>
          <a:p>
            <a:pPr rtl="0"/>
            <a:r>
              <a:rPr lang="ne-np" sz="1800" dirty="0"/>
              <a:t>सामान्यतया फुटपाथमा उभिनुहोस्!</a:t>
            </a:r>
          </a:p>
          <a:p>
            <a:pPr marL="468000" lvl="1" rtl="0"/>
            <a:r>
              <a:rPr lang="ne-np" sz="1600" dirty="0"/>
              <a:t>चारै तिर राम्रोसँग देखिने सडक भए तापनि, विशेष गरी राती वा आँखामा प्रकाश परेको बेला आदिमा चालकले </a:t>
            </a:r>
            <a:r>
              <a:rPr lang="ne-np" sz="1600" dirty="0" err="1"/>
              <a:t>सेक्युरिटी</a:t>
            </a:r>
            <a:r>
              <a:rPr lang="ne-np" sz="1600" dirty="0"/>
              <a:t> गार्डलाई देख्न गाह्रो हुने अवस्थाहरू पनि हुने हुनाले, अपरिहार्य अवस्थामा बाहेक फुटपाथमा उभिनुहोस्।</a:t>
            </a:r>
          </a:p>
          <a:p>
            <a:pPr rtl="0"/>
            <a:r>
              <a:rPr lang="ne-np" sz="1800" dirty="0"/>
              <a:t>सवारी साधनको चालकले राम्रोसँग देख्ने </a:t>
            </a:r>
            <a:r>
              <a:rPr lang="ne-np" sz="1800" dirty="0" err="1"/>
              <a:t>ठाँउमा</a:t>
            </a:r>
            <a:r>
              <a:rPr lang="ne-np" sz="1800" dirty="0"/>
              <a:t> उभिनुहोस्!</a:t>
            </a:r>
          </a:p>
          <a:p>
            <a:pPr marL="468000" lvl="1" rtl="0"/>
            <a:r>
              <a:rPr lang="ne-np" sz="1600" dirty="0"/>
              <a:t>चालकबाट छेकिने ठाउँमा उभियो भने चालकले </a:t>
            </a:r>
            <a:r>
              <a:rPr lang="ne-np" sz="1600" dirty="0" err="1"/>
              <a:t>सेक्युरिटी</a:t>
            </a:r>
            <a:r>
              <a:rPr lang="ne-np" sz="1600" dirty="0"/>
              <a:t> गार्ड भएको कुरा थाहा नपाई, सवारी साधन चलाउन सुरु गर्ने अवस्थाहरू पनि हुन्छन्।</a:t>
            </a:r>
          </a:p>
          <a:p>
            <a:pPr rtl="0"/>
            <a:r>
              <a:rPr lang="ne-np" sz="1800" dirty="0"/>
              <a:t>सवारी साधनबाट पर्याप्त सुरक्षित दूरी कायम राख्नुहोस्!</a:t>
            </a:r>
          </a:p>
          <a:p>
            <a:pPr marL="468000" lvl="1" rtl="0"/>
            <a:r>
              <a:rPr lang="ne-np" sz="1600" dirty="0"/>
              <a:t>उचित सुरक्षित दूरी कायम राखेमा, सवारी साधन अप्रत्याशित रूपमा अचानक अगाडि बढेको बेला वा खराब मौसम भएको बेला </a:t>
            </a:r>
            <a:r>
              <a:rPr lang="ne-np" sz="1600" dirty="0" err="1"/>
              <a:t>सेक्युरिटी</a:t>
            </a:r>
            <a:r>
              <a:rPr lang="ne-np" sz="1600" dirty="0"/>
              <a:t> गार्ड लड्न सक्ने जस्ता अवस्थामा प्रतिक्रिया जनाउन प्रशस्त समय प्राप्त हुन्छ।</a:t>
            </a:r>
            <a:endParaRPr lang="en-US" altLang="ja-JP" sz="1600" dirty="0"/>
          </a:p>
          <a:p>
            <a:pPr marL="10800" rtl="0"/>
            <a:r>
              <a:rPr lang="ne-np" sz="1800" dirty="0"/>
              <a:t>सजिलै बुझिने गरी ठूलो आकारमा </a:t>
            </a:r>
            <a:r>
              <a:rPr lang="ne-np" sz="1800" dirty="0" err="1"/>
              <a:t>संकेत</a:t>
            </a:r>
            <a:r>
              <a:rPr lang="ne-np" sz="1800" dirty="0"/>
              <a:t> दिनुहोस्!</a:t>
            </a:r>
            <a:endParaRPr lang="en-US" altLang="ja-JP" sz="1800" dirty="0"/>
          </a:p>
          <a:p>
            <a:pPr marL="468000" lvl="1" rtl="0"/>
            <a:r>
              <a:rPr lang="ne-np" sz="1600" dirty="0"/>
              <a:t>अस्पष्ट </a:t>
            </a:r>
            <a:r>
              <a:rPr lang="ne-np" sz="1600" dirty="0" err="1"/>
              <a:t>संकेतले</a:t>
            </a:r>
            <a:r>
              <a:rPr lang="ne-np" sz="1600" dirty="0"/>
              <a:t> चालकलाई झुक्किन वा अनुचित मार्गदर्शनलाई निम्त्याउँछ।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20</a:t>
            </a:fld>
            <a:endParaRPr kumimoji="1" lang="ja-JP" altLang="en-US" sz="10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735335"/>
            <a:ext cx="381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e-np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【अग्रिम तयारी गर्ने बेला】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242183"/>
            <a:ext cx="43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e-np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【सवारी साधन मार्गदर्शन गर्ने बेला】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1190" y="1421028"/>
            <a:ext cx="8571833" cy="747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925000"/>
            <a:ext cx="8499833" cy="725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"सवारी साधन दुर्घटना" रोकथामका मुख्य बुँदाहरू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488" y="1130891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1800" dirty="0"/>
              <a:t>प्रशस्त समय हुने गरी </a:t>
            </a:r>
            <a:r>
              <a:rPr lang="ne-np" sz="1800" dirty="0" err="1"/>
              <a:t>संकेत</a:t>
            </a:r>
            <a:r>
              <a:rPr lang="ne-np" sz="1800" dirty="0"/>
              <a:t> दिने कुरामा ध्यान दिनुहोस्!</a:t>
            </a:r>
          </a:p>
          <a:p>
            <a:pPr marL="468000" lvl="1" rtl="0"/>
            <a:r>
              <a:rPr lang="ne-np" sz="1600" dirty="0"/>
              <a:t>रोक्ने दूरी आदिलाई ध्यानमा राखेर खराब मौसम भएको बेला वा सडकको सतहमा बरफ जम्ने जाडो महिना आदिमा अरू बेला भन्दा अझ प्रशस्त समय अगाडि नै </a:t>
            </a:r>
            <a:r>
              <a:rPr lang="ne-np" sz="1600" dirty="0" err="1"/>
              <a:t>संकेत</a:t>
            </a:r>
            <a:r>
              <a:rPr lang="ne-np" sz="1600" dirty="0"/>
              <a:t> </a:t>
            </a:r>
            <a:r>
              <a:rPr lang="ne-np" sz="1600" dirty="0" err="1"/>
              <a:t>दिएमा</a:t>
            </a:r>
            <a:r>
              <a:rPr lang="ne-np" sz="1600" dirty="0"/>
              <a:t> सुरक्षालाई सुनिश्चित गर्न सकिन्छ।</a:t>
            </a:r>
          </a:p>
          <a:p>
            <a:pPr rtl="0"/>
            <a:endParaRPr lang="en-US" altLang="ja-JP" sz="1800" dirty="0"/>
          </a:p>
          <a:p>
            <a:pPr rtl="0"/>
            <a:r>
              <a:rPr lang="ne-np" sz="1800" dirty="0"/>
              <a:t>सुरक्षित </a:t>
            </a:r>
            <a:r>
              <a:rPr lang="ne-np" sz="1800" dirty="0" err="1"/>
              <a:t>ढंगमा</a:t>
            </a:r>
            <a:r>
              <a:rPr lang="ne-np" sz="1800" dirty="0"/>
              <a:t> सवारी साधन चलाउने कुरामा ध्यान दिनुहोस्!</a:t>
            </a:r>
          </a:p>
          <a:p>
            <a:pPr marL="468000" lvl="1" rtl="0"/>
            <a:r>
              <a:rPr lang="ne-np" sz="1600" dirty="0" err="1"/>
              <a:t>सेक्युरिटी</a:t>
            </a:r>
            <a:r>
              <a:rPr lang="ne-np" sz="1600" dirty="0"/>
              <a:t> सवारी साधन आदि चलाउने बेलामा सुरक्षित </a:t>
            </a:r>
            <a:r>
              <a:rPr lang="ne-np" sz="1600" dirty="0" err="1"/>
              <a:t>ढंगमा</a:t>
            </a:r>
            <a:r>
              <a:rPr lang="ne-np" sz="1600" dirty="0"/>
              <a:t> सवारी साधन चलाउने कुरामा ध्यान </a:t>
            </a:r>
            <a:r>
              <a:rPr lang="ne-np" sz="1600" dirty="0" err="1"/>
              <a:t>दिनुका</a:t>
            </a:r>
            <a:r>
              <a:rPr lang="ne-np" sz="1600" dirty="0"/>
              <a:t> साथसाथै सवारी साधन दुर्घटना ननिम्त्याउने गरी, </a:t>
            </a:r>
            <a:r>
              <a:rPr lang="ne-np" sz="1600" dirty="0" err="1"/>
              <a:t>ड्राइभिङ</a:t>
            </a:r>
            <a:r>
              <a:rPr lang="ne-np" sz="1600" dirty="0"/>
              <a:t> मर्यादाको पालना गर्ने कुरा पनि </a:t>
            </a:r>
            <a:r>
              <a:rPr lang="ne-np" sz="1600" dirty="0" err="1"/>
              <a:t>महत्वपूर्ण</a:t>
            </a:r>
            <a:r>
              <a:rPr lang="ne-np" sz="1600" dirty="0"/>
              <a:t> हुन्छ।</a:t>
            </a:r>
          </a:p>
          <a:p>
            <a:pPr marL="239400" lvl="1" indent="0" rtl="0">
              <a:buNone/>
            </a:pPr>
            <a:endParaRPr lang="ja-JP" altLang="en-US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432000" y="3933000"/>
            <a:ext cx="8460000" cy="11164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सडकमा बरफ जमेको दिनमा अरू बेला जत्तिकैको टाइमिङमा चलिरहेको साइकललाई रोक्ने संकेत दिइएकोले, रोक्न नसकेर साइकलसँग ठोकियो।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2000" y="5150476"/>
            <a:ext cx="8460000" cy="1446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खराब मौसममा सवारी साधन मार्गदर्शन गरिरहेको बेला मार्गदर्शन लाइटको ब्याट्री सिद्धियो तर त्यतिकै प्रयोग गरेको हुनाले, सवारी साधनको चालकलाई देख्न गाह्रो भई, सवारी साधनसँग ठोकियो।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21</a:t>
            </a:fld>
            <a:endParaRPr kumimoji="1" lang="ja-JP" altLang="en-US" sz="10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424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e-np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【सवारी साधन मार्गदर्शन गर्ने बेला】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430" y="2242423"/>
            <a:ext cx="37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e-np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【सवारी साधन चलाउने बेला】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14" name="正方形/長方形 13"/>
          <p:cNvSpPr/>
          <p:nvPr/>
        </p:nvSpPr>
        <p:spPr>
          <a:xfrm>
            <a:off x="253703" y="2292622"/>
            <a:ext cx="8853023" cy="1448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005508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6000" y="2017056"/>
            <a:ext cx="8460000" cy="807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"तल्लो कम्मर दुख्ने रोग"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977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/>
              <a:t>गह्रुँगो वस्तुलाई </a:t>
            </a:r>
            <a:r>
              <a:rPr lang="ne-np" sz="2000" dirty="0" err="1"/>
              <a:t>डली</a:t>
            </a:r>
            <a:r>
              <a:rPr lang="ne-np" sz="2000" dirty="0"/>
              <a:t> प्रयोग गरेर ओसार्नुहोस्।</a:t>
            </a:r>
          </a:p>
          <a:p>
            <a:pPr marL="468000" lvl="1" rtl="0"/>
            <a:r>
              <a:rPr lang="ne-np" sz="1800" dirty="0" err="1"/>
              <a:t>डली</a:t>
            </a:r>
            <a:r>
              <a:rPr lang="ne-np" sz="1800" dirty="0"/>
              <a:t> र कन्टेनर जस्ता उपकरणहरू प्रयोग गरेर गह्रुँगो वस्तु ओसारी, तल्लो कम्मरमा पर्ने भारलाई कम गर्नुहोस्।</a:t>
            </a:r>
            <a:endParaRPr lang="en-US" altLang="ja-JP" sz="1800" dirty="0"/>
          </a:p>
          <a:p>
            <a:pPr marL="10800" rtl="0"/>
            <a:r>
              <a:rPr lang="ne-np" sz="2000" dirty="0"/>
              <a:t>सही </a:t>
            </a:r>
            <a:r>
              <a:rPr lang="ne-np" sz="2000" dirty="0" err="1"/>
              <a:t>पोजिसनमा</a:t>
            </a:r>
            <a:r>
              <a:rPr lang="ne-np" sz="2000" dirty="0"/>
              <a:t> गह्रुँगो वस्तु </a:t>
            </a:r>
            <a:r>
              <a:rPr lang="ne-np" sz="2000" dirty="0" err="1"/>
              <a:t>ह्याण्डल</a:t>
            </a:r>
            <a:r>
              <a:rPr lang="ne-np" sz="2000" dirty="0"/>
              <a:t> गर्नुहोस्!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कुनै पनि अवस्थामा उपकरण प्रयोग गर्न नसक्ने अवस्थामा, वरपरको सामान र तारहरूलाई हटाएपछि सकेसम्म गह्रुँगो वस्तु नजिक शरीरलाई लिएर गई, सन्तुलन केन्द्र होचो हुने </a:t>
            </a:r>
            <a:r>
              <a:rPr lang="ne-np" sz="1800" dirty="0" err="1"/>
              <a:t>पोजिसनमा</a:t>
            </a:r>
            <a:r>
              <a:rPr lang="ne-np" sz="1800" dirty="0"/>
              <a:t> </a:t>
            </a:r>
            <a:r>
              <a:rPr lang="ne-np" sz="1800" dirty="0" err="1"/>
              <a:t>ह्याण्डल</a:t>
            </a:r>
            <a:r>
              <a:rPr lang="ne-np" sz="1800" dirty="0"/>
              <a:t> गर्नुहोस्।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95125"/>
              </p:ext>
            </p:extLst>
          </p:nvPr>
        </p:nvGraphicFramePr>
        <p:xfrm>
          <a:off x="432000" y="2925000"/>
          <a:ext cx="84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0"/>
                      <a:r>
                        <a:rPr lang="ne-np" sz="18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गह्रुँगो वस्तु उचाल्ने बेला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e-np" sz="18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सामान बोकेर दिशा परिवर्तन गर्ने बेला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40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350379"/>
            <a:ext cx="2113053" cy="194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350379"/>
            <a:ext cx="1990071" cy="199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भुईँ वा जमिनको सतहबाट सामान उचाल्ने बेला, एउटा खुट्टा अलि अगाडि सारी, घुँडा खुम्चाएर, कम्मरलाई पर्याप्त तल झारी गह्रुँगो वस्तु बोक्नुहोस्। अन्त्यमा घुँडा तन्काएर उभिनुहोस्।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सामान बोकेर दिशा परिवर्तन गर्ने बेला पूरै शरीरलाई घुमाई, गाह्रो नहुने पोजिसनलाई कायम राख्नुहोस्।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22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"तल्लो कम्मर दुख्ने रोग"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/>
              <a:t>स्ट्रेच आदि गरी शरीर चलाएर तल्लो कम्मरको दुखाइको रोकथाम गर्नुहोस्!</a:t>
            </a:r>
          </a:p>
          <a:p>
            <a:pPr marL="468000" lvl="1" rtl="0"/>
            <a:r>
              <a:rPr lang="ne-np" sz="1800"/>
              <a:t>काम सुरु गर्नु अगाडि मात्र नभईकन, दैनिक रूपमा स्ट्रेच गरेमा तल्लो कम्मरको दुखाइको रोकथाम गर्न सकिन्छ।</a:t>
            </a:r>
            <a:endParaRPr lang="en-US" altLang="ja-JP" sz="1800" dirty="0"/>
          </a:p>
        </p:txBody>
      </p:sp>
      <p:sp>
        <p:nvSpPr>
          <p:cNvPr id="7" name="角丸四角形 6"/>
          <p:cNvSpPr/>
          <p:nvPr/>
        </p:nvSpPr>
        <p:spPr>
          <a:xfrm>
            <a:off x="432000" y="4911039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सेक्युरिटीको लागि लामो समय उभिएपछि, भुईँमा राखिएको सामान बोक्न खोज्दा, अनुमान गरेको भन्दा पनि गह्रुँगो लाग्नुका साथै निहुरिएको हुनाले, अचानक तल्लो कम्मर दुखेर चल्न नसक्ने भए।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9151"/>
              </p:ext>
            </p:extLst>
          </p:nvPr>
        </p:nvGraphicFramePr>
        <p:xfrm>
          <a:off x="1524000" y="1893141"/>
          <a:ext cx="6096000" cy="261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ne-np"/>
                        <a:t>स्ट्रेच गर्ने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9">
                <a:tc>
                  <a:txBody>
                    <a:bodyPr/>
                    <a:lstStyle/>
                    <a:p>
                      <a:pPr rtl="0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822550"/>
            <a:ext cx="2658578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ne-np" sz="12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मांसपेशीलाई लचिलो बनाएर राख्नुको साथै पेटको मांसपेशी र ढाडको मांसपेशी जस्ता तल्लो कम्मरलाई सपोर्ट गर्ने मांसपेशिहरूलाई बलियो बनाएर राखेमा, तल्लो कम्मर दुख्नबाट रोक्न सकिन्छ।</a:t>
            </a:r>
            <a:endParaRPr kumimoji="1" lang="ja-JP" altLang="en-US" sz="12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23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"हिटस्ट्रोक"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/>
              <a:t>बेला-बेलामा पेय पदार्थ र नुन पूर्ति गरी, आराम गर्नुहोस्!</a:t>
            </a:r>
          </a:p>
          <a:p>
            <a:pPr marL="468000" lvl="1" rtl="0"/>
            <a:r>
              <a:rPr lang="ne-np" sz="1800"/>
              <a:t>काम सुरु गर्नु अघिदेखि पेय पदार्थ र नुन पूर्ति, नियमित रूपमा स्पोर्ट ड्रिन्क्स आदि पिउनुका साथै छोटो समयको अन्तरालमा आराम गर्नुहोस्।</a:t>
            </a:r>
            <a:endParaRPr lang="en-US" altLang="ja-JP" sz="1800" dirty="0"/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254976" y="1845000"/>
            <a:ext cx="3741024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पेय पदार्थ मात्र नभईकन, नुन (सोडियम) पनि सँगै लिनुहोस्।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स्पोर्ट ड्रिन्क्स र नुन क्यान्डी सधैँ तयार अवस्थामा आफूसँगै राखी, जुनसुकै बेला पनि प्रयोग गर्न सक्ने गरी राख्नुहोस्।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284000" y="3501000"/>
            <a:ext cx="3622192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शीतल कोठामा आराम गर्नुहोस्।</a:t>
            </a:r>
            <a:endParaRPr lang="en-US" altLang="ja-JP" sz="14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आराम गर्ने बेला पेय पदार्थ र नुन पूर्ति गर्नुका साथै शरीरको सतह, टाउको र हातखुट्टा चिसो बनाउनुहोस्।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836208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3645000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24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36167" y="3069001"/>
            <a:ext cx="8499834" cy="25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981000"/>
            <a:ext cx="8499834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हिटस्ट्रोक भएको बेला अपनाउनुपर्ने आपत्कालीन उपायहरू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977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1800" dirty="0"/>
              <a:t>आफूलाई </a:t>
            </a:r>
            <a:r>
              <a:rPr lang="ne-np" sz="1800" dirty="0" err="1"/>
              <a:t>हिटस्ट्रोकको</a:t>
            </a:r>
            <a:r>
              <a:rPr lang="ne-np" sz="1800" dirty="0"/>
              <a:t> शङ्का भएको खण्डमा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ठूलो परिमाणको पसिना, रिँगटा र शरीरको सन्तुलन गुमाएको बेला तुरुन्तै सहकर्मी वा जिम्मेवार व्यक्तिलाई रिपोर्ट गरेपछि शीतल ठाउँमा गएर पेय पदार्थ र नुन पूर्ति तथा आराम गर्नुहोस्।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त्यति गर्दा पनि लक्षणहरू </a:t>
            </a:r>
            <a:r>
              <a:rPr lang="ne-np" sz="1600" dirty="0" err="1"/>
              <a:t>देखिइरहेमा</a:t>
            </a:r>
            <a:r>
              <a:rPr lang="ne-np" sz="1600" dirty="0"/>
              <a:t> (खराब हुँदै </a:t>
            </a:r>
            <a:r>
              <a:rPr lang="ne-np" sz="1600" dirty="0" err="1"/>
              <a:t>गएमा</a:t>
            </a:r>
            <a:r>
              <a:rPr lang="ne-np" sz="1600" dirty="0"/>
              <a:t>) सहकर्मी वा जिम्मेवार व्यक्तिलाई रिपोर्ट गरी तुरुन्तै स्वास्थ्य संस्थामा सम्पर्क गर्न लगाउनुहोस्।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आराम गरेर लक्षण देखिन छोडे पछि पनि घर </a:t>
            </a:r>
            <a:r>
              <a:rPr lang="ne-np" sz="1600" dirty="0" err="1"/>
              <a:t>फर्कदा</a:t>
            </a:r>
            <a:r>
              <a:rPr lang="ne-np" sz="1600" dirty="0"/>
              <a:t> र घर फर्केपछि सो व्यक्तिहरू ढलेका घटनाहरू पनि विगतमा घटेका छन्। त्यसैले काम पछि शरीरको तापक्रम सामान्य अवस्थामा फर्केपछि घर फर्कनुहोस्।</a:t>
            </a:r>
            <a:endParaRPr lang="en-US" altLang="ja-JP" sz="1600" dirty="0"/>
          </a:p>
          <a:p>
            <a:pPr rtl="0"/>
            <a:r>
              <a:rPr lang="ne-np" sz="1800" dirty="0"/>
              <a:t>सहकर्मीलाई </a:t>
            </a:r>
            <a:r>
              <a:rPr lang="ne-np" sz="1800" dirty="0" err="1"/>
              <a:t>हिटस्ट्रोकको</a:t>
            </a:r>
            <a:r>
              <a:rPr lang="ne-np" sz="1800" dirty="0"/>
              <a:t> शङ्का भएको खण्डमा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सहकर्मीको अनुहार रातो भएको बेला वा सहकर्मीले शरीरको सन्तुलन गुमाएको वा सामान्य अवस्थाको भन्दा फरक व्यवहार गरेको बेला, सो सहकर्मीसँग तुरुन्तै केही भनी, शीतल ठाउँमा लगेर पानी र नुन पूर्ति गराई आराम गराउनुहोस् (अन्य सहकर्मीहरू र जिम्मेवार व्यक्तिलाई पनि उक्त कुरा भनी सामान्य अवस्थामा </a:t>
            </a:r>
            <a:r>
              <a:rPr lang="ne-np" sz="1600" dirty="0" err="1"/>
              <a:t>नफर्किएसम्म</a:t>
            </a:r>
            <a:r>
              <a:rPr lang="ne-np" sz="1600" dirty="0"/>
              <a:t> एक्लै नछोड्नुहोस्)।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ढलेको खण्डमा "</a:t>
            </a:r>
            <a:r>
              <a:rPr lang="ne-np" sz="1600" dirty="0" err="1"/>
              <a:t>हिटस्ट्रोक</a:t>
            </a:r>
            <a:r>
              <a:rPr lang="ne-np" sz="1600" dirty="0"/>
              <a:t> रोकथामका उपायहरूको </a:t>
            </a:r>
            <a:r>
              <a:rPr lang="ne-np" sz="1600" dirty="0" err="1"/>
              <a:t>लिफ्लेट</a:t>
            </a:r>
            <a:r>
              <a:rPr lang="ne-np" sz="1600" dirty="0"/>
              <a:t>" आदि हेरी चिकित्सा संस्था आदिमा सम्पर्क गर्ने जस्ता आवश्यक कदमहरू चाल्नुहोस्।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ne-np" sz="1600" dirty="0"/>
              <a:t>अवरोध बिना </a:t>
            </a:r>
            <a:r>
              <a:rPr lang="ne-np" sz="1600" dirty="0" err="1"/>
              <a:t>आपत्कालीन</a:t>
            </a:r>
            <a:r>
              <a:rPr lang="ne-np" sz="1600" dirty="0"/>
              <a:t> उपायहरू अपनाउनको लागि, दैनिक रूपमा तालिम गरी ढिलाइ नगरीकन आवश्यक उपायहरू अपनाउने कुरालाई ध्यानमा </a:t>
            </a:r>
            <a:r>
              <a:rPr lang="ne-np" sz="1600" dirty="0" err="1"/>
              <a:t>राख्नुका</a:t>
            </a:r>
            <a:r>
              <a:rPr lang="ne-np" sz="1600" dirty="0"/>
              <a:t> साथै काम सुरु गर्नु अघि "कसलाई रिपोर्ट गर्ने?", "चिकित्सा संस्था आदिको सम्पर्क स्थान", "आराम गर्ने ठाउँ वा </a:t>
            </a:r>
            <a:r>
              <a:rPr lang="ne-np" sz="1600" dirty="0" err="1"/>
              <a:t>स्पोर्ट</a:t>
            </a:r>
            <a:r>
              <a:rPr lang="ne-np" sz="1600" dirty="0"/>
              <a:t> </a:t>
            </a:r>
            <a:r>
              <a:rPr lang="ne-np" sz="1600" dirty="0" err="1"/>
              <a:t>ड्रिन्क्सको</a:t>
            </a:r>
            <a:r>
              <a:rPr lang="ne-np" sz="1600" dirty="0"/>
              <a:t> भण्डारण ठाउँ" आदि निश्चय गरेर राख्नुहोस्।</a:t>
            </a:r>
          </a:p>
          <a:p>
            <a:pPr rtl="0"/>
            <a:endParaRPr lang="en-US" altLang="ja-JP" sz="1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25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38536" y="5772304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1834411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955765"/>
            <a:ext cx="8499834" cy="607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"अग्लो ठाउँबाट खस्ने र लड्ने" दुर्घटना रोकथामका मुख्य बुँदाहरू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459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1800" dirty="0"/>
              <a:t>उज्यालो भएको बेलामा नै पेट्रोल रुट र </a:t>
            </a:r>
            <a:r>
              <a:rPr lang="ne-np" sz="1800" dirty="0" err="1"/>
              <a:t>प्यासेज</a:t>
            </a:r>
            <a:r>
              <a:rPr lang="ne-np" sz="1800" dirty="0"/>
              <a:t> निश्चय गर्नुहोस्!</a:t>
            </a:r>
          </a:p>
          <a:p>
            <a:pPr marL="468000" lvl="1" rtl="0"/>
            <a:r>
              <a:rPr lang="ne-np" sz="1600" dirty="0" err="1"/>
              <a:t>भर्‍याङको</a:t>
            </a:r>
            <a:r>
              <a:rPr lang="ne-np" sz="1600" dirty="0"/>
              <a:t> ठाउँ वा अग्लो-</a:t>
            </a:r>
            <a:r>
              <a:rPr lang="ne-np" sz="1600" dirty="0" err="1"/>
              <a:t>होँचो</a:t>
            </a:r>
            <a:r>
              <a:rPr lang="ne-np" sz="1600" dirty="0"/>
              <a:t> ठाउँ भएको ठाउँ, सजिलै चिप्लने ठाउँ आदि उज्यालो भएको बेलामा नै निश्चय गरी, लड्ने र खस्ने खतरा भएमा जानकारी आदानप्रदान गरी खतरालाई हटाउनुहोस्।</a:t>
            </a:r>
            <a:endParaRPr lang="en-US" altLang="ja-JP" sz="1600" dirty="0"/>
          </a:p>
          <a:p>
            <a:pPr marL="10800" rtl="0"/>
            <a:r>
              <a:rPr lang="ne-np" sz="1800" dirty="0" err="1"/>
              <a:t>स्टेपल्याडरको</a:t>
            </a:r>
            <a:r>
              <a:rPr lang="ne-np" sz="1800" dirty="0"/>
              <a:t> </a:t>
            </a:r>
            <a:r>
              <a:rPr lang="ne-np" sz="1800" dirty="0" err="1"/>
              <a:t>खुट्टालाई</a:t>
            </a:r>
            <a:r>
              <a:rPr lang="ne-np" sz="1800" dirty="0"/>
              <a:t> </a:t>
            </a:r>
            <a:r>
              <a:rPr lang="ne-np" sz="1800" dirty="0" err="1"/>
              <a:t>फिक्स</a:t>
            </a:r>
            <a:r>
              <a:rPr lang="ne-np" sz="1800" dirty="0"/>
              <a:t> गर्नुहोस्!</a:t>
            </a:r>
            <a:endParaRPr lang="en-US" altLang="ja-JP" sz="1800" dirty="0"/>
          </a:p>
          <a:p>
            <a:pPr marL="468000" lvl="1" rtl="0"/>
            <a:r>
              <a:rPr lang="ne-np" sz="1600" dirty="0" err="1"/>
              <a:t>स्टेपल्याडर</a:t>
            </a:r>
            <a:r>
              <a:rPr lang="ne-np" sz="1600" dirty="0"/>
              <a:t> आदि प्रयोग गरी अग्लो ठाउँको काम गर्ने खण्डमा, ती उपकरणहरूको </a:t>
            </a:r>
            <a:r>
              <a:rPr lang="ne-np" sz="1600" dirty="0" err="1"/>
              <a:t>खुट्टालाई</a:t>
            </a:r>
            <a:r>
              <a:rPr lang="ne-np" sz="1600" dirty="0"/>
              <a:t> </a:t>
            </a:r>
            <a:r>
              <a:rPr lang="ne-np" sz="1600" dirty="0" err="1"/>
              <a:t>फिक्स</a:t>
            </a:r>
            <a:r>
              <a:rPr lang="ne-np" sz="1600" dirty="0"/>
              <a:t> गरिएन भने </a:t>
            </a:r>
            <a:r>
              <a:rPr lang="ne-np" sz="1600" dirty="0" err="1"/>
              <a:t>स्टेपल्याडरबाट</a:t>
            </a:r>
            <a:r>
              <a:rPr lang="ne-np" sz="1600" dirty="0"/>
              <a:t> खस्ने वा </a:t>
            </a:r>
            <a:r>
              <a:rPr lang="ne-np" sz="1600" dirty="0" err="1"/>
              <a:t>स्टेपल्याडर</a:t>
            </a:r>
            <a:r>
              <a:rPr lang="ne-np" sz="1600" dirty="0"/>
              <a:t> ढल्ने जोखिम बढ्छ।</a:t>
            </a:r>
            <a:endParaRPr lang="en-US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468000" lvl="1" rtl="0"/>
            <a:endParaRPr lang="en-US" altLang="ja-JP" sz="1600" dirty="0"/>
          </a:p>
          <a:p>
            <a:pPr marL="10800" rtl="0"/>
            <a:r>
              <a:rPr lang="ne-np" sz="1800" dirty="0"/>
              <a:t>कार लिफ्ट जस्ता मान्छेको लागि तोकिएको लिफ्ट बाहेक अन्य तल-माथि गर्ने मेसिन (लिफ्ट) मा नचढ्नुहोस्!</a:t>
            </a:r>
            <a:endParaRPr lang="en-US" altLang="ja-JP" sz="1800" dirty="0"/>
          </a:p>
          <a:p>
            <a:pPr marL="468000" lvl="1" rtl="0"/>
            <a:r>
              <a:rPr lang="ne-np" sz="1600" dirty="0"/>
              <a:t>लिफ्टहरू "सामानको लागि मात्र" हुनाले, जस्तोसुकै कारण भए तापनि, त्यसमा चढ्न निषेध गरिएको छ।</a:t>
            </a:r>
            <a:endParaRPr lang="en-US" altLang="ja-JP" sz="16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80242"/>
              </p:ext>
            </p:extLst>
          </p:nvPr>
        </p:nvGraphicFramePr>
        <p:xfrm>
          <a:off x="432000" y="2896200"/>
          <a:ext cx="846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ne-np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स्टेपल्याडर र स्टेपस्टुल प्रयोग गर्दा ध्यान दिने कुराहरू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स्टेपल्याडर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स्टेपस्टुललाई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नरम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भुईँको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सतहमा नराखीकन, कडा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भुईँको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सतहमा राखेर प्रयोग गर्नुहोस्।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ठीकसँग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स्टेपल्याडरको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खुट्टाहरू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खोलिनबाट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रोक्ने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स्टपर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लगाएर मात्र प्रयोग गर्नुहोस्।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स्टेपल्याडरको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सबैभन्दा माथिको खुड्किलोमा नचढ्नुहोस् अथवा प्रयोग नगर्नुहोस्।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स्टपर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र आधारको छेउको उपकरण (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खुट्टाको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भाग) आदि क्षति भएको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स्टेपल्याडर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वा आकार परिवर्तन भएको </a:t>
                      </a:r>
                      <a:r>
                        <a:rPr lang="ne-np" sz="18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स्टेपस्टुल</a:t>
                      </a:r>
                      <a:r>
                        <a:rPr lang="ne-n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आदि प्रयोग नगरी, उपयुक्त रूपमा परिवर्तन गर्नुहोस्।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26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2689254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6" y="1805508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6" y="1009860"/>
            <a:ext cx="8499834" cy="61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"च्यापिने" दुर्घटना रोकथामका मुख्य बुँदाहरू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1800" dirty="0"/>
              <a:t>सवारी साधनको चालकले राम्रोसँग देख्ने </a:t>
            </a:r>
            <a:r>
              <a:rPr lang="ne-np" sz="1800" dirty="0" err="1"/>
              <a:t>ठाँउमा</a:t>
            </a:r>
            <a:r>
              <a:rPr lang="ne-np" sz="1800" dirty="0"/>
              <a:t> उभिनुहोस्!</a:t>
            </a:r>
          </a:p>
          <a:p>
            <a:pPr marL="468000" lvl="1" rtl="0"/>
            <a:r>
              <a:rPr lang="ne-np" sz="1600" dirty="0"/>
              <a:t>चालकबाट छेकिने ठाउँमा उभियो भने चालकले </a:t>
            </a:r>
            <a:r>
              <a:rPr lang="ne-np" sz="1600" dirty="0" err="1"/>
              <a:t>सेक्युरिटी</a:t>
            </a:r>
            <a:r>
              <a:rPr lang="ne-np" sz="1600" dirty="0"/>
              <a:t> गार्ड भएको कुरा थाहा नपाई, सवारी साधन चलाउन सुरु गर्ने अवस्थाहरू पनि हुन्छन्।</a:t>
            </a:r>
            <a:endParaRPr lang="en-US" altLang="ja-JP" sz="1600" dirty="0"/>
          </a:p>
          <a:p>
            <a:pPr marL="10800" rtl="0"/>
            <a:r>
              <a:rPr lang="ne-np" sz="1800" dirty="0"/>
              <a:t>तल-माथि गर्ने मेसिन (लिफ्ट) र विशेष सवारी साधनको चल्ने दायरा निश्चय गर्नुहोस्!</a:t>
            </a:r>
            <a:endParaRPr lang="en-US" altLang="ja-JP" sz="1800" dirty="0"/>
          </a:p>
          <a:p>
            <a:pPr marL="468000" lvl="1" rtl="0"/>
            <a:r>
              <a:rPr lang="ne-np" sz="1600" dirty="0"/>
              <a:t>तल-माथि गर्ने मेसिन (लिफ्ट) र पावर </a:t>
            </a:r>
            <a:r>
              <a:rPr lang="ne-np" sz="1600" dirty="0" err="1"/>
              <a:t>सभल</a:t>
            </a:r>
            <a:r>
              <a:rPr lang="ne-np" sz="1600" dirty="0"/>
              <a:t> जस्ता विशेष सवारी साधनको चालहरू (तलमाथि गर्ने चाल र </a:t>
            </a:r>
            <a:r>
              <a:rPr lang="ne-np" sz="1600" dirty="0" err="1"/>
              <a:t>सभलको</a:t>
            </a:r>
            <a:r>
              <a:rPr lang="ne-np" sz="1600" dirty="0"/>
              <a:t> घुम्ने दायरा आदि) निश्चय गरी, सुरक्षित दूरी कायम राख्नुहोस्।</a:t>
            </a:r>
            <a:endParaRPr lang="en-US" altLang="ja-JP" sz="1600" dirty="0"/>
          </a:p>
          <a:p>
            <a:pPr marL="10800" rtl="0"/>
            <a:r>
              <a:rPr lang="ne-np" sz="1800" dirty="0"/>
              <a:t>ढोकाको बनावट थाहा </a:t>
            </a:r>
            <a:r>
              <a:rPr lang="ne-np" sz="1800" dirty="0" err="1"/>
              <a:t>पाइराखी</a:t>
            </a:r>
            <a:r>
              <a:rPr lang="ne-np" sz="1800" dirty="0"/>
              <a:t>, हातको </a:t>
            </a:r>
            <a:r>
              <a:rPr lang="ne-np" sz="1800" dirty="0" err="1"/>
              <a:t>औंलालाई</a:t>
            </a:r>
            <a:r>
              <a:rPr lang="ne-np" sz="1800" dirty="0"/>
              <a:t> </a:t>
            </a:r>
            <a:r>
              <a:rPr lang="ne-np" sz="1800" dirty="0" err="1"/>
              <a:t>च्यापिनबाट</a:t>
            </a:r>
            <a:r>
              <a:rPr lang="ne-np" sz="1800" dirty="0"/>
              <a:t> जोगाउनुहोस्!</a:t>
            </a:r>
            <a:endParaRPr lang="en-US" altLang="ja-JP" sz="1800" dirty="0"/>
          </a:p>
          <a:p>
            <a:pPr marL="468000" lvl="1" rtl="0"/>
            <a:r>
              <a:rPr lang="ne-np" sz="1600" dirty="0"/>
              <a:t>ढोका खोलिने र बन्द हुने दिशा र स्वचालित ढोका आदिको बनावट थाहा </a:t>
            </a:r>
            <a:r>
              <a:rPr lang="ne-np" sz="1600" dirty="0" err="1"/>
              <a:t>पाइराख्नुहोस्</a:t>
            </a:r>
            <a:r>
              <a:rPr lang="ne-np" sz="1600" dirty="0"/>
              <a:t>।</a:t>
            </a:r>
            <a:endParaRPr lang="en-US" altLang="ja-JP" sz="1600" dirty="0"/>
          </a:p>
        </p:txBody>
      </p:sp>
      <p:sp>
        <p:nvSpPr>
          <p:cNvPr id="8" name="角丸四角形 7"/>
          <p:cNvSpPr/>
          <p:nvPr/>
        </p:nvSpPr>
        <p:spPr>
          <a:xfrm>
            <a:off x="432000" y="3265254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पेट्रोल </a:t>
            </a:r>
            <a:r>
              <a:rPr lang="ne-np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सेक्युरिटीको</a:t>
            </a:r>
            <a:r>
              <a:rPr lang="ne-n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लागि बाहिर निस्कन खोज्दा, ठूलो हुरीले अचानक </a:t>
            </a:r>
            <a:r>
              <a:rPr lang="ne-np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बेस्कन</a:t>
            </a:r>
            <a:r>
              <a:rPr lang="ne-n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ढोका बन्द भएको कारण हात च्यापियो।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4705254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e-np" sz="1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【वास्तविक रूपमा घटेको घटनाको उदाहरण】</a:t>
            </a:r>
          </a:p>
          <a:p>
            <a:pPr rtl="0"/>
            <a:r>
              <a:rPr lang="ne-np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आफ्नो खुट्टा तल-माथि गर्ने मेसिन (लिफ्ट) को ठीक तल हुँदाहुँदै तल-माथि गर्ने पातालाई तल सारेको कारण तल-माथि गर्ने पातामा खुट्टा च्यापियो।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27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482337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141000"/>
            <a:ext cx="8499834" cy="670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2110188"/>
            <a:ext cx="8499834" cy="670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36737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"आक्रमण दुर्घटनाहरू" रोकथामका बुँदाहरू 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2000" dirty="0"/>
              <a:t>【शङ्कास्पद </a:t>
            </a:r>
            <a:r>
              <a:rPr lang="ne-np" sz="2000" dirty="0" err="1"/>
              <a:t>व्यक्तिप्रति</a:t>
            </a:r>
            <a:r>
              <a:rPr lang="ne-np" sz="2000" dirty="0"/>
              <a:t> गर्नुपर्ने कुराहरू】</a:t>
            </a:r>
          </a:p>
          <a:p>
            <a:pPr rtl="0"/>
            <a:r>
              <a:rPr lang="ne-np" sz="2000" dirty="0"/>
              <a:t>नम्र रूपमा व्याख्या गरी भद्र शब्द प्रयोग गरेर बोल्नुहोस्!</a:t>
            </a:r>
          </a:p>
          <a:p>
            <a:pPr marL="468000" lvl="1" rtl="0"/>
            <a:r>
              <a:rPr lang="ne-np" sz="1800" dirty="0"/>
              <a:t>उक्त व्यक्तिको भावना र </a:t>
            </a:r>
            <a:r>
              <a:rPr lang="ne-np" sz="1800" dirty="0" err="1"/>
              <a:t>भावप्रति</a:t>
            </a:r>
            <a:r>
              <a:rPr lang="ne-np" sz="1800" dirty="0"/>
              <a:t> सहानुभूति जनाएमा, झैझगडाबाट बच्न सकिन्छ।</a:t>
            </a:r>
            <a:endParaRPr lang="en-US" altLang="ja-JP" sz="1800" dirty="0"/>
          </a:p>
          <a:p>
            <a:pPr marL="10800" rtl="0"/>
            <a:r>
              <a:rPr lang="ne-np" sz="2000" dirty="0"/>
              <a:t>आवश्यक दूरी कायम राख्नुहोस्!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शङ्कास्पद व्यक्तिबाट प्रत्यक्ष हानिबाट </a:t>
            </a:r>
            <a:r>
              <a:rPr lang="ne-np" sz="1800" dirty="0" err="1"/>
              <a:t>जोगिनको</a:t>
            </a:r>
            <a:r>
              <a:rPr lang="ne-np" sz="1800" dirty="0"/>
              <a:t> लागि, अनावश्यक रूपमा सो व्यक्ति नजिक नजानुहोस्।</a:t>
            </a:r>
            <a:endParaRPr lang="en-US" altLang="ja-JP" sz="1800" dirty="0"/>
          </a:p>
          <a:p>
            <a:pPr marL="10800" rtl="0"/>
            <a:r>
              <a:rPr lang="ne-np" sz="2000" dirty="0"/>
              <a:t>शङ्कास्पद व्यक्तिसँग समूहमा आवश्यक कुराहरू गर्नुहोस्!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शङ्कास्पद व्यक्तिसँग एक्लै कुरा नगरीकन, </a:t>
            </a:r>
            <a:r>
              <a:rPr lang="ne-np" sz="1800" dirty="0" err="1"/>
              <a:t>बहुसंख्य</a:t>
            </a:r>
            <a:r>
              <a:rPr lang="ne-np" sz="1800" dirty="0"/>
              <a:t> व्यक्तिहरूको समूह बनाएर कुरा गर्नुहोस्।</a:t>
            </a:r>
            <a:endParaRPr lang="en-US" altLang="ja-JP" sz="1800" dirty="0"/>
          </a:p>
          <a:p>
            <a:pPr marL="0" indent="0" rtl="0">
              <a:buNone/>
            </a:pPr>
            <a:endParaRPr lang="en-US" altLang="ja-JP" sz="2000" dirty="0"/>
          </a:p>
          <a:p>
            <a:pPr marL="0" indent="0" rtl="0">
              <a:buNone/>
            </a:pPr>
            <a:r>
              <a:rPr lang="ne-np" sz="2000" dirty="0"/>
              <a:t>【माहुरीलाई गर्नुपर्ने कुराहरू】</a:t>
            </a:r>
          </a:p>
          <a:p>
            <a:pPr marL="10800" rtl="0"/>
            <a:r>
              <a:rPr lang="ne-np" sz="2000" dirty="0"/>
              <a:t>अनावश्यक रूपमा माहुरी नजिक जाने वा माहुरीलाई उत्तेजित नबनाउनुहोस्!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सम्बन्धित काम गर्ने कम्पनीलाई जिम्मा दिनुहोस्।</a:t>
            </a:r>
            <a:endParaRPr lang="en-US" altLang="ja-JP" sz="1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28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40000" y="4797000"/>
            <a:ext cx="8499834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645001"/>
            <a:ext cx="8499834" cy="89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1998624"/>
            <a:ext cx="8499834" cy="89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999861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असामान्य परिस्थिति आएको बेलाका बुँदाहरू 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/>
              <a:t>प्रहरीको संस्था आदिमा सम्पर्क</a:t>
            </a:r>
          </a:p>
          <a:p>
            <a:pPr marL="468000" lvl="1" rtl="0"/>
            <a:r>
              <a:rPr lang="ne-np" sz="1800" dirty="0"/>
              <a:t>शान्त र स्थिर भई स्थितिलाई </a:t>
            </a:r>
            <a:r>
              <a:rPr lang="ne-np" sz="1800" dirty="0" err="1"/>
              <a:t>बुझ्नुका</a:t>
            </a:r>
            <a:r>
              <a:rPr lang="ne-np" sz="1800" dirty="0"/>
              <a:t> साथसाथै क्षति विस्तार रोकथाम र चोट लागेको व्यक्ति आदिलाई बचाई राहत तथा मार्गदर्शन गर्नुहोस्।</a:t>
            </a:r>
            <a:endParaRPr lang="en-US" altLang="ja-JP" sz="1800" dirty="0"/>
          </a:p>
          <a:p>
            <a:pPr marL="10800" rtl="0"/>
            <a:r>
              <a:rPr lang="ne-np" sz="2000" dirty="0"/>
              <a:t>घटनास्थललाई जस्ताको त्यस्तै जोगाएर राख्ने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घटनास्थलमा अपराध र दुर्घटनाको कारण हुन सक्ने धेरै प्रमाणहरू छोडिएको हुन्छ।</a:t>
            </a:r>
            <a:endParaRPr lang="en-US" altLang="ja-JP" sz="1800" dirty="0"/>
          </a:p>
          <a:p>
            <a:pPr marL="468000" lvl="1" rtl="0"/>
            <a:r>
              <a:rPr lang="ne-np" sz="1800" dirty="0"/>
              <a:t>घटनास्थललाई जस्ताको त्यस्तै स्थितिमा जोगाएर राख्ने कुरामा लागेर, प्रहरी र </a:t>
            </a:r>
            <a:r>
              <a:rPr lang="ne-np" sz="1800" dirty="0" err="1"/>
              <a:t>अग्निनियन्त्रकको</a:t>
            </a:r>
            <a:r>
              <a:rPr lang="ne-np" sz="1800" dirty="0"/>
              <a:t> प्रमाण सङ्कलन कार्य आदिमा सहयोग गर्नुहोस्।</a:t>
            </a:r>
            <a:endParaRPr lang="en-US" altLang="ja-JP" sz="1800" dirty="0"/>
          </a:p>
          <a:p>
            <a:pPr marL="10800" rtl="0"/>
            <a:r>
              <a:rPr lang="ne-np" sz="2000" dirty="0" err="1"/>
              <a:t>आपत्कालीन</a:t>
            </a:r>
            <a:r>
              <a:rPr lang="ne-np" sz="2000" dirty="0"/>
              <a:t> पुनर्जीवन गर्ने</a:t>
            </a:r>
            <a:endParaRPr lang="en-US" altLang="ja-JP" sz="1800" dirty="0"/>
          </a:p>
          <a:p>
            <a:pPr marL="10800" rtl="0"/>
            <a:r>
              <a:rPr lang="ne-np" sz="2000" dirty="0"/>
              <a:t>सुरक्षित ठाउँमा मार्गदर्शन गर्ने</a:t>
            </a:r>
            <a:endParaRPr lang="en-US" altLang="ja-JP" sz="2000" dirty="0"/>
          </a:p>
          <a:p>
            <a:pPr marL="468000" lvl="1" rtl="0"/>
            <a:r>
              <a:rPr lang="ne-np" sz="1800" dirty="0" err="1"/>
              <a:t>सेक्युरिटी</a:t>
            </a:r>
            <a:r>
              <a:rPr lang="ne-np" sz="1800" dirty="0"/>
              <a:t> गार्डलाई प्रायः सुरक्षित ठाउँमा मार्गदर्शन र प्रारम्भिक आगो निभाउने कार्य आदिको जिम्मेवारी दिइने अवस्थाहरू हुने हुनाले नछुटाईकन सुरक्षित ठाउँमा जाने योजना पत्रको निश्चय र सुरक्षित ठाउँमा मार्गदर्शन सम्बन्धी तयारी गर्नुहोस्।</a:t>
            </a:r>
            <a:endParaRPr lang="en-US" altLang="ja-JP" sz="1800" dirty="0"/>
          </a:p>
          <a:p>
            <a:pPr marL="10800" rtl="0"/>
            <a:r>
              <a:rPr lang="ne-np" sz="2000" dirty="0"/>
              <a:t>प्रारम्भिक आगो निभाउने कार्य गर्ने</a:t>
            </a:r>
            <a:endParaRPr lang="en-US" altLang="ja-JP" sz="2000" dirty="0"/>
          </a:p>
          <a:p>
            <a:pPr marL="468000" lvl="1" rtl="0"/>
            <a:r>
              <a:rPr lang="ne-np" sz="1800" dirty="0"/>
              <a:t>सानो आगो जस्ता आगलागी पत्ता लगाएको खण्डमा सुरक्षित ठाउँमा मार्गदर्शनसँगै प्रारम्भिक आगो निभाउने कार्यमा पनि लाग्नु महत्त्वपूर्ण हुन्छ।</a:t>
            </a:r>
            <a:endParaRPr lang="en-US" altLang="ja-JP" sz="1800" dirty="0"/>
          </a:p>
          <a:p>
            <a:pPr marL="468000" lvl="1" rtl="0"/>
            <a:r>
              <a:rPr lang="ne-np" sz="1800" dirty="0"/>
              <a:t>तर आफूलाई खतरा हुने कुरा महसुस गरेको अवस्थामा र </a:t>
            </a:r>
            <a:r>
              <a:rPr lang="ne-np" sz="1800" dirty="0" err="1"/>
              <a:t>सिलिङसम्म</a:t>
            </a:r>
            <a:r>
              <a:rPr lang="ne-np" sz="1800" dirty="0"/>
              <a:t> आगो फैलिएको अवस्थामा भने तुरुन्तै सुरक्षित ठाउँमा जानुहोस्।</a:t>
            </a:r>
            <a:endParaRPr lang="en-US" altLang="ja-JP" sz="1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29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004078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4970" y="3815819"/>
            <a:ext cx="8591081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637247"/>
            <a:ext cx="5685024" cy="1788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3877" y="765000"/>
            <a:ext cx="8853023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600" dirty="0"/>
              <a:t>【वास्तविक रूपमा घटेको व्यावसायिक दुर्घटनाको उदाहरण 2】　</a:t>
            </a:r>
            <a:r>
              <a:rPr lang="ne-np" sz="1600" b="1" dirty="0">
                <a:solidFill>
                  <a:srgbClr val="C00000"/>
                </a:solidFill>
              </a:rPr>
              <a:t>चर्को घाममा </a:t>
            </a:r>
            <a:r>
              <a:rPr lang="ne-NP" sz="1600" b="1" dirty="0" err="1">
                <a:solidFill>
                  <a:srgbClr val="C00000"/>
                </a:solidFill>
              </a:rPr>
              <a:t>आउटडोर</a:t>
            </a:r>
            <a:r>
              <a:rPr lang="ne-np" sz="1600" b="1" dirty="0">
                <a:solidFill>
                  <a:srgbClr val="C00000"/>
                </a:solidFill>
              </a:rPr>
              <a:t> पार्किङमा सवारी साधनलाई मार्गदर्शन तथा व्यवस्थापन गरिरहेको बेला </a:t>
            </a:r>
            <a:r>
              <a:rPr lang="ne-np" sz="1600" b="1" dirty="0" err="1">
                <a:solidFill>
                  <a:srgbClr val="C00000"/>
                </a:solidFill>
              </a:rPr>
              <a:t>हिटस्ट्रोक</a:t>
            </a:r>
            <a:r>
              <a:rPr lang="ne-np" sz="1600" b="1" dirty="0">
                <a:solidFill>
                  <a:srgbClr val="C00000"/>
                </a:solidFill>
              </a:rPr>
              <a:t> भयो।</a:t>
            </a:r>
            <a:endParaRPr lang="en-US" altLang="ja-JP" sz="1600" b="1" dirty="0">
              <a:solidFill>
                <a:srgbClr val="C00000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1　व्यावसायिक दुर्घटना घटेको स्थिति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C ले चर्को घाममा </a:t>
            </a:r>
            <a:r>
              <a:rPr lang="ne-np" sz="1200" dirty="0" err="1">
                <a:solidFill>
                  <a:schemeClr val="tx1"/>
                </a:solidFill>
              </a:rPr>
              <a:t>सेक्युरिटी</a:t>
            </a:r>
            <a:r>
              <a:rPr lang="ne-np" sz="1200" dirty="0">
                <a:solidFill>
                  <a:schemeClr val="tx1"/>
                </a:solidFill>
              </a:rPr>
              <a:t> गार्डको रूपमा </a:t>
            </a:r>
            <a:r>
              <a:rPr lang="ne-np" sz="1200" dirty="0" err="1">
                <a:solidFill>
                  <a:schemeClr val="tx1"/>
                </a:solidFill>
              </a:rPr>
              <a:t>आउटडोर</a:t>
            </a:r>
            <a:r>
              <a:rPr lang="ne-np" sz="1200" dirty="0">
                <a:solidFill>
                  <a:schemeClr val="tx1"/>
                </a:solidFill>
              </a:rPr>
              <a:t> पार्किङमा सवारी साधनलाई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ne-np" sz="1200" dirty="0">
                <a:solidFill>
                  <a:schemeClr val="tx1"/>
                </a:solidFill>
              </a:rPr>
              <a:t>　 मार्गदर्शन र व्यवस्थापन गरिरहेका थिए।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C ले अघिल्लो दिन र दुई दिन अघि पनि त्यही काम गरेका थिए र दुर्घटना घटेको दिन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उनले साइटको जिम्मेवार व्यक्तिलाई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ne-np" sz="1200" dirty="0" err="1">
                <a:solidFill>
                  <a:schemeClr val="tx1"/>
                </a:solidFill>
              </a:rPr>
              <a:t>सञ्चो</a:t>
            </a:r>
            <a:r>
              <a:rPr lang="ne-np" sz="1200" dirty="0">
                <a:solidFill>
                  <a:schemeClr val="tx1"/>
                </a:solidFill>
              </a:rPr>
              <a:t> नभएको कुरा भने तापनि आफैले पनि काम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गर्न सक्ने कुराको निर्णय गरी उनी काममा फर्केका थिए।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साइटको जिम्मेवार व्यक्तिले C को अनुहार हेरेर </a:t>
            </a:r>
            <a:r>
              <a:rPr lang="ne-np" sz="1200" dirty="0" err="1">
                <a:solidFill>
                  <a:schemeClr val="tx1"/>
                </a:solidFill>
              </a:rPr>
              <a:t>सञ्चो</a:t>
            </a:r>
            <a:r>
              <a:rPr lang="ne-np" sz="1200" dirty="0">
                <a:solidFill>
                  <a:schemeClr val="tx1"/>
                </a:solidFill>
              </a:rPr>
              <a:t> </a:t>
            </a:r>
            <a:r>
              <a:rPr lang="ne-np" sz="1200" dirty="0" err="1">
                <a:solidFill>
                  <a:schemeClr val="tx1"/>
                </a:solidFill>
              </a:rPr>
              <a:t>नदेखिएपछि</a:t>
            </a:r>
            <a:r>
              <a:rPr lang="ne-np" sz="1200" dirty="0">
                <a:solidFill>
                  <a:schemeClr val="tx1"/>
                </a:solidFill>
              </a:rPr>
              <a:t>, उनले C लाई आराम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>
                <a:solidFill>
                  <a:schemeClr val="tx1"/>
                </a:solidFill>
              </a:rPr>
              <a:t>गर्न निर्देशन दिए।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ne-np" sz="1200" dirty="0">
                <a:solidFill>
                  <a:schemeClr val="tx1"/>
                </a:solidFill>
              </a:rPr>
              <a:t>तर त्यसपछि बान्ता गरेर ढलेको अवस्थामा C लाई भेटियो र उनको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ne-np" sz="1200" dirty="0" err="1">
                <a:solidFill>
                  <a:schemeClr val="tx1"/>
                </a:solidFill>
              </a:rPr>
              <a:t>हिटस्ट्रोकको</a:t>
            </a:r>
            <a:r>
              <a:rPr lang="ne-np" sz="1200" dirty="0">
                <a:solidFill>
                  <a:schemeClr val="tx1"/>
                </a:solidFill>
              </a:rPr>
              <a:t> कारण मृत्यु भयो।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2　असुरक्षित कार्य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केही दिन लगातार चर्को घाममा काम गरेको कारण शारीरिक अवस्था खराब भएको थियो।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पर्याप्त ब्रेक (आराम गर्ने समय) सुनिश्चित नगरीकन काम गरिएको थियो।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C मात्र नभईकन, साइटको जिम्मेवार व्यक्तिलाई पनि </a:t>
            </a:r>
            <a:r>
              <a:rPr lang="ne-np" sz="1200" dirty="0" err="1">
                <a:solidFill>
                  <a:schemeClr val="tx1"/>
                </a:solidFill>
              </a:rPr>
              <a:t>हिटस्ट्रोकबारे</a:t>
            </a:r>
            <a:r>
              <a:rPr lang="ne-np" sz="1200" dirty="0">
                <a:solidFill>
                  <a:schemeClr val="tx1"/>
                </a:solidFill>
              </a:rPr>
              <a:t> पर्याप्त ज्ञान नभएकोले उचित कदम चाल्न सकिएन।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ne-np" sz="1600" dirty="0"/>
              <a:t>3　सुरक्षित तरिकामा काम गर्नको लागि</a:t>
            </a:r>
            <a:endParaRPr kumimoji="1"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स्वास्थ्य स्थितिलाई मध्यनजर गर्दै आराम गर्ने समय र आराम गर्ने ठाउँ आदि सुनिश्चित गर्ने।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>
                <a:solidFill>
                  <a:schemeClr val="tx1"/>
                </a:solidFill>
              </a:rPr>
              <a:t>चर्को घामको लामो समयको कामलाई ध्यानमा राखेर पेय पदार्थ र नुनको पूर्ति, पोसाक आदिमा ध्यान दिने।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ne-np" sz="1200" dirty="0" err="1">
                <a:solidFill>
                  <a:schemeClr val="tx1"/>
                </a:solidFill>
              </a:rPr>
              <a:t>आपत्कालीन</a:t>
            </a:r>
            <a:r>
              <a:rPr lang="ne-np" sz="1200" dirty="0">
                <a:solidFill>
                  <a:schemeClr val="tx1"/>
                </a:solidFill>
              </a:rPr>
              <a:t> उपायहरू आदि लगायत </a:t>
            </a:r>
            <a:r>
              <a:rPr lang="ne-np" sz="1200" dirty="0" err="1">
                <a:solidFill>
                  <a:schemeClr val="tx1"/>
                </a:solidFill>
              </a:rPr>
              <a:t>हिटस्ट्रोक</a:t>
            </a:r>
            <a:r>
              <a:rPr lang="ne-np" sz="1200" dirty="0">
                <a:solidFill>
                  <a:schemeClr val="tx1"/>
                </a:solidFill>
              </a:rPr>
              <a:t> सम्बन्धी पूर्ण शिक्षा दिने।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कार्यस्थलमा विभिन्न प्रकारका खतराहरू हुन्छन्।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1" y="1270278"/>
            <a:ext cx="2738661" cy="2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3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व्यावसायिक दुर्घटना घटेको बेलाका बुँदाहरू 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 err="1"/>
              <a:t>सेक्युरिटी</a:t>
            </a:r>
            <a:r>
              <a:rPr lang="ne-np" sz="2000" dirty="0"/>
              <a:t> कम्पनी वा </a:t>
            </a:r>
            <a:r>
              <a:rPr lang="ne-np" sz="2000" dirty="0" err="1"/>
              <a:t>कन्ट्याक्टर</a:t>
            </a:r>
            <a:r>
              <a:rPr lang="ne-np" sz="2000" dirty="0"/>
              <a:t>, </a:t>
            </a:r>
            <a:r>
              <a:rPr lang="ne-np" sz="2000" dirty="0" err="1"/>
              <a:t>सेक्युरिटी</a:t>
            </a:r>
            <a:r>
              <a:rPr lang="ne-np" sz="2000" dirty="0"/>
              <a:t> गार्ड आफैले सुरक्षा तथा स्वच्छता व्यवस्थापन र सुरक्षा तथा स्वच्छता गतिविधिहरू गरे तापनि व्यावसायिक दुर्घटना घट्ने जोखिमलाई शून्य बनाउन सकिँदैन।</a:t>
            </a:r>
            <a:endParaRPr lang="en-US" altLang="ja-JP" sz="2000" dirty="0"/>
          </a:p>
          <a:p>
            <a:pPr rtl="0"/>
            <a:r>
              <a:rPr lang="ne-np" sz="2000"/>
              <a:t>कदम कदाचित्, काम गर्ने साइटमा व्यावसायिक दुर्घटना घटेको खण्डमा, पीडितलाई गर्नुपर्ने कुराहरू (प्राथमिक उपचार आदि) गर्नुहोस्।</a:t>
            </a:r>
            <a:endParaRPr lang="en-US" altLang="ja-JP" sz="1800" dirty="0"/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2" name="爆発 1 1"/>
          <p:cNvSpPr/>
          <p:nvPr/>
        </p:nvSpPr>
        <p:spPr>
          <a:xfrm>
            <a:off x="324431" y="2534296"/>
            <a:ext cx="3168000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>
                <a:latin typeface="Meiryo UI" panose="020B0604030504040204" pitchFamily="50" charset="-128"/>
                <a:ea typeface="Meiryo UI" panose="020B0604030504040204" pitchFamily="50" charset="-128"/>
              </a:rPr>
              <a:t>व्यावसायिक दुर्घटना घटेमा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9728" y="361429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सुरुमा नआत्तिने!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0012" y="3940066"/>
            <a:ext cx="6886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1400">
                <a:latin typeface="メイリオ" panose="020B0604030504040204" pitchFamily="50" charset="-128"/>
                <a:ea typeface="メイリオ" panose="020B0604030504040204" pitchFamily="50" charset="-128"/>
              </a:rPr>
              <a:t>आत्तिएर दुर्घटना स्थलमा गई अर्को दुर्घटना निम्त्याउने अवस्था नआउने गरी ध्यान दिनुहोस्।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167999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/>
              <a:t>साइटमा गर्ने कुराहरू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ne-np" sz="1600"/>
              <a:t>पीडितलाई बचाई राहत दिने</a:t>
            </a:r>
            <a:endParaRPr kumimoji="1" lang="en-US" altLang="ja-JP" sz="1600" dirty="0"/>
          </a:p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ne-np" sz="1600"/>
              <a:t>साइटको जिम्मेवार व्यक्ति र सेक्युरिटीको जिम्मेवार व्यक्तिलाई सम्पर्क गर्ने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7887" y="5733833"/>
            <a:ext cx="3318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ne-np" sz="1600"/>
              <a:t>पीडितलाई अस्पतालमा लिएर जाने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/>
              <a:t>30</a:t>
            </a:fld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tabLst>
                <a:tab pos="3228975" algn="l"/>
              </a:tabLst>
            </a:pPr>
            <a:r>
              <a:rPr lang="ne-n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सुरक्षित तरिकामा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ne-n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काम गर्नुहोस्।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900" smtClean="0"/>
              <a:t>31</a:t>
            </a:fld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 सेवा उद्योगमा व्यावसायिक दुर्घटना बढ्ने क्रममा छ।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4</a:t>
            </a:fld>
            <a:endParaRPr kumimoji="1" lang="ja-JP" altLang="en-US" sz="1050"/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ne-np" sz="1600"/>
              <a:t>【सेक्युरिटी सेवा उद्योगको व्यावसायिक दुर्घटनाको विशेषताहरू】　</a:t>
            </a:r>
            <a:endParaRPr lang="en-US" altLang="ja-JP" sz="1600" b="1" dirty="0">
              <a:solidFill>
                <a:srgbClr val="C00000"/>
              </a:solidFill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1" y="1125000"/>
            <a:ext cx="4198187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6418"/>
              <a:gd name="adj6" fmla="val -13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 </a:t>
            </a:r>
            <a:r>
              <a:rPr lang="ne-NP" sz="12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दिन </a:t>
            </a:r>
            <a:r>
              <a:rPr lang="ne-np" sz="12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वा 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सोभन्दा बढीको बिदाको आवश्यक पर्ने मृत्यु र चोट लाग्ने दुर्घटनाहरू बढ्ने क्रममा छन्।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मृत्यु हुने दुर्घटनाहरू घटबढ भइरहेको भए तापनि, यो पनि बढ्ने क्रममा छ।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5036459" y="5553001"/>
            <a:ext cx="3841943" cy="95189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-25749"/>
              <a:gd name="adj6" fmla="val -135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लड्ने र सवारी साधन दुर्घटनाहरू धेरै घटेका छन् र यी दुई प्रकारका दुर्घटनाहरूले अधिकांश ओगटेका छन्।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प्रायः मृत्युको कारण सवारी साधन दुर्घटना हो।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95961" y="1119444"/>
            <a:ext cx="3498073" cy="2462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ne-n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</a:t>
            </a:r>
            <a:r>
              <a:rPr lang="ne-n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सेवा उद्योगमा हुने दुर्घटनाको समय अनुसारको परिवर्तन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03574" y="3307542"/>
            <a:ext cx="2468946" cy="2539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ne-np" sz="105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</a:t>
            </a:r>
            <a:r>
              <a:rPr lang="ne-n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गार्डहरू परेका दुर्घटनाका प्रकारहरू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018726"/>
              </p:ext>
            </p:extLst>
          </p:nvPr>
        </p:nvGraphicFramePr>
        <p:xfrm>
          <a:off x="3543" y="3499468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78777"/>
              </p:ext>
            </p:extLst>
          </p:nvPr>
        </p:nvGraphicFramePr>
        <p:xfrm>
          <a:off x="2260447" y="3249000"/>
          <a:ext cx="424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3828276" y="4476911"/>
            <a:ext cx="1104602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7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आर्थिक वर्ष 2018 साल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1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मृत्यु </a:t>
            </a:r>
            <a:r>
              <a:rPr lang="ne-np" sz="10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संख्या</a:t>
            </a:r>
            <a:r>
              <a:rPr lang="ne-np" sz="1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16 जना</a:t>
            </a:r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69675"/>
              </p:ext>
            </p:extLst>
          </p:nvPr>
        </p:nvGraphicFramePr>
        <p:xfrm>
          <a:off x="5111267" y="1416031"/>
          <a:ext cx="374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6300000" y="1979340"/>
            <a:ext cx="3666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e-n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मृत्यु</a:t>
            </a:r>
            <a:endParaRPr lang="zh-CN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8DD4F502-A684-4EB6-96E6-42D9F7E8C02D}"/>
              </a:ext>
            </a:extLst>
          </p:cNvPr>
          <p:cNvSpPr txBox="1"/>
          <p:nvPr/>
        </p:nvSpPr>
        <p:spPr>
          <a:xfrm>
            <a:off x="7020000" y="1948562"/>
            <a:ext cx="3247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e-n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मृत्यु र चोटपटक</a:t>
            </a:r>
            <a:endParaRPr lang="zh-CN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F27F8AF2-232D-4116-8BB1-9425C225B088}"/>
              </a:ext>
            </a:extLst>
          </p:cNvPr>
          <p:cNvSpPr txBox="1"/>
          <p:nvPr/>
        </p:nvSpPr>
        <p:spPr>
          <a:xfrm>
            <a:off x="1214167" y="4476911"/>
            <a:ext cx="1230995" cy="7655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e-NP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आर्थिक वर्ष 2018 साल</a:t>
            </a:r>
          </a:p>
          <a:p>
            <a:pPr algn="ctr"/>
            <a:r>
              <a:rPr lang="ne-NP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दुर्घटनामा परेको </a:t>
            </a:r>
            <a:r>
              <a:rPr lang="ne-NP" altLang="ja-JP" sz="9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</a:t>
            </a:r>
            <a:r>
              <a:rPr lang="ne-NP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गार्ड</a:t>
            </a:r>
          </a:p>
          <a:p>
            <a:pPr algn="ctr"/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1669   </a:t>
            </a:r>
            <a:r>
              <a:rPr lang="ne-NP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जना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195513" y="3307542"/>
            <a:ext cx="1484702" cy="2539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ne-n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मृत्यु दुर्घटनाका प्रकारहरू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600" dirty="0"/>
              <a:t>【वस्तुको "घट्न सक्ने घटना"】　</a:t>
            </a:r>
            <a:endParaRPr lang="en-US" altLang="ja-JP" sz="1600" b="1" dirty="0">
              <a:solidFill>
                <a:srgbClr val="C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"घट्न सक्ने घटना" को खतरालाई पहिचान गर्नुहोस्।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ne-np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वस्तु</a:t>
            </a:r>
            <a:endParaRPr kumimoji="1"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चल्छ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घुम्छ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उड्छ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खस्छ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प्वाल, चेप आदिबाट झर्छ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जल्छ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ढल्छ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गर्ल्यामगुर्लुम ढल्छ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पड्किन्छ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चुहिन्छ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16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घट्न सक्ने घटना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Font typeface="Wingdings" panose="05000000000000000000" pitchFamily="2" charset="2"/>
              <a:buNone/>
            </a:pPr>
            <a:r>
              <a:rPr lang="ne-np" sz="1600" dirty="0"/>
              <a:t>【मान्छेको "घट्न सक्ने घटना"】　</a:t>
            </a:r>
            <a:endParaRPr lang="en-US" altLang="ja-JP" sz="1600" b="1" dirty="0">
              <a:solidFill>
                <a:srgbClr val="C00000"/>
              </a:solidFill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ne-np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मान्छे/मान्छेलाई</a:t>
            </a:r>
            <a:endParaRPr kumimoji="1"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खस्छ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तल्लो कम्मरमा चोट लाग्छ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लड्छ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च्यापिन्छ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बेरिन्छ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लाग्छ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अरूले ठोकिदिन्छ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पोल्छ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करेन्ट लाग्छ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16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घट्न सक्ने घटना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5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244000" cy="1410638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e-np" sz="1600"/>
              <a:t>【वातावरणको "घट्न सक्ने घटना"】　</a:t>
            </a:r>
            <a:endParaRPr lang="en-US" altLang="ja-JP" sz="1600" b="1" dirty="0">
              <a:solidFill>
                <a:srgbClr val="C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"घट्न सक्ने घटना" को खतरालाई पहिचान गर्नुहोस्।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28000" y="4452199"/>
            <a:ext cx="1487908" cy="1043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16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तापक्रम</a:t>
            </a:r>
            <a:endParaRPr kumimoji="1" lang="en-US" altLang="ja-JP" sz="16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उच्च (तातो)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न्यून (जाडो)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75643" y="4437000"/>
            <a:ext cx="3406702" cy="1043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16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वरपर</a:t>
            </a:r>
            <a:endParaRPr kumimoji="1" lang="en-US" altLang="ja-JP" sz="16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अँध्यारो हुनु (टेक्ने ठाउँ देख्न गाह्रो)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ज्यादै उज्यालो (आँखामा प्रकाश पर्नु)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82345" y="4452199"/>
            <a:ext cx="2475358" cy="1043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16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कार्यस्थल</a:t>
            </a:r>
            <a:endParaRPr kumimoji="1" lang="en-US" altLang="ja-JP" sz="16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अग्लो (खस्ने खतरा)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ne-n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कमजोर (भत्किने खतरा)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16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घट्न सक्ने घटना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6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सुरक्षित कामको सुरुवात सही पोसाक र पोजिसन तथा "हो-रेन-सो" बाट हुन्छ।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73808" y="837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तोकिएको पोसाक र उपकरणहरू लगाउनुहोस्।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सधैँ सफा स्थितिलाई कायम राख्नको लागि फोहोर र पोसाक आदिमा खुम्चिएको ठाउँ नहुने गरी चिटिक्क पार्ने कुरामा ध्यान दिनुहोस्।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अनावश्यक चीजहरू र व्यक्तिगत सामानहरू (काममा) लिएर नजाने र सधैँ अरूको नजरमा आफू कस्तो देखिएको छु भन्ने कुरालाई ध्यानमा राख्नुहोस्।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ठीकसँग आफ्नो परिचय पत्र, कम्पनीको ब्याज र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आर्म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ब्यान्ड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लगाउनुहोस्।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विशेष गरी सवारी साधन मार्गदर्शन गर्ने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गार्डहरूले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हेलमेट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लगायत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रिफ्लेक्टिभ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ne-np" sz="11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भेस्ट</a:t>
            </a:r>
            <a:r>
              <a:rPr lang="ne-np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आदि लगाई, राती पनि सवारी साधनका चालकहरूले सजिलै देख्ने गरी काममा बस्नुहोस्।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4149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सेक्युरिटीको काम गर्दा छाती फुलाई, ढाड तन्काएर बस्नुहोस्।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हतार गर्न नपर्ने गरी प्रशस्त समय र शान्त मनस्थितिमा आफ्नो काम गर्ने ठाउँमा जानुहोस्।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काम गर्दा सही पोजिसनलाई कायम राखी, वरिपरिका कुराहरू राम्रोसँग हेर्न सक्ने गरी फराकिलो दृष्टिलाई कायम राख्नुहोस्।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अनावश्यक कुरा नगरी, आफूले गर्ने कुरा छिटो र छरितो ढंगमा गर्नुहोस्।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1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खल्तीमा हात हालेर काममा बस्यो भने तुरुन्तै हात चलाउन नसकिनुका साथै अरूमा पनि राम्रो छाप नपर्ने हुनाले, यस्तो नगर्ने गरी ध्यान दिनुहोस्।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" y="3788999"/>
            <a:ext cx="1395095" cy="2638425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37841" y="3856017"/>
            <a:ext cx="1685925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8583" y="34082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941" y="340305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ne-np" sz="3200" b="1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ja-JP" altLang="en-US" sz="3200" b="1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/>
              <a:t>7</a:t>
            </a:fld>
            <a:endParaRPr kumimoji="1"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सुरक्षित कामको सुरुवात सही पोसाक र पोजिसन तथा "हो-रेन-सो" बाट हुन्छ।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4149000"/>
            <a:ext cx="4530928" cy="208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असामान्य कुराहरूका साथसाथै गल्ती र समस्या पनि तुरुन्तै रिपोर्ट गर्नुहोस्। यसो गरेमा प्रारम्भिक अवस्थामा समाधान गर्न सकिन्छ।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5W1H लाई ध्यानमा राखी, सही जानकारी प्रदान गर्नुहोस् (दिनुहोस्)।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आफूले समाधान गर्न नसक्ने समस्यालाई त्यतिकै नछोडीकन वरपरका मान्छेहरूसँग परामर्श </a:t>
            </a:r>
            <a:r>
              <a:rPr lang="ne-np" sz="12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लिनुहोस्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।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ne-np" sz="12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ससाना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कुराहरू भए तापनि, असामान्य लागेमा हाकिम वा </a:t>
            </a:r>
            <a:r>
              <a:rPr lang="ne-np" sz="12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कम्पनी, </a:t>
            </a:r>
            <a:r>
              <a:rPr lang="ne-np" sz="12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कन्ट्याक्टर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आदिलाई "हो-</a:t>
            </a:r>
            <a:r>
              <a:rPr lang="ne-np" sz="1200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रेन</a:t>
            </a:r>
            <a:r>
              <a:rPr lang="ne-np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-सो (रिपोर्ट, सम्पर्क र परामर्श)" गर्नुहोस्।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495281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ne-np" sz="1400" dirty="0">
                <a:solidFill>
                  <a:srgbClr val="C00000"/>
                </a:solidFill>
              </a:rPr>
              <a:t>【"हो-</a:t>
            </a:r>
            <a:r>
              <a:rPr lang="ne-np" sz="1400" dirty="0" err="1">
                <a:solidFill>
                  <a:srgbClr val="C00000"/>
                </a:solidFill>
              </a:rPr>
              <a:t>रेन</a:t>
            </a:r>
            <a:r>
              <a:rPr lang="ne-np" sz="1400" dirty="0">
                <a:solidFill>
                  <a:srgbClr val="C00000"/>
                </a:solidFill>
              </a:rPr>
              <a:t>-सो" भनेको के हो?】</a:t>
            </a:r>
          </a:p>
          <a:p>
            <a:pPr rtl="0"/>
            <a:r>
              <a:rPr lang="ne-np" sz="1200" dirty="0"/>
              <a:t>रिपोर्ट (</a:t>
            </a:r>
            <a:r>
              <a:rPr lang="ne-np" sz="1200" u="sng" dirty="0" err="1"/>
              <a:t>Ho</a:t>
            </a:r>
            <a:r>
              <a:rPr lang="ne-np" sz="1200" dirty="0" err="1"/>
              <a:t>koku</a:t>
            </a:r>
            <a:r>
              <a:rPr lang="ne-np" sz="1200" dirty="0"/>
              <a:t>)</a:t>
            </a:r>
            <a:endParaRPr kumimoji="1" lang="en-US" altLang="ja-JP" sz="1200" dirty="0"/>
          </a:p>
          <a:p>
            <a:pPr marL="468000" lvl="1" rtl="0"/>
            <a:r>
              <a:rPr lang="ne-np" sz="1100" dirty="0"/>
              <a:t>कामको जिम्मा लिएको व्यक्तिले जिम्मेवार व्यक्ति आदिलाई आफ्नो कामको प्रगति विवरण तथा नतिजा आदिको जानकारी दिने कार्यलाई रिपोर्ट (</a:t>
            </a:r>
            <a:r>
              <a:rPr lang="ne-np" sz="1100" dirty="0" err="1"/>
              <a:t>Hokoku</a:t>
            </a:r>
            <a:r>
              <a:rPr lang="ne-np" sz="1100" dirty="0"/>
              <a:t>) भनिन्छ।</a:t>
            </a:r>
            <a:endParaRPr lang="en-US" altLang="ja-JP" sz="1100" dirty="0"/>
          </a:p>
          <a:p>
            <a:pPr rtl="0"/>
            <a:r>
              <a:rPr lang="ne-np" sz="1200" dirty="0"/>
              <a:t>सम्पर्क (</a:t>
            </a:r>
            <a:r>
              <a:rPr lang="ne-np" sz="1200" u="sng" dirty="0" err="1"/>
              <a:t>Ren</a:t>
            </a:r>
            <a:r>
              <a:rPr lang="ne-np" sz="1200" dirty="0" err="1"/>
              <a:t>raku</a:t>
            </a:r>
            <a:r>
              <a:rPr lang="ne-np" sz="1200" dirty="0"/>
              <a:t>)</a:t>
            </a:r>
            <a:endParaRPr kumimoji="1" lang="en-US" altLang="ja-JP" sz="1200" dirty="0"/>
          </a:p>
          <a:p>
            <a:pPr marL="468000" lvl="1" rtl="0"/>
            <a:r>
              <a:rPr lang="ne-np" sz="1100" dirty="0"/>
              <a:t>काम गरिरहेको बेला आदिमा प्राप्त भएको सूचित गराउनुपर्ने जानकारी सम्बन्धित व्यक्तिहरूलाई दिने कार्यलाई सम्पर्क (</a:t>
            </a:r>
            <a:r>
              <a:rPr lang="ne-np" sz="1100" dirty="0" err="1"/>
              <a:t>Renraku</a:t>
            </a:r>
            <a:r>
              <a:rPr lang="ne-np" sz="1100" dirty="0"/>
              <a:t>) भनिन्छ।</a:t>
            </a:r>
            <a:endParaRPr lang="en-US" altLang="ja-JP" sz="1100" dirty="0"/>
          </a:p>
          <a:p>
            <a:pPr rtl="0"/>
            <a:r>
              <a:rPr lang="ne-np" sz="1200" dirty="0"/>
              <a:t>परामर्श (</a:t>
            </a:r>
            <a:r>
              <a:rPr lang="ne-np" sz="1200" u="sng" dirty="0" err="1"/>
              <a:t>So</a:t>
            </a:r>
            <a:r>
              <a:rPr lang="ne-np" sz="1200" dirty="0" err="1"/>
              <a:t>dan</a:t>
            </a:r>
            <a:r>
              <a:rPr lang="ne-np" sz="1200" dirty="0"/>
              <a:t>)</a:t>
            </a:r>
            <a:endParaRPr kumimoji="1" lang="en-US" altLang="ja-JP" sz="1200" dirty="0"/>
          </a:p>
          <a:p>
            <a:pPr marL="468000" lvl="1" rtl="0"/>
            <a:r>
              <a:rPr lang="ne-np" sz="1100" dirty="0"/>
              <a:t>निर्णय गर्नुपर्ने अवस्थामा वा के गर्दा ठीक हुन्छ निर्णय गर्न गाह्रो भएको अवस्था आदिमा राय वा सुझाव </a:t>
            </a:r>
            <a:r>
              <a:rPr lang="ne-np" sz="1100" dirty="0" err="1"/>
              <a:t>लिने</a:t>
            </a:r>
            <a:r>
              <a:rPr lang="ne-np" sz="1100" dirty="0"/>
              <a:t> कार्यलाई परामर्श (</a:t>
            </a:r>
            <a:r>
              <a:rPr lang="ne-np" sz="1100" dirty="0" err="1"/>
              <a:t>Sodan</a:t>
            </a:r>
            <a:r>
              <a:rPr lang="ne-np" sz="1100" dirty="0"/>
              <a:t>) भनिन्छ।</a:t>
            </a:r>
            <a:endParaRPr kumimoji="1" lang="ja-JP" altLang="en-US" sz="1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/>
              <a:t>8</a:t>
            </a:fld>
            <a:endParaRPr kumimoji="1" lang="ja-JP" altLang="en-US" sz="10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370481" y="1557000"/>
            <a:ext cx="817519" cy="14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e-np" sz="24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रिपोर्ट</a:t>
            </a:r>
            <a:endParaRPr lang="zh-CN" altLang="en-US" sz="24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593150" y="1557000"/>
            <a:ext cx="826850" cy="13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e-np" sz="24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सम्पर्क</a:t>
            </a:r>
            <a:endParaRPr lang="zh-CN" altLang="en-US" sz="24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747600" y="3717000"/>
            <a:ext cx="872400" cy="1378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e-np" sz="24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परामर्श</a:t>
            </a:r>
            <a:endParaRPr lang="zh-CN" altLang="en-US" sz="24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2520338"/>
            <a:ext cx="8355834" cy="15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सेक्युरिटी निर्देशन पत्र निश्चय गरी त्यसको पालना गर्नुहोस्।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99" y="710325"/>
            <a:ext cx="8853023" cy="5526675"/>
          </a:xfrm>
        </p:spPr>
        <p:txBody>
          <a:bodyPr rtlCol="0">
            <a:normAutofit/>
          </a:bodyPr>
          <a:lstStyle/>
          <a:p>
            <a:pPr rtl="0"/>
            <a:r>
              <a:rPr lang="ne-np" sz="2000" dirty="0" err="1"/>
              <a:t>सेक्युरिटी</a:t>
            </a:r>
            <a:r>
              <a:rPr lang="ne-np" sz="2000" dirty="0"/>
              <a:t> योजना पत्र</a:t>
            </a:r>
            <a:endParaRPr kumimoji="1" lang="en-US" altLang="ja-JP" sz="2000" dirty="0"/>
          </a:p>
          <a:p>
            <a:pPr marL="468000" lvl="1" rtl="0"/>
            <a:r>
              <a:rPr lang="ne-np" sz="1800" dirty="0"/>
              <a:t>यो </a:t>
            </a:r>
            <a:r>
              <a:rPr lang="ne-np" sz="1800" dirty="0" err="1"/>
              <a:t>सेक्युरिटीको</a:t>
            </a:r>
            <a:r>
              <a:rPr lang="ne-np" sz="1800" dirty="0"/>
              <a:t> कामको विस्तृत विवरण लेखिएको पत्र हो।</a:t>
            </a:r>
            <a:endParaRPr lang="en-US" altLang="ja-JP" sz="1800" dirty="0"/>
          </a:p>
          <a:p>
            <a:pPr marL="468000" lvl="1" rtl="0"/>
            <a:r>
              <a:rPr lang="ne-np" sz="1800" dirty="0" err="1"/>
              <a:t>सेक्युरिटीको</a:t>
            </a:r>
            <a:r>
              <a:rPr lang="ne-np" sz="1800" dirty="0"/>
              <a:t> काम गर्दा, यो </a:t>
            </a:r>
            <a:r>
              <a:rPr lang="ne-np" sz="1800" dirty="0" err="1"/>
              <a:t>सेक्युरिटी</a:t>
            </a:r>
            <a:r>
              <a:rPr lang="ne-np" sz="1800" dirty="0"/>
              <a:t> योजना पत्रको आधारमा प्रत्येक </a:t>
            </a:r>
            <a:r>
              <a:rPr lang="ne-np" sz="1800" dirty="0" err="1"/>
              <a:t>सेक्युरिटी</a:t>
            </a:r>
            <a:r>
              <a:rPr lang="ne-np" sz="1800" dirty="0"/>
              <a:t> गार्डको लागि </a:t>
            </a:r>
            <a:r>
              <a:rPr lang="ne-np" sz="1800" dirty="0" err="1"/>
              <a:t>सेक्युरिटी</a:t>
            </a:r>
            <a:r>
              <a:rPr lang="ne-np" sz="1800" dirty="0"/>
              <a:t> निर्देशन पत्र (</a:t>
            </a:r>
            <a:r>
              <a:rPr lang="ne-np" sz="1800" dirty="0" err="1"/>
              <a:t>सेक्युरिटी</a:t>
            </a:r>
            <a:r>
              <a:rPr lang="ne-np" sz="1800" dirty="0"/>
              <a:t> निर्देशपत्र) तयार गरिएको हुन्छ।</a:t>
            </a:r>
            <a:endParaRPr lang="en-US" altLang="ja-JP" sz="1800" dirty="0"/>
          </a:p>
          <a:p>
            <a:pPr marL="468000" lvl="1" rtl="0"/>
            <a:endParaRPr lang="en-US" altLang="ja-JP" sz="1600" dirty="0"/>
          </a:p>
          <a:p>
            <a:pPr marL="10800" rtl="0"/>
            <a:r>
              <a:rPr lang="ne-np" sz="2000" dirty="0" err="1"/>
              <a:t>सेक्युरिटी</a:t>
            </a:r>
            <a:r>
              <a:rPr lang="ne-np" sz="2000" dirty="0"/>
              <a:t> निर्देशन पत्र</a:t>
            </a:r>
            <a:endParaRPr kumimoji="1" lang="en-US" altLang="ja-JP" sz="2000" dirty="0"/>
          </a:p>
          <a:p>
            <a:pPr marL="468000" lvl="1" rtl="0"/>
            <a:r>
              <a:rPr lang="ne-np" sz="1800" dirty="0"/>
              <a:t>यो </a:t>
            </a:r>
            <a:r>
              <a:rPr lang="ne-np" sz="1800" dirty="0" err="1"/>
              <a:t>सेक्युरिटी</a:t>
            </a:r>
            <a:r>
              <a:rPr lang="ne-np" sz="1800" dirty="0"/>
              <a:t> विवरण, प्रक्रिया, गस्ती रुट, </a:t>
            </a:r>
            <a:r>
              <a:rPr lang="ne-np" sz="1800" dirty="0" err="1"/>
              <a:t>आपत्कालीन</a:t>
            </a:r>
            <a:r>
              <a:rPr lang="ne-np" sz="1800" dirty="0"/>
              <a:t> अवस्थामा गर्नुपर्ने कुराहरू गर्ने तरिका आदि लेखिएको पत्र हो।</a:t>
            </a:r>
            <a:endParaRPr lang="en-US" altLang="ja-JP" sz="1800" dirty="0"/>
          </a:p>
          <a:p>
            <a:pPr marL="468000" lvl="1" rtl="0"/>
            <a:r>
              <a:rPr lang="ne-np" sz="1800" dirty="0" err="1"/>
              <a:t>सेक्युरिटीको</a:t>
            </a:r>
            <a:r>
              <a:rPr lang="ne-np" sz="1800" dirty="0"/>
              <a:t> काम गर्दा, यसमा लेखिएको विवरण तथा ध्यान दिनुपर्ने कुराहरू आदि राम्रोसँग </a:t>
            </a:r>
            <a:r>
              <a:rPr lang="ne-np" sz="1800" dirty="0" err="1"/>
              <a:t>बुझ्नुका</a:t>
            </a:r>
            <a:r>
              <a:rPr lang="ne-np" sz="1800" dirty="0"/>
              <a:t> साथै, पूर्ण रूपमा </a:t>
            </a:r>
            <a:r>
              <a:rPr lang="ne-np" sz="1800" b="1" u="sng" dirty="0" err="1">
                <a:solidFill>
                  <a:srgbClr val="F24F4F"/>
                </a:solidFill>
              </a:rPr>
              <a:t>सेक्युरिटी</a:t>
            </a:r>
            <a:r>
              <a:rPr lang="ne-np" sz="1800" b="1" u="sng" dirty="0">
                <a:solidFill>
                  <a:srgbClr val="F24F4F"/>
                </a:solidFill>
              </a:rPr>
              <a:t> निर्देशपत्रको पालना</a:t>
            </a:r>
            <a:r>
              <a:rPr lang="ne-np" sz="1800" dirty="0"/>
              <a:t> गर्नुहोस्।</a:t>
            </a:r>
            <a:endParaRPr kumimoji="1" lang="ja-JP" altLang="en-US" sz="1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852000" y="4049663"/>
            <a:ext cx="4536001" cy="1188000"/>
          </a:xfrm>
          <a:prstGeom prst="wedgeRoundRectCallout">
            <a:avLst>
              <a:gd name="adj1" fmla="val -28378"/>
              <a:gd name="adj2" fmla="val -7267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e-np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वास्तविक रूपमा पालना गर्नुपर्ने नियमहरू र प्रक्रियाको पालना नगरिएको कारण धेरै व्यावसायिक दुर्घटनाहरू घटिरहेका छन्!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/>
              <a:t>9</a:t>
            </a:fld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1267</TotalTime>
  <Words>3791</Words>
  <Application>Microsoft Office PowerPoint</Application>
  <PresentationFormat>画面に合わせる (4:3)</PresentationFormat>
  <Paragraphs>426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Futura Md</vt:lpstr>
      <vt:lpstr>Mangal</vt:lpstr>
      <vt:lpstr>Meiryo UI</vt:lpstr>
      <vt:lpstr>ＭＳ Ｐゴシック</vt:lpstr>
      <vt:lpstr>メイリオ</vt:lpstr>
      <vt:lpstr>Arial</vt:lpstr>
      <vt:lpstr>Calibri</vt:lpstr>
      <vt:lpstr>Wingdings</vt:lpstr>
      <vt:lpstr>MHIR仕様</vt:lpstr>
      <vt:lpstr>सुरक्षित भई स्वस्थ तरिकामा काम गर्नको लागि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2022-03-02T09:06:44Z</dcterms:modified>
</cp:coreProperties>
</file>