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id-ID"/>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2" autoAdjust="0"/>
    <p:restoredTop sz="96283" autoAdjust="0"/>
  </p:normalViewPr>
  <p:slideViewPr>
    <p:cSldViewPr showGuides="1">
      <p:cViewPr varScale="1">
        <p:scale>
          <a:sx n="80" d="100"/>
          <a:sy n="80" d="100"/>
        </p:scale>
        <p:origin x="1824" y="48"/>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8.3513251128178867E-3"/>
                  <c:y val="5.0480063423893287E-2"/>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9A8D788B-6E72-4E1A-B064-4D2AB7929877}" type="CATEGORYNAME">
                      <a:rPr lang="en-US"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fld id="{EA45B481-FA35-4467-B84B-DACC3CDB1F0F}" type="VALUE">
                      <a:rPr lang="en-US" altLang="ja-JP" sz="700" smtClean="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480-43EF-9D81-02DCBB2D8E92}"/>
                </c:ext>
              </c:extLst>
            </c:dLbl>
            <c:dLbl>
              <c:idx val="1"/>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4F568977-F764-46B0-9E64-351CEDCAD31A}" type="CATEGORYNAME">
                      <a:rPr lang="en-US"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fld id="{97B2D512-D92C-40FF-9B3E-E748D4A88CC5}" type="VALUE">
                      <a:rPr lang="en-US" altLang="ja-JP" sz="700" smtClean="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8480-43EF-9D81-02DCBB2D8E92}"/>
                </c:ext>
              </c:extLst>
            </c:dLbl>
            <c:dLbl>
              <c:idx val="2"/>
              <c:layout>
                <c:manualLayout>
                  <c:x val="-6.9049707602339182E-3"/>
                  <c:y val="1.1422969103738339E-2"/>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FAD5B01F-751B-43D9-8247-5C9534AFE9B7}" type="CATEGORYNAME">
                      <a:rPr lang="en-US" altLang="ja-JP" sz="70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BD2A96F-F17F-45F8-854C-4EB854693F97}" type="VALUE">
                      <a:rPr lang="en-US" altLang="ja-JP" sz="700" smtClean="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15:dlblFieldTable/>
                  <c15:showDataLabelsRange val="0"/>
                </c:ext>
                <c:ext xmlns:c16="http://schemas.microsoft.com/office/drawing/2014/chart" uri="{C3380CC4-5D6E-409C-BE32-E72D297353CC}">
                  <c16:uniqueId val="{00000003-8480-43EF-9D81-02DCBB2D8E92}"/>
                </c:ext>
              </c:extLst>
            </c:dLbl>
            <c:dLbl>
              <c:idx val="3"/>
              <c:layout>
                <c:manualLayout>
                  <c:x val="-0.17166423001949319"/>
                  <c:y val="0.15870431859227091"/>
                </c:manualLayout>
              </c:layout>
              <c:tx>
                <c:rich>
                  <a:bodyPr rot="0" spcFirstLastPara="1" vertOverflow="overflow" horzOverflow="overflow" vert="horz" wrap="square" lIns="38100" tIns="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en-US" altLang="ja-JP" sz="700" baseline="0" dirty="0" err="1">
                        <a:latin typeface="Arial" panose="020B0604020202020204" pitchFamily="34" charset="0"/>
                        <a:cs typeface="Arial" panose="020B0604020202020204" pitchFamily="34" charset="0"/>
                      </a:rPr>
                      <a:t>Postur</a:t>
                    </a:r>
                    <a:r>
                      <a:rPr lang="en-US" altLang="ja-JP" sz="700" baseline="0" dirty="0">
                        <a:latin typeface="Arial" panose="020B0604020202020204" pitchFamily="34" charset="0"/>
                        <a:cs typeface="Arial" panose="020B0604020202020204" pitchFamily="34" charset="0"/>
                      </a:rPr>
                      <a:t> yang </a:t>
                    </a:r>
                    <a:r>
                      <a:rPr lang="en-US" altLang="ja-JP" sz="700" baseline="0" dirty="0" err="1">
                        <a:latin typeface="Arial" panose="020B0604020202020204" pitchFamily="34" charset="0"/>
                        <a:cs typeface="Arial" panose="020B0604020202020204" pitchFamily="34" charset="0"/>
                      </a:rPr>
                      <a:t>memaksakan</a:t>
                    </a:r>
                    <a:r>
                      <a:rPr lang="en-US" altLang="ja-JP" sz="700" baseline="0" dirty="0">
                        <a:latin typeface="Arial" panose="020B0604020202020204" pitchFamily="34" charset="0"/>
                        <a:cs typeface="Arial" panose="020B0604020202020204" pitchFamily="34" charset="0"/>
                      </a:rPr>
                      <a:t> </a:t>
                    </a:r>
                    <a:r>
                      <a:rPr lang="en-US" altLang="ja-JP" sz="700" baseline="0" dirty="0" err="1">
                        <a:latin typeface="Arial" panose="020B0604020202020204" pitchFamily="34" charset="0"/>
                        <a:cs typeface="Arial" panose="020B0604020202020204" pitchFamily="34" charset="0"/>
                      </a:rPr>
                      <a:t>diri</a:t>
                    </a:r>
                    <a:endParaRPr lang="en-US" altLang="ja-JP" sz="700" baseline="0" dirty="0">
                      <a:latin typeface="Arial" panose="020B0604020202020204" pitchFamily="34" charset="0"/>
                      <a:cs typeface="Arial" panose="020B0604020202020204" pitchFamily="34" charset="0"/>
                    </a:endParaRP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en-US" altLang="ja-JP" sz="700" baseline="0" dirty="0">
                        <a:latin typeface="Arial" panose="020B0604020202020204" pitchFamily="34" charset="0"/>
                        <a:cs typeface="Arial" panose="020B0604020202020204" pitchFamily="34" charset="0"/>
                      </a:rPr>
                      <a:t>Gerakan </a:t>
                    </a:r>
                    <a:r>
                      <a:rPr lang="en-US" altLang="ja-JP" sz="700" baseline="0" dirty="0" err="1">
                        <a:latin typeface="Arial" panose="020B0604020202020204" pitchFamily="34" charset="0"/>
                        <a:cs typeface="Arial" panose="020B0604020202020204" pitchFamily="34" charset="0"/>
                      </a:rPr>
                      <a:t>reaksioner</a:t>
                    </a:r>
                    <a:endParaRPr lang="en-US" altLang="ja-JP" sz="700" baseline="0" dirty="0">
                      <a:latin typeface="Arial" panose="020B0604020202020204" pitchFamily="34" charset="0"/>
                      <a:cs typeface="Arial" panose="020B0604020202020204" pitchFamily="34" charset="0"/>
                    </a:endParaRP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FD30540-ED1A-406C-93FB-74BD1D7EFAD6}" type="VALUE">
                      <a:rPr lang="en-US" altLang="ja-JP" sz="700" smtClean="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264953703703704"/>
                      <c:h val="0.15557389336385194"/>
                    </c:manualLayout>
                  </c15:layout>
                  <c15:dlblFieldTable/>
                  <c15:showDataLabelsRange val="0"/>
                </c:ext>
                <c:ext xmlns:c16="http://schemas.microsoft.com/office/drawing/2014/chart" uri="{C3380CC4-5D6E-409C-BE32-E72D297353CC}">
                  <c16:uniqueId val="{00000004-8480-43EF-9D81-02DCBB2D8E92}"/>
                </c:ext>
              </c:extLst>
            </c:dLbl>
            <c:dLbl>
              <c:idx val="4"/>
              <c:layout>
                <c:manualLayout>
                  <c:x val="-0.16927266081871345"/>
                  <c:y val="3.6788307034841708E-3"/>
                </c:manualLayout>
              </c:layout>
              <c:tx>
                <c:rich>
                  <a:bodyPr/>
                  <a:lstStyle/>
                  <a:p>
                    <a:fld id="{A6D7EAA0-F587-4BA6-9C4E-A19C52A84869}" type="CATEGORYNAME">
                      <a:rPr lang="en-US" altLang="ja-JP"/>
                      <a:pPr/>
                      <a:t>[分類名]</a:t>
                    </a:fld>
                    <a:endParaRPr lang="en-US" altLang="ja-JP" baseline="0" dirty="0"/>
                  </a:p>
                  <a:p>
                    <a:fld id="{F0EB2691-01D0-40C6-80D7-BD3F713FD7BE}" type="VALUE">
                      <a:rPr lang="en-US" altLang="ja-JP" smtClean="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8480-43EF-9D81-02DCBB2D8E92}"/>
                </c:ext>
              </c:extLst>
            </c:dLbl>
            <c:dLbl>
              <c:idx val="5"/>
              <c:layout>
                <c:manualLayout>
                  <c:x val="-0.14664887914230018"/>
                  <c:y val="-7.5730666257907697E-2"/>
                </c:manualLayout>
              </c:layout>
              <c:tx>
                <c:rich>
                  <a:bodyPr/>
                  <a:lstStyle/>
                  <a:p>
                    <a:fld id="{55361B60-56F1-41E6-BB66-D85E48DAADC1}" type="CATEGORYNAME">
                      <a:rPr lang="en-US" altLang="ja-JP"/>
                      <a:pPr/>
                      <a:t>[分類名]</a:t>
                    </a:fld>
                    <a:endParaRPr lang="en-US" altLang="ja-JP" baseline="0" dirty="0"/>
                  </a:p>
                  <a:p>
                    <a:fld id="{C7BBF405-15E2-48D5-A707-12C3BF154077}" type="VALUE">
                      <a:rPr lang="en-US" altLang="ja-JP" smtClean="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968A-4519-BAA5-C226F5F31860}"/>
                </c:ext>
              </c:extLst>
            </c:dLbl>
            <c:dLbl>
              <c:idx val="6"/>
              <c:layout>
                <c:manualLayout>
                  <c:x val="-7.9678362573099418E-2"/>
                  <c:y val="-0.15055276582682833"/>
                </c:manualLayout>
              </c:layout>
              <c:tx>
                <c:rich>
                  <a:bodyPr/>
                  <a:lstStyle/>
                  <a:p>
                    <a:fld id="{64CB4BF6-9372-4727-9923-62097750A887}" type="CATEGORYNAME">
                      <a:rPr lang="en-US" altLang="ja-JP" smtClean="0"/>
                      <a:pPr/>
                      <a:t>[分類名]</a:t>
                    </a:fld>
                    <a:endParaRPr lang="en-US" altLang="ja-JP" dirty="0"/>
                  </a:p>
                  <a:p>
                    <a:fld id="{0A61052A-FCA5-43BF-9216-464C6454CFD8}" type="VALUE">
                      <a:rPr lang="en-US" altLang="ja-JP" smtClean="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968A-4519-BAA5-C226F5F31860}"/>
                </c:ext>
              </c:extLst>
            </c:dLbl>
            <c:dLbl>
              <c:idx val="7"/>
              <c:layout>
                <c:manualLayout>
                  <c:x val="2.7956205795871586E-3"/>
                  <c:y val="1.6230724422965183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fld id="{7DC99CB1-521E-4A23-9B9F-3421252D9A80}" type="CATEGORYNAME">
                      <a:rPr lang="en-US" altLang="ja-JP" sz="700">
                        <a:solidFill>
                          <a:schemeClr val="tx1"/>
                        </a:solidFill>
                        <a:latin typeface="Arial" panose="020B0604020202020204" pitchFamily="34" charset="0"/>
                        <a:cs typeface="Arial" panose="020B0604020202020204" pitchFamily="34" charset="0"/>
                      </a:rPr>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solidFill>
                        <a:schemeClr val="tx1"/>
                      </a:solidFill>
                      <a:latin typeface="Arial" panose="020B0604020202020204" pitchFamily="34" charset="0"/>
                      <a:cs typeface="Arial" panose="020B0604020202020204" pitchFamily="34" charset="0"/>
                    </a:endParaRPr>
                  </a:p>
                  <a:p>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fld id="{2CB2FF57-D022-4A5E-8BEE-8AAA3CF085E1}" type="VALUE">
                      <a:rPr lang="en-US" altLang="ja-JP" sz="700" smtClean="0">
                        <a:solidFill>
                          <a:schemeClr val="tx1"/>
                        </a:solidFill>
                        <a:latin typeface="Arial" panose="020B0604020202020204" pitchFamily="34" charset="0"/>
                        <a:cs typeface="Arial" panose="020B0604020202020204" pitchFamily="34" charset="0"/>
                      </a:rPr>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6350" cap="flat" cmpd="sng" algn="ctr">
                  <a:solidFill>
                    <a:sysClr val="windowText" lastClr="000000"/>
                  </a:solidFill>
                  <a:prstDash val="solid"/>
                  <a:miter lim="800000"/>
                </a:ln>
                <a:effectLst/>
              </c:spPr>
            </c:leaderLines>
            <c:extLst>
              <c:ext xmlns:c15="http://schemas.microsoft.com/office/drawing/2012/chart" uri="{CE6537A1-D6FC-4f65-9D91-7224C49458BB}"/>
            </c:extLst>
          </c:dLbls>
          <c:cat>
            <c:strRef>
              <c:f>①!$Z$3:$Z$10</c:f>
              <c:strCache>
                <c:ptCount val="8"/>
                <c:pt idx="0">
                  <c:v>Terguling</c:v>
                </c:pt>
                <c:pt idx="1">
                  <c:v>Kecelakaan lalu lintas</c:v>
                </c:pt>
                <c:pt idx="2">
                  <c:v>Sengatan panas</c:v>
                </c:pt>
                <c:pt idx="3">
                  <c:v>Postur yang memaksakan diri/gerakan reaksioner</c:v>
                </c:pt>
                <c:pt idx="4">
                  <c:v>Kecelakaan yang tepat</c:v>
                </c:pt>
                <c:pt idx="5">
                  <c:v>Terjatuh/jatuh</c:v>
                </c:pt>
                <c:pt idx="6">
                  <c:v>Terjepit</c:v>
                </c:pt>
                <c:pt idx="7">
                  <c:v>Lainnya</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0.15310475517890773"/>
                  <c:y val="-0.15603006088280069"/>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480-43EF-9D81-02DCBB2D8E92}"/>
                </c:ext>
              </c:extLst>
            </c:dLbl>
            <c:dLbl>
              <c:idx val="1"/>
              <c:layout>
                <c:manualLayout>
                  <c:x val="-0.17462931372973883"/>
                  <c:y val="9.2592592592592587E-3"/>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8480-43EF-9D81-02DCBB2D8E92}"/>
                </c:ext>
              </c:extLst>
            </c:dLbl>
            <c:dLbl>
              <c:idx val="2"/>
              <c:layout>
                <c:manualLayout>
                  <c:x val="-0.13936864406779662"/>
                  <c:y val="-5.7788051750380515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480-43EF-9D81-02DCBB2D8E92}"/>
                </c:ext>
              </c:extLst>
            </c:dLbl>
            <c:dLbl>
              <c:idx val="3"/>
              <c:layout/>
              <c:tx>
                <c:rich>
                  <a:bodyPr/>
                  <a:lstStyle/>
                  <a:p>
                    <a:fld id="{E48F189B-9695-4B1B-B227-8E59DFA3E2A2}" type="CATEGORYNAME">
                      <a:rPr lang="en-US" altLang="ja-JP" sz="700">
                        <a:latin typeface="Arial" panose="020B0604020202020204" pitchFamily="34" charset="0"/>
                        <a:cs typeface="Arial" panose="020B0604020202020204" pitchFamily="34" charset="0"/>
                      </a:rPr>
                      <a:pPr/>
                      <a:t>[分類名]</a:t>
                    </a:fld>
                    <a:r>
                      <a:rPr lang="en-US" altLang="ja-JP" sz="700" baseline="0">
                        <a:latin typeface="Arial" panose="020B0604020202020204" pitchFamily="34" charset="0"/>
                        <a:cs typeface="Arial" panose="020B0604020202020204" pitchFamily="34" charset="0"/>
                      </a:rPr>
                      <a:t> </a:t>
                    </a:r>
                  </a:p>
                  <a:p>
                    <a:fld id="{567F19D8-F55E-4D1B-8E9A-320B2BE490BC}" type="VALUE">
                      <a:rPr lang="en-US" altLang="ja-JP" sz="700" baseline="0">
                        <a:latin typeface="Arial" panose="020B0604020202020204" pitchFamily="34" charset="0"/>
                        <a:cs typeface="Arial" panose="020B0604020202020204" pitchFamily="34" charset="0"/>
                      </a:rPr>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8480-43EF-9D81-02DCBB2D8E92}"/>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Kecelakaan lalu lintas</c:v>
                </c:pt>
                <c:pt idx="1">
                  <c:v>Terjatuh/jatuh</c:v>
                </c:pt>
                <c:pt idx="2">
                  <c:v>Sengatan panas</c:v>
                </c:pt>
                <c:pt idx="3">
                  <c:v>Lainnya</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3"/>
              <c:layout>
                <c:manualLayout>
                  <c:x val="0"/>
                  <c:y val="0.1111111111111111"/>
                </c:manualLayout>
              </c:layout>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E5D-4845-AD73-AA1C93DA53A6}"/>
                </c:ext>
              </c:extLst>
            </c:dLbl>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c:v>
                </c:pt>
                <c:pt idx="1">
                  <c:v>2015</c:v>
                </c:pt>
                <c:pt idx="2">
                  <c:v>2016</c:v>
                </c:pt>
                <c:pt idx="3">
                  <c:v>2017</c:v>
                </c:pt>
                <c:pt idx="4">
                  <c:v>2018</c:v>
                </c:pt>
              </c:strCache>
            </c:strRef>
          </c:cat>
          <c:val>
            <c:numRef>
              <c:f>①!$F$4:$F$8</c:f>
              <c:numCache>
                <c:formatCode>General"名"</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c:v>
                </c:pt>
                <c:pt idx="1">
                  <c:v>2015</c:v>
                </c:pt>
                <c:pt idx="2">
                  <c:v>2016</c:v>
                </c:pt>
                <c:pt idx="3">
                  <c:v>2017</c:v>
                </c:pt>
                <c:pt idx="4">
                  <c:v>2018</c:v>
                </c:pt>
              </c:strCache>
            </c:strRef>
          </c:cat>
          <c:val>
            <c:numRef>
              <c:f>①!$C$4:$C$8</c:f>
              <c:numCache>
                <c:formatCode>General"名"</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22654730902777775"/>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0.30028</cdr:x>
      <cdr:y>0.33484</cdr:y>
    </cdr:from>
    <cdr:to>
      <cdr:x>0.60023</cdr:x>
      <cdr:y>0.62896</cdr:y>
    </cdr:to>
    <cdr:sp macro="" textlink="">
      <cdr:nvSpPr>
        <cdr:cNvPr id="3" name="テキスト ボックス 2"/>
        <cdr:cNvSpPr txBox="1"/>
      </cdr:nvSpPr>
      <cdr:spPr>
        <a:xfrm xmlns:a="http://schemas.openxmlformats.org/drawingml/2006/main">
          <a:off x="1232337" y="871593"/>
          <a:ext cx="1230995" cy="765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altLang="ja-JP" sz="6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rtl="0"/>
          <a:r>
            <a:rPr lang="id" altLang="ja-JP" sz="7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2018</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Satpam korban</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1669</a:t>
          </a: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orang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id"/>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d"/>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id"/>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d"/>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id"/>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d"/>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id"/>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id" sz="4000">
                <a:latin typeface="Arial" panose="020B0604020202020204" pitchFamily="34" charset="0"/>
                <a:cs typeface="Arial" panose="020B0604020202020204" pitchFamily="34" charset="0"/>
              </a:rPr>
              <a:t>Untuk bekerja dengan aman dan sehat</a:t>
            </a:r>
          </a:p>
        </p:txBody>
      </p:sp>
      <p:sp>
        <p:nvSpPr>
          <p:cNvPr id="3" name="サブタイトル 2"/>
          <p:cNvSpPr>
            <a:spLocks noGrp="1"/>
          </p:cNvSpPr>
          <p:nvPr>
            <p:ph type="subTitle" idx="1"/>
          </p:nvPr>
        </p:nvSpPr>
        <p:spPr>
          <a:xfrm>
            <a:off x="180000" y="909000"/>
            <a:ext cx="6858000" cy="1132428"/>
          </a:xfrm>
        </p:spPr>
        <p:txBody>
          <a:bodyPr rtlCol="0">
            <a:normAutofit/>
          </a:bodyPr>
          <a:lstStyle/>
          <a:p>
            <a:pPr algn="l" rtl="0"/>
            <a:r>
              <a:rPr lang="id" sz="1800">
                <a:latin typeface="Arial" panose="020B0604020202020204" pitchFamily="34" charset="0"/>
                <a:cs typeface="Arial" panose="020B0604020202020204" pitchFamily="34" charset="0"/>
              </a:rPr>
              <a:t>Untuk semua orang yang bekerja sebagai satpam</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Periksa dan patuhi instruksi keamanan</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5886675"/>
          </a:xfrm>
        </p:spPr>
        <p:txBody>
          <a:bodyPr rtlCol="0">
            <a:normAutofit/>
          </a:bodyPr>
          <a:lstStyle/>
          <a:p>
            <a:pPr rtl="0"/>
            <a:r>
              <a:rPr lang="id" sz="2400">
                <a:latin typeface="Arial" panose="020B0604020202020204" pitchFamily="34" charset="0"/>
                <a:cs typeface="Arial" panose="020B0604020202020204" pitchFamily="34" charset="0"/>
              </a:rPr>
              <a:t>Poin [Keamanan fasilitas]</a:t>
            </a:r>
          </a:p>
          <a:p>
            <a:pPr marL="468000" lvl="1" rtl="0"/>
            <a:r>
              <a:rPr lang="id" sz="2000">
                <a:latin typeface="Arial" panose="020B0604020202020204" pitchFamily="34" charset="0"/>
                <a:cs typeface="Arial" panose="020B0604020202020204" pitchFamily="34" charset="0"/>
              </a:rPr>
              <a:t>Pastikan Anda </a:t>
            </a:r>
            <a:r>
              <a:rPr lang="id" sz="2000" b="1" u="sng">
                <a:solidFill>
                  <a:srgbClr val="F24F4F"/>
                </a:solidFill>
                <a:latin typeface="Arial" panose="020B0604020202020204" pitchFamily="34" charset="0"/>
                <a:cs typeface="Arial" panose="020B0604020202020204" pitchFamily="34" charset="0"/>
              </a:rPr>
              <a:t>memahami dengan baik</a:t>
            </a:r>
            <a:r>
              <a:rPr lang="id" sz="2000">
                <a:latin typeface="Arial" panose="020B0604020202020204" pitchFamily="34" charset="0"/>
                <a:cs typeface="Arial" panose="020B0604020202020204" pitchFamily="34" charset="0"/>
              </a:rPr>
              <a:t> isi rencana keamanan/perintah keamanan dan peraturan fasilitas.</a:t>
            </a:r>
          </a:p>
          <a:p>
            <a:pPr marL="468000" lvl="1" rtl="0"/>
            <a:r>
              <a:rPr lang="id" sz="2000">
                <a:latin typeface="Arial" panose="020B0604020202020204" pitchFamily="34" charset="0"/>
                <a:cs typeface="Arial" panose="020B0604020202020204" pitchFamily="34" charset="0"/>
              </a:rPr>
              <a:t>Periksa terlebih dahulu peralatan seperti alat naik/turun, penutup pencegah kebakaran, pintu pencegah kebakaran, dan </a:t>
            </a:r>
            <a:r>
              <a:rPr lang="id" sz="2000" b="1" u="sng">
                <a:solidFill>
                  <a:srgbClr val="F24F4F"/>
                </a:solidFill>
                <a:latin typeface="Arial" panose="020B0604020202020204" pitchFamily="34" charset="0"/>
                <a:cs typeface="Arial" panose="020B0604020202020204" pitchFamily="34" charset="0"/>
              </a:rPr>
              <a:t>cara menangani</a:t>
            </a:r>
            <a:r>
              <a:rPr lang="id" sz="2000">
                <a:latin typeface="Arial" panose="020B0604020202020204" pitchFamily="34" charset="0"/>
                <a:cs typeface="Arial" panose="020B0604020202020204" pitchFamily="34" charset="0"/>
              </a:rPr>
              <a:t> dan </a:t>
            </a:r>
            <a:r>
              <a:rPr lang="id" sz="2000" b="1" u="sng">
                <a:solidFill>
                  <a:srgbClr val="F24F4F"/>
                </a:solidFill>
                <a:latin typeface="Arial" panose="020B0604020202020204" pitchFamily="34" charset="0"/>
                <a:cs typeface="Arial" panose="020B0604020202020204" pitchFamily="34" charset="0"/>
              </a:rPr>
              <a:t>cara mengelola</a:t>
            </a:r>
            <a:r>
              <a:rPr lang="id" sz="2000">
                <a:latin typeface="Arial" panose="020B0604020202020204" pitchFamily="34" charset="0"/>
                <a:cs typeface="Arial" panose="020B0604020202020204" pitchFamily="34" charset="0"/>
              </a:rPr>
              <a:t> kunci dan kunci elektronik, dll.</a:t>
            </a:r>
          </a:p>
          <a:p>
            <a:pPr marL="468000" lvl="1" rtl="0"/>
            <a:r>
              <a:rPr lang="id" sz="2000" b="1" u="sng">
                <a:solidFill>
                  <a:srgbClr val="F24F4F"/>
                </a:solidFill>
                <a:latin typeface="Arial" panose="020B0604020202020204" pitchFamily="34" charset="0"/>
                <a:cs typeface="Arial" panose="020B0604020202020204" pitchFamily="34" charset="0"/>
              </a:rPr>
              <a:t>Periksa dan patuhi undang-undang, peraturan, dan aturan terkait</a:t>
            </a:r>
            <a:r>
              <a:rPr lang="id" sz="2000">
                <a:latin typeface="Arial" panose="020B0604020202020204" pitchFamily="34" charset="0"/>
                <a:cs typeface="Arial" panose="020B0604020202020204" pitchFamily="34" charset="0"/>
              </a:rPr>
              <a:t> untuk hal yang harus Anda lakukan dan apa yang tidak boleh Anda lakukan untuk keselamatan.</a:t>
            </a:r>
          </a:p>
          <a:p>
            <a:pPr marL="468000" lvl="1" rtl="0">
              <a:buClr>
                <a:schemeClr val="tx1"/>
              </a:buClr>
            </a:pPr>
            <a:r>
              <a:rPr lang="id" sz="2000" b="1" u="sng">
                <a:solidFill>
                  <a:srgbClr val="F24F4F"/>
                </a:solidFill>
                <a:latin typeface="Arial" panose="020B0604020202020204" pitchFamily="34" charset="0"/>
                <a:cs typeface="Arial" panose="020B0604020202020204" pitchFamily="34" charset="0"/>
              </a:rPr>
              <a:t>Patuhi rute dan aturan yang ditetapkan</a:t>
            </a:r>
            <a:r>
              <a:rPr lang="id" sz="2000">
                <a:latin typeface="Arial" panose="020B0604020202020204" pitchFamily="34" charset="0"/>
                <a:cs typeface="Arial" panose="020B0604020202020204" pitchFamily="34" charset="0"/>
              </a:rPr>
              <a:t> (seperti menggunakan senter di malam hari, dll.) dan lakukan patroli dengan aman.</a:t>
            </a:r>
          </a:p>
          <a:p>
            <a:pPr marL="468000" lvl="1" rtl="0"/>
            <a:r>
              <a:rPr lang="id" sz="2000">
                <a:latin typeface="Arial" panose="020B0604020202020204" pitchFamily="34" charset="0"/>
                <a:cs typeface="Arial" panose="020B0604020202020204" pitchFamily="34" charset="0"/>
              </a:rPr>
              <a:t>Saat mengambil alih pekerjaan dari pendahulu Anda, pastikan untuk bertanya tentang </a:t>
            </a:r>
            <a:r>
              <a:rPr lang="id" sz="2000" b="1" u="sng">
                <a:solidFill>
                  <a:srgbClr val="F24F4F"/>
                </a:solidFill>
                <a:latin typeface="Arial" panose="020B0604020202020204" pitchFamily="34" charset="0"/>
                <a:cs typeface="Arial" panose="020B0604020202020204" pitchFamily="34" charset="0"/>
              </a:rPr>
              <a:t>hal-hal yang perlu diperhatikan terkait keselamatan</a:t>
            </a:r>
            <a:r>
              <a:rPr lang="id" sz="2000">
                <a:latin typeface="Arial" panose="020B0604020202020204" pitchFamily="34" charset="0"/>
                <a:cs typeface="Arial" panose="020B0604020202020204" pitchFamily="34" charset="0"/>
              </a:rPr>
              <a:t>.</a:t>
            </a:r>
          </a:p>
          <a:p>
            <a:pPr marL="468000" lvl="1" rtl="0"/>
            <a:r>
              <a:rPr lang="id" sz="2000">
                <a:latin typeface="Arial" panose="020B0604020202020204" pitchFamily="34" charset="0"/>
                <a:cs typeface="Arial" panose="020B0604020202020204" pitchFamily="34" charset="0"/>
              </a:rPr>
              <a:t>Jika ada hal yang tidak dipahami, jangan biarkan begitu saja namun selalu tanyakan kepada </a:t>
            </a:r>
            <a:r>
              <a:rPr lang="id" sz="2000" b="1" u="sng">
                <a:solidFill>
                  <a:srgbClr val="F24F4F"/>
                </a:solidFill>
                <a:latin typeface="Arial" panose="020B0604020202020204" pitchFamily="34" charset="0"/>
                <a:cs typeface="Arial" panose="020B0604020202020204" pitchFamily="34" charset="0"/>
              </a:rPr>
              <a:t>penanggung jawab atau pendahulu Anda</a:t>
            </a:r>
            <a:r>
              <a:rPr lang="id" sz="2000">
                <a:latin typeface="Arial" panose="020B0604020202020204" pitchFamily="34" charset="0"/>
                <a:cs typeface="Arial" panose="020B0604020202020204" pitchFamily="34" charset="0"/>
              </a:rPr>
              <a:t>.</a:t>
            </a:r>
          </a:p>
          <a:p>
            <a:pPr marL="468000" lvl="1" rtl="0">
              <a:buClr>
                <a:schemeClr val="tx1"/>
              </a:buClr>
            </a:pPr>
            <a:r>
              <a:rPr lang="id" sz="2000">
                <a:latin typeface="Arial" panose="020B0604020202020204" pitchFamily="34" charset="0"/>
                <a:cs typeface="Arial" panose="020B0604020202020204" pitchFamily="34" charset="0"/>
              </a:rPr>
              <a:t>Hati-hati dari </a:t>
            </a:r>
            <a:r>
              <a:rPr lang="id" sz="2000" b="1" u="sng">
                <a:solidFill>
                  <a:srgbClr val="F24F4F"/>
                </a:solidFill>
                <a:latin typeface="Arial" panose="020B0604020202020204" pitchFamily="34" charset="0"/>
                <a:cs typeface="Arial" panose="020B0604020202020204" pitchFamily="34" charset="0"/>
              </a:rPr>
              <a:t>luka yang disebabkan oleh hal yang sudah terbiasa</a:t>
            </a:r>
            <a:r>
              <a:rPr lang="id" sz="2000">
                <a:latin typeface="Arial" panose="020B0604020202020204" pitchFamily="34" charset="0"/>
                <a:cs typeface="Arial" panose="020B0604020202020204" pitchFamily="34" charset="0"/>
              </a:rPr>
              <a:t>, dan hindari melakukan </a:t>
            </a:r>
            <a:r>
              <a:rPr lang="id" sz="2000" b="1" u="sng">
                <a:solidFill>
                  <a:srgbClr val="F24F4F"/>
                </a:solidFill>
                <a:latin typeface="Arial" panose="020B0604020202020204" pitchFamily="34" charset="0"/>
                <a:cs typeface="Arial" panose="020B0604020202020204" pitchFamily="34" charset="0"/>
              </a:rPr>
              <a:t>gerakan-gerakan ringan atau dipaksakan</a:t>
            </a:r>
            <a:r>
              <a:rPr lang="id" sz="2000">
                <a:latin typeface="Arial" panose="020B0604020202020204" pitchFamily="34" charset="0"/>
                <a:cs typeface="Arial" panose="020B0604020202020204" pitchFamily="34" charset="0"/>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10</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dirty="0">
                <a:solidFill>
                  <a:schemeClr val="tx1"/>
                </a:solidFill>
                <a:latin typeface="Arial" panose="020B0604020202020204" pitchFamily="34" charset="0"/>
                <a:ea typeface="Meiryo UI" panose="020B0604030504040204" pitchFamily="50" charset="-128"/>
                <a:cs typeface="Arial" panose="020B0604020202020204" pitchFamily="34" charset="0"/>
              </a:rPr>
              <a:t>Periksa dan patuhi instruksi keamanan</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462675"/>
          </a:xfrm>
        </p:spPr>
        <p:txBody>
          <a:bodyPr rtlCol="0">
            <a:normAutofit/>
          </a:bodyPr>
          <a:lstStyle/>
          <a:p>
            <a:pPr rtl="0"/>
            <a:r>
              <a:rPr lang="id" sz="2000" dirty="0">
                <a:latin typeface="Arial" panose="020B0604020202020204" pitchFamily="34" charset="0"/>
                <a:cs typeface="Arial" panose="020B0604020202020204" pitchFamily="34" charset="0"/>
              </a:rPr>
              <a:t>Poin [Keamanan panduan lalu lintas]</a:t>
            </a:r>
          </a:p>
          <a:p>
            <a:pPr marL="468000" lvl="1" rtl="0"/>
            <a:r>
              <a:rPr lang="id" sz="1800" dirty="0">
                <a:latin typeface="Arial" panose="020B0604020202020204" pitchFamily="34" charset="0"/>
                <a:cs typeface="Arial" panose="020B0604020202020204" pitchFamily="34" charset="0"/>
              </a:rPr>
              <a:t>Pastikan Anda </a:t>
            </a:r>
            <a:r>
              <a:rPr lang="id" sz="1800" b="1" u="sng" dirty="0">
                <a:solidFill>
                  <a:srgbClr val="F24F4F"/>
                </a:solidFill>
                <a:latin typeface="Arial" panose="020B0604020202020204" pitchFamily="34" charset="0"/>
                <a:cs typeface="Arial" panose="020B0604020202020204" pitchFamily="34" charset="0"/>
              </a:rPr>
              <a:t>memahami dengan baik</a:t>
            </a:r>
            <a:r>
              <a:rPr lang="id" sz="1800" dirty="0">
                <a:latin typeface="Arial" panose="020B0604020202020204" pitchFamily="34" charset="0"/>
                <a:cs typeface="Arial" panose="020B0604020202020204" pitchFamily="34" charset="0"/>
              </a:rPr>
              <a:t> isi rencana keamanan/perintah keamanan dan peraturan fasilitas.</a:t>
            </a:r>
          </a:p>
          <a:p>
            <a:pPr marL="468000" lvl="1" rtl="0"/>
            <a:r>
              <a:rPr lang="id" sz="1800" dirty="0">
                <a:latin typeface="Arial" panose="020B0604020202020204" pitchFamily="34" charset="0"/>
                <a:cs typeface="Arial" panose="020B0604020202020204" pitchFamily="34" charset="0"/>
              </a:rPr>
              <a:t>Pastikan untuk </a:t>
            </a:r>
            <a:r>
              <a:rPr lang="id" sz="1800" b="1" u="sng" dirty="0">
                <a:solidFill>
                  <a:srgbClr val="F24F4F"/>
                </a:solidFill>
                <a:latin typeface="Arial" panose="020B0604020202020204" pitchFamily="34" charset="0"/>
                <a:cs typeface="Arial" panose="020B0604020202020204" pitchFamily="34" charset="0"/>
              </a:rPr>
              <a:t>memakai dengan benar</a:t>
            </a:r>
            <a:r>
              <a:rPr lang="id" sz="1800" dirty="0">
                <a:latin typeface="Arial" panose="020B0604020202020204" pitchFamily="34" charset="0"/>
                <a:cs typeface="Arial" panose="020B0604020202020204" pitchFamily="34" charset="0"/>
              </a:rPr>
              <a:t> peralatan yang ditentukan (bendera tangan/lampu pandu, peluit, walkie talkie, dll.) dan secara khusus periksa apakah peralatan yang beroperasi dengan baterai </a:t>
            </a:r>
            <a:r>
              <a:rPr lang="id" sz="1800" b="1" u="sng" dirty="0">
                <a:solidFill>
                  <a:srgbClr val="F24F4F"/>
                </a:solidFill>
                <a:latin typeface="Arial" panose="020B0604020202020204" pitchFamily="34" charset="0"/>
                <a:cs typeface="Arial" panose="020B0604020202020204" pitchFamily="34" charset="0"/>
              </a:rPr>
              <a:t>berfungsi dengan baik</a:t>
            </a:r>
            <a:r>
              <a:rPr lang="id" sz="1800" dirty="0">
                <a:latin typeface="Arial" panose="020B0604020202020204" pitchFamily="34" charset="0"/>
                <a:cs typeface="Arial" panose="020B0604020202020204" pitchFamily="34" charset="0"/>
              </a:rPr>
              <a:t> dan periksa </a:t>
            </a:r>
            <a:r>
              <a:rPr lang="id" sz="1800" b="1" u="sng" dirty="0">
                <a:solidFill>
                  <a:srgbClr val="F24F4F"/>
                </a:solidFill>
                <a:latin typeface="Arial" panose="020B0604020202020204" pitchFamily="34" charset="0"/>
                <a:cs typeface="Arial" panose="020B0604020202020204" pitchFamily="34" charset="0"/>
              </a:rPr>
              <a:t>sisa daya baterai</a:t>
            </a:r>
            <a:r>
              <a:rPr lang="id" sz="1800" dirty="0">
                <a:latin typeface="Arial" panose="020B0604020202020204" pitchFamily="34" charset="0"/>
                <a:cs typeface="Arial" panose="020B0604020202020204" pitchFamily="34" charset="0"/>
              </a:rPr>
              <a:t>.</a:t>
            </a:r>
          </a:p>
          <a:p>
            <a:pPr marL="468000" lvl="1" rtl="0"/>
            <a:r>
              <a:rPr lang="id" sz="1800" dirty="0">
                <a:latin typeface="Arial" panose="020B0604020202020204" pitchFamily="34" charset="0"/>
                <a:cs typeface="Arial" panose="020B0604020202020204" pitchFamily="34" charset="0"/>
              </a:rPr>
              <a:t>Terutama pada malam hari, </a:t>
            </a:r>
            <a:r>
              <a:rPr lang="id" sz="1800" b="1" u="sng" dirty="0">
                <a:solidFill>
                  <a:srgbClr val="F24F4F"/>
                </a:solidFill>
                <a:latin typeface="Arial" panose="020B0604020202020204" pitchFamily="34" charset="0"/>
                <a:cs typeface="Arial" panose="020B0604020202020204" pitchFamily="34" charset="0"/>
              </a:rPr>
              <a:t>pastikan untuk mengenakan rompi nokturnal dan reflektif (rompi reflektif)</a:t>
            </a:r>
            <a:r>
              <a:rPr lang="id" sz="1800" dirty="0">
                <a:latin typeface="Arial" panose="020B0604020202020204" pitchFamily="34" charset="0"/>
                <a:cs typeface="Arial" panose="020B0604020202020204" pitchFamily="34" charset="0"/>
              </a:rPr>
              <a:t> agar mudah dilihat oleh pengemudi kendaraan.</a:t>
            </a:r>
          </a:p>
          <a:p>
            <a:pPr marL="468000" lvl="1" rtl="0"/>
            <a:r>
              <a:rPr lang="id" sz="1800" dirty="0">
                <a:latin typeface="Arial" panose="020B0604020202020204" pitchFamily="34" charset="0"/>
                <a:cs typeface="Arial" panose="020B0604020202020204" pitchFamily="34" charset="0"/>
              </a:rPr>
              <a:t>Patuhi perintah keamanan dan perhatikan kendaraan </a:t>
            </a:r>
            <a:r>
              <a:rPr lang="id" sz="1800" b="1" u="sng" dirty="0">
                <a:solidFill>
                  <a:srgbClr val="F24F4F"/>
                </a:solidFill>
                <a:latin typeface="Arial" panose="020B0604020202020204" pitchFamily="34" charset="0"/>
                <a:cs typeface="Arial" panose="020B0604020202020204" pitchFamily="34" charset="0"/>
              </a:rPr>
              <a:t>tidak hanya saat memasang</a:t>
            </a:r>
            <a:r>
              <a:rPr lang="id" sz="1800" dirty="0">
                <a:latin typeface="Arial" panose="020B0604020202020204" pitchFamily="34" charset="0"/>
                <a:cs typeface="Arial" panose="020B0604020202020204" pitchFamily="34" charset="0"/>
              </a:rPr>
              <a:t> material tugas keamanan panduan lalu lintas (kerucut pengaman, dll.) tetapi juga </a:t>
            </a:r>
            <a:r>
              <a:rPr lang="ja" sz="1800" b="1" u="sng" dirty="0">
                <a:solidFill>
                  <a:srgbClr val="F24F4F"/>
                </a:solidFill>
                <a:latin typeface="Arial" panose="020B0604020202020204" pitchFamily="34" charset="0"/>
                <a:cs typeface="Arial" panose="020B0604020202020204" pitchFamily="34" charset="0"/>
              </a:rPr>
              <a:t>saat melepaskannya</a:t>
            </a:r>
            <a:r>
              <a:rPr lang="ja" sz="1800" dirty="0">
                <a:latin typeface="Arial" panose="020B0604020202020204" pitchFamily="34" charset="0"/>
                <a:cs typeface="Arial" panose="020B0604020202020204" pitchFamily="34" charset="0"/>
              </a:rPr>
              <a:t>.</a:t>
            </a:r>
          </a:p>
          <a:p>
            <a:pPr marL="468000" lvl="1" rtl="0"/>
            <a:r>
              <a:rPr lang="id" sz="1800" b="1" u="sng" dirty="0">
                <a:solidFill>
                  <a:srgbClr val="F24F4F"/>
                </a:solidFill>
                <a:latin typeface="Arial" panose="020B0604020202020204" pitchFamily="34" charset="0"/>
                <a:cs typeface="Arial" panose="020B0604020202020204" pitchFamily="34" charset="0"/>
              </a:rPr>
              <a:t>Periksa</a:t>
            </a:r>
            <a:r>
              <a:rPr lang="id" sz="1800" dirty="0">
                <a:latin typeface="Arial" panose="020B0604020202020204" pitchFamily="34" charset="0"/>
                <a:cs typeface="Arial" panose="020B0604020202020204" pitchFamily="34" charset="0"/>
              </a:rPr>
              <a:t> dan patuhi </a:t>
            </a:r>
            <a:r>
              <a:rPr lang="ja" sz="1800" b="1" u="sng" dirty="0">
                <a:solidFill>
                  <a:srgbClr val="F24F4F"/>
                </a:solidFill>
                <a:latin typeface="Arial" panose="020B0604020202020204" pitchFamily="34" charset="0"/>
                <a:cs typeface="Arial" panose="020B0604020202020204" pitchFamily="34" charset="0"/>
              </a:rPr>
              <a:t>undang-undang, peraturan, dan aturan terkait</a:t>
            </a:r>
            <a:r>
              <a:rPr lang="ja" sz="1800" dirty="0">
                <a:latin typeface="Arial" panose="020B0604020202020204" pitchFamily="34" charset="0"/>
                <a:cs typeface="Arial" panose="020B0604020202020204" pitchFamily="34" charset="0"/>
              </a:rPr>
              <a:t> untuk hal yang harus Anda lakukan dan apa yang tidak boleh Anda lakukan untuk keselamatan.</a:t>
            </a:r>
          </a:p>
          <a:p>
            <a:pPr marL="468000" lvl="1" rtl="0"/>
            <a:r>
              <a:rPr lang="id" sz="1800" dirty="0">
                <a:latin typeface="Arial" panose="020B0604020202020204" pitchFamily="34" charset="0"/>
                <a:cs typeface="Arial" panose="020B0604020202020204" pitchFamily="34" charset="0"/>
              </a:rPr>
              <a:t>Jika ada hal yang tidak dipahami, jangan biarkan begitu saja namun selalu tanyakan kepada </a:t>
            </a:r>
            <a:r>
              <a:rPr lang="id" sz="1800" b="1" u="sng" dirty="0">
                <a:solidFill>
                  <a:srgbClr val="F24F4F"/>
                </a:solidFill>
                <a:latin typeface="Arial" panose="020B0604020202020204" pitchFamily="34" charset="0"/>
                <a:cs typeface="Arial" panose="020B0604020202020204" pitchFamily="34" charset="0"/>
              </a:rPr>
              <a:t>penanggung jawab atau pendahulu Anda</a:t>
            </a:r>
            <a:r>
              <a:rPr lang="id" sz="1800" dirty="0">
                <a:latin typeface="Arial" panose="020B0604020202020204" pitchFamily="34" charset="0"/>
                <a:cs typeface="Arial" panose="020B0604020202020204" pitchFamily="34" charset="0"/>
              </a:rPr>
              <a:t>.</a:t>
            </a:r>
          </a:p>
          <a:p>
            <a:pPr marL="468000" lvl="1" rtl="0">
              <a:buClr>
                <a:schemeClr val="tx1"/>
              </a:buClr>
            </a:pPr>
            <a:r>
              <a:rPr lang="id" sz="1800" dirty="0">
                <a:latin typeface="Arial" panose="020B0604020202020204" pitchFamily="34" charset="0"/>
                <a:cs typeface="Arial" panose="020B0604020202020204" pitchFamily="34" charset="0"/>
              </a:rPr>
              <a:t>Hati-hati dari </a:t>
            </a:r>
            <a:r>
              <a:rPr lang="id" sz="1800" b="1" u="sng" dirty="0">
                <a:solidFill>
                  <a:srgbClr val="F24F4F"/>
                </a:solidFill>
                <a:latin typeface="Arial" panose="020B0604020202020204" pitchFamily="34" charset="0"/>
                <a:cs typeface="Arial" panose="020B0604020202020204" pitchFamily="34" charset="0"/>
              </a:rPr>
              <a:t>luka yang disebabkan oleh hal yang sudah terbiasa</a:t>
            </a:r>
            <a:r>
              <a:rPr lang="id" sz="1800" dirty="0">
                <a:latin typeface="Arial" panose="020B0604020202020204" pitchFamily="34" charset="0"/>
                <a:cs typeface="Arial" panose="020B0604020202020204" pitchFamily="34" charset="0"/>
              </a:rPr>
              <a:t>, dan hindari melakukan </a:t>
            </a:r>
            <a:r>
              <a:rPr lang="id" sz="1800" b="1" u="sng" dirty="0">
                <a:solidFill>
                  <a:srgbClr val="F24F4F"/>
                </a:solidFill>
                <a:latin typeface="Arial" panose="020B0604020202020204" pitchFamily="34" charset="0"/>
                <a:cs typeface="Arial" panose="020B0604020202020204" pitchFamily="34" charset="0"/>
              </a:rPr>
              <a:t>gerakan-gerakan ringan atau dipaksakan</a:t>
            </a:r>
            <a:r>
              <a:rPr lang="id" sz="1800" dirty="0">
                <a:latin typeface="Arial" panose="020B0604020202020204" pitchFamily="34" charset="0"/>
                <a:cs typeface="Arial" panose="020B0604020202020204" pitchFamily="34" charset="0"/>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11</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Mari berlatih Aktivitas Prediksi Bahaya (KYT)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Apa itu Aktivitas Prediksi Bahaya (KYT)?</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Singkatan dari K (kiken/bahaya) Y (yochi/prediksi) T (training/pelatihan).</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Sebelum memulai pekerjaan, pihak-pihak yang bersangkutan membahas “bahaya macam apa yang mengintai” dalam pekerjaan tersebut dan saling berdiskusi terkait bahaya yang tersembunyi dalam pekerjaan seperti “ini berbahaya” dan “akibatnya mungkin akan terjadi XX”, dan yang membahas bencana yang ditimbulkan oleh hal tersebut untuk menentukan bahaya lebih dulu dan melakukan pertimbangan serta menerapkan tindakan pencegahan.</a:t>
            </a:r>
            <a:endParaRPr lang="en-US" altLang="ja-JP" sz="1800"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a:solidFill>
                  <a:schemeClr val="tx1"/>
                </a:solidFill>
                <a:latin typeface="Arial" panose="020B0604020202020204" pitchFamily="34" charset="0"/>
                <a:cs typeface="Arial" panose="020B0604020202020204" pitchFamily="34" charset="0"/>
              </a:rPr>
              <a:t>Tangga di sini gelap dan Anda tidak bisa melihat kaki Anda, jadi Anda bisa tersandung dan jatuh</a:t>
            </a: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a:solidFill>
                  <a:schemeClr val="tx1"/>
                </a:solidFill>
                <a:latin typeface="Arial" panose="020B0604020202020204" pitchFamily="34" charset="0"/>
                <a:cs typeface="Arial" panose="020B0604020202020204" pitchFamily="34" charset="0"/>
              </a:rPr>
              <a:t>Lantai lorong luar terbuat dari lembaran besi sehingga mungkin mudah menjadi licin saat hujan</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a:solidFill>
                  <a:schemeClr val="tx1"/>
                </a:solidFill>
                <a:latin typeface="Arial" panose="020B0604020202020204" pitchFamily="34" charset="0"/>
                <a:cs typeface="Arial" panose="020B0604020202020204" pitchFamily="34" charset="0"/>
              </a:rPr>
              <a:t>Saya harus bekerja dengan alat berat hari ini, jadi dengan pengaturan saat ini, saya mungkin akan berhubungan dengan satpam</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dirty="0">
                <a:solidFill>
                  <a:schemeClr val="tx1"/>
                </a:solidFill>
                <a:latin typeface="Arial" panose="020B0604020202020204" pitchFamily="34" charset="0"/>
                <a:cs typeface="Arial" panose="020B0604020202020204" pitchFamily="34" charset="0"/>
              </a:rPr>
              <a:t>Kemudian, mari siapkan sepatu anti slip. Bagaimana dengan menggelar tikar di lorong?</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a:solidFill>
                  <a:schemeClr val="tx1"/>
                </a:solidFill>
                <a:latin typeface="Arial" panose="020B0604020202020204" pitchFamily="34" charset="0"/>
                <a:cs typeface="Arial" panose="020B0604020202020204" pitchFamily="34" charset="0"/>
              </a:rPr>
              <a:t>Haruskah saya meminta untuk menyalakan lampu? Senter adalah barang yang harus dimiliki, ya.</a:t>
            </a: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a:solidFill>
                  <a:schemeClr val="tx1"/>
                </a:solidFill>
                <a:latin typeface="Arial" panose="020B0604020202020204" pitchFamily="34" charset="0"/>
                <a:cs typeface="Arial" panose="020B0604020202020204" pitchFamily="34" charset="0"/>
              </a:rPr>
              <a:t>Mari tinjau ulang rencana termasuk penempatan</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Mari berlatih Aktivitas Prediksi Bahaya (KYT)</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2000">
                <a:latin typeface="Arial" panose="020B0604020202020204" pitchFamily="34" charset="0"/>
                <a:cs typeface="Arial" panose="020B0604020202020204" pitchFamily="34" charset="0"/>
              </a:rPr>
              <a:t>Metode 4 ronde dasar KYT</a:t>
            </a:r>
            <a:endParaRPr lang="en-US" altLang="ja-JP" sz="2000" dirty="0">
              <a:latin typeface="Arial" panose="020B0604020202020204" pitchFamily="34" charset="0"/>
              <a:cs typeface="Arial" panose="020B0604020202020204" pitchFamily="34" charset="0"/>
            </a:endParaRPr>
          </a:p>
          <a:p>
            <a:pPr marL="468000" lvl="1" rtl="0"/>
            <a:r>
              <a:rPr lang="id" sz="1800">
                <a:latin typeface="Arial" panose="020B0604020202020204" pitchFamily="34" charset="0"/>
                <a:cs typeface="Arial" panose="020B0604020202020204" pitchFamily="34" charset="0"/>
              </a:rPr>
              <a:t>Metode dasar KYT untuk menemukan, memahami, dan mengatasi bahaya yang tersembunyi di tempat kerja dan pekerjaan serta bekerja sebagai tim menggunakan lembar ilustrasi dan fokus pada lapangan dan benda aktual.</a:t>
            </a:r>
            <a:endParaRPr lang="en-US" altLang="ja-JP" sz="1800" dirty="0">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3887784400"/>
              </p:ext>
            </p:extLst>
          </p:nvPr>
        </p:nvGraphicFramePr>
        <p:xfrm>
          <a:off x="612000" y="2205000"/>
          <a:ext cx="8280000" cy="423816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id" sz="2000" dirty="0">
                          <a:solidFill>
                            <a:schemeClr val="bg1"/>
                          </a:solidFill>
                          <a:latin typeface="Arial" panose="020B0604020202020204" pitchFamily="34" charset="0"/>
                          <a:ea typeface="Meiryo UI" panose="020B0604030504040204" pitchFamily="50" charset="-128"/>
                          <a:cs typeface="Arial" panose="020B0604020202020204" pitchFamily="34" charset="0"/>
                        </a:rPr>
                        <a:t>Ronde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2000">
                          <a:solidFill>
                            <a:schemeClr val="bg1"/>
                          </a:solidFill>
                          <a:latin typeface="Arial" panose="020B0604020202020204" pitchFamily="34" charset="0"/>
                          <a:ea typeface="Meiryo UI" panose="020B0604030504040204" pitchFamily="50" charset="-128"/>
                          <a:cs typeface="Arial" panose="020B0604020202020204" pitchFamily="34" charset="0"/>
                        </a:rPr>
                        <a:t>Garis besar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61920">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[R1] Memahami situasi saat ini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Mari buat daftar bahaya apa yang mengintai!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6000">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[R2] Mengejar esensi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Mari kita persempit hal apa yang menjadi poin penting!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75200">
                <a:tc>
                  <a:txBody>
                    <a:bodyPr/>
                    <a:lstStyle/>
                    <a:p>
                      <a:pPr algn="ctr" rtl="0"/>
                      <a:r>
                        <a:rPr lang="id" sz="2000" dirty="0">
                          <a:latin typeface="Arial" panose="020B0604020202020204" pitchFamily="34" charset="0"/>
                          <a:ea typeface="Meiryo UI" panose="020B0604030504040204" pitchFamily="50" charset="-128"/>
                          <a:cs typeface="Arial" panose="020B0604020202020204" pitchFamily="34" charset="0"/>
                        </a:rPr>
                        <a:t>[R3] Penetapan tindakan pencegahan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Pikirkan tentang bagaimana Anda dapat mencegahnya!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8800">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[R4] Penetapan tujuan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dirty="0">
                          <a:latin typeface="Arial" panose="020B0604020202020204" pitchFamily="34" charset="0"/>
                          <a:ea typeface="Meiryo UI" panose="020B0604030504040204" pitchFamily="50" charset="-128"/>
                          <a:cs typeface="Arial" panose="020B0604020202020204" pitchFamily="34" charset="0"/>
                        </a:rPr>
                        <a:t>Mari kita tetapkan tujuan tindakan untuk mewujudkan langkah-langkahnya!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469463"/>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下矢印 7"/>
          <p:cNvSpPr/>
          <p:nvPr/>
        </p:nvSpPr>
        <p:spPr>
          <a:xfrm>
            <a:off x="1548000" y="4299268"/>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下矢印 9"/>
          <p:cNvSpPr/>
          <p:nvPr/>
        </p:nvSpPr>
        <p:spPr>
          <a:xfrm>
            <a:off x="1548000" y="551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STUDI KASUS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id" sz="1800" b="1">
                <a:solidFill>
                  <a:srgbClr val="C00000"/>
                </a:solidFill>
                <a:latin typeface="Arial" panose="020B0604020202020204" pitchFamily="34" charset="0"/>
                <a:cs typeface="Arial" panose="020B0604020202020204" pitchFamily="34" charset="0"/>
              </a:rPr>
              <a:t>Mari kita coba KYT dalam hal memandu orang yang lewat di lapangan kontruksi jalan!</a:t>
            </a:r>
            <a:endParaRPr lang="en-US" altLang="ja-JP" sz="1800" b="1" dirty="0">
              <a:solidFill>
                <a:srgbClr val="C00000"/>
              </a:solidFill>
              <a:latin typeface="Arial" panose="020B0604020202020204" pitchFamily="34" charset="0"/>
              <a:cs typeface="Arial" panose="020B0604020202020204" pitchFamily="34" charset="0"/>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485000"/>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14</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STUDI KASUS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id" sz="1600" b="1" dirty="0">
                <a:solidFill>
                  <a:srgbClr val="C00000"/>
                </a:solidFill>
                <a:latin typeface="Arial" panose="020B0604020202020204" pitchFamily="34" charset="0"/>
                <a:cs typeface="Arial" panose="020B0604020202020204" pitchFamily="34" charset="0"/>
              </a:rPr>
              <a:t>Mari kita coba KYT dalam hal memandu orang yang lewat di lapangan kontruksi jalan!</a:t>
            </a:r>
            <a:endParaRPr lang="en-US" altLang="ja-JP" sz="16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142077413"/>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id" sz="1800">
                          <a:solidFill>
                            <a:schemeClr val="bg1"/>
                          </a:solidFill>
                          <a:latin typeface="Arial" panose="020B0604020202020204" pitchFamily="34" charset="0"/>
                          <a:ea typeface="Meiryo UI" panose="020B0604030504040204" pitchFamily="50" charset="-128"/>
                          <a:cs typeface="Arial" panose="020B0604020202020204" pitchFamily="34" charset="0"/>
                        </a:rPr>
                        <a:t>Ronde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800">
                          <a:solidFill>
                            <a:schemeClr val="bg1"/>
                          </a:solidFill>
                          <a:latin typeface="Arial" panose="020B0604020202020204" pitchFamily="34" charset="0"/>
                          <a:ea typeface="Meiryo UI" panose="020B0604030504040204" pitchFamily="50" charset="-128"/>
                          <a:cs typeface="Arial" panose="020B0604020202020204" pitchFamily="34" charset="0"/>
                        </a:rPr>
                        <a:t>Garis besar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id" sz="1800" dirty="0">
                          <a:latin typeface="Arial" panose="020B0604020202020204" pitchFamily="34" charset="0"/>
                          <a:ea typeface="Meiryo UI" panose="020B0604030504040204" pitchFamily="50" charset="-128"/>
                          <a:cs typeface="Arial" panose="020B0604020202020204" pitchFamily="34" charset="0"/>
                        </a:rPr>
                        <a:t>[R1] Memahami situasi saat ini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id" sz="1800">
                          <a:latin typeface="Arial" panose="020B0604020202020204" pitchFamily="34" charset="0"/>
                          <a:ea typeface="Meiryo UI" panose="020B0604030504040204" pitchFamily="50" charset="-128"/>
                          <a:cs typeface="Arial" panose="020B0604020202020204" pitchFamily="34" charset="0"/>
                        </a:rPr>
                        <a:t>[R2] Mengejar esensi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id" sz="1800">
                          <a:latin typeface="Arial" panose="020B0604020202020204" pitchFamily="34" charset="0"/>
                          <a:ea typeface="Meiryo UI" panose="020B0604030504040204" pitchFamily="50" charset="-128"/>
                          <a:cs typeface="Arial" panose="020B0604020202020204" pitchFamily="34" charset="0"/>
                        </a:rPr>
                        <a:t>[R3] Penetapan tindakan pencegahan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id" sz="1800">
                          <a:latin typeface="Arial" panose="020B0604020202020204" pitchFamily="34" charset="0"/>
                          <a:ea typeface="Meiryo UI" panose="020B0604030504040204" pitchFamily="50" charset="-128"/>
                          <a:cs typeface="Arial" panose="020B0604020202020204" pitchFamily="34" charset="0"/>
                        </a:rPr>
                        <a:t>[R4] Penetapan tujuan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15</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STUDI KASUS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id" sz="1600" b="1" dirty="0">
                <a:solidFill>
                  <a:srgbClr val="C00000"/>
                </a:solidFill>
                <a:latin typeface="Arial" panose="020B0604020202020204" pitchFamily="34" charset="0"/>
                <a:cs typeface="Arial" panose="020B0604020202020204" pitchFamily="34" charset="0"/>
              </a:rPr>
              <a:t>Mari kita coba KYT dalam hal memandu orang yang lewat di lapangan kontruksi jalan!</a:t>
            </a:r>
            <a:endParaRPr lang="en-US" altLang="ja-JP" sz="16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452460719"/>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id" sz="1600">
                          <a:solidFill>
                            <a:schemeClr val="bg1"/>
                          </a:solidFill>
                          <a:latin typeface="Arial" panose="020B0604020202020204" pitchFamily="34" charset="0"/>
                          <a:ea typeface="Meiryo UI" panose="020B0604030504040204" pitchFamily="50" charset="-128"/>
                          <a:cs typeface="Arial" panose="020B0604020202020204" pitchFamily="34" charset="0"/>
                        </a:rPr>
                        <a:t>Ronde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600">
                          <a:solidFill>
                            <a:schemeClr val="bg1"/>
                          </a:solidFill>
                          <a:latin typeface="Arial" panose="020B0604020202020204" pitchFamily="34" charset="0"/>
                          <a:ea typeface="Meiryo UI" panose="020B0604030504040204" pitchFamily="50" charset="-128"/>
                          <a:cs typeface="Arial" panose="020B0604020202020204" pitchFamily="34" charset="0"/>
                        </a:rPr>
                        <a:t>Garis besar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[R1] Memahami situasi saat ini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Perhatian difokuskan pada orang yang lewat, dan mereka mungkin tidak memperhatikan ekskavator hidrolik yang mendekat.</a:t>
                      </a:r>
                    </a:p>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Anda mungkin menginjak kerikil yang tumpah dari tanggul sehingga terpeleset dan jatuh.</a:t>
                      </a:r>
                    </a:p>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Anda mungkin menabrak lengan ekskavator yang tiba-tiba berputar.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[R2] Mengejar esensi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b="1" u="sng">
                          <a:latin typeface="Arial" panose="020B0604020202020204" pitchFamily="34" charset="0"/>
                          <a:ea typeface="Meiryo UI" panose="020B0604030504040204" pitchFamily="50" charset="-128"/>
                          <a:cs typeface="Arial" panose="020B0604020202020204" pitchFamily="34" charset="0"/>
                        </a:rPr>
                        <a:t>Perhatian difokuskan pada orang yang lewat, dan mereka mungkin tidak memperhatikan ekskavator hidrolik yang mendekat.</a:t>
                      </a:r>
                    </a:p>
                    <a:p>
                      <a:pPr marL="342900" indent="-342900" algn="l" rtl="0">
                        <a:buFont typeface="Wingdings" panose="05000000000000000000" pitchFamily="2" charset="2"/>
                        <a:buChar char="ü"/>
                      </a:pPr>
                      <a:r>
                        <a:rPr lang="id"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Anda mungkin menginjak kerikil yang tumpah dari tanggul sehingga terpeleset dan jatuh.</a:t>
                      </a:r>
                    </a:p>
                    <a:p>
                      <a:pPr marL="342900" indent="-342900" algn="l" rtl="0">
                        <a:buFont typeface="Wingdings" panose="05000000000000000000" pitchFamily="2" charset="2"/>
                        <a:buChar char="ü"/>
                      </a:pPr>
                      <a:r>
                        <a:rPr lang="id"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Anda mungkin menabrak lengan ekskavator yang tiba-tiba berputar.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[R3] Penetapan tindakan pencegahan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a:latin typeface="Arial" panose="020B0604020202020204" pitchFamily="34" charset="0"/>
                          <a:ea typeface="Meiryo UI" panose="020B0604030504040204" pitchFamily="50" charset="-128"/>
                          <a:cs typeface="Arial" panose="020B0604020202020204" pitchFamily="34" charset="0"/>
                        </a:rPr>
                        <a:t>Menjauhlah dari arah gerak ekskavator hidrolik.</a:t>
                      </a:r>
                    </a:p>
                    <a:p>
                      <a:pPr marL="342900" indent="-342900" algn="l" rtl="0">
                        <a:buFont typeface="Wingdings" panose="05000000000000000000" pitchFamily="2" charset="2"/>
                        <a:buChar char="ü"/>
                      </a:pPr>
                      <a:r>
                        <a:rPr lang="id" sz="1200">
                          <a:latin typeface="Arial" panose="020B0604020202020204" pitchFamily="34" charset="0"/>
                          <a:ea typeface="Meiryo UI" panose="020B0604030504040204" pitchFamily="50" charset="-128"/>
                          <a:cs typeface="Arial" panose="020B0604020202020204" pitchFamily="34" charset="0"/>
                        </a:rPr>
                        <a:t>Pengemudi dan satpam memutuskan terlebih dahulu bagaimana memberi isyarat saat memindahkan ekskavator hidrolik.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[R4] Penetapan tujuan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Saat memindahkan ekskavator hidrolik, pengemudi menggunakan walkie talkie untuk menghubungi satpam dan keduanya memastikan keamanan sebelum memindahkan ekskavator hidrolik. (Jika tidak dapat mengonfirmasinya, jangan pindahkan.)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16</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b="1" dirty="0">
                <a:solidFill>
                  <a:schemeClr val="tx1"/>
                </a:solidFill>
                <a:latin typeface="Arial" panose="020B0604020202020204" pitchFamily="34" charset="0"/>
                <a:ea typeface="Meiryo UI" panose="020B0604030504040204" pitchFamily="50" charset="-128"/>
                <a:cs typeface="Arial" panose="020B0604020202020204" pitchFamily="34" charset="0"/>
              </a:rPr>
              <a:t>Dorong 4S/5S (4R/5R) untuk meningkatkan lingkungan kerja yang aman</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644861579"/>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Ringkas</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Seiri</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Pisahkan apa yang dibutuhkan dari apa yang tidak dibutuhkan lalu buang apa yang tidak dibutuhkan.</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Jika barang-barang yang tidak perlu diletakkan sembarangan di lorong, Anda bisa tersandung dan terguling.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Rapi</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Seiton</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Pisahkan dan letakkan apa yang dibutuhkan agar mudah digunakan.</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Efisiensi kerja dapat ditingkatkan dengan menemukan cara untuk menggunakan apa yang dibutuhkan saat diperlukan. Selain itu, setelah Anda menggunakannya, usahakan untuk membereskan dengan benar dan mengembalikannya ke posisi semula (akan lebih mudah untuk mengatur semuanya jika Anda menunjukkan posisi aslinya dengan foto).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Resik</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Seiso</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Bersihkan untuk menghilangkan sampah dan kotoran.</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Jika lantai dipenuhi sampah atau barang yang berserakan, atau jika lantai basah atau kotor karena minyak, Anda mungkin akan tersandung atau terpeleset dan terguling.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Rawat</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Seiketsu</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Mari jaga kondisi tetap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Ringkas</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Seiri</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Rapi</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Seiton</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 dan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Resik</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Seiso</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Ulangi </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Ringkas</a:t>
                      </a:r>
                      <a:r>
                        <a:rPr lang="en-US"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Seiri</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Rapi</a:t>
                      </a:r>
                      <a:r>
                        <a:rPr lang="en-US"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Seiton</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 dan </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Resik </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Seiso</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 untuk menjaga lingkungan kerja yang nyaman setiap saat. Hal ini juga diperlukan untuk menjaga operasi normal peralatan, dll. Selain itu, perawatan akan membantu mencegah penyakit menular.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Rajin</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Shitsuke</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Dorong dan biasakan untuk melakukan 4S (4R).</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Patuhi aturan yang telah ditetapkan dan biasakan dengan mengulanginya. Penting untuk menguasai 4S sehingga Anda benar-benar dapat bertindak dan tidak hanya memahaminya di dalam kepala.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88" y="1112749"/>
            <a:ext cx="814834" cy="814834"/>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262" y="2322958"/>
            <a:ext cx="772687" cy="772687"/>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1005925" y="3491020"/>
            <a:ext cx="851361" cy="743185"/>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262" y="4629580"/>
            <a:ext cx="772687" cy="772687"/>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1184" y="5745251"/>
            <a:ext cx="796102" cy="796102"/>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17</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301945"/>
            <a:ext cx="8499833" cy="9750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9999" y="2660436"/>
            <a:ext cx="8499833" cy="9360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39999" y="3961386"/>
            <a:ext cx="8499833" cy="9360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539999" y="5262336"/>
            <a:ext cx="8499833" cy="6866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"terguling"</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Tempat kerja selalu dibuat dalam kondisi 4S (4R) </a:t>
            </a:r>
            <a:r>
              <a:rPr lang="nl-NL" sz="2000" dirty="0">
                <a:latin typeface="Arial" panose="020B0604020202020204" pitchFamily="34" charset="0"/>
                <a:cs typeface="Arial" panose="020B0604020202020204" pitchFamily="34" charset="0"/>
              </a:rPr>
              <a:t>Ringkas (Seiri), Rapi (Seiton), Rawat (Seiketsu), Resik (Seiso)</a:t>
            </a:r>
            <a:r>
              <a:rPr lang="ja-JP" altLang="en-US" sz="2000" dirty="0">
                <a:latin typeface="Arial" panose="020B0604020202020204" pitchFamily="34" charset="0"/>
                <a:cs typeface="Arial" panose="020B0604020202020204" pitchFamily="34" charset="0"/>
              </a:rPr>
              <a:t> </a:t>
            </a:r>
            <a:r>
              <a:rPr lang="id" sz="2000" dirty="0">
                <a:latin typeface="Arial" panose="020B0604020202020204" pitchFamily="34" charset="0"/>
                <a:cs typeface="Arial" panose="020B0604020202020204" pitchFamily="34" charset="0"/>
              </a:rPr>
              <a:t>agar aman!</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barang dan kabelnya berantakan di lantai, risiko tersandung lalu terguling akan meningkat.</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lantai basah, lantai akan licin dan meningkatkan risiko terguling.</a:t>
            </a:r>
          </a:p>
          <a:p>
            <a:pPr rtl="0"/>
            <a:r>
              <a:rPr lang="id" sz="2000" dirty="0">
                <a:latin typeface="Arial" panose="020B0604020202020204" pitchFamily="34" charset="0"/>
                <a:cs typeface="Arial" panose="020B0604020202020204" pitchFamily="34" charset="0"/>
              </a:rPr>
              <a:t>Mari periksa kondisi lantai dan lorongnya!</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lantai basah karena air, lantai akan licin, selain itu jika ada undakan atau permukaan bergelombang, Anda akan mudah tersandung sehingga meningkatkan risiko terguling.</a:t>
            </a:r>
          </a:p>
          <a:p>
            <a:pPr rtl="0"/>
            <a:r>
              <a:rPr lang="id" sz="2000" dirty="0">
                <a:latin typeface="Arial" panose="020B0604020202020204" pitchFamily="34" charset="0"/>
                <a:cs typeface="Arial" panose="020B0604020202020204" pitchFamily="34" charset="0"/>
              </a:rPr>
              <a:t>Pastikan ada pencahayaan yang cukup di lorong!</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ada titik gelap di mana cahaya tidak mencapainya, Anda akan mudah tidak menyadari benda yang diletakkan di lantai, undakan, dll. sehingga meningkatkan risiko terguling.</a:t>
            </a:r>
          </a:p>
          <a:p>
            <a:pPr rtl="0"/>
            <a:r>
              <a:rPr lang="id" sz="2000" dirty="0">
                <a:latin typeface="Arial" panose="020B0604020202020204" pitchFamily="34" charset="0"/>
                <a:cs typeface="Arial" panose="020B0604020202020204" pitchFamily="34" charset="0"/>
              </a:rPr>
              <a:t>Mari gunakan sepatu yang tidak mudah membuat terguling!</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Gunakan sepatu yang tidak mudah terpeleset seperti sepatu bersol karet untuk mencegah terguling.</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18</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"terguling"</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Tempat-tempat utama yang licin</a:t>
            </a:r>
            <a:endParaRPr lang="en-US"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marL="0" indent="0" rtl="0">
              <a:buNone/>
            </a:pPr>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Tempat-tempat utama yang mudah tersandung</a:t>
            </a:r>
            <a:endParaRPr lang="en-US" altLang="ja-JP" sz="1800" dirty="0">
              <a:latin typeface="Arial" panose="020B0604020202020204" pitchFamily="34" charset="0"/>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735983845"/>
              </p:ext>
            </p:extLst>
          </p:nvPr>
        </p:nvGraphicFramePr>
        <p:xfrm>
          <a:off x="432000" y="1071210"/>
          <a:ext cx="8460000" cy="188976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id" sz="1400" dirty="0">
                          <a:solidFill>
                            <a:schemeClr val="bg1"/>
                          </a:solidFill>
                          <a:latin typeface="Arial" panose="020B0604020202020204" pitchFamily="34" charset="0"/>
                          <a:ea typeface="Meiryo UI" panose="020B0604030504040204" pitchFamily="50" charset="-128"/>
                          <a:cs typeface="Arial" panose="020B0604020202020204" pitchFamily="34" charset="0"/>
                        </a:rPr>
                        <a:t>Dalam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400">
                          <a:solidFill>
                            <a:schemeClr val="bg1"/>
                          </a:solidFill>
                          <a:latin typeface="Arial" panose="020B0604020202020204" pitchFamily="34" charset="0"/>
                          <a:ea typeface="Meiryo UI" panose="020B0604030504040204" pitchFamily="50" charset="-128"/>
                          <a:cs typeface="Arial" panose="020B0604020202020204" pitchFamily="34" charset="0"/>
                        </a:rPr>
                        <a:t>Luar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lantai kotor dengan air atau minyak</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Tempat-tempat berair di kamar mandi dan dapur</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Tikar dan karpet diletakkan di lantai dengan gesekan rendah</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Lantai batu dan lantai yang dilapisi lilin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Lubang got (khususnya dalam kondisi basah)</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Grating (jeruji besi penutup selokan)</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Lantai batu dan pelat tembaga di lapangan konstruksi (pelat logam)</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logam tangga dan lorong</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jalan beku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960052472"/>
              </p:ext>
            </p:extLst>
          </p:nvPr>
        </p:nvGraphicFramePr>
        <p:xfrm>
          <a:off x="432000" y="3357000"/>
          <a:ext cx="8460000" cy="188976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rtl="0"/>
                      <a:r>
                        <a:rPr lang="id" sz="1400" dirty="0">
                          <a:solidFill>
                            <a:schemeClr val="bg1"/>
                          </a:solidFill>
                          <a:latin typeface="Arial" panose="020B0604020202020204" pitchFamily="34" charset="0"/>
                          <a:ea typeface="Meiryo UI" panose="020B0604030504040204" pitchFamily="50" charset="-128"/>
                          <a:cs typeface="Arial" panose="020B0604020202020204" pitchFamily="34" charset="0"/>
                        </a:rPr>
                        <a:t>Dalam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400">
                          <a:solidFill>
                            <a:schemeClr val="bg1"/>
                          </a:solidFill>
                          <a:latin typeface="Arial" panose="020B0604020202020204" pitchFamily="34" charset="0"/>
                          <a:ea typeface="Meiryo UI" panose="020B0604030504040204" pitchFamily="50" charset="-128"/>
                          <a:cs typeface="Arial" panose="020B0604020202020204" pitchFamily="34" charset="0"/>
                        </a:rPr>
                        <a:t>Luar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lantai dengan undakan dan permukaan bergelombang</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Benda yang diletakkan di lorong atau lantai dalam ruangan</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Tikar dan karpet yang tergulung atau tertekuk</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Kaki meja dan partisi (sekat)</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Kabel-kabel yang diletakkan sembarangan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Jalan dan lorong dengan undakan dan permukaan bergelombang</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Batu tepi jalan, trotoar, penanaman pohon pinggir jalan, dll.</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Tangga, travelator, eskalator</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Blok braille dan lereng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32000" y="5445000"/>
            <a:ext cx="8460000" cy="100287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1600" dirty="0">
                <a:solidFill>
                  <a:schemeClr val="tx1"/>
                </a:solidFill>
                <a:latin typeface="Arial" panose="020B0604020202020204" pitchFamily="34" charset="0"/>
                <a:ea typeface="Meiryo UI" panose="020B0604030504040204" pitchFamily="50" charset="-128"/>
                <a:cs typeface="Arial" panose="020B0604020202020204" pitchFamily="34" charset="0"/>
              </a:rPr>
              <a:t>Setelah berpatroli di luar ruangan di tengah hujan, ketika saya memasuki ruangan dengan sepatu basah, saya terpeleset di lantai dan terguling.</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19</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44912" y="5423043"/>
            <a:ext cx="8591081" cy="11710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3" y="3844991"/>
            <a:ext cx="8591081" cy="1236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74854" y="1642087"/>
            <a:ext cx="5685024" cy="187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3703" y="765000"/>
            <a:ext cx="8853023" cy="5903999"/>
          </a:xfrm>
        </p:spPr>
        <p:txBody>
          <a:bodyPr rtlCol="0">
            <a:normAutofit/>
          </a:bodyPr>
          <a:lstStyle/>
          <a:p>
            <a:pPr marL="0" indent="0" rtl="0">
              <a:buNone/>
            </a:pPr>
            <a:r>
              <a:rPr lang="id" sz="1600" dirty="0">
                <a:latin typeface="Arial" panose="020B0604020202020204" pitchFamily="34" charset="0"/>
                <a:cs typeface="Arial" panose="020B0604020202020204" pitchFamily="34" charset="0"/>
              </a:rPr>
              <a:t>[Contoh kecelakaan kerja 1]</a:t>
            </a:r>
            <a:r>
              <a:rPr lang="id" sz="1600" b="1" dirty="0">
                <a:solidFill>
                  <a:srgbClr val="C00000"/>
                </a:solidFill>
                <a:latin typeface="Arial" panose="020B0604020202020204" pitchFamily="34" charset="0"/>
                <a:cs typeface="Arial" panose="020B0604020202020204" pitchFamily="34" charset="0"/>
              </a:rPr>
              <a:t> Tertabrak ekskavator seret saat sedang memandu kendaraan dalam pekerjaan pelebaran jalan</a:t>
            </a:r>
            <a:endParaRPr lang="en-US" altLang="ja-JP" sz="1600" b="1" dirty="0">
              <a:solidFill>
                <a:srgbClr val="C00000"/>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1 Kondisi terjadinya kecelakaan kerja</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A (tahun ke-2 setelah bergabung dengan perusahaan) adalah satpam yang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bekerja di lokasi konstruksi</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dan bertanggung jawab dalam memandu lalu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lintas kendaraan umum.</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B adalah penanggung jawab kerja di lokasi konstruksi sekaligus pengemudi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yang menggunakan ekskavator seret pada hari itu</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untuk pemeliharaan jalan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raya seperti pelebaran jalan prefektur, dll.</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Saat B sedang melakukan kerja memberikan tekanan pada batu-batu kecil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sambil menjalankan ekskavator seret maju mundur,</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kepala A terbentur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mengenai ekskavator seret.</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2 Pekerjaan yang tidak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B memundurkan ekskavator seret tanpa memeriksa bagian belakang sepenuhnya.</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A pindah dari posisi yang ditentukan ke area kerja ekskavator seret (tempat yang semestinya tidak boleh dimasuki).</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Rencana kerja dan prosedur kerja berdasarkan kemajuan dan perubahan pekerjaan tidak dijelaskan.</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Tidak ada yang ditunjuk untuk memantau seluruh pekerjaan.</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3 Untuk pekerjaan yang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Peninjauan ulang dan klarifikasi rencana dan prosedur kerja berdasarkan perubahan kemajuan pekerjaan dan kondisi lapangan.</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Implementasi penempatan pemandu lalu lintas yang tepat berdasarkan pengalaman.</a:t>
            </a:r>
            <a:endParaRPr kumimoji="1"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Klarifikasi instruksi dan kepatuhan terhadap aturan sebelum mulai bekerja, seperti area berbahaya dan bagian di mana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posisi berdiri dilarang.</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Ada berbagai bahaya di tempat kerja</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正方形/長方形 7"/>
          <p:cNvSpPr/>
          <p:nvPr/>
        </p:nvSpPr>
        <p:spPr>
          <a:xfrm>
            <a:off x="465024" y="4926054"/>
            <a:ext cx="8499833" cy="7129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6" y="1479080"/>
            <a:ext cx="8571833" cy="7008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5023" y="2954966"/>
            <a:ext cx="8499833" cy="7129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465023" y="3987842"/>
            <a:ext cx="8499833" cy="5637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465023" y="5980393"/>
            <a:ext cx="8499833" cy="543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"kecelakaan lalu lintas"</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82977" y="1142325"/>
            <a:ext cx="8853023" cy="5771237"/>
          </a:xfrm>
        </p:spPr>
        <p:txBody>
          <a:bodyPr rtlCol="0">
            <a:normAutofit/>
          </a:bodyPr>
          <a:lstStyle/>
          <a:p>
            <a:pPr rtl="0"/>
            <a:r>
              <a:rPr lang="id" sz="1800" dirty="0">
                <a:latin typeface="Arial" panose="020B0604020202020204" pitchFamily="34" charset="0"/>
                <a:cs typeface="Arial" panose="020B0604020202020204" pitchFamily="34" charset="0"/>
              </a:rPr>
              <a:t>Mari kenakan perlengkapan yang sudah ditentukan!</a:t>
            </a:r>
          </a:p>
          <a:p>
            <a:pPr marL="468000" lvl="1" rtl="0"/>
            <a:r>
              <a:rPr lang="id" sz="1600" dirty="0">
                <a:latin typeface="Arial" panose="020B0604020202020204" pitchFamily="34" charset="0"/>
                <a:cs typeface="Arial" panose="020B0604020202020204" pitchFamily="34" charset="0"/>
              </a:rPr>
              <a:t>Kenakan perlengkapan yang telah ditentukan seperti bendera tangan/lampu pandu, peluit, walkie talkie, topi pelindung (helm), rompi reflektif, dll. serta periksa sisa daya baterai untuk benda-benda yang bergerak dengan baterai.</a:t>
            </a:r>
          </a:p>
          <a:p>
            <a:pPr rtl="0"/>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Sebagai aturan umum, mari kita berdiri di trotoar!</a:t>
            </a:r>
          </a:p>
          <a:p>
            <a:pPr marL="468000" lvl="1" rtl="0"/>
            <a:r>
              <a:rPr lang="id" sz="1600" dirty="0">
                <a:latin typeface="Arial" panose="020B0604020202020204" pitchFamily="34" charset="0"/>
                <a:cs typeface="Arial" panose="020B0604020202020204" pitchFamily="34" charset="0"/>
              </a:rPr>
              <a:t>Kecuali jika tidak dapat dihindari, mungkin sulit bagi pengemudi untuk melihat satpam terutama pada malam hari atau ketika jalan raya dengan cahaya latar, dll. meskipun itu adalah jalan dengan jarak pandang yang baik.</a:t>
            </a:r>
          </a:p>
          <a:p>
            <a:pPr rtl="0"/>
            <a:r>
              <a:rPr lang="id" sz="1800" dirty="0">
                <a:latin typeface="Arial" panose="020B0604020202020204" pitchFamily="34" charset="0"/>
                <a:cs typeface="Arial" panose="020B0604020202020204" pitchFamily="34" charset="0"/>
              </a:rPr>
              <a:t>Mari kita berdiri di tempat yang mudah dilihat oleh pengemudi kendaraan!</a:t>
            </a:r>
          </a:p>
          <a:p>
            <a:pPr marL="468000" lvl="1" rtl="0"/>
            <a:r>
              <a:rPr lang="id" sz="1600" dirty="0">
                <a:latin typeface="Arial" panose="020B0604020202020204" pitchFamily="34" charset="0"/>
                <a:cs typeface="Arial" panose="020B0604020202020204" pitchFamily="34" charset="0"/>
              </a:rPr>
              <a:t>Jika Anda berdiri di titik buta pengemudi, pengemudi mungkin akan mulai mengemudi tanpa memperhatikan satpam.</a:t>
            </a:r>
          </a:p>
          <a:p>
            <a:pPr rtl="0"/>
            <a:r>
              <a:rPr lang="id" sz="1800" dirty="0">
                <a:latin typeface="Arial" panose="020B0604020202020204" pitchFamily="34" charset="0"/>
                <a:cs typeface="Arial" panose="020B0604020202020204" pitchFamily="34" charset="0"/>
              </a:rPr>
              <a:t>Mari jaga jarak aman yang tepat dari kendaraan!</a:t>
            </a:r>
          </a:p>
          <a:p>
            <a:pPr marL="468000" lvl="1" rtl="0"/>
            <a:r>
              <a:rPr lang="id" sz="1600" dirty="0">
                <a:latin typeface="Arial" panose="020B0604020202020204" pitchFamily="34" charset="0"/>
                <a:cs typeface="Arial" panose="020B0604020202020204" pitchFamily="34" charset="0"/>
              </a:rPr>
              <a:t>Menjaga jarak aman yang tepat akan memberi Anda lebih banyak waktu untuk menghadapi kendaraan yang melaju mendadak dan tidak terduga, tergulinnya satpam itu sendiri dalam cuaca buruk, dll.</a:t>
            </a:r>
            <a:endParaRPr lang="en-US" altLang="ja-JP" sz="1600" dirty="0">
              <a:latin typeface="Arial" panose="020B0604020202020204" pitchFamily="34" charset="0"/>
              <a:cs typeface="Arial" panose="020B0604020202020204" pitchFamily="34" charset="0"/>
            </a:endParaRPr>
          </a:p>
          <a:p>
            <a:pPr marL="10800" rtl="0"/>
            <a:r>
              <a:rPr lang="id" sz="1800" dirty="0">
                <a:latin typeface="Arial" panose="020B0604020202020204" pitchFamily="34" charset="0"/>
                <a:cs typeface="Arial" panose="020B0604020202020204" pitchFamily="34" charset="0"/>
              </a:rPr>
              <a:t>Mari beri isyarat dengan gerakan besar yang mudah dipahami!</a:t>
            </a:r>
            <a:endParaRPr lang="en-US" altLang="ja-JP" sz="1800" dirty="0">
              <a:latin typeface="Arial" panose="020B0604020202020204" pitchFamily="34" charset="0"/>
              <a:cs typeface="Arial" panose="020B0604020202020204" pitchFamily="34" charset="0"/>
            </a:endParaRPr>
          </a:p>
          <a:p>
            <a:pPr marL="468000" lvl="1" rtl="0"/>
            <a:r>
              <a:rPr lang="id" sz="1600" dirty="0">
                <a:latin typeface="Arial" panose="020B0604020202020204" pitchFamily="34" charset="0"/>
                <a:cs typeface="Arial" panose="020B0604020202020204" pitchFamily="34" charset="0"/>
              </a:rPr>
              <a:t>Isyarat yang tidak jelas dapat menyebabkan kebingungan pengemudi dan panduan yang tidak tepat.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20</a:t>
            </a:fld>
            <a:endParaRPr kumimoji="1" lang="ja-JP" altLang="en-US" sz="1050">
              <a:latin typeface="Arial" panose="020B0604020202020204" pitchFamily="34" charset="0"/>
              <a:cs typeface="Arial" panose="020B0604020202020204" pitchFamily="34" charset="0"/>
            </a:endParaRPr>
          </a:p>
        </p:txBody>
      </p:sp>
      <p:sp>
        <p:nvSpPr>
          <p:cNvPr id="4" name="テキスト ボックス 3"/>
          <p:cNvSpPr txBox="1"/>
          <p:nvPr/>
        </p:nvSpPr>
        <p:spPr>
          <a:xfrm>
            <a:off x="324431" y="735335"/>
            <a:ext cx="4103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persiapan awal]</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4" name="テキスト ボックス 13"/>
          <p:cNvSpPr txBox="1"/>
          <p:nvPr/>
        </p:nvSpPr>
        <p:spPr>
          <a:xfrm>
            <a:off x="324431" y="2242183"/>
            <a:ext cx="3743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memandu lalu lintas]</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442960"/>
            <a:ext cx="8571833" cy="7309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4715" y="2891826"/>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"kecelakaan lalu lintas"</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88239" y="1130891"/>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Mari kita berikan isyarat dengan keluangan hati!</a:t>
            </a:r>
          </a:p>
          <a:p>
            <a:pPr marL="468000" lvl="1" rtl="0"/>
            <a:r>
              <a:rPr lang="id" sz="1600" dirty="0">
                <a:latin typeface="Arial" panose="020B0604020202020204" pitchFamily="34" charset="0"/>
                <a:cs typeface="Arial" panose="020B0604020202020204" pitchFamily="34" charset="0"/>
              </a:rPr>
              <a:t>Memperhatikan jarak henti, dll., memberikan isyarat dengan keluangan hati terutama dalam cuaca buruk atau di musim dingin ketika permukaan jalan membeku akan membantu memastikan keselamatan.</a:t>
            </a:r>
          </a:p>
          <a:p>
            <a:pPr rtl="0"/>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Mari berkendara dengan aman!</a:t>
            </a:r>
          </a:p>
          <a:p>
            <a:pPr marL="468000" lvl="1" rtl="0"/>
            <a:r>
              <a:rPr lang="id" sz="1600" dirty="0">
                <a:latin typeface="Arial" panose="020B0604020202020204" pitchFamily="34" charset="0"/>
                <a:cs typeface="Arial" panose="020B0604020202020204" pitchFamily="34" charset="0"/>
              </a:rPr>
              <a:t>Saat mengendarai kendaraan keamanan, dll. penting untuk mengemudi dengan aman dan mematuhi perilaku yang baik agar tidak menyebabkan kecelakaan lalu lintas.</a:t>
            </a:r>
          </a:p>
          <a:p>
            <a:pPr marL="239400" lvl="1" indent="0" rtl="0">
              <a:buNone/>
            </a:pPr>
            <a:endParaRPr lang="ja-JP" altLang="en-US" sz="1600" dirty="0">
              <a:latin typeface="Arial" panose="020B0604020202020204" pitchFamily="34" charset="0"/>
              <a:cs typeface="Arial" panose="020B0604020202020204" pitchFamily="34" charset="0"/>
            </a:endParaRPr>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1600" dirty="0">
                <a:solidFill>
                  <a:schemeClr val="tx1"/>
                </a:solidFill>
                <a:latin typeface="Arial" panose="020B0604020202020204" pitchFamily="34" charset="0"/>
                <a:ea typeface="Meiryo UI" panose="020B0604030504040204" pitchFamily="50" charset="-128"/>
                <a:cs typeface="Arial" panose="020B0604020202020204" pitchFamily="34" charset="0"/>
              </a:rPr>
              <a:t>Pada hari ketika jalan membeku, saya memberi isyarat berhenti pada sepeda yang berjalan dengan waktu yang sama seperti biasanya sehingga pemberhentian tidak tepat waktu dan saya terserempet sepeda.</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Ketika saya memandu lalu lintas dalam cuaca buruk, baterai lampu pandu habis, tetapi karena saya tetap menggunakannya seperti itu, pengemudi mobil sulit untuk melihatnya, dan saya terserempet mobil.</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21</a:t>
            </a:fld>
            <a:endParaRPr kumimoji="1" lang="ja-JP" altLang="en-US" sz="1050">
              <a:latin typeface="Arial" panose="020B0604020202020204" pitchFamily="34" charset="0"/>
              <a:cs typeface="Arial" panose="020B0604020202020204" pitchFamily="34" charset="0"/>
            </a:endParaRPr>
          </a:p>
        </p:txBody>
      </p:sp>
      <p:sp>
        <p:nvSpPr>
          <p:cNvPr id="10" name="テキスト ボックス 9"/>
          <p:cNvSpPr txBox="1"/>
          <p:nvPr/>
        </p:nvSpPr>
        <p:spPr>
          <a:xfrm>
            <a:off x="324431" y="693000"/>
            <a:ext cx="3239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memandu lalu lintas]</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2" name="テキスト ボックス 11"/>
          <p:cNvSpPr txBox="1"/>
          <p:nvPr/>
        </p:nvSpPr>
        <p:spPr>
          <a:xfrm>
            <a:off x="324430" y="2242423"/>
            <a:ext cx="2015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menyetir]</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995597"/>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9999" y="2017056"/>
            <a:ext cx="8499833" cy="8073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"sakit pinggang"</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Gunakan lori untuk membawa benda berat.</a:t>
            </a:r>
          </a:p>
          <a:p>
            <a:pPr marL="468000" lvl="1" rtl="0"/>
            <a:r>
              <a:rPr lang="id" sz="1800" dirty="0">
                <a:latin typeface="Arial" panose="020B0604020202020204" pitchFamily="34" charset="0"/>
                <a:cs typeface="Arial" panose="020B0604020202020204" pitchFamily="34" charset="0"/>
              </a:rPr>
              <a:t>Minimalkan ketegangan pada pinggang dengan membawa benda berat menggunakan peralatan seperti lori, kontainer, dll.</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tangani benda berat dengan postur yang benar!</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Jika Anda sama sekali tidak dapat menggunakan peralatan, singkirkan barang dan kabel di sekitarnya lalu tangani benda berat sedekat mungkin dengan tubuh Anda dan jaga sikap tubuh agar pusat gravitasi Anda tetap rendah.</a:t>
            </a:r>
          </a:p>
        </p:txBody>
      </p:sp>
      <p:graphicFrame>
        <p:nvGraphicFramePr>
          <p:cNvPr id="15" name="表 14"/>
          <p:cNvGraphicFramePr>
            <a:graphicFrameLocks noGrp="1"/>
          </p:cNvGraphicFramePr>
          <p:nvPr>
            <p:extLst>
              <p:ext uri="{D42A27DB-BD31-4B8C-83A1-F6EECF244321}">
                <p14:modId xmlns:p14="http://schemas.microsoft.com/office/powerpoint/2010/main" val="1836813700"/>
              </p:ext>
            </p:extLst>
          </p:nvPr>
        </p:nvGraphicFramePr>
        <p:xfrm>
          <a:off x="432000" y="2925000"/>
          <a:ext cx="8460000" cy="353904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id" sz="1400" dirty="0">
                          <a:solidFill>
                            <a:schemeClr val="bg1"/>
                          </a:solidFill>
                          <a:latin typeface="Arial" panose="020B0604020202020204" pitchFamily="34" charset="0"/>
                          <a:ea typeface="Meiryo UI" panose="020B0604030504040204" pitchFamily="50" charset="-128"/>
                          <a:cs typeface="Arial" panose="020B0604020202020204" pitchFamily="34" charset="0"/>
                        </a:rPr>
                        <a:t>Saat mengangkat benda berat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400">
                          <a:solidFill>
                            <a:schemeClr val="bg1"/>
                          </a:solidFill>
                          <a:latin typeface="Arial" panose="020B0604020202020204" pitchFamily="34" charset="0"/>
                          <a:ea typeface="Meiryo UI" panose="020B0604030504040204" pitchFamily="50" charset="-128"/>
                          <a:cs typeface="Arial" panose="020B0604020202020204" pitchFamily="34" charset="0"/>
                        </a:rPr>
                        <a:t>Saat mengganti arah sambil membawa barang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Anda mengangkat barang dari lantai atau tanah, letakkan satu kaki ke depan, tekuk lutut Anda, dan turunkan pinggang hingga cukup untuk mendekap barang. Terakhir, regangkan lutut dan berdirilah.</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Anda berbalik arah dengan membawa barang, putar tubuh Anda seluruhnya dan pertahankan postur yang tidak memaksakan diri.</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75999" y="1000716"/>
            <a:ext cx="8460001"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"sakit pinggang"</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324431" y="710325"/>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Mari gerakkan tubuh Anda seperti peregangan untuk mencegah sakit pinggang!</a:t>
            </a:r>
          </a:p>
          <a:p>
            <a:pPr marL="468000" lvl="1" rtl="0"/>
            <a:r>
              <a:rPr lang="id" sz="1600" dirty="0">
                <a:latin typeface="Arial" panose="020B0604020202020204" pitchFamily="34" charset="0"/>
                <a:cs typeface="Arial" panose="020B0604020202020204" pitchFamily="34" charset="0"/>
              </a:rPr>
              <a:t>Anda dapat mencegah sakit pinggang dengan melakukan peregangan tidak hanya sebelum mulai bekerja tetapi juga secara teratur sehari-hari.</a:t>
            </a:r>
            <a:endParaRPr lang="en-US" altLang="ja-JP" sz="1600" dirty="0">
              <a:latin typeface="Arial" panose="020B0604020202020204" pitchFamily="34" charset="0"/>
              <a:cs typeface="Arial" panose="020B0604020202020204" pitchFamily="34" charset="0"/>
            </a:endParaRPr>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dirty="0">
                <a:solidFill>
                  <a:schemeClr val="tx1"/>
                </a:solidFill>
                <a:latin typeface="Arial" panose="020B0604020202020204" pitchFamily="34" charset="0"/>
                <a:ea typeface="Meiryo UI" panose="020B0604030504040204" pitchFamily="50" charset="-128"/>
                <a:cs typeface="Arial" panose="020B0604020202020204" pitchFamily="34" charset="0"/>
              </a:rPr>
              <a:t>Setelah berdiri lama untuk menjaga keamanan, saya mencoba mengambil barang yang diletakkan di lantai, tetapi barang tersebut lebih berat dari yang diperkirakan dan saya sedang menekuk pinggang setengah sehingga pinggang saya tiba-tiba sakit dan saya tidak bisa bergerak.</a:t>
            </a:r>
            <a:endParaRPr kumimoji="1"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id"/>
                        <a:t>Melakukan peregangan</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Selain menjaga kelenturan otot, Anda dapat mencegah sakit pinggang dengan memperkuat otot-otot yang menopang pinggang seperti otot perut, otot punggung, dll.</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008208"/>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“sengatan panas”</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Sering-seringlah minum air dan garam serta ambil istirahat!</a:t>
            </a:r>
          </a:p>
          <a:p>
            <a:pPr marL="468000" lvl="1" rtl="0"/>
            <a:r>
              <a:rPr lang="id" sz="1800" dirty="0">
                <a:latin typeface="Arial" panose="020B0604020202020204" pitchFamily="34" charset="0"/>
                <a:cs typeface="Arial" panose="020B0604020202020204" pitchFamily="34" charset="0"/>
              </a:rPr>
              <a:t>Lakukan asupan air dan garam sebelum Anda mulai bekerja, minum minuman olahraga secara teratur, dan sering-seringlah beristirahat.</a:t>
            </a:r>
            <a:endParaRPr lang="en-US" altLang="ja-JP" sz="1800" dirty="0">
              <a:latin typeface="Arial" panose="020B0604020202020204" pitchFamily="34" charset="0"/>
              <a:cs typeface="Arial" panose="020B0604020202020204" pitchFamily="34" charset="0"/>
            </a:endParaRPr>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Asuplah tidak hanya air tetapi juga garam (natrium).</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Selalu simpan dan bawa minuman olahraga dan permen garam sehingga Anda dapat menggunakannya kapan saja.</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Beristirahatlah di ruangan yang sejuk.</a:t>
            </a: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id"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istirahat, isi kembali air dan garam dan pada saat yang sama dinginkan permukaan tubuh, kepala, tangan dan kaki Anda.</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24</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754217"/>
            <a:ext cx="8499834" cy="27942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980999"/>
            <a:ext cx="8499834" cy="24045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Tanggap darurat jika terjadi sengatan panas</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70806" y="710325"/>
            <a:ext cx="8853023" cy="6102675"/>
          </a:xfrm>
        </p:spPr>
        <p:txBody>
          <a:bodyPr rtlCol="0">
            <a:normAutofit lnSpcReduction="10000"/>
          </a:bodyPr>
          <a:lstStyle/>
          <a:p>
            <a:pPr rtl="0"/>
            <a:r>
              <a:rPr lang="id" sz="2000" dirty="0">
                <a:latin typeface="Arial" panose="020B0604020202020204" pitchFamily="34" charset="0"/>
                <a:cs typeface="Arial" panose="020B0604020202020204" pitchFamily="34" charset="0"/>
              </a:rPr>
              <a:t>Jika Anda menduga Anda mengalami sengatan panas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Anda banyak berkeringat, pusing, atau sempoyongan, segera laporkan kepada rekan kerja dan penanggung jawab lalu pindah ke tempat yang sejuk untuk mengasup air dan garam lalu istirahat.</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gejalanya tidak membaik (lebih buruk), laporkan kepada rekan kerja atau penanggung jawab dan minta mereka untuk segera menghubungi institusi medis.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gejalanya sudah reda setelah istirahat, ada kasus di mana seseorang ambruk saat sedang pulang ke rumah atau setelah pulang ke rumah, jadi setelah bekerja, mari kita tenang sampai suhu tubuh menjadi normal sebelum pulang ke rumah.</a:t>
            </a:r>
            <a:endParaRPr lang="en-US" altLang="ja-JP" sz="1800" dirty="0">
              <a:latin typeface="Arial" panose="020B0604020202020204" pitchFamily="34" charset="0"/>
              <a:cs typeface="Arial" panose="020B0604020202020204" pitchFamily="34" charset="0"/>
            </a:endParaRPr>
          </a:p>
          <a:p>
            <a:pPr rtl="0"/>
            <a:r>
              <a:rPr lang="id" sz="2000" dirty="0">
                <a:latin typeface="Arial" panose="020B0604020202020204" pitchFamily="34" charset="0"/>
                <a:cs typeface="Arial" panose="020B0604020202020204" pitchFamily="34" charset="0"/>
              </a:rPr>
              <a:t>Jika teman diduga mengalami sengatan panas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wajah rekan Anda merah, sempoyongan, atau berperilaku berbeda dari biasanya, segera panggil ia dan pindahkan ke tempat yang lebih sejuk untuk mengasup air dan garam serta beristirahat (sampaikan hal ini kepada rekan lain dan penanggung jawab dan jangan tinggalkan rekan Anda tersebut sendirian hingga ia pulih).</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rekan Anda ambruk, lakukan tindakan seperti menghubungi institusi medis dengan mengacu pada "pamflet pencegahan sengatan panas".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Untuk kelancaran tanggap darurat, berlatihlah setiap hari sehingga Anda dapat merespons tanpa menundanya dan sebelum mulai bekerja, lakukan konfirmasi seperti "laporan harus diberikan kepada siapa", "informasi kontak untuk institusi medis, dll.", "tempat istirahat dan penyimpanan minuman olahraga", dll.</a:t>
            </a:r>
          </a:p>
          <a:p>
            <a:pPr rtl="0"/>
            <a:endParaRPr lang="en-US" altLang="ja-JP" sz="20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25</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715675"/>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78271"/>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38220"/>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"terjatuh/jatuh"</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Mari periksa rute dan jalur patroli selagi terang!</a:t>
            </a:r>
          </a:p>
          <a:p>
            <a:pPr marL="468000" lvl="1" rtl="0"/>
            <a:r>
              <a:rPr lang="id" sz="1800" dirty="0">
                <a:latin typeface="Arial" panose="020B0604020202020204" pitchFamily="34" charset="0"/>
                <a:cs typeface="Arial" panose="020B0604020202020204" pitchFamily="34" charset="0"/>
              </a:rPr>
              <a:t>Periksa lokasi tangga, undakan, area licin, dll. saat masih terang, dan jika ada risiko terjatuh atau jatuh, bagikan informasi tersebut dan singkirkan bahaya.</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ikat kaki tangga!</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Saat bekerja di ketinggian menggunakan tangga dan sebagainya, risiko jatuh dari tangga atau tangga roboh akan meningkat jika kaki tanggal tidak diikat.</a:t>
            </a:r>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239400" lvl="1" indent="0" rtl="0">
              <a:buNone/>
            </a:pPr>
            <a:endParaRPr lang="en-US" altLang="ja-JP" sz="1800" dirty="0">
              <a:latin typeface="Arial" panose="020B0604020202020204" pitchFamily="34" charset="0"/>
              <a:cs typeface="Arial" panose="020B0604020202020204" pitchFamily="34" charset="0"/>
            </a:endParaRPr>
          </a:p>
          <a:p>
            <a:pPr marL="239400" lvl="1" indent="0" rtl="0">
              <a:buNone/>
            </a:pPr>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Jangan naik ke alat naik/turun selain lift untuk manusia dan barang seperti lift mobil!</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Lift adalah "khusus barang" dan dilarang untuk dinaiki dengan alasan apa pun.</a:t>
            </a:r>
            <a:endParaRPr lang="en-US" altLang="ja-JP" sz="1800" dirty="0">
              <a:latin typeface="Arial" panose="020B0604020202020204" pitchFamily="34" charset="0"/>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2427571452"/>
              </p:ext>
            </p:extLst>
          </p:nvPr>
        </p:nvGraphicFramePr>
        <p:xfrm>
          <a:off x="432000" y="2896200"/>
          <a:ext cx="8460000" cy="188976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id" sz="1600" dirty="0">
                          <a:solidFill>
                            <a:schemeClr val="bg1"/>
                          </a:solidFill>
                          <a:latin typeface="Arial" panose="020B0604020202020204" pitchFamily="34" charset="0"/>
                          <a:ea typeface="Meiryo UI" panose="020B0604030504040204" pitchFamily="50" charset="-128"/>
                          <a:cs typeface="Arial" panose="020B0604020202020204" pitchFamily="34" charset="0"/>
                        </a:rPr>
                        <a:t>Hal-hal yang perlu diperhatikan saat menggunakan tangga dan pijakan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Jangan memasang tangga atau pijakan di lantai yang lunak, tetapi pasang dan gunakan di lantai yang kokoh.</a:t>
                      </a:r>
                    </a:p>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Pastikan untuk menggunakan penghenti untuk mencegah kaki tangga terbuka.</a:t>
                      </a:r>
                    </a:p>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Hindari menaiki atau mengangkangi bagian atas tangga.</a:t>
                      </a:r>
                    </a:p>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Jangan gunakan tangga yang penghenti atau alat penyangganya (kaki) yang rusak atau pijakan yang berubah bentuk, dan gantilah sebagaimana mestinya.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26</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2981380"/>
            <a:ext cx="8499834" cy="5196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94487"/>
            <a:ext cx="8499834" cy="605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49436"/>
            <a:ext cx="8499834" cy="605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"terjepit"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Mari kita berdiri di tempat yang mudah dilihat oleh pengemudi kendaraan!</a:t>
            </a:r>
          </a:p>
          <a:p>
            <a:pPr marL="468000" lvl="1" rtl="0"/>
            <a:r>
              <a:rPr lang="id" sz="1800" dirty="0">
                <a:latin typeface="Arial" panose="020B0604020202020204" pitchFamily="34" charset="0"/>
                <a:cs typeface="Arial" panose="020B0604020202020204" pitchFamily="34" charset="0"/>
              </a:rPr>
              <a:t>Jika Anda berdiri di titik buta pengemudi, pengemudi mungkin akan mulai mengemudi tanpa memperhatikan satpam.</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kita periksa jangkauan gerak alat naik/turun dan kendaraan khusus!</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Periksa pergerakan alat naik/turun atau kendaraan khusus seperti ekskavator seret, dll. (gerakan naik turun, rentang putar sekop, dll.) dan jaga jarak aman.</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Pahami struktur pintu agar jari Anda tidak terjepit!</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Pahami lebih dulu arah membuka dan menutup pintu serta struktur pintu otomatis, dll.</a:t>
            </a:r>
            <a:endParaRPr lang="en-US" altLang="ja-JP" sz="1800" dirty="0">
              <a:latin typeface="Arial" panose="020B0604020202020204" pitchFamily="34" charset="0"/>
              <a:cs typeface="Arial" panose="020B0604020202020204" pitchFamily="34" charset="0"/>
            </a:endParaRPr>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2000">
                <a:solidFill>
                  <a:schemeClr val="tx1"/>
                </a:solidFill>
                <a:latin typeface="Arial" panose="020B0604020202020204" pitchFamily="34" charset="0"/>
                <a:ea typeface="Meiryo UI" panose="020B0604030504040204" pitchFamily="50" charset="-128"/>
                <a:cs typeface="Arial" panose="020B0604020202020204" pitchFamily="34" charset="0"/>
              </a:rPr>
              <a:t>Ketika saya mencoba keluar untuk patroli keamanan, pintu tiba-tiba tertutup karena angin kencang dan tangan saya terjepit.</a:t>
            </a:r>
            <a:endParaRPr kumimoji="1" lang="ja-JP" altLang="en-US" sz="20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2000">
                <a:solidFill>
                  <a:schemeClr val="tx1"/>
                </a:solidFill>
                <a:latin typeface="Arial" panose="020B0604020202020204" pitchFamily="34" charset="0"/>
                <a:ea typeface="Meiryo UI" panose="020B0604030504040204" pitchFamily="50" charset="-128"/>
                <a:cs typeface="Arial" panose="020B0604020202020204" pitchFamily="34" charset="0"/>
              </a:rPr>
              <a:t>Saya menurunkan pelat naik/turun padahal kaki saya berada tepat di bawah alat naik/turun sehingga kaki saya terjepit pelat naik/turun.</a:t>
            </a:r>
            <a:endParaRPr kumimoji="1" lang="ja-JP" altLang="en-US" sz="20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27</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35491" y="5140675"/>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40000" y="3364806"/>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540000" y="2401044"/>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4" name="正方形/長方形 13"/>
          <p:cNvSpPr/>
          <p:nvPr/>
        </p:nvSpPr>
        <p:spPr>
          <a:xfrm>
            <a:off x="540000" y="1437282"/>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"kecelakaan yang tepat"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marL="0" indent="0" rtl="0">
              <a:buNone/>
            </a:pPr>
            <a:r>
              <a:rPr lang="id" sz="2000" dirty="0">
                <a:latin typeface="Arial" panose="020B0604020202020204" pitchFamily="34" charset="0"/>
                <a:cs typeface="Arial" panose="020B0604020202020204" pitchFamily="34" charset="0"/>
              </a:rPr>
              <a:t>[Penanganan terhadap orang yang mencurigakan]</a:t>
            </a:r>
          </a:p>
          <a:p>
            <a:pPr rtl="0"/>
            <a:r>
              <a:rPr lang="id" sz="2000" dirty="0">
                <a:latin typeface="Arial" panose="020B0604020202020204" pitchFamily="34" charset="0"/>
                <a:cs typeface="Arial" panose="020B0604020202020204" pitchFamily="34" charset="0"/>
              </a:rPr>
              <a:t>Mari berbicara dengan penjelasan yang sopan dan kata-kata yang tulus!</a:t>
            </a:r>
          </a:p>
          <a:p>
            <a:pPr marL="468000" lvl="1" rtl="0"/>
            <a:r>
              <a:rPr lang="id" sz="1800" dirty="0">
                <a:latin typeface="Arial" panose="020B0604020202020204" pitchFamily="34" charset="0"/>
                <a:cs typeface="Arial" panose="020B0604020202020204" pitchFamily="34" charset="0"/>
              </a:rPr>
              <a:t>Anda dapat menghindari konflik dengan berusaha mendekati emosi dan perasaan orang lain.</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jaga jarak yang diperlukan!</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Hindari pendekatan yang tidak perlu untuk menghindari bahaya langsung dari orang yang mencurigakan.</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tangani orang yang mencurigakan dengan banyak orang!</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Jangan tangani orang yang mencurigakan sendirian, tetapi buat tim yang terdiri dari banyak orang untuk menanganinya.</a:t>
            </a:r>
            <a:endParaRPr lang="en-US" altLang="ja-JP" sz="1800" dirty="0">
              <a:latin typeface="Arial" panose="020B0604020202020204" pitchFamily="34" charset="0"/>
              <a:cs typeface="Arial" panose="020B0604020202020204" pitchFamily="34" charset="0"/>
            </a:endParaRPr>
          </a:p>
          <a:p>
            <a:pPr marL="0" indent="0" rtl="0">
              <a:buNone/>
            </a:pPr>
            <a:endParaRPr lang="en-US" altLang="ja-JP" sz="2000" dirty="0">
              <a:latin typeface="Arial" panose="020B0604020202020204" pitchFamily="34" charset="0"/>
              <a:cs typeface="Arial" panose="020B0604020202020204" pitchFamily="34" charset="0"/>
            </a:endParaRPr>
          </a:p>
          <a:p>
            <a:pPr marL="0" indent="0" rtl="0">
              <a:buNone/>
            </a:pPr>
            <a:r>
              <a:rPr lang="id" sz="2000" dirty="0">
                <a:latin typeface="Arial" panose="020B0604020202020204" pitchFamily="34" charset="0"/>
                <a:cs typeface="Arial" panose="020B0604020202020204" pitchFamily="34" charset="0"/>
              </a:rPr>
              <a:t>[Penanganan terhadap lebah]</a:t>
            </a:r>
          </a:p>
          <a:p>
            <a:pPr marL="10800" rtl="0"/>
            <a:r>
              <a:rPr lang="id" sz="2000" dirty="0">
                <a:latin typeface="Arial" panose="020B0604020202020204" pitchFamily="34" charset="0"/>
                <a:cs typeface="Arial" panose="020B0604020202020204" pitchFamily="34" charset="0"/>
              </a:rPr>
              <a:t>Jangan terlalu dekat dan jangan mengganggunya!</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Minta bantuan kepada pakarnya.</a:t>
            </a:r>
            <a:endParaRPr lang="en-US" altLang="ja-JP" sz="18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28</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5085000"/>
            <a:ext cx="8499834" cy="122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36167" y="3933000"/>
            <a:ext cx="8499834" cy="79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98624"/>
            <a:ext cx="8499834" cy="1142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341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saat terjadi situasi abnormal</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13277"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Hubungi lembaga kepolisian, dll.</a:t>
            </a:r>
          </a:p>
          <a:p>
            <a:pPr marL="468000" lvl="1" rtl="0"/>
            <a:r>
              <a:rPr lang="id" sz="1800" dirty="0">
                <a:latin typeface="Arial" panose="020B0604020202020204" pitchFamily="34" charset="0"/>
                <a:cs typeface="Arial" panose="020B0604020202020204" pitchFamily="34" charset="0"/>
              </a:rPr>
              <a:t>Pahami situasi dengan kepala dingin dan tenang, cegah penyebaran kerusakan, dan selamatkan serta berikan panduan kepada orang yang terluka.</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Mempertahankan tempat kejadian perkara (TPK)</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Masih banyak barang bukti tersisa yang dapat menyebabkan kejahatan dan kecelakaan.</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Cobalah untuk membuat TPK tetap berada dalam kondisi apa adanya dan bekerja sama dalam kegiatan pembuktian polisi, pemadam kebakaran, dll.</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Pelaksanaan resusitasi darurat</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Pelaksanaan bimbingan evakuasi</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Satpam sering diberikan peran seperti panduan evakuasi, pemadaman api awal, dll., jadi pastikan untuk tidak lupa memeriksa rencana evakuasi dan mempersiapkan panduan evakuasi.</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Pelaksanaan pemadaman api awal</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Jika Anda menemukan kebakaran seperti api kecil, dll., penting untuk berusaha melakukan pemadaman api awal sekaligus memberikan panduan evakuasi.</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Namun, jika Anda merasa dalam bahaya atau jika api telah menyebar hingga ke langit-langit, segeralah mengungsi.</a:t>
            </a:r>
            <a:endParaRPr lang="en-US" altLang="ja-JP" sz="18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29</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254711"/>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3" y="3926339"/>
            <a:ext cx="8591081" cy="1020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74854" y="1622705"/>
            <a:ext cx="5881146" cy="19602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18566" y="689311"/>
            <a:ext cx="8853023" cy="5976000"/>
          </a:xfrm>
        </p:spPr>
        <p:txBody>
          <a:bodyPr rtlCol="0">
            <a:normAutofit/>
          </a:bodyPr>
          <a:lstStyle/>
          <a:p>
            <a:pPr marL="0" indent="0" rtl="0">
              <a:buNone/>
            </a:pPr>
            <a:r>
              <a:rPr lang="id" sz="1600" dirty="0">
                <a:latin typeface="Arial" panose="020B0604020202020204" pitchFamily="34" charset="0"/>
                <a:cs typeface="Arial" panose="020B0604020202020204" pitchFamily="34" charset="0"/>
              </a:rPr>
              <a:t>[Contoh kecelakaan kerja 2] </a:t>
            </a:r>
            <a:r>
              <a:rPr lang="id" sz="1600" b="1" dirty="0">
                <a:solidFill>
                  <a:srgbClr val="C00000"/>
                </a:solidFill>
                <a:latin typeface="Arial" panose="020B0604020202020204" pitchFamily="34" charset="0"/>
                <a:cs typeface="Arial" panose="020B0604020202020204" pitchFamily="34" charset="0"/>
              </a:rPr>
              <a:t>Terkena sengatan panas saat memandu dan mengatur kendaraan di tempat parkir atap di bawah terik matahari</a:t>
            </a:r>
            <a:endParaRPr lang="en-US" altLang="ja-JP" sz="1600" b="1" dirty="0">
              <a:solidFill>
                <a:srgbClr val="C00000"/>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1 Kondisi terjadinya kecelakaan kerja</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C adalah satpam yang bertanggung jawab untuk memandu dan mengatur</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200" dirty="0">
                <a:solidFill>
                  <a:schemeClr val="tx1"/>
                </a:solidFill>
                <a:latin typeface="Arial" panose="020B0604020202020204" pitchFamily="34" charset="0"/>
                <a:cs typeface="Arial" panose="020B0604020202020204" pitchFamily="34" charset="0"/>
              </a:rPr>
              <a:t>　 kendaraan di tempat parkir luar supermarket di bawah terik matahari.</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Ia bertanggung jawab atas pekerjaan yang sama seperti hari sebelumnya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dan dua hari sebelumnya, dan pada hari tersebut C mengeluh kepada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penanggung jawab lapangan</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bahwa ia merasa tidak enak badan namun C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memutuskan bahwa dia baik-baik saja dan kembali bekerja.</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Penanggung jawab lapangan memperhatikan bahwa wajah C pucat dan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memerintahkannya istirahat, tetapi setelah itu</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ia mendapatkan C muntah-muntah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dan pingsan lalu meninggal karena sengatan panas.</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2 Pekerjaan yang tidak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Kondisi badan memburuk karena bekerja di bawah terik matahari berturut-turut.</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Pekerjaan dilakukan tanpa memastikan istirahat yang cukup.</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Tidak hanya C tetapi juga penanggung jawab lapangan tidak memiliki pengetahuan tentang sengatan panas dan tidak mengambil tindakan yang tepat.</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3 Untuk pekerjaan yang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Memastikan waktu istirahat dan tempat istirahat dengan mempertimbangkan kondisi kesehatan.</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Pertimbangkan asupan air dan garam, pakaian, dll. berdasarkan jam kerja yang panjang di bawah terik matahari.</a:t>
            </a:r>
            <a:endParaRPr kumimoji="1"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Edukasi menyeluruh tentang sengatan panas, termasuk tanggap darurat.</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Ada berbagai bahaya di tempat kerja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244464" y="1273660"/>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saat terjadi kecelakaan kerja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Sekalipun perusahaan keamanan, tempat pemberi kontrak kerja, dan satpam sendiri secara aktif melakukan manajemen kesehatan dan keselamatan kerja serta kegiatan kesehatan dan keselamatan, risiko terjadinya kecelakaan kerja tidak dapat dihilangkan.</a:t>
            </a:r>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Jika terjadi kecelakaan kerja di tempat kerja, lakukan penanganan (pertolongan pertama, dll.) bagi para korban.</a:t>
            </a:r>
            <a:endParaRPr lang="en-US" altLang="ja-JP" sz="1600" dirty="0">
              <a:latin typeface="Arial" panose="020B0604020202020204" pitchFamily="34" charset="0"/>
              <a:cs typeface="Arial" panose="020B0604020202020204" pitchFamily="34" charset="0"/>
            </a:endParaRPr>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2" name="爆発 1 1"/>
          <p:cNvSpPr/>
          <p:nvPr/>
        </p:nvSpPr>
        <p:spPr>
          <a:xfrm>
            <a:off x="324431" y="255754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a:latin typeface="Arial" panose="020B0604020202020204" pitchFamily="34" charset="0"/>
                <a:ea typeface="Meiryo UI" panose="020B0604030504040204" pitchFamily="50" charset="-128"/>
                <a:cs typeface="Arial" panose="020B0604020202020204" pitchFamily="34" charset="0"/>
              </a:rPr>
              <a:t>Terjadi kecelakaan kerja</a:t>
            </a:r>
          </a:p>
        </p:txBody>
      </p:sp>
      <p:sp>
        <p:nvSpPr>
          <p:cNvPr id="5" name="テキスト ボックス 4"/>
          <p:cNvSpPr txBox="1"/>
          <p:nvPr/>
        </p:nvSpPr>
        <p:spPr>
          <a:xfrm>
            <a:off x="1299728" y="3614296"/>
            <a:ext cx="1291829" cy="307777"/>
          </a:xfrm>
          <a:prstGeom prst="rect">
            <a:avLst/>
          </a:prstGeom>
          <a:noFill/>
        </p:spPr>
        <p:txBody>
          <a:bodyPr wrap="none" rtlCol="0">
            <a:spAutoFit/>
          </a:bodyPr>
          <a:lstStyle/>
          <a:p>
            <a:pPr rtl="0"/>
            <a:r>
              <a:rPr lang="id" sz="14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Tenang dulu!</a:t>
            </a:r>
          </a:p>
        </p:txBody>
      </p:sp>
      <p:sp>
        <p:nvSpPr>
          <p:cNvPr id="7" name="テキスト ボックス 6"/>
          <p:cNvSpPr txBox="1"/>
          <p:nvPr/>
        </p:nvSpPr>
        <p:spPr>
          <a:xfrm>
            <a:off x="1730012" y="3861346"/>
            <a:ext cx="6465231" cy="461665"/>
          </a:xfrm>
          <a:prstGeom prst="rect">
            <a:avLst/>
          </a:prstGeom>
          <a:noFill/>
        </p:spPr>
        <p:txBody>
          <a:bodyPr wrap="none" rtlCol="0">
            <a:spAutoFit/>
          </a:bodyPr>
          <a:lstStyle/>
          <a:p>
            <a:pPr rtl="0"/>
            <a:r>
              <a:rPr lang="id" sz="1200" dirty="0">
                <a:latin typeface="Arial" panose="020B0604020202020204" pitchFamily="34" charset="0"/>
                <a:ea typeface="メイリオ" panose="020B0604030504040204" pitchFamily="50" charset="-128"/>
                <a:cs typeface="Arial" panose="020B0604020202020204" pitchFamily="34" charset="0"/>
              </a:rPr>
              <a:t>Perhatikan agar tidak berlari dengan tergesa-gesa dan berhati-hati agar tidak menyebabkan </a:t>
            </a:r>
            <a:r>
              <a:rPr lang="en-US" sz="1200" dirty="0">
                <a:latin typeface="Arial" panose="020B0604020202020204" pitchFamily="34" charset="0"/>
                <a:ea typeface="メイリオ" panose="020B0604030504040204" pitchFamily="50" charset="-128"/>
                <a:cs typeface="Arial" panose="020B0604020202020204" pitchFamily="34" charset="0"/>
              </a:rPr>
              <a:t/>
            </a:r>
            <a:br>
              <a:rPr lang="en-US" sz="1200" dirty="0">
                <a:latin typeface="Arial" panose="020B0604020202020204" pitchFamily="34" charset="0"/>
                <a:ea typeface="メイリオ" panose="020B0604030504040204" pitchFamily="50" charset="-128"/>
                <a:cs typeface="Arial" panose="020B0604020202020204" pitchFamily="34" charset="0"/>
              </a:rPr>
            </a:br>
            <a:r>
              <a:rPr lang="id" sz="1200" dirty="0">
                <a:latin typeface="Arial" panose="020B0604020202020204" pitchFamily="34" charset="0"/>
                <a:ea typeface="メイリオ" panose="020B0604030504040204" pitchFamily="50" charset="-128"/>
                <a:cs typeface="Arial" panose="020B0604020202020204" pitchFamily="34" charset="0"/>
              </a:rPr>
              <a:t>bencana sekunder.</a:t>
            </a:r>
            <a:endParaRPr kumimoji="1" lang="ja-JP" altLang="en-US" sz="1200" dirty="0">
              <a:latin typeface="Arial" panose="020B0604020202020204" pitchFamily="34" charset="0"/>
              <a:ea typeface="メイリオ" panose="020B0604030504040204" pitchFamily="50" charset="-128"/>
              <a:cs typeface="Arial" panose="020B0604020202020204" pitchFamily="34" charset="0"/>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dirty="0">
                <a:latin typeface="Arial" panose="020B0604020202020204" pitchFamily="34" charset="0"/>
                <a:cs typeface="Arial" panose="020B0604020202020204" pitchFamily="34" charset="0"/>
              </a:rPr>
              <a:t>Penanganan di lapangan</a:t>
            </a:r>
          </a:p>
        </p:txBody>
      </p:sp>
      <p:sp>
        <p:nvSpPr>
          <p:cNvPr id="14" name="テキスト ボックス 13"/>
          <p:cNvSpPr txBox="1"/>
          <p:nvPr/>
        </p:nvSpPr>
        <p:spPr>
          <a:xfrm>
            <a:off x="1387610" y="5733834"/>
            <a:ext cx="5142755" cy="461665"/>
          </a:xfrm>
          <a:prstGeom prst="rect">
            <a:avLst/>
          </a:prstGeom>
          <a:noFill/>
        </p:spPr>
        <p:txBody>
          <a:bodyPr wrap="none" rtlCol="0">
            <a:spAutoFit/>
          </a:bodyPr>
          <a:lstStyle/>
          <a:p>
            <a:pPr marL="285750" indent="-285750" rtl="0">
              <a:buFont typeface="Wingdings" panose="05000000000000000000" pitchFamily="2" charset="2"/>
              <a:buChar char="l"/>
            </a:pPr>
            <a:r>
              <a:rPr lang="id" sz="1200">
                <a:latin typeface="Arial" panose="020B0604020202020204" pitchFamily="34" charset="0"/>
                <a:cs typeface="Arial" panose="020B0604020202020204" pitchFamily="34" charset="0"/>
              </a:rPr>
              <a:t>Pertolongan korban</a:t>
            </a:r>
            <a:endParaRPr kumimoji="1" lang="en-US" altLang="ja-JP" sz="1200" dirty="0">
              <a:latin typeface="Arial" panose="020B0604020202020204" pitchFamily="34" charset="0"/>
              <a:cs typeface="Arial" panose="020B0604020202020204" pitchFamily="34" charset="0"/>
            </a:endParaRPr>
          </a:p>
          <a:p>
            <a:pPr marL="285750" indent="-285750" rtl="0">
              <a:buFont typeface="Wingdings" panose="05000000000000000000" pitchFamily="2" charset="2"/>
              <a:buChar char="l"/>
            </a:pPr>
            <a:r>
              <a:rPr lang="id" sz="1200">
                <a:latin typeface="Arial" panose="020B0604020202020204" pitchFamily="34" charset="0"/>
                <a:cs typeface="Arial" panose="020B0604020202020204" pitchFamily="34" charset="0"/>
              </a:rPr>
              <a:t>Hubungi penanggung jawab lapangan/penanggung jawab keamanan</a:t>
            </a:r>
            <a:endParaRPr kumimoji="1" lang="ja-JP" altLang="en-US" sz="12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5207887" y="5733833"/>
            <a:ext cx="2869696" cy="276999"/>
          </a:xfrm>
          <a:prstGeom prst="rect">
            <a:avLst/>
          </a:prstGeom>
          <a:noFill/>
        </p:spPr>
        <p:txBody>
          <a:bodyPr wrap="none" rtlCol="0">
            <a:spAutoFit/>
          </a:bodyPr>
          <a:lstStyle/>
          <a:p>
            <a:pPr marL="285750" indent="-285750" rtl="0">
              <a:buFont typeface="Wingdings" panose="05000000000000000000" pitchFamily="2" charset="2"/>
              <a:buChar char="l"/>
            </a:pPr>
            <a:r>
              <a:rPr lang="id" sz="1200" dirty="0">
                <a:latin typeface="Arial" panose="020B0604020202020204" pitchFamily="34" charset="0"/>
                <a:cs typeface="Arial" panose="020B0604020202020204" pitchFamily="34" charset="0"/>
              </a:rPr>
              <a:t>Mengangkut korban ke rumah sakit</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30</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5400" b="1">
                <a:solidFill>
                  <a:schemeClr val="accent6">
                    <a:lumMod val="50000"/>
                  </a:schemeClr>
                </a:solidFill>
                <a:latin typeface="Arial" panose="020B0604020202020204" pitchFamily="34" charset="0"/>
                <a:ea typeface="Meiryo UI" panose="020B0604030504040204" pitchFamily="50" charset="-128"/>
                <a:cs typeface="Arial" panose="020B0604020202020204" pitchFamily="34" charset="0"/>
              </a:rPr>
              <a:t>Jagalah keselamatan</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31</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b="1">
                <a:solidFill>
                  <a:schemeClr val="tx1"/>
                </a:solidFill>
                <a:latin typeface="Arial" panose="020B0604020202020204" pitchFamily="34" charset="0"/>
                <a:ea typeface="Meiryo UI" panose="020B0604030504040204" pitchFamily="50" charset="-128"/>
                <a:cs typeface="Arial" panose="020B0604020202020204" pitchFamily="34" charset="0"/>
              </a:rPr>
              <a:t>Kecelakaan kerja di industri keamanan cenderung meningkat</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900" smtClean="0">
                <a:latin typeface="Arial" panose="020B0604020202020204" pitchFamily="34" charset="0"/>
                <a:cs typeface="Arial" panose="020B0604020202020204" pitchFamily="34" charset="0"/>
              </a:rPr>
              <a:t>4</a:t>
            </a:fld>
            <a:endParaRPr kumimoji="1" lang="ja-JP" altLang="en-US" sz="900">
              <a:latin typeface="Arial" panose="020B0604020202020204" pitchFamily="34" charset="0"/>
              <a:cs typeface="Arial" panose="020B0604020202020204" pitchFamily="34" charset="0"/>
            </a:endParaRPr>
          </a:p>
        </p:txBody>
      </p:sp>
      <p:sp>
        <p:nvSpPr>
          <p:cNvPr id="53" name="コンテンツ プレースホルダー 4"/>
          <p:cNvSpPr txBox="1">
            <a:spLocks/>
          </p:cNvSpPr>
          <p:nvPr/>
        </p:nvSpPr>
        <p:spPr>
          <a:xfrm>
            <a:off x="254976" y="765000"/>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id" sz="1200">
                <a:latin typeface="Arial" panose="020B0604020202020204" pitchFamily="34" charset="0"/>
                <a:cs typeface="Arial" panose="020B0604020202020204" pitchFamily="34" charset="0"/>
              </a:rPr>
              <a:t>[Karakteristik kecelakaan kerja di industri keamanan]　</a:t>
            </a:r>
            <a:endParaRPr lang="en-US" altLang="ja-JP" sz="1200" b="1" dirty="0">
              <a:solidFill>
                <a:srgbClr val="C00000"/>
              </a:solidFill>
              <a:latin typeface="Arial" panose="020B0604020202020204" pitchFamily="34" charset="0"/>
              <a:cs typeface="Arial" panose="020B0604020202020204" pitchFamily="34" charset="0"/>
            </a:endParaRPr>
          </a:p>
        </p:txBody>
      </p:sp>
      <p:sp>
        <p:nvSpPr>
          <p:cNvPr id="54" name="強調線吹き出し 2 (枠付き) 53"/>
          <p:cNvSpPr/>
          <p:nvPr/>
        </p:nvSpPr>
        <p:spPr>
          <a:xfrm flipH="1">
            <a:off x="373811" y="1125000"/>
            <a:ext cx="4198187" cy="762061"/>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Kematian dan cedera dengan cuti kerja 4 hari atau lebih cenderung meningkat</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id"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Meskipun bencana fatal naik dan turun, kecenderungannya meningkat</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5" name="強調線吹き出し 2 (枠付き) 54"/>
          <p:cNvSpPr/>
          <p:nvPr/>
        </p:nvSpPr>
        <p:spPr>
          <a:xfrm>
            <a:off x="5292000" y="5742829"/>
            <a:ext cx="3586402" cy="762061"/>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Ada banyak kecelakaan terguling dan kecelakaan lalu lintas dan menjadi mayoritas</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Banyak kecelakaan fatal yang disebabkan oleh kecelakaan lalu lintas</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6" name="テキスト ボックス 55"/>
          <p:cNvSpPr txBox="1"/>
          <p:nvPr/>
        </p:nvSpPr>
        <p:spPr>
          <a:xfrm>
            <a:off x="6136247" y="922926"/>
            <a:ext cx="2582758" cy="230832"/>
          </a:xfrm>
          <a:prstGeom prst="rect">
            <a:avLst/>
          </a:prstGeom>
          <a:noFill/>
          <a:ln>
            <a:solidFill>
              <a:schemeClr val="accent5">
                <a:lumMod val="50000"/>
              </a:schemeClr>
            </a:solidFill>
          </a:ln>
        </p:spPr>
        <p:txBody>
          <a:bodyPr wrap="none" rtlCol="0" anchor="ctr">
            <a:spAutoFit/>
          </a:bodyPr>
          <a:lstStyle/>
          <a:p>
            <a:pPr rtl="0"/>
            <a:r>
              <a:rPr lang="id" sz="900">
                <a:latin typeface="Arial" panose="020B0604020202020204" pitchFamily="34" charset="0"/>
                <a:ea typeface="Meiryo UI" panose="020B0604030504040204" pitchFamily="50" charset="-128"/>
                <a:cs typeface="Arial" panose="020B0604020202020204" pitchFamily="34" charset="0"/>
              </a:rPr>
              <a:t>Transisi kecelakaan kerja di industri keamanan</a:t>
            </a:r>
          </a:p>
        </p:txBody>
      </p:sp>
      <p:sp>
        <p:nvSpPr>
          <p:cNvPr id="57" name="テキスト ボックス 56"/>
          <p:cNvSpPr txBox="1"/>
          <p:nvPr/>
        </p:nvSpPr>
        <p:spPr>
          <a:xfrm>
            <a:off x="562388" y="3319083"/>
            <a:ext cx="1864613" cy="230832"/>
          </a:xfrm>
          <a:prstGeom prst="rect">
            <a:avLst/>
          </a:prstGeom>
          <a:noFill/>
          <a:ln>
            <a:solidFill>
              <a:schemeClr val="accent5">
                <a:lumMod val="50000"/>
              </a:schemeClr>
            </a:solidFill>
          </a:ln>
        </p:spPr>
        <p:txBody>
          <a:bodyPr wrap="none" rtlCol="0" anchor="ctr">
            <a:spAutoFit/>
          </a:bodyPr>
          <a:lstStyle/>
          <a:p>
            <a:pPr rtl="0"/>
            <a:r>
              <a:rPr lang="id" sz="900">
                <a:latin typeface="Arial" panose="020B0604020202020204" pitchFamily="34" charset="0"/>
                <a:ea typeface="Meiryo UI" panose="020B0604030504040204" pitchFamily="50" charset="-128"/>
                <a:cs typeface="Arial" panose="020B0604020202020204" pitchFamily="34" charset="0"/>
              </a:rPr>
              <a:t>Jenis kecelakaan satpam korban</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9" name="グラフ 58"/>
          <p:cNvGraphicFramePr>
            <a:graphicFrameLocks/>
          </p:cNvGraphicFramePr>
          <p:nvPr>
            <p:extLst>
              <p:ext uri="{D42A27DB-BD31-4B8C-83A1-F6EECF244321}">
                <p14:modId xmlns:p14="http://schemas.microsoft.com/office/powerpoint/2010/main" val="3860146761"/>
              </p:ext>
            </p:extLst>
          </p:nvPr>
        </p:nvGraphicFramePr>
        <p:xfrm>
          <a:off x="262357" y="3499468"/>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1010298486"/>
              </p:ext>
            </p:extLst>
          </p:nvPr>
        </p:nvGraphicFramePr>
        <p:xfrm>
          <a:off x="2650594" y="3249000"/>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4274439" y="4452890"/>
            <a:ext cx="1000310"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 sz="6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id" sz="9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16 orang meninggal</a:t>
            </a:r>
          </a:p>
        </p:txBody>
      </p:sp>
      <p:graphicFrame>
        <p:nvGraphicFramePr>
          <p:cNvPr id="62" name="グラフ 61"/>
          <p:cNvGraphicFramePr>
            <a:graphicFrameLocks/>
          </p:cNvGraphicFramePr>
          <p:nvPr>
            <p:extLst>
              <p:ext uri="{D42A27DB-BD31-4B8C-83A1-F6EECF244321}">
                <p14:modId xmlns:p14="http://schemas.microsoft.com/office/powerpoint/2010/main" val="2373263708"/>
              </p:ext>
            </p:extLst>
          </p:nvPr>
        </p:nvGraphicFramePr>
        <p:xfrm>
          <a:off x="5111267" y="1416031"/>
          <a:ext cx="3744000"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309448" y="1980490"/>
            <a:ext cx="366696" cy="123111"/>
          </a:xfrm>
          <a:prstGeom prst="rect">
            <a:avLst/>
          </a:prstGeom>
          <a:solidFill>
            <a:schemeClr val="bg1"/>
          </a:solidFill>
        </p:spPr>
        <p:txBody>
          <a:bodyPr wrap="square" lIns="0" tIns="0" rIns="0" bIns="0" rtlCol="0">
            <a:spAutoFit/>
          </a:bodyPr>
          <a:lstStyle/>
          <a:p>
            <a:pPr rtl="0"/>
            <a:r>
              <a:rPr lang="id" sz="800" dirty="0">
                <a:latin typeface="Arial" panose="020B0604020202020204" pitchFamily="34" charset="0"/>
                <a:ea typeface="Meiryo UI" panose="020B0604030504040204" pitchFamily="50" charset="-128"/>
                <a:cs typeface="Arial" panose="020B0604020202020204" pitchFamily="34" charset="0"/>
              </a:rPr>
              <a:t>Fatal</a:t>
            </a:r>
            <a:endParaRPr lang="zh-CN"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48599" y="1917608"/>
            <a:ext cx="314731" cy="323165"/>
          </a:xfrm>
          <a:prstGeom prst="rect">
            <a:avLst/>
          </a:prstGeom>
          <a:solidFill>
            <a:schemeClr val="bg1"/>
          </a:solidFill>
        </p:spPr>
        <p:txBody>
          <a:bodyPr wrap="square" lIns="0" tIns="0" rIns="0" bIns="0" rtlCol="0">
            <a:spAutoFit/>
          </a:bodyPr>
          <a:lstStyle/>
          <a:p>
            <a:pPr rtl="0"/>
            <a:r>
              <a:rPr lang="id" sz="700" dirty="0">
                <a:latin typeface="Arial" panose="020B0604020202020204" pitchFamily="34" charset="0"/>
                <a:ea typeface="Meiryo UI" panose="020B0604030504040204" pitchFamily="50" charset="-128"/>
                <a:cs typeface="Arial" panose="020B0604020202020204" pitchFamily="34" charset="0"/>
              </a:rPr>
              <a:t>Kematian dan cedera</a:t>
            </a:r>
            <a:endParaRPr lang="zh-CN" altLang="en-US" sz="700" dirty="0">
              <a:latin typeface="Arial" panose="020B0604020202020204" pitchFamily="34" charset="0"/>
              <a:ea typeface="Meiryo UI" panose="020B0604030504040204" pitchFamily="50" charset="-128"/>
              <a:cs typeface="Arial" panose="020B0604020202020204" pitchFamily="34" charset="0"/>
            </a:endParaRPr>
          </a:p>
        </p:txBody>
      </p:sp>
      <p:sp>
        <p:nvSpPr>
          <p:cNvPr id="58" name="テキスト ボックス 57"/>
          <p:cNvSpPr txBox="1"/>
          <p:nvPr/>
        </p:nvSpPr>
        <p:spPr>
          <a:xfrm>
            <a:off x="2867465" y="3319083"/>
            <a:ext cx="1319592" cy="230832"/>
          </a:xfrm>
          <a:prstGeom prst="rect">
            <a:avLst/>
          </a:prstGeom>
          <a:noFill/>
          <a:ln>
            <a:solidFill>
              <a:schemeClr val="accent5">
                <a:lumMod val="50000"/>
              </a:schemeClr>
            </a:solidFill>
          </a:ln>
        </p:spPr>
        <p:txBody>
          <a:bodyPr wrap="none" rtlCol="0" anchor="ctr">
            <a:spAutoFit/>
          </a:bodyPr>
          <a:lstStyle/>
          <a:p>
            <a:pPr rtl="0"/>
            <a:r>
              <a:rPr lang="id" sz="900">
                <a:latin typeface="Arial" panose="020B0604020202020204" pitchFamily="34" charset="0"/>
                <a:ea typeface="Meiryo UI" panose="020B0604030504040204" pitchFamily="50" charset="-128"/>
                <a:cs typeface="Arial" panose="020B0604020202020204" pitchFamily="34" charset="0"/>
              </a:rPr>
              <a:t>Jenis kecelakaan fatal</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id" sz="1600">
                <a:latin typeface="Arial" panose="020B0604020202020204" pitchFamily="34" charset="0"/>
                <a:cs typeface="Arial" panose="020B0604020202020204" pitchFamily="34" charset="0"/>
              </a:rPr>
              <a:t>[”Mungkin” untuk barang]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Mari waspadai bahaya dengan "mungkin"</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Barang adalah</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Bergerak</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Berputar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Terbang</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Jatuh</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Terlepas</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Terbakar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Ambruk</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Runtuh</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Meledak</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Bocor</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b="1">
                <a:latin typeface="Arial" panose="020B0604020202020204" pitchFamily="34" charset="0"/>
                <a:ea typeface="Meiryo UI" panose="020B0604030504040204" pitchFamily="50" charset="-128"/>
                <a:cs typeface="Arial" panose="020B0604020202020204" pitchFamily="34" charset="0"/>
              </a:rPr>
              <a:t>Mungkin</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id" sz="1600">
                <a:latin typeface="Arial" panose="020B0604020202020204" pitchFamily="34" charset="0"/>
                <a:cs typeface="Arial" panose="020B0604020202020204" pitchFamily="34" charset="0"/>
              </a:rPr>
              <a:t>[”Mungkin” untuk orang-orang]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Orang-orang adalah</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Jatuh</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Sakit pinggang</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Terguling</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Terjepit</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Tersangkut</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Membentur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Terbentur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Terbakar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Kena sengatan listrik</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b="1">
                <a:latin typeface="Arial" panose="020B0604020202020204" pitchFamily="34" charset="0"/>
                <a:ea typeface="Meiryo UI" panose="020B0604030504040204" pitchFamily="50" charset="-128"/>
                <a:cs typeface="Arial" panose="020B0604020202020204" pitchFamily="34" charset="0"/>
              </a:rPr>
              <a:t>Mungkin</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5</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id" sz="1600">
                <a:latin typeface="Arial" panose="020B0604020202020204" pitchFamily="34" charset="0"/>
                <a:cs typeface="Arial" panose="020B0604020202020204" pitchFamily="34" charset="0"/>
              </a:rPr>
              <a:t>[”Mungkin" untuk lingkungan]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Mari waspadai bahaya dengan "mungkin"</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452199"/>
            <a:ext cx="1745991" cy="914161"/>
          </a:xfrm>
          <a:prstGeom prst="rect">
            <a:avLst/>
          </a:prstGeom>
          <a:noFill/>
        </p:spPr>
        <p:txBody>
          <a:bodyPr wrap="none" rtlCol="0">
            <a:spAutoFit/>
          </a:bodyPr>
          <a:lstStyle/>
          <a:p>
            <a:pPr rtl="0"/>
            <a:r>
              <a:rPr lang="id" sz="14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Suhunya</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Tinggi (panas)</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Rendah (dingin)</a:t>
            </a:r>
          </a:p>
        </p:txBody>
      </p:sp>
      <p:sp>
        <p:nvSpPr>
          <p:cNvPr id="17" name="テキスト ボックス 16"/>
          <p:cNvSpPr txBox="1"/>
          <p:nvPr/>
        </p:nvSpPr>
        <p:spPr>
          <a:xfrm>
            <a:off x="2675643" y="4437000"/>
            <a:ext cx="2920992" cy="914161"/>
          </a:xfrm>
          <a:prstGeom prst="rect">
            <a:avLst/>
          </a:prstGeom>
          <a:noFill/>
        </p:spPr>
        <p:txBody>
          <a:bodyPr wrap="none" rtlCol="0">
            <a:spAutoFit/>
          </a:bodyPr>
          <a:lstStyle/>
          <a:p>
            <a:pPr rtl="0"/>
            <a:r>
              <a:rPr lang="id" sz="14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Sekeliling</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Gelap (sulit untuk melihat kaki)</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Terlalu terang (cahaya latar)</a:t>
            </a:r>
          </a:p>
        </p:txBody>
      </p:sp>
      <p:sp>
        <p:nvSpPr>
          <p:cNvPr id="18" name="テキスト ボックス 17"/>
          <p:cNvSpPr txBox="1"/>
          <p:nvPr/>
        </p:nvSpPr>
        <p:spPr>
          <a:xfrm>
            <a:off x="5580000" y="4452199"/>
            <a:ext cx="2143536" cy="914161"/>
          </a:xfrm>
          <a:prstGeom prst="rect">
            <a:avLst/>
          </a:prstGeom>
          <a:noFill/>
        </p:spPr>
        <p:txBody>
          <a:bodyPr wrap="none" rtlCol="0">
            <a:spAutoFit/>
          </a:bodyPr>
          <a:lstStyle/>
          <a:p>
            <a:pPr rtl="0"/>
            <a:r>
              <a:rPr lang="id"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Tempat kerja</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dirty="0">
                <a:latin typeface="Arial" panose="020B0604020202020204" pitchFamily="34" charset="0"/>
                <a:ea typeface="Meiryo UI" panose="020B0604030504040204" pitchFamily="50" charset="-128"/>
                <a:cs typeface="Arial" panose="020B0604020202020204" pitchFamily="34" charset="0"/>
              </a:rPr>
              <a:t>Tinggi (risiko jatuh)</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dirty="0">
                <a:latin typeface="Arial" panose="020B0604020202020204" pitchFamily="34" charset="0"/>
                <a:ea typeface="Meiryo UI" panose="020B0604030504040204" pitchFamily="50" charset="-128"/>
                <a:cs typeface="Arial" panose="020B0604020202020204" pitchFamily="34" charset="0"/>
              </a:rPr>
              <a:t>Rapuh (risiko runtuh)</a:t>
            </a: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b="1">
                <a:latin typeface="Arial" panose="020B0604020202020204" pitchFamily="34" charset="0"/>
                <a:ea typeface="Meiryo UI" panose="020B0604030504040204" pitchFamily="50" charset="-128"/>
                <a:cs typeface="Arial" panose="020B0604020202020204" pitchFamily="34" charset="0"/>
              </a:rPr>
              <a:t>Mungkin</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6</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Kenakan pakaian dan peralatan yang ditentukan karena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P</a:t>
            </a: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ekerjaan yang aman berasal dari pakaian dan postur yang benar serta Ho-Ren-So (lapor, komunikasi, konsultasi).</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Berikan perhatian dan pemeliharaan agar tidak kotor maupun kusut untuk menjaganya tetap bersih setiap saat.</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Jangan membawa barang yang tidak perlu atau barang pribadi dan selalu sadari pandangan sekitar.</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Kenakan ID, lambang perusahaan, dan sabuk lengan dengan benar.</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Secara khusus, satpam yang memandu lalu lintas harus mengenakan helm dan rompi reflektif agar mudah terlihat oleh pengemudi kendaraan bahkan di malam hari.</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Busungkan dada dan regangkan punggung untuk melakukan penjagaan.</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Pastikan Anda memiliki cukup waktu dan perasaan untuk bertugas di posisi Anda.</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Jaga postur Anda tetap benar selama bekerja dan jaga pandangan luas sehingga Anda dapat melihat sekeliling.</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Mari bertindak dengan sigap dan tanpa pemborosan.</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Perhatikan bahwa jika Anda bekerja dengan memasukkan tangan ke dalam saku, Anda tidak akan bisa menggerakkan tangan dengan cepat dan Anda tidak akan memberikan kesan yang baik.</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595035" cy="584775"/>
          </a:xfrm>
          <a:prstGeom prst="rect">
            <a:avLst/>
          </a:prstGeom>
          <a:noFill/>
        </p:spPr>
        <p:txBody>
          <a:bodyPr wrap="none" rtlCol="0">
            <a:spAutoFit/>
          </a:bodyPr>
          <a:lstStyle/>
          <a:p>
            <a:pPr rtl="0"/>
            <a:r>
              <a:rPr lang="id" sz="3200" b="1" dirty="0">
                <a:solidFill>
                  <a:srgbClr val="FF0000"/>
                </a:solidFill>
                <a:latin typeface="Arial" panose="020B0604020202020204" pitchFamily="34" charset="0"/>
                <a:ea typeface="Meiryo UI" panose="020B0604030504040204" pitchFamily="50" charset="-128"/>
                <a:cs typeface="Arial" panose="020B0604020202020204" pitchFamily="34" charset="0"/>
              </a:rPr>
              <a:t>〇</a:t>
            </a:r>
          </a:p>
        </p:txBody>
      </p:sp>
      <p:sp>
        <p:nvSpPr>
          <p:cNvPr id="15" name="テキスト ボックス 14"/>
          <p:cNvSpPr txBox="1"/>
          <p:nvPr/>
        </p:nvSpPr>
        <p:spPr>
          <a:xfrm>
            <a:off x="2139941" y="3403055"/>
            <a:ext cx="526106" cy="584775"/>
          </a:xfrm>
          <a:prstGeom prst="rect">
            <a:avLst/>
          </a:prstGeom>
          <a:noFill/>
        </p:spPr>
        <p:txBody>
          <a:bodyPr wrap="none" rtlCol="0">
            <a:spAutoFit/>
          </a:bodyPr>
          <a:lstStyle/>
          <a:p>
            <a:pPr rtl="0"/>
            <a:r>
              <a:rPr lang="id" sz="3200" b="1">
                <a:solidFill>
                  <a:schemeClr val="accent5"/>
                </a:solidFill>
                <a:latin typeface="Arial" panose="020B0604020202020204" pitchFamily="34" charset="0"/>
                <a:ea typeface="Meiryo UI" panose="020B0604030504040204" pitchFamily="50" charset="-128"/>
                <a:cs typeface="Arial" panose="020B0604020202020204" pitchFamily="34" charset="0"/>
              </a:rPr>
              <a:t>×</a:t>
            </a:r>
            <a:endParaRPr kumimoji="1" lang="ja-JP" altLang="en-US" sz="3200" b="1" dirty="0">
              <a:solidFill>
                <a:schemeClr val="accent5"/>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7</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Kenakan pakaian dan peralatan yang ditentukan karena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Tidak hanya perubahan aneh, tetapi juga kesalahan dan masalah harus segera dilaporkan. Ini akan mengarah pada solusi awal.</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Waspadai 5W1H dan komunikasikan (transmisikan) informasi secara akurat.</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Jangan tinggalkan begitu saja masalah yang tidak bisa Anda selesaikan sendiri, tetapi konsultasikan dengan orang lain.</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Meskipun masalah sepele, kalau merasa ada perubahan aneh, lakukan Ho-Ren-So kepada atasan, perusahaan keamanan, tempat pemberi kontrak kerja, dll.</a:t>
            </a:r>
          </a:p>
        </p:txBody>
      </p:sp>
      <p:sp>
        <p:nvSpPr>
          <p:cNvPr id="16" name="コンテンツ プレースホルダー 15"/>
          <p:cNvSpPr>
            <a:spLocks noGrp="1"/>
          </p:cNvSpPr>
          <p:nvPr>
            <p:ph idx="1"/>
          </p:nvPr>
        </p:nvSpPr>
        <p:spPr>
          <a:xfrm>
            <a:off x="4787324" y="764999"/>
            <a:ext cx="4248676" cy="2495281"/>
          </a:xfrm>
        </p:spPr>
        <p:txBody>
          <a:bodyPr rtlCol="0">
            <a:normAutofit fontScale="92500" lnSpcReduction="10000"/>
          </a:bodyPr>
          <a:lstStyle/>
          <a:p>
            <a:pPr marL="0" indent="0" rtl="0">
              <a:buNone/>
            </a:pPr>
            <a:r>
              <a:rPr lang="id" sz="1600" dirty="0">
                <a:solidFill>
                  <a:srgbClr val="C00000"/>
                </a:solidFill>
                <a:latin typeface="Arial" panose="020B0604020202020204" pitchFamily="34" charset="0"/>
                <a:cs typeface="Arial" panose="020B0604020202020204" pitchFamily="34" charset="0"/>
              </a:rPr>
              <a:t>[Apa itu Ho-Ren-So?]</a:t>
            </a:r>
          </a:p>
          <a:p>
            <a:pPr rtl="0"/>
            <a:r>
              <a:rPr lang="id" sz="1400" u="sng" dirty="0">
                <a:latin typeface="Arial" panose="020B0604020202020204" pitchFamily="34" charset="0"/>
                <a:cs typeface="Arial" panose="020B0604020202020204" pitchFamily="34" charset="0"/>
              </a:rPr>
              <a:t>Lapor (Ho</a:t>
            </a:r>
            <a:r>
              <a:rPr lang="id" sz="1400" dirty="0">
                <a:latin typeface="Arial" panose="020B0604020202020204" pitchFamily="34" charset="0"/>
                <a:cs typeface="Arial" panose="020B0604020202020204" pitchFamily="34" charset="0"/>
              </a:rPr>
              <a:t>koku)</a:t>
            </a:r>
            <a:endParaRPr kumimoji="1" lang="en-US" altLang="ja-JP" sz="1400" dirty="0">
              <a:latin typeface="Arial" panose="020B0604020202020204" pitchFamily="34" charset="0"/>
              <a:cs typeface="Arial" panose="020B0604020202020204" pitchFamily="34" charset="0"/>
            </a:endParaRPr>
          </a:p>
          <a:p>
            <a:pPr marL="468000" lvl="1" rtl="0"/>
            <a:r>
              <a:rPr lang="id" sz="1200" dirty="0">
                <a:latin typeface="Arial" panose="020B0604020202020204" pitchFamily="34" charset="0"/>
                <a:cs typeface="Arial" panose="020B0604020202020204" pitchFamily="34" charset="0"/>
              </a:rPr>
              <a:t>Artinya, penanggung jawab tugas menginformasikan kepada penanggung jawab kemajuan, hasil, dll.</a:t>
            </a:r>
            <a:endParaRPr lang="en-US" altLang="ja-JP" sz="1200" dirty="0">
              <a:latin typeface="Arial" panose="020B0604020202020204" pitchFamily="34" charset="0"/>
              <a:cs typeface="Arial" panose="020B0604020202020204" pitchFamily="34" charset="0"/>
            </a:endParaRPr>
          </a:p>
          <a:p>
            <a:pPr rtl="0"/>
            <a:r>
              <a:rPr lang="id" sz="1400" u="sng" dirty="0">
                <a:latin typeface="Arial" panose="020B0604020202020204" pitchFamily="34" charset="0"/>
                <a:cs typeface="Arial" panose="020B0604020202020204" pitchFamily="34" charset="0"/>
              </a:rPr>
              <a:t>Komunikasi (Ren</a:t>
            </a:r>
            <a:r>
              <a:rPr lang="id" sz="1400" dirty="0">
                <a:latin typeface="Arial" panose="020B0604020202020204" pitchFamily="34" charset="0"/>
                <a:cs typeface="Arial" panose="020B0604020202020204" pitchFamily="34" charset="0"/>
              </a:rPr>
              <a:t>raku)</a:t>
            </a:r>
            <a:endParaRPr kumimoji="1" lang="en-US" altLang="ja-JP" sz="1400" dirty="0">
              <a:latin typeface="Arial" panose="020B0604020202020204" pitchFamily="34" charset="0"/>
              <a:cs typeface="Arial" panose="020B0604020202020204" pitchFamily="34" charset="0"/>
            </a:endParaRPr>
          </a:p>
          <a:p>
            <a:pPr marL="468000" lvl="1" rtl="0"/>
            <a:r>
              <a:rPr lang="id" sz="1200" dirty="0">
                <a:latin typeface="Arial" panose="020B0604020202020204" pitchFamily="34" charset="0"/>
                <a:cs typeface="Arial" panose="020B0604020202020204" pitchFamily="34" charset="0"/>
              </a:rPr>
              <a:t>Menginformasikan orang-orang yang bersangkutan tentang informasi yang harus dibagikan, dll. yang diperoleh selama bekerja.</a:t>
            </a:r>
            <a:endParaRPr lang="en-US" altLang="ja-JP" sz="1200" dirty="0">
              <a:latin typeface="Arial" panose="020B0604020202020204" pitchFamily="34" charset="0"/>
              <a:cs typeface="Arial" panose="020B0604020202020204" pitchFamily="34" charset="0"/>
            </a:endParaRPr>
          </a:p>
          <a:p>
            <a:pPr rtl="0"/>
            <a:r>
              <a:rPr lang="id" sz="1400" u="sng" dirty="0">
                <a:latin typeface="Arial" panose="020B0604020202020204" pitchFamily="34" charset="0"/>
                <a:cs typeface="Arial" panose="020B0604020202020204" pitchFamily="34" charset="0"/>
              </a:rPr>
              <a:t>Konsultasi (So</a:t>
            </a:r>
            <a:r>
              <a:rPr lang="id" sz="1400" dirty="0">
                <a:latin typeface="Arial" panose="020B0604020202020204" pitchFamily="34" charset="0"/>
                <a:cs typeface="Arial" panose="020B0604020202020204" pitchFamily="34" charset="0"/>
              </a:rPr>
              <a:t>dan</a:t>
            </a:r>
            <a:r>
              <a:rPr lang="id" sz="1400" u="sng" dirty="0">
                <a:latin typeface="Arial" panose="020B0604020202020204" pitchFamily="34" charset="0"/>
                <a:cs typeface="Arial" panose="020B0604020202020204" pitchFamily="34" charset="0"/>
              </a:rPr>
              <a:t>)</a:t>
            </a:r>
            <a:endParaRPr kumimoji="1" lang="en-US" altLang="ja-JP" sz="1400" dirty="0">
              <a:latin typeface="Arial" panose="020B0604020202020204" pitchFamily="34" charset="0"/>
              <a:cs typeface="Arial" panose="020B0604020202020204" pitchFamily="34" charset="0"/>
            </a:endParaRPr>
          </a:p>
          <a:p>
            <a:pPr marL="468000" lvl="1" rtl="0"/>
            <a:r>
              <a:rPr lang="id" sz="1200" dirty="0">
                <a:latin typeface="Arial" panose="020B0604020202020204" pitchFamily="34" charset="0"/>
                <a:cs typeface="Arial" panose="020B0604020202020204" pitchFamily="34" charset="0"/>
              </a:rPr>
              <a:t>Meminta pendapat dan saran ketika diminta untuk membuat keputusan atau ketika Anda bingung dalam mengambil keputusan.</a:t>
            </a:r>
            <a:endParaRPr kumimoji="1" lang="ja-JP" altLang="en-US"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8</a:t>
            </a:fld>
            <a:endParaRPr kumimoji="1" lang="ja-JP" altLang="en-US" sz="105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A116C317-547E-4BB1-9691-272F907D8ADA}"/>
              </a:ext>
            </a:extLst>
          </p:cNvPr>
          <p:cNvSpPr txBox="1"/>
          <p:nvPr/>
        </p:nvSpPr>
        <p:spPr>
          <a:xfrm>
            <a:off x="370481" y="1557000"/>
            <a:ext cx="817519" cy="1440000"/>
          </a:xfrm>
          <a:prstGeom prst="rect">
            <a:avLst/>
          </a:prstGeom>
          <a:solidFill>
            <a:schemeClr val="bg1"/>
          </a:solidFill>
        </p:spPr>
        <p:txBody>
          <a:bodyPr wrap="square" lIns="0" tIns="0" rIns="0" bIns="0" rtlCol="0">
            <a:noAutofit/>
          </a:bodyPr>
          <a:lstStyle/>
          <a:p>
            <a:pPr algn="ctr" rtl="0"/>
            <a:r>
              <a:rPr lang="id" sz="2000" b="1" dirty="0">
                <a:solidFill>
                  <a:srgbClr val="00913E"/>
                </a:solidFill>
                <a:latin typeface="Arial" panose="020B0604020202020204" pitchFamily="34" charset="0"/>
                <a:ea typeface="Meiryo UI" panose="020B0604030504040204" pitchFamily="50" charset="-128"/>
                <a:cs typeface="Arial" panose="020B0604020202020204" pitchFamily="34" charset="0"/>
              </a:rPr>
              <a:t>Lapor</a:t>
            </a:r>
            <a:endParaRPr lang="zh-CN" altLang="en-US" sz="20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400341" y="1557000"/>
            <a:ext cx="1019659" cy="1368000"/>
          </a:xfrm>
          <a:prstGeom prst="rect">
            <a:avLst/>
          </a:prstGeom>
          <a:solidFill>
            <a:schemeClr val="bg1"/>
          </a:solidFill>
        </p:spPr>
        <p:txBody>
          <a:bodyPr wrap="square" lIns="0" tIns="0" rIns="0" bIns="0" rtlCol="0">
            <a:noAutofit/>
          </a:bodyPr>
          <a:lstStyle/>
          <a:p>
            <a:pPr algn="ctr" rtl="0"/>
            <a:r>
              <a:rPr lang="id" sz="1400" b="1" dirty="0">
                <a:solidFill>
                  <a:srgbClr val="00913E"/>
                </a:solidFill>
                <a:latin typeface="Arial" panose="020B0604020202020204" pitchFamily="34" charset="0"/>
                <a:ea typeface="Meiryo UI" panose="020B0604030504040204" pitchFamily="50" charset="-128"/>
                <a:cs typeface="Arial" panose="020B0604020202020204" pitchFamily="34" charset="0"/>
              </a:rPr>
              <a:t>Komunikasi</a:t>
            </a:r>
            <a:endParaRPr lang="zh-CN" altLang="en-US" sz="14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252001" y="3717000"/>
            <a:ext cx="1368000" cy="1378249"/>
          </a:xfrm>
          <a:prstGeom prst="rect">
            <a:avLst/>
          </a:prstGeom>
          <a:solidFill>
            <a:schemeClr val="bg1"/>
          </a:solidFill>
        </p:spPr>
        <p:txBody>
          <a:bodyPr wrap="square" lIns="0" tIns="0" rIns="0" bIns="0" rtlCol="0">
            <a:noAutofit/>
          </a:bodyPr>
          <a:lstStyle/>
          <a:p>
            <a:pPr algn="ctr" rtl="0"/>
            <a:r>
              <a:rPr lang="id" b="1" dirty="0">
                <a:solidFill>
                  <a:srgbClr val="00913E"/>
                </a:solidFill>
                <a:latin typeface="Arial" panose="020B0604020202020204" pitchFamily="34" charset="0"/>
                <a:ea typeface="Meiryo UI" panose="020B0604030504040204" pitchFamily="50" charset="-128"/>
                <a:cs typeface="Arial" panose="020B0604020202020204" pitchFamily="34" charset="0"/>
              </a:rPr>
              <a:t>Konsultasi</a:t>
            </a:r>
            <a:endParaRPr lang="zh-CN" altLang="en-US"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2567963"/>
            <a:ext cx="8355834"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Periksa dan patuhi instruksi keamanan</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4" y="710325"/>
            <a:ext cx="8638298" cy="5526675"/>
          </a:xfrm>
        </p:spPr>
        <p:txBody>
          <a:bodyPr rtlCol="0">
            <a:normAutofit/>
          </a:bodyPr>
          <a:lstStyle/>
          <a:p>
            <a:pPr rtl="0"/>
            <a:r>
              <a:rPr lang="id" sz="2000" dirty="0">
                <a:latin typeface="Arial" panose="020B0604020202020204" pitchFamily="34" charset="0"/>
                <a:cs typeface="Arial" panose="020B0604020202020204" pitchFamily="34" charset="0"/>
              </a:rPr>
              <a:t>Rencana keamanan</a:t>
            </a:r>
            <a:endParaRPr kumimoji="1"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Hal ini mendefinisikan konten spesifik dari praktik keamanan.</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Saat melakukan praktik keamanan, perintah keamanan (instruksi keamanan) untuk setiap satpam dibuat berdasarkan rencana keamanan ini.</a:t>
            </a:r>
            <a:endParaRPr lang="en-US" altLang="ja-JP" sz="18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Perintah keamanan</a:t>
            </a:r>
            <a:endParaRPr kumimoji="1"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Hal yang menyatakan rincian dan prosedur keamanan, rute patroli, dan metode tanggap darurat.</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Saat melakukan pekerjaan keamanan, pastikan Anda benar-benar memahami isi dan hal-hal yang perlu diperhatikan yang tercantum di dalamnya dan sepenuhnya </a:t>
            </a:r>
            <a:r>
              <a:rPr lang="id" sz="1800" b="1" u="sng" dirty="0">
                <a:solidFill>
                  <a:srgbClr val="F24F4F"/>
                </a:solidFill>
                <a:latin typeface="Arial" panose="020B0604020202020204" pitchFamily="34" charset="0"/>
                <a:cs typeface="Arial" panose="020B0604020202020204" pitchFamily="34" charset="0"/>
              </a:rPr>
              <a:t>mematuhi instruksi keamanan.</a:t>
            </a:r>
            <a:endParaRPr kumimoji="1" lang="ja-JP" altLang="en-US" sz="1800" dirty="0">
              <a:latin typeface="Arial" panose="020B0604020202020204" pitchFamily="34" charset="0"/>
              <a:cs typeface="Arial" panose="020B0604020202020204" pitchFamily="34" charset="0"/>
            </a:endParaRPr>
          </a:p>
        </p:txBody>
      </p:sp>
      <p:sp>
        <p:nvSpPr>
          <p:cNvPr id="11" name="角丸四角形吹き出し 10"/>
          <p:cNvSpPr/>
          <p:nvPr/>
        </p:nvSpPr>
        <p:spPr>
          <a:xfrm>
            <a:off x="3708000" y="4331494"/>
            <a:ext cx="4536001" cy="1368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b="1" dirty="0">
                <a:solidFill>
                  <a:schemeClr val="bg1"/>
                </a:solidFill>
                <a:latin typeface="Arial" panose="020B0604020202020204" pitchFamily="34" charset="0"/>
                <a:ea typeface="Meiryo UI" panose="020B0604030504040204" pitchFamily="50" charset="-128"/>
                <a:cs typeface="Arial" panose="020B0604020202020204" pitchFamily="34" charset="0"/>
              </a:rPr>
              <a:t>Ada banyak kasus kecelakaan kerja yang terjadi karena tidak memperhatikan aturan dan prosedur yang harus dipatuhi!</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9</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1211</TotalTime>
  <Words>3815</Words>
  <Application>Microsoft Office PowerPoint</Application>
  <PresentationFormat>画面に合わせる (4:3)</PresentationFormat>
  <Paragraphs>429</Paragraphs>
  <Slides>31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メイリオ</vt:lpstr>
      <vt:lpstr>Arial</vt:lpstr>
      <vt:lpstr>Calibri</vt:lpstr>
      <vt:lpstr>Wingdings</vt:lpstr>
      <vt:lpstr>MHIR仕様</vt:lpstr>
      <vt:lpstr>Untuk bekerja dengan aman dan sehat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cp:lastPrinted>2020-02-10T09:16:03Z</cp:lastPrinted>
  <dcterms:created xsi:type="dcterms:W3CDTF">2019-10-29T11:12:42Z</dcterms:created>
  <dcterms:modified xsi:type="dcterms:W3CDTF">2022-03-02T08:58:03Z</dcterms:modified>
</cp:coreProperties>
</file>