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1" r:id="rId2"/>
    <p:sldId id="363" r:id="rId3"/>
    <p:sldId id="289" r:id="rId4"/>
    <p:sldId id="336" r:id="rId5"/>
    <p:sldId id="337" r:id="rId6"/>
    <p:sldId id="382" r:id="rId7"/>
    <p:sldId id="383" r:id="rId8"/>
    <p:sldId id="339" r:id="rId9"/>
    <p:sldId id="340" r:id="rId10"/>
    <p:sldId id="344" r:id="rId11"/>
    <p:sldId id="345" r:id="rId12"/>
    <p:sldId id="366" r:id="rId13"/>
    <p:sldId id="374" r:id="rId14"/>
    <p:sldId id="375" r:id="rId15"/>
    <p:sldId id="346" r:id="rId16"/>
    <p:sldId id="347" r:id="rId17"/>
    <p:sldId id="381" r:id="rId18"/>
    <p:sldId id="378" r:id="rId19"/>
    <p:sldId id="379" r:id="rId20"/>
    <p:sldId id="380" r:id="rId21"/>
    <p:sldId id="350" r:id="rId22"/>
    <p:sldId id="351" r:id="rId23"/>
    <p:sldId id="376" r:id="rId24"/>
    <p:sldId id="377" r:id="rId25"/>
    <p:sldId id="373" r:id="rId26"/>
    <p:sldId id="359" r:id="rId27"/>
    <p:sldId id="360" r:id="rId28"/>
    <p:sldId id="361" r:id="rId29"/>
    <p:sldId id="362" r:id="rId30"/>
  </p:sldIdLst>
  <p:sldSz cx="9144000" cy="6858000" type="screen4x3"/>
  <p:notesSz cx="6735763" cy="9866313"/>
  <p:defaultTextStyle>
    <a:defPPr rtl="0">
      <a:defRPr lang="ko-KR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30"/>
    <a:srgbClr val="A32827"/>
    <a:srgbClr val="7E7E7E"/>
    <a:srgbClr val="FFFFFF"/>
    <a:srgbClr val="EEECDF"/>
    <a:srgbClr val="75736F"/>
    <a:srgbClr val="F5C702"/>
    <a:srgbClr val="009943"/>
    <a:srgbClr val="5C5D5F"/>
    <a:srgbClr val="CA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42" autoAdjust="0"/>
    <p:restoredTop sz="94590" autoAdjust="0"/>
  </p:normalViewPr>
  <p:slideViewPr>
    <p:cSldViewPr>
      <p:cViewPr varScale="1">
        <p:scale>
          <a:sx n="77" d="100"/>
          <a:sy n="77" d="100"/>
        </p:scale>
        <p:origin x="7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050"/>
              <a:t>산업 폐기물 처리 업계의 산업재해 추이</a:t>
            </a:r>
          </a:p>
        </c:rich>
      </c:tx>
      <c:layout>
        <c:manualLayout>
          <c:xMode val="edge"/>
          <c:yMode val="edge"/>
          <c:x val="0.25313769941693781"/>
          <c:y val="9.583730732547764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1201643128115906E-2"/>
          <c:y val="8.2499742498685746E-2"/>
          <c:w val="0.85030035168983498"/>
          <c:h val="0.82896261080916944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Sheet1!$D$21</c:f>
              <c:strCache>
                <c:ptCount val="1"/>
                <c:pt idx="0">
                  <c:v>사망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Sheet1!$B$22:$B$31</c:f>
              <c:strCache>
                <c:ptCount val="10"/>
                <c:pt idx="0">
                  <c:v>2008년</c:v>
                </c:pt>
                <c:pt idx="1">
                  <c:v>2009년</c:v>
                </c:pt>
                <c:pt idx="2">
                  <c:v>2010년</c:v>
                </c:pt>
                <c:pt idx="3">
                  <c:v>2011년</c:v>
                </c:pt>
                <c:pt idx="4">
                  <c:v>2012년</c:v>
                </c:pt>
                <c:pt idx="5">
                  <c:v>2013년</c:v>
                </c:pt>
                <c:pt idx="6">
                  <c:v>2014년</c:v>
                </c:pt>
                <c:pt idx="7">
                  <c:v>2015년</c:v>
                </c:pt>
                <c:pt idx="8">
                  <c:v>2016년</c:v>
                </c:pt>
                <c:pt idx="9">
                  <c:v>2017년</c:v>
                </c:pt>
              </c:strCache>
            </c:strRef>
          </c:cat>
          <c:val>
            <c:numRef>
              <c:f>Sheet1!$D$22:$D$31</c:f>
              <c:numCache>
                <c:formatCode>General</c:formatCode>
                <c:ptCount val="10"/>
                <c:pt idx="0">
                  <c:v>23</c:v>
                </c:pt>
                <c:pt idx="1">
                  <c:v>19</c:v>
                </c:pt>
                <c:pt idx="2">
                  <c:v>24</c:v>
                </c:pt>
                <c:pt idx="3">
                  <c:v>22</c:v>
                </c:pt>
                <c:pt idx="4">
                  <c:v>19</c:v>
                </c:pt>
                <c:pt idx="5">
                  <c:v>23</c:v>
                </c:pt>
                <c:pt idx="6">
                  <c:v>18</c:v>
                </c:pt>
                <c:pt idx="7">
                  <c:v>18</c:v>
                </c:pt>
                <c:pt idx="8">
                  <c:v>16</c:v>
                </c:pt>
                <c:pt idx="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B1-43E9-9162-00250A95E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775120"/>
        <c:axId val="505777472"/>
      </c:barChart>
      <c:lineChart>
        <c:grouping val="standard"/>
        <c:varyColors val="0"/>
        <c:ser>
          <c:idx val="1"/>
          <c:order val="0"/>
          <c:tx>
            <c:strRef>
              <c:f>Sheet1!$C$21</c:f>
              <c:strCache>
                <c:ptCount val="1"/>
                <c:pt idx="0">
                  <c:v>사망 및 부상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Sheet1!$B$22:$B$31</c:f>
              <c:strCache>
                <c:ptCount val="10"/>
                <c:pt idx="0">
                  <c:v>2008년</c:v>
                </c:pt>
                <c:pt idx="1">
                  <c:v>2009년</c:v>
                </c:pt>
                <c:pt idx="2">
                  <c:v>2010년</c:v>
                </c:pt>
                <c:pt idx="3">
                  <c:v>2011년</c:v>
                </c:pt>
                <c:pt idx="4">
                  <c:v>2012년</c:v>
                </c:pt>
                <c:pt idx="5">
                  <c:v>2013년</c:v>
                </c:pt>
                <c:pt idx="6">
                  <c:v>2014년</c:v>
                </c:pt>
                <c:pt idx="7">
                  <c:v>2015년</c:v>
                </c:pt>
                <c:pt idx="8">
                  <c:v>2016년</c:v>
                </c:pt>
                <c:pt idx="9">
                  <c:v>2017년</c:v>
                </c:pt>
              </c:strCache>
            </c:strRef>
          </c:cat>
          <c:val>
            <c:numRef>
              <c:f>Sheet1!$C$22:$C$31</c:f>
              <c:numCache>
                <c:formatCode>General</c:formatCode>
                <c:ptCount val="10"/>
                <c:pt idx="0">
                  <c:v>1283</c:v>
                </c:pt>
                <c:pt idx="1">
                  <c:v>1111</c:v>
                </c:pt>
                <c:pt idx="2">
                  <c:v>1143</c:v>
                </c:pt>
                <c:pt idx="3">
                  <c:v>1156</c:v>
                </c:pt>
                <c:pt idx="4">
                  <c:v>1233</c:v>
                </c:pt>
                <c:pt idx="5">
                  <c:v>1260</c:v>
                </c:pt>
                <c:pt idx="6">
                  <c:v>1244</c:v>
                </c:pt>
                <c:pt idx="7">
                  <c:v>1280</c:v>
                </c:pt>
                <c:pt idx="8">
                  <c:v>1320</c:v>
                </c:pt>
                <c:pt idx="9">
                  <c:v>1383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B1-43E9-9162-00250A95E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770416"/>
        <c:axId val="505779824"/>
      </c:lineChart>
      <c:catAx>
        <c:axId val="50577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5779824"/>
        <c:crosses val="autoZero"/>
        <c:auto val="1"/>
        <c:lblAlgn val="ctr"/>
        <c:lblOffset val="100"/>
        <c:noMultiLvlLbl val="0"/>
      </c:catAx>
      <c:valAx>
        <c:axId val="505779824"/>
        <c:scaling>
          <c:orientation val="minMax"/>
        </c:scaling>
        <c:delete val="0"/>
        <c:axPos val="l"/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5770416"/>
        <c:crosses val="autoZero"/>
        <c:crossBetween val="between"/>
      </c:valAx>
      <c:valAx>
        <c:axId val="505777472"/>
        <c:scaling>
          <c:orientation val="minMax"/>
          <c:max val="4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5775120"/>
        <c:crosses val="max"/>
        <c:crossBetween val="between"/>
      </c:valAx>
      <c:catAx>
        <c:axId val="505775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577747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accent1"/>
          </a:solidFill>
        </a:ln>
        <a:effectLst/>
      </c:spPr>
    </c:plotArea>
    <c:legend>
      <c:legendPos val="t"/>
      <c:layout>
        <c:manualLayout>
          <c:xMode val="edge"/>
          <c:yMode val="edge"/>
          <c:x val="0.59021821450101297"/>
          <c:y val="0.33751098560801746"/>
          <c:w val="0.32802297888842485"/>
          <c:h val="5.390875853195640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8083333333333333"/>
          <c:h val="0.9808333333333333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3F-4B44-896A-2802FD89BB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3F-4B44-896A-2802FD89BB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3F-4B44-896A-2802FD89BB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3F-4B44-896A-2802FD89BB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3F-4B44-896A-2802FD89BB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3F-4B44-896A-2802FD89BB5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03F-4B44-896A-2802FD89BB59}"/>
              </c:ext>
            </c:extLst>
          </c:dPt>
          <c:dLbls>
            <c:dLbl>
              <c:idx val="0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06527777777778"/>
                      <c:h val="0.23902916666666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03F-4B44-896A-2802FD89BB59}"/>
                </c:ext>
              </c:extLst>
            </c:dLbl>
            <c:dLbl>
              <c:idx val="2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07638888888889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03F-4B44-896A-2802FD89BB59}"/>
                </c:ext>
              </c:extLst>
            </c:dLbl>
            <c:dLbl>
              <c:idx val="3"/>
              <c:layout>
                <c:manualLayout>
                  <c:x val="-4.7718750000000001E-3"/>
                  <c:y val="3.7500000000000001E-4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F244BF-A003-4717-A7BD-79AF336FD44D}" type="CATEGORYNAME">
                      <a:rPr lang="ko-KR" altLang="en-US" sz="8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r>
                      <a:rPr lang="ko-KR" altLang="en-US" sz="800" baseline="0" dirty="0"/>
                      <a:t>
</a:t>
                    </a:r>
                    <a:fld id="{0089EE78-D131-4CE3-B4C5-178F6EFE51D9}" type="PERCENTAGE">
                      <a:rPr lang="en-US" altLang="ko-KR" sz="800" baseline="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endParaRPr lang="ko-KR" altLang="en-US" sz="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36805555555561"/>
                      <c:h val="0.155244444444444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03F-4B44-896A-2802FD89BB59}"/>
                </c:ext>
              </c:extLst>
            </c:dLbl>
            <c:dLbl>
              <c:idx val="4"/>
              <c:layout>
                <c:manualLayout>
                  <c:x val="-2.5166319444444453E-2"/>
                  <c:y val="-1.2385243055555556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136557B-9948-400F-B27A-E1601F7C5600}" type="CATEGORYNAME">
                      <a:rPr lang="ko-KR" altLang="en-US" sz="8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r>
                      <a:rPr lang="ko-KR" altLang="en-US" sz="800" baseline="0" dirty="0"/>
                      <a:t>
</a:t>
                    </a:r>
                    <a:fld id="{768B1CDF-39BA-483C-A430-11C79B318183}" type="PERCENTAGE">
                      <a:rPr lang="en-US" altLang="ko-KR" sz="800" baseline="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endParaRPr lang="ko-KR" altLang="en-US" sz="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86111111111113"/>
                      <c:h val="0.150834722222222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03F-4B44-896A-2802FD89BB59}"/>
                </c:ext>
              </c:extLst>
            </c:dLbl>
            <c:dLbl>
              <c:idx val="5"/>
              <c:layout>
                <c:manualLayout>
                  <c:x val="-4.4097222222222225E-2"/>
                  <c:y val="-5.2916666666666667E-2"/>
                </c:manualLayout>
              </c:layout>
              <c:tx>
                <c:rich>
                  <a:bodyPr/>
                  <a:lstStyle/>
                  <a:p>
                    <a:fld id="{A0ACE975-841B-47A7-9F6D-0B0B05236B68}" type="CATEGORYNAME">
                      <a:rPr lang="ko-KR" altLang="en-US" sz="900"/>
                      <a:pPr/>
                      <a:t>[分類名]</a:t>
                    </a:fld>
                    <a:r>
                      <a:rPr lang="ko-KR" altLang="en-US" sz="900" baseline="0" dirty="0"/>
                      <a:t>
</a:t>
                    </a:r>
                    <a:fld id="{00DDC91A-043B-47C0-B486-8B3B7E6A9EA7}" type="PERCENTAGE">
                      <a:rPr lang="en-US" altLang="ko-KR" sz="900" baseline="0"/>
                      <a:pPr/>
                      <a:t>[パーセンテージ]</a:t>
                    </a:fld>
                    <a:endParaRPr lang="ko-KR" altLang="en-US" sz="9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03F-4B44-896A-2802FD89BB59}"/>
                </c:ext>
              </c:extLst>
            </c:dLbl>
            <c:dLbl>
              <c:idx val="6"/>
              <c:layout>
                <c:manualLayout>
                  <c:x val="1.7638888888888888E-2"/>
                  <c:y val="-1.7357638888888888E-2"/>
                </c:manualLayout>
              </c:layout>
              <c:tx>
                <c:rich>
                  <a:bodyPr/>
                  <a:lstStyle/>
                  <a:p>
                    <a:fld id="{E0DF46EE-B2D3-4E72-BA4A-A0BF84BB6D7E}" type="CATEGORYNAME">
                      <a:rPr lang="ko-KR" altLang="en-US" sz="900"/>
                      <a:pPr/>
                      <a:t>[分類名]</a:t>
                    </a:fld>
                    <a:r>
                      <a:rPr lang="ko-KR" altLang="en-US" baseline="0" dirty="0"/>
                      <a:t>
</a:t>
                    </a:r>
                    <a:fld id="{4328867A-5EBA-4963-9C46-7EB556BD578C}" type="PERCENTAGE">
                      <a:rPr lang="en-US" altLang="ko-KR" baseline="0"/>
                      <a:pPr/>
                      <a:t>[パーセンテージ]</a:t>
                    </a:fld>
                    <a:endParaRPr lang="ko-KR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03F-4B44-896A-2802FD89BB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Sheet1!$B$2:$B$8</c:f>
              <c:strCache>
                <c:ptCount val="7"/>
                <c:pt idx="0">
                  <c:v>끼임・휘말림</c:v>
                </c:pt>
                <c:pt idx="1">
                  <c:v>부딪침</c:v>
                </c:pt>
                <c:pt idx="2">
                  <c:v>교통사고</c:v>
                </c:pt>
                <c:pt idx="3">
                  <c:v>추락・굴러떨어짐</c:v>
                </c:pt>
                <c:pt idx="4">
                  <c:v>붕괴・무너짐</c:v>
                </c:pt>
                <c:pt idx="5">
                  <c:v>물에 빠짐</c:v>
                </c:pt>
                <c:pt idx="6">
                  <c:v>유해 물질에 접촉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50</c:v>
                </c:pt>
                <c:pt idx="1">
                  <c:v>17</c:v>
                </c:pt>
                <c:pt idx="2">
                  <c:v>11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03F-4B44-896A-2802FD89BB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8C-4209-BFF1-3459C76915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8C-4209-BFF1-3459C76915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8C-4209-BFF1-3459C76915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8C-4209-BFF1-3459C76915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8C-4209-BFF1-3459C769152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38C-4209-BFF1-3459C769152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38C-4209-BFF1-3459C769152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38C-4209-BFF1-3459C769152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45138888888889"/>
                      <c:h val="0.230209722222222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38C-4209-BFF1-3459C7691522}"/>
                </c:ext>
              </c:extLst>
            </c:dLbl>
            <c:dLbl>
              <c:idx val="1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06527777777778"/>
                      <c:h val="0.23902916666666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8C-4209-BFF1-3459C7691522}"/>
                </c:ext>
              </c:extLst>
            </c:dLbl>
            <c:dLbl>
              <c:idx val="3"/>
              <c:layout>
                <c:manualLayout>
                  <c:x val="4.4095486111110907E-3"/>
                  <c:y val="2.94446180555555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BBC968-D52A-4282-B1DF-1A770E9D5EE5}" type="CATEGORYNAME">
                      <a:rPr lang="ko-KR" altLang="en-US" sz="900" dirty="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r>
                      <a:rPr lang="ko-KR" altLang="en-US" sz="900" baseline="0" dirty="0"/>
                      <a:t>
</a:t>
                    </a:r>
                    <a:fld id="{14BB3E06-2555-43AB-846F-74585F503D0F}" type="PERCENTAGE">
                      <a:rPr lang="en-US" altLang="ko-KR" sz="900" baseline="0" dirty="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endParaRPr lang="ko-KR" altLang="en-US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47812499999992"/>
                      <c:h val="0.342015972222222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38C-4209-BFF1-3459C7691522}"/>
                </c:ext>
              </c:extLst>
            </c:dLbl>
            <c:dLbl>
              <c:idx val="4"/>
              <c:layout>
                <c:manualLayout>
                  <c:x val="-1.3229166666666667E-2"/>
                  <c:y val="-8.0843973490926958E-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94444444444444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38C-4209-BFF1-3459C7691522}"/>
                </c:ext>
              </c:extLst>
            </c:dLbl>
            <c:dLbl>
              <c:idx val="5"/>
              <c:layout>
                <c:manualLayout>
                  <c:x val="-5.2916666666666667E-2"/>
                  <c:y val="-4.40972222222222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8C-4209-BFF1-3459C7691522}"/>
                </c:ext>
              </c:extLst>
            </c:dLbl>
            <c:dLbl>
              <c:idx val="6"/>
              <c:layout>
                <c:manualLayout>
                  <c:x val="-1.466388888888889E-2"/>
                  <c:y val="-1.54340277777778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03D663A-A92F-45D9-9FF3-783B622A4ABD}" type="CATEGORYNAME">
                      <a:rPr lang="ko-KR" altLang="en-US" sz="9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r>
                      <a:rPr lang="ko-KR" altLang="en-US" sz="900" baseline="0" dirty="0"/>
                      <a:t>
</a:t>
                    </a:r>
                    <a:fld id="{1029D588-1E21-440F-B838-72A87D2B75DA}" type="PERCENTAGE">
                      <a:rPr lang="en-US" altLang="ko-KR" sz="900" baseline="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endParaRPr lang="ko-KR" altLang="en-US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23576388888888"/>
                      <c:h val="0.133195833333333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38C-4209-BFF1-3459C7691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Sheet1!$B$11:$B$18</c:f>
              <c:strCache>
                <c:ptCount val="8"/>
                <c:pt idx="0">
                  <c:v>추락・굴러떨어짐</c:v>
                </c:pt>
                <c:pt idx="1">
                  <c:v>끼임・휘말림</c:v>
                </c:pt>
                <c:pt idx="2">
                  <c:v>넘어짐</c:v>
                </c:pt>
                <c:pt idx="3">
                  <c:v>동작의 반동・무리한 동작</c:v>
                </c:pt>
                <c:pt idx="4">
                  <c:v>비산・낙하</c:v>
                </c:pt>
                <c:pt idx="5">
                  <c:v>부딪침</c:v>
                </c:pt>
                <c:pt idx="6">
                  <c:v>베임・긁힘</c:v>
                </c:pt>
                <c:pt idx="7">
                  <c:v>기타</c:v>
                </c:pt>
              </c:strCache>
            </c:strRef>
          </c:cat>
          <c:val>
            <c:numRef>
              <c:f>Sheet1!$C$11:$C$18</c:f>
              <c:numCache>
                <c:formatCode>General</c:formatCode>
                <c:ptCount val="8"/>
                <c:pt idx="0">
                  <c:v>21</c:v>
                </c:pt>
                <c:pt idx="1">
                  <c:v>21</c:v>
                </c:pt>
                <c:pt idx="2">
                  <c:v>12</c:v>
                </c:pt>
                <c:pt idx="3">
                  <c:v>10</c:v>
                </c:pt>
                <c:pt idx="4">
                  <c:v>9</c:v>
                </c:pt>
                <c:pt idx="5">
                  <c:v>6</c:v>
                </c:pt>
                <c:pt idx="6">
                  <c:v>5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38C-4209-BFF1-3459C76915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37-4AD5-8649-6FA5511838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37-4AD5-8649-6FA5511838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37-4AD5-8649-6FA5511838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37-4AD5-8649-6FA5511838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37-4AD5-8649-6FA5511838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37-4AD5-8649-6FA5511838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D37-4AD5-8649-6FA55118380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D37-4AD5-8649-6FA55118380F}"/>
              </c:ext>
            </c:extLst>
          </c:dPt>
          <c:dLbls>
            <c:dLbl>
              <c:idx val="0"/>
              <c:layout>
                <c:manualLayout>
                  <c:x val="-5.6139236111111109E-2"/>
                  <c:y val="1.87562499999999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37-4AD5-8649-6FA55118380F}"/>
                </c:ext>
              </c:extLst>
            </c:dLbl>
            <c:dLbl>
              <c:idx val="1"/>
              <c:layout>
                <c:manualLayout>
                  <c:x val="-0.13974930555555565"/>
                  <c:y val="-1.96520833333333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3ABCB9-E9E6-4607-87F1-3A8BE2F4C66F}" type="CATEGORYNAME">
                      <a:rPr lang="ko-KR" altLang="en-US" sz="8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r>
                      <a:rPr lang="ko-KR" altLang="en-US" baseline="0" dirty="0"/>
                      <a:t>
</a:t>
                    </a:r>
                    <a:fld id="{DD045FC4-55B3-4AE4-993B-95BFC24EB4D3}" type="PERCENTAGE">
                      <a:rPr lang="en-US" altLang="ko-KR" sz="800" baseline="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endParaRPr lang="ko-KR" alt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33645833333332"/>
                      <c:h val="0.283126388888888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D37-4AD5-8649-6FA55118380F}"/>
                </c:ext>
              </c:extLst>
            </c:dLbl>
            <c:dLbl>
              <c:idx val="2"/>
              <c:layout>
                <c:manualLayout>
                  <c:x val="-0.12898437500000001"/>
                  <c:y val="0.199727083333333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0CC19A-5251-45FF-817F-D7F0EF041991}" type="CATEGORYNAME">
                      <a:rPr lang="ko-KR" altLang="en-US" sz="7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r>
                      <a:rPr lang="ko-KR" altLang="en-US" sz="800" baseline="0" dirty="0"/>
                      <a:t>
</a:t>
                    </a:r>
                    <a:fld id="{6A3C01CA-D617-4975-9258-25B1EC3A3879}" type="PERCENTAGE">
                      <a:rPr lang="en-US" altLang="ko-KR" sz="800" baseline="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endParaRPr lang="ko-KR" altLang="en-US" sz="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47187499999998"/>
                      <c:h val="0.181702777777777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D37-4AD5-8649-6FA55118380F}"/>
                </c:ext>
              </c:extLst>
            </c:dLbl>
            <c:dLbl>
              <c:idx val="3"/>
              <c:layout>
                <c:manualLayout>
                  <c:x val="-3.8211805555555555E-3"/>
                  <c:y val="0.132173784722222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8FE5644-22D8-4282-8A7C-32652701318D}" type="CATEGORYNAME">
                      <a:rPr lang="ko-KR" altLang="en-US" sz="9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r>
                      <a:rPr lang="ko-KR" altLang="en-US" sz="900" baseline="0" dirty="0"/>
                      <a:t>
</a:t>
                    </a:r>
                    <a:fld id="{41477095-7F4F-46E4-AAD9-4B77214270ED}" type="PERCENTAGE">
                      <a:rPr lang="en-US" altLang="ko-KR" sz="900" baseline="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endParaRPr lang="ko-KR" altLang="en-US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42013888888888"/>
                      <c:h val="0.216980555555555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D37-4AD5-8649-6FA55118380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96631944444445"/>
                      <c:h val="0.234619444444444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D37-4AD5-8649-6FA55118380F}"/>
                </c:ext>
              </c:extLst>
            </c:dLbl>
            <c:dLbl>
              <c:idx val="5"/>
              <c:layout>
                <c:manualLayout>
                  <c:x val="-3.6448090277777775E-2"/>
                  <c:y val="-1.94687500000001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805173611111103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D37-4AD5-8649-6FA55118380F}"/>
                </c:ext>
              </c:extLst>
            </c:dLbl>
            <c:dLbl>
              <c:idx val="6"/>
              <c:layout>
                <c:manualLayout>
                  <c:x val="3.7505208333333331E-2"/>
                  <c:y val="-0.167414062499999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954479166666666"/>
                      <c:h val="0.283126388888888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D37-4AD5-8649-6FA55118380F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61041666666669"/>
                      <c:h val="0.17288333333333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D37-4AD5-8649-6FA551183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Sheet1!$B$34:$B$41</c:f>
              <c:strCache>
                <c:ptCount val="8"/>
                <c:pt idx="0">
                  <c:v>1개월 미만</c:v>
                </c:pt>
                <c:pt idx="1">
                  <c:v>1개월 이상 3개월 미만</c:v>
                </c:pt>
                <c:pt idx="2">
                  <c:v>3개월 이상 반년 미만</c:v>
                </c:pt>
                <c:pt idx="3">
                  <c:v>반년 이상 1년 미만</c:v>
                </c:pt>
                <c:pt idx="4">
                  <c:v>1년 이상 3년 미만</c:v>
                </c:pt>
                <c:pt idx="5">
                  <c:v>3년 이상 5년 미만</c:v>
                </c:pt>
                <c:pt idx="6">
                  <c:v>5년 이상 10년 미만</c:v>
                </c:pt>
                <c:pt idx="7">
                  <c:v>10년 이상</c:v>
                </c:pt>
              </c:strCache>
            </c:strRef>
          </c:cat>
          <c:val>
            <c:numRef>
              <c:f>Sheet1!$C$34:$C$41</c:f>
              <c:numCache>
                <c:formatCode>General</c:formatCode>
                <c:ptCount val="8"/>
                <c:pt idx="0">
                  <c:v>1</c:v>
                </c:pt>
                <c:pt idx="1">
                  <c:v>8</c:v>
                </c:pt>
                <c:pt idx="2">
                  <c:v>6</c:v>
                </c:pt>
                <c:pt idx="3">
                  <c:v>8</c:v>
                </c:pt>
                <c:pt idx="4">
                  <c:v>19</c:v>
                </c:pt>
                <c:pt idx="5">
                  <c:v>14</c:v>
                </c:pt>
                <c:pt idx="6">
                  <c:v>17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D37-4AD5-8649-6FA551183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54064912747779"/>
          <c:y val="8.1709477124183E-2"/>
          <c:w val="0.90298611111111116"/>
          <c:h val="0.902986111111111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53-4537-84AB-A22768B52A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53-4537-84AB-A22768B52A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53-4537-84AB-A22768B52A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53-4537-84AB-A22768B52A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53-4537-84AB-A22768B52A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853-4537-84AB-A22768B52A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53-4537-84AB-A22768B52A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853-4537-84AB-A22768B52A5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853-4537-84AB-A22768B52A5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853-4537-84AB-A22768B52A5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853-4537-84AB-A22768B52A5F}"/>
              </c:ext>
            </c:extLst>
          </c:dPt>
          <c:dLbls>
            <c:dLbl>
              <c:idx val="0"/>
              <c:layout>
                <c:manualLayout>
                  <c:x val="-6.3471180555555631E-2"/>
                  <c:y val="0.231119270833333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409305555555555"/>
                      <c:h val="0.23902916666666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853-4537-84AB-A22768B52A5F}"/>
                </c:ext>
              </c:extLst>
            </c:dLbl>
            <c:dLbl>
              <c:idx val="1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8045138888889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853-4537-84AB-A22768B52A5F}"/>
                </c:ext>
              </c:extLst>
            </c:dLbl>
            <c:dLbl>
              <c:idx val="2"/>
              <c:layout>
                <c:manualLayout>
                  <c:x val="-6.1476041666666745E-2"/>
                  <c:y val="-0.110269444444444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53-4537-84AB-A22768B52A5F}"/>
                </c:ext>
              </c:extLst>
            </c:dLbl>
            <c:dLbl>
              <c:idx val="3"/>
              <c:layout>
                <c:manualLayout>
                  <c:x val="0.20471735165142235"/>
                  <c:y val="-3.90114379084967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E96A21E-3F15-4407-9F75-CDBCFDD163ED}" type="CATEGORYNAME">
                      <a:rPr lang="ko-KR" altLang="en-US" sz="9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r>
                      <a:rPr lang="ko-KR" altLang="en-US" sz="900" baseline="0" dirty="0"/>
                      <a:t>
</a:t>
                    </a:r>
                    <a:fld id="{9C04E45E-4565-44D9-968B-61E57FF3173E}" type="PERCENTAGE">
                      <a:rPr lang="en-US" altLang="ko-KR" sz="900" baseline="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endParaRPr lang="ko-KR" altLang="en-US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27722905165602"/>
                      <c:h val="0.292150000000000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853-4537-84AB-A22768B52A5F}"/>
                </c:ext>
              </c:extLst>
            </c:dLbl>
            <c:dLbl>
              <c:idx val="4"/>
              <c:layout>
                <c:manualLayout>
                  <c:x val="0.14663084422656752"/>
                  <c:y val="-0.1098593137254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9305555555558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853-4537-84AB-A22768B52A5F}"/>
                </c:ext>
              </c:extLst>
            </c:dLbl>
            <c:dLbl>
              <c:idx val="5"/>
              <c:layout>
                <c:manualLayout>
                  <c:x val="0.17774765834886366"/>
                  <c:y val="-4.150326797385696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853-4537-84AB-A22768B52A5F}"/>
                </c:ext>
              </c:extLst>
            </c:dLbl>
            <c:dLbl>
              <c:idx val="6"/>
              <c:layout>
                <c:manualLayout>
                  <c:x val="3.4929491932662541E-3"/>
                  <c:y val="5.77127450980392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12587598765201"/>
                      <c:h val="0.177552614379084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853-4537-84AB-A22768B52A5F}"/>
                </c:ext>
              </c:extLst>
            </c:dLbl>
            <c:dLbl>
              <c:idx val="7"/>
              <c:layout>
                <c:manualLayout>
                  <c:x val="-4.7468354430379748E-3"/>
                  <c:y val="6.49986928104575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51573532356262"/>
                      <c:h val="0.264968627450980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853-4537-84AB-A22768B52A5F}"/>
                </c:ext>
              </c:extLst>
            </c:dLbl>
            <c:dLbl>
              <c:idx val="9"/>
              <c:layout>
                <c:manualLayout>
                  <c:x val="-2.5652136364736504E-2"/>
                  <c:y val="1.6339869281045752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AA74AD-3AD7-4C7A-A907-F5E6FBF0388D}" type="CATEGORYNAME">
                      <a:rPr lang="ko-KR" altLang="en-US" sz="900"/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[分類名]</a:t>
                    </a:fld>
                    <a:r>
                      <a:rPr lang="ko-KR" altLang="en-US" baseline="0" dirty="0"/>
                      <a:t>
</a:t>
                    </a:r>
                    <a:fld id="{FC09641D-3AFD-4C66-AF65-52B3042463A1}" type="PERCENTAGE">
                      <a:rPr lang="en-US" altLang="ko-KR" baseline="0"/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[パーセンテージ]</a:t>
                    </a:fld>
                    <a:endParaRPr lang="ko-KR" alt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47824030170274"/>
                      <c:h val="0.131918300653594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C853-4537-84AB-A22768B52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Sheet1!$B$44:$B$54</c:f>
              <c:strCache>
                <c:ptCount val="11"/>
                <c:pt idx="0">
                  <c:v>끼임・휘말림</c:v>
                </c:pt>
                <c:pt idx="1">
                  <c:v>추락・굴러떨어짐</c:v>
                </c:pt>
                <c:pt idx="2">
                  <c:v>넘어짐</c:v>
                </c:pt>
                <c:pt idx="3">
                  <c:v>동작의 반동・무리한 동작</c:v>
                </c:pt>
                <c:pt idx="4">
                  <c:v>비산・낙하</c:v>
                </c:pt>
                <c:pt idx="5">
                  <c:v>부딪침</c:v>
                </c:pt>
                <c:pt idx="6">
                  <c:v>베임・긁힘</c:v>
                </c:pt>
                <c:pt idx="7">
                  <c:v>교통사고(도로)</c:v>
                </c:pt>
                <c:pt idx="8">
                  <c:v>충돌</c:v>
                </c:pt>
                <c:pt idx="9">
                  <c:v>밟아서 찔림</c:v>
                </c:pt>
                <c:pt idx="10">
                  <c:v>기타</c:v>
                </c:pt>
              </c:strCache>
            </c:strRef>
          </c:cat>
          <c:val>
            <c:numRef>
              <c:f>Sheet1!$C$44:$C$54</c:f>
              <c:numCache>
                <c:formatCode>General</c:formatCode>
                <c:ptCount val="11"/>
                <c:pt idx="0">
                  <c:v>24</c:v>
                </c:pt>
                <c:pt idx="1">
                  <c:v>18</c:v>
                </c:pt>
                <c:pt idx="2">
                  <c:v>11</c:v>
                </c:pt>
                <c:pt idx="3">
                  <c:v>10</c:v>
                </c:pt>
                <c:pt idx="4">
                  <c:v>9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853-4537-84AB-A22768B52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3358984469664"/>
          <c:y val="0"/>
          <c:w val="0.71000147868840324"/>
          <c:h val="0.9603124999999997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CE-4FB6-88D4-F0CE0E9554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CE-4FB6-88D4-F0CE0E9554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CE-4FB6-88D4-F0CE0E9554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CE-4FB6-88D4-F0CE0E9554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ECE-4FB6-88D4-F0CE0E9554B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ECE-4FB6-88D4-F0CE0E9554B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ECE-4FB6-88D4-F0CE0E9554B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ECE-4FB6-88D4-F0CE0E9554B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ECE-4FB6-88D4-F0CE0E9554B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ECE-4FB6-88D4-F0CE0E9554B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ECE-4FB6-88D4-F0CE0E9554B5}"/>
              </c:ext>
            </c:extLst>
          </c:dPt>
          <c:dLbls>
            <c:dLbl>
              <c:idx val="0"/>
              <c:layout>
                <c:manualLayout>
                  <c:x val="-9.7468055555555558E-2"/>
                  <c:y val="0.17790694444444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21805555555555"/>
                      <c:h val="0.22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ECE-4FB6-88D4-F0CE0E9554B5}"/>
                </c:ext>
              </c:extLst>
            </c:dLbl>
            <c:dLbl>
              <c:idx val="1"/>
              <c:layout>
                <c:manualLayout>
                  <c:x val="-0.18519826388888888"/>
                  <c:y val="-0.12048680555555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CE-4FB6-88D4-F0CE0E9554B5}"/>
                </c:ext>
              </c:extLst>
            </c:dLbl>
            <c:dLbl>
              <c:idx val="4"/>
              <c:layout>
                <c:manualLayout>
                  <c:x val="-1.781383107627979E-2"/>
                  <c:y val="1.14149305555556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CE-4FB6-88D4-F0CE0E9554B5}"/>
                </c:ext>
              </c:extLst>
            </c:dLbl>
            <c:dLbl>
              <c:idx val="6"/>
              <c:layout>
                <c:manualLayout>
                  <c:x val="-3.0972874282733445E-2"/>
                  <c:y val="0.108388541666666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03314521130867"/>
                      <c:h val="0.248752430555555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ECE-4FB6-88D4-F0CE0E9554B5}"/>
                </c:ext>
              </c:extLst>
            </c:dLbl>
            <c:dLbl>
              <c:idx val="7"/>
              <c:layout>
                <c:manualLayout>
                  <c:x val="4.2288562961319963E-2"/>
                  <c:y val="1.41831597222222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BCD70ED-1D0F-4BDA-8ED6-4603F1D79CA3}" type="CATEGORYNAME">
                      <a:rPr lang="ko-KR" altLang="en-US" smtClean="0"/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[分類名]</a:t>
                    </a:fld>
                    <a:r>
                      <a:rPr lang="ko-KR" altLang="en-US" baseline="0" dirty="0"/>
                      <a:t>　</a:t>
                    </a:r>
                    <a:fld id="{C89AD7B9-76FD-41AD-9A38-676DE36343FF}" type="PERCENTAGE">
                      <a:rPr lang="en-US" altLang="ko-KR" sz="900" baseline="0" smtClean="0"/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[パーセンテージ]</a:t>
                    </a:fld>
                    <a:endParaRPr lang="ko-KR" alt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7673448095983"/>
                      <c:h val="0.112426041666666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ECE-4FB6-88D4-F0CE0E9554B5}"/>
                </c:ext>
              </c:extLst>
            </c:dLbl>
            <c:dLbl>
              <c:idx val="8"/>
              <c:layout>
                <c:manualLayout>
                  <c:x val="8.0924816909623398E-3"/>
                  <c:y val="2.01427083333333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7D6A14-0A67-4001-B6BB-DC1AF0F319E2}" type="CATEGORYNAME">
                      <a:rPr lang="ko-KR" altLang="en-US" sz="900"/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[分類名]</a:t>
                    </a:fld>
                    <a:r>
                      <a:rPr lang="ko-KR" altLang="en-US" sz="900" baseline="0" dirty="0"/>
                      <a:t>
</a:t>
                    </a:r>
                    <a:fld id="{70266816-2A61-4519-8D80-14C01C84C425}" type="PERCENTAGE">
                      <a:rPr lang="en-US" altLang="ko-KR" sz="900" baseline="0"/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[パーセンテージ]</a:t>
                    </a:fld>
                    <a:endParaRPr lang="ko-KR" altLang="en-US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36573920044033"/>
                      <c:h val="0.142919097222222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FECE-4FB6-88D4-F0CE0E9554B5}"/>
                </c:ext>
              </c:extLst>
            </c:dLbl>
            <c:dLbl>
              <c:idx val="9"/>
              <c:layout>
                <c:manualLayout>
                  <c:x val="4.0251387297245124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B9A0079-66FE-4275-9D9B-C26C51DD3773}" type="CATEGORYNAME">
                      <a:rPr lang="ko-KR" altLang="en-US" sz="900"/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[分類名]</a:t>
                    </a:fld>
                    <a:r>
                      <a:rPr lang="ko-KR" altLang="en-US" sz="900" baseline="0" dirty="0"/>
                      <a:t>
</a:t>
                    </a:r>
                    <a:fld id="{38214584-D7A5-431B-BAF9-5CD1F5320EFC}" type="PERCENTAGE">
                      <a:rPr lang="en-US" altLang="ko-KR" sz="900" baseline="0"/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[パーセンテージ]</a:t>
                    </a:fld>
                    <a:endParaRPr lang="ko-KR" altLang="en-US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FECE-4FB6-88D4-F0CE0E9554B5}"/>
                </c:ext>
              </c:extLst>
            </c:dLbl>
            <c:dLbl>
              <c:idx val="10"/>
              <c:layout>
                <c:manualLayout>
                  <c:x val="9.3737948990841563E-2"/>
                  <c:y val="7.43784722222222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ECE-4FB6-88D4-F0CE0E9554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Sheet1!$B$57:$B$67</c:f>
              <c:strCache>
                <c:ptCount val="11"/>
                <c:pt idx="0">
                  <c:v>동력 운반기</c:v>
                </c:pt>
                <c:pt idx="1">
                  <c:v>가설물, 건축물, 구조물 등</c:v>
                </c:pt>
                <c:pt idx="2">
                  <c:v>재료</c:v>
                </c:pt>
                <c:pt idx="3">
                  <c:v>짐</c:v>
                </c:pt>
                <c:pt idx="4">
                  <c:v>건설 기계 등</c:v>
                </c:pt>
                <c:pt idx="5">
                  <c:v>도구</c:v>
                </c:pt>
                <c:pt idx="6">
                  <c:v>일반 동력 기계</c:v>
                </c:pt>
                <c:pt idx="7">
                  <c:v>탈 것</c:v>
                </c:pt>
                <c:pt idx="8">
                  <c:v>인력 기계 공구 등</c:v>
                </c:pt>
                <c:pt idx="9">
                  <c:v>기타 장치, 설비</c:v>
                </c:pt>
                <c:pt idx="10">
                  <c:v>기타</c:v>
                </c:pt>
              </c:strCache>
            </c:strRef>
          </c:cat>
          <c:val>
            <c:numRef>
              <c:f>Sheet1!$C$57:$C$67</c:f>
              <c:numCache>
                <c:formatCode>General</c:formatCode>
                <c:ptCount val="11"/>
                <c:pt idx="0">
                  <c:v>32</c:v>
                </c:pt>
                <c:pt idx="1">
                  <c:v>13</c:v>
                </c:pt>
                <c:pt idx="2">
                  <c:v>11</c:v>
                </c:pt>
                <c:pt idx="3">
                  <c:v>8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ECE-4FB6-88D4-F0CE0E955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6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pPr rtl="0"/>
            <a:fld id="{D95B7262-B3D8-4D0B-8E0A-45066E572441}" type="datetimeFigureOut">
              <a:rPr kumimoji="1" lang="ja-JP" altLang="en-US" smtClean="0"/>
              <a:pPr rtl="0"/>
              <a:t>2021/7/28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pPr rtl="0"/>
            <a:fld id="{B50DE259-8F01-4AB9-83D5-E3C021AA63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45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pPr rtl="0"/>
            <a:fld id="{025171F1-5164-480A-97A8-F69C2ED04A11}" type="datetimeFigureOut">
              <a:rPr kumimoji="1" lang="ja-JP" altLang="en-US" smtClean="0"/>
              <a:pPr rtl="0"/>
              <a:t>2021/7/28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8" y="4686500"/>
            <a:ext cx="5388610" cy="4439841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 rtl="0"/>
            <a:r>
              <a:rPr lang="ko"/>
              <a:t>マスター テキストの書式設定</a:t>
            </a:r>
          </a:p>
          <a:p>
            <a:pPr lvl="1" rtl="0"/>
            <a:r>
              <a:rPr lang="ko"/>
              <a:t>第 2 レベル</a:t>
            </a:r>
          </a:p>
          <a:p>
            <a:pPr lvl="2" rtl="0"/>
            <a:r>
              <a:rPr lang="ko"/>
              <a:t>第 3 レベル</a:t>
            </a:r>
          </a:p>
          <a:p>
            <a:pPr lvl="3" rtl="0"/>
            <a:r>
              <a:rPr lang="ko"/>
              <a:t>第 4 レベル</a:t>
            </a:r>
          </a:p>
          <a:p>
            <a:pPr lvl="4" rtl="0"/>
            <a:r>
              <a:rPr lang="ko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pPr rtl="0"/>
            <a:fld id="{F15D19CC-259D-4E7D-8FA0-3520727AB6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28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80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375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06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9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9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88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pPr rtl="0"/>
            <a:r>
              <a:rPr lang="ko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ko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ko"/>
              <a:t>マスタ テキストの書式設定</a:t>
            </a:r>
          </a:p>
          <a:p>
            <a:pPr lvl="1" rtl="0"/>
            <a:r>
              <a:rPr lang="ko"/>
              <a:t>第 2 レベル</a:t>
            </a:r>
          </a:p>
          <a:p>
            <a:pPr lvl="2" rtl="0"/>
            <a:r>
              <a:rPr lang="ko"/>
              <a:t>第 3 レベル</a:t>
            </a:r>
          </a:p>
          <a:p>
            <a:pPr lvl="3" rtl="0"/>
            <a:r>
              <a:rPr lang="ko"/>
              <a:t>第 4 レベル</a:t>
            </a:r>
          </a:p>
          <a:p>
            <a:pPr lvl="4" rtl="0"/>
            <a:r>
              <a:rPr lang="ko"/>
              <a:t>第 5 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ko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ko"/>
              <a:t>マスタ テキストの書式設定</a:t>
            </a:r>
          </a:p>
          <a:p>
            <a:pPr lvl="1" rtl="0"/>
            <a:r>
              <a:rPr lang="ko"/>
              <a:t>第 2 レベル</a:t>
            </a:r>
          </a:p>
          <a:p>
            <a:pPr lvl="2" rtl="0"/>
            <a:r>
              <a:rPr lang="ko"/>
              <a:t>第 3 レベル</a:t>
            </a:r>
          </a:p>
          <a:p>
            <a:pPr lvl="3" rtl="0"/>
            <a:r>
              <a:rPr lang="ko"/>
              <a:t>第 4 レベル</a:t>
            </a:r>
          </a:p>
          <a:p>
            <a:pPr lvl="4" rtl="0"/>
            <a:r>
              <a:rPr lang="ko"/>
              <a:t>第 5 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ko"/>
              <a:t>マスタ テキストの書式設定</a:t>
            </a:r>
          </a:p>
          <a:p>
            <a:pPr lvl="1" rtl="0"/>
            <a:r>
              <a:rPr lang="ko"/>
              <a:t>第 2 レベル</a:t>
            </a:r>
          </a:p>
          <a:p>
            <a:pPr lvl="2" rtl="0"/>
            <a:r>
              <a:rPr lang="ko"/>
              <a:t>第 3 レベル</a:t>
            </a:r>
          </a:p>
          <a:p>
            <a:pPr lvl="3" rtl="0"/>
            <a:r>
              <a:rPr lang="ko"/>
              <a:t>第 4 レベル</a:t>
            </a:r>
          </a:p>
          <a:p>
            <a:pPr lvl="4" rtl="0"/>
            <a:r>
              <a:rPr lang="ko"/>
              <a:t>第 5 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ko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ko"/>
              <a:t>マスタ テキストの書式設定</a:t>
            </a:r>
          </a:p>
          <a:p>
            <a:pPr lvl="1" rtl="0"/>
            <a:r>
              <a:rPr lang="ko"/>
              <a:t>第 2 レベル</a:t>
            </a:r>
          </a:p>
          <a:p>
            <a:pPr lvl="2" rtl="0"/>
            <a:r>
              <a:rPr lang="ko"/>
              <a:t>第 3 レベル</a:t>
            </a:r>
          </a:p>
          <a:p>
            <a:pPr lvl="3" rtl="0"/>
            <a:r>
              <a:rPr lang="ko"/>
              <a:t>第 4 レベル</a:t>
            </a:r>
          </a:p>
          <a:p>
            <a:pPr lvl="4" rtl="0"/>
            <a:r>
              <a:rPr lang="ko"/>
              <a:t>第 5 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ko"/>
              <a:t>マスタ テキストの書式設定</a:t>
            </a:r>
          </a:p>
          <a:p>
            <a:pPr lvl="1" rtl="0"/>
            <a:r>
              <a:rPr lang="ko"/>
              <a:t>第 2 レベル</a:t>
            </a:r>
          </a:p>
          <a:p>
            <a:pPr lvl="2" rtl="0"/>
            <a:r>
              <a:rPr lang="ko"/>
              <a:t>第 3 レベル</a:t>
            </a:r>
          </a:p>
          <a:p>
            <a:pPr lvl="3" rtl="0"/>
            <a:r>
              <a:rPr lang="ko"/>
              <a:t>第 4 レベル</a:t>
            </a:r>
          </a:p>
          <a:p>
            <a:pPr lvl="4" rtl="0"/>
            <a:r>
              <a:rPr lang="ko"/>
              <a:t>第 5 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ko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"/>
              <a:t>マスタ テキストの書式設定</a:t>
            </a:r>
          </a:p>
          <a:p>
            <a:pPr lvl="1" rtl="0"/>
            <a:r>
              <a:rPr lang="ko"/>
              <a:t>第 2 レベル</a:t>
            </a:r>
          </a:p>
          <a:p>
            <a:pPr lvl="2" rtl="0"/>
            <a:r>
              <a:rPr lang="ko"/>
              <a:t>第 3 レベル</a:t>
            </a:r>
          </a:p>
          <a:p>
            <a:pPr lvl="3" rtl="0"/>
            <a:r>
              <a:rPr lang="ko"/>
              <a:t>第 4 レベル</a:t>
            </a:r>
          </a:p>
          <a:p>
            <a:pPr lvl="4" rtl="0"/>
            <a:r>
              <a:rPr lang="ko"/>
              <a:t>第 5 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"/>
              <a:t>マスタ テキストの書式設定</a:t>
            </a:r>
          </a:p>
          <a:p>
            <a:pPr lvl="1" rtl="0"/>
            <a:r>
              <a:rPr lang="ko"/>
              <a:t>第 2 レベル</a:t>
            </a:r>
          </a:p>
          <a:p>
            <a:pPr lvl="2" rtl="0"/>
            <a:r>
              <a:rPr lang="ko"/>
              <a:t>第 3 レベル</a:t>
            </a:r>
          </a:p>
          <a:p>
            <a:pPr lvl="3" rtl="0"/>
            <a:r>
              <a:rPr lang="ko"/>
              <a:t>第 4 レベル</a:t>
            </a:r>
          </a:p>
          <a:p>
            <a:pPr lvl="4" rtl="0"/>
            <a:r>
              <a:rPr lang="ko"/>
              <a:t>第 5 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ko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o"/>
              <a:t>マスタ テキストの書式設定</a:t>
            </a:r>
          </a:p>
          <a:p>
            <a:pPr lvl="1" rtl="0"/>
            <a:r>
              <a:rPr lang="ko"/>
              <a:t>第 2 レベル</a:t>
            </a:r>
          </a:p>
          <a:p>
            <a:pPr lvl="2" rtl="0"/>
            <a:r>
              <a:rPr lang="ko"/>
              <a:t>第 3 レベル</a:t>
            </a:r>
          </a:p>
          <a:p>
            <a:pPr lvl="3" rtl="0"/>
            <a:r>
              <a:rPr lang="ko"/>
              <a:t>第 4 レベル</a:t>
            </a:r>
          </a:p>
          <a:p>
            <a:pPr lvl="4" rtl="0"/>
            <a:r>
              <a:rPr lang="ko"/>
              <a:t>第 5 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ko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/>
              <a:t>マスタ テキストの書式設定</a:t>
            </a:r>
          </a:p>
          <a:p>
            <a:pPr lvl="1" rtl="0"/>
            <a:r>
              <a:rPr lang="ko"/>
              <a:t>第 2 レベル</a:t>
            </a:r>
          </a:p>
          <a:p>
            <a:pPr lvl="2" rtl="0"/>
            <a:r>
              <a:rPr lang="ko"/>
              <a:t>第 3 レベル</a:t>
            </a:r>
          </a:p>
          <a:p>
            <a:pPr lvl="3" rtl="0"/>
            <a:r>
              <a:rPr lang="ko"/>
              <a:t>第 4 レベル</a:t>
            </a:r>
          </a:p>
          <a:p>
            <a:pPr lvl="4" rtl="0"/>
            <a:r>
              <a:rPr lang="ko"/>
              <a:t>第 5 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CC8DC9F-64C0-49B9-AE59-B52478A04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93256"/>
            <a:ext cx="3535958" cy="2651968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899592" y="1431941"/>
            <a:ext cx="7446467" cy="79208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 rtl="0"/>
            <a:r>
              <a:rPr lang="ko" sz="3600" b="1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안전하고 건강하게 일하기 위해</a:t>
            </a:r>
            <a:endParaRPr lang="en-US" altLang="ja-JP" sz="3600" b="1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3571" y="861403"/>
            <a:ext cx="74464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 sz="2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산업 폐기물 처리 업계에서 일하는 여러분께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42A8D6D-3EA4-4EC0-A4C3-1FB3FA034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06663"/>
            <a:ext cx="4618511" cy="329068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3556025" y="6414789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1</a:t>
            </a:fld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04812" y="205060"/>
            <a:ext cx="5607347" cy="4876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25000"/>
              </a:lnSpc>
            </a:pPr>
            <a:r>
              <a:rPr lang="ko" b="1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Arial" charset="0"/>
              </a:rPr>
              <a:t>포인트4 규정된 작업 순서 지키기!</a:t>
            </a:r>
            <a:endParaRPr lang="ja-JP" altLang="en-US" b="1" dirty="0">
              <a:solidFill>
                <a:schemeClr val="bg1"/>
              </a:solidFill>
              <a:ea typeface="ＭＳ ゴシック" pitchFamily="49" charset="-128"/>
              <a:cs typeface="Arial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48680" y="1784648"/>
            <a:ext cx="8271792" cy="17883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tIns="108000" rIns="72000" bIns="72000" rtlCol="0" anchor="ctr"/>
          <a:lstStyle/>
          <a:p>
            <a:pPr marL="358775" indent="-358775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ko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ko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ko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규정된 </a:t>
            </a:r>
            <a:r>
              <a:rPr lang="ko" sz="15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순서</a:t>
            </a:r>
            <a:r>
              <a:rPr lang="ko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(작업 표준)를 제대로 지킨다.</a:t>
            </a:r>
            <a:endParaRPr lang="en-US" altLang="ja-JP" sz="15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58775" indent="-358775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ko" sz="15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ko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작업 절차서에 나와 있는 작업 순서를 </a:t>
            </a:r>
            <a:r>
              <a:rPr lang="ko" sz="15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반복하여 연습하고</a:t>
            </a:r>
            <a:r>
              <a:rPr lang="ko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체득한다.</a:t>
            </a:r>
            <a:endParaRPr lang="en-US" altLang="ja-JP" sz="15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58775" indent="-358775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ko" sz="15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ko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안전상</a:t>
            </a:r>
            <a:r>
              <a:rPr lang="ko" sz="15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해야 할 일</a:t>
            </a:r>
            <a:r>
              <a:rPr lang="ko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ko" sz="15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해서는 안 되는 일</a:t>
            </a:r>
            <a:r>
              <a:rPr lang="ko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을 잘 이해한다.</a:t>
            </a:r>
            <a:endParaRPr lang="en-US" altLang="ja-JP" sz="15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58775" indent="-358775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ko" sz="15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ko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ko" sz="1500" spc="-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작업 순서를 </a:t>
            </a:r>
            <a:r>
              <a:rPr lang="ko" sz="1500" spc="-5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잘 모를 때는</a:t>
            </a:r>
            <a:r>
              <a:rPr lang="ko" sz="1500" spc="-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그냥 있지 말고 책임자에게 반드시 확인한다.</a:t>
            </a:r>
            <a:endParaRPr lang="en-US" altLang="ja-JP" sz="1500" spc="-5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58775" indent="-358775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ko" sz="15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ko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ko" sz="15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익숙해서 발생하기 쉬운 부상</a:t>
            </a:r>
            <a:r>
              <a:rPr lang="ko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에 주의하고, 경솔한 동작이나 무리한 동작을 하지 않는다.</a:t>
            </a:r>
            <a:endParaRPr lang="en-US" altLang="ja-JP" sz="15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8313" y="764704"/>
            <a:ext cx="80641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ko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○작업장에는 생각지 못한 위험 요소가 많습니다.　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2563" indent="-182563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ko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○작업장에 규정된 작업 순서는 안전하고 위생적이며 효율적으로 작업하기 위한 규칙입니다.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ko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○작업 순서를 지켜, 자기 자신을 지킵시다.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7542692" y="1412776"/>
            <a:ext cx="1307805" cy="1607402"/>
            <a:chOff x="907651" y="4896811"/>
            <a:chExt cx="1070723" cy="1369700"/>
          </a:xfrm>
        </p:grpSpPr>
        <p:pic>
          <p:nvPicPr>
            <p:cNvPr id="8" name="Picture 2" descr="C:\Users\User07.PC007\AppData\Local\Microsoft\Windows\Temporary Internet Files\Content.IE5\4NMNC06D\gatag-00002569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8723">
              <a:off x="938070" y="4896811"/>
              <a:ext cx="1009887" cy="136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 rot="20973691">
              <a:off x="907651" y="5302489"/>
              <a:ext cx="1070723" cy="498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ko" sz="1600">
                  <a:solidFill>
                    <a:srgbClr val="C00000"/>
                  </a:solidFill>
                </a:rPr>
                <a:t>작업</a:t>
              </a:r>
              <a:endParaRPr kumimoji="1" lang="en-US" altLang="ja-JP" sz="1600" dirty="0">
                <a:solidFill>
                  <a:srgbClr val="C00000"/>
                </a:solidFill>
              </a:endParaRPr>
            </a:p>
            <a:p>
              <a:pPr algn="ctr" rtl="0"/>
              <a:r>
                <a:rPr lang="ko" sz="1600">
                  <a:solidFill>
                    <a:srgbClr val="C00000"/>
                  </a:solidFill>
                </a:rPr>
                <a:t>절차서</a:t>
              </a: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560736" y="3677830"/>
            <a:ext cx="840070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ko" sz="15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[선별 처리 작업 예]</a:t>
            </a:r>
          </a:p>
          <a:p>
            <a:pPr marL="182563" indent="-182563" algn="just" rtl="0">
              <a:spcBef>
                <a:spcPts val="600"/>
              </a:spcBef>
            </a:pPr>
            <a:r>
              <a:rPr lang="ko" sz="15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 </a:t>
            </a:r>
            <a:r>
              <a:rPr lang="ko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분별에 앞서 스프레이 캔, 부탄가스 등의 위험물, 밀폐물, 알 수 없는 물질 등을 제거하는 동시에 공급자를 특정할 수 있다면 반환하고, 특정할 수 없다면 전문 업체에 의뢰한다.</a:t>
            </a:r>
            <a:endParaRPr lang="ja-JP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82563" indent="-182563" algn="just" rtl="0">
              <a:spcBef>
                <a:spcPts val="600"/>
              </a:spcBef>
            </a:pPr>
            <a:r>
              <a:rPr lang="ko" sz="15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 </a:t>
            </a:r>
            <a:r>
              <a:rPr lang="ko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직원이 받아서 야드 등에서 선별 작업을 할 때는 지게차, 화물자동차 등 각종 차량과의 충돌을 방지하기 위해 작업 구역과 운행 구역을 구분하고, 차량 유도원을 배치하는 등 대책을 마련한다.</a:t>
            </a:r>
            <a:endParaRPr lang="ja-JP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82563" indent="-182563" algn="just" rtl="0">
              <a:spcBef>
                <a:spcPts val="600"/>
              </a:spcBef>
            </a:pPr>
            <a:r>
              <a:rPr lang="ko" sz="15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 </a:t>
            </a:r>
            <a:r>
              <a:rPr lang="ko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안전모, 보호안경, 방진마스크, 안전화, 가죽 장갑 등 필요한 보호구를 착용한다.</a:t>
            </a:r>
            <a:endParaRPr lang="ja-JP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82563" indent="-182563" algn="just" rtl="0">
              <a:spcBef>
                <a:spcPts val="600"/>
              </a:spcBef>
            </a:pPr>
            <a:r>
              <a:rPr lang="ko" sz="15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 </a:t>
            </a:r>
            <a:r>
              <a:rPr lang="ko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분진이 우려될 때는 물을 뿌려 습윤화한다.</a:t>
            </a:r>
          </a:p>
          <a:p>
            <a:pPr marL="182563" indent="-182563" algn="just" rtl="0">
              <a:spcBef>
                <a:spcPts val="600"/>
              </a:spcBef>
            </a:pPr>
            <a:r>
              <a:rPr lang="ko" sz="15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ko" sz="1500" spc="-2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사람의 힘으로 중량물 선별 등을 취급할 때는 소정의 중량 이하로 하여 허리 등에 부담을 주지 않는 작업으로 한다. 또한, 여러 작업원이 함께 작업할 때는 작업 지시자를 정하고, 그 지시에 따른다.</a:t>
            </a:r>
            <a:endParaRPr kumimoji="1" lang="ja-JP" altLang="en-US" sz="1500" spc="-2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91880" y="6453336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10</a:t>
            </a:fld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04813" y="116632"/>
            <a:ext cx="5976938" cy="4870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25000"/>
              </a:lnSpc>
            </a:pPr>
            <a:r>
              <a:rPr lang="ko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Arial" charset="0"/>
              </a:rPr>
              <a:t>포인트 5 4S・5S를 이행하여 안전을 강화!</a:t>
            </a:r>
            <a:endParaRPr lang="ja-JP" altLang="en-US" b="1" dirty="0">
              <a:solidFill>
                <a:schemeClr val="bg1"/>
              </a:solidFill>
              <a:ea typeface="ＭＳ ゴシック" pitchFamily="49" charset="-128"/>
              <a:cs typeface="Arial" charset="0"/>
            </a:endParaRPr>
          </a:p>
        </p:txBody>
      </p:sp>
      <p:graphicFrame>
        <p:nvGraphicFramePr>
          <p:cNvPr id="31" name="表 30">
            <a:extLst>
              <a:ext uri="{FF2B5EF4-FFF2-40B4-BE49-F238E27FC236}">
                <a16:creationId xmlns:a16="http://schemas.microsoft.com/office/drawing/2014/main" id="{8C8CDC7E-BDEB-4112-AF57-7D879CBC4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819622"/>
              </p:ext>
            </p:extLst>
          </p:nvPr>
        </p:nvGraphicFramePr>
        <p:xfrm>
          <a:off x="539552" y="764705"/>
          <a:ext cx="7898666" cy="5616623"/>
        </p:xfrm>
        <a:graphic>
          <a:graphicData uri="http://schemas.openxmlformats.org/drawingml/2006/table">
            <a:tbl>
              <a:tblPr/>
              <a:tblGrid>
                <a:gridCol w="1561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88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" sz="16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[정리(Seiri)]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" sz="16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  <a:r>
                        <a:rPr lang="ko" sz="16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필요한 물건과 필요 없는 물건을 분류하여, 필요 없는 물건은 처분</a:t>
                      </a:r>
                      <a:endParaRPr kumimoji="0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" sz="14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(불필요한 물건이 놓여 있으면 넘어지거나, 작업 진행에 방해가 됩니다.)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8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" sz="16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[정돈(Seiton)]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" sz="16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필요한 물건을 사용하기 편하도록 알기 쉽게 배치</a:t>
                      </a:r>
                      <a:endParaRPr kumimoji="0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" sz="14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(필요한 물건을 찾게 되면 작업 능률이 떨어집니다. 정돈된 원래 상태를 사진으로 보이게 해두면 정돈하기 편해집니다. 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8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" sz="14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[청결(Seiketsu)]</a:t>
                      </a:r>
                      <a:r>
                        <a:rPr lang="ko" sz="1400" b="0" i="0" u="none" strike="noStrike" cap="none" normalizeH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  <a:endParaRPr kumimoji="0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" sz="16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오염물을 제거하여 작업장 주변을 깨끗이</a:t>
                      </a:r>
                      <a:endParaRPr kumimoji="0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" sz="14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(정상적인 기계 작동을 유지하기 위해 필요합니다. 또한, 고객의 화물을 취급하는 작업장에서 화물이 오염되지 않게 하려면 청결은 필수입니다. 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9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" sz="16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[청소(Seiso)]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" sz="16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기계・도구, 하역 장소, 물건 두는 곳 등의 먼지와 쓰레기를 제거</a:t>
                      </a: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" sz="14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(젖은 바닥을 즉시 닦는 것은 미끄럼 방지를 위해서도 중요합니다.)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11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" sz="16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[습관(교육)</a:t>
                      </a:r>
                      <a:endParaRPr lang="en-US" altLang="ko" sz="1600" b="0" i="0" u="none" strike="noStrike" cap="none" normalizeH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" sz="16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(S</a:t>
                      </a:r>
                      <a:r>
                        <a:rPr lang="en-US" altLang="ko" sz="1600" b="0" i="0" u="none" strike="noStrike" cap="none" normalizeH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itsuke</a:t>
                      </a:r>
                      <a:r>
                        <a:rPr lang="ko" sz="1600" b="0" i="0" u="none" strike="noStrike" cap="none" normalizeH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)]</a:t>
                      </a:r>
                      <a:endParaRPr lang="ko" sz="1600" b="0" i="0" u="none" strike="noStrike" cap="none" normalizeH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" sz="16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  <a:r>
                        <a:rPr lang="ko" sz="16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규정을 제대로 지키기. 반복하여 습관화하기.</a:t>
                      </a:r>
                      <a:endParaRPr kumimoji="0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" sz="14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(정리, 정돈, 청결, 청소는 이해하는 것에 그치지 않고, 실천에 옮길 수 있도록 습관을 기르는 것이 중요합니다.)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2" name="図 22">
            <a:extLst>
              <a:ext uri="{FF2B5EF4-FFF2-40B4-BE49-F238E27FC236}">
                <a16:creationId xmlns:a16="http://schemas.microsoft.com/office/drawing/2014/main" id="{FAE82D70-F1AC-460E-814F-774C4A04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529" y="1116249"/>
            <a:ext cx="945355" cy="75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図 26">
            <a:extLst>
              <a:ext uri="{FF2B5EF4-FFF2-40B4-BE49-F238E27FC236}">
                <a16:creationId xmlns:a16="http://schemas.microsoft.com/office/drawing/2014/main" id="{719F7625-023A-43AA-ACF8-7EDE6922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424" y="2222375"/>
            <a:ext cx="588744" cy="75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図 28">
            <a:extLst>
              <a:ext uri="{FF2B5EF4-FFF2-40B4-BE49-F238E27FC236}">
                <a16:creationId xmlns:a16="http://schemas.microsoft.com/office/drawing/2014/main" id="{28776E34-00D4-40BF-B4F0-1D842F519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5511" y="3337133"/>
            <a:ext cx="749337" cy="77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図 27">
            <a:extLst>
              <a:ext uri="{FF2B5EF4-FFF2-40B4-BE49-F238E27FC236}">
                <a16:creationId xmlns:a16="http://schemas.microsoft.com/office/drawing/2014/main" id="{57B26C11-38DC-419F-A4EE-A9F8DCF9B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0594" y="4402100"/>
            <a:ext cx="722234" cy="68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図 29">
            <a:extLst>
              <a:ext uri="{FF2B5EF4-FFF2-40B4-BE49-F238E27FC236}">
                <a16:creationId xmlns:a16="http://schemas.microsoft.com/office/drawing/2014/main" id="{7D482C74-841F-4AD5-93B1-0BDFF8BE2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5511" y="5653675"/>
            <a:ext cx="823388" cy="71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63888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658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F8E6EAE-965C-4AF8-8E21-D6A5748D2684}"/>
              </a:ext>
            </a:extLst>
          </p:cNvPr>
          <p:cNvGrpSpPr/>
          <p:nvPr/>
        </p:nvGrpSpPr>
        <p:grpSpPr>
          <a:xfrm>
            <a:off x="539552" y="1320124"/>
            <a:ext cx="8352928" cy="4701164"/>
            <a:chOff x="539552" y="1320124"/>
            <a:chExt cx="8136904" cy="4701164"/>
          </a:xfrm>
        </p:grpSpPr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0B568D09-36D2-4299-BFAD-E68E80075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2" y="1320124"/>
              <a:ext cx="8136904" cy="470116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tIns="72000" rIns="72000" rtlCol="0"/>
            <a:lstStyle/>
            <a:p>
              <a:pPr algn="just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9" name="テキスト ボックス 3">
              <a:extLst>
                <a:ext uri="{FF2B5EF4-FFF2-40B4-BE49-F238E27FC236}">
                  <a16:creationId xmlns:a16="http://schemas.microsoft.com/office/drawing/2014/main" id="{436C7C10-9BB2-4E0F-96C1-9787D5B88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2612" y="1556792"/>
              <a:ext cx="2879725" cy="369332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rgbClr val="0000CC"/>
              </a:solidFill>
              <a:miter lim="800000"/>
              <a:headEnd/>
              <a:tailEnd/>
            </a:ln>
          </p:spPr>
          <p:txBody>
            <a:bodyPr rtlCol="0">
              <a:spAutoFit/>
            </a:bodyPr>
            <a:lstStyle/>
            <a:p>
              <a:pPr algn="ctr" rtl="0"/>
              <a:r>
                <a:rPr lang="ko" b="1">
                  <a:solidFill>
                    <a:schemeClr val="bg1"/>
                  </a:solidFill>
                  <a:latin typeface="Calibri" pitchFamily="34" charset="0"/>
                </a:rPr>
                <a:t>5S 활동이 부족한 작업장</a:t>
              </a:r>
            </a:p>
          </p:txBody>
        </p:sp>
        <p:sp>
          <p:nvSpPr>
            <p:cNvPr id="20" name="円/楕円 4">
              <a:extLst>
                <a:ext uri="{FF2B5EF4-FFF2-40B4-BE49-F238E27FC236}">
                  <a16:creationId xmlns:a16="http://schemas.microsoft.com/office/drawing/2014/main" id="{FBF69492-A95D-489F-A197-74B52E3A3655}"/>
                </a:ext>
              </a:extLst>
            </p:cNvPr>
            <p:cNvSpPr/>
            <p:nvPr/>
          </p:nvSpPr>
          <p:spPr>
            <a:xfrm>
              <a:off x="3498874" y="3624380"/>
              <a:ext cx="2081238" cy="70643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" b="1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5S의 불량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199BE30-C044-4F5F-84AF-85B4E27D9575}"/>
                </a:ext>
              </a:extLst>
            </p:cNvPr>
            <p:cNvSpPr/>
            <p:nvPr/>
          </p:nvSpPr>
          <p:spPr>
            <a:xfrm>
              <a:off x="971600" y="2256228"/>
              <a:ext cx="3306736" cy="9928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/>
            <a:lstStyle/>
            <a:p>
              <a:pPr algn="just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" sz="1600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재해・직업병 발생</a:t>
              </a:r>
              <a:endPara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just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ko" sz="16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・작업장 환경의 악화</a:t>
              </a:r>
              <a:endParaRPr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182563" indent="-182563" algn="just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ko" sz="16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・작업 행동으로 인한 재해 발생　</a:t>
              </a: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0550D274-F87C-45D5-A978-1C33F99D8AFF}"/>
                </a:ext>
              </a:extLst>
            </p:cNvPr>
            <p:cNvSpPr/>
            <p:nvPr/>
          </p:nvSpPr>
          <p:spPr>
            <a:xfrm>
              <a:off x="4727625" y="2018534"/>
              <a:ext cx="3738394" cy="151607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/>
            <a:lstStyle/>
            <a:p>
              <a:pPr algn="just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" sz="16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생산성 저하</a:t>
              </a:r>
              <a:endParaRPr lang="en-US" altLang="ja-JP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182563" indent="-182563" algn="just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ko" sz="16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・무리하거나 낭비가 발생하여 능률이 저하</a:t>
              </a:r>
              <a:endParaRPr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182563" indent="-182563" algn="just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ko" sz="16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・기계 고장, 문제 발생</a:t>
              </a:r>
              <a:endParaRPr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182563" indent="-182563" algn="just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ko" sz="16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・화물 운송 등의 지연　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8C426AB2-A766-4A5C-8A47-8CD6C2C65A9A}"/>
                </a:ext>
              </a:extLst>
            </p:cNvPr>
            <p:cNvSpPr/>
            <p:nvPr/>
          </p:nvSpPr>
          <p:spPr>
            <a:xfrm>
              <a:off x="759610" y="4077072"/>
              <a:ext cx="2372230" cy="122413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/>
            <a:lstStyle/>
            <a:p>
              <a:pPr algn="just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" sz="1600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신용 손실</a:t>
              </a:r>
              <a:endPara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182563" indent="-182563" algn="just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ko" sz="16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・배출 사업자 등의 실망</a:t>
              </a:r>
              <a:endParaRPr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130175" indent="-130175" algn="just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ko" sz="16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・작업자의 모럴(사기) 저하　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5D893127-2EF7-4A30-BD4C-8F87CCACBDD9}"/>
                </a:ext>
              </a:extLst>
            </p:cNvPr>
            <p:cNvSpPr/>
            <p:nvPr/>
          </p:nvSpPr>
          <p:spPr>
            <a:xfrm>
              <a:off x="3563888" y="5064540"/>
              <a:ext cx="1950379" cy="6687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/>
            <a:lstStyle/>
            <a:p>
              <a:pPr algn="just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" sz="1600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자원 낭비</a:t>
              </a:r>
              <a:endPara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just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ko" sz="16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・재료 사용 낭비</a:t>
              </a: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3B26A4E-F568-40EA-B6EE-833D2CBC62A3}"/>
                </a:ext>
              </a:extLst>
            </p:cNvPr>
            <p:cNvSpPr/>
            <p:nvPr/>
          </p:nvSpPr>
          <p:spPr>
            <a:xfrm>
              <a:off x="5802337" y="4427234"/>
              <a:ext cx="2593536" cy="9727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/>
            <a:lstStyle/>
            <a:p>
              <a:pPr algn="just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" sz="1600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공해 발생</a:t>
              </a:r>
              <a:endPara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just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ko" sz="16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・기름, 유해 물질 유출</a:t>
              </a:r>
              <a:endParaRPr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182563" indent="-182563" algn="just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ko" sz="16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・이상한 냄새 발생 등</a:t>
              </a:r>
            </a:p>
          </p:txBody>
        </p:sp>
        <p:sp>
          <p:nvSpPr>
            <p:cNvPr id="26" name="左矢印 6">
              <a:extLst>
                <a:ext uri="{FF2B5EF4-FFF2-40B4-BE49-F238E27FC236}">
                  <a16:creationId xmlns:a16="http://schemas.microsoft.com/office/drawing/2014/main" id="{23DCFA92-6049-4EFC-809C-198D6A6EADF0}"/>
                </a:ext>
              </a:extLst>
            </p:cNvPr>
            <p:cNvSpPr/>
            <p:nvPr/>
          </p:nvSpPr>
          <p:spPr>
            <a:xfrm rot="1481177">
              <a:off x="2970237" y="3575007"/>
              <a:ext cx="503237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27" name="左矢印 20">
              <a:extLst>
                <a:ext uri="{FF2B5EF4-FFF2-40B4-BE49-F238E27FC236}">
                  <a16:creationId xmlns:a16="http://schemas.microsoft.com/office/drawing/2014/main" id="{48A77534-705C-42FD-8051-DFD859DF1C57}"/>
                </a:ext>
              </a:extLst>
            </p:cNvPr>
            <p:cNvSpPr/>
            <p:nvPr/>
          </p:nvSpPr>
          <p:spPr>
            <a:xfrm rot="20118823" flipV="1">
              <a:off x="3177109" y="4353006"/>
              <a:ext cx="503237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28" name="左矢印 21">
              <a:extLst>
                <a:ext uri="{FF2B5EF4-FFF2-40B4-BE49-F238E27FC236}">
                  <a16:creationId xmlns:a16="http://schemas.microsoft.com/office/drawing/2014/main" id="{905E2ECE-C35C-48E1-98BF-D00B0E4C4135}"/>
                </a:ext>
              </a:extLst>
            </p:cNvPr>
            <p:cNvSpPr/>
            <p:nvPr/>
          </p:nvSpPr>
          <p:spPr>
            <a:xfrm rot="20118823" flipH="1">
              <a:off x="5664912" y="3644253"/>
              <a:ext cx="504825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29" name="左矢印 22">
              <a:extLst>
                <a:ext uri="{FF2B5EF4-FFF2-40B4-BE49-F238E27FC236}">
                  <a16:creationId xmlns:a16="http://schemas.microsoft.com/office/drawing/2014/main" id="{0FFC8CEB-BD14-44DD-90A7-9DE9C3163EFC}"/>
                </a:ext>
              </a:extLst>
            </p:cNvPr>
            <p:cNvSpPr/>
            <p:nvPr/>
          </p:nvSpPr>
          <p:spPr>
            <a:xfrm rot="1481177" flipH="1" flipV="1">
              <a:off x="5186501" y="4377526"/>
              <a:ext cx="504825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30" name="左矢印 23">
              <a:extLst>
                <a:ext uri="{FF2B5EF4-FFF2-40B4-BE49-F238E27FC236}">
                  <a16:creationId xmlns:a16="http://schemas.microsoft.com/office/drawing/2014/main" id="{49287525-9062-47B0-BB44-BF30A79756BC}"/>
                </a:ext>
              </a:extLst>
            </p:cNvPr>
            <p:cNvSpPr/>
            <p:nvPr/>
          </p:nvSpPr>
          <p:spPr>
            <a:xfrm rot="16200000">
              <a:off x="4285748" y="4605418"/>
              <a:ext cx="504825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C188FB-0380-492D-95F3-3079E221C665}"/>
              </a:ext>
            </a:extLst>
          </p:cNvPr>
          <p:cNvSpPr/>
          <p:nvPr/>
        </p:nvSpPr>
        <p:spPr>
          <a:xfrm>
            <a:off x="539552" y="332656"/>
            <a:ext cx="8352928" cy="8463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 5S를 충분히 실시하지 않으면 ...</a:t>
            </a:r>
            <a:r>
              <a:rPr lang="ko" sz="1600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endParaRPr lang="en-US" altLang="ko" sz="1600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5S를 충분히 실시하지 않으면 다음과 같이 다양한 악영향이 있습니다. 반드시 실시합시다.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3563888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190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395535" y="1675361"/>
            <a:ext cx="8519949" cy="4628203"/>
            <a:chOff x="467544" y="858466"/>
            <a:chExt cx="8136904" cy="6505509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제조업의 산업재해를 토대로 다음 안전 포인트를 실시합시다.</a:t>
              </a:r>
              <a:endParaRPr lang="en-US" altLang="ja-JP" sz="160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858466"/>
              <a:ext cx="8136904" cy="65055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/>
            <a:lstStyle/>
            <a:p>
              <a:pPr rtl="0">
                <a:lnSpc>
                  <a:spcPct val="125000"/>
                </a:lnSpc>
                <a:spcBef>
                  <a:spcPts val="600"/>
                </a:spcBef>
                <a:defRPr/>
              </a:pPr>
              <a:r>
                <a:rPr lang="ko" sz="160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작업자가 안전한 작업에 유의할 것!</a:t>
              </a:r>
              <a:endPara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>
                <a:lnSpc>
                  <a:spcPct val="125000"/>
                </a:lnSpc>
                <a:defRPr/>
              </a:pP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　배출 업체의 구내 등에서 혼자 하는 작업도 있어, 스스로 자각하고</a:t>
              </a:r>
              <a:endPara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>
                <a:lnSpc>
                  <a:spcPct val="125000"/>
                </a:lnSpc>
                <a:defRPr/>
              </a:pP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안전한 작업 방법을 준수.</a:t>
              </a:r>
              <a:endPara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>
                <a:lnSpc>
                  <a:spcPct val="125000"/>
                </a:lnSpc>
                <a:spcBef>
                  <a:spcPts val="600"/>
                </a:spcBef>
                <a:defRPr/>
              </a:pPr>
              <a:r>
                <a:rPr lang="ko" sz="160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컨베이어의 화물 걸림, 점검, 수리는 정지시킨 후부터!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・화물 걸림 처리와 수리 및 점검은 컨베이어를 확실히 정지시킨 후부터.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・컨베이어는 타고 넘지 않는다.　</a:t>
              </a:r>
            </a:p>
            <a:p>
              <a:pPr rtl="0">
                <a:lnSpc>
                  <a:spcPct val="125000"/>
                </a:lnSpc>
                <a:spcBef>
                  <a:spcPts val="600"/>
                </a:spcBef>
                <a:defRPr/>
              </a:pPr>
              <a:r>
                <a:rPr lang="ko" sz="160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구내 통행 시에는 중장비류, 지게차와 충돌 방지에 주의!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・안전 통로를 보행한다.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・화물에 가려진 곳에서 튀어나오지 않는다.</a:t>
              </a:r>
              <a:endPara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>
                <a:lnSpc>
                  <a:spcPct val="125000"/>
                </a:lnSpc>
                <a:spcBef>
                  <a:spcPts val="600"/>
                </a:spcBef>
                <a:defRPr/>
              </a:pPr>
              <a:r>
                <a:rPr lang="ko" sz="160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중장비류 운전자는 보행자 등과의 충돌 방지!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・정차 중인 중장비류가 움직여도 올라타지 않고, 세우려 하지 않는다.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・운전석에서 몸을 바깥으로 내밀지 않는다.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・중장비류에 화물을 싣고 전진할 때는 보행자와의 충돌에 주의.</a:t>
              </a:r>
            </a:p>
            <a:p>
              <a:pPr rtl="0">
                <a:lnSpc>
                  <a:spcPct val="125000"/>
                </a:lnSpc>
                <a:defRPr/>
              </a:pPr>
              <a:endParaRPr lang="en-US" altLang="ja-JP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>
                <a:lnSpc>
                  <a:spcPct val="125000"/>
                </a:lnSpc>
                <a:defRPr/>
              </a:pPr>
              <a:endPara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404811" y="1144685"/>
            <a:ext cx="632742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ko" b="1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(1) ‘끼임・휘말림’ 재해 방지 포인트</a:t>
            </a:r>
            <a:endParaRPr lang="en-US" altLang="ja-JP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585637F-3A30-4C0A-BD0D-20602EA9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12" y="2512837"/>
            <a:ext cx="2448272" cy="1944216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04812" y="471041"/>
            <a:ext cx="6543451" cy="4207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25000"/>
              </a:lnSpc>
            </a:pPr>
            <a:r>
              <a:rPr lang="ko" b="1">
                <a:solidFill>
                  <a:prstClr val="white"/>
                </a:solidFill>
                <a:latin typeface="ＭＳ ゴシック" pitchFamily="49" charset="-128"/>
                <a:ea typeface="ＭＳ ゴシック" pitchFamily="49" charset="-128"/>
                <a:cs typeface="Arial" charset="0"/>
              </a:rPr>
              <a:t>포인트6 모두가 안전한 작업을 실시하여 작업장을 안전하게!</a:t>
            </a:r>
            <a:endParaRPr lang="ja-JP" altLang="en-US" b="1">
              <a:solidFill>
                <a:prstClr val="white"/>
              </a:solidFill>
              <a:ea typeface="ＭＳ ゴシック" pitchFamily="49" charset="-128"/>
              <a:cs typeface="Arial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11486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420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412403" y="692696"/>
            <a:ext cx="5887789" cy="1944216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lnSpc>
                <a:spcPct val="150000"/>
              </a:lnSpc>
              <a:spcBef>
                <a:spcPts val="600"/>
              </a:spcBef>
              <a:defRPr/>
            </a:pPr>
            <a:r>
              <a:rPr lang="ko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■사례②-1</a:t>
            </a:r>
            <a:r>
              <a:rPr lang="ko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파쇄기 투입 컨베이어 리턴 롤러에 붙은 석고분진을 와이어 브러시로 문질러서 제거할 때 투입 컨베이어를 멈추지 않고 작업. 리턴 롤러와 컨베이어 벨트 사이에 와이어 브러시째로 오른팔부터 가슴 부위까지 휘말렸다.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6671" y="188640"/>
            <a:ext cx="580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[끼임・휘말림 재해 사례]</a:t>
            </a:r>
            <a:endParaRPr lang="ja-JP" altLang="en-US" dirty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E707C8C-20B9-4318-9F4A-EC2DB7054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95" y="695907"/>
            <a:ext cx="2395985" cy="1796989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0D2B55B-1169-40C0-86FD-637AF7F3764A}"/>
              </a:ext>
            </a:extLst>
          </p:cNvPr>
          <p:cNvSpPr/>
          <p:nvPr/>
        </p:nvSpPr>
        <p:spPr bwMode="auto">
          <a:xfrm>
            <a:off x="395536" y="2852936"/>
            <a:ext cx="5887789" cy="1585462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lnSpc>
                <a:spcPct val="150000"/>
              </a:lnSpc>
              <a:spcBef>
                <a:spcPts val="600"/>
              </a:spcBef>
              <a:defRPr/>
            </a:pPr>
            <a:r>
              <a:rPr lang="ko" sz="160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사례➁-2 </a:t>
            </a:r>
            <a:r>
              <a:rPr lang="ko" sz="160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컨베이어 이동 중에 체인의 장력 상태를 점검하다가 컨베이어 위를 지나가던 부품에 몸이 끼었다.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4DEBBA7-D233-446B-A1BD-3A91239AC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64" y="2852936"/>
            <a:ext cx="2448272" cy="1944216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7E3BFAA-CB61-48C3-9C78-3D88FDEB6811}"/>
              </a:ext>
            </a:extLst>
          </p:cNvPr>
          <p:cNvSpPr/>
          <p:nvPr/>
        </p:nvSpPr>
        <p:spPr bwMode="auto">
          <a:xfrm>
            <a:off x="412403" y="4632083"/>
            <a:ext cx="5887789" cy="172947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■사례➁-3 </a:t>
            </a:r>
            <a:r>
              <a:rPr lang="ko" sz="16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쓰레기 수거차(패커 차) 차량 점검 중 화물 적재함과 테일게이트의 접합부를 점검하기 위해 테일게이트를 올렸는데, 테일게이트가 갑자기 하강하면서 끼어버렸다.</a:t>
            </a:r>
            <a:r>
              <a:rPr lang="ko" sz="160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차량과 충돌하여, 피트 안으로 추락할 뻔했다.</a:t>
            </a: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0E4BD55-DBAF-4D11-9CF8-DA352E242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31" y="4581128"/>
            <a:ext cx="2395984" cy="1707139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63888" y="6453336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20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541338" y="1412776"/>
            <a:ext cx="8351142" cy="4536504"/>
            <a:chOff x="467544" y="858466"/>
            <a:chExt cx="8136904" cy="6505509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ko" sz="160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제조업의 산업재해를 토대로 다음 안전 포인트를 실시합시다.</a:t>
              </a:r>
              <a:endParaRPr lang="en-US" altLang="ja-JP" sz="160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858466"/>
              <a:ext cx="8136904" cy="65055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/>
            <a:lstStyle/>
            <a:p>
              <a:pPr rtl="0" fontAlgn="auto">
                <a:lnSpc>
                  <a:spcPct val="125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ko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작업자가 안전한 작업에 유의할 것!</a:t>
              </a:r>
              <a:endPara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　배출 업체의 구내 등에서 혼자 하는 작업도 있어, 스스로 자각하고</a:t>
              </a:r>
              <a:endParaRPr lang="en-US" altLang="ja-JP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안전한 작업 방법을 준수합시다.</a:t>
              </a:r>
              <a:endParaRPr lang="en-US" altLang="ja-JP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 fontAlgn="auto">
                <a:lnSpc>
                  <a:spcPct val="125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ko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화물 적재함 문짝에 올라가서 하는 작업은 피할 것! </a:t>
              </a:r>
              <a:endPara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182563" rtl="0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" sz="1600" spc="-5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화물칸 위에서 하는 작업은 화물칸 근처에 이동식 플랫폼 등을 설치하는 등 화물 적재함 문짝에 올라가서 하는 작업을 피합시다.</a:t>
              </a:r>
              <a:endParaRPr lang="en-US" altLang="ja-JP" sz="1600" spc="-5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 fontAlgn="auto">
                <a:lnSpc>
                  <a:spcPct val="125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ko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화물자동차의 화물칸으로는 승강 설비를 사용할 것!</a:t>
              </a:r>
              <a:endPara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　</a:t>
              </a:r>
              <a:r>
                <a:rPr lang="ko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배출 업체의 구내에서는 배출 업체 등에 양해를 구하고 승강 설비를 놓아둡시다.</a:t>
              </a:r>
              <a:endParaRPr lang="en-US" altLang="ja-JP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(사진③)</a:t>
              </a:r>
              <a:endPara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“추락 제지용기구</a:t>
              </a:r>
              <a:r>
                <a:rPr lang="ko" sz="1600" baseline="30000" dirty="0">
                  <a:solidFill>
                    <a:schemeClr val="tx2">
                      <a:lumMod val="50000"/>
                    </a:schemeClr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”</a:t>
              </a:r>
              <a:r>
                <a:rPr lang="ko" sz="1600" baseline="30000" dirty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※</a:t>
              </a:r>
              <a:r>
                <a:rPr lang="ko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 설치 설비가 있다면 반드시 사용.</a:t>
              </a:r>
              <a:endPara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182563" rtl="0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트럭 폐기물 위 등 고소 작업에서 "추락 제지용기구" 설치 설비가 있다면 반드시 추락 제지용기구를 사용.　(사진①, ②)</a:t>
              </a:r>
              <a:endParaRPr lang="en-US" altLang="ja-JP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182563" rtl="0" fontAlgn="auto">
                <a:lnSpc>
                  <a:spcPct val="125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ko" sz="1600" dirty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※ 법령이 개정되어 "안전대"의 명칭이 ‘추락 제지용기구’로 변경. (슬라이드9 참조)</a:t>
              </a:r>
              <a:endParaRPr lang="en-US" altLang="ja-JP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pic>
        <p:nvPicPr>
          <p:cNvPr id="8" name="Picture 3" descr="C:\Users\mhu\SkyDrive\01厚労省委託H28\未熟練_陸運\マニュアル\HH資料\HH陸運(トラック転落)G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97927"/>
            <a:ext cx="1728192" cy="1355009"/>
          </a:xfrm>
          <a:prstGeom prst="rect">
            <a:avLst/>
          </a:prstGeom>
          <a:noFill/>
        </p:spPr>
      </p:pic>
      <p:sp>
        <p:nvSpPr>
          <p:cNvPr id="9" name="正方形/長方形 8"/>
          <p:cNvSpPr/>
          <p:nvPr/>
        </p:nvSpPr>
        <p:spPr>
          <a:xfrm>
            <a:off x="404812" y="971436"/>
            <a:ext cx="492661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" b="1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(2) ‘추락・굴러떨어짐’ 재해 방지 포인트</a:t>
            </a:r>
            <a:endParaRPr lang="en-US" altLang="ja-JP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62536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6587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3"/>
          <p:cNvGrpSpPr>
            <a:grpSpLocks noChangeAspect="1"/>
          </p:cNvGrpSpPr>
          <p:nvPr/>
        </p:nvGrpSpPr>
        <p:grpSpPr bwMode="auto">
          <a:xfrm>
            <a:off x="541337" y="962244"/>
            <a:ext cx="8134675" cy="5491092"/>
            <a:chOff x="467544" y="548680"/>
            <a:chExt cx="8136904" cy="4629314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ko" sz="160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제조업의 산업재해를 토대로 다음 안전 포인트를 실시합시다.</a:t>
              </a:r>
              <a:endParaRPr lang="en-US" altLang="ja-JP" sz="160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467544" y="548680"/>
              <a:ext cx="8136904" cy="46293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518611" y="458188"/>
            <a:ext cx="492661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[추락・굴러떨어짐 재해 방지 대책 사례]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23381" y="5034662"/>
            <a:ext cx="3279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ko" sz="1600" b="1" dirty="0"/>
              <a:t>사진② 추락 제지용기구 설치 설비 </a:t>
            </a:r>
            <a:endParaRPr kumimoji="1" lang="ja-JP" altLang="en-US" sz="16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39949" y="5826750"/>
            <a:ext cx="3162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 sz="1600" b="1" dirty="0"/>
              <a:t>사진③ 트럭 화물칸과 연결하는 승강 설비</a:t>
            </a:r>
          </a:p>
        </p:txBody>
      </p:sp>
      <p:cxnSp>
        <p:nvCxnSpPr>
          <p:cNvPr id="13" name="直線矢印コネクタ 12"/>
          <p:cNvCxnSpPr>
            <a:cxnSpLocks/>
          </p:cNvCxnSpPr>
          <p:nvPr/>
        </p:nvCxnSpPr>
        <p:spPr>
          <a:xfrm flipV="1">
            <a:off x="6042358" y="4653136"/>
            <a:ext cx="0" cy="3203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4" descr="C:\Users\mhu\SkyDrive\01厚労省委託H28\未熟練_陸運\マニュアル\pics\昇降設備2.jpg">
            <a:extLst>
              <a:ext uri="{FF2B5EF4-FFF2-40B4-BE49-F238E27FC236}">
                <a16:creationId xmlns:a16="http://schemas.microsoft.com/office/drawing/2014/main" id="{925EABAE-FCAB-4EC5-ACCA-8D4654C1E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1" y="4973477"/>
            <a:ext cx="1440159" cy="1263835"/>
          </a:xfrm>
          <a:prstGeom prst="rect">
            <a:avLst/>
          </a:prstGeom>
          <a:noFill/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4A622E0-5BE5-486F-8C8C-14D2BB220D4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>
            <a:off x="3912691" y="1288825"/>
            <a:ext cx="4403725" cy="329530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F592FC5-5D53-4D3D-8FDE-0F936EF7B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9" y="1288825"/>
            <a:ext cx="2806239" cy="374165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4AB1B12-8686-404F-93EC-E5EA82F5B34B}"/>
              </a:ext>
            </a:extLst>
          </p:cNvPr>
          <p:cNvSpPr txBox="1"/>
          <p:nvPr/>
        </p:nvSpPr>
        <p:spPr>
          <a:xfrm>
            <a:off x="539551" y="5178678"/>
            <a:ext cx="3281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ko" sz="1600" b="1" dirty="0"/>
              <a:t>사진① 추락 제지용기구 설치 설비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35896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6587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476672" y="1041918"/>
            <a:ext cx="5768317" cy="1667002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lnSpc>
                <a:spcPct val="150000"/>
              </a:lnSpc>
              <a:spcBef>
                <a:spcPts val="600"/>
              </a:spcBef>
              <a:defRPr/>
            </a:pPr>
            <a:r>
              <a:rPr lang="ko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■사례①-1 </a:t>
            </a:r>
            <a:r>
              <a:rPr lang="ko" sz="160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쓰레기장 구덩이로 후진하는 쓰레기 수거차를 제자리로 유도하고 뒤로 내려오다가, 옆으로 후진하던 다른 쓰레기 수거차와 부딪쳐서 구덩이 안으로 떨어질 뻔했다.</a:t>
            </a:r>
            <a:r>
              <a:rPr lang="ko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ko">
                <a:solidFill>
                  <a:prstClr val="whit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다른 쓰레기 수거차와 부딪쳐서 구덩이 안으로 떨어질 뻔했다.</a:t>
            </a:r>
            <a:endParaRPr lang="en-US" altLang="ja-JP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rtl="0">
              <a:lnSpc>
                <a:spcPct val="150000"/>
              </a:lnSpc>
              <a:spcBef>
                <a:spcPts val="600"/>
              </a:spcBef>
              <a:defRPr/>
            </a:pPr>
            <a:endParaRPr lang="en-US" altLang="ja-JP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rtl="0">
              <a:lnSpc>
                <a:spcPct val="150000"/>
              </a:lnSpc>
              <a:defRPr/>
            </a:pPr>
            <a:endParaRPr lang="en-US" altLang="ja-JP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rtl="0">
              <a:lnSpc>
                <a:spcPct val="150000"/>
              </a:lnSpc>
              <a:defRPr/>
            </a:pPr>
            <a:endParaRPr lang="ja-JP" altLang="en-US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6672" y="332656"/>
            <a:ext cx="47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[추락・굴러떨어짐 재해 사고 직전 순간의 사례]</a:t>
            </a:r>
            <a:endParaRPr lang="ja-JP" altLang="en-US" dirty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186091E-FBCA-48F4-A4A2-327ACB244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45" y="3486594"/>
            <a:ext cx="2555794" cy="181461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1AC09F6-2A21-4847-9939-5B400B1A3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7" y="903123"/>
            <a:ext cx="1914259" cy="1914259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7E3BFAA-CB61-48C3-9C78-3D88FDEB6811}"/>
              </a:ext>
            </a:extLst>
          </p:cNvPr>
          <p:cNvSpPr/>
          <p:nvPr/>
        </p:nvSpPr>
        <p:spPr bwMode="auto">
          <a:xfrm>
            <a:off x="412404" y="3411335"/>
            <a:ext cx="5777382" cy="2033889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lnSpc>
                <a:spcPct val="150000"/>
              </a:lnSpc>
              <a:spcBef>
                <a:spcPts val="600"/>
              </a:spcBef>
              <a:defRPr/>
            </a:pPr>
            <a:r>
              <a:rPr lang="ko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■사례①-2</a:t>
            </a:r>
            <a:r>
              <a:rPr lang="ko" sz="160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폐기 서류(1개 15㎏)가 든 골판지 상자 25개를 트럭에 싣고, 시트 걸이 작업에 들어갔다. 왼쪽에 시트를 깐 후, 전면에 시트를 깔기 위해 오른쪽 화물과 화물 적재함 문짝 사이를 이동하는 동안 발밑이 휘청거려 굴러떨어질 뻔했다.</a:t>
            </a:r>
            <a:r>
              <a:rPr lang="ko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ko">
                <a:solidFill>
                  <a:prstClr val="whit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온 다른 쓰레기 수거차와 부딪쳐서 구덩이 안으로 추락할 뻔했다.</a:t>
            </a:r>
            <a:endParaRPr lang="en-US" altLang="ja-JP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rtl="0">
              <a:lnSpc>
                <a:spcPct val="150000"/>
              </a:lnSpc>
              <a:spcBef>
                <a:spcPts val="600"/>
              </a:spcBef>
              <a:defRPr/>
            </a:pPr>
            <a:endParaRPr lang="en-US" altLang="ja-JP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rtl="0">
              <a:lnSpc>
                <a:spcPct val="150000"/>
              </a:lnSpc>
              <a:defRPr/>
            </a:pPr>
            <a:endParaRPr lang="en-US" altLang="ja-JP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rtl="0">
              <a:lnSpc>
                <a:spcPct val="150000"/>
              </a:lnSpc>
              <a:defRPr/>
            </a:pPr>
            <a:endParaRPr lang="ja-JP" altLang="en-US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46512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4377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541338" y="1208584"/>
            <a:ext cx="8207126" cy="4956720"/>
            <a:chOff x="467544" y="137184"/>
            <a:chExt cx="8136904" cy="5143682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제조업의 산업재해를 토대로 다음 안전 포인트를 실시합시다.</a:t>
              </a:r>
              <a:endParaRPr lang="en-US" altLang="ja-JP" sz="160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137184"/>
              <a:ext cx="8136904" cy="514368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/>
            <a:lstStyle/>
            <a:p>
              <a:pPr rtl="0">
                <a:defRPr/>
              </a:pPr>
              <a:endParaRPr lang="en-US" altLang="ja-JP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>
                <a:lnSpc>
                  <a:spcPct val="125000"/>
                </a:lnSpc>
                <a:spcBef>
                  <a:spcPts val="1200"/>
                </a:spcBef>
                <a:defRPr/>
              </a:pPr>
              <a:r>
                <a:rPr lang="ko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물건을 들고 이동하면 ‘넘어질’ 위험이 커짐!</a:t>
              </a:r>
              <a:endPara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358775" indent="-358775" rtl="0">
                <a:lnSpc>
                  <a:spcPct val="125000"/>
                </a:lnSpc>
                <a:defRPr/>
              </a:pPr>
              <a:r>
                <a:rPr lang="ko" sz="160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 ・</a:t>
              </a: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물건을 들고 이동할 때는 발밑이 잘 보이지 않아서 균형을</a:t>
              </a:r>
              <a:endPara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358775" indent="-358775" rtl="0">
                <a:lnSpc>
                  <a:spcPct val="125000"/>
                </a:lnSpc>
                <a:defRPr/>
              </a:pP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　 잡기 어려운 점 등 넘어질 위험이 커진다.</a:t>
              </a:r>
              <a:endPara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358775" indent="-358775" rtl="0">
                <a:lnSpc>
                  <a:spcPct val="125000"/>
                </a:lnSpc>
                <a:defRPr/>
              </a:pP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 ・화물을 들고 계단을 내려갈 때는 절대 서두르지 않는다!</a:t>
              </a:r>
              <a:endPara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>
                <a:lnSpc>
                  <a:spcPct val="125000"/>
                </a:lnSpc>
                <a:spcBef>
                  <a:spcPts val="1200"/>
                </a:spcBef>
                <a:defRPr/>
              </a:pPr>
              <a:r>
                <a:rPr lang="ko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바닥은 항상 ‘정리’, ‘정돈’ ‘청소’, ‘청결’로 안전하게!</a:t>
              </a:r>
              <a:endPara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>
                <a:lnSpc>
                  <a:spcPct val="125000"/>
                </a:lnSpc>
                <a:defRPr/>
              </a:pP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 ・바닥이 젖었을 때는 제대로 닦는다(청소 중인 곳은 바닥에 물기 주의).</a:t>
              </a:r>
              <a:endPara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>
                <a:lnSpc>
                  <a:spcPct val="125000"/>
                </a:lnSpc>
                <a:defRPr/>
              </a:pP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 ・불필요한 물건이 있으면 ‘넘어짐’ 사고의 원인이 된다.</a:t>
              </a:r>
              <a:endPara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>
                <a:lnSpc>
                  <a:spcPct val="125000"/>
                </a:lnSpc>
                <a:spcBef>
                  <a:spcPts val="1200"/>
                </a:spcBef>
                <a:defRPr/>
              </a:pPr>
              <a:r>
                <a:rPr lang="ko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큰 화물, 무거운 화물은 ‘손수레’를 사용합시다!</a:t>
              </a:r>
              <a:endPara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182563" rtl="0">
                <a:lnSpc>
                  <a:spcPct val="125000"/>
                </a:lnSpc>
                <a:defRPr/>
              </a:pP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손수레를 사용할 수 없다면 둘이서 들거나 여러 번 나눠서 운반한다.</a:t>
              </a:r>
              <a:endPara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>
                <a:lnSpc>
                  <a:spcPct val="125000"/>
                </a:lnSpc>
                <a:spcBef>
                  <a:spcPts val="1200"/>
                </a:spcBef>
                <a:defRPr/>
              </a:pPr>
              <a:r>
                <a:rPr lang="ko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미끄러지지 않고, 잘 안 넘어지는 신발을 신읍시다.</a:t>
              </a:r>
              <a:endPara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>
                <a:lnSpc>
                  <a:spcPct val="125000"/>
                </a:lnSpc>
                <a:spcBef>
                  <a:spcPts val="1200"/>
                </a:spcBef>
                <a:defRPr/>
              </a:pPr>
              <a:endPara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395536" y="548680"/>
            <a:ext cx="3877985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defRPr/>
            </a:pPr>
            <a:r>
              <a:rPr lang="ko" b="1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(3) ‘넘어짐’ 재해 방지 포인트</a:t>
            </a:r>
          </a:p>
        </p:txBody>
      </p:sp>
      <p:pic>
        <p:nvPicPr>
          <p:cNvPr id="8" name="Picture 3" descr="C:\Users\mhu\SkyDrive\01厚労省委託H28\未熟練_陸運\マニュアル\pics\HH転倒(冷凍庫)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2045" y="1749177"/>
            <a:ext cx="1378387" cy="1535807"/>
          </a:xfrm>
          <a:prstGeom prst="rect">
            <a:avLst/>
          </a:prstGeom>
          <a:noFill/>
        </p:spPr>
      </p:pic>
      <p:pic>
        <p:nvPicPr>
          <p:cNvPr id="9" name="Picture 2" descr="C:\Users\mhu\SkyDrive\01厚労省委託H28\未熟練_陸運\マニュアル\HH資料\陸運転倒HH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830" y="4581128"/>
            <a:ext cx="1814602" cy="1296144"/>
          </a:xfrm>
          <a:prstGeom prst="rect">
            <a:avLst/>
          </a:prstGeom>
          <a:noFill/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19872" y="6376243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5566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D9E17B1-5C79-4DEF-B858-0F72251CA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7" y="4448160"/>
            <a:ext cx="8862539" cy="193316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639BEBC-8ACB-4223-B89B-62F6B79AC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0"/>
            <a:ext cx="5616623" cy="70903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1C5C435-E7A9-4C01-A594-07C047777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5" y="1196752"/>
            <a:ext cx="8899881" cy="2664296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06564F2-1661-46FD-995D-4E550D8E9A09}"/>
              </a:ext>
            </a:extLst>
          </p:cNvPr>
          <p:cNvSpPr/>
          <p:nvPr/>
        </p:nvSpPr>
        <p:spPr>
          <a:xfrm>
            <a:off x="251520" y="836712"/>
            <a:ext cx="3005951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defRPr/>
            </a:pPr>
            <a:r>
              <a:rPr lang="ko" sz="2000" b="1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&lt;넘어짐 재해의 주요 원인&gt;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2AB0D4C-1BE7-4E23-89C8-30C751689E66}"/>
              </a:ext>
            </a:extLst>
          </p:cNvPr>
          <p:cNvSpPr/>
          <p:nvPr/>
        </p:nvSpPr>
        <p:spPr>
          <a:xfrm>
            <a:off x="251520" y="4124275"/>
            <a:ext cx="3518912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defRPr/>
            </a:pPr>
            <a:r>
              <a:rPr lang="ko" sz="2000" b="1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&lt;넘어짐 재해 방지 포인트&gt;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19872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19</a:t>
            </a:fld>
            <a:endParaRPr kumimoji="1" lang="ja-JP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9864230-A929-46F1-BE46-96230EA9A441}"/>
              </a:ext>
            </a:extLst>
          </p:cNvPr>
          <p:cNvSpPr txBox="1"/>
          <p:nvPr/>
        </p:nvSpPr>
        <p:spPr>
          <a:xfrm>
            <a:off x="323528" y="2364268"/>
            <a:ext cx="115212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1200">
                <a:latin typeface="Meiryo UI" panose="020B0604030504040204" pitchFamily="50" charset="-128"/>
                <a:ea typeface="Meiryo UI" panose="020B0604030504040204" pitchFamily="50" charset="-128"/>
              </a:rPr>
              <a:t>&lt;주요 원인&gt;</a:t>
            </a:r>
            <a:endParaRPr lang="zh-CN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4E1DE6C-8048-45EB-B85B-1F9FA7908BC6}"/>
              </a:ext>
            </a:extLst>
          </p:cNvPr>
          <p:cNvSpPr txBox="1"/>
          <p:nvPr/>
        </p:nvSpPr>
        <p:spPr>
          <a:xfrm>
            <a:off x="3257471" y="2373202"/>
            <a:ext cx="115212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1200">
                <a:latin typeface="Meiryo UI" panose="020B0604030504040204" pitchFamily="50" charset="-128"/>
                <a:ea typeface="Meiryo UI" panose="020B0604030504040204" pitchFamily="50" charset="-128"/>
              </a:rPr>
              <a:t>&lt;주요 원인&gt;</a:t>
            </a:r>
            <a:endParaRPr lang="zh-CN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A42D804-B9AC-4523-AB83-3CDAB3450A31}"/>
              </a:ext>
            </a:extLst>
          </p:cNvPr>
          <p:cNvSpPr txBox="1"/>
          <p:nvPr/>
        </p:nvSpPr>
        <p:spPr>
          <a:xfrm>
            <a:off x="6191414" y="2363361"/>
            <a:ext cx="115212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1200">
                <a:latin typeface="Meiryo UI" panose="020B0604030504040204" pitchFamily="50" charset="-128"/>
                <a:ea typeface="Meiryo UI" panose="020B0604030504040204" pitchFamily="50" charset="-128"/>
              </a:rPr>
              <a:t>&lt;주요 원인&gt;</a:t>
            </a:r>
            <a:endParaRPr lang="zh-CN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0494B79-07B7-4A65-962F-A9FD56E966FA}"/>
              </a:ext>
            </a:extLst>
          </p:cNvPr>
          <p:cNvSpPr txBox="1"/>
          <p:nvPr/>
        </p:nvSpPr>
        <p:spPr>
          <a:xfrm>
            <a:off x="105776" y="294843"/>
            <a:ext cx="5186304" cy="253837"/>
          </a:xfrm>
          <a:prstGeom prst="rect">
            <a:avLst/>
          </a:prstGeom>
          <a:solidFill>
            <a:srgbClr val="F5C702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ko" sz="1600" b="1">
                <a:latin typeface="Meiryo UI" panose="020B0604030504040204" pitchFamily="50" charset="-128"/>
                <a:ea typeface="Meiryo UI" panose="020B0604030504040204" pitchFamily="50" charset="-128"/>
              </a:rPr>
              <a:t>STOP! 넘어짐 재해 프로젝트</a:t>
            </a:r>
            <a:endParaRPr lang="zh-CN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610A6F4-F938-4535-AF68-9B9309332EA3}"/>
              </a:ext>
            </a:extLst>
          </p:cNvPr>
          <p:cNvSpPr txBox="1"/>
          <p:nvPr/>
        </p:nvSpPr>
        <p:spPr>
          <a:xfrm>
            <a:off x="511844" y="1576094"/>
            <a:ext cx="1152128" cy="30777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ko" sz="2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미끄러짐</a:t>
            </a:r>
            <a:endParaRPr lang="zh-CN" altLang="en-US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18134B9-9233-40C0-8C11-9A6204144938}"/>
              </a:ext>
            </a:extLst>
          </p:cNvPr>
          <p:cNvSpPr txBox="1"/>
          <p:nvPr/>
        </p:nvSpPr>
        <p:spPr>
          <a:xfrm>
            <a:off x="3434427" y="1579087"/>
            <a:ext cx="1152128" cy="30777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ko" sz="2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발걸림</a:t>
            </a:r>
            <a:endParaRPr lang="zh-CN" altLang="en-US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8915680-E148-4698-9BE2-0D12A536D10C}"/>
              </a:ext>
            </a:extLst>
          </p:cNvPr>
          <p:cNvSpPr txBox="1"/>
          <p:nvPr/>
        </p:nvSpPr>
        <p:spPr>
          <a:xfrm>
            <a:off x="6292988" y="1576093"/>
            <a:ext cx="1152128" cy="30777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ko" sz="2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헛디딤</a:t>
            </a:r>
            <a:endParaRPr lang="zh-CN" altLang="en-US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7F6617F-4C02-49F5-AAF8-2932CBB63A31}"/>
              </a:ext>
            </a:extLst>
          </p:cNvPr>
          <p:cNvSpPr txBox="1"/>
          <p:nvPr/>
        </p:nvSpPr>
        <p:spPr>
          <a:xfrm>
            <a:off x="323528" y="2605901"/>
            <a:ext cx="2832301" cy="1184940"/>
          </a:xfrm>
          <a:prstGeom prst="rect">
            <a:avLst/>
          </a:prstGeom>
          <a:solidFill>
            <a:srgbClr val="EEECDF"/>
          </a:solidFill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ko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・바닥이 미끄러운 소재이다.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ko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・바닥에 물이나 기름이 뿌려져 있다.</a:t>
            </a:r>
          </a:p>
          <a:p>
            <a:pPr rtl="0"/>
            <a:r>
              <a:rPr lang="ko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・비닐이나 종이 등 미끄러운 이물질이 바닥에 떨어져 있다.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ko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・도로 위가 얼었다.</a:t>
            </a:r>
            <a:endParaRPr lang="zh-CN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3501F04-BFF6-48FF-B67A-F6D7BC56C8CC}"/>
              </a:ext>
            </a:extLst>
          </p:cNvPr>
          <p:cNvSpPr txBox="1"/>
          <p:nvPr/>
        </p:nvSpPr>
        <p:spPr>
          <a:xfrm>
            <a:off x="3280969" y="2616903"/>
            <a:ext cx="2731191" cy="692497"/>
          </a:xfrm>
          <a:prstGeom prst="rect">
            <a:avLst/>
          </a:prstGeom>
          <a:solidFill>
            <a:srgbClr val="EEECDF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・바닥이 고르지 못하고 단차가 있다.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ko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・바닥에 짐이나 상품 등이 방치되어 있다.</a:t>
            </a:r>
            <a:endParaRPr lang="zh-CN" altLang="en-US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C304382-D571-4934-B850-C1755EC9A091}"/>
              </a:ext>
            </a:extLst>
          </p:cNvPr>
          <p:cNvSpPr txBox="1"/>
          <p:nvPr/>
        </p:nvSpPr>
        <p:spPr>
          <a:xfrm>
            <a:off x="6189139" y="2616903"/>
            <a:ext cx="2652223" cy="692497"/>
          </a:xfrm>
          <a:prstGeom prst="rect">
            <a:avLst/>
          </a:prstGeom>
          <a:solidFill>
            <a:srgbClr val="EEECDF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1500">
                <a:latin typeface="Meiryo UI" panose="020B0604030504040204" pitchFamily="50" charset="-128"/>
                <a:ea typeface="Meiryo UI" panose="020B0604030504040204" pitchFamily="50" charset="-128"/>
              </a:rPr>
              <a:t>・대형 화물을 드는 등 발밑이 보이지 않는 상태에서 작업하고 있다.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endParaRPr lang="zh-CN" altLang="en-US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C99B8E1-1932-46A7-AE77-CB5965539AB1}"/>
              </a:ext>
            </a:extLst>
          </p:cNvPr>
          <p:cNvSpPr txBox="1"/>
          <p:nvPr/>
        </p:nvSpPr>
        <p:spPr>
          <a:xfrm>
            <a:off x="3299440" y="4604253"/>
            <a:ext cx="2731191" cy="276999"/>
          </a:xfrm>
          <a:prstGeom prst="rect">
            <a:avLst/>
          </a:prstGeom>
          <a:solidFill>
            <a:srgbClr val="7E7E7E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ko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잘 넘어지지 않도록 하는 작업 방법</a:t>
            </a:r>
            <a:endParaRPr lang="zh-CN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F3F6618-1903-4939-916F-75E769A40952}"/>
              </a:ext>
            </a:extLst>
          </p:cNvPr>
          <p:cNvSpPr txBox="1"/>
          <p:nvPr/>
        </p:nvSpPr>
        <p:spPr>
          <a:xfrm>
            <a:off x="380339" y="4612195"/>
            <a:ext cx="2731191" cy="276999"/>
          </a:xfrm>
          <a:prstGeom prst="rect">
            <a:avLst/>
          </a:prstGeom>
          <a:solidFill>
            <a:srgbClr val="7E7E7E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ko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4S</a:t>
            </a:r>
            <a:r>
              <a:rPr lang="ko"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(정리・정돈・청소・청결)</a:t>
            </a:r>
            <a:endParaRPr lang="zh-CN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84EBDBF-9D99-4119-AD37-816CE9938504}"/>
              </a:ext>
            </a:extLst>
          </p:cNvPr>
          <p:cNvSpPr txBox="1"/>
          <p:nvPr/>
        </p:nvSpPr>
        <p:spPr>
          <a:xfrm>
            <a:off x="6147115" y="4599742"/>
            <a:ext cx="2731191" cy="276999"/>
          </a:xfrm>
          <a:prstGeom prst="rect">
            <a:avLst/>
          </a:prstGeom>
          <a:solidFill>
            <a:srgbClr val="7E7E7E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ko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기타 대책</a:t>
            </a:r>
            <a:endParaRPr lang="zh-CN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0B40E8D-D26A-4883-9F6C-C833BBCF24FE}"/>
              </a:ext>
            </a:extLst>
          </p:cNvPr>
          <p:cNvSpPr txBox="1"/>
          <p:nvPr/>
        </p:nvSpPr>
        <p:spPr>
          <a:xfrm>
            <a:off x="447996" y="5006966"/>
            <a:ext cx="2686943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1400">
                <a:latin typeface="Meiryo UI" panose="020B0604030504040204" pitchFamily="50" charset="-128"/>
                <a:ea typeface="Meiryo UI" panose="020B0604030504040204" pitchFamily="50" charset="-128"/>
              </a:rPr>
              <a:t>・보행 장소에 물건을 방치하지 않기</a:t>
            </a:r>
          </a:p>
          <a:p>
            <a:pPr rtl="0"/>
            <a:r>
              <a:rPr lang="ko" sz="1400">
                <a:latin typeface="Meiryo UI" panose="020B0604030504040204" pitchFamily="50" charset="-128"/>
                <a:ea typeface="Meiryo UI" panose="020B0604030504040204" pitchFamily="50" charset="-128"/>
              </a:rPr>
              <a:t>・바닥 면의 오염(물, 기름, 분말 등)을 제거</a:t>
            </a:r>
          </a:p>
          <a:p>
            <a:pPr rtl="0"/>
            <a:r>
              <a:rPr lang="ko" sz="1400">
                <a:latin typeface="Meiryo UI" panose="020B0604030504040204" pitchFamily="50" charset="-128"/>
                <a:ea typeface="Meiryo UI" panose="020B0604030504040204" pitchFamily="50" charset="-128"/>
              </a:rPr>
              <a:t>・바닥 면의 불균형, 단차 등을 해소</a:t>
            </a:r>
            <a:endParaRPr lang="zh-CN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EB97152-5811-4CAA-8B83-056C875F56F8}"/>
              </a:ext>
            </a:extLst>
          </p:cNvPr>
          <p:cNvSpPr txBox="1"/>
          <p:nvPr/>
        </p:nvSpPr>
        <p:spPr>
          <a:xfrm>
            <a:off x="3343688" y="5006966"/>
            <a:ext cx="2686943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1400">
                <a:latin typeface="Meiryo UI" panose="020B0604030504040204" pitchFamily="50" charset="-128"/>
                <a:ea typeface="Meiryo UI" panose="020B0604030504040204" pitchFamily="50" charset="-128"/>
              </a:rPr>
              <a:t>・시간에 여유를 두고 행동</a:t>
            </a:r>
          </a:p>
          <a:p>
            <a:pPr rtl="0"/>
            <a:r>
              <a:rPr lang="ko" sz="1400">
                <a:latin typeface="Meiryo UI" panose="020B0604030504040204" pitchFamily="50" charset="-128"/>
                <a:ea typeface="Meiryo UI" panose="020B0604030504040204" pitchFamily="50" charset="-128"/>
              </a:rPr>
              <a:t>・미끄러운 곳에서는 좁은 보폭으로 걷기</a:t>
            </a:r>
          </a:p>
          <a:p>
            <a:pPr rtl="0"/>
            <a:r>
              <a:rPr lang="ko" sz="1400">
                <a:latin typeface="Meiryo UI" panose="020B0604030504040204" pitchFamily="50" charset="-128"/>
                <a:ea typeface="Meiryo UI" panose="020B0604030504040204" pitchFamily="50" charset="-128"/>
              </a:rPr>
              <a:t>・발밑이 보이지 않는 상태에서 작업하지 말기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endParaRPr lang="zh-CN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B75ABA3-DEA6-4937-8D4F-99E41EDA9221}"/>
              </a:ext>
            </a:extLst>
          </p:cNvPr>
          <p:cNvSpPr txBox="1"/>
          <p:nvPr/>
        </p:nvSpPr>
        <p:spPr>
          <a:xfrm>
            <a:off x="6154419" y="4979258"/>
            <a:ext cx="2686943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1400">
                <a:latin typeface="Meiryo UI" panose="020B0604030504040204" pitchFamily="50" charset="-128"/>
                <a:ea typeface="Meiryo UI" panose="020B0604030504040204" pitchFamily="50" charset="-128"/>
              </a:rPr>
              <a:t>・이동이나 작업에 적합한 신발 착용</a:t>
            </a:r>
          </a:p>
          <a:p>
            <a:pPr rtl="0"/>
            <a:r>
              <a:rPr lang="ko" sz="1400">
                <a:latin typeface="Meiryo UI" panose="020B0604030504040204" pitchFamily="50" charset="-128"/>
                <a:ea typeface="Meiryo UI" panose="020B0604030504040204" pitchFamily="50" charset="-128"/>
              </a:rPr>
              <a:t>・작업장 위험맵을 작성하여 위험한 구역 정보를 공유</a:t>
            </a:r>
          </a:p>
          <a:p>
            <a:pPr rtl="0"/>
            <a:r>
              <a:rPr lang="ko" sz="1400">
                <a:latin typeface="Meiryo UI" panose="020B0604030504040204" pitchFamily="50" charset="-128"/>
                <a:ea typeface="Meiryo UI" panose="020B0604030504040204" pitchFamily="50" charset="-128"/>
              </a:rPr>
              <a:t>・넘어지기 쉬운 위험한 장소에 스티커 등으로 주의 환기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endParaRPr lang="zh-CN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755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CDDC0E5-F01E-444C-9FBA-7859CC770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836713"/>
            <a:ext cx="7056784" cy="3456383"/>
          </a:xfrm>
          <a:prstGeom prst="roundRect">
            <a:avLst>
              <a:gd name="adj" fmla="val 5127"/>
            </a:avLst>
          </a:prstGeom>
          <a:solidFill>
            <a:srgbClr val="99CCFF">
              <a:alpha val="26000"/>
            </a:srgbClr>
          </a:solidFill>
          <a:ln w="1270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lIns="144000" tIns="0" rtlCol="0"/>
          <a:lstStyle/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 b="1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 작업장에는 다양한 위험 요소가 있다는 것을 이해시킨다.</a:t>
            </a:r>
            <a:r>
              <a:rPr lang="ko" sz="160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600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 b="1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 ‘~수도 있다’라는 위험 의식을 갖게 한다. </a:t>
            </a:r>
            <a:r>
              <a:rPr lang="ko" sz="1600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6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o" sz="1600" b="1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 산업재해 방지의 기본내용 교육(1)　</a:t>
            </a:r>
            <a:endParaRPr lang="en-US" altLang="ja-JP" sz="16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다양한 규칙과 활동이 있다는 것을 이해시킨다.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(1) 안전한 작업은 올바른 작업 복장부터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(2) 작업 순서 이행　　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(3) 4S 및 5S 이행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(4) 사고 직전 순간의 활동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(5) 위험예지훈련(KYT)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(6) 위험성 평가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角丸四角形 10">
            <a:extLst>
              <a:ext uri="{FF2B5EF4-FFF2-40B4-BE49-F238E27FC236}">
                <a16:creationId xmlns:a16="http://schemas.microsoft.com/office/drawing/2014/main" id="{EAF78DC6-D182-4F07-8F67-55F56EDCA608}"/>
              </a:ext>
            </a:extLst>
          </p:cNvPr>
          <p:cNvSpPr/>
          <p:nvPr/>
        </p:nvSpPr>
        <p:spPr>
          <a:xfrm>
            <a:off x="1835696" y="260648"/>
            <a:ext cx="5472608" cy="40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미숙련 </a:t>
            </a:r>
            <a:r>
              <a:rPr lang="ko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노동자에 대한 안전위생교육 순서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AAC9736-FC5F-42D3-9BFA-D0EECDC8B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2708920"/>
            <a:ext cx="5472608" cy="3789040"/>
          </a:xfrm>
          <a:prstGeom prst="roundRect">
            <a:avLst>
              <a:gd name="adj" fmla="val 5127"/>
            </a:avLst>
          </a:prstGeom>
          <a:solidFill>
            <a:srgbClr val="FFFFCC"/>
          </a:solidFill>
          <a:ln w="1270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lIns="144000" tIns="0" rtlCol="0"/>
          <a:lstStyle/>
          <a:p>
            <a:pPr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o" sz="1600" b="1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 재해 방지의 기본내용 교육(2)</a:t>
            </a:r>
            <a:r>
              <a:rPr lang="ko" sz="16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6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모두가 안전한 작업을 실시하여 작업장을 안전하게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ko" sz="16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(1) ‘끼임・휘말림’ 재해 방지 포인트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(2) ‘추락・굴러떨어짐’ 재해 방지 포인트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(3) ‘넘어짐’ 재해 방지 포인트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(4) ‘요통’ 예방 포인트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(5) ‘충돌’, ‘부딪침' 재해 방지 포인트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66700" indent="-266700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o" sz="1600" b="1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 재해 방지의 기본내용 교육(3)</a:t>
            </a:r>
            <a:r>
              <a:rPr lang="ko" sz="160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600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66700" indent="-266700"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만약 이상 사태나 산업재해가 발생했을 때의 대응을 몸에 익히도록 한다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・이상 사태 발생 시의 대응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・산업재해 발생 시의 대응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46512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9902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07.PC007\OneDrive\01厚労省委託C\未熟練\参考資料\pics\厚労省転倒はきもの(くつ)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10" y="1124744"/>
            <a:ext cx="2467042" cy="126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0" y="47667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 sz="200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[올바른 신발 선택법]</a:t>
            </a:r>
            <a:endParaRPr lang="ja-JP" altLang="en-US" sz="2000" dirty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107504" y="836712"/>
            <a:ext cx="8882215" cy="4690800"/>
          </a:xfrm>
          <a:prstGeom prst="rect">
            <a:avLst/>
          </a:prstGeom>
          <a:noFill/>
          <a:ln w="9525"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ja-JP" altLang="en-US" sz="1600">
              <a:solidFill>
                <a:prstClr val="white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04248" y="23395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ko">
                <a:solidFill>
                  <a:srgbClr val="FF0000"/>
                </a:solidFill>
              </a:rPr>
              <a:t>×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84368" y="233958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ko" sz="1600" b="1">
                <a:solidFill>
                  <a:srgbClr val="FF0000"/>
                </a:solidFill>
              </a:rPr>
              <a:t>○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8CA295CE-C5C0-4E41-9DB3-6464B864141D}"/>
              </a:ext>
            </a:extLst>
          </p:cNvPr>
          <p:cNvGrpSpPr/>
          <p:nvPr/>
        </p:nvGrpSpPr>
        <p:grpSpPr>
          <a:xfrm>
            <a:off x="1804044" y="5589240"/>
            <a:ext cx="4071630" cy="997056"/>
            <a:chOff x="1804044" y="5600296"/>
            <a:chExt cx="4071630" cy="997056"/>
          </a:xfrm>
        </p:grpSpPr>
        <p:pic>
          <p:nvPicPr>
            <p:cNvPr id="10" name="図 9" descr="C:\Users\User07.PC007\OneDrive\01厚労省委託C\社会福祉\マニュアル\スプリング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034" y="5600296"/>
              <a:ext cx="2361640" cy="9970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1804044" y="6042774"/>
              <a:ext cx="1701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ko" sz="1600">
                  <a:solidFill>
                    <a:prstClr val="black"/>
                  </a:solidFill>
                </a:rPr>
                <a:t>(토 스프링)</a:t>
              </a:r>
            </a:p>
          </p:txBody>
        </p:sp>
      </p:grp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F3039BD-EA34-4FA4-BC6A-8259CDD0F9B2}"/>
              </a:ext>
            </a:extLst>
          </p:cNvPr>
          <p:cNvSpPr/>
          <p:nvPr/>
        </p:nvSpPr>
        <p:spPr>
          <a:xfrm>
            <a:off x="293171" y="1466199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ko" b="1">
                <a:solidFill>
                  <a:sysClr val="windowText" lastClr="000000"/>
                </a:solidFill>
              </a:rPr>
              <a:t>크기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665C36C0-3E3B-4AD7-B506-C28764662F73}"/>
              </a:ext>
            </a:extLst>
          </p:cNvPr>
          <p:cNvSpPr/>
          <p:nvPr/>
        </p:nvSpPr>
        <p:spPr>
          <a:xfrm>
            <a:off x="293171" y="2143074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ko" b="1">
                <a:solidFill>
                  <a:sysClr val="windowText" lastClr="000000"/>
                </a:solidFill>
              </a:rPr>
              <a:t>굴곡성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CE2853F-7D80-4264-B733-DAB59EC229D8}"/>
              </a:ext>
            </a:extLst>
          </p:cNvPr>
          <p:cNvSpPr/>
          <p:nvPr/>
        </p:nvSpPr>
        <p:spPr>
          <a:xfrm>
            <a:off x="293171" y="2819949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ko" b="1">
                <a:solidFill>
                  <a:sysClr val="windowText" lastClr="000000"/>
                </a:solidFill>
              </a:rPr>
              <a:t>무게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98CC083-41AA-4976-874D-83BC3120543C}"/>
              </a:ext>
            </a:extLst>
          </p:cNvPr>
          <p:cNvSpPr/>
          <p:nvPr/>
        </p:nvSpPr>
        <p:spPr>
          <a:xfrm>
            <a:off x="293171" y="3496824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ko" b="1">
                <a:solidFill>
                  <a:sysClr val="windowText" lastClr="000000"/>
                </a:solidFill>
              </a:rPr>
              <a:t>무게 균형(앞뒤)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06CF32CD-AC99-4F82-AAAA-28C820215430}"/>
              </a:ext>
            </a:extLst>
          </p:cNvPr>
          <p:cNvSpPr/>
          <p:nvPr/>
        </p:nvSpPr>
        <p:spPr>
          <a:xfrm>
            <a:off x="293171" y="4173699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ko" b="1">
                <a:solidFill>
                  <a:sysClr val="windowText" lastClr="000000"/>
                </a:solidFill>
              </a:rPr>
              <a:t>발끝 부분의 높이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814E7612-5596-4B74-AE45-DAD222C6E7D8}"/>
              </a:ext>
            </a:extLst>
          </p:cNvPr>
          <p:cNvSpPr/>
          <p:nvPr/>
        </p:nvSpPr>
        <p:spPr>
          <a:xfrm>
            <a:off x="293171" y="4850575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ko" sz="1400" b="1">
                <a:solidFill>
                  <a:sysClr val="windowText" lastClr="000000"/>
                </a:solidFill>
              </a:rPr>
              <a:t>신발 밑창과 바닥의 미끄럼 방지 균형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F3A74F-0B87-432A-98F1-465928F2A519}"/>
              </a:ext>
            </a:extLst>
          </p:cNvPr>
          <p:cNvSpPr txBox="1"/>
          <p:nvPr/>
        </p:nvSpPr>
        <p:spPr>
          <a:xfrm>
            <a:off x="2915816" y="1466200"/>
            <a:ext cx="37535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16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너무 작거나 너무 크면 버티지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rtl="0"/>
            <a:r>
              <a:rPr lang="ko" sz="16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못하고 균형을 잃기 쉽다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7CB5647-2A71-4D11-B3E7-3A9D4A002ADE}"/>
              </a:ext>
            </a:extLst>
          </p:cNvPr>
          <p:cNvSpPr txBox="1"/>
          <p:nvPr/>
        </p:nvSpPr>
        <p:spPr>
          <a:xfrm>
            <a:off x="2915816" y="2143075"/>
            <a:ext cx="37535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16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굴곡성이 나쁘면 미끄러지기 쉽고,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rtl="0"/>
            <a:r>
              <a:rPr lang="ko" sz="16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발이 걸릴 수 있습니다.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9CA2299-6994-4660-BDEF-8EDEB40250AD}"/>
              </a:ext>
            </a:extLst>
          </p:cNvPr>
          <p:cNvSpPr txBox="1"/>
          <p:nvPr/>
        </p:nvSpPr>
        <p:spPr>
          <a:xfrm>
            <a:off x="2915816" y="2819950"/>
            <a:ext cx="37535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너무 무거우면 다리가 잘 올라가지 않으며,발이 걸릴 수 있습니다.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58D9CF2-A594-40C4-8639-7FDFD1908166}"/>
              </a:ext>
            </a:extLst>
          </p:cNvPr>
          <p:cNvSpPr txBox="1"/>
          <p:nvPr/>
        </p:nvSpPr>
        <p:spPr>
          <a:xfrm>
            <a:off x="2915816" y="3496825"/>
            <a:ext cx="43924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발끝 쪽으로 무게가 치우쳐 있으면 보행 시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rtl="0"/>
            <a:r>
              <a:rPr lang="ko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무게 중심이 쏠려 내려가 발이 걸릴 수 있습니다.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9F063B-1A5E-4039-B09E-1DB2C0F38028}"/>
              </a:ext>
            </a:extLst>
          </p:cNvPr>
          <p:cNvSpPr txBox="1"/>
          <p:nvPr/>
        </p:nvSpPr>
        <p:spPr>
          <a:xfrm>
            <a:off x="2915816" y="4173700"/>
            <a:ext cx="43204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16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발끝 부분의 높이가 낮으면 약간의 단차에도 쉽게 발이 걸릴 수 있습니다.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E708E6F-A490-4C11-8695-66421E768574}"/>
              </a:ext>
            </a:extLst>
          </p:cNvPr>
          <p:cNvSpPr txBox="1"/>
          <p:nvPr/>
        </p:nvSpPr>
        <p:spPr>
          <a:xfrm>
            <a:off x="2807296" y="4764770"/>
            <a:ext cx="615950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작업 장소와 내용에 알맞은 미끄럼 방지 밑창이어야 하는 점이 중요합니다. 예를 들어, 잘 미끄러지지 않는 바닥에 미끄럼 방지용 신발 밑창이라면 마찰이 너무 강해져서 오히려 발이 걸릴 수 있습니다.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289F6F8-3A35-407B-9BA2-26AE4AB8F601}"/>
              </a:ext>
            </a:extLst>
          </p:cNvPr>
          <p:cNvSpPr txBox="1"/>
          <p:nvPr/>
        </p:nvSpPr>
        <p:spPr>
          <a:xfrm>
            <a:off x="154281" y="1097561"/>
            <a:ext cx="417595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16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&lt;넘어지지 않기 위한 신발 선택 포인트&gt;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9DA1-C827-470C-9A48-AAB32430F41A}"/>
              </a:ext>
            </a:extLst>
          </p:cNvPr>
          <p:cNvSpPr txBox="1"/>
          <p:nvPr/>
        </p:nvSpPr>
        <p:spPr>
          <a:xfrm>
            <a:off x="107504" y="81027"/>
            <a:ext cx="167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>
                <a:solidFill>
                  <a:prstClr val="black"/>
                </a:solidFill>
                <a:latin typeface="ＭＳ Ｐゴシック"/>
              </a:rPr>
              <a:t>(참 고)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3707904" y="6453336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717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522287" y="692696"/>
            <a:ext cx="8226177" cy="5744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marL="1588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588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작업 자세, 동작 </a:t>
            </a:r>
            <a:r>
              <a:rPr lang="ko" sz="16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(중량물 취급)</a:t>
            </a: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588" rtl="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accent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8"/>
          <p:cNvSpPr txBox="1">
            <a:spLocks noChangeArrowheads="1"/>
          </p:cNvSpPr>
          <p:nvPr/>
        </p:nvSpPr>
        <p:spPr bwMode="auto">
          <a:xfrm>
            <a:off x="620836" y="1412776"/>
            <a:ext cx="4815259" cy="488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61950" indent="-179388" algn="just" rtl="0">
              <a:lnSpc>
                <a:spcPct val="150000"/>
              </a:lnSpc>
              <a:spcBef>
                <a:spcPts val="600"/>
              </a:spcBef>
            </a:pPr>
            <a:r>
              <a:rPr lang="ko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가능한 중량물에 몸을 가까이 대고 무게 중심을 낮게 하는 자세로.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179388" algn="just" rtl="0">
              <a:lnSpc>
                <a:spcPct val="150000"/>
              </a:lnSpc>
              <a:spcBef>
                <a:spcPts val="600"/>
              </a:spcBef>
            </a:pPr>
            <a:r>
              <a:rPr lang="ko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[중량물을 들어 올릴 때]</a:t>
            </a:r>
          </a:p>
          <a:p>
            <a:pPr marL="361950" indent="-179388" algn="just" rtl="0">
              <a:lnSpc>
                <a:spcPct val="150000"/>
              </a:lnSpc>
              <a:spcBef>
                <a:spcPts val="300"/>
              </a:spcBef>
            </a:pPr>
            <a:r>
              <a:rPr lang="ko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 </a:t>
            </a:r>
            <a:r>
              <a:rPr lang="ko" sz="1600" spc="-2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한쪽 발을 약간 앞으로 내밀고, 내 무릎을 굽힌 다음 허리를 충분히 낮춰서 중량물을 안습니다.</a:t>
            </a:r>
            <a:endParaRPr lang="en-US" altLang="ja-JP" sz="1600" spc="-2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179388" algn="just" rtl="0">
              <a:lnSpc>
                <a:spcPct val="150000"/>
              </a:lnSpc>
              <a:spcBef>
                <a:spcPts val="300"/>
              </a:spcBef>
            </a:pPr>
            <a:r>
              <a:rPr lang="ko" sz="1600" spc="-2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 무릎을 펴면서 일어납니다.</a:t>
            </a:r>
            <a:endParaRPr lang="en-US" altLang="ja-JP" sz="1600" spc="-2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179388" algn="just" rtl="0">
              <a:lnSpc>
                <a:spcPct val="150000"/>
              </a:lnSpc>
              <a:spcBef>
                <a:spcPts val="300"/>
              </a:spcBef>
            </a:pPr>
            <a:r>
              <a:rPr lang="ko" sz="1600" spc="-2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 </a:t>
            </a:r>
            <a:r>
              <a:rPr lang="ko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중량물을 들어 올릴 때는 호흡을 가다듬고, 배에 힘을 주면서 들도록 합니다.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179388" algn="just" rtl="0">
              <a:lnSpc>
                <a:spcPct val="150000"/>
              </a:lnSpc>
              <a:spcBef>
                <a:spcPts val="0"/>
              </a:spcBef>
            </a:pPr>
            <a:endParaRPr lang="en-US" altLang="ja-JP" sz="1600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179388" algn="just" rtl="0">
              <a:lnSpc>
                <a:spcPct val="150000"/>
              </a:lnSpc>
              <a:spcBef>
                <a:spcPts val="600"/>
              </a:spcBef>
            </a:pPr>
            <a:r>
              <a:rPr lang="ko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[중량물을 들고 이동]</a:t>
            </a:r>
            <a:endParaRPr lang="en-US" altLang="ko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179388" algn="just" rtl="0">
              <a:lnSpc>
                <a:spcPct val="150000"/>
              </a:lnSpc>
              <a:spcBef>
                <a:spcPts val="600"/>
              </a:spcBef>
            </a:pPr>
            <a:r>
              <a:rPr lang="ko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이동 거리를 짧게 하고, 인력으로 계단을 오르내리지 마십시오.</a:t>
            </a:r>
            <a:endParaRPr lang="en-US" altLang="ja-JP" sz="15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6" name="グループ化 11"/>
          <p:cNvGrpSpPr>
            <a:grpSpLocks noChangeAspect="1"/>
          </p:cNvGrpSpPr>
          <p:nvPr/>
        </p:nvGrpSpPr>
        <p:grpSpPr bwMode="auto">
          <a:xfrm>
            <a:off x="5343425" y="1700808"/>
            <a:ext cx="3333031" cy="3879111"/>
            <a:chOff x="6084168" y="1366770"/>
            <a:chExt cx="2639380" cy="3072138"/>
          </a:xfrm>
        </p:grpSpPr>
        <p:pic>
          <p:nvPicPr>
            <p:cNvPr id="7" name="Picture 3" descr="C:\Users\User07.PC007\OneDrive\01厚労省委託C\未熟練\参考資料\重量物姿勢(OK)Acolor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84168" y="1775096"/>
              <a:ext cx="724008" cy="936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C:\Users\User07.PC007\OneDrive\01厚労省委託C\未熟練\参考資料\重量物姿勢(OK)Bcolor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8264" y="1775096"/>
              <a:ext cx="782735" cy="926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C:\Users\User07.PC007\OneDrive\01厚労省委託C\未熟練\参考資料\重量物姿勢(NG)color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68022" y="3321179"/>
              <a:ext cx="937783" cy="937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右矢印 9"/>
            <p:cNvSpPr/>
            <p:nvPr/>
          </p:nvSpPr>
          <p:spPr>
            <a:xfrm>
              <a:off x="6805236" y="2477966"/>
              <a:ext cx="154191" cy="21543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/>
            </a:p>
          </p:txBody>
        </p:sp>
        <p:sp>
          <p:nvSpPr>
            <p:cNvPr id="11" name="テキスト ボックス 17"/>
            <p:cNvSpPr txBox="1">
              <a:spLocks noChangeArrowheads="1"/>
            </p:cNvSpPr>
            <p:nvPr/>
          </p:nvSpPr>
          <p:spPr bwMode="auto">
            <a:xfrm>
              <a:off x="6523201" y="2701201"/>
              <a:ext cx="1368262" cy="310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tlCol="0">
              <a:spAutoFit/>
            </a:bodyPr>
            <a:lstStyle/>
            <a:p>
              <a:pPr rtl="0"/>
              <a:r>
                <a:rPr lang="ko" sz="160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바람직한 자세</a:t>
              </a:r>
            </a:p>
          </p:txBody>
        </p:sp>
        <p:sp>
          <p:nvSpPr>
            <p:cNvPr id="12" name="テキスト ボックス 18"/>
            <p:cNvSpPr txBox="1">
              <a:spLocks noChangeArrowheads="1"/>
            </p:cNvSpPr>
            <p:nvPr/>
          </p:nvSpPr>
          <p:spPr bwMode="auto">
            <a:xfrm>
              <a:off x="6866883" y="4128182"/>
              <a:ext cx="1856665" cy="310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tlCol="0">
              <a:spAutoFit/>
            </a:bodyPr>
            <a:lstStyle/>
            <a:p>
              <a:pPr rtl="0"/>
              <a:r>
                <a:rPr lang="ko" sz="160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바람직하지 않은 자세</a:t>
              </a:r>
            </a:p>
          </p:txBody>
        </p:sp>
        <p:pic>
          <p:nvPicPr>
            <p:cNvPr id="13" name="Picture 2" descr="C:\Users\User07.PC007\OneDrive\01厚労省委託C\未熟練\参考資料\pics\重量物取扱いS02A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929210" y="1366770"/>
              <a:ext cx="656250" cy="1494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右矢印 13"/>
            <p:cNvSpPr/>
            <p:nvPr/>
          </p:nvSpPr>
          <p:spPr>
            <a:xfrm>
              <a:off x="7739449" y="2493841"/>
              <a:ext cx="156457" cy="21543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/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476671" y="354142"/>
            <a:ext cx="452737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" b="1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(4) ‘요통 등’ 재해 방지 포인트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35896" y="6453336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9013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596652" y="3933056"/>
            <a:ext cx="6855668" cy="244827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 숨을 멈추지 않고 천천히 내쉬면서 쭉 펴준다</a:t>
            </a: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 반동이나 튕기는 동작은 하지 않는다</a:t>
            </a: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 쭉 펴지는 근육을 의식하면서 한다</a:t>
            </a: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 당겨지는 느낌은 나지만 아프지는 않을 정도로 펴준다</a:t>
            </a: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⑤ 20초에서 30초 동안 계속 펴준다</a:t>
            </a: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⑥ 근육을 되돌릴 때는 천천히 서서히 돌아오는지 의식하면서 한다</a:t>
            </a: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⑦ 한번의 스트레칭으로 1회에서 3회 정도 펴준다</a:t>
            </a: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188640"/>
            <a:ext cx="7287716" cy="780256"/>
          </a:xfrm>
          <a:prstGeom prst="rect">
            <a:avLst/>
          </a:prstGeom>
          <a:noFill/>
          <a:ln w="19050">
            <a:noFill/>
          </a:ln>
        </p:spPr>
        <p:txBody>
          <a:bodyPr rtlCol="0"/>
          <a:lstStyle/>
          <a:p>
            <a:pPr marL="1588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b="1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【요통 예방 체조]</a:t>
            </a:r>
            <a:endParaRPr lang="ja-JP" altLang="en-US" b="1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415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스트레칭을 중심으로 한 요통 예방 체조를 합시다.</a:t>
            </a: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accent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356372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>
                <a:solidFill>
                  <a:srgbClr val="0000CC"/>
                </a:solidFill>
              </a:rPr>
              <a:t>[효과적인 스트레칭 방법]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pic>
        <p:nvPicPr>
          <p:cNvPr id="7" name="Picture 11" descr="C:\Users\mhu\SkyDrive\01厚労省委託C\未熟練\参考資料\ストレッチScolor_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797" y="1446139"/>
            <a:ext cx="1565459" cy="169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:\Users\mhu\SkyDrive\01厚労省委託C\未熟練\参考資料\ストレッチScolor_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4660" y="1052736"/>
            <a:ext cx="1502561" cy="208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Users\User07.PC007\OneDrive\01厚労省委託C\未熟練\参考資料\腰痛ストレッチcol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9269" y="836712"/>
            <a:ext cx="242112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763688" y="3148738"/>
            <a:ext cx="6723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 sz="1600" b="1" dirty="0"/>
              <a:t>(그림1)　　　　　　　　　(그림2)　　　　　　　　(그림3)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3374504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9013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395536" y="1151365"/>
            <a:ext cx="8519949" cy="2925707"/>
            <a:chOff x="467544" y="858467"/>
            <a:chExt cx="8136904" cy="4112441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제조업의 산업재해를 토대로 다음 안전 포인트를 실시합시다.</a:t>
              </a:r>
              <a:endParaRPr lang="en-US" altLang="ja-JP" sz="160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858467"/>
              <a:ext cx="8136904" cy="41124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/>
            <a:lstStyle/>
            <a:p>
              <a:pPr rtl="0">
                <a:lnSpc>
                  <a:spcPct val="125000"/>
                </a:lnSpc>
                <a:defRPr/>
              </a:pPr>
              <a:r>
                <a:rPr lang="ko" sz="160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트럭 화물칸, 운전석에서 뛰어내리기는 금지!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・승강 설비가 있을 때는 반드시 사용할 것.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・없을 때는 3점 지지로 승강</a:t>
              </a:r>
            </a:p>
            <a:p>
              <a:pPr rtl="0">
                <a:lnSpc>
                  <a:spcPct val="125000"/>
                </a:lnSpc>
                <a:spcBef>
                  <a:spcPts val="600"/>
                </a:spcBef>
                <a:defRPr/>
              </a:pPr>
              <a:r>
                <a:rPr lang="ko" sz="160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중장비류로 인한 충돌 재해를 방지!</a:t>
              </a:r>
            </a:p>
            <a:p>
              <a:pPr marL="357188" indent="-182563" rtl="0">
                <a:lnSpc>
                  <a:spcPct val="125000"/>
                </a:lnSpc>
                <a:defRPr/>
              </a:pP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・구내를 중장비류 지게차로 주행할 때는 제한 속도를 지키고, 동시에 보행자에게도 주의한다.</a:t>
              </a:r>
            </a:p>
            <a:p>
              <a:pPr marL="357188" indent="-182563" rtl="0">
                <a:lnSpc>
                  <a:spcPct val="125000"/>
                </a:lnSpc>
                <a:defRPr/>
              </a:pPr>
              <a:r>
                <a:rPr lang="ko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・구내를 통행할 때는 다른 사람이 운전하는 중장비, 지게차와의 충돌을 방지하기 위해 안전 통로로 보행하고, 화물에 가려진 곳 등에서 튀어나오지 않는다.</a:t>
              </a:r>
            </a:p>
            <a:p>
              <a:pPr rtl="0">
                <a:lnSpc>
                  <a:spcPct val="125000"/>
                </a:lnSpc>
                <a:defRPr/>
              </a:pPr>
              <a:endParaRPr lang="en-US" altLang="ja-JP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>
                <a:lnSpc>
                  <a:spcPct val="125000"/>
                </a:lnSpc>
                <a:defRPr/>
              </a:pPr>
              <a:endParaRPr lang="en-US" altLang="ja-JP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>
                <a:lnSpc>
                  <a:spcPct val="125000"/>
                </a:lnSpc>
                <a:defRPr/>
              </a:pPr>
              <a:endPara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404812" y="620688"/>
            <a:ext cx="632742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ko" b="1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(5) ‘충돌’, ‘부딪침' 재해 방지 포인트</a:t>
            </a:r>
            <a:endParaRPr lang="en-US" altLang="ja-JP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63888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8297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nzeninfo.mhlw.go.jp/anzen/sai/image/sai13/sai13-962-43-1.gif">
            <a:extLst>
              <a:ext uri="{FF2B5EF4-FFF2-40B4-BE49-F238E27FC236}">
                <a16:creationId xmlns:a16="http://schemas.microsoft.com/office/drawing/2014/main" id="{380C67AD-A127-4B05-8F36-B896C8B20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2127"/>
            <a:ext cx="2240944" cy="16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1EFF93-AD88-4AA4-876B-9FA53EC8572F}"/>
              </a:ext>
            </a:extLst>
          </p:cNvPr>
          <p:cNvSpPr txBox="1"/>
          <p:nvPr/>
        </p:nvSpPr>
        <p:spPr>
          <a:xfrm>
            <a:off x="476672" y="188640"/>
            <a:ext cx="438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[충돌, 부딪침 재해 사례]</a:t>
            </a:r>
            <a:endParaRPr lang="ja-JP" altLang="en-US" dirty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1FE507F-AC41-4B1B-887C-5B8E6B61EB35}"/>
              </a:ext>
            </a:extLst>
          </p:cNvPr>
          <p:cNvSpPr/>
          <p:nvPr/>
        </p:nvSpPr>
        <p:spPr bwMode="auto">
          <a:xfrm>
            <a:off x="421162" y="2060848"/>
            <a:ext cx="5663008" cy="201622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lnSpc>
                <a:spcPct val="150000"/>
              </a:lnSpc>
              <a:spcBef>
                <a:spcPts val="600"/>
              </a:spcBef>
              <a:defRPr/>
            </a:pPr>
            <a:r>
              <a:rPr lang="ko" sz="160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■사례③-2 </a:t>
            </a:r>
            <a:r>
              <a:rPr lang="ko" sz="160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차량 적재형 크레인으로 산업 폐기물이 든 버킷의 쓰레기를 트럭으로 배출하는 작업 중 미끄러진 버킷에 끼었다. 버킷 한쪽을 화물 적재함 문짝에 세운 상태에서 4개의 고리 중 2개를 분리할 때 마찰진자 상태가 된 버킷에 충돌했다.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840221E-9CFD-4E97-8600-B70083DE35EB}"/>
              </a:ext>
            </a:extLst>
          </p:cNvPr>
          <p:cNvSpPr/>
          <p:nvPr/>
        </p:nvSpPr>
        <p:spPr bwMode="auto">
          <a:xfrm>
            <a:off x="421161" y="692696"/>
            <a:ext cx="5663008" cy="1009495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lnSpc>
                <a:spcPct val="150000"/>
              </a:lnSpc>
              <a:spcBef>
                <a:spcPts val="600"/>
              </a:spcBef>
              <a:defRPr/>
            </a:pPr>
            <a:r>
              <a:rPr lang="ko" sz="160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■사례③-1 </a:t>
            </a:r>
            <a:r>
              <a:rPr lang="ko" sz="160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이동식 크레인 해체 공사에 사용하는 건설 기계의 부품 화물을 내리던 중, 화물이 흔들려 다리가 끼었다.</a:t>
            </a:r>
          </a:p>
        </p:txBody>
      </p:sp>
      <p:pic>
        <p:nvPicPr>
          <p:cNvPr id="5122" name="Picture 2" descr="http://anzeninfo.mhlw.go.jp/anzen/sai/image/sai10-765-43-1.gif">
            <a:extLst>
              <a:ext uri="{FF2B5EF4-FFF2-40B4-BE49-F238E27FC236}">
                <a16:creationId xmlns:a16="http://schemas.microsoft.com/office/drawing/2014/main" id="{9C8659D8-1AF9-4E25-9465-85220742C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07" y="2348880"/>
            <a:ext cx="2240942" cy="16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E12D7B7-2128-450F-B336-9651143FF29F}"/>
              </a:ext>
            </a:extLst>
          </p:cNvPr>
          <p:cNvSpPr/>
          <p:nvPr/>
        </p:nvSpPr>
        <p:spPr bwMode="auto">
          <a:xfrm>
            <a:off x="421160" y="4437112"/>
            <a:ext cx="5663008" cy="1921813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lnSpc>
                <a:spcPct val="150000"/>
              </a:lnSpc>
              <a:spcBef>
                <a:spcPts val="600"/>
              </a:spcBef>
              <a:defRPr/>
            </a:pPr>
            <a:r>
              <a:rPr lang="ko" sz="160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■사례③-3</a:t>
            </a:r>
            <a:r>
              <a:rPr lang="ko" sz="160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재생설비 분쇄기에 이상한 소리가 나서, 재생처리시설의 호퍼 안에서 설비 운영자가 분쇄기를 정지시키고 점검을 하고 있었다. 다른 백호 운전사가 점검자를 보지 못하고 이물질을 제거하려고 호퍼 안에 버킷을 넣는 </a:t>
            </a:r>
            <a:r>
              <a:rPr lang="ko" sz="16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바람에</a:t>
            </a:r>
            <a:r>
              <a:rPr lang="ko" sz="160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충돌했다.</a:t>
            </a:r>
          </a:p>
        </p:txBody>
      </p:sp>
      <p:pic>
        <p:nvPicPr>
          <p:cNvPr id="5124" name="Picture 4" descr="http://anzeninfo.mhlw.go.jp/anzen/sai/image/sai10-647-43-1.gif">
            <a:extLst>
              <a:ext uri="{FF2B5EF4-FFF2-40B4-BE49-F238E27FC236}">
                <a16:creationId xmlns:a16="http://schemas.microsoft.com/office/drawing/2014/main" id="{E6D633B8-5062-4188-9BFC-E4BA0A84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05" y="4509120"/>
            <a:ext cx="2240943" cy="16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374504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5805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39552" y="1424608"/>
            <a:ext cx="8045648" cy="2580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tIns="108000" rIns="72000" rtlCol="0"/>
          <a:lstStyle/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o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 이상 사태 시에는 우선 무슨 일이 일어났는지부터 확인합시다.</a:t>
            </a: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o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 주변에 있는 책임자와 동료에게 큰 소리로 알립시다.</a:t>
            </a:r>
            <a:endParaRPr lang="en-US" altLang="ja-JP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o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 필요에 따라 비상 정지 버튼으로 기계를 멈춥시다.</a:t>
            </a: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o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 책임자의 지시에 따라 동료와 협력하여 적절한 조치를 취합시다.</a:t>
            </a:r>
            <a:endParaRPr lang="en-US" altLang="ja-JP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o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⑤ 혼자서 마음대로 행동하지 않습니다.</a:t>
            </a: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ja-JP" altLang="en-US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76250" y="260648"/>
            <a:ext cx="7787580" cy="5549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25000"/>
              </a:lnSpc>
            </a:pPr>
            <a:r>
              <a:rPr lang="ko" sz="2000" b="1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Arial" charset="0"/>
              </a:rPr>
              <a:t>포인트7 만약 이상 사태나 산업재해가 발생한다면!</a:t>
            </a:r>
            <a:endParaRPr lang="ja-JP" altLang="en-US" sz="2000" b="1" dirty="0">
              <a:solidFill>
                <a:schemeClr val="bg1"/>
              </a:solidFill>
              <a:ea typeface="ＭＳ ゴシック" pitchFamily="49" charset="-128"/>
              <a:cs typeface="Arial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800" y="899428"/>
            <a:ext cx="458926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" b="1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(1) ‘이상 사태'를 발견했다면!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39552" y="4437112"/>
            <a:ext cx="3403798" cy="1762021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rtl="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ko" b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[알립시다!]</a:t>
            </a:r>
          </a:p>
          <a:p>
            <a:pPr marL="92075" algn="just" rtl="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기계나 설비가 평소와 달리 위험한 상태라고 느껴지면 리더 및 배출 업체의 담당자 등에 즉시 알립시다!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BEFAAD7-EA3B-4E30-BE23-06FE32FCA2A4}"/>
              </a:ext>
            </a:extLst>
          </p:cNvPr>
          <p:cNvSpPr/>
          <p:nvPr/>
        </p:nvSpPr>
        <p:spPr>
          <a:xfrm>
            <a:off x="4788024" y="4746179"/>
            <a:ext cx="3475806" cy="1042593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rtl="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ko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기본은 ...</a:t>
            </a:r>
            <a:endParaRPr lang="en-US" altLang="ja-JP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rtl="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ko" b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정지시키기! 알리기! 기다리기!</a:t>
            </a: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BB72D62-4FED-46C5-B01F-E733119FF9E2}"/>
              </a:ext>
            </a:extLst>
          </p:cNvPr>
          <p:cNvSpPr/>
          <p:nvPr/>
        </p:nvSpPr>
        <p:spPr>
          <a:xfrm>
            <a:off x="4067944" y="4941168"/>
            <a:ext cx="648072" cy="708248"/>
          </a:xfrm>
          <a:prstGeom prst="rightArrow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3491880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020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39552" y="548680"/>
            <a:ext cx="8208912" cy="3024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tIns="108000" rIns="72000" rtlCol="0"/>
          <a:lstStyle/>
          <a:p>
            <a:pPr marL="92075" algn="just" rtl="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o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 기계를 멈추고 주전원 스위치를 끈다.　</a:t>
            </a:r>
            <a:r>
              <a:rPr lang="ko" b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정지시키기!</a:t>
            </a:r>
          </a:p>
          <a:p>
            <a:pPr marL="92075" algn="just" rtl="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o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 주변에 있는 책임자와 동료에게 큰 소리로 이상을 알린다.　</a:t>
            </a:r>
            <a:r>
              <a:rPr lang="ko" b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알리기!</a:t>
            </a:r>
            <a:endParaRPr lang="en-US" altLang="ja-JP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 rtl="0">
              <a:lnSpc>
                <a:spcPct val="125000"/>
              </a:lnSpc>
              <a:spcBef>
                <a:spcPts val="300"/>
              </a:spcBef>
              <a:defRPr/>
            </a:pPr>
            <a:r>
              <a:rPr lang="ko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 책임자의 지시에 따른다.　　</a:t>
            </a:r>
            <a:r>
              <a:rPr lang="ko" b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기다리기!</a:t>
            </a:r>
            <a:endParaRPr lang="en-US" altLang="ja-JP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 rtl="0">
              <a:lnSpc>
                <a:spcPct val="125000"/>
              </a:lnSpc>
              <a:defRPr/>
            </a:pPr>
            <a:r>
              <a:rPr lang="ko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 </a:t>
            </a:r>
            <a:r>
              <a:rPr lang="ko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→ 혼자서 마음대로 행동하지 않습니다.</a:t>
            </a:r>
            <a:endParaRPr lang="en-US" altLang="ja-JP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 rtl="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o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 작업할 때는 갑작스러운 작동을 방지하는 조치를!</a:t>
            </a:r>
            <a:endParaRPr lang="en-US" altLang="ja-JP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 rtl="0"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ko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・주전원 스위치에 열쇠를 걸어서 작동할 수 없게 한다.</a:t>
            </a:r>
            <a:endParaRPr lang="en-US" altLang="ja-JP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 rtl="0"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ko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・다른 사람이 작동시키지 않도록 작업 중임을 표시하여 게시한다.</a:t>
            </a:r>
          </a:p>
          <a:p>
            <a:pPr marL="92075" algn="just" rtl="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o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⑤ 필요에 따라 작업 장소에도 ‘작업 중!’이라고 게시한다!</a:t>
            </a:r>
            <a:endParaRPr lang="en-US" altLang="ja-JP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3218" y="188640"/>
            <a:ext cx="892559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ko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(2) 벨트 컨베이어에 이물질이 끼었다! </a:t>
            </a:r>
            <a:r>
              <a:rPr lang="ko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분쇄기에서 소음과 악취가 난다!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E27781B-066B-4F18-82B5-089539723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81" y="3645024"/>
            <a:ext cx="6933203" cy="288032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374504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26</a:t>
            </a:fld>
            <a:endParaRPr kumimoji="1" lang="ja-JP" altLang="en-US"/>
          </a:p>
        </p:txBody>
      </p:sp>
      <p:sp>
        <p:nvSpPr>
          <p:cNvPr id="3" name="对话气泡: 椭圆形 2">
            <a:extLst>
              <a:ext uri="{FF2B5EF4-FFF2-40B4-BE49-F238E27FC236}">
                <a16:creationId xmlns:a16="http://schemas.microsoft.com/office/drawing/2014/main" id="{06327DE9-E319-4214-BCA4-DAF882A68196}"/>
              </a:ext>
            </a:extLst>
          </p:cNvPr>
          <p:cNvSpPr/>
          <p:nvPr/>
        </p:nvSpPr>
        <p:spPr>
          <a:xfrm>
            <a:off x="1331640" y="3717032"/>
            <a:ext cx="2133600" cy="504056"/>
          </a:xfrm>
          <a:prstGeom prst="wedgeEllipseCallout">
            <a:avLst>
              <a:gd name="adj1" fmla="val 43625"/>
              <a:gd name="adj2" fmla="val 44863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ko" sz="1100">
                <a:solidFill>
                  <a:schemeClr val="tx1"/>
                </a:solidFill>
              </a:rPr>
              <a:t>레버가 </a:t>
            </a:r>
            <a:r>
              <a:rPr lang="ko" sz="1100" b="1">
                <a:solidFill>
                  <a:srgbClr val="A32827"/>
                </a:solidFill>
              </a:rPr>
              <a:t>흔들</a:t>
            </a:r>
            <a:r>
              <a:rPr lang="ko" sz="1100">
                <a:solidFill>
                  <a:schemeClr val="tx1"/>
                </a:solidFill>
              </a:rPr>
              <a:t>거립니다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163B2CEE-B712-478D-9B97-428D1301D986}"/>
              </a:ext>
            </a:extLst>
          </p:cNvPr>
          <p:cNvSpPr/>
          <p:nvPr/>
        </p:nvSpPr>
        <p:spPr>
          <a:xfrm>
            <a:off x="1187624" y="4416043"/>
            <a:ext cx="2232248" cy="504056"/>
          </a:xfrm>
          <a:prstGeom prst="wedgeEllipseCallout">
            <a:avLst>
              <a:gd name="adj1" fmla="val 40451"/>
              <a:gd name="adj2" fmla="val -46680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ko" sz="1100">
                <a:solidFill>
                  <a:schemeClr val="tx1"/>
                </a:solidFill>
              </a:rPr>
              <a:t>빨간 램프가 </a:t>
            </a:r>
            <a:r>
              <a:rPr lang="ko" sz="1100" b="1">
                <a:solidFill>
                  <a:srgbClr val="C00000"/>
                </a:solidFill>
              </a:rPr>
              <a:t>켜져</a:t>
            </a:r>
            <a:r>
              <a:rPr lang="ko" sz="1100">
                <a:solidFill>
                  <a:schemeClr val="tx1"/>
                </a:solidFill>
              </a:rPr>
              <a:t> 있습니다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E468FA87-D6BE-4FEA-8533-996828159605}"/>
              </a:ext>
            </a:extLst>
          </p:cNvPr>
          <p:cNvSpPr/>
          <p:nvPr/>
        </p:nvSpPr>
        <p:spPr>
          <a:xfrm>
            <a:off x="1259632" y="5432147"/>
            <a:ext cx="1980191" cy="504056"/>
          </a:xfrm>
          <a:prstGeom prst="wedgeEllipseCallout">
            <a:avLst>
              <a:gd name="adj1" fmla="val 38099"/>
              <a:gd name="adj2" fmla="val -52559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ko" sz="1100">
                <a:solidFill>
                  <a:schemeClr val="tx1"/>
                </a:solidFill>
              </a:rPr>
              <a:t>램프가 </a:t>
            </a:r>
            <a:r>
              <a:rPr lang="ko" sz="1100" b="1">
                <a:solidFill>
                  <a:srgbClr val="C00000"/>
                </a:solidFill>
              </a:rPr>
              <a:t>깜박</a:t>
            </a:r>
            <a:r>
              <a:rPr lang="ko" sz="1100">
                <a:solidFill>
                  <a:schemeClr val="tx1"/>
                </a:solidFill>
              </a:rPr>
              <a:t>입니다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1342EB10-FDD3-49BC-B444-83DA913EBF08}"/>
              </a:ext>
            </a:extLst>
          </p:cNvPr>
          <p:cNvSpPr/>
          <p:nvPr/>
        </p:nvSpPr>
        <p:spPr>
          <a:xfrm>
            <a:off x="3635896" y="6021287"/>
            <a:ext cx="1782184" cy="421793"/>
          </a:xfrm>
          <a:prstGeom prst="wedgeEllipseCallout">
            <a:avLst>
              <a:gd name="adj1" fmla="val 21947"/>
              <a:gd name="adj2" fmla="val -66372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ko" sz="1100">
                <a:solidFill>
                  <a:schemeClr val="tx1"/>
                </a:solidFill>
              </a:rPr>
              <a:t>○○이(가) </a:t>
            </a:r>
            <a:r>
              <a:rPr lang="ko" sz="1100" b="1">
                <a:solidFill>
                  <a:srgbClr val="C00000"/>
                </a:solidFill>
              </a:rPr>
              <a:t>없습니다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10" name="对话气泡: 椭圆形 9">
            <a:extLst>
              <a:ext uri="{FF2B5EF4-FFF2-40B4-BE49-F238E27FC236}">
                <a16:creationId xmlns:a16="http://schemas.microsoft.com/office/drawing/2014/main" id="{8DE948DD-60B2-443F-8F04-7A1E62AFDBCD}"/>
              </a:ext>
            </a:extLst>
          </p:cNvPr>
          <p:cNvSpPr/>
          <p:nvPr/>
        </p:nvSpPr>
        <p:spPr>
          <a:xfrm>
            <a:off x="4355976" y="3722159"/>
            <a:ext cx="1800202" cy="421793"/>
          </a:xfrm>
          <a:prstGeom prst="wedgeEllipseCallout">
            <a:avLst>
              <a:gd name="adj1" fmla="val -9587"/>
              <a:gd name="adj2" fmla="val 65716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ko" sz="1100">
                <a:solidFill>
                  <a:schemeClr val="tx1"/>
                </a:solidFill>
              </a:rPr>
              <a:t>이상한 </a:t>
            </a:r>
            <a:r>
              <a:rPr lang="ko" sz="1100" b="1">
                <a:solidFill>
                  <a:srgbClr val="C00000"/>
                </a:solidFill>
              </a:rPr>
              <a:t>냄새</a:t>
            </a:r>
            <a:r>
              <a:rPr lang="ko" sz="1100">
                <a:solidFill>
                  <a:schemeClr val="tx1"/>
                </a:solidFill>
              </a:rPr>
              <a:t>가 납니다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3" name="对话气泡: 椭圆形 12">
            <a:extLst>
              <a:ext uri="{FF2B5EF4-FFF2-40B4-BE49-F238E27FC236}">
                <a16:creationId xmlns:a16="http://schemas.microsoft.com/office/drawing/2014/main" id="{A2631A77-DFA3-4E2E-A0C2-D5556F3799BF}"/>
              </a:ext>
            </a:extLst>
          </p:cNvPr>
          <p:cNvSpPr/>
          <p:nvPr/>
        </p:nvSpPr>
        <p:spPr>
          <a:xfrm>
            <a:off x="5652120" y="4215960"/>
            <a:ext cx="1800202" cy="421793"/>
          </a:xfrm>
          <a:prstGeom prst="wedgeEllipseCallout">
            <a:avLst>
              <a:gd name="adj1" fmla="val -26518"/>
              <a:gd name="adj2" fmla="val 66720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ko" sz="1100">
                <a:solidFill>
                  <a:schemeClr val="tx1"/>
                </a:solidFill>
              </a:rPr>
              <a:t>이상한 </a:t>
            </a:r>
            <a:r>
              <a:rPr lang="ko" sz="1100" b="1">
                <a:solidFill>
                  <a:srgbClr val="C00000"/>
                </a:solidFill>
              </a:rPr>
              <a:t>소리</a:t>
            </a:r>
            <a:r>
              <a:rPr lang="ko" sz="1100">
                <a:solidFill>
                  <a:schemeClr val="tx1"/>
                </a:solidFill>
              </a:rPr>
              <a:t>가 납니다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4" name="对话气泡: 椭圆形 13">
            <a:extLst>
              <a:ext uri="{FF2B5EF4-FFF2-40B4-BE49-F238E27FC236}">
                <a16:creationId xmlns:a16="http://schemas.microsoft.com/office/drawing/2014/main" id="{065053B8-AF50-4827-9216-E94DA3305420}"/>
              </a:ext>
            </a:extLst>
          </p:cNvPr>
          <p:cNvSpPr/>
          <p:nvPr/>
        </p:nvSpPr>
        <p:spPr>
          <a:xfrm>
            <a:off x="5743484" y="5002922"/>
            <a:ext cx="2285698" cy="504056"/>
          </a:xfrm>
          <a:prstGeom prst="wedgeEllipseCallout">
            <a:avLst>
              <a:gd name="adj1" fmla="val -42168"/>
              <a:gd name="adj2" fmla="val -44163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ko" sz="1100">
                <a:solidFill>
                  <a:schemeClr val="tx1"/>
                </a:solidFill>
              </a:rPr>
              <a:t>파란 램프가 </a:t>
            </a:r>
            <a:r>
              <a:rPr lang="ko" sz="1100" b="1">
                <a:solidFill>
                  <a:srgbClr val="C00000"/>
                </a:solidFill>
              </a:rPr>
              <a:t>꺼져</a:t>
            </a:r>
            <a:r>
              <a:rPr lang="ko" sz="1100">
                <a:solidFill>
                  <a:schemeClr val="tx1"/>
                </a:solidFill>
              </a:rPr>
              <a:t> 있습니다</a:t>
            </a:r>
            <a:endParaRPr lang="zh-CN" altLang="en-US" sz="1100" dirty="0">
              <a:solidFill>
                <a:srgbClr val="C00000"/>
              </a:solidFill>
            </a:endParaRPr>
          </a:p>
        </p:txBody>
      </p:sp>
      <p:sp>
        <p:nvSpPr>
          <p:cNvPr id="15" name="对话气泡: 椭圆形 14">
            <a:extLst>
              <a:ext uri="{FF2B5EF4-FFF2-40B4-BE49-F238E27FC236}">
                <a16:creationId xmlns:a16="http://schemas.microsoft.com/office/drawing/2014/main" id="{C96CD92F-0D8D-4EAF-86BB-17962FEC8F77}"/>
              </a:ext>
            </a:extLst>
          </p:cNvPr>
          <p:cNvSpPr/>
          <p:nvPr/>
        </p:nvSpPr>
        <p:spPr>
          <a:xfrm>
            <a:off x="6012160" y="5721073"/>
            <a:ext cx="1603514" cy="421793"/>
          </a:xfrm>
          <a:prstGeom prst="wedgeEllipseCallout">
            <a:avLst>
              <a:gd name="adj1" fmla="val -44252"/>
              <a:gd name="adj2" fmla="val -55332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ko" sz="1100">
                <a:solidFill>
                  <a:schemeClr val="tx1"/>
                </a:solidFill>
              </a:rPr>
              <a:t>손을 대면 </a:t>
            </a:r>
            <a:r>
              <a:rPr lang="ko" sz="1100" b="1">
                <a:solidFill>
                  <a:srgbClr val="C00000"/>
                </a:solidFill>
              </a:rPr>
              <a:t>뜨겁</a:t>
            </a:r>
            <a:r>
              <a:rPr lang="ko" sz="1100">
                <a:solidFill>
                  <a:schemeClr val="tx1"/>
                </a:solidFill>
              </a:rPr>
              <a:t>습니다</a:t>
            </a:r>
            <a:endParaRPr lang="zh-CN" altLang="en-US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55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26960" y="744514"/>
            <a:ext cx="8149496" cy="25404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tIns="108000" rIns="72000" rtlCol="0"/>
          <a:lstStyle/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o" b="1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&lt;멈춰있던 트럭, 중장비, 지게차가 움직이기 시작&gt;</a:t>
            </a:r>
            <a:endParaRPr lang="en-US" altLang="ja-JP" b="1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ko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① 무리하게 막으려 하지 말고 ‘피할 것!’</a:t>
            </a: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o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② 주변에 큰 소리로 ‘피하세요!’</a:t>
            </a: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o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③ 평소에 안전위생교육에서 ‘피하는 것’을 몸에 익힌다.</a:t>
            </a: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5364088" y="4941168"/>
            <a:ext cx="1008112" cy="293007"/>
          </a:xfrm>
          <a:prstGeom prst="wedgeEllipseCallout">
            <a:avLst>
              <a:gd name="adj1" fmla="val 37202"/>
              <a:gd name="adj2" fmla="val 7782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5400" rIns="0" bIns="0" rtlCol="0" anchor="ctr"/>
          <a:lstStyle/>
          <a:p>
            <a:pPr algn="ctr" rtl="0"/>
            <a:r>
              <a:rPr lang="ko" sz="1500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피하세요!</a:t>
            </a:r>
            <a:endParaRPr lang="ja-JP" altLang="en-US" sz="15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2060848" y="1412776"/>
            <a:ext cx="432048" cy="144016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36912" y="1268760"/>
            <a:ext cx="351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 b="1" dirty="0">
                <a:solidFill>
                  <a:srgbClr val="C00000"/>
                </a:solidFill>
              </a:rPr>
              <a:t>(사람의 힘으로는 세울 수 없음!)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3043E20-32DD-417E-A730-484D00EBA453}"/>
              </a:ext>
            </a:extLst>
          </p:cNvPr>
          <p:cNvSpPr txBox="1"/>
          <p:nvPr/>
        </p:nvSpPr>
        <p:spPr>
          <a:xfrm>
            <a:off x="395536" y="188640"/>
            <a:ext cx="864096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ko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(3) 멈춰있던 트럭, 중장비, 지게차가 움직이기 시작하면 ...</a:t>
            </a:r>
            <a:endParaRPr lang="ja-JP" altLang="en-US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6" name="Picture 2" descr="http://anzeninfo.mhlw.go.jp/anzen/sai/image/sai10-439-43-1.gif">
            <a:extLst>
              <a:ext uri="{FF2B5EF4-FFF2-40B4-BE49-F238E27FC236}">
                <a16:creationId xmlns:a16="http://schemas.microsoft.com/office/drawing/2014/main" id="{73D58D37-29FC-4E39-B40A-4C725850D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3489631" cy="261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19872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8255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61D2E937-9DED-4513-A91F-07C0AC3E2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98" y="476672"/>
            <a:ext cx="2688298" cy="2016224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662533" y="2564904"/>
            <a:ext cx="7797899" cy="3744416"/>
          </a:xfrm>
          <a:prstGeom prst="roundRect">
            <a:avLst>
              <a:gd name="adj" fmla="val 568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16558" y="980728"/>
            <a:ext cx="6140102" cy="1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72000" rtlCol="0" anchor="ctr"/>
          <a:lstStyle/>
          <a:p>
            <a:pPr algn="just" rtl="0">
              <a:lnSpc>
                <a:spcPct val="125000"/>
              </a:lnSpc>
              <a:spcBef>
                <a:spcPts val="600"/>
              </a:spcBef>
            </a:pPr>
            <a:r>
              <a:rPr lang="ko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안전하다고 생각하는 작업장에서도 산업재해가 발생할 가능성이 전혀 없다고는</a:t>
            </a:r>
            <a:r>
              <a:rPr lang="en-US" altLang="ko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ko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할 수 없습니다.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rtl="0">
              <a:lnSpc>
                <a:spcPct val="125000"/>
              </a:lnSpc>
            </a:pPr>
            <a:r>
              <a:rPr lang="ko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만약 산업재해가 발생한다면 다음과 같이 대응합시다.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100683" y="2276872"/>
            <a:ext cx="3434636" cy="4928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 b="1"/>
              <a:t>산업재해 발생 시의 대응(예)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483768" y="3068960"/>
            <a:ext cx="5339206" cy="10479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우선은 침착할 것!　　　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6700" indent="-266700"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・당황해서 다가가다가 2차 재해가 발생하지 않게 한다.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6700" indent="-266700"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・큰 소리로 알린다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473154" y="4411499"/>
            <a:ext cx="5339206" cy="16817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피해자의 구호!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상사(책임자)에게 연락!</a:t>
            </a:r>
          </a:p>
          <a:p>
            <a:pPr marL="403225" indent="-403225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・책임자의 지시가 있으면 보조 등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03225" indent="-403225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(피해자를 병원으로 이송하는 등)</a:t>
            </a: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903546" y="4699843"/>
            <a:ext cx="1652230" cy="4573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 b="1">
                <a:solidFill>
                  <a:schemeClr val="tx1"/>
                </a:solidFill>
              </a:rPr>
              <a:t>현장 지원</a:t>
            </a:r>
          </a:p>
        </p:txBody>
      </p:sp>
      <p:sp>
        <p:nvSpPr>
          <p:cNvPr id="10" name="爆発 1 9"/>
          <p:cNvSpPr/>
          <p:nvPr/>
        </p:nvSpPr>
        <p:spPr>
          <a:xfrm>
            <a:off x="783294" y="2852936"/>
            <a:ext cx="1844490" cy="1303224"/>
          </a:xfrm>
          <a:prstGeom prst="irregularSeal1">
            <a:avLst/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 b="1"/>
              <a:t>산업재해</a:t>
            </a:r>
            <a:endParaRPr lang="en-US" altLang="ja-JP" sz="1600" b="1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 b="1"/>
              <a:t>발생</a:t>
            </a:r>
          </a:p>
        </p:txBody>
      </p:sp>
      <p:sp>
        <p:nvSpPr>
          <p:cNvPr id="11" name="下矢印 10"/>
          <p:cNvSpPr/>
          <p:nvPr/>
        </p:nvSpPr>
        <p:spPr>
          <a:xfrm>
            <a:off x="1463104" y="4221088"/>
            <a:ext cx="444600" cy="353002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5479" y="395372"/>
            <a:ext cx="6094753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t>(4) 만약 산업재해가 발생한다면!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90528" y="6381328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8255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>
            <a:spLocks/>
          </p:cNvSpPr>
          <p:nvPr/>
        </p:nvSpPr>
        <p:spPr>
          <a:xfrm>
            <a:off x="1619672" y="2258690"/>
            <a:ext cx="6101481" cy="11703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339933"/>
            </a:solidFill>
          </a:ln>
        </p:spPr>
        <p:txBody>
          <a:bodyPr rtlCol="0" anchor="ctr"/>
          <a:lstStyle/>
          <a:p>
            <a:pPr algn="ctr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2400">
                <a:solidFill>
                  <a:srgbClr val="339933"/>
                </a:solidFill>
                <a:latin typeface="+mn-lt"/>
                <a:ea typeface="+mn-ea"/>
              </a:rPr>
              <a:t>안전하게</a:t>
            </a:r>
          </a:p>
        </p:txBody>
      </p:sp>
      <p:sp>
        <p:nvSpPr>
          <p:cNvPr id="4" name="object 15"/>
          <p:cNvSpPr>
            <a:spLocks noChangeAspect="1"/>
          </p:cNvSpPr>
          <p:nvPr/>
        </p:nvSpPr>
        <p:spPr bwMode="auto">
          <a:xfrm>
            <a:off x="5704929" y="1909456"/>
            <a:ext cx="1921784" cy="61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 rtlCol="0"/>
          <a:lstStyle/>
          <a:p>
            <a:pPr rtl="0"/>
            <a:endParaRPr lang="ja-JP" altLang="en-US" sz="2400">
              <a:latin typeface="Calibri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46512" y="6356350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5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E3BBC954-56E3-4E64-9FAB-EF108B016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14" y="1124744"/>
            <a:ext cx="2953474" cy="2238670"/>
          </a:xfrm>
          <a:prstGeom prst="rect">
            <a:avLst/>
          </a:prstGeom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827584" y="116632"/>
            <a:ext cx="7344816" cy="504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ko" sz="2400" b="1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Arial" pitchFamily="34" charset="0"/>
              </a:rPr>
              <a:t>　포인트1 작업장에는 다양한 위험 요소가 있다!</a:t>
            </a:r>
            <a:endParaRPr kumimoji="1" lang="ja-JP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5" name="正方形/長方形 23"/>
          <p:cNvSpPr>
            <a:spLocks noChangeArrowheads="1"/>
          </p:cNvSpPr>
          <p:nvPr/>
        </p:nvSpPr>
        <p:spPr bwMode="auto">
          <a:xfrm>
            <a:off x="251520" y="980728"/>
            <a:ext cx="5544616" cy="47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61950" indent="-361950" algn="just" rtl="0">
              <a:lnSpc>
                <a:spcPct val="150000"/>
              </a:lnSpc>
              <a:spcBef>
                <a:spcPts val="600"/>
              </a:spcBef>
            </a:pPr>
            <a:r>
              <a:rPr lang="ko" b="1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 산업재해 발생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正方形/長方形 40"/>
          <p:cNvSpPr>
            <a:spLocks noChangeArrowheads="1"/>
          </p:cNvSpPr>
          <p:nvPr/>
        </p:nvSpPr>
        <p:spPr bwMode="auto">
          <a:xfrm>
            <a:off x="251520" y="2924944"/>
            <a:ext cx="2664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lvl="1" indent="-92075" algn="just" rtl="0">
              <a:spcBef>
                <a:spcPts val="600"/>
              </a:spcBef>
            </a:pPr>
            <a:r>
              <a:rPr lang="ko" b="1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 재해 발생 원인</a:t>
            </a:r>
            <a:endParaRPr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251520" y="4797152"/>
            <a:ext cx="3168352" cy="46921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92075" indent="-92075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 안전한 작업을 위해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8216" y="692696"/>
            <a:ext cx="8396272" cy="392631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rtlCol="0"/>
          <a:lstStyle/>
          <a:p>
            <a:pPr marL="92075" rtl="0">
              <a:defRPr/>
            </a:pPr>
            <a:r>
              <a:rPr lang="ko" b="1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[재해 사례1] 산업 폐기물 선별 작업 중에 굴삭기에 치여 사망!</a:t>
            </a:r>
          </a:p>
        </p:txBody>
      </p:sp>
      <p:sp>
        <p:nvSpPr>
          <p:cNvPr id="11" name="正方形/長方形 23">
            <a:extLst>
              <a:ext uri="{FF2B5EF4-FFF2-40B4-BE49-F238E27FC236}">
                <a16:creationId xmlns:a16="http://schemas.microsoft.com/office/drawing/2014/main" id="{6FE30880-97BB-44CE-A97E-D9C593EDA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412776"/>
            <a:ext cx="5256584" cy="147732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61950" indent="-269875" algn="just" rtl="0">
              <a:spcBef>
                <a:spcPts val="600"/>
              </a:spcBef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 피해자 C는 금속류 집적 장소에서 선별 작업 중.</a:t>
            </a:r>
          </a:p>
          <a:p>
            <a:pPr marL="361950" indent="-269875" algn="just" rtl="0">
              <a:spcBef>
                <a:spcPts val="600"/>
              </a:spcBef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 A는 집적 장소 근처의 굴삭기를 트랙 진입로 부근으로 이동시키고자 운전.</a:t>
            </a:r>
          </a:p>
          <a:p>
            <a:pPr marL="361950" indent="-269875" algn="just" rtl="0">
              <a:spcBef>
                <a:spcPts val="600"/>
              </a:spcBef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 왼쪽으로 선회한 후, 2m 정도 전진하다가 선별 작업 중인 C를 굴삭기 우측 크롤러로 쳤다.</a:t>
            </a:r>
          </a:p>
        </p:txBody>
      </p:sp>
      <p:sp>
        <p:nvSpPr>
          <p:cNvPr id="13" name="正方形/長方形 40">
            <a:extLst>
              <a:ext uri="{FF2B5EF4-FFF2-40B4-BE49-F238E27FC236}">
                <a16:creationId xmlns:a16="http://schemas.microsoft.com/office/drawing/2014/main" id="{89AA8EF3-7FC7-4CE1-9480-235E9979B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284984"/>
            <a:ext cx="7488832" cy="147732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algn="just" rtl="0">
              <a:spcBef>
                <a:spcPts val="300"/>
              </a:spcBef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 굴삭기 운행 경로에 출입을 금지하는 조치를 취하지 않았다.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 rtl="0">
              <a:spcBef>
                <a:spcPts val="300"/>
              </a:spcBef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 유도원도 배치하지 않았다.</a:t>
            </a:r>
          </a:p>
          <a:p>
            <a:pPr marL="92075" algn="just" rtl="0">
              <a:spcBef>
                <a:spcPts val="300"/>
              </a:spcBef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 굴삭기 운전자가 운전하기 전, 주변 안전을 충분히 확인하지 못했다.</a:t>
            </a:r>
          </a:p>
          <a:p>
            <a:pPr marL="92075" algn="just" rtl="0">
              <a:spcBef>
                <a:spcPts val="300"/>
              </a:spcBef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 작업 계획이 수립되지 않았다.</a:t>
            </a:r>
          </a:p>
          <a:p>
            <a:pPr marL="92075" algn="just" rtl="0">
              <a:spcBef>
                <a:spcPts val="300"/>
              </a:spcBef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⑤ 관련 작업자에게 안전위생교육을 실시하지 않았다.</a:t>
            </a:r>
            <a:endParaRPr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B03925FB-4EC4-4FE9-B49E-61B7E90E683A}"/>
              </a:ext>
            </a:extLst>
          </p:cNvPr>
          <p:cNvSpPr/>
          <p:nvPr/>
        </p:nvSpPr>
        <p:spPr>
          <a:xfrm>
            <a:off x="7560905" y="3249470"/>
            <a:ext cx="971535" cy="395554"/>
          </a:xfrm>
          <a:prstGeom prst="wedgeRectCallout">
            <a:avLst>
              <a:gd name="adj1" fmla="val -86955"/>
              <a:gd name="adj2" fmla="val -6557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1400">
                <a:solidFill>
                  <a:schemeClr val="tx1"/>
                </a:solidFill>
              </a:rPr>
              <a:t>피해자 C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3836FEB-6021-47EF-8824-20270B8BC5B8}"/>
              </a:ext>
            </a:extLst>
          </p:cNvPr>
          <p:cNvSpPr/>
          <p:nvPr/>
        </p:nvSpPr>
        <p:spPr bwMode="auto">
          <a:xfrm>
            <a:off x="323528" y="5157192"/>
            <a:ext cx="8568952" cy="14361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rtlCol="0">
            <a:noAutofit/>
          </a:bodyPr>
          <a:lstStyle/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ko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 굴삭기와 작업자가 부딪칠 우려가 있는 장소에 출입 금지 구역을 설치한다.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ko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 유도원을 배치하여 기계를 유도한다.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ko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 굴삭기 등의 운전자에게 운전 시작 전에 주변 안전을 확인하도록 교육.</a:t>
            </a:r>
          </a:p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ko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 운행 경로, 출입 금지 조치, 유도원 배치, 신호 등의 작업 방법에 관한 작업 계획을 수립.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ko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 수립한 작업 계획 내용을 관련 작업자에게 철저히 주지.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18520" y="6520259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891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555536" y="6492875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4200" y="188640"/>
            <a:ext cx="8396272" cy="674781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rtlCol="0"/>
          <a:lstStyle/>
          <a:p>
            <a:pPr marL="1162050" indent="-1162050" rtl="0">
              <a:lnSpc>
                <a:spcPct val="125000"/>
              </a:lnSpc>
              <a:defRPr/>
            </a:pPr>
            <a:r>
              <a:rPr lang="ko" b="1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[재해 사례2] 투입 컨베이어를 멈추지 않고, 롤러 청소를 하던 중 오른팔부터 가슴 부위까지 휘말렸다.</a:t>
            </a:r>
            <a:endParaRPr lang="en-US" altLang="ja-JP" b="1" dirty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正方形/長方形 23"/>
          <p:cNvSpPr>
            <a:spLocks noChangeArrowheads="1"/>
          </p:cNvSpPr>
          <p:nvPr/>
        </p:nvSpPr>
        <p:spPr bwMode="auto">
          <a:xfrm>
            <a:off x="251520" y="980728"/>
            <a:ext cx="5607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61950" indent="-361950" algn="just" rtl="0">
              <a:spcBef>
                <a:spcPts val="600"/>
              </a:spcBef>
            </a:pPr>
            <a:r>
              <a:rPr lang="ko" b="1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 산업재해 발생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正方形/長方形 40"/>
          <p:cNvSpPr>
            <a:spLocks noChangeArrowheads="1"/>
          </p:cNvSpPr>
          <p:nvPr/>
        </p:nvSpPr>
        <p:spPr bwMode="auto">
          <a:xfrm>
            <a:off x="251520" y="2492896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indent="-92075" algn="just" rtl="0">
              <a:spcBef>
                <a:spcPts val="600"/>
              </a:spcBef>
            </a:pPr>
            <a:r>
              <a:rPr lang="ko" b="1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 원인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D8D6D7D-6C42-473B-8791-8580EC9F7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94" y="921199"/>
            <a:ext cx="2501078" cy="2003745"/>
          </a:xfrm>
          <a:prstGeom prst="rect">
            <a:avLst/>
          </a:prstGeom>
        </p:spPr>
      </p:pic>
      <p:sp>
        <p:nvSpPr>
          <p:cNvPr id="11" name="正方形/長方形 23">
            <a:extLst>
              <a:ext uri="{FF2B5EF4-FFF2-40B4-BE49-F238E27FC236}">
                <a16:creationId xmlns:a16="http://schemas.microsoft.com/office/drawing/2014/main" id="{023A6A31-4C2E-493D-8507-A8996CDE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1" y="1314059"/>
            <a:ext cx="5804977" cy="115416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57188" indent="-269875" algn="just" rtl="0">
              <a:spcBef>
                <a:spcPts val="600"/>
              </a:spcBef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 혼자서 분쇄기의 투입 컨베이어 리턴 롤러에 붙은 석고분진을 </a:t>
            </a:r>
            <a:r>
              <a:rPr lang="ko" sz="160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와이어 브러시로 문질러서</a:t>
            </a: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제거.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57188" indent="-269875" algn="just" rtl="0">
              <a:spcBef>
                <a:spcPts val="600"/>
              </a:spcBef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 </a:t>
            </a:r>
            <a:r>
              <a:rPr lang="ko" sz="160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컨베이어를 멈추지 않고 작업.</a:t>
            </a: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롤러와 컨베이어 벨트 사이에 와이어 브러시째로 오른팔부터 휘말렸다.</a:t>
            </a:r>
          </a:p>
        </p:txBody>
      </p:sp>
      <p:sp>
        <p:nvSpPr>
          <p:cNvPr id="12" name="正方形/長方形 40">
            <a:extLst>
              <a:ext uri="{FF2B5EF4-FFF2-40B4-BE49-F238E27FC236}">
                <a16:creationId xmlns:a16="http://schemas.microsoft.com/office/drawing/2014/main" id="{C745B3DE-6A30-4C6D-818C-25C45C8B3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852936"/>
            <a:ext cx="8252256" cy="147732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57188" indent="-265113" algn="just" rtl="0">
              <a:spcBef>
                <a:spcPts val="600"/>
              </a:spcBef>
            </a:pPr>
            <a:r>
              <a:rPr lang="ko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 리턴 롤러에 덮개, 울타리, 휘말림 방지 블록 등이 없었다.</a:t>
            </a:r>
          </a:p>
          <a:p>
            <a:pPr marL="357188" indent="-265113" algn="just" rtl="0">
              <a:spcBef>
                <a:spcPts val="600"/>
              </a:spcBef>
            </a:pPr>
            <a:r>
              <a:rPr lang="ko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 리턴 롤러를 청소할 때, 컨베이어 운전을 멈추지 않았다.</a:t>
            </a:r>
          </a:p>
          <a:p>
            <a:pPr marL="357188" indent="-265113" algn="just" rtl="0">
              <a:spcBef>
                <a:spcPts val="600"/>
              </a:spcBef>
            </a:pPr>
            <a:r>
              <a:rPr lang="ko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 리턴 롤러를 청소할 때 휘말릴 우려가 있는 가죽 장갑을 착용했다.</a:t>
            </a:r>
            <a:endParaRPr lang="en-US" altLang="ja-JP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57188" indent="-265113" algn="just" rtl="0">
              <a:spcBef>
                <a:spcPts val="600"/>
              </a:spcBef>
            </a:pPr>
            <a:r>
              <a:rPr lang="ko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 손이 닿는 곳에 ‘비상 정지 장치’가 설치되어 있지 않았다.</a:t>
            </a:r>
          </a:p>
          <a:p>
            <a:pPr marL="357188" indent="-265113" algn="just" rtl="0">
              <a:spcBef>
                <a:spcPts val="600"/>
              </a:spcBef>
            </a:pPr>
            <a:r>
              <a:rPr lang="ko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⑤ 사업장의 ‘안전 규칙(보수 시에는 전원을 끄는 등)’이 준수되지 않았다.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4FB4D4-5858-41C8-9854-10E14396F05E}"/>
              </a:ext>
            </a:extLst>
          </p:cNvPr>
          <p:cNvSpPr txBox="1"/>
          <p:nvPr/>
        </p:nvSpPr>
        <p:spPr>
          <a:xfrm>
            <a:off x="251520" y="4365104"/>
            <a:ext cx="8415635" cy="4212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2563" indent="-182563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b="1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 대책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C2F1EDA-F31B-4B4D-A768-C2B0A7D78FB6}"/>
              </a:ext>
            </a:extLst>
          </p:cNvPr>
          <p:cNvSpPr txBox="1"/>
          <p:nvPr/>
        </p:nvSpPr>
        <p:spPr>
          <a:xfrm>
            <a:off x="539552" y="4725144"/>
            <a:ext cx="8415635" cy="17081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2563" indent="-182563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 휘말릴 우려가 있는 부분에 덮개, 울타리, 휘말림 방지 블록 등을 설치한다.</a:t>
            </a:r>
          </a:p>
          <a:p>
            <a:pPr marL="182563" indent="-182563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 기계 청소 등으로 위험할 우려가 있다면 기계 운전을 멈추고 전원을 끈다.</a:t>
            </a:r>
          </a:p>
          <a:p>
            <a:pPr marL="182563" indent="-182563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 석고분진이 붙지 않는 리턴 롤러로 교체한다.</a:t>
            </a:r>
          </a:p>
          <a:p>
            <a:pPr marL="182563" indent="-182563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 회전부에 휘말릴 우려가 있는 곳에 가까이 가지 않도록 작업자에게 철저히 주의시킨다.</a:t>
            </a:r>
          </a:p>
          <a:p>
            <a:pPr marL="182563" indent="-182563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⑤ 회전물에 손이 휘말릴 우려가 있다면 작업자는 장갑을 착용하지 않는다.</a:t>
            </a:r>
          </a:p>
          <a:p>
            <a:pPr marL="182563" indent="-182563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⑥ 사업장에서 규정한 규칙이 확실히 이행되도록 안전 관리 체제 정비를 도모한다.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590528" y="6520259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5</a:t>
            </a:fld>
            <a:endParaRPr kumimoji="1" lang="ja-JP" altLang="en-US"/>
          </a:p>
        </p:txBody>
      </p:sp>
      <p:sp>
        <p:nvSpPr>
          <p:cNvPr id="6" name="正方形/長方形 23"/>
          <p:cNvSpPr>
            <a:spLocks noChangeArrowheads="1"/>
          </p:cNvSpPr>
          <p:nvPr/>
        </p:nvSpPr>
        <p:spPr bwMode="auto">
          <a:xfrm>
            <a:off x="251520" y="620688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61950" indent="-361950" algn="just" rtl="0">
              <a:spcBef>
                <a:spcPts val="600"/>
              </a:spcBef>
            </a:pPr>
            <a:r>
              <a:rPr lang="ko" sz="1600" b="1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 산업재해 발생</a:t>
            </a:r>
            <a:endParaRPr lang="en-US" altLang="ja-JP" sz="1600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正方形/長方形 40"/>
          <p:cNvSpPr>
            <a:spLocks noChangeArrowheads="1"/>
          </p:cNvSpPr>
          <p:nvPr/>
        </p:nvSpPr>
        <p:spPr bwMode="auto">
          <a:xfrm>
            <a:off x="251520" y="2948171"/>
            <a:ext cx="864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indent="-92075" algn="just" rtl="0">
              <a:spcBef>
                <a:spcPts val="600"/>
              </a:spcBef>
            </a:pPr>
            <a:r>
              <a:rPr lang="ko" sz="1600" b="1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 원인</a:t>
            </a:r>
            <a:endParaRPr lang="en-US" altLang="ja-JP" sz="1600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251520" y="4293096"/>
            <a:ext cx="2880320" cy="4064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 재발 방지 대책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4200" y="188640"/>
            <a:ext cx="8396272" cy="34820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rtlCol="0"/>
          <a:lstStyle/>
          <a:p>
            <a:pPr marL="92075" rtl="0">
              <a:defRPr/>
            </a:pPr>
            <a:r>
              <a:rPr lang="ko" b="1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[재해 사례3] 산업 폐기물 처리장에서 작업하는 동안 열사병으로 사망</a:t>
            </a:r>
            <a:endParaRPr lang="en-US" altLang="ja-JP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9F31974-775C-4AC9-A9C7-888C6333B972}"/>
              </a:ext>
            </a:extLst>
          </p:cNvPr>
          <p:cNvSpPr/>
          <p:nvPr/>
        </p:nvSpPr>
        <p:spPr>
          <a:xfrm>
            <a:off x="308848" y="933395"/>
            <a:ext cx="5055240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1950" indent="-269875" algn="just" rtl="0">
              <a:spcBef>
                <a:spcPts val="400"/>
              </a:spcBef>
            </a:pPr>
            <a:r>
              <a:rPr lang="ko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 오전 8시경부터 건설 폐기물 분류 작업을 시작.</a:t>
            </a:r>
            <a:endParaRPr lang="en-US" altLang="ja-JP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269875" algn="just" rtl="0">
              <a:spcBef>
                <a:spcPts val="400"/>
              </a:spcBef>
            </a:pPr>
            <a:r>
              <a:rPr lang="ko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 정오부터 처리장의 빈 드럼통에서 식사.</a:t>
            </a:r>
          </a:p>
          <a:p>
            <a:pPr marL="361950" indent="-269875" algn="just" rtl="0">
              <a:spcBef>
                <a:spcPts val="400"/>
              </a:spcBef>
            </a:pPr>
            <a:r>
              <a:rPr lang="ko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 오후 3시 이후 비틀거리며 쓰러졌다.</a:t>
            </a:r>
          </a:p>
          <a:p>
            <a:pPr marL="361950" indent="-269875" algn="just" rtl="0">
              <a:spcBef>
                <a:spcPts val="400"/>
              </a:spcBef>
            </a:pPr>
            <a:r>
              <a:rPr lang="ko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 ‘속이 안 좋다’라며 사무실로 걸어갔으나, 웅크린 상태로 움직이지 않았다.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2A90EDF-CE58-45F9-A20E-032D1DF2CC2C}"/>
              </a:ext>
            </a:extLst>
          </p:cNvPr>
          <p:cNvSpPr/>
          <p:nvPr/>
        </p:nvSpPr>
        <p:spPr>
          <a:xfrm>
            <a:off x="329971" y="2317696"/>
            <a:ext cx="8496944" cy="5745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1950" indent="-269875" algn="just" rtl="0">
              <a:spcBef>
                <a:spcPts val="600"/>
              </a:spcBef>
            </a:pPr>
            <a:r>
              <a:rPr lang="ko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⑤ 동료가 가서 말을 걸었지만 대답이 없었다. 마실 것을 줘도 마시려 하지 않았다.</a:t>
            </a:r>
          </a:p>
          <a:p>
            <a:pPr marL="361950" indent="-269875" algn="just" rtl="0">
              <a:spcBef>
                <a:spcPts val="400"/>
              </a:spcBef>
            </a:pPr>
            <a:r>
              <a:rPr lang="ko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⑥ 차에서 에어컨을 켜고 눕혔지만, 회복이 되지 않아서 병원으로 이송. 오후 11시 열사병으로 사망.</a:t>
            </a:r>
          </a:p>
        </p:txBody>
      </p:sp>
      <p:sp>
        <p:nvSpPr>
          <p:cNvPr id="13" name="正方形/長方形 40">
            <a:extLst>
              <a:ext uri="{FF2B5EF4-FFF2-40B4-BE49-F238E27FC236}">
                <a16:creationId xmlns:a16="http://schemas.microsoft.com/office/drawing/2014/main" id="{62B61538-E142-42D5-8982-D20538BE1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236203"/>
            <a:ext cx="8496944" cy="98488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algn="just" rtl="0">
              <a:spcBef>
                <a:spcPts val="600"/>
              </a:spcBef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 무더위 속에서 장시간 작업. 적당한 수분, 염분 등을 섭취하지 않고 작업했다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 rtl="0">
              <a:spcBef>
                <a:spcPts val="500"/>
              </a:spcBef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 안쪽에 수건을 두른 헬멧 착용 등 직사광선 아래에서 복장이 적절하지 않았다</a:t>
            </a:r>
          </a:p>
          <a:p>
            <a:pPr marL="92075" algn="just" rtl="0">
              <a:spcBef>
                <a:spcPts val="500"/>
              </a:spcBef>
            </a:pPr>
            <a:r>
              <a:rPr lang="ko" sz="1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 컨디션이 최적의 상태는 아니었다 (작업 당일 컨디션도 확인하지 않았다.)　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1C7F396-B9B7-4C94-8E85-89896948770D}"/>
              </a:ext>
            </a:extLst>
          </p:cNvPr>
          <p:cNvSpPr/>
          <p:nvPr/>
        </p:nvSpPr>
        <p:spPr>
          <a:xfrm>
            <a:off x="424200" y="959243"/>
            <a:ext cx="8468280" cy="1969036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F1CEA9-221D-4FBB-BB68-A82B0CF4A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6672"/>
            <a:ext cx="3701072" cy="195262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9B69F60-5E06-42F4-899E-B89B1CB8505F}"/>
              </a:ext>
            </a:extLst>
          </p:cNvPr>
          <p:cNvSpPr/>
          <p:nvPr/>
        </p:nvSpPr>
        <p:spPr bwMode="auto">
          <a:xfrm>
            <a:off x="395535" y="4653136"/>
            <a:ext cx="8496943" cy="1872208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rtlCol="0">
            <a:noAutofit/>
          </a:bodyPr>
          <a:lstStyle/>
          <a:p>
            <a:pPr marL="358775" indent="-266700" algn="just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ko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 열사병 증상 등에 대해 미리 교육을 한다.</a:t>
            </a:r>
          </a:p>
          <a:p>
            <a:pPr marL="358775" indent="-266700" algn="just" rtl="0"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ko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 작업 시작 전부터 자주 수분과 염분을 보충한다.</a:t>
            </a:r>
          </a:p>
          <a:p>
            <a:pPr marL="358775" indent="-266700" algn="just" rtl="0"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ko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 면 작업복, 챙이 넓은 모자 착용 등 복장을 고려한다.</a:t>
            </a:r>
          </a:p>
          <a:p>
            <a:pPr marL="358775" indent="-266700" algn="just" rtl="0"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ko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 그늘 등의 시원한 휴식 장소를 확보하여, 잠깐의 휴식 등을 취한다. 냉장고, 샤워실 등을 설치.</a:t>
            </a:r>
          </a:p>
          <a:p>
            <a:pPr marL="358775" indent="-266700" algn="just" rtl="0"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ko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 응급 조치를 적절히 한다.</a:t>
            </a:r>
          </a:p>
          <a:p>
            <a:pPr marL="358775" indent="-266700" algn="just" rtl="0"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ko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⑥ 평소에 적절한 건강 관리를 한다.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635896" y="6376243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6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424200" y="986257"/>
            <a:ext cx="3211696" cy="26247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tIns="108000" rtlCol="0"/>
          <a:lstStyle/>
          <a:p>
            <a:pPr marL="182563" indent="-182563" rtl="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ko" sz="16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사망 및 부상 재해는 증가 추세!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2563" indent="-182563" rtl="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ko" sz="16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사망 재해는 다소 감소 추세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0975" indent="-180975" rtl="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ko" sz="16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 사망 재해는 ‘끼임・휘말림’이 50%! 다음은 ‘부딪침’, ‘교통사고’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2563" indent="-182563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ko" sz="16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 사망 및 부상 재해는 ‘추락・굴러떨어짐’과 ‘끼임・휘말림’이 21% 씩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4200" y="116632"/>
            <a:ext cx="8396272" cy="34820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rtlCol="0"/>
          <a:lstStyle/>
          <a:p>
            <a:pPr marL="92075" rtl="0">
              <a:defRPr/>
            </a:pPr>
            <a:r>
              <a:rPr lang="ko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[산업 폐기물 업계 산업재해의 특징]</a:t>
            </a:r>
            <a:endParaRPr lang="en-US" altLang="ja-JP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18" name="グラフ 17"/>
          <p:cNvGraphicFramePr>
            <a:graphicFrameLocks/>
          </p:cNvGraphicFramePr>
          <p:nvPr/>
        </p:nvGraphicFramePr>
        <p:xfrm>
          <a:off x="3616739" y="620689"/>
          <a:ext cx="5203733" cy="299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グループ化 2"/>
          <p:cNvGrpSpPr/>
          <p:nvPr/>
        </p:nvGrpSpPr>
        <p:grpSpPr>
          <a:xfrm>
            <a:off x="1259632" y="3717352"/>
            <a:ext cx="2880000" cy="2880000"/>
            <a:chOff x="1259632" y="3717352"/>
            <a:chExt cx="2880000" cy="2880000"/>
          </a:xfrm>
        </p:grpSpPr>
        <p:graphicFrame>
          <p:nvGraphicFramePr>
            <p:cNvPr id="8" name="グラフ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11485438"/>
                </p:ext>
              </p:extLst>
            </p:nvPr>
          </p:nvGraphicFramePr>
          <p:xfrm>
            <a:off x="1259632" y="3717352"/>
            <a:ext cx="2880000" cy="28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テキスト ボックス 1"/>
            <p:cNvSpPr txBox="1"/>
            <p:nvPr/>
          </p:nvSpPr>
          <p:spPr>
            <a:xfrm>
              <a:off x="2195576" y="4926520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ko" sz="1200" dirty="0"/>
                <a:t>2017년 사망</a:t>
              </a:r>
              <a:endParaRPr kumimoji="1" lang="en-US" altLang="ja-JP" sz="1200" dirty="0"/>
            </a:p>
            <a:p>
              <a:pPr algn="ctr" rtl="0"/>
              <a:r>
                <a:rPr lang="ko" sz="1200" dirty="0"/>
                <a:t>18명</a:t>
              </a:r>
              <a:endParaRPr kumimoji="1" lang="ja-JP" altLang="en-US" sz="1200" dirty="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265760" y="3726822"/>
            <a:ext cx="2880000" cy="2880000"/>
            <a:chOff x="5265760" y="3726822"/>
            <a:chExt cx="2880000" cy="2880000"/>
          </a:xfrm>
        </p:grpSpPr>
        <p:graphicFrame>
          <p:nvGraphicFramePr>
            <p:cNvPr id="10" name="グラフ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07515671"/>
                </p:ext>
              </p:extLst>
            </p:nvPr>
          </p:nvGraphicFramePr>
          <p:xfrm>
            <a:off x="5265760" y="3726822"/>
            <a:ext cx="2880000" cy="28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テキスト ボックス 18"/>
            <p:cNvSpPr txBox="1"/>
            <p:nvPr/>
          </p:nvSpPr>
          <p:spPr>
            <a:xfrm>
              <a:off x="6201704" y="4935990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ko" sz="1200"/>
                <a:t>2017년 사망 및 부상</a:t>
              </a:r>
              <a:endParaRPr kumimoji="1" lang="en-US" altLang="ja-JP" sz="1200" dirty="0"/>
            </a:p>
            <a:p>
              <a:pPr algn="ctr" rtl="0"/>
              <a:r>
                <a:rPr lang="ko" sz="1200"/>
                <a:t>1,383명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2846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707904" y="6453336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7</a:t>
            </a:fld>
            <a:endParaRPr kumimoji="1" lang="ja-JP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EE2A2AC-EA62-42A0-8C41-24135181C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16632"/>
            <a:ext cx="7296564" cy="408623"/>
          </a:xfrm>
          <a:prstGeom prst="round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rtl="0"/>
            <a:r>
              <a:rPr lang="ko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Arial" charset="0"/>
              </a:rPr>
              <a:t>　근무 연수가 짧은 사람(미숙련 노동자)의 산업재해가 40% 이상</a:t>
            </a:r>
            <a:endParaRPr lang="ja-JP" altLang="en-US" b="1" dirty="0">
              <a:solidFill>
                <a:schemeClr val="bg1"/>
              </a:solidFill>
              <a:ea typeface="ＭＳ ゴシック" pitchFamily="49" charset="-128"/>
              <a:cs typeface="Arial" charset="0"/>
            </a:endParaRPr>
          </a:p>
        </p:txBody>
      </p:sp>
      <p:sp>
        <p:nvSpPr>
          <p:cNvPr id="16" name="線吹き出し 1 (枠付き) 2">
            <a:extLst>
              <a:ext uri="{FF2B5EF4-FFF2-40B4-BE49-F238E27FC236}">
                <a16:creationId xmlns:a16="http://schemas.microsoft.com/office/drawing/2014/main" id="{16EFF398-2F8A-463D-AFAB-7DED036D3947}"/>
              </a:ext>
            </a:extLst>
          </p:cNvPr>
          <p:cNvSpPr/>
          <p:nvPr/>
        </p:nvSpPr>
        <p:spPr>
          <a:xfrm>
            <a:off x="3480928" y="2204864"/>
            <a:ext cx="863021" cy="523811"/>
          </a:xfrm>
          <a:prstGeom prst="borderCallout1">
            <a:avLst>
              <a:gd name="adj1" fmla="val 18750"/>
              <a:gd name="adj2" fmla="val -8333"/>
              <a:gd name="adj3" fmla="val 110797"/>
              <a:gd name="adj4" fmla="val -24715"/>
            </a:avLst>
          </a:prstGeom>
          <a:noFill/>
          <a:ln w="12700" cmpd="sng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1년 미만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23%</a:t>
            </a:r>
            <a:endParaRPr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線吹き出し 1 (枠付き) 22">
            <a:extLst>
              <a:ext uri="{FF2B5EF4-FFF2-40B4-BE49-F238E27FC236}">
                <a16:creationId xmlns:a16="http://schemas.microsoft.com/office/drawing/2014/main" id="{5E5DE7A7-3174-4AF7-94E7-F7CF7F4531D2}"/>
              </a:ext>
            </a:extLst>
          </p:cNvPr>
          <p:cNvSpPr/>
          <p:nvPr/>
        </p:nvSpPr>
        <p:spPr>
          <a:xfrm>
            <a:off x="2968516" y="4077072"/>
            <a:ext cx="863020" cy="406266"/>
          </a:xfrm>
          <a:prstGeom prst="borderCallout1">
            <a:avLst>
              <a:gd name="adj1" fmla="val 7271"/>
              <a:gd name="adj2" fmla="val 646"/>
              <a:gd name="adj3" fmla="val 39622"/>
              <a:gd name="adj4" fmla="val -50178"/>
            </a:avLst>
          </a:prstGeom>
          <a:noFill/>
          <a:ln w="12700" cmpd="sng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3년 미만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43%</a:t>
            </a:r>
            <a:endParaRPr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3040706-2C22-4EFC-82D3-0680F962680D}"/>
              </a:ext>
            </a:extLst>
          </p:cNvPr>
          <p:cNvSpPr txBox="1"/>
          <p:nvPr/>
        </p:nvSpPr>
        <p:spPr bwMode="auto">
          <a:xfrm>
            <a:off x="251520" y="620688"/>
            <a:ext cx="5472608" cy="8103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tIns="108000" rtlCol="0"/>
          <a:lstStyle/>
          <a:p>
            <a:pPr marL="182563" indent="-182563" rtl="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ko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ko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산업 폐기물 업계의 산업재해를 연령 계급 비율로 보면 근무 연수가 3년 미만인 사람이 43%로 대부분을 차지하고 있다.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7C5A3AE-E879-43C9-9782-B5358AAEE468}"/>
              </a:ext>
            </a:extLst>
          </p:cNvPr>
          <p:cNvSpPr txBox="1"/>
          <p:nvPr/>
        </p:nvSpPr>
        <p:spPr bwMode="auto">
          <a:xfrm>
            <a:off x="251520" y="4653136"/>
            <a:ext cx="4896098" cy="1800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tIns="108000" rtlCol="0"/>
          <a:lstStyle/>
          <a:p>
            <a:pPr marL="182563" indent="-182563" algn="just" rtl="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ko" sz="16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 </a:t>
            </a:r>
            <a:r>
              <a:rPr lang="ko" sz="16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미숙련 근로자의 재해 사고 유형을 보면 ‘끼임・휘말림’이 24%로 가장 많다.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2563" indent="-182563" algn="just" rtl="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ko" sz="16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ko" sz="16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미숙련 노동자의 재해를 기인물로 보면 덤프 및 컨베이어와 같은 ‘동력 운반기’에 의한 것이 32%로 많다.　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212696"/>
              </p:ext>
            </p:extLst>
          </p:nvPr>
        </p:nvGraphicFramePr>
        <p:xfrm>
          <a:off x="395536" y="1526509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191495"/>
              </p:ext>
            </p:extLst>
          </p:nvPr>
        </p:nvGraphicFramePr>
        <p:xfrm>
          <a:off x="5508104" y="646976"/>
          <a:ext cx="3635896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120669"/>
              </p:ext>
            </p:extLst>
          </p:nvPr>
        </p:nvGraphicFramePr>
        <p:xfrm>
          <a:off x="5147618" y="3828697"/>
          <a:ext cx="3895344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353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anzeninfo.mhlw.go.jp/anzen/sai/image/sai13/sai13-920-43-1.gif">
            <a:extLst>
              <a:ext uri="{FF2B5EF4-FFF2-40B4-BE49-F238E27FC236}">
                <a16:creationId xmlns:a16="http://schemas.microsoft.com/office/drawing/2014/main" id="{E52CB117-D4EE-4941-AC6A-3FA9E17A6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57192"/>
            <a:ext cx="1656600" cy="124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nzeninfo.mhlw.go.jp/anzen/sai/image/sai16/sai16-118-45-1.jpg">
            <a:extLst>
              <a:ext uri="{FF2B5EF4-FFF2-40B4-BE49-F238E27FC236}">
                <a16:creationId xmlns:a16="http://schemas.microsoft.com/office/drawing/2014/main" id="{996D9B32-E074-4018-9829-BD487AAC7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20" y="3429000"/>
            <a:ext cx="1643180" cy="123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å´åç½å®³äºä¾ã¤ã©ã¹ã">
            <a:extLst>
              <a:ext uri="{FF2B5EF4-FFF2-40B4-BE49-F238E27FC236}">
                <a16:creationId xmlns:a16="http://schemas.microsoft.com/office/drawing/2014/main" id="{3408A6A4-70F4-4D29-97CA-A0D264CE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82" y="3754471"/>
            <a:ext cx="1656601" cy="12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491880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8</a:t>
            </a:fld>
            <a:endParaRPr kumimoji="1" lang="ja-JP" alt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04812" y="344488"/>
            <a:ext cx="6903491" cy="3524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25000"/>
              </a:lnSpc>
            </a:pPr>
            <a:r>
              <a:rPr lang="ko" b="1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Arial" charset="0"/>
              </a:rPr>
              <a:t>포인트2 ‘~수도 있다’라고 위험을 인식하기!</a:t>
            </a:r>
            <a:endParaRPr lang="ja-JP" altLang="en-US" b="1" dirty="0">
              <a:solidFill>
                <a:schemeClr val="bg1"/>
              </a:solidFill>
              <a:ea typeface="ＭＳ ゴシック" pitchFamily="49" charset="-128"/>
              <a:cs typeface="Arial" charset="0"/>
            </a:endParaRPr>
          </a:p>
        </p:txBody>
      </p:sp>
      <p:sp>
        <p:nvSpPr>
          <p:cNvPr id="7" name="テキスト ボックス 18"/>
          <p:cNvSpPr txBox="1">
            <a:spLocks noChangeArrowheads="1"/>
          </p:cNvSpPr>
          <p:nvPr/>
        </p:nvSpPr>
        <p:spPr bwMode="auto">
          <a:xfrm>
            <a:off x="2886725" y="3175757"/>
            <a:ext cx="1753394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CC"/>
            </a:solidFill>
            <a:prstDash val="sysDash"/>
            <a:miter lim="800000"/>
            <a:headEnd/>
            <a:tailEnd/>
          </a:ln>
        </p:spPr>
        <p:txBody>
          <a:bodyPr wrap="square" lIns="72000" rIns="36000" rtlCol="0">
            <a:spAutoFit/>
          </a:bodyPr>
          <a:lstStyle/>
          <a:p>
            <a:pPr rtl="0"/>
            <a:r>
              <a:rPr lang="ko" sz="2000" b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~수도 있다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95536" y="954668"/>
            <a:ext cx="2952328" cy="5078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2563" indent="-182563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[사람이 ‘~수도 있다’]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251520" y="1556792"/>
            <a:ext cx="2376263" cy="4458927"/>
          </a:xfrm>
          <a:prstGeom prst="wedgeRoundRectCallout">
            <a:avLst>
              <a:gd name="adj1" fmla="val 62203"/>
              <a:gd name="adj2" fmla="val -1591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ko" sz="1600" b="1">
                <a:solidFill>
                  <a:schemeClr val="tx1"/>
                </a:solidFill>
                <a:latin typeface="+mn-ea"/>
              </a:rPr>
              <a:t>사람이</a:t>
            </a:r>
            <a:endParaRPr lang="en-US" altLang="ja-JP" sz="1600" b="1" dirty="0">
              <a:solidFill>
                <a:schemeClr val="tx1"/>
              </a:solidFill>
              <a:latin typeface="+mn-ea"/>
            </a:endParaRPr>
          </a:p>
          <a:p>
            <a:pPr rtl="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・떨어진다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・허리를 다친다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・넘어진다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ko" sz="16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끼인다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6700" indent="-266700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ko" sz="16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휘말린다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・충돌한다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ko" sz="16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부딪친다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・화상을 입는다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・감전된다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6700" indent="-266700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ko" sz="16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가스에 중독된다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・산소가 결핍된다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6700" indent="-266700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・유해 물질에 영향을 받는다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E92C248-D2CC-4FFB-941C-8C438422DA4D}"/>
              </a:ext>
            </a:extLst>
          </p:cNvPr>
          <p:cNvSpPr/>
          <p:nvPr/>
        </p:nvSpPr>
        <p:spPr>
          <a:xfrm>
            <a:off x="5445224" y="920552"/>
            <a:ext cx="3375248" cy="5078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2563" indent="-182563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[물건이 ‘~수도 있다’]</a:t>
            </a:r>
          </a:p>
        </p:txBody>
      </p:sp>
      <p:sp>
        <p:nvSpPr>
          <p:cNvPr id="18" name="角丸四角形吹き出し 21">
            <a:extLst>
              <a:ext uri="{FF2B5EF4-FFF2-40B4-BE49-F238E27FC236}">
                <a16:creationId xmlns:a16="http://schemas.microsoft.com/office/drawing/2014/main" id="{11C48E23-46A9-4918-A968-657074D262FF}"/>
              </a:ext>
            </a:extLst>
          </p:cNvPr>
          <p:cNvSpPr/>
          <p:nvPr/>
        </p:nvSpPr>
        <p:spPr>
          <a:xfrm>
            <a:off x="4789868" y="1585480"/>
            <a:ext cx="1654340" cy="4337050"/>
          </a:xfrm>
          <a:prstGeom prst="wedgeRoundRectCallout">
            <a:avLst>
              <a:gd name="adj1" fmla="val -62286"/>
              <a:gd name="adj2" fmla="val 234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 b="1">
                <a:solidFill>
                  <a:schemeClr val="tx1"/>
                </a:solidFill>
                <a:latin typeface="+mn-ea"/>
              </a:rPr>
              <a:t>물건이</a:t>
            </a:r>
            <a:endParaRPr lang="en-US" altLang="ja-JP" sz="1600" b="1" dirty="0">
              <a:solidFill>
                <a:schemeClr val="tx1"/>
              </a:solidFill>
              <a:latin typeface="+mn-ea"/>
            </a:endParaRPr>
          </a:p>
          <a:p>
            <a:pPr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ko" sz="16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움직인다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・회전한다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・튄다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・떨어진다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・빠진다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・점화한다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ko" sz="16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쓰러진다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・무너진다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・폭발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・누출</a:t>
            </a:r>
          </a:p>
        </p:txBody>
      </p:sp>
      <p:pic>
        <p:nvPicPr>
          <p:cNvPr id="2052" name="Picture 4" descr="http://anzeninfo.mhlw.go.jp/anzen/sai/image/sai18/sai18-02-47-1.gif">
            <a:extLst>
              <a:ext uri="{FF2B5EF4-FFF2-40B4-BE49-F238E27FC236}">
                <a16:creationId xmlns:a16="http://schemas.microsoft.com/office/drawing/2014/main" id="{1AEE1083-8F87-4F6D-BAD5-D5C65536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29739"/>
            <a:ext cx="1652295" cy="123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A38C743-0FCA-4E52-BF64-90F078B8B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668" y="1721038"/>
            <a:ext cx="1800201" cy="1350151"/>
          </a:xfrm>
          <a:prstGeom prst="rect">
            <a:avLst/>
          </a:prstGeom>
        </p:spPr>
      </p:pic>
      <p:pic>
        <p:nvPicPr>
          <p:cNvPr id="2056" name="Picture 8" descr="http://anzeninfo.mhlw.go.jp/anzen/sai/image/sai13/sai13-949-43-1.gif">
            <a:extLst>
              <a:ext uri="{FF2B5EF4-FFF2-40B4-BE49-F238E27FC236}">
                <a16:creationId xmlns:a16="http://schemas.microsoft.com/office/drawing/2014/main" id="{BCB18455-8B01-48A1-979E-25FD5113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73718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3061617" y="1721038"/>
            <a:ext cx="2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3059832" y="3560629"/>
            <a:ext cx="2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3074828" y="4972526"/>
            <a:ext cx="2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6666668" y="1428383"/>
            <a:ext cx="2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6623991" y="3244334"/>
            <a:ext cx="2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6623991" y="4848445"/>
            <a:ext cx="2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>
                <a:solidFill>
                  <a:srgbClr val="FF0000"/>
                </a:solidFill>
              </a:rPr>
              <a:t>⑥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mhu\SkyDrive\00ToDo_H30年\A_林災防ｲﾝｽﾄ20180712\H30 年new\フルハーネス.jpg">
            <a:extLst>
              <a:ext uri="{FF2B5EF4-FFF2-40B4-BE49-F238E27FC236}">
                <a16:creationId xmlns:a16="http://schemas.microsoft.com/office/drawing/2014/main" id="{CD39E54E-BF9E-43B5-ACFE-FF891A590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19731"/>
            <a:ext cx="4068526" cy="244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332F91D-967F-49DE-90E0-C1C132BF6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96752"/>
            <a:ext cx="1757255" cy="3918618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FFF87B68-49BE-48BF-83D2-B4153D30B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64" y="260648"/>
            <a:ext cx="6183560" cy="4202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25000"/>
              </a:lnSpc>
            </a:pPr>
            <a:r>
              <a:rPr lang="ko" b="1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Arial" charset="0"/>
              </a:rPr>
              <a:t>포인트3 안전한 작업은 올바른 복장부터!</a:t>
            </a:r>
            <a:endParaRPr lang="ja-JP" altLang="en-US" b="1" dirty="0">
              <a:solidFill>
                <a:schemeClr val="bg1"/>
              </a:solidFill>
              <a:ea typeface="ＭＳ ゴシック" pitchFamily="49" charset="-128"/>
              <a:cs typeface="Arial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E1159D-069D-442B-8D13-2450DCB8CACB}"/>
              </a:ext>
            </a:extLst>
          </p:cNvPr>
          <p:cNvSpPr txBox="1"/>
          <p:nvPr/>
        </p:nvSpPr>
        <p:spPr>
          <a:xfrm>
            <a:off x="5433508" y="1052736"/>
            <a:ext cx="3404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rtl="0"/>
            <a:r>
              <a:rPr lang="ko" sz="1600"/>
              <a:t>・안전모를 착용하고, 턱 끈이 단단히 조여 있는지(수건 등의 위에 착용 금지)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2141FD2-61C2-4922-BE19-B25DD49D71E3}"/>
              </a:ext>
            </a:extLst>
          </p:cNvPr>
          <p:cNvSpPr txBox="1"/>
          <p:nvPr/>
        </p:nvSpPr>
        <p:spPr>
          <a:xfrm>
            <a:off x="5415658" y="1916832"/>
            <a:ext cx="328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 sz="1600" dirty="0"/>
              <a:t>・수건을 목에 감고 있지는 않은지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C33FA3-BECD-4F5C-9A81-E3A02A35FD7D}"/>
              </a:ext>
            </a:extLst>
          </p:cNvPr>
          <p:cNvSpPr txBox="1"/>
          <p:nvPr/>
        </p:nvSpPr>
        <p:spPr>
          <a:xfrm>
            <a:off x="5433508" y="2178511"/>
            <a:ext cx="3404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 sz="1600" dirty="0"/>
              <a:t>・작업복이 터졌거나 찢어지지는 </a:t>
            </a:r>
            <a:r>
              <a:rPr lang="ja-JP" altLang="en-US" sz="1600" dirty="0"/>
              <a:t>　　　</a:t>
            </a:r>
            <a:endParaRPr lang="en-US" altLang="ja-JP" sz="1600" dirty="0"/>
          </a:p>
          <a:p>
            <a:pPr rtl="0"/>
            <a:r>
              <a:rPr lang="ja-JP" altLang="en-US" sz="1600" dirty="0"/>
              <a:t>　 </a:t>
            </a:r>
            <a:r>
              <a:rPr lang="ko" sz="1600" dirty="0"/>
              <a:t>않았는지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E1E5B42-BA69-47A5-A0F8-E279A5492B03}"/>
              </a:ext>
            </a:extLst>
          </p:cNvPr>
          <p:cNvSpPr txBox="1"/>
          <p:nvPr/>
        </p:nvSpPr>
        <p:spPr>
          <a:xfrm>
            <a:off x="5415658" y="2722300"/>
            <a:ext cx="342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 sz="1600" dirty="0"/>
              <a:t>・소매가 단정하게 정리된 상태인지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A9A6FA5-1D03-4250-8245-CDB321D02420}"/>
              </a:ext>
            </a:extLst>
          </p:cNvPr>
          <p:cNvSpPr txBox="1"/>
          <p:nvPr/>
        </p:nvSpPr>
        <p:spPr>
          <a:xfrm>
            <a:off x="5433508" y="3140968"/>
            <a:ext cx="371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rtl="0"/>
            <a:r>
              <a:rPr lang="ko" sz="1600" dirty="0"/>
              <a:t>・안전대를 장착하고 있는지(2m 이상의 높은 곳에서 안전대를 사용하고 있는지)</a:t>
            </a:r>
          </a:p>
        </p:txBody>
      </p:sp>
      <p:sp>
        <p:nvSpPr>
          <p:cNvPr id="27" name="角丸四角形 4">
            <a:extLst>
              <a:ext uri="{FF2B5EF4-FFF2-40B4-BE49-F238E27FC236}">
                <a16:creationId xmlns:a16="http://schemas.microsoft.com/office/drawing/2014/main" id="{7BD35902-AC3F-441F-9CCB-BC39C907A891}"/>
              </a:ext>
            </a:extLst>
          </p:cNvPr>
          <p:cNvSpPr/>
          <p:nvPr/>
        </p:nvSpPr>
        <p:spPr>
          <a:xfrm>
            <a:off x="223930" y="836713"/>
            <a:ext cx="3102236" cy="3312368"/>
          </a:xfrm>
          <a:prstGeom prst="roundRect">
            <a:avLst>
              <a:gd name="adj" fmla="val 69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361950" indent="-361950" algn="just" rtl="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ko" sz="15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[안전모는 올바르게 착용]</a:t>
            </a:r>
          </a:p>
          <a:p>
            <a:pPr marL="182563" indent="-182563" algn="just" rtl="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ko" sz="15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・턱 끈, 조임 정도, 안전모가 뒤로 젖혀졌는지 확인</a:t>
            </a:r>
            <a:endParaRPr lang="en-US" altLang="ja-JP" sz="15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algn="just" rtl="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ko" sz="15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・낡았는지, 흠집은 없는지 확인</a:t>
            </a:r>
            <a:endParaRPr lang="en-US" altLang="ja-JP" sz="15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algn="just" rtl="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ko" sz="15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・기본은 추락 시 보호용</a:t>
            </a:r>
            <a:endParaRPr lang="en-US" altLang="ja-JP" sz="15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lvl="0" indent="-182563" algn="just" rtl="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ko" sz="150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[안전대</a:t>
            </a:r>
            <a:r>
              <a:rPr lang="ko" sz="15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ko" sz="150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는 올바르게 사용]</a:t>
            </a:r>
          </a:p>
          <a:p>
            <a:pPr marL="182563" indent="-182563" algn="just" rtl="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ko" sz="15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・고소 작업에서 안전대 설치 설비가 있다면 반드시 사용할 것</a:t>
            </a:r>
          </a:p>
          <a:p>
            <a:pPr marL="182563" indent="-182563" algn="just" rtl="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ko" sz="15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・훅을 거는 위치는 안전대가 있는 허리 위치보다 위로할 것</a:t>
            </a:r>
          </a:p>
          <a:p>
            <a:pPr marL="182563" indent="-182563" algn="just" rtl="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ko" sz="15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・원칙은 풀 하네스형.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4CBAE74-727F-4582-9ECE-A691A31062A8}"/>
              </a:ext>
            </a:extLst>
          </p:cNvPr>
          <p:cNvSpPr txBox="1"/>
          <p:nvPr/>
        </p:nvSpPr>
        <p:spPr>
          <a:xfrm>
            <a:off x="5292080" y="5469612"/>
            <a:ext cx="3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rtl="0"/>
            <a:r>
              <a:rPr lang="ko" sz="1600" dirty="0">
                <a:solidFill>
                  <a:srgbClr val="FF0000"/>
                </a:solidFill>
              </a:rPr>
              <a:t>※ </a:t>
            </a:r>
            <a:r>
              <a:rPr lang="ko" sz="1600" dirty="0"/>
              <a:t>'안전대'의 명칭은 법령이 개정되어</a:t>
            </a:r>
            <a:r>
              <a:rPr lang="en-US" altLang="ko" sz="1600" dirty="0"/>
              <a:t> </a:t>
            </a:r>
            <a:r>
              <a:rPr lang="ko" sz="1600" dirty="0"/>
              <a:t>‘추락 제지용기구'로 변경되었다.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B6CB1FD-91A9-4478-B9A8-EC55DFD0004B}"/>
              </a:ext>
            </a:extLst>
          </p:cNvPr>
          <p:cNvCxnSpPr>
            <a:cxnSpLocks/>
          </p:cNvCxnSpPr>
          <p:nvPr/>
        </p:nvCxnSpPr>
        <p:spPr>
          <a:xfrm flipH="1">
            <a:off x="4860032" y="1268760"/>
            <a:ext cx="573476" cy="14401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ECDCB074-3E9E-414B-947F-12E31BCD4CDA}"/>
              </a:ext>
            </a:extLst>
          </p:cNvPr>
          <p:cNvCxnSpPr>
            <a:cxnSpLocks/>
          </p:cNvCxnSpPr>
          <p:nvPr/>
        </p:nvCxnSpPr>
        <p:spPr>
          <a:xfrm flipH="1">
            <a:off x="5004048" y="2060848"/>
            <a:ext cx="42946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C66725C-9738-4D11-8F32-A6FDE53C8C3E}"/>
              </a:ext>
            </a:extLst>
          </p:cNvPr>
          <p:cNvCxnSpPr>
            <a:cxnSpLocks/>
          </p:cNvCxnSpPr>
          <p:nvPr/>
        </p:nvCxnSpPr>
        <p:spPr>
          <a:xfrm flipH="1">
            <a:off x="5253508" y="2852936"/>
            <a:ext cx="18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3CC7527A-FFF7-4B01-BCE8-3F08102A572B}"/>
              </a:ext>
            </a:extLst>
          </p:cNvPr>
          <p:cNvCxnSpPr>
            <a:cxnSpLocks/>
          </p:cNvCxnSpPr>
          <p:nvPr/>
        </p:nvCxnSpPr>
        <p:spPr>
          <a:xfrm flipH="1">
            <a:off x="5253508" y="3284984"/>
            <a:ext cx="18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C8F98F6-FE74-4DD0-8EEB-B6C26244A22C}"/>
              </a:ext>
            </a:extLst>
          </p:cNvPr>
          <p:cNvSpPr txBox="1"/>
          <p:nvPr/>
        </p:nvSpPr>
        <p:spPr>
          <a:xfrm>
            <a:off x="5508104" y="4428401"/>
            <a:ext cx="3242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rtl="0"/>
            <a:r>
              <a:rPr lang="ko" sz="1600"/>
              <a:t>・안전화를 착용했는지</a:t>
            </a:r>
            <a:endParaRPr kumimoji="1" lang="en-US" altLang="ja-JP" sz="1600" dirty="0"/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1627573-6236-4BB7-BB03-EA21B23CC5AD}"/>
              </a:ext>
            </a:extLst>
          </p:cNvPr>
          <p:cNvCxnSpPr>
            <a:cxnSpLocks/>
          </p:cNvCxnSpPr>
          <p:nvPr/>
        </p:nvCxnSpPr>
        <p:spPr>
          <a:xfrm flipH="1">
            <a:off x="5145476" y="4657492"/>
            <a:ext cx="288032" cy="6025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90528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9</a:t>
            </a:fld>
            <a:endParaRPr kumimoji="1" lang="ja-JP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E1A9EDC-BCA3-4946-A46E-50744F5C7BB3}"/>
              </a:ext>
            </a:extLst>
          </p:cNvPr>
          <p:cNvSpPr txBox="1"/>
          <p:nvPr/>
        </p:nvSpPr>
        <p:spPr>
          <a:xfrm>
            <a:off x="1376642" y="4656865"/>
            <a:ext cx="343367" cy="8463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550">
                <a:latin typeface="Meiryo UI" panose="020B0604030504040204" pitchFamily="50" charset="-128"/>
                <a:ea typeface="Meiryo UI" panose="020B0604030504040204" pitchFamily="50" charset="-128"/>
              </a:rPr>
              <a:t>어깨 벨트</a:t>
            </a:r>
            <a:endParaRPr lang="zh-CN" altLang="en-US" sz="5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D80CCD2-F9DE-4994-8081-C69332844DB8}"/>
              </a:ext>
            </a:extLst>
          </p:cNvPr>
          <p:cNvSpPr txBox="1"/>
          <p:nvPr/>
        </p:nvSpPr>
        <p:spPr>
          <a:xfrm>
            <a:off x="1587932" y="4325669"/>
            <a:ext cx="39178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550">
                <a:latin typeface="Meiryo UI" panose="020B0604030504040204" pitchFamily="50" charset="-128"/>
                <a:ea typeface="Meiryo UI" panose="020B0604030504040204" pitchFamily="50" charset="-128"/>
              </a:rPr>
              <a:t>탈착식 연결 벨트</a:t>
            </a:r>
            <a:endParaRPr lang="zh-CN" altLang="en-US" sz="5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8EA19BD-F589-40C8-9850-05CE5F4404F7}"/>
              </a:ext>
            </a:extLst>
          </p:cNvPr>
          <p:cNvSpPr txBox="1"/>
          <p:nvPr/>
        </p:nvSpPr>
        <p:spPr>
          <a:xfrm>
            <a:off x="1548325" y="5392689"/>
            <a:ext cx="343367" cy="8463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550">
                <a:latin typeface="Meiryo UI" panose="020B0604030504040204" pitchFamily="50" charset="-128"/>
                <a:ea typeface="Meiryo UI" panose="020B0604030504040204" pitchFamily="50" charset="-128"/>
              </a:rPr>
              <a:t>몸통 벨트</a:t>
            </a:r>
            <a:endParaRPr lang="zh-CN" altLang="en-US" sz="5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2CA6A4B-C758-4872-A82F-5FA952A2F3CD}"/>
              </a:ext>
            </a:extLst>
          </p:cNvPr>
          <p:cNvSpPr txBox="1"/>
          <p:nvPr/>
        </p:nvSpPr>
        <p:spPr>
          <a:xfrm>
            <a:off x="156364" y="4980579"/>
            <a:ext cx="455196" cy="8463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550">
                <a:latin typeface="Meiryo UI" panose="020B0604030504040204" pitchFamily="50" charset="-128"/>
                <a:ea typeface="Meiryo UI" panose="020B0604030504040204" pitchFamily="50" charset="-128"/>
              </a:rPr>
              <a:t>가슴 벨트</a:t>
            </a:r>
            <a:endParaRPr lang="zh-CN" altLang="en-US" sz="5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4A38922-DDF6-4FDB-ACD8-C75EE99FF2C2}"/>
              </a:ext>
            </a:extLst>
          </p:cNvPr>
          <p:cNvSpPr txBox="1"/>
          <p:nvPr/>
        </p:nvSpPr>
        <p:spPr>
          <a:xfrm>
            <a:off x="1326250" y="6421363"/>
            <a:ext cx="343367" cy="8463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550">
                <a:latin typeface="Meiryo UI" panose="020B0604030504040204" pitchFamily="50" charset="-128"/>
                <a:ea typeface="Meiryo UI" panose="020B0604030504040204" pitchFamily="50" charset="-128"/>
              </a:rPr>
              <a:t>대퇴 벨트</a:t>
            </a:r>
            <a:endParaRPr lang="zh-CN" altLang="en-US" sz="5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ADD5758-D72B-4378-B274-4D9DB7311A9F}"/>
              </a:ext>
            </a:extLst>
          </p:cNvPr>
          <p:cNvSpPr txBox="1"/>
          <p:nvPr/>
        </p:nvSpPr>
        <p:spPr>
          <a:xfrm>
            <a:off x="2806744" y="6112586"/>
            <a:ext cx="648072" cy="8463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550">
                <a:latin typeface="Meiryo UI" panose="020B0604030504040204" pitchFamily="50" charset="-128"/>
                <a:ea typeface="Meiryo UI" panose="020B0604030504040204" pitchFamily="50" charset="-128"/>
              </a:rPr>
              <a:t>랜야드</a:t>
            </a:r>
            <a:endParaRPr lang="zh-CN" altLang="en-US" sz="5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8FB5381-F500-4C39-AAB3-7A73F0357D8A}"/>
              </a:ext>
            </a:extLst>
          </p:cNvPr>
          <p:cNvSpPr txBox="1"/>
          <p:nvPr/>
        </p:nvSpPr>
        <p:spPr>
          <a:xfrm>
            <a:off x="2880647" y="6371328"/>
            <a:ext cx="746720" cy="8463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550">
                <a:latin typeface="Meiryo UI" panose="020B0604030504040204" pitchFamily="50" charset="-128"/>
                <a:ea typeface="Meiryo UI" panose="020B0604030504040204" pitchFamily="50" charset="-128"/>
              </a:rPr>
              <a:t>골반 벨트</a:t>
            </a:r>
            <a:endParaRPr lang="zh-CN" altLang="en-US" sz="5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D6344D6-9A29-4E6A-9319-4AC84F8FF11F}"/>
              </a:ext>
            </a:extLst>
          </p:cNvPr>
          <p:cNvSpPr txBox="1"/>
          <p:nvPr/>
        </p:nvSpPr>
        <p:spPr>
          <a:xfrm>
            <a:off x="2635060" y="4930543"/>
            <a:ext cx="343367" cy="8463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550">
                <a:latin typeface="Meiryo UI" panose="020B0604030504040204" pitchFamily="50" charset="-128"/>
                <a:ea typeface="Meiryo UI" panose="020B0604030504040204" pitchFamily="50" charset="-128"/>
              </a:rPr>
              <a:t>D링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B7F408E-E261-4B86-A89F-47D85ED512D0}"/>
              </a:ext>
            </a:extLst>
          </p:cNvPr>
          <p:cNvSpPr txBox="1"/>
          <p:nvPr/>
        </p:nvSpPr>
        <p:spPr>
          <a:xfrm>
            <a:off x="3533023" y="5344495"/>
            <a:ext cx="643007" cy="125117"/>
          </a:xfrm>
          <a:prstGeom prst="rect">
            <a:avLst/>
          </a:prstGeom>
          <a:solidFill>
            <a:srgbClr val="00994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rtl="0"/>
            <a:r>
              <a:rPr lang="en-US" altLang="ko" sz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ko" sz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랜야드(더블)</a:t>
            </a:r>
            <a:endParaRPr lang="zh-CN" altLang="en-US" sz="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49A3EA0-D4BE-4A07-BE85-2DF9CFCDC490}"/>
              </a:ext>
            </a:extLst>
          </p:cNvPr>
          <p:cNvSpPr txBox="1"/>
          <p:nvPr/>
        </p:nvSpPr>
        <p:spPr>
          <a:xfrm>
            <a:off x="3136120" y="5088577"/>
            <a:ext cx="287609" cy="150191"/>
          </a:xfrm>
          <a:prstGeom prst="rect">
            <a:avLst/>
          </a:prstGeom>
          <a:solidFill>
            <a:schemeClr val="bg1"/>
          </a:solidFill>
          <a:ln>
            <a:solidFill>
              <a:srgbClr val="009943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rtl="0"/>
            <a:r>
              <a:rPr lang="en-US" altLang="ko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ko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훅</a:t>
            </a:r>
            <a:endParaRPr lang="zh-CN" altLang="en-US" sz="5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B28DCAE-C85F-4E00-9051-68CD64C888BD}"/>
              </a:ext>
            </a:extLst>
          </p:cNvPr>
          <p:cNvSpPr txBox="1"/>
          <p:nvPr/>
        </p:nvSpPr>
        <p:spPr>
          <a:xfrm>
            <a:off x="2986143" y="5573807"/>
            <a:ext cx="476389" cy="184399"/>
          </a:xfrm>
          <a:prstGeom prst="rect">
            <a:avLst/>
          </a:prstGeom>
          <a:solidFill>
            <a:schemeClr val="bg1"/>
          </a:solidFill>
          <a:ln>
            <a:solidFill>
              <a:srgbClr val="009943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rtl="0"/>
            <a:r>
              <a:rPr lang="en-US" altLang="ko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ko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충격 흡수</a:t>
            </a:r>
            <a:endParaRPr lang="zh-CN" altLang="en-US" sz="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C425C7A7-58B2-41A3-9A40-9C82CC4FA0E5}"/>
              </a:ext>
            </a:extLst>
          </p:cNvPr>
          <p:cNvCxnSpPr>
            <a:cxnSpLocks/>
          </p:cNvCxnSpPr>
          <p:nvPr/>
        </p:nvCxnSpPr>
        <p:spPr>
          <a:xfrm flipH="1">
            <a:off x="5253508" y="2492896"/>
            <a:ext cx="18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12160</TotalTime>
  <Words>3564</Words>
  <Application>Microsoft Office PowerPoint</Application>
  <PresentationFormat>画面に合わせる (4:3)</PresentationFormat>
  <Paragraphs>488</Paragraphs>
  <Slides>29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7" baseType="lpstr">
      <vt:lpstr>맑은 고딕</vt:lpstr>
      <vt:lpstr>Meiryo UI</vt:lpstr>
      <vt:lpstr>ＭＳ Ｐゴシック</vt:lpstr>
      <vt:lpstr>ＭＳ ゴシック</vt:lpstr>
      <vt:lpstr>メイリオ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cp:lastPrinted>2019-01-20T14:32:19Z</cp:lastPrinted>
  <dcterms:created xsi:type="dcterms:W3CDTF">2016-01-17T01:15:27Z</dcterms:created>
  <dcterms:modified xsi:type="dcterms:W3CDTF">2021-07-28T06:34:42Z</dcterms:modified>
</cp:coreProperties>
</file>