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82" r:id="rId7"/>
    <p:sldId id="383"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tl"/>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30"/>
    <a:srgbClr val="A32827"/>
    <a:srgbClr val="7E7E7E"/>
    <a:srgbClr val="FFFFFF"/>
    <a:srgbClr val="EEECDF"/>
    <a:srgbClr val="75736F"/>
    <a:srgbClr val="F5C702"/>
    <a:srgbClr val="009943"/>
    <a:srgbClr val="5C5D5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3443" autoAdjust="0"/>
  </p:normalViewPr>
  <p:slideViewPr>
    <p:cSldViewPr>
      <p:cViewPr varScale="1">
        <p:scale>
          <a:sx n="103" d="100"/>
          <a:sy n="103" d="100"/>
        </p:scale>
        <p:origin x="22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ja-JP" altLang="en-US" sz="800"/>
              <a:t>Progreso ng mga aksidente sa trabaho sa sektor ng pagtatapon ng basurang pang-industriya</a:t>
            </a:r>
          </a:p>
        </c:rich>
      </c:tx>
      <c:layout>
        <c:manualLayout>
          <c:xMode val="edge"/>
          <c:yMode val="edge"/>
          <c:x val="0.25313769941693781"/>
          <c:y val="9.5837307325477641E-3"/>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Patay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F2B1-43E9-9162-00250A95E09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Nasugatan at patay</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F2B1-43E9-9162-00250A95E09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33751098560801746"/>
          <c:w val="0.32802297888842485"/>
          <c:h val="5.3908758531956404E-2"/>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F-4B44-896A-2802FD89B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F-4B44-896A-2802FD89BB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F-4B44-896A-2802FD89BB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F-4B44-896A-2802FD89BB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F-4B44-896A-2802FD89BB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F-4B44-896A-2802FD89BB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F-4B44-896A-2802FD89BB59}"/>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1-F03F-4B44-896A-2802FD89BB59}"/>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ext>
                <c:ext xmlns:c16="http://schemas.microsoft.com/office/drawing/2014/chart" uri="{C3380CC4-5D6E-409C-BE32-E72D297353CC}">
                  <c16:uniqueId val="{00000005-F03F-4B44-896A-2802FD89BB59}"/>
                </c:ext>
              </c:extLst>
            </c:dLbl>
            <c:dLbl>
              <c:idx val="3"/>
              <c:layout>
                <c:manualLayout>
                  <c:x val="-4.2305902777777779E-2"/>
                  <c:y val="-4.0347222222222225E-3"/>
                </c:manualLayout>
              </c:layout>
              <c:spPr>
                <a:noFill/>
                <a:ln>
                  <a:noFill/>
                </a:ln>
                <a:effectLst/>
              </c:spPr>
              <c:txPr>
                <a:bodyPr rot="0" spcFirstLastPara="1" vertOverflow="overflow" horzOverflow="overflow" vert="horz" wrap="square" lIns="38100" tIns="19050" rIns="38100" bIns="19050" anchor="ctr" anchorCtr="1">
                  <a:noAutofit/>
                </a:bodyPr>
                <a:lstStyle/>
                <a:p>
                  <a:pPr>
                    <a:defRPr sz="5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ext>
                <c:ext xmlns:c16="http://schemas.microsoft.com/office/drawing/2014/chart" uri="{C3380CC4-5D6E-409C-BE32-E72D297353CC}">
                  <c16:uniqueId val="{00000007-F03F-4B44-896A-2802FD89BB59}"/>
                </c:ext>
              </c:extLst>
            </c:dLbl>
            <c:dLbl>
              <c:idx val="4"/>
              <c:layout>
                <c:manualLayout>
                  <c:x val="-5.6034548611111124E-2"/>
                  <c:y val="-2.3409722222222203E-2"/>
                </c:manualLayout>
              </c:layout>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ext>
                <c:ext xmlns:c16="http://schemas.microsoft.com/office/drawing/2014/chart" uri="{C3380CC4-5D6E-409C-BE32-E72D297353CC}">
                  <c16:uniqueId val="{00000009-F03F-4B44-896A-2802FD89BB59}"/>
                </c:ext>
              </c:extLst>
            </c:dLbl>
            <c:dLbl>
              <c:idx val="5"/>
              <c:layout>
                <c:manualLayout>
                  <c:x val="-4.4097222222222225E-2"/>
                  <c:y val="-4.850694444444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3F-4B44-896A-2802FD89BB59}"/>
                </c:ext>
              </c:extLst>
            </c:dLbl>
            <c:dLbl>
              <c:idx val="6"/>
              <c:layout>
                <c:manualLayout>
                  <c:x val="-8.819444444444444E-3"/>
                  <c:y val="-4.8555902777777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3F-4B44-896A-2802FD89BB59}"/>
                </c:ext>
              </c:extLst>
            </c:dLbl>
            <c:spPr>
              <a:noFill/>
              <a:ln>
                <a:noFill/>
              </a:ln>
              <a:effectLst/>
            </c:spPr>
            <c:txPr>
              <a:bodyPr rot="0" spcFirstLastPara="1" vertOverflow="overflow" horzOverflow="overflow" vert="horz" wrap="square" lIns="38100" tIns="19050" rIns="38100" bIns="19050" anchor="ctr" anchorCtr="1">
                <a:spAutoFit/>
              </a:bodyPr>
              <a:lstStyle/>
              <a:p>
                <a:pPr>
                  <a:defRPr sz="5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Pagka-ipit o pagka-kawit</c:v>
                </c:pt>
                <c:pt idx="1">
                  <c:v>Pagkatulak o pagkatama</c:v>
                </c:pt>
                <c:pt idx="2">
                  <c:v>Aksidente sa trapiko</c:v>
                </c:pt>
                <c:pt idx="3">
                  <c:v>Pagkahulog</c:v>
                </c:pt>
                <c:pt idx="4">
                  <c:v>Pagka-giba</c:v>
                </c:pt>
                <c:pt idx="5">
                  <c:v>Pagkalunod</c:v>
                </c:pt>
                <c:pt idx="6">
                  <c:v>Nagkaroon ng contact sa nakapipinsalang sangkap</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F03F-4B44-896A-2802FD89BB59}"/>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C-4209-BFF1-3459C7691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8C-4209-BFF1-3459C7691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C-4209-BFF1-3459C7691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C-4209-BFF1-3459C76915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8C-4209-BFF1-3459C76915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8C-4209-BFF1-3459C76915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8C-4209-BFF1-3459C76915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8C-4209-BFF1-3459C7691522}"/>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ext>
                <c:ext xmlns:c16="http://schemas.microsoft.com/office/drawing/2014/chart" uri="{C3380CC4-5D6E-409C-BE32-E72D297353CC}">
                  <c16:uniqueId val="{00000001-438C-4209-BFF1-3459C7691522}"/>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3-438C-4209-BFF1-3459C7691522}"/>
                </c:ext>
              </c:extLst>
            </c:dLbl>
            <c:dLbl>
              <c:idx val="3"/>
              <c:layout>
                <c:manualLayout>
                  <c:x val="-2.204861111111113E-2"/>
                  <c:y val="5.2916493055555555E-2"/>
                </c:manualLayout>
              </c:layout>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ext>
                <c:ext xmlns:c16="http://schemas.microsoft.com/office/drawing/2014/chart" uri="{C3380CC4-5D6E-409C-BE32-E72D297353CC}">
                  <c16:uniqueId val="{00000007-438C-4209-BFF1-3459C7691522}"/>
                </c:ext>
              </c:extLst>
            </c:dLbl>
            <c:dLbl>
              <c:idx val="4"/>
              <c:layout>
                <c:manualLayout>
                  <c:x val="-1.3229166666666667E-2"/>
                  <c:y val="-8.0843973490926958E-17"/>
                </c:manualLayout>
              </c:layout>
              <c:showLegendKey val="0"/>
              <c:showVal val="0"/>
              <c:showCatName val="1"/>
              <c:showSerName val="0"/>
              <c:showPercent val="1"/>
              <c:showBubbleSize val="0"/>
              <c:extLst>
                <c:ext xmlns:c15="http://schemas.microsoft.com/office/drawing/2012/chart" uri="{CE6537A1-D6FC-4f65-9D91-7224C49458BB}">
                  <c15:layout>
                    <c:manualLayout>
                      <c:w val="0.24694444444444444"/>
                      <c:h val="0.18170277777777777"/>
                    </c:manualLayout>
                  </c15:layout>
                </c:ext>
                <c:ext xmlns:c16="http://schemas.microsoft.com/office/drawing/2014/chart" uri="{C3380CC4-5D6E-409C-BE32-E72D297353CC}">
                  <c16:uniqueId val="{00000009-438C-4209-BFF1-3459C7691522}"/>
                </c:ext>
              </c:extLst>
            </c:dLbl>
            <c:dLbl>
              <c:idx val="5"/>
              <c:layout>
                <c:manualLayout>
                  <c:x val="-5.2916666666666667E-2"/>
                  <c:y val="-4.4097222222222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8C-4209-BFF1-3459C7691522}"/>
                </c:ext>
              </c:extLst>
            </c:dLbl>
            <c:dLbl>
              <c:idx val="6"/>
              <c:layout>
                <c:manualLayout>
                  <c:x val="-1.7639062500000004E-2"/>
                  <c:y val="-2.204861111111111E-3"/>
                </c:manualLayout>
              </c:layout>
              <c:spPr>
                <a:noFill/>
                <a:ln>
                  <a:noFill/>
                </a:ln>
                <a:effectLst/>
              </c:spPr>
              <c:txPr>
                <a:bodyPr rot="0" spcFirstLastPara="1" vertOverflow="ellipsis" vert="horz" wrap="square" lIns="38100" tIns="19050" rIns="38100" bIns="19050" anchor="ctr" anchorCtr="1">
                  <a:noAutofit/>
                </a:bodyPr>
                <a:lstStyle/>
                <a:p>
                  <a:pPr>
                    <a:defRPr sz="5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004131944444442"/>
                      <c:h val="0.13319583333333335"/>
                    </c:manualLayout>
                  </c15:layout>
                </c:ext>
                <c:ext xmlns:c16="http://schemas.microsoft.com/office/drawing/2014/chart" uri="{C3380CC4-5D6E-409C-BE32-E72D297353CC}">
                  <c16:uniqueId val="{0000000D-438C-4209-BFF1-3459C7691522}"/>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Pagkahulog</c:v>
                </c:pt>
                <c:pt idx="1">
                  <c:v>Pagka-ipit o pagka-kawit</c:v>
                </c:pt>
                <c:pt idx="2">
                  <c:v>Pagkadapa o pagkatumba</c:v>
                </c:pt>
                <c:pt idx="3">
                  <c:v>Strain or overexertion</c:v>
                </c:pt>
                <c:pt idx="4">
                  <c:v>Pagkalipat at pagkahulog ng gamit </c:v>
                </c:pt>
                <c:pt idx="5">
                  <c:v>Pagkatulak o pagkatama</c:v>
                </c:pt>
                <c:pt idx="6">
                  <c:v>Pagka-hiwa o pagka-gasgas</c:v>
                </c:pt>
                <c:pt idx="7">
                  <c:v>Iba pa</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438C-4209-BFF1-3459C7691522}"/>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37-4AD5-8649-6FA5511838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37-4AD5-8649-6FA5511838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37-4AD5-8649-6FA5511838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37-4AD5-8649-6FA5511838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37-4AD5-8649-6FA5511838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37-4AD5-8649-6FA5511838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37-4AD5-8649-6FA5511838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D37-4AD5-8649-6FA55118380F}"/>
              </c:ext>
            </c:extLst>
          </c:dPt>
          <c:dLbls>
            <c:dLbl>
              <c:idx val="0"/>
              <c:layout>
                <c:manualLayout>
                  <c:x val="-7.3778125000000042E-2"/>
                  <c:y val="2.316597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37-4AD5-8649-6FA55118380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18110729166666667"/>
                      <c:h val="0.18170277777777777"/>
                    </c:manualLayout>
                  </c15:layout>
                </c:ext>
                <c:ext xmlns:c16="http://schemas.microsoft.com/office/drawing/2014/chart" uri="{C3380CC4-5D6E-409C-BE32-E72D297353CC}">
                  <c16:uniqueId val="{00000003-9D37-4AD5-8649-6FA55118380F}"/>
                </c:ext>
              </c:extLst>
            </c:dLbl>
            <c:dLbl>
              <c:idx val="2"/>
              <c:layout>
                <c:manualLayout>
                  <c:x val="-7.5222222222222218E-2"/>
                  <c:y val="0.1710637152777777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1482256944444446"/>
                      <c:h val="0.23902916666666663"/>
                    </c:manualLayout>
                  </c15:layout>
                </c:ext>
                <c:ext xmlns:c16="http://schemas.microsoft.com/office/drawing/2014/chart" uri="{C3380CC4-5D6E-409C-BE32-E72D297353CC}">
                  <c16:uniqueId val="{00000005-9D37-4AD5-8649-6FA55118380F}"/>
                </c:ext>
              </c:extLst>
            </c:dLbl>
            <c:dLbl>
              <c:idx val="3"/>
              <c:layout>
                <c:manualLayout>
                  <c:x val="-3.8211805555555555E-3"/>
                  <c:y val="0.178475868055555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ext>
                <c:ext xmlns:c16="http://schemas.microsoft.com/office/drawing/2014/chart" uri="{C3380CC4-5D6E-409C-BE32-E72D297353CC}">
                  <c16:uniqueId val="{00000007-9D37-4AD5-8649-6FA55118380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ext>
                <c:ext xmlns:c16="http://schemas.microsoft.com/office/drawing/2014/chart" uri="{C3380CC4-5D6E-409C-BE32-E72D297353CC}">
                  <c16:uniqueId val="{00000009-9D37-4AD5-8649-6FA55118380F}"/>
                </c:ext>
              </c:extLst>
            </c:dLbl>
            <c:dLbl>
              <c:idx val="5"/>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ext>
                <c:ext xmlns:c16="http://schemas.microsoft.com/office/drawing/2014/chart" uri="{C3380CC4-5D6E-409C-BE32-E72D297353CC}">
                  <c16:uniqueId val="{0000000B-9D37-4AD5-8649-6FA55118380F}"/>
                </c:ext>
              </c:extLst>
            </c:dLbl>
            <c:dLbl>
              <c:idx val="6"/>
              <c:layout>
                <c:manualLayout>
                  <c:x val="3.7505208333333331E-2"/>
                  <c:y val="-0.20489670138888888"/>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ext>
                <c:ext xmlns:c16="http://schemas.microsoft.com/office/drawing/2014/chart" uri="{C3380CC4-5D6E-409C-BE32-E72D297353CC}">
                  <c16:uniqueId val="{0000000D-9D37-4AD5-8649-6FA55118380F}"/>
                </c:ext>
              </c:extLst>
            </c:dLbl>
            <c:dLbl>
              <c:idx val="7"/>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ext>
                <c:ext xmlns:c16="http://schemas.microsoft.com/office/drawing/2014/chart" uri="{C3380CC4-5D6E-409C-BE32-E72D297353CC}">
                  <c16:uniqueId val="{0000000F-9D37-4AD5-8649-6FA55118380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&lt;1 buwan</c:v>
                </c:pt>
                <c:pt idx="1">
                  <c:v>1-3 buwan</c:v>
                </c:pt>
                <c:pt idx="2">
                  <c:v>3-6 buwan</c:v>
                </c:pt>
                <c:pt idx="3">
                  <c:v>6-12 months</c:v>
                </c:pt>
                <c:pt idx="4">
                  <c:v>1-3 taon</c:v>
                </c:pt>
                <c:pt idx="5">
                  <c:v>3-5 taon</c:v>
                </c:pt>
                <c:pt idx="6">
                  <c:v>5-10 taon</c:v>
                </c:pt>
                <c:pt idx="7">
                  <c:v>10 taon o higit pa</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9D37-4AD5-8649-6FA55118380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3-4537-84AB-A22768B52A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53-4537-84AB-A22768B52A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3-4537-84AB-A22768B52A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53-4537-84AB-A22768B52A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53-4537-84AB-A22768B52A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53-4537-84AB-A22768B52A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53-4537-84AB-A22768B52A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53-4537-84AB-A22768B52A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853-4537-84AB-A22768B52A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853-4537-84AB-A22768B52A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853-4537-84AB-A22768B52A5F}"/>
              </c:ext>
            </c:extLst>
          </c:dPt>
          <c:dLbls>
            <c:dLbl>
              <c:idx val="0"/>
              <c:layout>
                <c:manualLayout>
                  <c:x val="-6.3471180555555631E-2"/>
                  <c:y val="0.231119270833333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ext>
                <c:ext xmlns:c16="http://schemas.microsoft.com/office/drawing/2014/chart" uri="{C3380CC4-5D6E-409C-BE32-E72D297353CC}">
                  <c16:uniqueId val="{00000001-C853-4537-84AB-A22768B52A5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ext>
                <c:ext xmlns:c16="http://schemas.microsoft.com/office/drawing/2014/chart" uri="{C3380CC4-5D6E-409C-BE32-E72D297353CC}">
                  <c16:uniqueId val="{00000003-C853-4537-84AB-A22768B52A5F}"/>
                </c:ext>
              </c:extLst>
            </c:dLbl>
            <c:dLbl>
              <c:idx val="2"/>
              <c:layout>
                <c:manualLayout>
                  <c:x val="-6.1476041666666745E-2"/>
                  <c:y val="-0.110269444444444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53-4537-84AB-A22768B52A5F}"/>
                </c:ext>
              </c:extLst>
            </c:dLbl>
            <c:dLbl>
              <c:idx val="3"/>
              <c:layout>
                <c:manualLayout>
                  <c:x val="0.17852023270192546"/>
                  <c:y val="-6.9722222222222227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ext>
                <c:ext xmlns:c16="http://schemas.microsoft.com/office/drawing/2014/chart" uri="{C3380CC4-5D6E-409C-BE32-E72D297353CC}">
                  <c16:uniqueId val="{00000007-C853-4537-84AB-A22768B52A5F}"/>
                </c:ext>
              </c:extLst>
            </c:dLbl>
            <c:dLbl>
              <c:idx val="4"/>
              <c:layout>
                <c:manualLayout>
                  <c:x val="0.17108148857943128"/>
                  <c:y val="-0.1223102941176470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99305555555558"/>
                      <c:h val="0.18170277777777777"/>
                    </c:manualLayout>
                  </c15:layout>
                </c:ext>
                <c:ext xmlns:c16="http://schemas.microsoft.com/office/drawing/2014/chart" uri="{C3380CC4-5D6E-409C-BE32-E72D297353CC}">
                  <c16:uniqueId val="{00000009-C853-4537-84AB-A22768B52A5F}"/>
                </c:ext>
              </c:extLst>
            </c:dLbl>
            <c:dLbl>
              <c:idx val="5"/>
              <c:layout>
                <c:manualLayout>
                  <c:x val="0.17774765834886366"/>
                  <c:y val="-4.15032679738569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53-4537-84AB-A22768B52A5F}"/>
                </c:ext>
              </c:extLst>
            </c:dLbl>
            <c:dLbl>
              <c:idx val="6"/>
              <c:layout>
                <c:manualLayout>
                  <c:x val="-5.0647789871159365E-2"/>
                  <c:y val="4.9412009803921568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874573970212569"/>
                      <c:h val="0.17755261437908496"/>
                    </c:manualLayout>
                  </c15:layout>
                </c:ext>
                <c:ext xmlns:c16="http://schemas.microsoft.com/office/drawing/2014/chart" uri="{C3380CC4-5D6E-409C-BE32-E72D297353CC}">
                  <c16:uniqueId val="{0000000D-C853-4537-84AB-A22768B52A5F}"/>
                </c:ext>
              </c:extLst>
            </c:dLbl>
            <c:dLbl>
              <c:idx val="7"/>
              <c:layout>
                <c:manualLayout>
                  <c:x val="-3.7929990296752168E-2"/>
                  <c:y val="4.6322222222222223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900868451682882"/>
                      <c:h val="0.18611241830065359"/>
                    </c:manualLayout>
                  </c15:layout>
                </c:ext>
                <c:ext xmlns:c16="http://schemas.microsoft.com/office/drawing/2014/chart" uri="{C3380CC4-5D6E-409C-BE32-E72D297353CC}">
                  <c16:uniqueId val="{0000000F-C853-4537-84AB-A22768B52A5F}"/>
                </c:ext>
              </c:extLst>
            </c:dLbl>
            <c:dLbl>
              <c:idx val="9"/>
              <c:layout>
                <c:manualLayout>
                  <c:x val="-5.3595592393181735E-2"/>
                  <c:y val="7.6516339869281049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853-4537-84AB-A22768B52A5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Sheet1!$B$44:$B$54</c:f>
              <c:strCache>
                <c:ptCount val="11"/>
                <c:pt idx="0">
                  <c:v>Pagka-ipit o pagka-kawit</c:v>
                </c:pt>
                <c:pt idx="1">
                  <c:v>Pagkahulog</c:v>
                </c:pt>
                <c:pt idx="2">
                  <c:v>Pagkadapa o pagkatumba</c:v>
                </c:pt>
                <c:pt idx="3">
                  <c:v>Strain or overexertion</c:v>
                </c:pt>
                <c:pt idx="4">
                  <c:v>Pagkalipat at pagkahulog ng gamit </c:v>
                </c:pt>
                <c:pt idx="5">
                  <c:v>Pagkatulak o pagkatama</c:v>
                </c:pt>
                <c:pt idx="6">
                  <c:v>Pagka-hiwa o pagka-gasgas</c:v>
                </c:pt>
                <c:pt idx="7">
                  <c:v>Aksidente sa trapiko (daan)</c:v>
                </c:pt>
                <c:pt idx="8">
                  <c:v>Pagkasagasa</c:v>
                </c:pt>
                <c:pt idx="9">
                  <c:v>Pagka-apak ng turnilyo o iba pang bagay</c:v>
                </c:pt>
                <c:pt idx="10">
                  <c:v>Iba pa</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C853-4537-84AB-A22768B52A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CE-4FB6-88D4-F0CE0E955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CE-4FB6-88D4-F0CE0E955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CE-4FB6-88D4-F0CE0E955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CE-4FB6-88D4-F0CE0E955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CE-4FB6-88D4-F0CE0E9554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CE-4FB6-88D4-F0CE0E9554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CE-4FB6-88D4-F0CE0E9554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CE-4FB6-88D4-F0CE0E9554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CE-4FB6-88D4-F0CE0E9554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CE-4FB6-88D4-F0CE0E9554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ECE-4FB6-88D4-F0CE0E9554B5}"/>
              </c:ext>
            </c:extLst>
          </c:dPt>
          <c:dLbls>
            <c:dLbl>
              <c:idx val="0"/>
              <c:layout>
                <c:manualLayout>
                  <c:x val="-9.7468055555555558E-2"/>
                  <c:y val="0.17790694444444444"/>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ext>
                <c:ext xmlns:c16="http://schemas.microsoft.com/office/drawing/2014/chart" uri="{C3380CC4-5D6E-409C-BE32-E72D297353CC}">
                  <c16:uniqueId val="{00000001-FECE-4FB6-88D4-F0CE0E9554B5}"/>
                </c:ext>
              </c:extLst>
            </c:dLbl>
            <c:dLbl>
              <c:idx val="1"/>
              <c:layout>
                <c:manualLayout>
                  <c:x val="-0.18519826388888888"/>
                  <c:y val="-0.1204868055555555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CE-4FB6-88D4-F0CE0E9554B5}"/>
                </c:ext>
              </c:extLst>
            </c:dLbl>
            <c:dLbl>
              <c:idx val="4"/>
              <c:layout>
                <c:manualLayout>
                  <c:x val="-1.4553528520202596E-2"/>
                  <c:y val="2.4644097222222223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CE-4FB6-88D4-F0CE0E9554B5}"/>
                </c:ext>
              </c:extLst>
            </c:dLbl>
            <c:dLbl>
              <c:idx val="6"/>
              <c:layout>
                <c:manualLayout>
                  <c:x val="-3.6517544527159121E-2"/>
                  <c:y val="2.6808680555555551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67738099638953"/>
                      <c:h val="0.17378715277777776"/>
                    </c:manualLayout>
                  </c15:layout>
                </c:ext>
                <c:ext xmlns:c16="http://schemas.microsoft.com/office/drawing/2014/chart" uri="{C3380CC4-5D6E-409C-BE32-E72D297353CC}">
                  <c16:uniqueId val="{0000000D-FECE-4FB6-88D4-F0CE0E9554B5}"/>
                </c:ext>
              </c:extLst>
            </c:dLbl>
            <c:dLbl>
              <c:idx val="7"/>
              <c:layout>
                <c:manualLayout>
                  <c:x val="-2.7807908025913233E-2"/>
                  <c:y val="2.0797569444444445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CE-4FB6-88D4-F0CE0E9554B5}"/>
                </c:ext>
              </c:extLst>
            </c:dLbl>
            <c:dLbl>
              <c:idx val="8"/>
              <c:layout>
                <c:manualLayout>
                  <c:x val="-2.6140584685531782E-2"/>
                  <c:y val="9.118402777777777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77582519816634"/>
                      <c:h val="0.16496770833333332"/>
                    </c:manualLayout>
                  </c15:layout>
                </c:ext>
                <c:ext xmlns:c16="http://schemas.microsoft.com/office/drawing/2014/chart" uri="{C3380CC4-5D6E-409C-BE32-E72D297353CC}">
                  <c16:uniqueId val="{00000011-FECE-4FB6-88D4-F0CE0E9554B5}"/>
                </c:ext>
              </c:extLst>
            </c:dLbl>
            <c:dLbl>
              <c:idx val="9"/>
              <c:layout>
                <c:manualLayout>
                  <c:x val="5.9813295366604451E-2"/>
                  <c:y val="0"/>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ECE-4FB6-88D4-F0CE0E9554B5}"/>
                </c:ext>
              </c:extLst>
            </c:dLbl>
            <c:dLbl>
              <c:idx val="10"/>
              <c:layout>
                <c:manualLayout>
                  <c:x val="9.3737948990841563E-2"/>
                  <c:y val="7.43784722222222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CE-4FB6-88D4-F0CE0E9554B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Sheet1!$B$57:$B$67</c:f>
              <c:strCache>
                <c:ptCount val="11"/>
                <c:pt idx="0">
                  <c:v>Power-driven transporting machine</c:v>
                </c:pt>
                <c:pt idx="1">
                  <c:v>Pansamantalang pasilidad, building, structures, atbp.</c:v>
                </c:pt>
                <c:pt idx="2">
                  <c:v>Materyales</c:v>
                </c:pt>
                <c:pt idx="3">
                  <c:v>Freight</c:v>
                </c:pt>
                <c:pt idx="4">
                  <c:v>Construction machine, atbp.</c:v>
                </c:pt>
                <c:pt idx="5">
                  <c:v>Equipment</c:v>
                </c:pt>
                <c:pt idx="6">
                  <c:v>General power-driven machine</c:v>
                </c:pt>
                <c:pt idx="7">
                  <c:v>Sasakyan</c:v>
                </c:pt>
                <c:pt idx="8">
                  <c:v>Mga man-powered machines at tools</c:v>
                </c:pt>
                <c:pt idx="9">
                  <c:v>Ibang pasilidad at equipment</c:v>
                </c:pt>
                <c:pt idx="10">
                  <c:v>Iba pa</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FECE-4FB6-88D4-F0CE0E955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fld id="{D95B7262-B3D8-4D0B-8E0A-45066E572441}" type="datetimeFigureOut">
              <a:rPr kumimoji="1" lang="ja-JP" altLang="en-US" smtClean="0"/>
              <a:pPr rtl="0"/>
              <a:t>2021/8/3</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fld id="{025171F1-5164-480A-97A8-F69C2ED04A11}" type="datetimeFigureOut">
              <a:rPr kumimoji="1" lang="ja-JP" altLang="en-US" smtClean="0"/>
              <a:pPr rtl="0"/>
              <a:t>2021/8/3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tl"/>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l"/>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tl"/>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tl"/>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tl"/>
              <a:t>マスタ タイトルの書式設定</a:t>
            </a:r>
          </a:p>
        </p:txBody>
      </p:sp>
      <p:sp>
        <p:nvSpPr>
          <p:cNvPr id="3" name="コンテンツ プレースホルダ 2"/>
          <p:cNvSpPr>
            <a:spLocks noGrp="1"/>
          </p:cNvSpPr>
          <p:nvPr>
            <p:ph idx="1"/>
          </p:nvPr>
        </p:nvSpPr>
        <p:spPr/>
        <p:txBody>
          <a:bodyPr rtlCol="0"/>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tl"/>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l"/>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tl"/>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tl"/>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l"/>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l"/>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7" name="日付プレースホルダ 6"/>
          <p:cNvSpPr>
            <a:spLocks noGrp="1"/>
          </p:cNvSpPr>
          <p:nvPr>
            <p:ph type="dt" sz="half" idx="10"/>
          </p:nvPr>
        </p:nvSpPr>
        <p:spPr/>
        <p:txBody>
          <a:bodyPr rtlCol="0"/>
          <a:lstStyle/>
          <a:p>
            <a:pPr rtl="0"/>
            <a:r>
              <a:rPr kumimoji="1" lang="ja-JP" altLang="en-US"/>
              <a:t>2021/7/6</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tl"/>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2021/7/6</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2021/7/6</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tl"/>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l"/>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tl"/>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l"/>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tl"/>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tl"/>
              <a:t>マスタ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2021/7/6</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tl" sz="2400" b="1">
                <a:solidFill>
                  <a:srgbClr val="0000CC"/>
                </a:solidFill>
                <a:latin typeface="Arial" panose="020B0604020202020204" pitchFamily="34" charset="0"/>
                <a:ea typeface="メイリオ" pitchFamily="50" charset="-128"/>
                <a:cs typeface="Arial" panose="020B0604020202020204" pitchFamily="34" charset="0"/>
              </a:rPr>
              <a:t>Para sa Kaligtasan at Kalusugan sa Trabaho</a:t>
            </a:r>
            <a:endParaRPr lang="en-US" altLang="ja-JP" sz="2400" b="1" dirty="0">
              <a:solidFill>
                <a:srgbClr val="0000CC"/>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4"/>
          <p:cNvSpPr txBox="1"/>
          <p:nvPr/>
        </p:nvSpPr>
        <p:spPr>
          <a:xfrm>
            <a:off x="899592" y="766445"/>
            <a:ext cx="7446466" cy="646331"/>
          </a:xfrm>
          <a:prstGeom prst="rect">
            <a:avLst/>
          </a:prstGeom>
          <a:noFill/>
        </p:spPr>
        <p:txBody>
          <a:bodyPr wrap="square" rtlCol="0">
            <a:spAutoFit/>
          </a:bodyPr>
          <a:lstStyle/>
          <a:p>
            <a:pPr rtl="0"/>
            <a:r>
              <a:rPr lang="tl" dirty="0">
                <a:solidFill>
                  <a:srgbClr val="C00000"/>
                </a:solidFill>
                <a:latin typeface="Arial" panose="020B0604020202020204" pitchFamily="34" charset="0"/>
                <a:ea typeface="メイリオ" panose="020B0604030504040204" pitchFamily="50" charset="-128"/>
                <a:cs typeface="Arial" panose="020B0604020202020204" pitchFamily="34" charset="0"/>
              </a:rPr>
              <a:t>Para sa mga Taong Nagtatrabaho sa Sektor </a:t>
            </a:r>
            <a:br>
              <a:rPr lang="tl" dirty="0">
                <a:solidFill>
                  <a:srgbClr val="C00000"/>
                </a:solidFill>
                <a:latin typeface="Arial" panose="020B0604020202020204" pitchFamily="34" charset="0"/>
                <a:ea typeface="メイリオ" panose="020B0604030504040204" pitchFamily="50" charset="-128"/>
                <a:cs typeface="Arial" panose="020B0604020202020204" pitchFamily="34" charset="0"/>
              </a:rPr>
            </a:br>
            <a:r>
              <a:rPr lang="tl" dirty="0">
                <a:solidFill>
                  <a:srgbClr val="C00000"/>
                </a:solidFill>
                <a:latin typeface="Arial" panose="020B0604020202020204" pitchFamily="34" charset="0"/>
                <a:ea typeface="メイリオ" panose="020B0604030504040204" pitchFamily="50" charset="-128"/>
                <a:cs typeface="Arial" panose="020B0604020202020204" pitchFamily="34" charset="0"/>
              </a:rPr>
              <a:t>ng Pagtatapon ng Basurang Pang-industriya</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1</a:t>
            </a:fld>
            <a:endParaRPr kumimoji="1" lang="ja-JP" altLang="en-US" sz="10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400" b="1">
                <a:solidFill>
                  <a:schemeClr val="bg1"/>
                </a:solidFill>
                <a:latin typeface="Arial" panose="020B0604020202020204" pitchFamily="34" charset="0"/>
                <a:ea typeface="ＭＳ ゴシック" pitchFamily="49" charset="-128"/>
                <a:cs typeface="Arial" panose="020B0604020202020204" pitchFamily="34" charset="0"/>
              </a:rPr>
              <a:t>Punto 4: Sundin ang mga itinatag na pamamaraan sa trabaho.</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Bef>
                <a:spcPts val="900"/>
              </a:spcBef>
              <a:spcAft>
                <a:spcPts val="0"/>
              </a:spcAft>
              <a:defRPr/>
            </a:pPr>
            <a:r>
              <a:rPr lang="tl" sz="1100" dirty="0">
                <a:solidFill>
                  <a:srgbClr val="0000CC"/>
                </a:solidFill>
                <a:latin typeface="Arial" panose="020B0604020202020204" pitchFamily="34" charset="0"/>
                <a:ea typeface="メイリオ" pitchFamily="50" charset="-128"/>
                <a:cs typeface="Arial" panose="020B0604020202020204" pitchFamily="34" charset="0"/>
              </a:rPr>
              <a:t>◆</a:t>
            </a:r>
            <a:r>
              <a:rPr lang="tl" sz="1100" dirty="0">
                <a:latin typeface="Arial" panose="020B0604020202020204" pitchFamily="34" charset="0"/>
                <a:ea typeface="メイリオ" pitchFamily="50" charset="-128"/>
                <a:cs typeface="Arial" panose="020B0604020202020204" pitchFamily="34" charset="0"/>
              </a:rPr>
              <a:t>　Sundin nang mabuti ang mga tinatag na </a:t>
            </a:r>
            <a:r>
              <a:rPr lang="tl" sz="1100" dirty="0">
                <a:solidFill>
                  <a:srgbClr val="C00000"/>
                </a:solidFill>
                <a:latin typeface="Arial" panose="020B0604020202020204" pitchFamily="34" charset="0"/>
                <a:ea typeface="メイリオ" pitchFamily="50" charset="-128"/>
                <a:cs typeface="Arial" panose="020B0604020202020204" pitchFamily="34" charset="0"/>
              </a:rPr>
              <a:t>pamamaraan sa trabaho</a:t>
            </a:r>
            <a:r>
              <a:rPr lang="tl" sz="1100" dirty="0">
                <a:latin typeface="Arial" panose="020B0604020202020204" pitchFamily="34" charset="0"/>
                <a:ea typeface="メイリオ" pitchFamily="50" charset="-128"/>
                <a:cs typeface="Arial" panose="020B0604020202020204" pitchFamily="34" charset="0"/>
              </a:rPr>
              <a:t> (pamantayan sa trabaho).</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tl" sz="1100" dirty="0">
                <a:solidFill>
                  <a:srgbClr val="0000CC"/>
                </a:solidFill>
                <a:latin typeface="Arial" panose="020B0604020202020204" pitchFamily="34" charset="0"/>
                <a:ea typeface="メイリオ" pitchFamily="50" charset="-128"/>
                <a:cs typeface="Arial" panose="020B0604020202020204" pitchFamily="34" charset="0"/>
              </a:rPr>
              <a:t>◆</a:t>
            </a:r>
            <a:r>
              <a:rPr lang="tl" sz="1100" dirty="0">
                <a:latin typeface="Arial" panose="020B0604020202020204" pitchFamily="34" charset="0"/>
                <a:ea typeface="メイリオ" pitchFamily="50" charset="-128"/>
                <a:cs typeface="Arial" panose="020B0604020202020204" pitchFamily="34" charset="0"/>
              </a:rPr>
              <a:t>　</a:t>
            </a:r>
            <a:r>
              <a:rPr lang="tl" sz="1100" dirty="0">
                <a:solidFill>
                  <a:srgbClr val="C00000"/>
                </a:solidFill>
                <a:latin typeface="Arial" panose="020B0604020202020204" pitchFamily="34" charset="0"/>
                <a:ea typeface="メイリオ" pitchFamily="50" charset="-128"/>
                <a:cs typeface="Arial" panose="020B0604020202020204" pitchFamily="34" charset="0"/>
              </a:rPr>
              <a:t>Paulit-ulit na sanayin</a:t>
            </a:r>
            <a:r>
              <a:rPr lang="tl" sz="1100" dirty="0">
                <a:latin typeface="Arial" panose="020B0604020202020204" pitchFamily="34" charset="0"/>
                <a:ea typeface="メイリオ" pitchFamily="50" charset="-128"/>
                <a:cs typeface="Arial" panose="020B0604020202020204" pitchFamily="34" charset="0"/>
              </a:rPr>
              <a:t> at i-master ang mga pamamaraan sa trabaho na ipinakita sa manwal ng </a:t>
            </a:r>
            <a:br>
              <a:rPr lang="tl" sz="1100" dirty="0">
                <a:latin typeface="Arial" panose="020B0604020202020204" pitchFamily="34" charset="0"/>
                <a:ea typeface="メイリオ" pitchFamily="50" charset="-128"/>
                <a:cs typeface="Arial" panose="020B0604020202020204" pitchFamily="34" charset="0"/>
              </a:rPr>
            </a:br>
            <a:r>
              <a:rPr lang="tl" sz="1100" dirty="0">
                <a:latin typeface="Arial" panose="020B0604020202020204" pitchFamily="34" charset="0"/>
                <a:ea typeface="メイリオ" pitchFamily="50" charset="-128"/>
                <a:cs typeface="Arial" panose="020B0604020202020204" pitchFamily="34" charset="0"/>
              </a:rPr>
              <a:t>pamamaraan sa trabaho.</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tl" sz="1100" dirty="0">
                <a:solidFill>
                  <a:srgbClr val="0000CC"/>
                </a:solidFill>
                <a:latin typeface="Arial" panose="020B0604020202020204" pitchFamily="34" charset="0"/>
                <a:ea typeface="メイリオ" pitchFamily="50" charset="-128"/>
                <a:cs typeface="Arial" panose="020B0604020202020204" pitchFamily="34" charset="0"/>
              </a:rPr>
              <a:t>◆</a:t>
            </a:r>
            <a:r>
              <a:rPr lang="tl" sz="1100" dirty="0">
                <a:latin typeface="Arial" panose="020B0604020202020204" pitchFamily="34" charset="0"/>
                <a:ea typeface="メイリオ" pitchFamily="50" charset="-128"/>
                <a:cs typeface="Arial" panose="020B0604020202020204" pitchFamily="34" charset="0"/>
              </a:rPr>
              <a:t>　Unawain nang mabuti ang </a:t>
            </a:r>
            <a:r>
              <a:rPr lang="tl" sz="1100" dirty="0">
                <a:solidFill>
                  <a:srgbClr val="C00000"/>
                </a:solidFill>
                <a:latin typeface="Arial" panose="020B0604020202020204" pitchFamily="34" charset="0"/>
                <a:ea typeface="メイリオ" pitchFamily="50" charset="-128"/>
                <a:cs typeface="Arial" panose="020B0604020202020204" pitchFamily="34" charset="0"/>
              </a:rPr>
              <a:t>mga dapat gawin</a:t>
            </a:r>
            <a:r>
              <a:rPr lang="tl" sz="1100" dirty="0">
                <a:latin typeface="Arial" panose="020B0604020202020204" pitchFamily="34" charset="0"/>
                <a:ea typeface="メイリオ" pitchFamily="50" charset="-128"/>
                <a:cs typeface="Arial" panose="020B0604020202020204" pitchFamily="34" charset="0"/>
              </a:rPr>
              <a:t> at </a:t>
            </a:r>
            <a:r>
              <a:rPr lang="tl" sz="1100" dirty="0">
                <a:solidFill>
                  <a:srgbClr val="C00000"/>
                </a:solidFill>
                <a:latin typeface="Arial" panose="020B0604020202020204" pitchFamily="34" charset="0"/>
                <a:ea typeface="メイリオ" pitchFamily="50" charset="-128"/>
                <a:cs typeface="Arial" panose="020B0604020202020204" pitchFamily="34" charset="0"/>
              </a:rPr>
              <a:t>mga hindi dapat gawin</a:t>
            </a:r>
            <a:r>
              <a:rPr lang="tl" sz="1100" dirty="0">
                <a:latin typeface="Arial" panose="020B0604020202020204" pitchFamily="34" charset="0"/>
                <a:ea typeface="メイリオ" pitchFamily="50" charset="-128"/>
                <a:cs typeface="Arial" panose="020B0604020202020204" pitchFamily="34" charset="0"/>
              </a:rPr>
              <a:t> para sa kaligtasan.</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tl" sz="1100" dirty="0">
                <a:solidFill>
                  <a:srgbClr val="0000CC"/>
                </a:solidFill>
                <a:latin typeface="Arial" panose="020B0604020202020204" pitchFamily="34" charset="0"/>
                <a:ea typeface="メイリオ" pitchFamily="50" charset="-128"/>
                <a:cs typeface="Arial" panose="020B0604020202020204" pitchFamily="34" charset="0"/>
              </a:rPr>
              <a:t>◆</a:t>
            </a:r>
            <a:r>
              <a:rPr lang="tl" sz="1100" dirty="0">
                <a:latin typeface="Arial" panose="020B0604020202020204" pitchFamily="34" charset="0"/>
                <a:ea typeface="メイリオ" pitchFamily="50" charset="-128"/>
                <a:cs typeface="Arial" panose="020B0604020202020204" pitchFamily="34" charset="0"/>
              </a:rPr>
              <a:t>　</a:t>
            </a:r>
            <a:r>
              <a:rPr lang="tl" sz="1100" spc="-50" dirty="0">
                <a:latin typeface="Arial" panose="020B0604020202020204" pitchFamily="34" charset="0"/>
                <a:ea typeface="メイリオ" pitchFamily="50" charset="-128"/>
                <a:cs typeface="Arial" panose="020B0604020202020204" pitchFamily="34" charset="0"/>
              </a:rPr>
              <a:t> Kapag may </a:t>
            </a:r>
            <a:r>
              <a:rPr lang="tl" sz="1100" spc="-50" dirty="0">
                <a:solidFill>
                  <a:srgbClr val="C00000"/>
                </a:solidFill>
                <a:latin typeface="Arial" panose="020B0604020202020204" pitchFamily="34" charset="0"/>
                <a:ea typeface="メイリオ" pitchFamily="50" charset="-128"/>
                <a:cs typeface="Arial" panose="020B0604020202020204" pitchFamily="34" charset="0"/>
              </a:rPr>
              <a:t>mga hindi maintindihan</a:t>
            </a:r>
            <a:r>
              <a:rPr lang="tl" sz="1100" spc="-50" dirty="0">
                <a:latin typeface="Arial" panose="020B0604020202020204" pitchFamily="34" charset="0"/>
                <a:ea typeface="メイリオ" pitchFamily="50" charset="-128"/>
                <a:cs typeface="Arial" panose="020B0604020202020204" pitchFamily="34" charset="0"/>
              </a:rPr>
              <a:t> sa pamamaraan sa trabaho, siguruhing kumpirmahin ito sa iyong supervisor.</a:t>
            </a:r>
            <a:endParaRPr lang="en-US" altLang="ja-JP" sz="1100" spc="-5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tl" sz="1100" dirty="0">
                <a:solidFill>
                  <a:srgbClr val="0000CC"/>
                </a:solidFill>
                <a:latin typeface="Arial" panose="020B0604020202020204" pitchFamily="34" charset="0"/>
                <a:ea typeface="メイリオ" pitchFamily="50" charset="-128"/>
                <a:cs typeface="Arial" panose="020B0604020202020204" pitchFamily="34" charset="0"/>
              </a:rPr>
              <a:t>◆</a:t>
            </a:r>
            <a:r>
              <a:rPr lang="tl" sz="1100" dirty="0">
                <a:latin typeface="Arial" panose="020B0604020202020204" pitchFamily="34" charset="0"/>
                <a:ea typeface="メイリオ" pitchFamily="50" charset="-128"/>
                <a:cs typeface="Arial" panose="020B0604020202020204" pitchFamily="34" charset="0"/>
              </a:rPr>
              <a:t>　Mag-ingat dahil madalas</a:t>
            </a:r>
            <a:r>
              <a:rPr lang="tl" sz="1100" dirty="0">
                <a:solidFill>
                  <a:srgbClr val="C00000"/>
                </a:solidFill>
                <a:latin typeface="Arial" panose="020B0604020202020204" pitchFamily="34" charset="0"/>
                <a:ea typeface="メイリオ" pitchFamily="50" charset="-128"/>
                <a:cs typeface="Arial" panose="020B0604020202020204" pitchFamily="34" charset="0"/>
              </a:rPr>
              <a:t>nagkaka injury kapag nasanay na</a:t>
            </a:r>
            <a:r>
              <a:rPr lang="tl" sz="1100" dirty="0">
                <a:latin typeface="Arial" panose="020B0604020202020204" pitchFamily="34" charset="0"/>
                <a:ea typeface="メイリオ" pitchFamily="50" charset="-128"/>
                <a:cs typeface="Arial" panose="020B0604020202020204" pitchFamily="34" charset="0"/>
              </a:rPr>
              <a:t>, at huwag maging careless o magpadalos-dalos.</a:t>
            </a:r>
            <a:endParaRPr lang="en-US" altLang="ja-JP" sz="11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468313" y="764704"/>
            <a:ext cx="8064127" cy="984885"/>
          </a:xfrm>
          <a:prstGeom prst="rect">
            <a:avLst/>
          </a:prstGeom>
          <a:noFill/>
        </p:spPr>
        <p:txBody>
          <a:bodyPr wrap="square" rtlCol="0">
            <a:spAutoFit/>
          </a:bodyPr>
          <a:lstStyle/>
          <a:p>
            <a:pPr rtl="0" fontAlgn="auto">
              <a:spcBef>
                <a:spcPts val="600"/>
              </a:spcBef>
              <a:spcAft>
                <a:spcPts val="0"/>
              </a:spcAft>
              <a:defRPr/>
            </a:pPr>
            <a:r>
              <a:rPr lang="tl" sz="1200">
                <a:latin typeface="Arial" panose="020B0604020202020204" pitchFamily="34" charset="0"/>
                <a:ea typeface="メイリオ" panose="020B0604030504040204" pitchFamily="50" charset="-128"/>
                <a:cs typeface="Arial" panose="020B0604020202020204" pitchFamily="34" charset="0"/>
              </a:rPr>
              <a:t>○ Maraming mga hindi inaasahang sa lugar ng trabaho.　</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1200">
                <a:latin typeface="Arial" panose="020B0604020202020204" pitchFamily="34" charset="0"/>
                <a:ea typeface="メイリオ" panose="020B0604030504040204" pitchFamily="50" charset="-128"/>
                <a:cs typeface="Arial" panose="020B0604020202020204" pitchFamily="34" charset="0"/>
              </a:rPr>
              <a:t>○ Ang mga itinatag na pamamaraan sa trabaho ay mga patakaran para sa kaligtasan, kalusugan at mahusay na pagtatrabaho sa lugar ng trabaho.</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tl" sz="1200">
                <a:latin typeface="Arial" panose="020B0604020202020204" pitchFamily="34" charset="0"/>
                <a:ea typeface="メイリオ" panose="020B0604030504040204" pitchFamily="50" charset="-128"/>
                <a:cs typeface="Arial" panose="020B0604020202020204" pitchFamily="34" charset="0"/>
              </a:rPr>
              <a:t>○ Sundin ang mga pamamaraan sa trabaho at protektahan ang sarili.</a:t>
            </a:r>
          </a:p>
        </p:txBody>
      </p:sp>
      <p:grpSp>
        <p:nvGrpSpPr>
          <p:cNvPr id="7" name="グループ化 6"/>
          <p:cNvGrpSpPr/>
          <p:nvPr/>
        </p:nvGrpSpPr>
        <p:grpSpPr>
          <a:xfrm>
            <a:off x="7542692" y="1412776"/>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276263"/>
              <a:ext cx="1070723" cy="550752"/>
            </a:xfrm>
            <a:prstGeom prst="rect">
              <a:avLst/>
            </a:prstGeom>
            <a:noFill/>
          </p:spPr>
          <p:txBody>
            <a:bodyPr wrap="square" rtlCol="0">
              <a:spAutoFit/>
            </a:bodyPr>
            <a:lstStyle/>
            <a:p>
              <a:pPr algn="ctr" rtl="0"/>
              <a:r>
                <a:rPr lang="tl" sz="1200">
                  <a:solidFill>
                    <a:srgbClr val="C00000"/>
                  </a:solidFill>
                  <a:latin typeface="Arial" panose="020B0604020202020204" pitchFamily="34" charset="0"/>
                  <a:cs typeface="Arial" panose="020B0604020202020204" pitchFamily="34" charset="0"/>
                </a:rPr>
                <a:t>Mga pamamaraan</a:t>
              </a:r>
              <a:endParaRPr kumimoji="1" lang="en-US" altLang="ja-JP" sz="1200" dirty="0">
                <a:solidFill>
                  <a:srgbClr val="C00000"/>
                </a:solidFill>
                <a:latin typeface="Arial" panose="020B0604020202020204" pitchFamily="34" charset="0"/>
                <a:cs typeface="Arial" panose="020B0604020202020204" pitchFamily="34" charset="0"/>
              </a:endParaRPr>
            </a:p>
            <a:p>
              <a:pPr algn="ctr" rtl="0"/>
              <a:r>
                <a:rPr lang="tl" sz="1200">
                  <a:solidFill>
                    <a:srgbClr val="C00000"/>
                  </a:solidFill>
                  <a:latin typeface="Arial" panose="020B0604020202020204" pitchFamily="34" charset="0"/>
                  <a:cs typeface="Arial" panose="020B0604020202020204" pitchFamily="34" charset="0"/>
                </a:rPr>
                <a:t>sa trabaho</a:t>
              </a:r>
            </a:p>
          </p:txBody>
        </p:sp>
      </p:grpSp>
      <p:sp>
        <p:nvSpPr>
          <p:cNvPr id="10" name="テキスト ボックス 9"/>
          <p:cNvSpPr txBox="1"/>
          <p:nvPr/>
        </p:nvSpPr>
        <p:spPr>
          <a:xfrm>
            <a:off x="560736" y="3677830"/>
            <a:ext cx="8400707" cy="2508379"/>
          </a:xfrm>
          <a:prstGeom prst="rect">
            <a:avLst/>
          </a:prstGeom>
          <a:noFill/>
        </p:spPr>
        <p:txBody>
          <a:bodyPr wrap="square" rtlCol="0">
            <a:spAutoFit/>
          </a:bodyPr>
          <a:lstStyle/>
          <a:p>
            <a:pPr algn="just" rtl="0"/>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[Halimbawa ng trabaho sa pag-uuri]</a:t>
            </a:r>
          </a:p>
          <a:p>
            <a:pPr marL="182563" indent="-182563" algn="just" rtl="0">
              <a:spcBef>
                <a:spcPts val="600"/>
              </a:spcBef>
            </a:pPr>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100" dirty="0">
                <a:latin typeface="Arial" panose="020B0604020202020204" pitchFamily="34" charset="0"/>
                <a:ea typeface="メイリオ" panose="020B0604030504040204" pitchFamily="50" charset="-128"/>
                <a:cs typeface="Arial" panose="020B0604020202020204" pitchFamily="34" charset="0"/>
              </a:rPr>
              <a:t>Sa pag-uuri, tanggalin ang mga mapanganib na bagay tulad ng spray can, gas cartridges, mga selyadong bagay, at mga anumang hindi matukoy. Isauli sa supplier kung makikilala pa o magrequest sa dalubhasa kung hindi ito matukoy. </a:t>
            </a:r>
            <a:endParaRPr lang="ja-JP" altLang="ja-JP" sz="11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100" dirty="0">
                <a:latin typeface="Arial" panose="020B0604020202020204" pitchFamily="34" charset="0"/>
                <a:ea typeface="メイリオ" panose="020B0604030504040204" pitchFamily="50" charset="-128"/>
                <a:cs typeface="Arial" panose="020B0604020202020204" pitchFamily="34" charset="0"/>
              </a:rPr>
              <a:t>Kapag ang manggagawa ay nagtatrabaho sa pag-uuri sa receiving yard atbp., may mga hakbang na dapat gawin upang maiwasan magkaroon ng contact sa mga forklift, truck at iba pang mga sasakyan, tulad ng paghiwalay ng mga lugar para sa mga manggagawa at mga sasakyan o may tagagabay sa mga sasakyan. </a:t>
            </a:r>
            <a:endParaRPr lang="ja-JP" altLang="ja-JP" sz="11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100" dirty="0">
                <a:latin typeface="Arial" panose="020B0604020202020204" pitchFamily="34" charset="0"/>
                <a:ea typeface="メイリオ" panose="020B0604030504040204" pitchFamily="50" charset="-128"/>
                <a:cs typeface="Arial" panose="020B0604020202020204" pitchFamily="34" charset="0"/>
              </a:rPr>
              <a:t>Magsuot ng mga kinakailangang protection equipment, tulad ng safety helmet, protective goggles, dust mask, safety shoes, at leather gloves. </a:t>
            </a:r>
            <a:endParaRPr lang="ja-JP" altLang="ja-JP" sz="11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100" dirty="0">
                <a:latin typeface="Arial" panose="020B0604020202020204" pitchFamily="34" charset="0"/>
                <a:ea typeface="メイリオ" panose="020B0604030504040204" pitchFamily="50" charset="-128"/>
                <a:cs typeface="Arial" panose="020B0604020202020204" pitchFamily="34" charset="0"/>
              </a:rPr>
              <a:t>Kapag nangangamba maaaring may lumipad alikabok, wisikan ito ng tubig upang maging basa ang mga ito. </a:t>
            </a:r>
          </a:p>
          <a:p>
            <a:pPr marL="182563" indent="-182563" algn="just" rtl="0">
              <a:spcBef>
                <a:spcPts val="600"/>
              </a:spcBef>
            </a:pPr>
            <a:r>
              <a:rPr lang="tl" sz="11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100" spc="-20" dirty="0">
                <a:latin typeface="Arial" panose="020B0604020202020204" pitchFamily="34" charset="0"/>
                <a:ea typeface="メイリオ" panose="020B0604030504040204" pitchFamily="50" charset="-128"/>
                <a:cs typeface="Arial" panose="020B0604020202020204" pitchFamily="34" charset="0"/>
              </a:rPr>
              <a:t>Kapag naghahandle ng pag-uuri ng mga mabibigat na bagay gamit ang kamay, ang bigat ay dapat mas mababa sa tinukoy na timbang, at magbuhat nang hindi nagbibigay pasanin sa balakang. Kapag maraming tao ang nagtutulungan sa trabaho, dapat mayroong i-assign bilang leader at ang iba ay dapat sumunod.</a:t>
            </a:r>
            <a:endParaRPr kumimoji="1" lang="ja-JP" altLang="en-US" sz="1100" spc="-2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10</a:t>
            </a:fld>
            <a:endParaRPr kumimoji="1" lang="ja-JP" altLang="en-US" sz="105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600" b="1" dirty="0">
                <a:solidFill>
                  <a:schemeClr val="bg1"/>
                </a:solidFill>
                <a:latin typeface="Arial" panose="020B0604020202020204" pitchFamily="34" charset="0"/>
                <a:ea typeface="ＭＳ ゴシック" pitchFamily="49" charset="-128"/>
                <a:cs typeface="Arial" panose="020B0604020202020204" pitchFamily="34" charset="0"/>
              </a:rPr>
              <a:t>Punto 5: Isagawa ang 4S / 5S para tumaas ang kaligtasan!</a:t>
            </a:r>
            <a:endParaRPr lang="ja-JP" altLang="en-US" sz="1600" b="1" dirty="0">
              <a:solidFill>
                <a:schemeClr val="bg1"/>
              </a:solidFill>
              <a:latin typeface="Arial" panose="020B0604020202020204" pitchFamily="34" charset="0"/>
              <a:ea typeface="ＭＳ ゴシック"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1251125752"/>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l"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[Suriin (Seiri)]</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tl" sz="12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tl" sz="12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Paghiwalayin ang mga bagay na kailangan sa mga hindi kailangan, at itapon ito</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(Kung may mga nakalagay na mga bagay na hindi kailangan, maaaring madapa o matumba, at makaabala sa daloy ng trabaho.)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l"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[Sinupin (Seiton)]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tl"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　Ilagay ang mga bagay na kailangan kung saan ito ay madaling makita.</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tl"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(Bumababa ang work efficiency kapag nagsasayang ng oras sa paghahanap ng mga bagay na kailangan. Mas magiging madaling pagsinop ng mga bagay kapag may litrato ng orihinal na estado nito.)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l"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[Siguruhin ang kalinisan (Seiketsu)]</a:t>
                      </a:r>
                      <a:r>
                        <a:rPr lang="tl" sz="1200" b="0" i="0" u="none" strike="noStrike" cap="none" normalizeH="0" dirty="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tl"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　Tanggalin ang mga dumi at panatilihing malinis ang paligid.</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tl"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(Ang lugar ng trabaho ay dapat malinis upang mapanatiling gumagana nang maayos ang mga makina. Sa lugar ng trabaho kung saan naghahandle ng mga package ng customer, kailangan siguruhin ang kalinisan para walang duming maiwan sa package. )</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l" sz="1200" b="0" i="0" u="none" strike="noStrike" cap="none" normalizeH="0" dirty="0">
                          <a:ln>
                            <a:noFill/>
                          </a:ln>
                          <a:solidFill>
                            <a:srgbClr val="C00000"/>
                          </a:solidFill>
                          <a:effectLst/>
                          <a:latin typeface="メイリオ" pitchFamily="50" charset="-128"/>
                          <a:ea typeface="メイリオ" pitchFamily="50" charset="-128"/>
                          <a:cs typeface="メイリオ" pitchFamily="50" charset="-128"/>
                        </a:rPr>
                        <a:t>[Simutin (Seiso)]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tl" sz="1200" b="1" i="0" u="none" strike="noStrike" cap="none" normalizeH="0">
                          <a:ln>
                            <a:noFill/>
                          </a:ln>
                          <a:solidFill>
                            <a:schemeClr val="tx1"/>
                          </a:solidFill>
                          <a:effectLst/>
                          <a:latin typeface="メイリオ" pitchFamily="50" charset="-128"/>
                          <a:ea typeface="メイリオ" pitchFamily="50" charset="-128"/>
                          <a:cs typeface="メイリオ" pitchFamily="50" charset="-128"/>
                        </a:rPr>
                        <a:t>　Tanggalin ang mga dumi at basura mula sa mga makina, tools, handling at storing yards</a:t>
                      </a:r>
                    </a:p>
                    <a:p>
                      <a:pPr marL="92075" marR="0" lvl="0" indent="-92075" algn="l" defTabSz="914400" rtl="0" eaLnBrk="1" fontAlgn="base" latinLnBrk="0" hangingPunct="1">
                        <a:lnSpc>
                          <a:spcPct val="125000"/>
                        </a:lnSpc>
                        <a:spcBef>
                          <a:spcPts val="600"/>
                        </a:spcBef>
                        <a:spcAft>
                          <a:spcPct val="0"/>
                        </a:spcAft>
                        <a:buClrTx/>
                        <a:buSzTx/>
                        <a:buFontTx/>
                        <a:buNone/>
                        <a:tabLst/>
                      </a:pPr>
                      <a:r>
                        <a:rPr lang="tl" sz="1100" b="0" i="0" u="none" strike="noStrike" cap="none" normalizeH="0">
                          <a:ln>
                            <a:noFill/>
                          </a:ln>
                          <a:solidFill>
                            <a:schemeClr val="tx1"/>
                          </a:solidFill>
                          <a:effectLst/>
                          <a:latin typeface="メイリオ" pitchFamily="50" charset="-128"/>
                          <a:ea typeface="メイリオ" pitchFamily="50" charset="-128"/>
                          <a:cs typeface="メイリオ" pitchFamily="50" charset="-128"/>
                        </a:rPr>
                        <a:t>(Mahalaga na punasan agad ang basang sahig upang maiwasan ang mga pagkadulas.)</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l" sz="1200" b="0" i="0" u="none" strike="noStrike" cap="none" normalizeH="0">
                          <a:ln>
                            <a:noFill/>
                          </a:ln>
                          <a:solidFill>
                            <a:srgbClr val="C00000"/>
                          </a:solidFill>
                          <a:effectLst/>
                          <a:latin typeface="メイリオ" pitchFamily="50" charset="-128"/>
                          <a:ea typeface="メイリオ" pitchFamily="50" charset="-128"/>
                          <a:cs typeface="メイリオ" pitchFamily="50" charset="-128"/>
                        </a:rPr>
                        <a:t>[Sariling kusa (Shitsuke)]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tl" sz="12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tl" sz="1200" b="1" i="0" u="none" strike="noStrike" cap="none" normalizeH="0" dirty="0">
                          <a:ln>
                            <a:noFill/>
                          </a:ln>
                          <a:solidFill>
                            <a:schemeClr val="tx1"/>
                          </a:solidFill>
                          <a:effectLst/>
                          <a:latin typeface="メイリオ" pitchFamily="50" charset="-128"/>
                          <a:ea typeface="メイリオ" pitchFamily="50" charset="-128"/>
                          <a:cs typeface="メイリオ" pitchFamily="50" charset="-128"/>
                        </a:rPr>
                        <a:t>Sundin nang mabuti ang mga itinatag na patakaran. Ulitin hanggang sa masanay.</a:t>
                      </a:r>
                      <a:endParaRPr kumimoji="0" lang="en-US" altLang="ja-JP" sz="12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(Hindi lamang na dapat intindihan ang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Suriin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Seiri</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Sinupin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Seiton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Siguruhin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ang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kalinisan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Seiketsu</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Simutin</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a:t>
                      </a:r>
                      <a:r>
                        <a:rPr lang="en-GB" sz="1100" b="0" i="0" u="none" strike="noStrike" cap="none" normalizeH="0" dirty="0" err="1">
                          <a:ln>
                            <a:noFill/>
                          </a:ln>
                          <a:solidFill>
                            <a:schemeClr val="tx1"/>
                          </a:solidFill>
                          <a:effectLst/>
                          <a:latin typeface="メイリオ" pitchFamily="50" charset="-128"/>
                          <a:ea typeface="メイリオ" pitchFamily="50" charset="-128"/>
                          <a:cs typeface="メイリオ" pitchFamily="50" charset="-128"/>
                        </a:rPr>
                        <a:t>Seiso</a:t>
                      </a:r>
                      <a:r>
                        <a:rPr lang="en-GB"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a:t>
                      </a:r>
                      <a:r>
                        <a:rPr lang="tl" sz="1100" b="0" i="0" u="none" strike="noStrike" cap="none" normalizeH="0" dirty="0">
                          <a:ln>
                            <a:noFill/>
                          </a:ln>
                          <a:solidFill>
                            <a:schemeClr val="tx1"/>
                          </a:solidFill>
                          <a:effectLst/>
                          <a:latin typeface="メイリオ" pitchFamily="50" charset="-128"/>
                          <a:ea typeface="メイリオ" pitchFamily="50" charset="-128"/>
                          <a:cs typeface="メイリオ" pitchFamily="50" charset="-128"/>
                        </a:rPr>
                        <a:t>, kundi importante din na ugaliing sanayin ang pagsagawa ng mga ito.)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547664" y="1052736"/>
            <a:ext cx="930587" cy="746465"/>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778983" y="2141162"/>
            <a:ext cx="630732" cy="812392"/>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758171" y="3316920"/>
            <a:ext cx="720080" cy="746465"/>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800951" y="4420259"/>
            <a:ext cx="720080" cy="684520"/>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547664" y="5636514"/>
            <a:ext cx="754384" cy="655556"/>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11</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2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624967" y="1556792"/>
              <a:ext cx="3668247" cy="523220"/>
            </a:xfrm>
            <a:prstGeom prst="rect">
              <a:avLst/>
            </a:prstGeom>
            <a:solidFill>
              <a:srgbClr val="0000CC"/>
            </a:solidFill>
            <a:ln w="19050">
              <a:solidFill>
                <a:srgbClr val="0000CC"/>
              </a:solidFill>
              <a:miter lim="800000"/>
              <a:headEnd/>
              <a:tailEnd/>
            </a:ln>
          </p:spPr>
          <p:txBody>
            <a:bodyPr wrap="square" rtlCol="0">
              <a:spAutoFit/>
            </a:bodyPr>
            <a:lstStyle/>
            <a:p>
              <a:pPr algn="ctr" rtl="0"/>
              <a:r>
                <a:rPr lang="tl" sz="1400" b="1" dirty="0">
                  <a:solidFill>
                    <a:schemeClr val="bg1"/>
                  </a:solidFill>
                  <a:latin typeface="Arial" panose="020B0604020202020204" pitchFamily="34" charset="0"/>
                  <a:cs typeface="Arial" panose="020B0604020202020204" pitchFamily="34" charset="0"/>
                </a:rPr>
                <a:t>Kapag hindi sapat ang pagsasagawa ng 5S sa lugar ng trabaho...</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tl" sz="1400" b="1" dirty="0">
                  <a:solidFill>
                    <a:schemeClr val="tx1"/>
                  </a:solidFill>
                  <a:latin typeface="Arial" panose="020B0604020202020204" pitchFamily="34" charset="0"/>
                  <a:ea typeface="メイリオ" panose="020B0604030504040204" pitchFamily="50" charset="-128"/>
                  <a:cs typeface="Arial" panose="020B0604020202020204" pitchFamily="34" charset="0"/>
                </a:rPr>
                <a:t>Hindi pagsagawa ng 5S</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tl" sz="900" b="1" dirty="0">
                  <a:solidFill>
                    <a:srgbClr val="C00000"/>
                  </a:solidFill>
                  <a:latin typeface="Arial" panose="020B0604020202020204" pitchFamily="34" charset="0"/>
                  <a:ea typeface="メイリオ" panose="020B0604030504040204" pitchFamily="50" charset="-128"/>
                  <a:cs typeface="Arial" panose="020B0604020202020204" pitchFamily="34" charset="0"/>
                </a:rPr>
                <a:t>Nagkakaroon ng mga aksidente o occupational diseases</a:t>
              </a:r>
              <a:endParaRPr lang="en-US" altLang="ja-JP" sz="9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・Nagdedeteriorate ang kondisyon sa lugar ng trabaho</a:t>
              </a:r>
              <a:endParaRPr lang="en-US" altLang="ja-JP" sz="9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・Nagkakaroon ng mga aksidente na dahil sa mga aksyon sa trabaho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tl" sz="900" dirty="0">
                  <a:solidFill>
                    <a:srgbClr val="C00000"/>
                  </a:solidFill>
                  <a:latin typeface="Arial" panose="020B0604020202020204" pitchFamily="34" charset="0"/>
                  <a:ea typeface="メイリオ" panose="020B0604030504040204" pitchFamily="50" charset="-128"/>
                  <a:cs typeface="Arial" panose="020B0604020202020204" pitchFamily="34" charset="0"/>
                </a:rPr>
                <a:t>Bumababa ang productivity</a:t>
              </a:r>
              <a:endParaRPr lang="en-US" altLang="ja-JP" sz="9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・Ang mga imposibleng bagay at sayang na trabaho ay nagpapababa ng efficiency</a:t>
              </a:r>
              <a:endParaRPr lang="en-US" altLang="ja-JP" sz="9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・Nagkakaroon ng malfunction o problema sa makina</a:t>
              </a:r>
              <a:endParaRPr lang="en-US" altLang="ja-JP" sz="9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・Delay sa shipment ng packages, atbp.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tl" sz="900" b="1" dirty="0">
                  <a:solidFill>
                    <a:srgbClr val="C00000"/>
                  </a:solidFill>
                  <a:latin typeface="Arial" panose="020B0604020202020204" pitchFamily="34" charset="0"/>
                  <a:ea typeface="メイリオ" panose="020B0604030504040204" pitchFamily="50" charset="-128"/>
                  <a:cs typeface="Arial" panose="020B0604020202020204" pitchFamily="34" charset="0"/>
                </a:rPr>
                <a:t>Pagkawala ng tiwala</a:t>
              </a:r>
              <a:endParaRPr lang="en-US" altLang="ja-JP" sz="9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・Ang mga customer ay nadidismaya</a:t>
              </a:r>
              <a:endParaRPr lang="en-US" altLang="ja-JP" sz="9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30175" indent="-130175"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・Bumaba ang morale (motivation) ng mga manggagawa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algn="just" rtl="0" fontAlgn="auto">
                <a:spcBef>
                  <a:spcPts val="0"/>
                </a:spcBef>
                <a:spcAft>
                  <a:spcPts val="0"/>
                </a:spcAft>
                <a:defRPr/>
              </a:pPr>
              <a:r>
                <a:rPr lang="tl" sz="1000" b="1" dirty="0">
                  <a:solidFill>
                    <a:srgbClr val="C00000"/>
                  </a:solidFill>
                  <a:latin typeface="Arial" panose="020B0604020202020204" pitchFamily="34" charset="0"/>
                  <a:ea typeface="メイリオ" panose="020B0604030504040204" pitchFamily="50" charset="-128"/>
                  <a:cs typeface="Arial" panose="020B0604020202020204" pitchFamily="34" charset="0"/>
                </a:rPr>
                <a:t>Nasayang ang mga resources</a:t>
              </a:r>
              <a:endParaRPr lang="en-US" altLang="ja-JP" sz="10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algn="just" rtl="0" fontAlgn="auto">
                <a:spcBef>
                  <a:spcPts val="600"/>
                </a:spcBef>
                <a:spcAft>
                  <a:spcPts val="0"/>
                </a:spcAft>
                <a:defRPr/>
              </a:pPr>
              <a:r>
                <a:rPr lang="tl" sz="1000" dirty="0">
                  <a:solidFill>
                    <a:schemeClr val="tx1"/>
                  </a:solidFill>
                  <a:latin typeface="Arial" panose="020B0604020202020204" pitchFamily="34" charset="0"/>
                  <a:ea typeface="メイリオ" panose="020B0604030504040204" pitchFamily="50" charset="-128"/>
                  <a:cs typeface="Arial" panose="020B0604020202020204" pitchFamily="34" charset="0"/>
                </a:rPr>
                <a:t>・Nasayang na mga materyales</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tl" sz="900" b="1" dirty="0">
                  <a:solidFill>
                    <a:srgbClr val="C00000"/>
                  </a:solidFill>
                  <a:latin typeface="Arial" panose="020B0604020202020204" pitchFamily="34" charset="0"/>
                  <a:ea typeface="メイリオ" panose="020B0604030504040204" pitchFamily="50" charset="-128"/>
                  <a:cs typeface="Arial" panose="020B0604020202020204" pitchFamily="34" charset="0"/>
                </a:rPr>
                <a:t>Nagkakaroon ng polusyon</a:t>
              </a:r>
              <a:endParaRPr lang="en-US" altLang="ja-JP" sz="9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・Pagleak ng langis at ibang nakapipinsalang sangkap</a:t>
              </a:r>
              <a:endParaRPr lang="en-US" altLang="ja-JP" sz="9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900" dirty="0">
                  <a:solidFill>
                    <a:schemeClr val="tx1"/>
                  </a:solidFill>
                  <a:latin typeface="Arial" panose="020B0604020202020204" pitchFamily="34" charset="0"/>
                  <a:ea typeface="メイリオ" panose="020B0604030504040204" pitchFamily="50" charset="-128"/>
                  <a:cs typeface="Arial" panose="020B0604020202020204" pitchFamily="34" charset="0"/>
                </a:rPr>
                <a:t>・Nagkakaroon ng abnormal na amoy, atbp.</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100">
                <a:latin typeface="Arial" panose="020B0604020202020204" pitchFamily="34" charset="0"/>
                <a:cs typeface="Arial" panose="020B0604020202020204" pitchFamily="34" charset="0"/>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100">
                <a:latin typeface="Arial" panose="020B0604020202020204" pitchFamily="34" charset="0"/>
                <a:cs typeface="Arial" panose="020B0604020202020204" pitchFamily="34" charset="0"/>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100">
                <a:latin typeface="Arial" panose="020B0604020202020204" pitchFamily="34" charset="0"/>
                <a:cs typeface="Arial" panose="020B0604020202020204" pitchFamily="34" charset="0"/>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100">
                <a:latin typeface="Arial" panose="020B0604020202020204" pitchFamily="34" charset="0"/>
                <a:cs typeface="Arial" panose="020B0604020202020204" pitchFamily="34" charset="0"/>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100">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935321"/>
          </a:xfrm>
          <a:prstGeom prst="rect">
            <a:avLst/>
          </a:prstGeom>
        </p:spPr>
        <p:txBody>
          <a:bodyPr wrap="square" rtlCol="0">
            <a:spAutoFit/>
          </a:bodyPr>
          <a:lstStyle/>
          <a:p>
            <a:pPr algn="just" rtl="0" fontAlgn="auto">
              <a:lnSpc>
                <a:spcPct val="150000"/>
              </a:lnSpc>
              <a:spcBef>
                <a:spcPts val="0"/>
              </a:spcBef>
              <a:spcAft>
                <a:spcPts val="0"/>
              </a:spcAft>
              <a:defRPr/>
            </a:pPr>
            <a:r>
              <a:rPr lang="tl" sz="1400" b="1">
                <a:solidFill>
                  <a:srgbClr val="C00000"/>
                </a:solidFill>
                <a:latin typeface="Arial" panose="020B0604020202020204" pitchFamily="34" charset="0"/>
                <a:ea typeface="メイリオ" pitchFamily="50" charset="-128"/>
                <a:cs typeface="Arial" panose="020B0604020202020204" pitchFamily="34" charset="0"/>
              </a:rPr>
              <a:t>○ Kapag hindi sapat ang pagsasagawa ng 5S…</a:t>
            </a:r>
            <a:r>
              <a:rPr lang="tl" sz="1200" b="1">
                <a:solidFill>
                  <a:srgbClr val="C00000"/>
                </a:solidFill>
                <a:latin typeface="Arial" panose="020B0604020202020204" pitchFamily="34" charset="0"/>
                <a:ea typeface="メイリオ" pitchFamily="50" charset="-128"/>
                <a:cs typeface="Arial" panose="020B0604020202020204" pitchFamily="34" charset="0"/>
              </a:rPr>
              <a:t>	</a:t>
            </a:r>
          </a:p>
          <a:p>
            <a:pPr algn="just" rtl="0" fontAlgn="auto">
              <a:lnSpc>
                <a:spcPct val="150000"/>
              </a:lnSpc>
              <a:spcBef>
                <a:spcPts val="0"/>
              </a:spcBef>
              <a:spcAft>
                <a:spcPts val="0"/>
              </a:spcAft>
              <a:defRPr/>
            </a:pPr>
            <a:r>
              <a:rPr lang="tl" sz="1200">
                <a:latin typeface="Arial" panose="020B0604020202020204" pitchFamily="34" charset="0"/>
                <a:ea typeface="メイリオ" pitchFamily="50" charset="-128"/>
                <a:cs typeface="Arial" panose="020B0604020202020204" pitchFamily="34" charset="0"/>
              </a:rPr>
              <a:t>　 Kapag hindi sapat ang pagsasagawa ng 5S, maaari ito maging sanhi ng iba’t ibang masamang epekto tulad ng mga sumusunod Siguruhing isagawa ang mga ito.</a:t>
            </a:r>
            <a:endParaRPr lang="en-US" altLang="ja-JP" sz="1200" dirty="0">
              <a:latin typeface="Arial" panose="020B0604020202020204" pitchFamily="34" charset="0"/>
              <a:ea typeface="メイリオ"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rtl="0"/>
              <a:t>12</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tl" sz="1200">
                  <a:solidFill>
                    <a:prstClr val="black"/>
                  </a:solidFill>
                  <a:latin typeface="Arial" panose="020B0604020202020204" pitchFamily="34" charset="0"/>
                  <a:ea typeface="メイリオ" pitchFamily="50" charset="-128"/>
                  <a:cs typeface="Arial" panose="020B0604020202020204" pitchFamily="34" charset="0"/>
                </a:rPr>
                <a:t>　Isagawa ang mga sumusunod na mga punto sa kaligtasan na batay sa mga aksidente sa trabaho sa industriya ng pagmamanupaktura.</a:t>
              </a:r>
              <a:endParaRPr lang="en-US" altLang="ja-JP" sz="12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spcBef>
                  <a:spcPts val="600"/>
                </a:spcBef>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Dapat isaisip ng mga manggagawa ang kaligtasan sa trabaho.</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Ang manggagawa ay maaaring magtrabaho ng mag-isa sa lugar pagtatapunan ng basura kaya dapat maging aware siya at</a:t>
              </a:r>
              <a:r>
                <a:rPr lang="en-US" sz="1200" dirty="0">
                  <a:solidFill>
                    <a:prstClr val="black"/>
                  </a:solidFill>
                  <a:latin typeface="Arial" panose="020B0604020202020204" pitchFamily="34" charset="0"/>
                  <a:ea typeface="メイリオ" pitchFamily="50" charset="-128"/>
                  <a:cs typeface="Arial" panose="020B0604020202020204" pitchFamily="34" charset="0"/>
                </a:rPr>
                <a:t> </a:t>
              </a:r>
              <a:r>
                <a:rPr lang="tl" sz="1200" dirty="0">
                  <a:solidFill>
                    <a:prstClr val="black"/>
                  </a:solidFill>
                  <a:latin typeface="Arial" panose="020B0604020202020204" pitchFamily="34" charset="0"/>
                  <a:ea typeface="メイリオ" pitchFamily="50" charset="-128"/>
                  <a:cs typeface="Arial" panose="020B0604020202020204" pitchFamily="34" charset="0"/>
                </a:rPr>
                <a:t>sumunod sa mga papmamaraan ng ligtas na pagtatrabaho.</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600"/>
                </a:spcBef>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Patigilin ang conveyor bago tanggalin ang mga bagay na nakaipit roon o magsagawa ng </a:t>
              </a:r>
              <a:br>
                <a:rPr lang="tl" sz="1200" dirty="0">
                  <a:solidFill>
                    <a:srgbClr val="0000CC"/>
                  </a:solidFill>
                  <a:latin typeface="Arial" panose="020B0604020202020204" pitchFamily="34" charset="0"/>
                  <a:ea typeface="メイリオ" pitchFamily="50" charset="-128"/>
                  <a:cs typeface="Arial" panose="020B0604020202020204" pitchFamily="34" charset="0"/>
                </a:rPr>
              </a:br>
              <a:r>
                <a:rPr lang="tl" sz="1200" dirty="0">
                  <a:solidFill>
                    <a:srgbClr val="0000CC"/>
                  </a:solidFill>
                  <a:latin typeface="Arial" panose="020B0604020202020204" pitchFamily="34" charset="0"/>
                  <a:ea typeface="メイリオ" pitchFamily="50" charset="-128"/>
                  <a:cs typeface="Arial" panose="020B0604020202020204" pitchFamily="34" charset="0"/>
                </a:rPr>
                <a:t>pagsusuri o repair.</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・Siguruhing patigilin ang conveyor bago tanggalin ang mga bagay na nakaipit roon o </a:t>
              </a:r>
              <a:br>
                <a:rPr lang="tl" sz="1200" dirty="0">
                  <a:solidFill>
                    <a:prstClr val="black"/>
                  </a:solidFill>
                  <a:latin typeface="Arial" panose="020B0604020202020204" pitchFamily="34" charset="0"/>
                  <a:ea typeface="メイリオ" pitchFamily="50" charset="-128"/>
                  <a:cs typeface="Arial" panose="020B0604020202020204" pitchFamily="34" charset="0"/>
                </a:rPr>
              </a:br>
              <a:r>
                <a:rPr lang="tl" sz="1200" dirty="0">
                  <a:solidFill>
                    <a:prstClr val="black"/>
                  </a:solidFill>
                  <a:latin typeface="Arial" panose="020B0604020202020204" pitchFamily="34" charset="0"/>
                  <a:ea typeface="メイリオ" pitchFamily="50" charset="-128"/>
                  <a:cs typeface="Arial" panose="020B0604020202020204" pitchFamily="34" charset="0"/>
                </a:rPr>
                <a:t>magsagawa ng repair o pagsusuri.</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・Huwag tumuntong sa conveyor.　</a:t>
              </a:r>
            </a:p>
            <a:p>
              <a:pPr rtl="0">
                <a:lnSpc>
                  <a:spcPct val="125000"/>
                </a:lnSpc>
                <a:spcBef>
                  <a:spcPts val="600"/>
                </a:spcBef>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Iwasang magkaroon ng contact sa mga heavy machine o forklift kapag dadaan sa planta.</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・Maglakad sa ligtas na daan.</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・Huwag tumalon mula sa likod ng mga bagay.</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600"/>
                </a:spcBef>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Dapat iwasan ng mga driver ng mga heavy machine ang mga naglalakad.</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・Kapag nakitang gumalaw ng kusa ang nakatigil na heavy machine, huwag subukang sumakay o pigilan ito.</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・Huwag sumandal palabas mula sa driver’s seat.</a:t>
              </a: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・Mag-ingat sa mga naglalakad kapag inaabante ang heavy machine na may buhat na load.</a:t>
              </a:r>
            </a:p>
            <a:p>
              <a:pPr rtl="0">
                <a:lnSpc>
                  <a:spcPct val="125000"/>
                </a:lnSpc>
                <a:defRPr/>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2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9" name="正方形/長方形 8"/>
          <p:cNvSpPr/>
          <p:nvPr/>
        </p:nvSpPr>
        <p:spPr>
          <a:xfrm>
            <a:off x="404811" y="1144685"/>
            <a:ext cx="6327428" cy="307777"/>
          </a:xfrm>
          <a:prstGeom prst="rect">
            <a:avLst/>
          </a:prstGeom>
        </p:spPr>
        <p:txBody>
          <a:bodyPr wrap="square" rtlCol="0">
            <a:spAutoFit/>
          </a:bodyPr>
          <a:lstStyle/>
          <a:p>
            <a:pPr rtl="0">
              <a:defRPr/>
            </a:pPr>
            <a:r>
              <a:rPr lang="tl" sz="1400" b="1">
                <a:solidFill>
                  <a:srgbClr val="C00000"/>
                </a:solidFill>
                <a:latin typeface="Arial" panose="020B0604020202020204" pitchFamily="34" charset="0"/>
                <a:ea typeface="メイリオ" pitchFamily="50" charset="-128"/>
                <a:cs typeface="Arial" panose="020B0604020202020204" pitchFamily="34" charset="0"/>
              </a:rPr>
              <a:t>(1) Mga puntos para makaiwas sa aksidente: Pagka-ipit o pagka-kawit</a:t>
            </a:r>
            <a:endParaRPr lang="en-US" altLang="ja-JP" sz="1400" b="1" dirty="0">
              <a:solidFill>
                <a:srgbClr val="C00000"/>
              </a:solidFill>
              <a:latin typeface="Arial" panose="020B0604020202020204" pitchFamily="34" charset="0"/>
              <a:ea typeface="メイリオ" pitchFamily="50" charset="-128"/>
              <a:cs typeface="Arial" panose="020B0604020202020204" pitchFamily="34" charset="0"/>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6672"/>
            <a:ext cx="8519949" cy="505244"/>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400" b="1" dirty="0">
                <a:solidFill>
                  <a:prstClr val="white"/>
                </a:solidFill>
                <a:latin typeface="Arial" panose="020B0604020202020204" pitchFamily="34" charset="0"/>
                <a:ea typeface="ＭＳ ゴシック" pitchFamily="49" charset="-128"/>
                <a:cs typeface="Arial" panose="020B0604020202020204" pitchFamily="34" charset="0"/>
              </a:rPr>
              <a:t>Punto 6: Sama-samang magtrabaho nang ligtas upang mapanatiling ligtas ang lugar ng trabaho.</a:t>
            </a:r>
            <a:endParaRPr lang="ja-JP" altLang="en-US" sz="1400" b="1" dirty="0">
              <a:solidFill>
                <a:prstClr val="white"/>
              </a:solidFill>
              <a:latin typeface="Arial" panose="020B0604020202020204" pitchFamily="34" charset="0"/>
              <a:ea typeface="ＭＳ ゴシック" pitchFamily="49"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dirty="0">
                <a:solidFill>
                  <a:srgbClr val="0000CC"/>
                </a:solidFill>
                <a:latin typeface="Arial" panose="020B0604020202020204" pitchFamily="34" charset="0"/>
                <a:ea typeface="メイリオ" pitchFamily="50" charset="-128"/>
                <a:cs typeface="Arial" panose="020B0604020202020204" pitchFamily="34" charset="0"/>
              </a:rPr>
              <a:t>■ Kaso 2-1: </a:t>
            </a:r>
            <a:r>
              <a:rPr lang="tl" sz="1300" dirty="0">
                <a:solidFill>
                  <a:prstClr val="black"/>
                </a:solidFill>
                <a:latin typeface="Arial" panose="020B0604020202020204" pitchFamily="34" charset="0"/>
                <a:ea typeface="メイリオ" pitchFamily="50" charset="-128"/>
                <a:cs typeface="Arial" panose="020B0604020202020204" pitchFamily="34" charset="0"/>
              </a:rPr>
              <a:t>Isang manggagawa ang nagtatrabaho upang alisin ang plaster mula sa bahagi ng return roller ng conveyor na naka-set up para sa crusher gamit ang wire brush at habang inaalis niya ito, hindi niya tinigil ang conveyor. Nakawit ang wire brush sa pagitan ng bahagi ng return roller at conveyor belt kasama ang kanyang kanang braso hanggang sa bandang balikat.</a:t>
            </a:r>
          </a:p>
        </p:txBody>
      </p:sp>
      <p:sp>
        <p:nvSpPr>
          <p:cNvPr id="7" name="テキスト ボックス 6"/>
          <p:cNvSpPr txBox="1"/>
          <p:nvPr/>
        </p:nvSpPr>
        <p:spPr>
          <a:xfrm>
            <a:off x="476671" y="188640"/>
            <a:ext cx="5806653" cy="338554"/>
          </a:xfrm>
          <a:prstGeom prst="rect">
            <a:avLst/>
          </a:prstGeom>
          <a:noFill/>
        </p:spPr>
        <p:txBody>
          <a:bodyPr wrap="square" rtlCol="0">
            <a:spAutoFit/>
          </a:bodyPr>
          <a:lstStyle/>
          <a:p>
            <a:pPr rtl="0"/>
            <a:r>
              <a:rPr lang="tl" sz="1600" dirty="0">
                <a:solidFill>
                  <a:srgbClr val="0000CC"/>
                </a:solidFill>
                <a:latin typeface="Arial" panose="020B0604020202020204" pitchFamily="34" charset="0"/>
                <a:ea typeface="メイリオ" panose="020B0604030504040204" pitchFamily="50" charset="-128"/>
                <a:cs typeface="Arial" panose="020B0604020202020204" pitchFamily="34" charset="0"/>
              </a:rPr>
              <a:t>[Kaso ng aksiednte: Pagka-ipit o pagka-kawit]</a:t>
            </a:r>
            <a:endParaRPr lang="ja-JP" altLang="en-US" sz="1600"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a:solidFill>
                  <a:srgbClr val="0000CC"/>
                </a:solidFill>
                <a:latin typeface="Arial" panose="020B0604020202020204" pitchFamily="34" charset="0"/>
                <a:ea typeface="メイリオ" pitchFamily="50" charset="-128"/>
                <a:cs typeface="Arial" panose="020B0604020202020204" pitchFamily="34" charset="0"/>
              </a:rPr>
              <a:t>■ Kaso 2-2: </a:t>
            </a:r>
            <a:r>
              <a:rPr lang="tl" sz="1300">
                <a:solidFill>
                  <a:prstClr val="black"/>
                </a:solidFill>
                <a:latin typeface="Arial" panose="020B0604020202020204" pitchFamily="34" charset="0"/>
                <a:ea typeface="メイリオ" pitchFamily="50" charset="-128"/>
                <a:cs typeface="Arial" panose="020B0604020202020204" pitchFamily="34" charset="0"/>
              </a:rPr>
              <a:t>Isang manggagawa ang iniwanang tumatakbo ang conveyor habang sinusuri ang tension ng chain. Kaya nakawit ang kanyang katawan sa component ng gumagalaw na conveyor.</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50000"/>
              </a:lnSpc>
              <a:spcBef>
                <a:spcPts val="600"/>
              </a:spcBef>
              <a:spcAft>
                <a:spcPts val="0"/>
              </a:spcAft>
              <a:defRPr/>
            </a:pPr>
            <a:r>
              <a:rPr lang="tl" sz="1300">
                <a:solidFill>
                  <a:srgbClr val="0000CC"/>
                </a:solidFill>
                <a:latin typeface="Arial" panose="020B0604020202020204" pitchFamily="34" charset="0"/>
                <a:ea typeface="メイリオ" pitchFamily="50" charset="-128"/>
                <a:cs typeface="Arial" panose="020B0604020202020204" pitchFamily="34" charset="0"/>
              </a:rPr>
              <a:t>■ Kaso 2-3　</a:t>
            </a:r>
            <a:r>
              <a:rPr lang="tl" sz="1300">
                <a:solidFill>
                  <a:schemeClr val="tx1"/>
                </a:solidFill>
                <a:latin typeface="Arial" panose="020B0604020202020204" pitchFamily="34" charset="0"/>
                <a:ea typeface="メイリオ" pitchFamily="50" charset="-128"/>
                <a:cs typeface="Arial" panose="020B0604020202020204" pitchFamily="34" charset="0"/>
              </a:rPr>
              <a:t>Isang manggagawa ang sumusuri ng garbage truck (packer). Sinusuri niya ang joint sa pagitan ng katawan at tailgate at nang inaangat ang gate. Biglang nahulog ang tailgate at naipit siya.</a:t>
            </a:r>
            <a:r>
              <a:rPr lang="tl" sz="1300">
                <a:solidFill>
                  <a:srgbClr val="0000CC"/>
                </a:solidFill>
                <a:latin typeface="Arial" panose="020B0604020202020204" pitchFamily="34" charset="0"/>
                <a:ea typeface="メイリオ" pitchFamily="50" charset="-128"/>
                <a:cs typeface="Arial" panose="020B0604020202020204" pitchFamily="34" charset="0"/>
              </a:rPr>
              <a:t> </a:t>
            </a:r>
            <a:r>
              <a:rPr lang="tl" sz="1300">
                <a:latin typeface="Arial" panose="020B0604020202020204" pitchFamily="34" charset="0"/>
                <a:ea typeface="メイリオ" pitchFamily="50" charset="-128"/>
                <a:cs typeface="Arial" panose="020B0604020202020204" pitchFamily="34" charset="0"/>
              </a:rPr>
              <a:t>.</a:t>
            </a: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600"/>
              </a:spcBef>
              <a:spcAft>
                <a:spcPts val="0"/>
              </a:spcAft>
              <a:defRPr/>
            </a:pP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0"/>
              </a:spcBef>
              <a:spcAft>
                <a:spcPts val="0"/>
              </a:spcAft>
              <a:defRPr/>
            </a:pP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0"/>
              </a:spcBef>
              <a:spcAft>
                <a:spcPts val="0"/>
              </a:spcAft>
              <a:defRPr/>
            </a:pPr>
            <a:endParaRPr lang="ja-JP" altLang="en-US" sz="1300"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14</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tl" sz="1400">
                  <a:latin typeface="Arial" panose="020B0604020202020204" pitchFamily="34" charset="0"/>
                  <a:ea typeface="メイリオ" pitchFamily="50" charset="-128"/>
                  <a:cs typeface="Arial" panose="020B0604020202020204" pitchFamily="34" charset="0"/>
                </a:rPr>
                <a:t>　Isagawa ang mga sumusunod na mga punto sa kaligtasan na batay sa mga aksidente sa trabaho sa industriya ng pagmamanupaktura.</a:t>
              </a:r>
              <a:endParaRPr lang="en-US" altLang="ja-JP" sz="1400">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fontAlgn="auto">
                <a:lnSpc>
                  <a:spcPct val="125000"/>
                </a:lnSpc>
                <a:spcBef>
                  <a:spcPts val="600"/>
                </a:spcBef>
                <a:spcAft>
                  <a:spcPts val="0"/>
                </a:spcAft>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Dapat isaisip ng mga manggagawa ang kaligtasan sa trabaho.</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tl" sz="1200" dirty="0">
                  <a:solidFill>
                    <a:schemeClr val="tx1"/>
                  </a:solidFill>
                  <a:latin typeface="Arial" panose="020B0604020202020204" pitchFamily="34" charset="0"/>
                  <a:ea typeface="メイリオ" pitchFamily="50" charset="-128"/>
                  <a:cs typeface="Arial" panose="020B0604020202020204" pitchFamily="34" charset="0"/>
                </a:rPr>
                <a:t>　　Ang manggagawa ay maaaring magtrabaho ng mag-isa sa lugar pagtatapunan ng </a:t>
              </a:r>
              <a:br>
                <a:rPr lang="tl" sz="1200" dirty="0">
                  <a:solidFill>
                    <a:schemeClr val="tx1"/>
                  </a:solidFill>
                  <a:latin typeface="Arial" panose="020B0604020202020204" pitchFamily="34" charset="0"/>
                  <a:ea typeface="メイリオ" pitchFamily="50" charset="-128"/>
                  <a:cs typeface="Arial" panose="020B0604020202020204" pitchFamily="34" charset="0"/>
                </a:rPr>
              </a:br>
              <a:r>
                <a:rPr lang="tl" sz="1200" dirty="0">
                  <a:solidFill>
                    <a:schemeClr val="tx1"/>
                  </a:solidFill>
                  <a:latin typeface="Arial" panose="020B0604020202020204" pitchFamily="34" charset="0"/>
                  <a:ea typeface="メイリオ" pitchFamily="50" charset="-128"/>
                  <a:cs typeface="Arial" panose="020B0604020202020204" pitchFamily="34" charset="0"/>
                </a:rPr>
                <a:t>basura kaya dapat maging aware siya at</a:t>
              </a:r>
              <a:endParaRPr lang="en-US" altLang="ja-JP" sz="12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tl" sz="1200" dirty="0">
                  <a:solidFill>
                    <a:schemeClr val="tx1"/>
                  </a:solidFill>
                  <a:latin typeface="Arial" panose="020B0604020202020204" pitchFamily="34" charset="0"/>
                  <a:ea typeface="メイリオ" pitchFamily="50" charset="-128"/>
                  <a:cs typeface="Arial" panose="020B0604020202020204" pitchFamily="34" charset="0"/>
                </a:rPr>
                <a:t>　Sundin ang mga papmamaraan ng kaligtasan sa trabaho.</a:t>
              </a: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600"/>
                </a:spcBef>
                <a:spcAft>
                  <a:spcPts val="0"/>
                </a:spcAft>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■Iwasan ang pagtayo sa tailgate kapag nagtatrabaho. </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r>
                <a:rPr lang="tl" sz="1200" spc="-50" dirty="0">
                  <a:solidFill>
                    <a:schemeClr val="tx1"/>
                  </a:solidFill>
                  <a:latin typeface="Arial" panose="020B0604020202020204" pitchFamily="34" charset="0"/>
                  <a:ea typeface="メイリオ" pitchFamily="50" charset="-128"/>
                  <a:cs typeface="Arial" panose="020B0604020202020204" pitchFamily="34" charset="0"/>
                </a:rPr>
                <a:t>　Kapag nagtatrabaho sa ibabaw ng loading platform, dapat i-set up ang movable platform malapit sa loading platform at iwasang tumayo sa tailgate.</a:t>
              </a:r>
              <a:endParaRPr lang="en-US" altLang="ja-JP" sz="1200" spc="-5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600"/>
                </a:spcBef>
                <a:spcAft>
                  <a:spcPts val="0"/>
                </a:spcAft>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■Gumamit ng ascending and descending equipment para mag-load sa loading platform ng truck.</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a:t>
              </a:r>
              <a:r>
                <a:rPr lang="tl" sz="1200" dirty="0">
                  <a:solidFill>
                    <a:schemeClr val="tx1"/>
                  </a:solidFill>
                  <a:latin typeface="Arial" panose="020B0604020202020204" pitchFamily="34" charset="0"/>
                  <a:ea typeface="メイリオ" pitchFamily="50" charset="-128"/>
                  <a:cs typeface="Arial" panose="020B0604020202020204" pitchFamily="34" charset="0"/>
                </a:rPr>
                <a:t>Kapag nagtatrabaho sa lugar ng pagtatapunan ng basura, humingi ng permiso at i-set up ang ascending and descending equipment roon.</a:t>
              </a:r>
              <a:endParaRPr lang="en-US" altLang="ja-JP" sz="12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tl" sz="1200" dirty="0">
                  <a:solidFill>
                    <a:schemeClr val="tx1"/>
                  </a:solidFill>
                  <a:latin typeface="Arial" panose="020B0604020202020204" pitchFamily="34" charset="0"/>
                  <a:ea typeface="メイリオ" pitchFamily="50" charset="-128"/>
                  <a:cs typeface="Arial" panose="020B0604020202020204" pitchFamily="34" charset="0"/>
                </a:rPr>
                <a:t>　(Larawan 3)</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■Siguruhing gumamit ng “fall-arrest system” *equipment na naka-install kung mayroon nito.</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r>
                <a:rPr lang="tl" sz="1200" dirty="0">
                  <a:solidFill>
                    <a:schemeClr val="tx1"/>
                  </a:solidFill>
                  <a:latin typeface="Arial" panose="020B0604020202020204" pitchFamily="34" charset="0"/>
                  <a:ea typeface="メイリオ" pitchFamily="50" charset="-128"/>
                  <a:cs typeface="Arial" panose="020B0604020202020204" pitchFamily="34" charset="0"/>
                </a:rPr>
                <a:t>　Habang nagtatrabaho sa mataas na lugar tulad ng sa taas ng mga basura sa truck, siguruhing gumamit ng “fall-arrest system”, equipment na naka-install kung mayroon nito.　(Larawan 1 at 2)</a:t>
              </a:r>
              <a:endParaRPr lang="en-US" altLang="ja-JP" sz="1200"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600"/>
                </a:spcBef>
                <a:spcAft>
                  <a:spcPts val="0"/>
                </a:spcAft>
                <a:defRPr/>
              </a:pPr>
              <a:r>
                <a:rPr lang="tl" sz="1200" dirty="0">
                  <a:solidFill>
                    <a:srgbClr val="C00000"/>
                  </a:solidFill>
                  <a:latin typeface="Arial" panose="020B0604020202020204" pitchFamily="34" charset="0"/>
                  <a:ea typeface="メイリオ" pitchFamily="50" charset="-128"/>
                  <a:cs typeface="Arial" panose="020B0604020202020204" pitchFamily="34" charset="0"/>
                </a:rPr>
                <a:t>*Ang pangalan ng “safety belt” ay binago bilang “fall-arrest system” ayon sa batas. (Tingnan ang Slide 9)</a:t>
              </a: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endParaRPr lang="ja-JP" altLang="en-US" sz="1200" dirty="0">
                <a:solidFill>
                  <a:srgbClr val="C00000"/>
                </a:solidFill>
                <a:latin typeface="Arial" panose="020B0604020202020204" pitchFamily="34" charset="0"/>
                <a:ea typeface="メイリオ" pitchFamily="50" charset="-128"/>
                <a:cs typeface="Arial" panose="020B0604020202020204" pitchFamily="34" charset="0"/>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6039396" cy="338554"/>
          </a:xfrm>
          <a:prstGeom prst="rect">
            <a:avLst/>
          </a:prstGeom>
        </p:spPr>
        <p:txBody>
          <a:bodyPr wrap="square" rtlCol="0">
            <a:spAutoFit/>
          </a:bodyPr>
          <a:lstStyle/>
          <a:p>
            <a:pPr rtl="0" fontAlgn="auto">
              <a:spcBef>
                <a:spcPts val="0"/>
              </a:spcBef>
              <a:spcAft>
                <a:spcPts val="0"/>
              </a:spcAft>
              <a:defRPr/>
            </a:pPr>
            <a:r>
              <a:rPr lang="tl" sz="1600" b="1" dirty="0">
                <a:solidFill>
                  <a:srgbClr val="C00000"/>
                </a:solidFill>
                <a:latin typeface="Arial" panose="020B0604020202020204" pitchFamily="34" charset="0"/>
                <a:ea typeface="メイリオ" pitchFamily="50" charset="-128"/>
                <a:cs typeface="Arial" panose="020B0604020202020204" pitchFamily="34" charset="0"/>
              </a:rPr>
              <a:t>(2) Mga puntos para makaiwas sa aksidente: Pagkahulog</a:t>
            </a:r>
            <a:endParaRPr lang="en-US" altLang="ja-JP" sz="16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15</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tl" sz="1400">
                  <a:latin typeface="Arial" panose="020B0604020202020204" pitchFamily="34" charset="0"/>
                  <a:ea typeface="メイリオ" pitchFamily="50" charset="-128"/>
                  <a:cs typeface="Arial" panose="020B0604020202020204" pitchFamily="34" charset="0"/>
                </a:rPr>
                <a:t>　Isagawa ang mga sumusunod na mga punto sa kaligtasan na batay sa mga aksidente sa trabaho sa industriya ng pagmamanupaktura.</a:t>
              </a:r>
              <a:endParaRPr lang="en-US" altLang="ja-JP" sz="1400">
                <a:latin typeface="Arial" panose="020B0604020202020204" pitchFamily="34" charset="0"/>
                <a:ea typeface="メイリオ" pitchFamily="50" charset="-128"/>
                <a:cs typeface="Arial" panose="020B0604020202020204" pitchFamily="34" charset="0"/>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ja-JP" altLang="en-US" sz="14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6" name="正方形/長方形 5"/>
          <p:cNvSpPr/>
          <p:nvPr/>
        </p:nvSpPr>
        <p:spPr>
          <a:xfrm>
            <a:off x="518610" y="458188"/>
            <a:ext cx="7971056" cy="369332"/>
          </a:xfrm>
          <a:prstGeom prst="rect">
            <a:avLst/>
          </a:prstGeom>
        </p:spPr>
        <p:txBody>
          <a:bodyPr wrap="square" rtlCol="0">
            <a:spAutoFit/>
          </a:bodyPr>
          <a:lstStyle/>
          <a:p>
            <a:pPr rtl="0" fontAlgn="auto">
              <a:spcBef>
                <a:spcPts val="0"/>
              </a:spcBef>
              <a:spcAft>
                <a:spcPts val="0"/>
              </a:spcAft>
              <a:defRPr/>
            </a:pPr>
            <a:r>
              <a:rPr lang="tl" dirty="0">
                <a:solidFill>
                  <a:srgbClr val="0000CC"/>
                </a:solidFill>
                <a:latin typeface="Arial" panose="020B0604020202020204" pitchFamily="34" charset="0"/>
                <a:ea typeface="メイリオ" pitchFamily="50" charset="-128"/>
                <a:cs typeface="Arial" panose="020B0604020202020204" pitchFamily="34" charset="0"/>
              </a:rPr>
              <a:t>[Halimbawa ng mga hakbang para makaiwas sa aksiednte: Pagkahulog]</a:t>
            </a:r>
          </a:p>
        </p:txBody>
      </p:sp>
      <p:sp>
        <p:nvSpPr>
          <p:cNvPr id="10" name="テキスト ボックス 9"/>
          <p:cNvSpPr txBox="1"/>
          <p:nvPr/>
        </p:nvSpPr>
        <p:spPr>
          <a:xfrm>
            <a:off x="5323382" y="5034662"/>
            <a:ext cx="3166284" cy="461665"/>
          </a:xfrm>
          <a:prstGeom prst="rect">
            <a:avLst/>
          </a:prstGeom>
          <a:noFill/>
        </p:spPr>
        <p:txBody>
          <a:bodyPr wrap="square" rtlCol="0">
            <a:spAutoFit/>
          </a:bodyPr>
          <a:lstStyle/>
          <a:p>
            <a:pPr algn="ctr" rtl="0"/>
            <a:r>
              <a:rPr lang="tl" sz="1200" b="1" dirty="0">
                <a:latin typeface="Arial" panose="020B0604020202020204" pitchFamily="34" charset="0"/>
                <a:cs typeface="Arial" panose="020B0604020202020204" pitchFamily="34" charset="0"/>
              </a:rPr>
              <a:t>Larawan 2: Equipment na naka-install para makabit ang fall-arrest system rito </a:t>
            </a:r>
            <a:endParaRPr kumimoji="1" lang="ja-JP" altLang="en-US" sz="1200" b="1" dirty="0">
              <a:latin typeface="Arial" panose="020B0604020202020204" pitchFamily="34" charset="0"/>
              <a:cs typeface="Arial" panose="020B0604020202020204" pitchFamily="34" charset="0"/>
            </a:endParaRPr>
          </a:p>
        </p:txBody>
      </p:sp>
      <p:sp>
        <p:nvSpPr>
          <p:cNvPr id="11" name="テキスト ボックス 10"/>
          <p:cNvSpPr txBox="1"/>
          <p:nvPr/>
        </p:nvSpPr>
        <p:spPr>
          <a:xfrm>
            <a:off x="5439949" y="5826750"/>
            <a:ext cx="3380523" cy="461665"/>
          </a:xfrm>
          <a:prstGeom prst="rect">
            <a:avLst/>
          </a:prstGeom>
          <a:noFill/>
        </p:spPr>
        <p:txBody>
          <a:bodyPr wrap="square" rtlCol="0">
            <a:spAutoFit/>
          </a:bodyPr>
          <a:lstStyle/>
          <a:p>
            <a:pPr rtl="0"/>
            <a:r>
              <a:rPr lang="tl" sz="1200" b="1">
                <a:latin typeface="Arial" panose="020B0604020202020204" pitchFamily="34" charset="0"/>
                <a:cs typeface="Arial" panose="020B0604020202020204" pitchFamily="34" charset="0"/>
              </a:rPr>
              <a:t>Larawan 3: Ascending and descending equipment sa load ng truck</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539552" y="5178678"/>
            <a:ext cx="3166284" cy="461665"/>
          </a:xfrm>
          <a:prstGeom prst="rect">
            <a:avLst/>
          </a:prstGeom>
          <a:noFill/>
        </p:spPr>
        <p:txBody>
          <a:bodyPr wrap="square" rtlCol="0">
            <a:spAutoFit/>
          </a:bodyPr>
          <a:lstStyle/>
          <a:p>
            <a:pPr algn="ctr" rtl="0"/>
            <a:r>
              <a:rPr lang="tl" sz="1200" b="1">
                <a:latin typeface="Arial" panose="020B0604020202020204" pitchFamily="34" charset="0"/>
                <a:cs typeface="Arial" panose="020B0604020202020204" pitchFamily="34" charset="0"/>
              </a:rPr>
              <a:t>Larawan 1: Equipment na naka-install para makabit ang fall-arrest system rito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16</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dirty="0">
                <a:solidFill>
                  <a:srgbClr val="0000CC"/>
                </a:solidFill>
                <a:latin typeface="Arial" panose="020B0604020202020204" pitchFamily="34" charset="0"/>
                <a:ea typeface="メイリオ" pitchFamily="50" charset="-128"/>
                <a:cs typeface="Arial" panose="020B0604020202020204" pitchFamily="34" charset="0"/>
              </a:rPr>
              <a:t>■ Kaso 1-1: </a:t>
            </a:r>
            <a:r>
              <a:rPr lang="tl" sz="1300" dirty="0">
                <a:solidFill>
                  <a:prstClr val="black"/>
                </a:solidFill>
                <a:latin typeface="Arial" panose="020B0604020202020204" pitchFamily="34" charset="0"/>
                <a:ea typeface="メイリオ" pitchFamily="50" charset="-128"/>
                <a:cs typeface="Arial" panose="020B0604020202020204" pitchFamily="34" charset="0"/>
              </a:rPr>
              <a:t>Isang manggagawa ang gumagabay sa garbage truck habang umaatras papunta sa waste pit. Sa pag-atras, natamaan siya ng ibang garbage truck na paatras sa kabilang pit, at muntik nang mahulog rito.</a:t>
            </a:r>
            <a:r>
              <a:rPr lang="tl" sz="1300" dirty="0">
                <a:solidFill>
                  <a:srgbClr val="0000CC"/>
                </a:solidFill>
                <a:latin typeface="Arial" panose="020B0604020202020204" pitchFamily="34" charset="0"/>
                <a:ea typeface="メイリオ" pitchFamily="50" charset="-128"/>
                <a:cs typeface="Arial" panose="020B0604020202020204" pitchFamily="34" charset="0"/>
              </a:rPr>
              <a:t> </a:t>
            </a:r>
            <a:r>
              <a:rPr lang="tl" sz="1300" dirty="0">
                <a:solidFill>
                  <a:prstClr val="white"/>
                </a:solidFill>
                <a:latin typeface="Arial" panose="020B0604020202020204" pitchFamily="34" charset="0"/>
                <a:ea typeface="メイリオ" pitchFamily="50" charset="-128"/>
                <a:cs typeface="Arial" panose="020B0604020202020204" pitchFamily="34" charset="0"/>
              </a:rPr>
              <a:t>.</a:t>
            </a: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spcBef>
                <a:spcPts val="600"/>
              </a:spcBef>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ja-JP" altLang="en-US" sz="13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pPr rtl="0"/>
            <a:r>
              <a:rPr lang="tl" dirty="0">
                <a:solidFill>
                  <a:srgbClr val="0000CC"/>
                </a:solidFill>
                <a:latin typeface="Arial" panose="020B0604020202020204" pitchFamily="34" charset="0"/>
                <a:ea typeface="メイリオ" panose="020B0604030504040204" pitchFamily="50" charset="-128"/>
                <a:cs typeface="Arial" panose="020B0604020202020204" pitchFamily="34" charset="0"/>
              </a:rPr>
              <a:t>[Kaso ng near-miss incidents: Pagkahulog]</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4" y="3411335"/>
            <a:ext cx="5777382"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a:solidFill>
                  <a:srgbClr val="0000CC"/>
                </a:solidFill>
                <a:latin typeface="Arial" panose="020B0604020202020204" pitchFamily="34" charset="0"/>
                <a:ea typeface="メイリオ" pitchFamily="50" charset="-128"/>
                <a:cs typeface="Arial" panose="020B0604020202020204" pitchFamily="34" charset="0"/>
              </a:rPr>
              <a:t>■ Kaso 1-2: </a:t>
            </a:r>
            <a:r>
              <a:rPr lang="tl" sz="1300">
                <a:solidFill>
                  <a:prstClr val="black"/>
                </a:solidFill>
                <a:latin typeface="Arial" panose="020B0604020202020204" pitchFamily="34" charset="0"/>
                <a:ea typeface="メイリオ" pitchFamily="50" charset="-128"/>
                <a:cs typeface="Arial" panose="020B0604020202020204" pitchFamily="34" charset="0"/>
              </a:rPr>
              <a:t> Matapos mag-load ng isang manggagawa ng 25 cardboard box na naglalaman ng dokumento (15 kg bawat isa) na ididispose sa truck, nilagyan niya ito ng tabon. Pagkatapos ayusin ang tabon sa kaliwang bahagi, naglakad siya sa pagitan ng mga box upang maayos na matabuanan ito nang buo nang mawalan siya ng balanse at muntik nang mahulog.</a:t>
            </a:r>
            <a:r>
              <a:rPr lang="tl" sz="1300">
                <a:solidFill>
                  <a:srgbClr val="0000CC"/>
                </a:solidFill>
                <a:latin typeface="Arial" panose="020B0604020202020204" pitchFamily="34" charset="0"/>
                <a:ea typeface="メイリオ" pitchFamily="50" charset="-128"/>
                <a:cs typeface="Arial" panose="020B0604020202020204" pitchFamily="34" charset="0"/>
              </a:rPr>
              <a:t> </a:t>
            </a:r>
            <a:r>
              <a:rPr lang="tl" sz="1300">
                <a:solidFill>
                  <a:prstClr val="white"/>
                </a:solidFill>
                <a:latin typeface="Arial" panose="020B0604020202020204" pitchFamily="34" charset="0"/>
                <a:ea typeface="メイリオ" pitchFamily="50" charset="-128"/>
                <a:cs typeface="Arial" panose="020B0604020202020204" pitchFamily="34" charset="0"/>
              </a:rPr>
              <a:t>.</a:t>
            </a: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spcBef>
                <a:spcPts val="600"/>
              </a:spcBef>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ja-JP" altLang="en-US" sz="13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17</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tl" sz="1200">
                  <a:solidFill>
                    <a:prstClr val="black"/>
                  </a:solidFill>
                  <a:latin typeface="Arial" panose="020B0604020202020204" pitchFamily="34" charset="0"/>
                  <a:ea typeface="メイリオ" pitchFamily="50" charset="-128"/>
                  <a:cs typeface="Arial" panose="020B0604020202020204" pitchFamily="34" charset="0"/>
                </a:rPr>
                <a:t>　Isagawa ang mga sumusunod na mga punto sa kaligtasan na batay sa mga aksidente sa trabaho sa industriya ng pagmamanupaktura.</a:t>
              </a:r>
              <a:endParaRPr lang="en-US" altLang="ja-JP" sz="12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defRPr/>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tl" sz="1400" dirty="0">
                  <a:solidFill>
                    <a:srgbClr val="0000CC"/>
                  </a:solidFill>
                  <a:latin typeface="Arial" panose="020B0604020202020204" pitchFamily="34" charset="0"/>
                  <a:ea typeface="メイリオ" pitchFamily="50" charset="-128"/>
                  <a:cs typeface="Arial" panose="020B0604020202020204" pitchFamily="34" charset="0"/>
                </a:rPr>
                <a:t>■ Ang pagbubuhat at paglilipat ng bagay ay lubos na mapanganib dahil baka </a:t>
              </a:r>
              <a:br>
                <a:rPr lang="tl" sz="1400" dirty="0">
                  <a:solidFill>
                    <a:srgbClr val="0000CC"/>
                  </a:solidFill>
                  <a:latin typeface="Arial" panose="020B0604020202020204" pitchFamily="34" charset="0"/>
                  <a:ea typeface="メイリオ" pitchFamily="50" charset="-128"/>
                  <a:cs typeface="Arial" panose="020B0604020202020204" pitchFamily="34" charset="0"/>
                </a:rPr>
              </a:br>
              <a:r>
                <a:rPr lang="tl" sz="1400" dirty="0">
                  <a:solidFill>
                    <a:srgbClr val="0000CC"/>
                  </a:solidFill>
                  <a:latin typeface="Arial" panose="020B0604020202020204" pitchFamily="34" charset="0"/>
                  <a:ea typeface="メイリオ" pitchFamily="50" charset="-128"/>
                  <a:cs typeface="Arial" panose="020B0604020202020204" pitchFamily="34" charset="0"/>
                </a:rPr>
                <a:t>ikaw ay madapa o matumba.</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358775" indent="-358775" rtl="0">
                <a:lnSpc>
                  <a:spcPct val="125000"/>
                </a:lnSpc>
                <a:defRPr/>
              </a:pPr>
              <a:r>
                <a:rPr lang="tl" sz="1200" dirty="0">
                  <a:solidFill>
                    <a:srgbClr val="0000CC"/>
                  </a:solidFill>
                  <a:latin typeface="Arial" panose="020B0604020202020204" pitchFamily="34" charset="0"/>
                  <a:ea typeface="メイリオ" pitchFamily="50" charset="-128"/>
                  <a:cs typeface="Arial" panose="020B0604020202020204" pitchFamily="34" charset="0"/>
                </a:rPr>
                <a:t>　 ・ </a:t>
              </a:r>
              <a:r>
                <a:rPr lang="tl" sz="1200" dirty="0">
                  <a:solidFill>
                    <a:prstClr val="black"/>
                  </a:solidFill>
                  <a:latin typeface="Arial" panose="020B0604020202020204" pitchFamily="34" charset="0"/>
                  <a:ea typeface="メイリオ" pitchFamily="50" charset="-128"/>
                  <a:cs typeface="Arial" panose="020B0604020202020204" pitchFamily="34" charset="0"/>
                </a:rPr>
                <a:t> Ang pagbubuhat at paglilipat ng bagay ay may mataas na risk ng pagkadapa o </a:t>
              </a:r>
              <a:br>
                <a:rPr lang="tl" sz="1200" dirty="0">
                  <a:solidFill>
                    <a:prstClr val="black"/>
                  </a:solidFill>
                  <a:latin typeface="Arial" panose="020B0604020202020204" pitchFamily="34" charset="0"/>
                  <a:ea typeface="メイリオ" pitchFamily="50" charset="-128"/>
                  <a:cs typeface="Arial" panose="020B0604020202020204" pitchFamily="34" charset="0"/>
                </a:rPr>
              </a:br>
              <a:r>
                <a:rPr lang="tl" sz="1200" dirty="0">
                  <a:solidFill>
                    <a:prstClr val="black"/>
                  </a:solidFill>
                  <a:latin typeface="Arial" panose="020B0604020202020204" pitchFamily="34" charset="0"/>
                  <a:ea typeface="メイリオ" pitchFamily="50" charset="-128"/>
                  <a:cs typeface="Arial" panose="020B0604020202020204" pitchFamily="34" charset="0"/>
                </a:rPr>
                <a:t>pagkatumba dahil mahirap makita ang dinadaanan, at mawawalan ng balanse.</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marL="358775" indent="-358775"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・Huwag magmadali kapag bababa ng hagdan at may dalang load.</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tl" sz="1400" dirty="0">
                  <a:solidFill>
                    <a:srgbClr val="0000CC"/>
                  </a:solidFill>
                  <a:latin typeface="Arial" panose="020B0604020202020204" pitchFamily="34" charset="0"/>
                  <a:ea typeface="メイリオ" pitchFamily="50" charset="-128"/>
                  <a:cs typeface="Arial" panose="020B0604020202020204" pitchFamily="34" charset="0"/>
                </a:rPr>
                <a:t>■ Panatilihing parating ligtas ang sahig: Seiri, Seiton, Seiso, at Seiketsu.</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・Punasan nang mabuti ang basa na sahig. (Mag-ingat sa basa na sahig habang naglilinis)</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・Maaaring maging sanhi ito ng pagkatisod kapag may mga bagay na hindi kailangan</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tl" sz="1400" dirty="0">
                  <a:solidFill>
                    <a:srgbClr val="0000CC"/>
                  </a:solidFill>
                  <a:latin typeface="Arial" panose="020B0604020202020204" pitchFamily="34" charset="0"/>
                  <a:ea typeface="メイリオ" pitchFamily="50" charset="-128"/>
                  <a:cs typeface="Arial" panose="020B0604020202020204" pitchFamily="34" charset="0"/>
                </a:rPr>
                <a:t>■ Gumamit ng dolly kapag magbubhat ng mga malalaki at mabibigat na bagay.</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182563" rtl="0">
                <a:lnSpc>
                  <a:spcPct val="125000"/>
                </a:lnSpc>
                <a:defRPr/>
              </a:pPr>
              <a:r>
                <a:rPr lang="tl" sz="1200" dirty="0">
                  <a:solidFill>
                    <a:prstClr val="black"/>
                  </a:solidFill>
                  <a:latin typeface="Arial" panose="020B0604020202020204" pitchFamily="34" charset="0"/>
                  <a:ea typeface="メイリオ" pitchFamily="50" charset="-128"/>
                  <a:cs typeface="Arial" panose="020B0604020202020204" pitchFamily="34" charset="0"/>
                </a:rPr>
                <a:t>　Kapag walang magamit na dolly, dapat dalawang tao ang magbubuhat o hatiin sa ilang sets para buhatin ito</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tl" sz="1400" dirty="0">
                  <a:solidFill>
                    <a:srgbClr val="0000CC"/>
                  </a:solidFill>
                  <a:latin typeface="Arial" panose="020B0604020202020204" pitchFamily="34" charset="0"/>
                  <a:ea typeface="メイリオ" pitchFamily="50" charset="-128"/>
                  <a:cs typeface="Arial" panose="020B0604020202020204" pitchFamily="34" charset="0"/>
                </a:rPr>
                <a:t>■Magsuot ng sapatos na hindi madaling madulas o makatisod.</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endParaRPr lang="ja-JP" altLang="en-US" sz="12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7106433" cy="338554"/>
          </a:xfrm>
          <a:prstGeom prst="rect">
            <a:avLst/>
          </a:prstGeom>
        </p:spPr>
        <p:txBody>
          <a:bodyPr wrap="none" rtlCol="0">
            <a:spAutoFit/>
          </a:bodyPr>
          <a:lstStyle/>
          <a:p>
            <a:pPr rtl="0">
              <a:defRPr/>
            </a:pPr>
            <a:r>
              <a:rPr lang="tl" sz="1600" b="1" dirty="0">
                <a:solidFill>
                  <a:srgbClr val="C00000"/>
                </a:solidFill>
                <a:latin typeface="Arial" panose="020B0604020202020204" pitchFamily="34" charset="0"/>
                <a:ea typeface="メイリオ" pitchFamily="50" charset="-128"/>
                <a:cs typeface="Arial" panose="020B0604020202020204" pitchFamily="34" charset="0"/>
              </a:rPr>
              <a:t>(3) Mga puntos para makaiwas sa aksidente: Pagkadapa o pagkatumba</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749177"/>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18</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6508513" cy="338554"/>
          </a:xfrm>
          <a:prstGeom prst="rect">
            <a:avLst/>
          </a:prstGeom>
        </p:spPr>
        <p:txBody>
          <a:bodyPr wrap="none" rtlCol="0">
            <a:spAutoFit/>
          </a:bodyPr>
          <a:lstStyle/>
          <a:p>
            <a:pPr rtl="0">
              <a:defRPr/>
            </a:pPr>
            <a:r>
              <a:rPr lang="tl" sz="1600" b="1">
                <a:solidFill>
                  <a:srgbClr val="0000CC"/>
                </a:solidFill>
                <a:latin typeface="Arial" panose="020B0604020202020204" pitchFamily="34" charset="0"/>
                <a:ea typeface="メイリオ" pitchFamily="50" charset="-128"/>
                <a:cs typeface="Arial" panose="020B0604020202020204" pitchFamily="34" charset="0"/>
              </a:rPr>
              <a:t>&lt;Pangunahing sanhi ng aksidente ng pagkadapa o pagkatumba&gt;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7037504" cy="292388"/>
          </a:xfrm>
          <a:prstGeom prst="rect">
            <a:avLst/>
          </a:prstGeom>
        </p:spPr>
        <p:txBody>
          <a:bodyPr wrap="none" bIns="0" rtlCol="0">
            <a:spAutoFit/>
          </a:bodyPr>
          <a:lstStyle/>
          <a:p>
            <a:pPr rtl="0">
              <a:defRPr/>
            </a:pPr>
            <a:r>
              <a:rPr lang="tl" sz="1600" b="1" dirty="0">
                <a:solidFill>
                  <a:srgbClr val="0000CC"/>
                </a:solidFill>
                <a:latin typeface="Arial" panose="020B0604020202020204" pitchFamily="34" charset="0"/>
                <a:ea typeface="メイリオ" pitchFamily="50" charset="-128"/>
                <a:cs typeface="Arial" panose="020B0604020202020204" pitchFamily="34" charset="0"/>
              </a:rPr>
              <a:t>&lt;Mga puntos para makaiwas sa aksidente: Pagkadapa o pagkatumba&gt;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19</a:t>
            </a:fld>
            <a:endParaRPr kumimoji="1" lang="ja-JP" altLang="en-US" sz="105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B9864230-A929-46F1-BE46-96230EA9A441}"/>
              </a:ext>
            </a:extLst>
          </p:cNvPr>
          <p:cNvSpPr txBox="1"/>
          <p:nvPr/>
        </p:nvSpPr>
        <p:spPr>
          <a:xfrm>
            <a:off x="302638" y="2235842"/>
            <a:ext cx="1152128" cy="307777"/>
          </a:xfrm>
          <a:prstGeom prst="rect">
            <a:avLst/>
          </a:prstGeom>
          <a:solidFill>
            <a:schemeClr val="bg1"/>
          </a:solidFill>
        </p:spPr>
        <p:txBody>
          <a:bodyPr wrap="square" lIns="0" tIns="0" rIns="0" bIns="0" rtlCol="0">
            <a:spAutoFit/>
          </a:bodyPr>
          <a:lstStyle/>
          <a:p>
            <a:pPr algn="ctr" rtl="0"/>
            <a:r>
              <a:rPr lang="tl" sz="1000" dirty="0">
                <a:latin typeface="Arial" panose="020B0604020202020204" pitchFamily="34" charset="0"/>
                <a:ea typeface="Meiryo UI" panose="020B0604030504040204" pitchFamily="50" charset="-128"/>
                <a:cs typeface="Arial" panose="020B0604020202020204" pitchFamily="34" charset="0"/>
              </a:rPr>
              <a:t>&lt;Pangunahing sanhi&gt;</a:t>
            </a:r>
            <a:endParaRPr lang="zh-CN" altLang="en-US" sz="1000" dirty="0">
              <a:latin typeface="Arial" panose="020B0604020202020204" pitchFamily="34" charset="0"/>
              <a:ea typeface="Meiryo UI" panose="020B0604030504040204" pitchFamily="50" charset="-128"/>
              <a:cs typeface="Arial" panose="020B0604020202020204" pitchFamily="34" charset="0"/>
            </a:endParaRPr>
          </a:p>
        </p:txBody>
      </p:sp>
      <p:sp>
        <p:nvSpPr>
          <p:cNvPr id="9" name="文本框 8">
            <a:extLst>
              <a:ext uri="{FF2B5EF4-FFF2-40B4-BE49-F238E27FC236}">
                <a16:creationId xmlns:a16="http://schemas.microsoft.com/office/drawing/2014/main" id="{44E1DE6C-8048-45EB-B85B-1F9FA7908BC6}"/>
              </a:ext>
            </a:extLst>
          </p:cNvPr>
          <p:cNvSpPr txBox="1"/>
          <p:nvPr/>
        </p:nvSpPr>
        <p:spPr>
          <a:xfrm>
            <a:off x="3280969" y="2353139"/>
            <a:ext cx="1674569" cy="197934"/>
          </a:xfrm>
          <a:prstGeom prst="rect">
            <a:avLst/>
          </a:prstGeom>
          <a:solidFill>
            <a:schemeClr val="bg1"/>
          </a:solidFill>
        </p:spPr>
        <p:txBody>
          <a:bodyPr wrap="square" lIns="0" tIns="0" rIns="0" bIns="36000" rtlCol="0">
            <a:spAutoFit/>
          </a:bodyPr>
          <a:lstStyle/>
          <a:p>
            <a:pPr rtl="0"/>
            <a:r>
              <a:rPr lang="tl" sz="1050" dirty="0">
                <a:latin typeface="Arial" panose="020B0604020202020204" pitchFamily="34" charset="0"/>
                <a:ea typeface="Meiryo UI" panose="020B0604030504040204" pitchFamily="50" charset="-128"/>
                <a:cs typeface="Arial" panose="020B0604020202020204" pitchFamily="34" charset="0"/>
              </a:rPr>
              <a:t>&lt;Pangunahing sanhi&gt;</a:t>
            </a:r>
            <a:endParaRPr lang="zh-CN"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10" name="文本框 9">
            <a:extLst>
              <a:ext uri="{FF2B5EF4-FFF2-40B4-BE49-F238E27FC236}">
                <a16:creationId xmlns:a16="http://schemas.microsoft.com/office/drawing/2014/main" id="{EA42D804-B9AC-4523-AB83-3CDAB3450A31}"/>
              </a:ext>
            </a:extLst>
          </p:cNvPr>
          <p:cNvSpPr txBox="1"/>
          <p:nvPr/>
        </p:nvSpPr>
        <p:spPr>
          <a:xfrm>
            <a:off x="6147115" y="2382036"/>
            <a:ext cx="1404922" cy="161583"/>
          </a:xfrm>
          <a:prstGeom prst="rect">
            <a:avLst/>
          </a:prstGeom>
          <a:solidFill>
            <a:schemeClr val="bg1"/>
          </a:solidFill>
        </p:spPr>
        <p:txBody>
          <a:bodyPr wrap="square" lIns="0" tIns="0" rIns="0" bIns="0" rtlCol="0">
            <a:spAutoFit/>
          </a:bodyPr>
          <a:lstStyle/>
          <a:p>
            <a:pPr rtl="0"/>
            <a:r>
              <a:rPr lang="tl" sz="1050" dirty="0">
                <a:latin typeface="Arial" panose="020B0604020202020204" pitchFamily="34" charset="0"/>
                <a:ea typeface="Meiryo UI" panose="020B0604030504040204" pitchFamily="50" charset="-128"/>
                <a:cs typeface="Arial" panose="020B0604020202020204" pitchFamily="34" charset="0"/>
              </a:rPr>
              <a:t>&lt;Pangunahing sanhi&gt;</a:t>
            </a:r>
            <a:endParaRPr lang="zh-CN"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12" name="文本框 11">
            <a:extLst>
              <a:ext uri="{FF2B5EF4-FFF2-40B4-BE49-F238E27FC236}">
                <a16:creationId xmlns:a16="http://schemas.microsoft.com/office/drawing/2014/main" id="{E0494B79-07B7-4A65-962F-A9FD56E966FA}"/>
              </a:ext>
            </a:extLst>
          </p:cNvPr>
          <p:cNvSpPr txBox="1"/>
          <p:nvPr/>
        </p:nvSpPr>
        <p:spPr>
          <a:xfrm>
            <a:off x="105776" y="294843"/>
            <a:ext cx="5186304" cy="215444"/>
          </a:xfrm>
          <a:prstGeom prst="rect">
            <a:avLst/>
          </a:prstGeom>
          <a:solidFill>
            <a:srgbClr val="F5C702"/>
          </a:solidFill>
        </p:spPr>
        <p:txBody>
          <a:bodyPr wrap="square" lIns="0" tIns="0" rIns="0" bIns="0" rtlCol="0">
            <a:spAutoFit/>
          </a:bodyPr>
          <a:lstStyle/>
          <a:p>
            <a:pPr algn="ctr" rtl="0"/>
            <a:r>
              <a:rPr lang="tl" sz="1400" b="1" dirty="0">
                <a:latin typeface="Arial" panose="020B0604020202020204" pitchFamily="34" charset="0"/>
                <a:ea typeface="Meiryo UI" panose="020B0604030504040204" pitchFamily="50" charset="-128"/>
                <a:cs typeface="Arial" panose="020B0604020202020204" pitchFamily="34" charset="0"/>
              </a:rPr>
              <a:t>No Slip and Stumble Accident Project</a:t>
            </a:r>
            <a:endParaRPr lang="zh-CN" altLang="en-US" sz="1400" b="1" dirty="0">
              <a:latin typeface="Arial" panose="020B0604020202020204" pitchFamily="34" charset="0"/>
              <a:ea typeface="Meiryo UI" panose="020B0604030504040204" pitchFamily="50" charset="-128"/>
              <a:cs typeface="Arial" panose="020B0604020202020204" pitchFamily="34" charset="0"/>
            </a:endParaRPr>
          </a:p>
        </p:txBody>
      </p:sp>
      <p:sp>
        <p:nvSpPr>
          <p:cNvPr id="16" name="文本框 15">
            <a:extLst>
              <a:ext uri="{FF2B5EF4-FFF2-40B4-BE49-F238E27FC236}">
                <a16:creationId xmlns:a16="http://schemas.microsoft.com/office/drawing/2014/main" id="{8610A6F4-F938-4535-AF68-9B9309332EA3}"/>
              </a:ext>
            </a:extLst>
          </p:cNvPr>
          <p:cNvSpPr txBox="1"/>
          <p:nvPr/>
        </p:nvSpPr>
        <p:spPr>
          <a:xfrm>
            <a:off x="447996" y="1579087"/>
            <a:ext cx="1152128" cy="31892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72000" rtlCol="0">
            <a:spAutoFit/>
          </a:bodyPr>
          <a:lstStyle/>
          <a:p>
            <a:pPr algn="ctr" rtl="0"/>
            <a:r>
              <a:rPr lang="tl" sz="1600" b="1" dirty="0">
                <a:solidFill>
                  <a:schemeClr val="bg1"/>
                </a:solidFill>
                <a:latin typeface="Arial" panose="020B0604020202020204" pitchFamily="34" charset="0"/>
                <a:ea typeface="Meiryo UI" panose="020B0604030504040204" pitchFamily="50" charset="-128"/>
                <a:cs typeface="Arial" panose="020B0604020202020204" pitchFamily="34" charset="0"/>
              </a:rPr>
              <a:t>Pagkadulas</a:t>
            </a:r>
            <a:endParaRPr lang="zh-CN"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文本框 16">
            <a:extLst>
              <a:ext uri="{FF2B5EF4-FFF2-40B4-BE49-F238E27FC236}">
                <a16:creationId xmlns:a16="http://schemas.microsoft.com/office/drawing/2014/main" id="{218134B9-9233-40C0-8C11-9A6204144938}"/>
              </a:ext>
            </a:extLst>
          </p:cNvPr>
          <p:cNvSpPr txBox="1"/>
          <p:nvPr/>
        </p:nvSpPr>
        <p:spPr>
          <a:xfrm>
            <a:off x="3434427" y="1579087"/>
            <a:ext cx="1152128" cy="31892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72000" rtlCol="0">
            <a:spAutoFit/>
          </a:bodyPr>
          <a:lstStyle/>
          <a:p>
            <a:pPr algn="ctr" rtl="0"/>
            <a:r>
              <a:rPr lang="tl" sz="1600" b="1" dirty="0">
                <a:solidFill>
                  <a:schemeClr val="bg1"/>
                </a:solidFill>
                <a:latin typeface="Arial" panose="020B0604020202020204" pitchFamily="34" charset="0"/>
                <a:ea typeface="Meiryo UI" panose="020B0604030504040204" pitchFamily="50" charset="-128"/>
                <a:cs typeface="Arial" panose="020B0604020202020204" pitchFamily="34" charset="0"/>
              </a:rPr>
              <a:t>Pagkatisod</a:t>
            </a:r>
            <a:endParaRPr lang="zh-CN"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文本框 17">
            <a:extLst>
              <a:ext uri="{FF2B5EF4-FFF2-40B4-BE49-F238E27FC236}">
                <a16:creationId xmlns:a16="http://schemas.microsoft.com/office/drawing/2014/main" id="{D8915680-E148-4698-9BE2-0D12A536D10C}"/>
              </a:ext>
            </a:extLst>
          </p:cNvPr>
          <p:cNvSpPr txBox="1"/>
          <p:nvPr/>
        </p:nvSpPr>
        <p:spPr>
          <a:xfrm>
            <a:off x="6333746" y="1556792"/>
            <a:ext cx="1152128" cy="31892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72000" rtlCol="0">
            <a:spAutoFit/>
          </a:bodyPr>
          <a:lstStyle/>
          <a:p>
            <a:pPr algn="ctr" rtl="0"/>
            <a:r>
              <a:rPr lang="tl" sz="1600" b="1" dirty="0">
                <a:solidFill>
                  <a:schemeClr val="bg1"/>
                </a:solidFill>
                <a:latin typeface="Arial" panose="020B0604020202020204" pitchFamily="34" charset="0"/>
                <a:ea typeface="Meiryo UI" panose="020B0604030504040204" pitchFamily="50" charset="-128"/>
                <a:cs typeface="Arial" panose="020B0604020202020204" pitchFamily="34" charset="0"/>
              </a:rPr>
              <a:t>Misstep</a:t>
            </a:r>
            <a:endParaRPr lang="zh-CN"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9" name="文本框 18">
            <a:extLst>
              <a:ext uri="{FF2B5EF4-FFF2-40B4-BE49-F238E27FC236}">
                <a16:creationId xmlns:a16="http://schemas.microsoft.com/office/drawing/2014/main" id="{67F6617F-4C02-49F5-AAF8-2932CBB63A31}"/>
              </a:ext>
            </a:extLst>
          </p:cNvPr>
          <p:cNvSpPr txBox="1"/>
          <p:nvPr/>
        </p:nvSpPr>
        <p:spPr>
          <a:xfrm>
            <a:off x="302638" y="2648335"/>
            <a:ext cx="2882737" cy="1107996"/>
          </a:xfrm>
          <a:prstGeom prst="rect">
            <a:avLst/>
          </a:prstGeom>
          <a:solidFill>
            <a:srgbClr val="EEECDF"/>
          </a:solidFill>
        </p:spPr>
        <p:txBody>
          <a:bodyPr wrap="square" lIns="0" tIns="0" rIns="0" bIns="0" rtlCol="0">
            <a:spAutoFit/>
          </a:bodyPr>
          <a:lstStyle/>
          <a:p>
            <a:pPr rtl="0"/>
            <a:r>
              <a:rPr lang="tl" sz="1200" dirty="0">
                <a:latin typeface="Arial" panose="020B0604020202020204" pitchFamily="34" charset="0"/>
                <a:ea typeface="Meiryo UI" panose="020B0604030504040204" pitchFamily="50" charset="-128"/>
                <a:cs typeface="Arial" panose="020B0604020202020204" pitchFamily="34" charset="0"/>
              </a:rPr>
              <a:t>・Ang sahig ay may mga madudulas na mga materyales.</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rtl="0"/>
            <a:r>
              <a:rPr lang="tl" sz="1200" dirty="0">
                <a:latin typeface="Arial" panose="020B0604020202020204" pitchFamily="34" charset="0"/>
                <a:ea typeface="Meiryo UI" panose="020B0604030504040204" pitchFamily="50" charset="-128"/>
                <a:cs typeface="Arial" panose="020B0604020202020204" pitchFamily="34" charset="0"/>
              </a:rPr>
              <a:t>・May natapon na tubig o langis sa sahig.</a:t>
            </a:r>
          </a:p>
          <a:p>
            <a:pPr rtl="0"/>
            <a:r>
              <a:rPr lang="tl" sz="1200" dirty="0">
                <a:latin typeface="Arial" panose="020B0604020202020204" pitchFamily="34" charset="0"/>
                <a:ea typeface="Meiryo UI" panose="020B0604030504040204" pitchFamily="50" charset="-128"/>
                <a:cs typeface="Arial" panose="020B0604020202020204" pitchFamily="34" charset="0"/>
              </a:rPr>
              <a:t>・May mga vinyl, piraso ng papel o mga madudulas na mga bagay sa sahig.</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rtl="0"/>
            <a:r>
              <a:rPr lang="tl" sz="1200" dirty="0">
                <a:latin typeface="Arial" panose="020B0604020202020204" pitchFamily="34" charset="0"/>
                <a:ea typeface="Meiryo UI" panose="020B0604030504040204" pitchFamily="50" charset="-128"/>
                <a:cs typeface="Arial" panose="020B0604020202020204" pitchFamily="34" charset="0"/>
              </a:rPr>
              <a:t>・Nag yelo ang daan.</a:t>
            </a:r>
            <a:endParaRPr lang="zh-CN" altLang="en-US" sz="1200" dirty="0">
              <a:latin typeface="Arial" panose="020B0604020202020204" pitchFamily="34" charset="0"/>
              <a:ea typeface="Meiryo UI" panose="020B0604030504040204" pitchFamily="50" charset="-128"/>
              <a:cs typeface="Arial" panose="020B0604020202020204" pitchFamily="34" charset="0"/>
            </a:endParaRPr>
          </a:p>
        </p:txBody>
      </p:sp>
      <p:sp>
        <p:nvSpPr>
          <p:cNvPr id="20" name="文本框 19">
            <a:extLst>
              <a:ext uri="{FF2B5EF4-FFF2-40B4-BE49-F238E27FC236}">
                <a16:creationId xmlns:a16="http://schemas.microsoft.com/office/drawing/2014/main" id="{B3501F04-BFF6-48FF-B67A-F6D7BC56C8CC}"/>
              </a:ext>
            </a:extLst>
          </p:cNvPr>
          <p:cNvSpPr txBox="1"/>
          <p:nvPr/>
        </p:nvSpPr>
        <p:spPr>
          <a:xfrm>
            <a:off x="3280969" y="2616903"/>
            <a:ext cx="2731191" cy="738664"/>
          </a:xfrm>
          <a:prstGeom prst="rect">
            <a:avLst/>
          </a:prstGeom>
          <a:solidFill>
            <a:srgbClr val="EEECDF"/>
          </a:solidFill>
        </p:spPr>
        <p:txBody>
          <a:bodyPr wrap="square" lIns="0" tIns="0" rIns="0" bIns="0" rtlCol="0">
            <a:spAutoFit/>
          </a:bodyPr>
          <a:lstStyle/>
          <a:p>
            <a:pPr rtl="0"/>
            <a:r>
              <a:rPr lang="tl" sz="1200">
                <a:latin typeface="Arial" panose="020B0604020202020204" pitchFamily="34" charset="0"/>
                <a:ea typeface="Meiryo UI" panose="020B0604030504040204" pitchFamily="50" charset="-128"/>
                <a:cs typeface="Arial" panose="020B0604020202020204" pitchFamily="34" charset="0"/>
              </a:rPr>
              <a:t>・Hindi pantay ang sahig o may mga steps ito.</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rtl="0"/>
            <a:r>
              <a:rPr lang="tl" sz="1200">
                <a:latin typeface="Arial" panose="020B0604020202020204" pitchFamily="34" charset="0"/>
                <a:ea typeface="Meiryo UI" panose="020B0604030504040204" pitchFamily="50" charset="-128"/>
                <a:cs typeface="Arial" panose="020B0604020202020204" pitchFamily="34" charset="0"/>
              </a:rPr>
              <a:t>・May mga nakalagay na mga package o produkto sa sahig.</a:t>
            </a:r>
            <a:endParaRPr lang="zh-CN" altLang="en-US" sz="1200" dirty="0">
              <a:latin typeface="Arial" panose="020B0604020202020204" pitchFamily="34" charset="0"/>
              <a:ea typeface="Meiryo UI" panose="020B0604030504040204" pitchFamily="50" charset="-128"/>
              <a:cs typeface="Arial" panose="020B0604020202020204" pitchFamily="34" charset="0"/>
            </a:endParaRPr>
          </a:p>
        </p:txBody>
      </p:sp>
      <p:sp>
        <p:nvSpPr>
          <p:cNvPr id="21" name="文本框 20">
            <a:extLst>
              <a:ext uri="{FF2B5EF4-FFF2-40B4-BE49-F238E27FC236}">
                <a16:creationId xmlns:a16="http://schemas.microsoft.com/office/drawing/2014/main" id="{4C304382-D571-4934-B850-C1755EC9A091}"/>
              </a:ext>
            </a:extLst>
          </p:cNvPr>
          <p:cNvSpPr txBox="1"/>
          <p:nvPr/>
        </p:nvSpPr>
        <p:spPr>
          <a:xfrm>
            <a:off x="6189139" y="2616903"/>
            <a:ext cx="2652223" cy="738664"/>
          </a:xfrm>
          <a:prstGeom prst="rect">
            <a:avLst/>
          </a:prstGeom>
          <a:solidFill>
            <a:srgbClr val="EEECDF"/>
          </a:solidFill>
        </p:spPr>
        <p:txBody>
          <a:bodyPr wrap="square" lIns="0" tIns="0" rIns="0" bIns="0" rtlCol="0">
            <a:spAutoFit/>
          </a:bodyPr>
          <a:lstStyle/>
          <a:p>
            <a:pPr rtl="0"/>
            <a:r>
              <a:rPr lang="tl" sz="1200">
                <a:latin typeface="Arial" panose="020B0604020202020204" pitchFamily="34" charset="0"/>
                <a:ea typeface="Meiryo UI" panose="020B0604030504040204" pitchFamily="50" charset="-128"/>
                <a:cs typeface="Arial" panose="020B0604020202020204" pitchFamily="34" charset="0"/>
              </a:rPr>
              <a:t>・Nagtatrabaho nang hindi nakikita ang tinatapakan, tulad ng may dalang malaking package.</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pPr rtl="0"/>
            <a:endParaRPr lang="zh-CN" altLang="en-US" sz="1200" dirty="0">
              <a:latin typeface="Arial" panose="020B0604020202020204" pitchFamily="34" charset="0"/>
              <a:ea typeface="Meiryo UI" panose="020B0604030504040204" pitchFamily="50" charset="-128"/>
              <a:cs typeface="Arial" panose="020B0604020202020204" pitchFamily="34" charset="0"/>
            </a:endParaRPr>
          </a:p>
        </p:txBody>
      </p:sp>
      <p:sp>
        <p:nvSpPr>
          <p:cNvPr id="22" name="文本框 21">
            <a:extLst>
              <a:ext uri="{FF2B5EF4-FFF2-40B4-BE49-F238E27FC236}">
                <a16:creationId xmlns:a16="http://schemas.microsoft.com/office/drawing/2014/main" id="{3C99B8E1-1932-46A7-AE77-CB5965539AB1}"/>
              </a:ext>
            </a:extLst>
          </p:cNvPr>
          <p:cNvSpPr txBox="1"/>
          <p:nvPr/>
        </p:nvSpPr>
        <p:spPr>
          <a:xfrm>
            <a:off x="3299440" y="4569410"/>
            <a:ext cx="2731191" cy="338554"/>
          </a:xfrm>
          <a:prstGeom prst="rect">
            <a:avLst/>
          </a:prstGeom>
          <a:solidFill>
            <a:srgbClr val="7E7E7E"/>
          </a:solidFill>
        </p:spPr>
        <p:txBody>
          <a:bodyPr wrap="square" lIns="0" tIns="0" rIns="0" bIns="0" rtlCol="0">
            <a:spAutoFit/>
          </a:bodyPr>
          <a:lstStyle/>
          <a:p>
            <a:pPr algn="ctr" rtl="0"/>
            <a:r>
              <a:rPr lang="tl" sz="1100" b="1" dirty="0">
                <a:solidFill>
                  <a:schemeClr val="bg1"/>
                </a:solidFill>
                <a:latin typeface="Arial" panose="020B0604020202020204" pitchFamily="34" charset="0"/>
                <a:ea typeface="Meiryo UI" panose="020B0604030504040204" pitchFamily="50" charset="-128"/>
                <a:cs typeface="Arial" panose="020B0604020202020204" pitchFamily="34" charset="0"/>
              </a:rPr>
              <a:t>Pamaaraan sa trabaho upang hindi madaling madapa o matumba</a:t>
            </a:r>
            <a:endParaRPr lang="zh-CN" altLang="en-US" sz="11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3" name="文本框 22">
            <a:extLst>
              <a:ext uri="{FF2B5EF4-FFF2-40B4-BE49-F238E27FC236}">
                <a16:creationId xmlns:a16="http://schemas.microsoft.com/office/drawing/2014/main" id="{7F3F6618-1903-4939-916F-75E769A40952}"/>
              </a:ext>
            </a:extLst>
          </p:cNvPr>
          <p:cNvSpPr txBox="1"/>
          <p:nvPr/>
        </p:nvSpPr>
        <p:spPr>
          <a:xfrm>
            <a:off x="380339" y="4612195"/>
            <a:ext cx="2731191" cy="278332"/>
          </a:xfrm>
          <a:prstGeom prst="rect">
            <a:avLst/>
          </a:prstGeom>
          <a:solidFill>
            <a:srgbClr val="7E7E7E"/>
          </a:solidFill>
        </p:spPr>
        <p:txBody>
          <a:bodyPr wrap="square" lIns="0" tIns="0" rIns="0" bIns="108000" rtlCol="0">
            <a:spAutoFit/>
          </a:bodyPr>
          <a:lstStyle/>
          <a:p>
            <a:pPr algn="ctr" rtl="0"/>
            <a:r>
              <a:rPr lang="tl" sz="1100" b="1" dirty="0">
                <a:solidFill>
                  <a:schemeClr val="bg1"/>
                </a:solidFill>
                <a:latin typeface="Arial" panose="020B0604020202020204" pitchFamily="34" charset="0"/>
                <a:ea typeface="Meiryo UI" panose="020B0604030504040204" pitchFamily="50" charset="-128"/>
                <a:cs typeface="Arial" panose="020B0604020202020204" pitchFamily="34" charset="0"/>
              </a:rPr>
              <a:t>4S </a:t>
            </a:r>
            <a:r>
              <a:rPr lang="tl" sz="1050" dirty="0">
                <a:solidFill>
                  <a:schemeClr val="bg1"/>
                </a:solidFill>
                <a:latin typeface="Arial" panose="020B0604020202020204" pitchFamily="34" charset="0"/>
                <a:ea typeface="Meiryo UI" panose="020B0604030504040204" pitchFamily="50" charset="-128"/>
                <a:cs typeface="Arial" panose="020B0604020202020204" pitchFamily="34" charset="0"/>
              </a:rPr>
              <a:t>(Seiri, Seiton, Seiso, at Seiketsu)</a:t>
            </a:r>
            <a:endParaRPr lang="zh-CN" altLang="en-US" sz="11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4" name="文本框 23">
            <a:extLst>
              <a:ext uri="{FF2B5EF4-FFF2-40B4-BE49-F238E27FC236}">
                <a16:creationId xmlns:a16="http://schemas.microsoft.com/office/drawing/2014/main" id="{A84EBDBF-9D99-4119-AD37-816CE9938504}"/>
              </a:ext>
            </a:extLst>
          </p:cNvPr>
          <p:cNvSpPr txBox="1"/>
          <p:nvPr/>
        </p:nvSpPr>
        <p:spPr>
          <a:xfrm>
            <a:off x="6147115" y="4612195"/>
            <a:ext cx="2731191" cy="241980"/>
          </a:xfrm>
          <a:prstGeom prst="rect">
            <a:avLst/>
          </a:prstGeom>
          <a:solidFill>
            <a:srgbClr val="7E7E7E"/>
          </a:solidFill>
        </p:spPr>
        <p:txBody>
          <a:bodyPr wrap="square" lIns="0" tIns="0" rIns="0" bIns="72000" rtlCol="0">
            <a:spAutoFit/>
          </a:bodyPr>
          <a:lstStyle/>
          <a:p>
            <a:pPr algn="ctr" rtl="0"/>
            <a:r>
              <a:rPr lang="tl" sz="1100" b="1" dirty="0">
                <a:solidFill>
                  <a:schemeClr val="bg1"/>
                </a:solidFill>
                <a:latin typeface="Arial" panose="020B0604020202020204" pitchFamily="34" charset="0"/>
                <a:ea typeface="Meiryo UI" panose="020B0604030504040204" pitchFamily="50" charset="-128"/>
                <a:cs typeface="Arial" panose="020B0604020202020204" pitchFamily="34" charset="0"/>
              </a:rPr>
              <a:t>Iba pang mga solusyon</a:t>
            </a:r>
            <a:endParaRPr lang="zh-CN" altLang="en-US" sz="11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5" name="文本框 24">
            <a:extLst>
              <a:ext uri="{FF2B5EF4-FFF2-40B4-BE49-F238E27FC236}">
                <a16:creationId xmlns:a16="http://schemas.microsoft.com/office/drawing/2014/main" id="{10B40E8D-D26A-4883-9F6C-C833BBCF24FE}"/>
              </a:ext>
            </a:extLst>
          </p:cNvPr>
          <p:cNvSpPr txBox="1"/>
          <p:nvPr/>
        </p:nvSpPr>
        <p:spPr>
          <a:xfrm>
            <a:off x="447996" y="5006966"/>
            <a:ext cx="2686943" cy="969496"/>
          </a:xfrm>
          <a:prstGeom prst="rect">
            <a:avLst/>
          </a:prstGeom>
          <a:solidFill>
            <a:schemeClr val="bg1"/>
          </a:solidFill>
        </p:spPr>
        <p:txBody>
          <a:bodyPr wrap="square" lIns="0" tIns="0" rIns="0" bIns="0" rtlCol="0">
            <a:spAutoFit/>
          </a:bodyPr>
          <a:lstStyle/>
          <a:p>
            <a:pPr rtl="0"/>
            <a:r>
              <a:rPr lang="tl" sz="1050" dirty="0">
                <a:latin typeface="Arial" panose="020B0604020202020204" pitchFamily="34" charset="0"/>
                <a:ea typeface="Meiryo UI" panose="020B0604030504040204" pitchFamily="50" charset="-128"/>
                <a:cs typeface="Arial" panose="020B0604020202020204" pitchFamily="34" charset="0"/>
              </a:rPr>
              <a:t>・Huwag mag lagay ng anumang bagay sa lugar na pagglalakaran</a:t>
            </a:r>
          </a:p>
          <a:p>
            <a:pPr rtl="0"/>
            <a:r>
              <a:rPr lang="tl" sz="1050" dirty="0">
                <a:latin typeface="Arial" panose="020B0604020202020204" pitchFamily="34" charset="0"/>
                <a:ea typeface="Meiryo UI" panose="020B0604030504040204" pitchFamily="50" charset="-128"/>
                <a:cs typeface="Arial" panose="020B0604020202020204" pitchFamily="34" charset="0"/>
              </a:rPr>
              <a:t>・Tanggalin ang mga dumi (tubig, langis, powder, atbp.) sa sahig</a:t>
            </a:r>
          </a:p>
          <a:p>
            <a:pPr rtl="0"/>
            <a:r>
              <a:rPr lang="tl" sz="1050" dirty="0">
                <a:latin typeface="Arial" panose="020B0604020202020204" pitchFamily="34" charset="0"/>
                <a:ea typeface="Meiryo UI" panose="020B0604030504040204" pitchFamily="50" charset="-128"/>
                <a:cs typeface="Arial" panose="020B0604020202020204" pitchFamily="34" charset="0"/>
              </a:rPr>
              <a:t>・Tanggalin ang mga hindi pagkapantay-pantay, steps, atbp.</a:t>
            </a:r>
            <a:endParaRPr lang="zh-CN"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26" name="文本框 25">
            <a:extLst>
              <a:ext uri="{FF2B5EF4-FFF2-40B4-BE49-F238E27FC236}">
                <a16:creationId xmlns:a16="http://schemas.microsoft.com/office/drawing/2014/main" id="{4EB97152-5811-4CAA-8B83-056C875F56F8}"/>
              </a:ext>
            </a:extLst>
          </p:cNvPr>
          <p:cNvSpPr txBox="1"/>
          <p:nvPr/>
        </p:nvSpPr>
        <p:spPr>
          <a:xfrm>
            <a:off x="3343688" y="5006966"/>
            <a:ext cx="2686943" cy="1131079"/>
          </a:xfrm>
          <a:prstGeom prst="rect">
            <a:avLst/>
          </a:prstGeom>
          <a:solidFill>
            <a:schemeClr val="bg1"/>
          </a:solidFill>
        </p:spPr>
        <p:txBody>
          <a:bodyPr wrap="square" lIns="0" tIns="0" rIns="0" bIns="0" rtlCol="0">
            <a:spAutoFit/>
          </a:bodyPr>
          <a:lstStyle/>
          <a:p>
            <a:pPr rtl="0"/>
            <a:r>
              <a:rPr lang="tl" sz="1050">
                <a:latin typeface="Arial" panose="020B0604020202020204" pitchFamily="34" charset="0"/>
                <a:ea typeface="Meiryo UI" panose="020B0604030504040204" pitchFamily="50" charset="-128"/>
                <a:cs typeface="Arial" panose="020B0604020202020204" pitchFamily="34" charset="0"/>
              </a:rPr>
              <a:t>・Mag-secure ng sapat na oras para sa pagkilos</a:t>
            </a:r>
          </a:p>
          <a:p>
            <a:pPr rtl="0"/>
            <a:r>
              <a:rPr lang="tl" sz="1050">
                <a:latin typeface="Arial" panose="020B0604020202020204" pitchFamily="34" charset="0"/>
                <a:ea typeface="Meiryo UI" panose="020B0604030504040204" pitchFamily="50" charset="-128"/>
                <a:cs typeface="Arial" panose="020B0604020202020204" pitchFamily="34" charset="0"/>
              </a:rPr>
              <a:t>・Maglakad ng maliliit na hakbang kapag nasa madulas na lugar</a:t>
            </a:r>
          </a:p>
          <a:p>
            <a:pPr rtl="0"/>
            <a:r>
              <a:rPr lang="tl" sz="1050">
                <a:latin typeface="Arial" panose="020B0604020202020204" pitchFamily="34" charset="0"/>
                <a:ea typeface="Meiryo UI" panose="020B0604030504040204" pitchFamily="50" charset="-128"/>
                <a:cs typeface="Arial" panose="020B0604020202020204" pitchFamily="34" charset="0"/>
              </a:rPr>
              <a:t>・Huwag magsimula sa trabaho kapag hindi nakikita ang dinadaanan</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a:p>
            <a:pPr rtl="0"/>
            <a:endParaRPr lang="zh-CN"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27" name="文本框 26">
            <a:extLst>
              <a:ext uri="{FF2B5EF4-FFF2-40B4-BE49-F238E27FC236}">
                <a16:creationId xmlns:a16="http://schemas.microsoft.com/office/drawing/2014/main" id="{4B75ABA3-DEA6-4937-8D4F-99E41EDA9221}"/>
              </a:ext>
            </a:extLst>
          </p:cNvPr>
          <p:cNvSpPr txBox="1"/>
          <p:nvPr/>
        </p:nvSpPr>
        <p:spPr>
          <a:xfrm>
            <a:off x="6154419" y="4979258"/>
            <a:ext cx="2686943" cy="1303809"/>
          </a:xfrm>
          <a:prstGeom prst="rect">
            <a:avLst/>
          </a:prstGeom>
          <a:solidFill>
            <a:schemeClr val="bg1"/>
          </a:solidFill>
        </p:spPr>
        <p:txBody>
          <a:bodyPr wrap="square" lIns="0" tIns="0" rIns="0" bIns="72000" rtlCol="0">
            <a:spAutoFit/>
          </a:bodyPr>
          <a:lstStyle/>
          <a:p>
            <a:pPr rtl="0"/>
            <a:r>
              <a:rPr lang="tl" sz="1000" dirty="0">
                <a:latin typeface="Arial" panose="020B0604020202020204" pitchFamily="34" charset="0"/>
                <a:ea typeface="Meiryo UI" panose="020B0604030504040204" pitchFamily="50" charset="-128"/>
                <a:cs typeface="Arial" panose="020B0604020202020204" pitchFamily="34" charset="0"/>
              </a:rPr>
              <a:t>・Magsuot ng sapatos na naaangkop sa paglilipat at trabaho</a:t>
            </a:r>
          </a:p>
          <a:p>
            <a:pPr rtl="0"/>
            <a:r>
              <a:rPr lang="tl" sz="1000" dirty="0">
                <a:latin typeface="Arial" panose="020B0604020202020204" pitchFamily="34" charset="0"/>
                <a:ea typeface="Meiryo UI" panose="020B0604030504040204" pitchFamily="50" charset="-128"/>
                <a:cs typeface="Arial" panose="020B0604020202020204" pitchFamily="34" charset="0"/>
              </a:rPr>
              <a:t>・Gumamit ng hazard map ng lugar ng trabaho upang magbahagi ng impormasyon sa panganib</a:t>
            </a:r>
          </a:p>
          <a:p>
            <a:pPr rtl="0"/>
            <a:r>
              <a:rPr lang="tl" sz="1000" dirty="0">
                <a:latin typeface="Arial" panose="020B0604020202020204" pitchFamily="34" charset="0"/>
                <a:ea typeface="Meiryo UI" panose="020B0604030504040204" pitchFamily="50" charset="-128"/>
                <a:cs typeface="Arial" panose="020B0604020202020204" pitchFamily="34" charset="0"/>
              </a:rPr>
              <a:t>・Maglagay ng sticker sa lugar na may panganib ng pagkadapa o pagkatumba bilang warning</a:t>
            </a:r>
            <a:endParaRPr lang="en-US" altLang="ja-JP" sz="1000" dirty="0">
              <a:latin typeface="Arial" panose="020B0604020202020204" pitchFamily="34" charset="0"/>
              <a:ea typeface="Meiryo UI" panose="020B0604030504040204" pitchFamily="50" charset="-128"/>
              <a:cs typeface="Arial" panose="020B0604020202020204" pitchFamily="34" charset="0"/>
            </a:endParaRPr>
          </a:p>
          <a:p>
            <a:pPr rtl="0"/>
            <a:endParaRPr lang="zh-CN" altLang="en-US" sz="10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0"/>
              </a:spcBef>
              <a:spcAft>
                <a:spcPts val="0"/>
              </a:spcAft>
              <a:defRPr/>
            </a:pPr>
            <a:r>
              <a:rPr lang="tl" sz="1050" b="1">
                <a:solidFill>
                  <a:srgbClr val="C00000"/>
                </a:solidFill>
                <a:latin typeface="Arial" panose="020B0604020202020204" pitchFamily="34" charset="0"/>
                <a:ea typeface="メイリオ" pitchFamily="50" charset="-128"/>
                <a:cs typeface="Arial" panose="020B0604020202020204" pitchFamily="34" charset="0"/>
              </a:rPr>
              <a:t>1. Tulungan silang maunawaan na mayroong iba't ibang panganib sa lugar ng trabaho.</a:t>
            </a:r>
            <a:r>
              <a:rPr lang="tl" sz="1050">
                <a:solidFill>
                  <a:srgbClr val="C00000"/>
                </a:solidFill>
                <a:latin typeface="Arial" panose="020B0604020202020204" pitchFamily="34" charset="0"/>
                <a:ea typeface="メイリオ" pitchFamily="50" charset="-128"/>
                <a:cs typeface="Arial" panose="020B0604020202020204" pitchFamily="34" charset="0"/>
              </a:rPr>
              <a:t>　</a:t>
            </a:r>
            <a:endParaRPr lang="en-US" altLang="ja-JP" sz="1050" dirty="0">
              <a:solidFill>
                <a:srgbClr val="C00000"/>
              </a:solidFill>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tl" sz="1050" b="1">
                <a:solidFill>
                  <a:srgbClr val="C00000"/>
                </a:solidFill>
                <a:latin typeface="Arial" panose="020B0604020202020204" pitchFamily="34" charset="0"/>
                <a:ea typeface="メイリオ" pitchFamily="50" charset="-128"/>
                <a:cs typeface="Arial" panose="020B0604020202020204" pitchFamily="34" charset="0"/>
              </a:rPr>
              <a:t>2. Tulungan silang magkaroon ng kamalayan sa mga panganib na “maaaring” maganap. </a:t>
            </a:r>
            <a:r>
              <a:rPr lang="tl" sz="1050" b="1">
                <a:latin typeface="Arial" panose="020B0604020202020204" pitchFamily="34" charset="0"/>
                <a:ea typeface="メイリオ" pitchFamily="50" charset="-128"/>
                <a:cs typeface="Arial" panose="020B0604020202020204" pitchFamily="34" charset="0"/>
              </a:rPr>
              <a:t>　</a:t>
            </a:r>
            <a:endParaRPr lang="en-US" altLang="ja-JP" sz="105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300"/>
              </a:spcBef>
              <a:spcAft>
                <a:spcPts val="0"/>
              </a:spcAft>
              <a:defRPr/>
            </a:pPr>
            <a:r>
              <a:rPr lang="tl" sz="1050" b="1">
                <a:solidFill>
                  <a:srgbClr val="C00000"/>
                </a:solidFill>
                <a:latin typeface="Arial" panose="020B0604020202020204" pitchFamily="34" charset="0"/>
                <a:ea typeface="メイリオ" pitchFamily="50" charset="-128"/>
                <a:cs typeface="Arial" panose="020B0604020202020204" pitchFamily="34" charset="0"/>
              </a:rPr>
              <a:t>3. Tulungan silang alamin ang mga pangunahing kaalaman para makaiwas sa aksidente sa trabaho (1).　</a:t>
            </a:r>
            <a:endParaRPr lang="en-US" altLang="ja-JP" sz="105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tl" sz="1050">
                <a:solidFill>
                  <a:srgbClr val="C00000"/>
                </a:solidFill>
                <a:latin typeface="Arial" panose="020B0604020202020204" pitchFamily="34" charset="0"/>
                <a:ea typeface="メイリオ" pitchFamily="50" charset="-128"/>
                <a:cs typeface="Arial" panose="020B0604020202020204" pitchFamily="34" charset="0"/>
              </a:rPr>
              <a:t>　　</a:t>
            </a:r>
            <a:r>
              <a:rPr lang="tl" sz="1050">
                <a:latin typeface="Arial" panose="020B0604020202020204" pitchFamily="34" charset="0"/>
                <a:ea typeface="メイリオ" pitchFamily="50" charset="-128"/>
                <a:cs typeface="Arial" panose="020B0604020202020204" pitchFamily="34" charset="0"/>
              </a:rPr>
              <a:t>Tulungan silang maunawaan na mayroong iba’t ibang patakaran at aktibidad.</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(1) Ang kaligtasan sa trabaho ay nagsisimula sa wastong pagdadamit sa trabaho</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(2) Pagpapatupad ng mga pamamaraan sa trabaho　　</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(3) Pagpapatupad ng 4S / 5S</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(4) Analysis ng mga near-miss incidents</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(5) Risk prediction training (KYT)</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　　(6) Risk assesment</a:t>
            </a:r>
            <a:endParaRPr lang="en-US" altLang="ja-JP" sz="1050" dirty="0">
              <a:latin typeface="Arial" panose="020B0604020202020204" pitchFamily="34" charset="0"/>
              <a:ea typeface="メイリオ" pitchFamily="50" charset="-128"/>
              <a:cs typeface="Arial" panose="020B0604020202020204" pitchFamily="34" charset="0"/>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835696" y="147680"/>
            <a:ext cx="5472608" cy="5450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tl" sz="1200" b="1" dirty="0">
                <a:latin typeface="Arial" panose="020B0604020202020204" pitchFamily="34" charset="0"/>
                <a:ea typeface="メイリオ" pitchFamily="50" charset="-128"/>
                <a:cs typeface="Arial" panose="020B0604020202020204" pitchFamily="34" charset="0"/>
              </a:rPr>
              <a:t> </a:t>
            </a:r>
            <a:r>
              <a:rPr lang="tl" sz="1200" b="1" dirty="0">
                <a:solidFill>
                  <a:schemeClr val="bg1"/>
                </a:solidFill>
                <a:latin typeface="Arial" panose="020B0604020202020204" pitchFamily="34" charset="0"/>
                <a:ea typeface="メイリオ" pitchFamily="50" charset="-128"/>
                <a:cs typeface="Arial" panose="020B0604020202020204" pitchFamily="34" charset="0"/>
              </a:rPr>
              <a:t>Mga Pamamaraan ng Edukasyon sa Kaligtasan at Kalusugan para sa mga </a:t>
            </a:r>
            <a:r>
              <a:rPr lang="tl" sz="1200" b="1" dirty="0">
                <a:latin typeface="Arial" panose="020B0604020202020204" pitchFamily="34" charset="0"/>
                <a:ea typeface="メイリオ" pitchFamily="50" charset="-128"/>
                <a:cs typeface="Arial" panose="020B0604020202020204" pitchFamily="34" charset="0"/>
              </a:rPr>
              <a:t>hindi bihasang manggagawa</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491880" y="2708920"/>
            <a:ext cx="5472608"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300"/>
              </a:spcBef>
              <a:spcAft>
                <a:spcPts val="0"/>
              </a:spcAft>
              <a:defRPr/>
            </a:pPr>
            <a:r>
              <a:rPr lang="tl" sz="1050" b="1" dirty="0">
                <a:solidFill>
                  <a:srgbClr val="C00000"/>
                </a:solidFill>
                <a:latin typeface="Arial" panose="020B0604020202020204" pitchFamily="34" charset="0"/>
                <a:ea typeface="メイリオ" pitchFamily="50" charset="-128"/>
                <a:cs typeface="Arial" panose="020B0604020202020204" pitchFamily="34" charset="0"/>
              </a:rPr>
              <a:t>4. Tulungan silang alamin ang mga pangunahing kaalaman para makaiwas sa aksidente (2).</a:t>
            </a:r>
            <a:r>
              <a:rPr lang="tl" sz="1050" dirty="0">
                <a:solidFill>
                  <a:srgbClr val="FF0000"/>
                </a:solidFill>
                <a:latin typeface="Arial" panose="020B0604020202020204" pitchFamily="34" charset="0"/>
                <a:ea typeface="メイリオ" pitchFamily="50" charset="-128"/>
                <a:cs typeface="Arial" panose="020B0604020202020204" pitchFamily="34" charset="0"/>
              </a:rPr>
              <a:t>　</a:t>
            </a:r>
            <a:endParaRPr lang="en-US" altLang="ja-JP" sz="1050" dirty="0">
              <a:solidFill>
                <a:srgbClr val="FF0000"/>
              </a:solidFill>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Sama-samang magtrabaho nang ligtas upang mapanatiling ligtas ang lugar ng trabaho.</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a:t>
            </a:r>
            <a:r>
              <a:rPr lang="tl" sz="1050" dirty="0">
                <a:solidFill>
                  <a:srgbClr val="FF0000"/>
                </a:solidFill>
                <a:latin typeface="Arial" panose="020B0604020202020204" pitchFamily="34" charset="0"/>
                <a:ea typeface="メイリオ" pitchFamily="50" charset="-128"/>
                <a:cs typeface="Arial" panose="020B0604020202020204" pitchFamily="34" charset="0"/>
              </a:rPr>
              <a:t>　</a:t>
            </a:r>
            <a:r>
              <a:rPr lang="tl" sz="1050" dirty="0">
                <a:latin typeface="Arial" panose="020B0604020202020204" pitchFamily="34" charset="0"/>
                <a:ea typeface="メイリオ" pitchFamily="50" charset="-128"/>
                <a:cs typeface="Arial" panose="020B0604020202020204" pitchFamily="34" charset="0"/>
              </a:rPr>
              <a:t>(1) Mga puntos para makaiwas sa aksidente: Pagka-ipit o pagka-kawit</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(2) Mga puntos para makaiwas sa aksidente: Pagkahulog</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(3) Mga puntos para makaiwas sa aksidente: Pagkadapa o pagkatumba</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(4) Mga puntos para makaiwas sa aksidente: Pananakit ng balakang</a:t>
            </a:r>
            <a:endParaRPr lang="en-US" altLang="ja-JP" sz="105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(5) Mga puntos para makaiwas sa aksidente: Pagkasagasa at pagkatulak o pagkatama</a:t>
            </a:r>
            <a:endParaRPr lang="en-US" altLang="ja-JP" sz="105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50000"/>
              </a:lnSpc>
              <a:spcBef>
                <a:spcPts val="300"/>
              </a:spcBef>
              <a:spcAft>
                <a:spcPts val="0"/>
              </a:spcAft>
              <a:defRPr/>
            </a:pPr>
            <a:r>
              <a:rPr lang="tl" sz="1050" b="1" dirty="0">
                <a:solidFill>
                  <a:srgbClr val="C00000"/>
                </a:solidFill>
                <a:latin typeface="Arial" panose="020B0604020202020204" pitchFamily="34" charset="0"/>
                <a:ea typeface="メイリオ" pitchFamily="50" charset="-128"/>
                <a:cs typeface="Arial" panose="020B0604020202020204" pitchFamily="34" charset="0"/>
              </a:rPr>
              <a:t>5. Tulungan silang alamin ang mga pangunahing kaalaman para makaiwas sa aksidente (3).</a:t>
            </a:r>
            <a:r>
              <a:rPr lang="tl" sz="1050" dirty="0">
                <a:solidFill>
                  <a:srgbClr val="C00000"/>
                </a:solidFill>
                <a:latin typeface="Arial" panose="020B0604020202020204" pitchFamily="34" charset="0"/>
                <a:ea typeface="メイリオ" pitchFamily="50" charset="-128"/>
                <a:cs typeface="Arial" panose="020B0604020202020204" pitchFamily="34" charset="0"/>
              </a:rPr>
              <a:t>　</a:t>
            </a:r>
            <a:endParaRPr lang="en-US" altLang="ja-JP" sz="1050" dirty="0">
              <a:solidFill>
                <a:srgbClr val="C00000"/>
              </a:solidFill>
              <a:latin typeface="Arial" panose="020B0604020202020204" pitchFamily="34" charset="0"/>
              <a:ea typeface="メイリオ" pitchFamily="50" charset="-128"/>
              <a:cs typeface="Arial" panose="020B0604020202020204" pitchFamily="34" charset="0"/>
            </a:endParaRPr>
          </a:p>
          <a:p>
            <a:pPr marL="266700" indent="-266700" algn="just" rtl="0" fontAlgn="auto">
              <a:spcBef>
                <a:spcPts val="0"/>
              </a:spcBef>
              <a:spcAft>
                <a:spcPts val="0"/>
              </a:spcAft>
              <a:defRPr/>
            </a:pPr>
            <a:r>
              <a:rPr lang="tl" sz="1050" dirty="0">
                <a:solidFill>
                  <a:srgbClr val="C00000"/>
                </a:solidFill>
                <a:latin typeface="Arial" panose="020B0604020202020204" pitchFamily="34" charset="0"/>
                <a:ea typeface="メイリオ" pitchFamily="50" charset="-128"/>
                <a:cs typeface="Arial" panose="020B0604020202020204" pitchFamily="34" charset="0"/>
              </a:rPr>
              <a:t>　</a:t>
            </a:r>
            <a:r>
              <a:rPr lang="tl" sz="1050" dirty="0">
                <a:latin typeface="Arial" panose="020B0604020202020204" pitchFamily="34" charset="0"/>
                <a:ea typeface="メイリオ" pitchFamily="50" charset="-128"/>
                <a:cs typeface="Arial" panose="020B0604020202020204" pitchFamily="34" charset="0"/>
              </a:rPr>
              <a:t>　Tulungan silang alamin ano ang gagawin kapag may naganap na abnormalidad o aksidente sa trabaho.</a:t>
            </a:r>
            <a:endParaRPr lang="en-US" altLang="ja-JP" sz="105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 Ano ang gagawin kapag may naganap na abnormalidad.</a:t>
            </a:r>
            <a:endParaRPr lang="en-US" altLang="ja-JP" sz="105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25000"/>
              </a:lnSpc>
              <a:spcBef>
                <a:spcPts val="0"/>
              </a:spcBef>
              <a:spcAft>
                <a:spcPts val="0"/>
              </a:spcAft>
              <a:defRPr/>
            </a:pPr>
            <a:r>
              <a:rPr lang="tl" sz="1050" dirty="0">
                <a:latin typeface="Arial" panose="020B0604020202020204" pitchFamily="34" charset="0"/>
                <a:ea typeface="メイリオ" pitchFamily="50" charset="-128"/>
                <a:cs typeface="Arial" panose="020B0604020202020204" pitchFamily="34" charset="0"/>
              </a:rPr>
              <a:t>　　· Ano ang gagawin kapag may naganap na aksidente sa trabaho.</a:t>
            </a:r>
            <a:endParaRPr lang="en-US" altLang="ja-JP" sz="1050" dirty="0">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1" y="476672"/>
            <a:ext cx="4175957" cy="338554"/>
          </a:xfrm>
          <a:prstGeom prst="rect">
            <a:avLst/>
          </a:prstGeom>
          <a:noFill/>
        </p:spPr>
        <p:txBody>
          <a:bodyPr wrap="square" rtlCol="0">
            <a:spAutoFit/>
          </a:bodyPr>
          <a:lstStyle/>
          <a:p>
            <a:pPr rtl="0"/>
            <a:r>
              <a:rPr lang="tl" sz="1600" dirty="0">
                <a:solidFill>
                  <a:srgbClr val="0000CC"/>
                </a:solidFill>
                <a:latin typeface="Arial" panose="020B0604020202020204" pitchFamily="34" charset="0"/>
                <a:ea typeface="メイリオ" panose="020B0604030504040204" pitchFamily="50" charset="-128"/>
                <a:cs typeface="Arial" panose="020B0604020202020204" pitchFamily="34" charset="0"/>
              </a:rPr>
              <a:t>[Paano pumili ng wastong sapatos]</a:t>
            </a:r>
            <a:endParaRPr lang="ja-JP" altLang="en-US" sz="1600"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200">
              <a:solidFill>
                <a:prstClr val="white"/>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6804248" y="2339588"/>
            <a:ext cx="504056" cy="523220"/>
          </a:xfrm>
          <a:prstGeom prst="rect">
            <a:avLst/>
          </a:prstGeom>
          <a:noFill/>
        </p:spPr>
        <p:txBody>
          <a:bodyPr wrap="square" rtlCol="0">
            <a:spAutoFit/>
          </a:bodyPr>
          <a:lstStyle/>
          <a:p>
            <a:pPr algn="ctr" rtl="0"/>
            <a:r>
              <a:rPr lang="tl" sz="2800" dirty="0">
                <a:solidFill>
                  <a:srgbClr val="FF0000"/>
                </a:solidFill>
                <a:latin typeface="Arial" panose="020B0604020202020204" pitchFamily="34" charset="0"/>
                <a:cs typeface="Arial" panose="020B0604020202020204" pitchFamily="34" charset="0"/>
              </a:rPr>
              <a:t>×</a:t>
            </a:r>
            <a:endParaRPr lang="ja-JP" altLang="en-US" sz="2800"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7884368" y="2339588"/>
            <a:ext cx="504056" cy="461665"/>
          </a:xfrm>
          <a:prstGeom prst="rect">
            <a:avLst/>
          </a:prstGeom>
          <a:noFill/>
        </p:spPr>
        <p:txBody>
          <a:bodyPr wrap="square" rtlCol="0">
            <a:spAutoFit/>
          </a:bodyPr>
          <a:lstStyle/>
          <a:p>
            <a:pPr algn="ctr" rtl="0"/>
            <a:r>
              <a:rPr lang="tl" sz="2400" b="1">
                <a:solidFill>
                  <a:srgbClr val="FF0000"/>
                </a:solidFill>
                <a:latin typeface="Arial" panose="020B0604020202020204" pitchFamily="34" charset="0"/>
                <a:cs typeface="Arial" panose="020B0604020202020204" pitchFamily="34" charset="0"/>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276999"/>
            </a:xfrm>
            <a:prstGeom prst="rect">
              <a:avLst/>
            </a:prstGeom>
            <a:noFill/>
          </p:spPr>
          <p:txBody>
            <a:bodyPr wrap="square" rtlCol="0">
              <a:spAutoFit/>
            </a:bodyPr>
            <a:lstStyle/>
            <a:p>
              <a:pPr rtl="0"/>
              <a:r>
                <a:rPr lang="tl" sz="1200">
                  <a:solidFill>
                    <a:prstClr val="black"/>
                  </a:solidFill>
                  <a:latin typeface="Arial" panose="020B0604020202020204" pitchFamily="34" charset="0"/>
                  <a:cs typeface="Arial" panose="020B0604020202020204" pitchFamily="34" charset="0"/>
                </a:rPr>
                <a:t>(Toe spring)</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400" b="1">
                <a:solidFill>
                  <a:sysClr val="windowText" lastClr="000000"/>
                </a:solidFill>
                <a:latin typeface="Arial" panose="020B0604020202020204" pitchFamily="34" charset="0"/>
                <a:cs typeface="Arial" panose="020B0604020202020204" pitchFamily="34" charset="0"/>
              </a:rPr>
              <a:t>Laki</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400" b="1">
                <a:solidFill>
                  <a:sysClr val="windowText" lastClr="000000"/>
                </a:solidFill>
                <a:latin typeface="Arial" panose="020B0604020202020204" pitchFamily="34" charset="0"/>
                <a:cs typeface="Arial" panose="020B0604020202020204" pitchFamily="34" charset="0"/>
              </a:rPr>
              <a:t>Flexibility</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400" b="1">
                <a:solidFill>
                  <a:sysClr val="windowText" lastClr="000000"/>
                </a:solidFill>
                <a:latin typeface="Arial" panose="020B0604020202020204" pitchFamily="34" charset="0"/>
                <a:cs typeface="Arial" panose="020B0604020202020204" pitchFamily="34" charset="0"/>
              </a:rPr>
              <a:t>Bigat</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200" b="1" dirty="0">
                <a:solidFill>
                  <a:sysClr val="windowText" lastClr="000000"/>
                </a:solidFill>
                <a:latin typeface="Arial" panose="020B0604020202020204" pitchFamily="34" charset="0"/>
                <a:cs typeface="Arial" panose="020B0604020202020204" pitchFamily="34" charset="0"/>
              </a:rPr>
              <a:t>Balanse sa bigat (sa bandang daliri sa paa at takong)</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200" b="1">
                <a:solidFill>
                  <a:sysClr val="windowText" lastClr="000000"/>
                </a:solidFill>
                <a:latin typeface="Arial" panose="020B0604020202020204" pitchFamily="34" charset="0"/>
                <a:cs typeface="Arial" panose="020B0604020202020204" pitchFamily="34" charset="0"/>
              </a:rPr>
              <a:t>Taas sa bandang daliri sa paa</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tl" sz="1050" b="1" dirty="0">
                <a:solidFill>
                  <a:sysClr val="windowText" lastClr="000000"/>
                </a:solidFill>
                <a:latin typeface="Arial" panose="020B0604020202020204" pitchFamily="34" charset="0"/>
                <a:cs typeface="Arial" panose="020B0604020202020204" pitchFamily="34" charset="0"/>
              </a:rPr>
              <a:t>Balanse sa slip resistance sa pagitan ng solee at ng sahig</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338554"/>
          </a:xfrm>
          <a:prstGeom prst="rect">
            <a:avLst/>
          </a:prstGeom>
          <a:noFill/>
        </p:spPr>
        <p:txBody>
          <a:bodyPr wrap="square" lIns="0" tIns="0" rIns="0" bIns="0" rtlCol="0">
            <a:spAutoFit/>
          </a:bodyPr>
          <a:lstStyle/>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Madaling mawalan ng balanse dahil mahirap tumapak</a:t>
            </a:r>
            <a:endParaRPr lang="en-US" altLang="ja-JP" sz="11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kapag masyadong maliit o malaki ang sapatos.</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338554"/>
          </a:xfrm>
          <a:prstGeom prst="rect">
            <a:avLst/>
          </a:prstGeom>
          <a:noFill/>
        </p:spPr>
        <p:txBody>
          <a:bodyPr wrap="square" lIns="0" tIns="0" rIns="0" bIns="0" rtlCol="0">
            <a:spAutoFit/>
          </a:bodyPr>
          <a:lstStyle/>
          <a:p>
            <a:pPr rtl="0"/>
            <a:r>
              <a:rPr lang="tl" sz="1100">
                <a:solidFill>
                  <a:prstClr val="black"/>
                </a:solidFill>
                <a:latin typeface="Arial" panose="020B0604020202020204" pitchFamily="34" charset="0"/>
                <a:ea typeface="メイリオ" panose="020B0604030504040204" pitchFamily="50" charset="-128"/>
                <a:cs typeface="Arial" panose="020B0604020202020204" pitchFamily="34" charset="0"/>
              </a:rPr>
              <a:t>Kapag hindi flexible ang sapatos, madaling madulas</a:t>
            </a:r>
            <a:endParaRPr lang="en-US" altLang="ja-JP" sz="11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tl" sz="1100">
                <a:solidFill>
                  <a:prstClr val="black"/>
                </a:solidFill>
                <a:latin typeface="Arial" panose="020B0604020202020204" pitchFamily="34" charset="0"/>
                <a:ea typeface="メイリオ" panose="020B0604030504040204" pitchFamily="50" charset="-128"/>
                <a:cs typeface="Arial" panose="020B0604020202020204" pitchFamily="34" charset="0"/>
              </a:rPr>
              <a:t>na nagiging sanhi ng pagkatisod.</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79938"/>
            <a:ext cx="3753545" cy="338554"/>
          </a:xfrm>
          <a:prstGeom prst="rect">
            <a:avLst/>
          </a:prstGeom>
          <a:noFill/>
        </p:spPr>
        <p:txBody>
          <a:bodyPr wrap="square" lIns="0" tIns="0" rIns="0" bIns="0" rtlCol="0">
            <a:spAutoFit/>
          </a:bodyPr>
          <a:lstStyle/>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Kapag masyadong mabigat ang sapatos, mahihirapan iangat ang paa</a:t>
            </a:r>
            <a:r>
              <a:rPr lang="en-US" sz="1100" dirty="0">
                <a:solidFill>
                  <a:prstClr val="black"/>
                </a:solidFill>
                <a:latin typeface="Arial" panose="020B0604020202020204" pitchFamily="34" charset="0"/>
                <a:ea typeface="メイリオ" panose="020B0604030504040204" pitchFamily="50" charset="-128"/>
                <a:cs typeface="Arial" panose="020B0604020202020204" pitchFamily="34" charset="0"/>
              </a:rPr>
              <a:t> </a:t>
            </a:r>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na nagiging sanhi ng pagkatisod.</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507831"/>
          </a:xfrm>
          <a:prstGeom prst="rect">
            <a:avLst/>
          </a:prstGeom>
          <a:noFill/>
        </p:spPr>
        <p:txBody>
          <a:bodyPr wrap="square" lIns="0" tIns="0" rIns="0" bIns="0" rtlCol="0">
            <a:spAutoFit/>
          </a:bodyPr>
          <a:lstStyle/>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Kapag ang bigat ay nasa bandang daliri sa paa,</a:t>
            </a:r>
            <a:endParaRPr lang="en-US" altLang="ja-JP" sz="11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nakababa ang bandang daliri sa paa habang naglalakad </a:t>
            </a:r>
            <a:b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br>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na magiging sanhi ng pagkatisod.</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338554"/>
          </a:xfrm>
          <a:prstGeom prst="rect">
            <a:avLst/>
          </a:prstGeom>
          <a:noFill/>
        </p:spPr>
        <p:txBody>
          <a:bodyPr wrap="square" lIns="0" tIns="0" rIns="0" bIns="0" rtlCol="0">
            <a:spAutoFit/>
          </a:bodyPr>
          <a:lstStyle/>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Kapag mababa ang taas sa bandang daliri sa paa, madaling matalisod sa pinakababang step.</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507831"/>
          </a:xfrm>
          <a:prstGeom prst="rect">
            <a:avLst/>
          </a:prstGeom>
          <a:noFill/>
        </p:spPr>
        <p:txBody>
          <a:bodyPr wrap="square" lIns="0" tIns="0" rIns="0" bIns="0" rtlCol="0">
            <a:spAutoFit/>
          </a:bodyPr>
          <a:lstStyle/>
          <a:p>
            <a:pPr rtl="0"/>
            <a:r>
              <a:rPr lang="tl" sz="1100" dirty="0">
                <a:solidFill>
                  <a:prstClr val="black"/>
                </a:solidFill>
                <a:latin typeface="Arial" panose="020B0604020202020204" pitchFamily="34" charset="0"/>
                <a:ea typeface="メイリオ" panose="020B0604030504040204" pitchFamily="50" charset="-128"/>
                <a:cs typeface="Arial" panose="020B0604020202020204" pitchFamily="34" charset="0"/>
              </a:rPr>
              <a:t>Mahalaga na ang slip-resistance ng sapatos ay angkop sa lugar ng trabaho at nialalaman. Halimbawa, kapag nagtrabaho suot ang sapatos na hindi madaling madulas sa hindi madaling madulas na sahig, maaaring maging sanhi parin ito ng pagkatisod dahil sa lakas ng friction.</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5497839" cy="215444"/>
          </a:xfrm>
          <a:prstGeom prst="rect">
            <a:avLst/>
          </a:prstGeom>
          <a:noFill/>
        </p:spPr>
        <p:txBody>
          <a:bodyPr wrap="square" lIns="0" tIns="0" rIns="0" bIns="0" rtlCol="0">
            <a:spAutoFit/>
          </a:bodyPr>
          <a:lstStyle/>
          <a:p>
            <a:pPr rtl="0"/>
            <a:r>
              <a:rPr lang="tl" sz="1400" dirty="0">
                <a:solidFill>
                  <a:prstClr val="black"/>
                </a:solidFill>
                <a:latin typeface="Arial" panose="020B0604020202020204" pitchFamily="34" charset="0"/>
                <a:ea typeface="メイリオ" panose="020B0604030504040204" pitchFamily="50" charset="-128"/>
                <a:cs typeface="Arial" panose="020B0604020202020204" pitchFamily="34" charset="0"/>
              </a:rPr>
              <a:t>&lt;Mga punto sa pagpili ng sapatos para hindi madapa o matumba&gt;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07777"/>
          </a:xfrm>
          <a:prstGeom prst="rect">
            <a:avLst/>
          </a:prstGeom>
          <a:noFill/>
        </p:spPr>
        <p:txBody>
          <a:bodyPr wrap="square" rtlCol="0">
            <a:spAutoFit/>
          </a:bodyPr>
          <a:lstStyle/>
          <a:p>
            <a:pPr rtl="0"/>
            <a:r>
              <a:rPr lang="tl" sz="1400">
                <a:solidFill>
                  <a:prstClr val="black"/>
                </a:solidFill>
                <a:latin typeface="Arial" panose="020B0604020202020204" pitchFamily="34" charset="0"/>
                <a:cs typeface="Arial" panose="020B0604020202020204" pitchFamily="34" charset="0"/>
              </a:rPr>
              <a:t>(Sanggunian)</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20</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1588" rtl="0" fontAlgn="auto">
              <a:lnSpc>
                <a:spcPct val="125000"/>
              </a:lnSpc>
              <a:spcBef>
                <a:spcPts val="0"/>
              </a:spcBef>
              <a:spcAft>
                <a:spcPts val="0"/>
              </a:spcAft>
              <a:defRPr/>
            </a:pPr>
            <a:r>
              <a:rPr lang="tl" sz="1400" dirty="0">
                <a:solidFill>
                  <a:srgbClr val="0000CC"/>
                </a:solidFill>
                <a:latin typeface="Arial" panose="020B0604020202020204" pitchFamily="34" charset="0"/>
                <a:ea typeface="メイリオ" pitchFamily="50" charset="-128"/>
                <a:cs typeface="Arial" panose="020B0604020202020204" pitchFamily="34" charset="0"/>
              </a:rPr>
              <a:t>■Posisyon at kilos sa trabaho</a:t>
            </a:r>
            <a:r>
              <a:rPr lang="tl" sz="1400" dirty="0">
                <a:solidFill>
                  <a:schemeClr val="tx1"/>
                </a:solidFill>
                <a:latin typeface="Arial" panose="020B0604020202020204" pitchFamily="34" charset="0"/>
                <a:ea typeface="メイリオ" pitchFamily="50" charset="-128"/>
                <a:cs typeface="Arial" panose="020B0604020202020204" pitchFamily="34" charset="0"/>
              </a:rPr>
              <a:t>(habang nag-hahandle ng mga mabiibigat na bagay)</a:t>
            </a: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588" rtl="0" fontAlgn="auto">
              <a:lnSpc>
                <a:spcPct val="125000"/>
              </a:lnSpc>
              <a:spcBef>
                <a:spcPts val="600"/>
              </a:spcBef>
              <a:spcAft>
                <a:spcPts val="0"/>
              </a:spcAft>
              <a:defRPr/>
            </a:pP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4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8"/>
          <p:cNvSpPr txBox="1">
            <a:spLocks noChangeArrowheads="1"/>
          </p:cNvSpPr>
          <p:nvPr/>
        </p:nvSpPr>
        <p:spPr bwMode="auto">
          <a:xfrm>
            <a:off x="620837" y="1412776"/>
            <a:ext cx="4527227" cy="4430508"/>
          </a:xfrm>
          <a:prstGeom prst="rect">
            <a:avLst/>
          </a:prstGeom>
          <a:noFill/>
          <a:ln w="9525">
            <a:noFill/>
            <a:miter lim="800000"/>
            <a:headEnd/>
            <a:tailEnd/>
          </a:ln>
        </p:spPr>
        <p:txBody>
          <a:bodyPr wrap="square" rtlCol="0">
            <a:spAutoFit/>
          </a:bodyPr>
          <a:lstStyle/>
          <a:p>
            <a:pPr marL="361950" indent="-179388" algn="just" rtl="0">
              <a:lnSpc>
                <a:spcPct val="150000"/>
              </a:lnSpc>
              <a:spcBef>
                <a:spcPts val="600"/>
              </a:spcBef>
            </a:pPr>
            <a:r>
              <a:rPr lang="tl" sz="1200" dirty="0">
                <a:latin typeface="Arial" panose="020B0604020202020204" pitchFamily="34" charset="0"/>
                <a:ea typeface="メイリオ" pitchFamily="50" charset="-128"/>
                <a:cs typeface="Arial" panose="020B0604020202020204" pitchFamily="34" charset="0"/>
              </a:rPr>
              <a:t>　Panatilihing malapit sa iyong katawan ang mabigat na bagay hangga’t maaari at hawakan ito na ang center of gravity ay mababa.</a:t>
            </a:r>
            <a:endParaRPr lang="en-US" altLang="ja-JP" sz="120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600"/>
              </a:spcBef>
            </a:pPr>
            <a:r>
              <a:rPr lang="tl" sz="1400" dirty="0">
                <a:solidFill>
                  <a:srgbClr val="C00000"/>
                </a:solidFill>
                <a:latin typeface="Arial" panose="020B0604020202020204" pitchFamily="34" charset="0"/>
                <a:ea typeface="メイリオ" pitchFamily="50" charset="-128"/>
                <a:cs typeface="Arial" panose="020B0604020202020204" pitchFamily="34" charset="0"/>
              </a:rPr>
              <a:t>[Kapag magbubuhat ng mabibigat na bagay]</a:t>
            </a:r>
          </a:p>
          <a:p>
            <a:pPr marL="361950" indent="-179388" algn="just" rtl="0">
              <a:lnSpc>
                <a:spcPct val="150000"/>
              </a:lnSpc>
              <a:spcBef>
                <a:spcPts val="300"/>
              </a:spcBef>
            </a:pPr>
            <a:r>
              <a:rPr lang="tl" sz="1200" dirty="0">
                <a:latin typeface="Arial" panose="020B0604020202020204" pitchFamily="34" charset="0"/>
                <a:ea typeface="メイリオ" pitchFamily="50" charset="-128"/>
                <a:cs typeface="Arial" panose="020B0604020202020204" pitchFamily="34" charset="0"/>
              </a:rPr>
              <a:t>(1) </a:t>
            </a:r>
            <a:r>
              <a:rPr lang="tl" sz="1200" spc="-20" dirty="0">
                <a:latin typeface="Arial" panose="020B0604020202020204" pitchFamily="34" charset="0"/>
                <a:ea typeface="メイリオ" pitchFamily="50" charset="-128"/>
                <a:cs typeface="Arial" panose="020B0604020202020204" pitchFamily="34" charset="0"/>
              </a:rPr>
              <a:t>Iabante ng kaunti ang iyong paa, itupi ang iyong mga tuhod, bago tuluyang bumaba upang kunin ang mabigat na bagay.</a:t>
            </a:r>
            <a:endParaRPr lang="en-US" altLang="ja-JP" sz="1200" spc="-2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300"/>
              </a:spcBef>
            </a:pPr>
            <a:r>
              <a:rPr lang="tl" sz="1200" spc="-20" dirty="0">
                <a:latin typeface="Arial" panose="020B0604020202020204" pitchFamily="34" charset="0"/>
                <a:ea typeface="メイリオ" pitchFamily="50" charset="-128"/>
                <a:cs typeface="Arial" panose="020B0604020202020204" pitchFamily="34" charset="0"/>
              </a:rPr>
              <a:t>(2) Tumayo sa pamamgitan ng pagtuwid ng iyong mga tuhod.</a:t>
            </a:r>
            <a:endParaRPr lang="en-US" altLang="ja-JP" sz="1200" spc="-2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300"/>
              </a:spcBef>
            </a:pPr>
            <a:r>
              <a:rPr lang="tl" sz="1200" spc="-20" dirty="0">
                <a:latin typeface="Arial" panose="020B0604020202020204" pitchFamily="34" charset="0"/>
                <a:ea typeface="メイリオ" pitchFamily="50" charset="-128"/>
                <a:cs typeface="Arial" panose="020B0604020202020204" pitchFamily="34" charset="0"/>
              </a:rPr>
              <a:t>(3) </a:t>
            </a:r>
            <a:r>
              <a:rPr lang="tl" sz="1200" dirty="0">
                <a:latin typeface="Arial" panose="020B0604020202020204" pitchFamily="34" charset="0"/>
                <a:ea typeface="メイリオ" pitchFamily="50" charset="-128"/>
                <a:cs typeface="Arial" panose="020B0604020202020204" pitchFamily="34" charset="0"/>
              </a:rPr>
              <a:t>Kapag magbubuhat ng mabibigat na bagay, huminga ng malalim at mag lagay ng presion sa tiyan.</a:t>
            </a:r>
            <a:endParaRPr lang="en-US" altLang="ja-JP" sz="120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0"/>
              </a:spcBef>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600"/>
              </a:spcBef>
            </a:pPr>
            <a:r>
              <a:rPr lang="tl" sz="1400" dirty="0">
                <a:solidFill>
                  <a:srgbClr val="C00000"/>
                </a:solidFill>
                <a:latin typeface="Arial" panose="020B0604020202020204" pitchFamily="34" charset="0"/>
                <a:ea typeface="メイリオ" pitchFamily="50" charset="-128"/>
                <a:cs typeface="Arial" panose="020B0604020202020204" pitchFamily="34" charset="0"/>
              </a:rPr>
              <a:t>[Pagbubuhat at paglilipat ng mabibigat na bagay]</a:t>
            </a:r>
          </a:p>
          <a:p>
            <a:pPr marL="361950" indent="-179388" algn="just" rtl="0">
              <a:lnSpc>
                <a:spcPct val="150000"/>
              </a:lnSpc>
              <a:spcBef>
                <a:spcPts val="0"/>
              </a:spcBef>
            </a:pPr>
            <a:r>
              <a:rPr lang="tl" sz="1200" dirty="0">
                <a:latin typeface="Arial" panose="020B0604020202020204" pitchFamily="34" charset="0"/>
                <a:ea typeface="メイリオ" pitchFamily="50" charset="-128"/>
                <a:cs typeface="Arial" panose="020B0604020202020204" pitchFamily="34" charset="0"/>
              </a:rPr>
              <a:t>　 Humanap ng maikling diistansya papunta sa paglilipatan at iwasan ang pag-akyat o pagbaba sa mga hagdan kapag ay dalang gamit.</a:t>
            </a:r>
            <a:endParaRPr lang="en-US" altLang="ja-JP" sz="1200" dirty="0">
              <a:latin typeface="Arial" panose="020B0604020202020204" pitchFamily="34" charset="0"/>
              <a:ea typeface="メイリオ" pitchFamily="50" charset="-128"/>
              <a:cs typeface="Arial" panose="020B0604020202020204" pitchFamily="34" charset="0"/>
            </a:endParaRPr>
          </a:p>
        </p:txBody>
      </p:sp>
      <p:grpSp>
        <p:nvGrpSpPr>
          <p:cNvPr id="6" name="グループ化 11"/>
          <p:cNvGrpSpPr>
            <a:grpSpLocks noChangeAspect="1"/>
          </p:cNvGrpSpPr>
          <p:nvPr/>
        </p:nvGrpSpPr>
        <p:grpSpPr bwMode="auto">
          <a:xfrm>
            <a:off x="5343425" y="1700808"/>
            <a:ext cx="3333031" cy="3763765"/>
            <a:chOff x="6084168" y="1366770"/>
            <a:chExt cx="2639380" cy="2980787"/>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sp>
          <p:nvSpPr>
            <p:cNvPr id="11" name="テキスト ボックス 17"/>
            <p:cNvSpPr txBox="1">
              <a:spLocks noChangeArrowheads="1"/>
            </p:cNvSpPr>
            <p:nvPr/>
          </p:nvSpPr>
          <p:spPr bwMode="auto">
            <a:xfrm>
              <a:off x="6523201" y="2701201"/>
              <a:ext cx="1368262" cy="219375"/>
            </a:xfrm>
            <a:prstGeom prst="rect">
              <a:avLst/>
            </a:prstGeom>
            <a:noFill/>
            <a:ln w="9525">
              <a:noFill/>
              <a:miter lim="800000"/>
              <a:headEnd/>
              <a:tailEnd/>
            </a:ln>
          </p:spPr>
          <p:txBody>
            <a:bodyPr rtlCol="0">
              <a:spAutoFit/>
            </a:bodyPr>
            <a:lstStyle/>
            <a:p>
              <a:pPr rtl="0"/>
              <a:r>
                <a:rPr lang="tl" sz="1200">
                  <a:latin typeface="Arial" panose="020B0604020202020204" pitchFamily="34" charset="0"/>
                  <a:ea typeface="メイリオ" pitchFamily="50" charset="-128"/>
                  <a:cs typeface="Arial" panose="020B0604020202020204" pitchFamily="34" charset="0"/>
                </a:rPr>
                <a:t>Tamang posisyon</a:t>
              </a:r>
            </a:p>
          </p:txBody>
        </p:sp>
        <p:sp>
          <p:nvSpPr>
            <p:cNvPr id="12" name="テキスト ボックス 18"/>
            <p:cNvSpPr txBox="1">
              <a:spLocks noChangeArrowheads="1"/>
            </p:cNvSpPr>
            <p:nvPr/>
          </p:nvSpPr>
          <p:spPr bwMode="auto">
            <a:xfrm>
              <a:off x="6866883" y="4128182"/>
              <a:ext cx="1856665" cy="219375"/>
            </a:xfrm>
            <a:prstGeom prst="rect">
              <a:avLst/>
            </a:prstGeom>
            <a:noFill/>
            <a:ln w="9525">
              <a:noFill/>
              <a:miter lim="800000"/>
              <a:headEnd/>
              <a:tailEnd/>
            </a:ln>
          </p:spPr>
          <p:txBody>
            <a:bodyPr rtlCol="0">
              <a:spAutoFit/>
            </a:bodyPr>
            <a:lstStyle/>
            <a:p>
              <a:pPr rtl="0"/>
              <a:r>
                <a:rPr lang="tl" sz="1200">
                  <a:latin typeface="Arial" panose="020B0604020202020204" pitchFamily="34" charset="0"/>
                  <a:ea typeface="メイリオ" pitchFamily="50" charset="-128"/>
                  <a:cs typeface="Arial" panose="020B0604020202020204" pitchFamily="34" charset="0"/>
                </a:rPr>
                <a:t>Maling posisyon</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grpSp>
      <p:sp>
        <p:nvSpPr>
          <p:cNvPr id="15" name="正方形/長方形 14"/>
          <p:cNvSpPr/>
          <p:nvPr/>
        </p:nvSpPr>
        <p:spPr>
          <a:xfrm>
            <a:off x="476671" y="354142"/>
            <a:ext cx="8415809" cy="338554"/>
          </a:xfrm>
          <a:prstGeom prst="rect">
            <a:avLst/>
          </a:prstGeom>
        </p:spPr>
        <p:txBody>
          <a:bodyPr wrap="square" rtlCol="0">
            <a:spAutoFit/>
          </a:bodyPr>
          <a:lstStyle/>
          <a:p>
            <a:pPr rtl="0" fontAlgn="auto">
              <a:spcBef>
                <a:spcPts val="0"/>
              </a:spcBef>
              <a:spcAft>
                <a:spcPts val="0"/>
              </a:spcAft>
              <a:defRPr/>
            </a:pPr>
            <a:r>
              <a:rPr lang="tl" sz="1600" b="1" dirty="0">
                <a:solidFill>
                  <a:srgbClr val="C00000"/>
                </a:solidFill>
                <a:latin typeface="Arial" panose="020B0604020202020204" pitchFamily="34" charset="0"/>
                <a:ea typeface="メイリオ" pitchFamily="50" charset="-128"/>
                <a:cs typeface="Arial" panose="020B0604020202020204" pitchFamily="34" charset="0"/>
              </a:rPr>
              <a:t>(4) Mga puntos para makaiwas sa aksidente: Pananakit ng balakang, atbp.</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21</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(1) Dahan-dahan humihinga, huwag itong pigilan, at mag stretch</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(2) Huwag mag reak o mag ipon ng mometum</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(3) Maging aware kung anong kalamnan ang iyong iniistretch</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(4) Magstretch hanggang sa makadama ng tension, ngunit walang sakit</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(5) Ipagpatuloy ang pag stretch ng mula 20 segundo hanggang 30 segudo</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(6) Maging aware sa mabagal at unti-unting pagbalik ng mga kalamnan kapag magrerelease</a:t>
            </a:r>
          </a:p>
          <a:p>
            <a:pPr marL="266700" indent="-266700"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itchFamily="50" charset="-128"/>
                <a:cs typeface="Arial" panose="020B0604020202020204" pitchFamily="34" charset="0"/>
              </a:rPr>
              <a:t>(7) Mag-stretch ng mula 1 hanggang 3 beses</a:t>
            </a:r>
          </a:p>
          <a:p>
            <a:pPr marL="266700" indent="-266700" algn="just" rtl="0" fontAlgn="auto">
              <a:lnSpc>
                <a:spcPct val="125000"/>
              </a:lnSpc>
              <a:spcBef>
                <a:spcPts val="0"/>
              </a:spcBef>
              <a:spcAft>
                <a:spcPts val="0"/>
              </a:spcAft>
              <a:defRPr/>
            </a:pPr>
            <a:endParaRPr lang="ja-JP" altLang="en-US" sz="1400"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tl" sz="1600" b="1" dirty="0">
                <a:solidFill>
                  <a:srgbClr val="0000CC"/>
                </a:solidFill>
                <a:latin typeface="Arial" panose="020B0604020202020204" pitchFamily="34" charset="0"/>
                <a:ea typeface="メイリオ" pitchFamily="50" charset="-128"/>
                <a:cs typeface="Arial" panose="020B0604020202020204" pitchFamily="34" charset="0"/>
              </a:rPr>
              <a:t>[Pag-eehersisyo para makaiwas sa pananakit ng balakang]</a:t>
            </a:r>
            <a:endParaRPr lang="ja-JP" altLang="en-US" sz="1600" b="1" dirty="0">
              <a:solidFill>
                <a:srgbClr val="0000CC"/>
              </a:solidFill>
              <a:latin typeface="Arial" panose="020B0604020202020204" pitchFamily="34" charset="0"/>
              <a:ea typeface="メイリオ" pitchFamily="50" charset="-128"/>
              <a:cs typeface="Arial" panose="020B0604020202020204" pitchFamily="34" charset="0"/>
            </a:endParaRPr>
          </a:p>
          <a:p>
            <a:pPr marL="184150" rtl="0" fontAlgn="auto">
              <a:lnSpc>
                <a:spcPct val="150000"/>
              </a:lnSpc>
              <a:spcBef>
                <a:spcPts val="0"/>
              </a:spcBef>
              <a:spcAft>
                <a:spcPts val="0"/>
              </a:spcAft>
              <a:defRPr/>
            </a:pPr>
            <a:r>
              <a:rPr lang="tl" sz="1400" dirty="0">
                <a:latin typeface="Arial" panose="020B0604020202020204" pitchFamily="34" charset="0"/>
                <a:ea typeface="メイリオ" pitchFamily="50" charset="-128"/>
                <a:cs typeface="Arial" panose="020B0604020202020204" pitchFamily="34" charset="0"/>
              </a:rPr>
              <a:t>　Mag stretching para makaiwas sa panankit ng balakang.</a:t>
            </a:r>
          </a:p>
          <a:p>
            <a:pPr rtl="0" fontAlgn="auto">
              <a:lnSpc>
                <a:spcPct val="150000"/>
              </a:lnSpc>
              <a:spcBef>
                <a:spcPts val="0"/>
              </a:spcBef>
              <a:spcAft>
                <a:spcPts val="0"/>
              </a:spcAft>
              <a:defRPr/>
            </a:pPr>
            <a:endParaRPr lang="en-US" altLang="ja-JP" sz="14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4"/>
          <p:cNvSpPr txBox="1"/>
          <p:nvPr/>
        </p:nvSpPr>
        <p:spPr>
          <a:xfrm>
            <a:off x="467544" y="3563724"/>
            <a:ext cx="3600400" cy="338554"/>
          </a:xfrm>
          <a:prstGeom prst="rect">
            <a:avLst/>
          </a:prstGeom>
          <a:noFill/>
        </p:spPr>
        <p:txBody>
          <a:bodyPr wrap="square" rtlCol="0">
            <a:spAutoFit/>
          </a:bodyPr>
          <a:lstStyle/>
          <a:p>
            <a:pPr rtl="0"/>
            <a:r>
              <a:rPr lang="tl" sz="1600" dirty="0">
                <a:solidFill>
                  <a:srgbClr val="0000CC"/>
                </a:solidFill>
                <a:latin typeface="Arial" panose="020B0604020202020204" pitchFamily="34" charset="0"/>
                <a:cs typeface="Arial" panose="020B0604020202020204" pitchFamily="34" charset="0"/>
              </a:rPr>
              <a:t>[Paraang ng epektibong stretching] </a:t>
            </a:r>
            <a:endParaRPr kumimoji="1" lang="ja-JP" altLang="en-US" sz="1600" dirty="0">
              <a:solidFill>
                <a:srgbClr val="0000CC"/>
              </a:solidFill>
              <a:latin typeface="Arial" panose="020B0604020202020204" pitchFamily="34" charset="0"/>
              <a:cs typeface="Arial" panose="020B0604020202020204" pitchFamily="34" charset="0"/>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276999"/>
          </a:xfrm>
          <a:prstGeom prst="rect">
            <a:avLst/>
          </a:prstGeom>
          <a:noFill/>
        </p:spPr>
        <p:txBody>
          <a:bodyPr wrap="square" rtlCol="0">
            <a:spAutoFit/>
          </a:bodyPr>
          <a:lstStyle/>
          <a:p>
            <a:pPr rtl="0"/>
            <a:r>
              <a:rPr lang="tl" sz="1200" b="1">
                <a:latin typeface="Arial" panose="020B0604020202020204" pitchFamily="34" charset="0"/>
                <a:cs typeface="Arial" panose="020B0604020202020204" pitchFamily="34" charset="0"/>
              </a:rPr>
              <a:t>(Fig.1)　　　　　　　　　　(Fig. 2)　　　　　　　　　(Fig.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22</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tl" sz="1400">
                  <a:solidFill>
                    <a:prstClr val="black"/>
                  </a:solidFill>
                  <a:latin typeface="Arial" panose="020B0604020202020204" pitchFamily="34" charset="0"/>
                  <a:ea typeface="メイリオ" pitchFamily="50" charset="-128"/>
                  <a:cs typeface="Arial" panose="020B0604020202020204" pitchFamily="34" charset="0"/>
                </a:rPr>
                <a:t>　Isagawa ang mga sumusunod na mga punto sa kaligtasan na batay sa mga aksidente sa trabaho sa industriya ng pagmamanupaktura.</a:t>
              </a:r>
              <a:endParaRPr lang="en-US" altLang="ja-JP" sz="14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tl" sz="1400">
                  <a:solidFill>
                    <a:srgbClr val="C00000"/>
                  </a:solidFill>
                  <a:latin typeface="Arial" panose="020B0604020202020204" pitchFamily="34" charset="0"/>
                  <a:ea typeface="メイリオ" pitchFamily="50" charset="-128"/>
                  <a:cs typeface="Arial" panose="020B0604020202020204" pitchFamily="34" charset="0"/>
                </a:rPr>
                <a:t>■ Huwag tumalon mula sa loading platform o driver’s seat ng truck.</a:t>
              </a:r>
            </a:p>
            <a:p>
              <a:pPr rtl="0">
                <a:lnSpc>
                  <a:spcPct val="125000"/>
                </a:lnSpc>
                <a:defRPr/>
              </a:pPr>
              <a:r>
                <a:rPr lang="tl" sz="1400">
                  <a:solidFill>
                    <a:prstClr val="black"/>
                  </a:solidFill>
                  <a:latin typeface="Arial" panose="020B0604020202020204" pitchFamily="34" charset="0"/>
                  <a:ea typeface="メイリオ" pitchFamily="50" charset="-128"/>
                  <a:cs typeface="Arial" panose="020B0604020202020204" pitchFamily="34" charset="0"/>
                </a:rPr>
                <a:t>　・Siguruhing gamitin ang ascending and descending equipment kapag mayrooon nito</a:t>
              </a:r>
            </a:p>
            <a:p>
              <a:pPr rtl="0">
                <a:lnSpc>
                  <a:spcPct val="125000"/>
                </a:lnSpc>
                <a:defRPr/>
              </a:pPr>
              <a:r>
                <a:rPr lang="tl" sz="1400">
                  <a:solidFill>
                    <a:prstClr val="black"/>
                  </a:solidFill>
                  <a:latin typeface="Arial" panose="020B0604020202020204" pitchFamily="34" charset="0"/>
                  <a:ea typeface="メイリオ" pitchFamily="50" charset="-128"/>
                  <a:cs typeface="Arial" panose="020B0604020202020204" pitchFamily="34" charset="0"/>
                </a:rPr>
                <a:t>　・Kapag wala, gumamit ng 3-point support sa pag-ascend at descend</a:t>
              </a:r>
            </a:p>
            <a:p>
              <a:pPr rtl="0">
                <a:lnSpc>
                  <a:spcPct val="125000"/>
                </a:lnSpc>
                <a:spcBef>
                  <a:spcPts val="600"/>
                </a:spcBef>
                <a:defRPr/>
              </a:pPr>
              <a:r>
                <a:rPr lang="tl" sz="1400">
                  <a:solidFill>
                    <a:srgbClr val="C00000"/>
                  </a:solidFill>
                  <a:latin typeface="Arial" panose="020B0604020202020204" pitchFamily="34" charset="0"/>
                  <a:ea typeface="メイリオ" pitchFamily="50" charset="-128"/>
                  <a:cs typeface="Arial" panose="020B0604020202020204" pitchFamily="34" charset="0"/>
                </a:rPr>
                <a:t>■Iwasan ang aksidente namasagasaan ng heavy machine.</a:t>
              </a:r>
            </a:p>
            <a:p>
              <a:pPr marL="357188" indent="-182563" rtl="0">
                <a:lnSpc>
                  <a:spcPct val="125000"/>
                </a:lnSpc>
                <a:defRPr/>
              </a:pPr>
              <a:r>
                <a:rPr lang="tl" sz="1400">
                  <a:solidFill>
                    <a:prstClr val="black"/>
                  </a:solidFill>
                  <a:latin typeface="Arial" panose="020B0604020202020204" pitchFamily="34" charset="0"/>
                  <a:ea typeface="メイリオ" pitchFamily="50" charset="-128"/>
                  <a:cs typeface="Arial" panose="020B0604020202020204" pitchFamily="34" charset="0"/>
                </a:rPr>
                <a:t>・Ang mga heavy machine at forklift sa planta ay dapat sumunod sa speed limit at bigyan attention an mga naglalakad.</a:t>
              </a:r>
            </a:p>
            <a:p>
              <a:pPr marL="357188" indent="-182563" rtl="0">
                <a:lnSpc>
                  <a:spcPct val="125000"/>
                </a:lnSpc>
                <a:defRPr/>
              </a:pPr>
              <a:r>
                <a:rPr lang="tl" sz="1400">
                  <a:solidFill>
                    <a:prstClr val="black"/>
                  </a:solidFill>
                  <a:latin typeface="Arial" panose="020B0604020202020204" pitchFamily="34" charset="0"/>
                  <a:ea typeface="メイリオ" pitchFamily="50" charset="-128"/>
                  <a:cs typeface="Arial" panose="020B0604020202020204" pitchFamily="34" charset="0"/>
                </a:rPr>
                <a:t>・Kapag maglalakad sa planta, dapat pumunta sa ligtas na daan upang maiwasan mabangga ng heavy machine o forklift. Huwag ring tumalon mula sa likod ng mga bagay.</a:t>
              </a:r>
            </a:p>
            <a:p>
              <a:pPr rtl="0">
                <a:lnSpc>
                  <a:spcPct val="125000"/>
                </a:lnSpc>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4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9" name="正方形/長方形 8"/>
          <p:cNvSpPr/>
          <p:nvPr/>
        </p:nvSpPr>
        <p:spPr>
          <a:xfrm>
            <a:off x="312026" y="750972"/>
            <a:ext cx="8519948" cy="338554"/>
          </a:xfrm>
          <a:prstGeom prst="rect">
            <a:avLst/>
          </a:prstGeom>
        </p:spPr>
        <p:txBody>
          <a:bodyPr wrap="square" rtlCol="0">
            <a:spAutoFit/>
          </a:bodyPr>
          <a:lstStyle/>
          <a:p>
            <a:pPr rtl="0">
              <a:defRPr/>
            </a:pPr>
            <a:r>
              <a:rPr lang="tl" sz="1600" b="1" dirty="0">
                <a:solidFill>
                  <a:srgbClr val="C00000"/>
                </a:solidFill>
                <a:latin typeface="Arial" panose="020B0604020202020204" pitchFamily="34" charset="0"/>
                <a:ea typeface="メイリオ" pitchFamily="50" charset="-128"/>
                <a:cs typeface="Arial" panose="020B0604020202020204" pitchFamily="34" charset="0"/>
              </a:rPr>
              <a:t>(5) Mga puntos para makaiwas sa aksidente: Pagkasagasa at pagkatulak o pagkatama</a:t>
            </a:r>
            <a:endParaRPr lang="en-US" altLang="ja-JP" sz="16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23</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341351" y="264816"/>
            <a:ext cx="5886833" cy="338554"/>
          </a:xfrm>
          <a:prstGeom prst="rect">
            <a:avLst/>
          </a:prstGeom>
          <a:noFill/>
        </p:spPr>
        <p:txBody>
          <a:bodyPr wrap="square" rtlCol="0">
            <a:spAutoFit/>
          </a:bodyPr>
          <a:lstStyle/>
          <a:p>
            <a:pPr rtl="0"/>
            <a:r>
              <a:rPr lang="tl" sz="1600" dirty="0">
                <a:solidFill>
                  <a:srgbClr val="0000CC"/>
                </a:solidFill>
                <a:latin typeface="Arial" panose="020B0604020202020204" pitchFamily="34" charset="0"/>
                <a:ea typeface="メイリオ" panose="020B0604030504040204" pitchFamily="50" charset="-128"/>
                <a:cs typeface="Arial" panose="020B0604020202020204" pitchFamily="34" charset="0"/>
              </a:rPr>
              <a:t>[Kaso ng aksidente: Pagkasagasa at pagkatulak o pagkatama]</a:t>
            </a:r>
            <a:endParaRPr lang="ja-JP" altLang="en-US" sz="1600"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0" y="224086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dirty="0">
                <a:solidFill>
                  <a:srgbClr val="0000CC"/>
                </a:solidFill>
                <a:latin typeface="Arial" panose="020B0604020202020204" pitchFamily="34" charset="0"/>
                <a:ea typeface="メイリオ" pitchFamily="50" charset="-128"/>
                <a:cs typeface="Arial" panose="020B0604020202020204" pitchFamily="34" charset="0"/>
              </a:rPr>
              <a:t>■ Kaso 3-2: </a:t>
            </a:r>
            <a:r>
              <a:rPr lang="tl" sz="1300" dirty="0">
                <a:solidFill>
                  <a:prstClr val="black"/>
                </a:solidFill>
                <a:latin typeface="Arial" panose="020B0604020202020204" pitchFamily="34" charset="0"/>
                <a:ea typeface="メイリオ" pitchFamily="50" charset="-128"/>
                <a:cs typeface="Arial" panose="020B0604020202020204" pitchFamily="34" charset="0"/>
              </a:rPr>
              <a:t>Gamit ang car-mounted crane, isang manggagawa ay nagtatapon ng mga basurang pang-industriya mula sa bucket papunta sa truck nang dumulas ang bucket slid at natamaan siya. Ang bucket ay nakalagay sa tailgate sa isang gilid at nang 2 sa 4 na wire na nakakabit rito ay natanggal, nag swing ito na parang pendulum, at tumama sa kanya.</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36815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dirty="0">
                <a:solidFill>
                  <a:srgbClr val="0000CC"/>
                </a:solidFill>
                <a:latin typeface="Arial" panose="020B0604020202020204" pitchFamily="34" charset="0"/>
                <a:ea typeface="メイリオ" pitchFamily="50" charset="-128"/>
                <a:cs typeface="Arial" panose="020B0604020202020204" pitchFamily="34" charset="0"/>
              </a:rPr>
              <a:t>■ Kaso 3-1: </a:t>
            </a:r>
            <a:r>
              <a:rPr lang="tl" sz="1300" dirty="0">
                <a:solidFill>
                  <a:prstClr val="black"/>
                </a:solidFill>
                <a:latin typeface="Arial" panose="020B0604020202020204" pitchFamily="34" charset="0"/>
                <a:ea typeface="メイリオ" pitchFamily="50" charset="-128"/>
                <a:cs typeface="Arial" panose="020B0604020202020204" pitchFamily="34" charset="0"/>
              </a:rPr>
              <a:t>Isang manggagawa ang nakatayo sa tabi ng crane na nag-uunload ng attachment para sa construction machine na gamit para sa demolisyon na trabaho nang nagswing ang load at natamaan ang kanyang binti.</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tl" sz="1300">
                <a:solidFill>
                  <a:srgbClr val="0000CC"/>
                </a:solidFill>
                <a:latin typeface="Arial" panose="020B0604020202020204" pitchFamily="34" charset="0"/>
                <a:ea typeface="メイリオ" pitchFamily="50" charset="-128"/>
                <a:cs typeface="Arial" panose="020B0604020202020204" pitchFamily="34" charset="0"/>
              </a:rPr>
              <a:t>■ Kasong 3-3: </a:t>
            </a:r>
            <a:r>
              <a:rPr lang="tl" sz="1300">
                <a:solidFill>
                  <a:prstClr val="black"/>
                </a:solidFill>
                <a:latin typeface="Arial" panose="020B0604020202020204" pitchFamily="34" charset="0"/>
                <a:ea typeface="メイリオ" pitchFamily="50" charset="-128"/>
                <a:cs typeface="Arial" panose="020B0604020202020204" pitchFamily="34" charset="0"/>
              </a:rPr>
              <a:t> Ang operator ng crusher sa recycling plant ay nakarinig ng kakaibang tunog. Itinigil niya ang crusher at pumunta sa hopper nito upang suriin ito. Habang tinatanggal ang mga banyagang bagay mula sa hopper, isang backhoe operator na walang kamalay-malay na may nag-susuri ay nataamaan siya.</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24</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(1) Una sa lahat, kumpirmahin ano ang nangyaring abnormalidad.</a:t>
            </a: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(2) Ipaalam sa mga supervisor at kasamahan sa paligid gamit ang malakas na boses.</a:t>
            </a:r>
            <a:endParaRPr lang="en-US" altLang="ja-JP" sz="140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(3) Pindutin ang emergency stop button kung kailangan upang matigil ang makina.</a:t>
            </a: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(4) Sundin ang mga tagubilin ng supervisor at makipagtulungan sa mga kasamahan upang gumawa ng naaangkop na aksyon.</a:t>
            </a:r>
            <a:endParaRPr lang="en-US" altLang="ja-JP" sz="140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(5) Huwag padalos-dalos na kumilos mag-isa.</a:t>
            </a:r>
          </a:p>
          <a:p>
            <a:pPr marL="92075" algn="just" rtl="0" fontAlgn="auto">
              <a:lnSpc>
                <a:spcPct val="150000"/>
              </a:lnSpc>
              <a:spcBef>
                <a:spcPts val="300"/>
              </a:spcBef>
              <a:spcAft>
                <a:spcPts val="0"/>
              </a:spcAft>
              <a:defRPr/>
            </a:pPr>
            <a:endParaRPr lang="ja-JP" altLang="en-US" sz="14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endParaRPr lang="en-US" altLang="ja-JP" sz="1400" b="1" dirty="0">
              <a:latin typeface="Arial" panose="020B0604020202020204" pitchFamily="34" charset="0"/>
              <a:ea typeface="メイリオ" pitchFamily="50" charset="-128"/>
              <a:cs typeface="Arial" panose="020B0604020202020204" pitchFamily="34" charset="0"/>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600" b="1" dirty="0">
                <a:solidFill>
                  <a:schemeClr val="bg1"/>
                </a:solidFill>
                <a:latin typeface="Arial" panose="020B0604020202020204" pitchFamily="34" charset="0"/>
                <a:ea typeface="ＭＳ ゴシック" pitchFamily="49" charset="-128"/>
                <a:cs typeface="Arial" panose="020B0604020202020204" pitchFamily="34" charset="0"/>
              </a:rPr>
              <a:t>Punto 7: Mga kilos na dapat gawin kapag may abnormalidad o aksidente sa trabaho.</a:t>
            </a:r>
            <a:endParaRPr lang="ja-JP" altLang="en-US" sz="16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p:cNvSpPr txBox="1"/>
          <p:nvPr/>
        </p:nvSpPr>
        <p:spPr>
          <a:xfrm>
            <a:off x="558800" y="899428"/>
            <a:ext cx="4589264" cy="307777"/>
          </a:xfrm>
          <a:prstGeom prst="rect">
            <a:avLst/>
          </a:prstGeom>
          <a:noFill/>
          <a:ln w="19050">
            <a:noFill/>
          </a:ln>
        </p:spPr>
        <p:txBody>
          <a:bodyPr wrap="square" rtlCol="0">
            <a:spAutoFit/>
          </a:bodyPr>
          <a:lstStyle/>
          <a:p>
            <a:pPr rtl="0" fontAlgn="auto">
              <a:spcBef>
                <a:spcPts val="0"/>
              </a:spcBef>
              <a:spcAft>
                <a:spcPts val="0"/>
              </a:spcAft>
              <a:defRPr/>
            </a:pPr>
            <a:r>
              <a:rPr lang="tl" sz="1400" b="1">
                <a:solidFill>
                  <a:srgbClr val="C00000"/>
                </a:solidFill>
                <a:latin typeface="Arial" panose="020B0604020202020204" pitchFamily="34" charset="0"/>
                <a:ea typeface="メイリオ" pitchFamily="50" charset="-128"/>
                <a:cs typeface="Arial" panose="020B0604020202020204" pitchFamily="34" charset="0"/>
              </a:rPr>
              <a:t>(1) Kapag may natagpuang mga “abnormalidad”</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539552" y="4437112"/>
            <a:ext cx="3403798" cy="1354666"/>
          </a:xfrm>
          <a:prstGeom prst="rect">
            <a:avLst/>
          </a:prstGeom>
          <a:ln w="12700">
            <a:solidFill>
              <a:schemeClr val="tx1"/>
            </a:solidFill>
            <a:prstDash val="dash"/>
          </a:ln>
        </p:spPr>
        <p:txBody>
          <a:bodyPr wrap="square" rtlCol="0">
            <a:spAutoFit/>
          </a:bodyPr>
          <a:lstStyle/>
          <a:p>
            <a:pPr rtl="0" fontAlgn="auto">
              <a:lnSpc>
                <a:spcPct val="150000"/>
              </a:lnSpc>
              <a:spcBef>
                <a:spcPts val="1200"/>
              </a:spcBef>
              <a:spcAft>
                <a:spcPts val="0"/>
              </a:spcAft>
              <a:defRPr/>
            </a:pPr>
            <a:r>
              <a:rPr lang="tl" sz="1400" b="1" dirty="0">
                <a:solidFill>
                  <a:srgbClr val="FF0000"/>
                </a:solidFill>
                <a:latin typeface="Arial" panose="020B0604020202020204" pitchFamily="34" charset="0"/>
                <a:ea typeface="メイリオ" pitchFamily="50" charset="-128"/>
                <a:cs typeface="Arial" panose="020B0604020202020204" pitchFamily="34" charset="0"/>
              </a:rPr>
              <a:t>[Ipaalaam ito sa mga kasamahan.]</a:t>
            </a:r>
          </a:p>
          <a:p>
            <a:pPr marL="92075" rtl="0" fontAlgn="auto">
              <a:lnSpc>
                <a:spcPct val="125000"/>
              </a:lnSpc>
              <a:spcBef>
                <a:spcPts val="300"/>
              </a:spcBef>
              <a:spcAft>
                <a:spcPts val="0"/>
              </a:spcAft>
              <a:defRPr/>
            </a:pPr>
            <a:r>
              <a:rPr lang="tl" sz="1200" dirty="0">
                <a:latin typeface="Arial" panose="020B0604020202020204" pitchFamily="34" charset="0"/>
                <a:ea typeface="メイリオ" pitchFamily="50" charset="-128"/>
                <a:cs typeface="Arial" panose="020B0604020202020204" pitchFamily="34" charset="0"/>
              </a:rPr>
              <a:t>　Kapag may natuklasang kakaiba o delikadong sitwasyon sa makina o equipment, sabihin agad ito sa supervisor o representative sa pagtatapunan ng basura.</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945131"/>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tl" sz="1600" b="1" dirty="0">
                <a:latin typeface="Arial" panose="020B0604020202020204" pitchFamily="34" charset="0"/>
                <a:ea typeface="メイリオ" pitchFamily="50" charset="-128"/>
                <a:cs typeface="Arial" panose="020B0604020202020204" pitchFamily="34" charset="0"/>
              </a:rPr>
              <a:t>Karaniwang...</a:t>
            </a:r>
            <a:endParaRPr lang="en-US" altLang="ja-JP" sz="16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1200"/>
              </a:spcBef>
              <a:spcAft>
                <a:spcPts val="0"/>
              </a:spcAft>
              <a:defRPr/>
            </a:pPr>
            <a:r>
              <a:rPr lang="tl" sz="1600" b="1" dirty="0">
                <a:solidFill>
                  <a:srgbClr val="FF0000"/>
                </a:solidFill>
                <a:latin typeface="Arial" panose="020B0604020202020204" pitchFamily="34" charset="0"/>
                <a:ea typeface="メイリオ" pitchFamily="50" charset="-128"/>
                <a:cs typeface="Arial" panose="020B0604020202020204" pitchFamily="34" charset="0"/>
              </a:rPr>
              <a:t>Tumigil! Tumawag! At maghintay!</a:t>
            </a:r>
            <a:r>
              <a:rPr lang="tl" sz="1400" dirty="0">
                <a:latin typeface="Arial" panose="020B0604020202020204" pitchFamily="34" charset="0"/>
                <a:ea typeface="メイリオ" pitchFamily="50" charset="-128"/>
                <a:cs typeface="Arial" panose="020B0604020202020204" pitchFamily="34" charset="0"/>
              </a:rPr>
              <a:t>　</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25000"/>
              </a:lnSpc>
              <a:spcBef>
                <a:spcPts val="300"/>
              </a:spcBef>
              <a:spcAft>
                <a:spcPts val="0"/>
              </a:spcAft>
              <a:defRPr/>
            </a:pPr>
            <a:r>
              <a:rPr lang="tl" sz="1250" b="1" dirty="0">
                <a:latin typeface="Arial" panose="020B0604020202020204" pitchFamily="34" charset="0"/>
                <a:ea typeface="メイリオ" pitchFamily="50" charset="-128"/>
                <a:cs typeface="Arial" panose="020B0604020202020204" pitchFamily="34" charset="0"/>
              </a:rPr>
              <a:t>(1) Patigilin ang makina at i-off ang main switch.　</a:t>
            </a:r>
            <a:r>
              <a:rPr lang="tl" sz="1250" b="1" dirty="0">
                <a:solidFill>
                  <a:srgbClr val="FF0000"/>
                </a:solidFill>
                <a:latin typeface="Arial" panose="020B0604020202020204" pitchFamily="34" charset="0"/>
                <a:ea typeface="メイリオ" pitchFamily="50" charset="-128"/>
                <a:cs typeface="Arial" panose="020B0604020202020204" pitchFamily="34" charset="0"/>
              </a:rPr>
              <a:t>Tumigil!</a:t>
            </a:r>
          </a:p>
          <a:p>
            <a:pPr marL="92075" algn="just" rtl="0" fontAlgn="auto">
              <a:lnSpc>
                <a:spcPct val="125000"/>
              </a:lnSpc>
              <a:spcBef>
                <a:spcPts val="300"/>
              </a:spcBef>
              <a:spcAft>
                <a:spcPts val="0"/>
              </a:spcAft>
              <a:defRPr/>
            </a:pPr>
            <a:r>
              <a:rPr lang="tl" sz="1250" b="1" dirty="0">
                <a:latin typeface="Arial" panose="020B0604020202020204" pitchFamily="34" charset="0"/>
                <a:ea typeface="メイリオ" pitchFamily="50" charset="-128"/>
                <a:cs typeface="Arial" panose="020B0604020202020204" pitchFamily="34" charset="0"/>
              </a:rPr>
              <a:t>(2) Ipaalam sa mga supervisor at kasamahan sa paligid tungkol sa abnomalidad gamit ang malakas na boses.　</a:t>
            </a:r>
            <a:r>
              <a:rPr lang="tl" sz="1250" b="1" dirty="0">
                <a:solidFill>
                  <a:srgbClr val="FF0000"/>
                </a:solidFill>
                <a:latin typeface="Arial" panose="020B0604020202020204" pitchFamily="34" charset="0"/>
                <a:ea typeface="メイリオ" pitchFamily="50" charset="-128"/>
                <a:cs typeface="Arial" panose="020B0604020202020204" pitchFamily="34" charset="0"/>
              </a:rPr>
              <a:t>Tumawag!</a:t>
            </a:r>
            <a:endParaRPr lang="en-US" altLang="ja-JP" sz="1250" b="1"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a:lnSpc>
                <a:spcPct val="125000"/>
              </a:lnSpc>
              <a:spcBef>
                <a:spcPts val="300"/>
              </a:spcBef>
              <a:defRPr/>
            </a:pPr>
            <a:r>
              <a:rPr lang="tl" sz="1250" b="1" dirty="0">
                <a:latin typeface="Arial" panose="020B0604020202020204" pitchFamily="34" charset="0"/>
                <a:ea typeface="メイリオ" pitchFamily="50" charset="-128"/>
                <a:cs typeface="Arial" panose="020B0604020202020204" pitchFamily="34" charset="0"/>
              </a:rPr>
              <a:t>(3) Sundin ang mga tagubilin ng supervisor.　　</a:t>
            </a:r>
            <a:r>
              <a:rPr lang="tl" sz="1250" b="1" dirty="0">
                <a:solidFill>
                  <a:srgbClr val="FF0000"/>
                </a:solidFill>
                <a:latin typeface="Arial" panose="020B0604020202020204" pitchFamily="34" charset="0"/>
                <a:ea typeface="メイリオ" pitchFamily="50" charset="-128"/>
                <a:cs typeface="Arial" panose="020B0604020202020204" pitchFamily="34" charset="0"/>
              </a:rPr>
              <a:t>Maghintay!</a:t>
            </a:r>
            <a:endParaRPr lang="en-US" altLang="ja-JP" sz="1250" b="1"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a:lnSpc>
                <a:spcPct val="125000"/>
              </a:lnSpc>
              <a:defRPr/>
            </a:pPr>
            <a:r>
              <a:rPr lang="tl" sz="1250" b="1" dirty="0">
                <a:latin typeface="Arial" panose="020B0604020202020204" pitchFamily="34" charset="0"/>
                <a:ea typeface="メイリオ" pitchFamily="50" charset="-128"/>
                <a:cs typeface="Arial" panose="020B0604020202020204" pitchFamily="34" charset="0"/>
              </a:rPr>
              <a:t>　 </a:t>
            </a:r>
            <a:r>
              <a:rPr lang="tl" sz="1250" dirty="0">
                <a:latin typeface="Arial" panose="020B0604020202020204" pitchFamily="34" charset="0"/>
                <a:ea typeface="メイリオ" pitchFamily="50" charset="-128"/>
                <a:cs typeface="Arial" panose="020B0604020202020204" pitchFamily="34" charset="0"/>
              </a:rPr>
              <a:t>→ Huwag pagdalos-dalos na kumilos mag-isa.</a:t>
            </a:r>
            <a:endParaRPr lang="en-US" altLang="ja-JP" sz="1250"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Bef>
                <a:spcPts val="300"/>
              </a:spcBef>
              <a:spcAft>
                <a:spcPts val="0"/>
              </a:spcAft>
              <a:defRPr/>
            </a:pPr>
            <a:r>
              <a:rPr lang="tl" sz="1250" b="1" dirty="0">
                <a:latin typeface="Arial" panose="020B0604020202020204" pitchFamily="34" charset="0"/>
                <a:ea typeface="メイリオ" pitchFamily="50" charset="-128"/>
                <a:cs typeface="Arial" panose="020B0604020202020204" pitchFamily="34" charset="0"/>
              </a:rPr>
              <a:t>(4) Kapag magtatrabaho, gawin ang mga hakbang upang maiwasan ang mga hindi sinasadyang pagpapatakbo nito.</a:t>
            </a:r>
            <a:endParaRPr lang="en-US" altLang="ja-JP" sz="125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Aft>
                <a:spcPts val="0"/>
              </a:spcAft>
              <a:defRPr/>
            </a:pPr>
            <a:r>
              <a:rPr lang="tl" sz="1250" dirty="0">
                <a:latin typeface="Arial" panose="020B0604020202020204" pitchFamily="34" charset="0"/>
                <a:ea typeface="メイリオ" pitchFamily="50" charset="-128"/>
                <a:cs typeface="Arial" panose="020B0604020202020204" pitchFamily="34" charset="0"/>
              </a:rPr>
              <a:t>　・I-lock ang main switch gamit ang susi para hindi ito mag start.</a:t>
            </a:r>
            <a:endParaRPr lang="en-US" altLang="ja-JP" sz="1250"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Aft>
                <a:spcPts val="0"/>
              </a:spcAft>
              <a:defRPr/>
            </a:pPr>
            <a:r>
              <a:rPr lang="tl" sz="1250" dirty="0">
                <a:latin typeface="Arial" panose="020B0604020202020204" pitchFamily="34" charset="0"/>
                <a:ea typeface="メイリオ" pitchFamily="50" charset="-128"/>
                <a:cs typeface="Arial" panose="020B0604020202020204" pitchFamily="34" charset="0"/>
              </a:rPr>
              <a:t>　・Maglagay ng mgs sign o warning upang ipaalam sa ibang tao na nagtatrabaho na huwag itong i-start.</a:t>
            </a:r>
          </a:p>
          <a:p>
            <a:pPr marL="92075" algn="just" rtl="0" fontAlgn="auto">
              <a:lnSpc>
                <a:spcPct val="125000"/>
              </a:lnSpc>
              <a:spcBef>
                <a:spcPts val="300"/>
              </a:spcBef>
              <a:spcAft>
                <a:spcPts val="0"/>
              </a:spcAft>
              <a:defRPr/>
            </a:pPr>
            <a:r>
              <a:rPr lang="tl" sz="1250" b="1" dirty="0">
                <a:latin typeface="Arial" panose="020B0604020202020204" pitchFamily="34" charset="0"/>
                <a:ea typeface="メイリオ" pitchFamily="50" charset="-128"/>
                <a:cs typeface="Arial" panose="020B0604020202020204" pitchFamily="34" charset="0"/>
              </a:rPr>
              <a:t>(5) Kapag kinakailangan, maglagay ng “Work in Progress” na mga sign sa site kung saan ka nagtatrabaho.</a:t>
            </a:r>
            <a:endParaRPr lang="en-US" altLang="ja-JP" sz="1250" b="1"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253218" y="188640"/>
            <a:ext cx="8925596" cy="307777"/>
          </a:xfrm>
          <a:prstGeom prst="rect">
            <a:avLst/>
          </a:prstGeom>
          <a:noFill/>
          <a:ln w="19050">
            <a:noFill/>
          </a:ln>
        </p:spPr>
        <p:txBody>
          <a:bodyPr wrap="square" rtlCol="0">
            <a:spAutoFit/>
          </a:bodyPr>
          <a:lstStyle/>
          <a:p>
            <a:pPr rtl="0">
              <a:defRPr/>
            </a:pPr>
            <a:r>
              <a:rPr lang="tl" sz="1400" b="1">
                <a:solidFill>
                  <a:srgbClr val="C00000"/>
                </a:solidFill>
                <a:latin typeface="Arial" panose="020B0604020202020204" pitchFamily="34" charset="0"/>
                <a:ea typeface="メイリオ" panose="020B0604030504040204" pitchFamily="50" charset="-128"/>
                <a:cs typeface="Arial" panose="020B0604020202020204" pitchFamily="34" charset="0"/>
              </a:rPr>
              <a:t>(2) May naipit na kakaibang bagay sa belt conveyor. May kakaibang amoy galing sa crusher.</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26</a:t>
            </a:fld>
            <a:endParaRPr kumimoji="1" lang="ja-JP" altLang="en-US" sz="1050">
              <a:latin typeface="Arial" panose="020B0604020202020204" pitchFamily="34" charset="0"/>
              <a:cs typeface="Arial" panose="020B0604020202020204" pitchFamily="34" charset="0"/>
            </a:endParaRPr>
          </a:p>
        </p:txBody>
      </p:sp>
      <p:sp>
        <p:nvSpPr>
          <p:cNvPr id="3" name="对话气泡: 椭圆形 2">
            <a:extLst>
              <a:ext uri="{FF2B5EF4-FFF2-40B4-BE49-F238E27FC236}">
                <a16:creationId xmlns:a16="http://schemas.microsoft.com/office/drawing/2014/main" id="{06327DE9-E319-4214-BCA4-DAF882A68196}"/>
              </a:ext>
            </a:extLst>
          </p:cNvPr>
          <p:cNvSpPr/>
          <p:nvPr/>
        </p:nvSpPr>
        <p:spPr>
          <a:xfrm>
            <a:off x="1331640" y="3717032"/>
            <a:ext cx="2133600" cy="504056"/>
          </a:xfrm>
          <a:prstGeom prst="wedgeEllipseCallout">
            <a:avLst>
              <a:gd name="adj1" fmla="val 43625"/>
              <a:gd name="adj2" fmla="val 448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b="1">
                <a:solidFill>
                  <a:srgbClr val="A32827"/>
                </a:solidFill>
                <a:latin typeface="Arial" panose="020B0604020202020204" pitchFamily="34" charset="0"/>
                <a:cs typeface="Arial" panose="020B0604020202020204" pitchFamily="34" charset="0"/>
              </a:rPr>
              <a:t>Maluwag </a:t>
            </a:r>
            <a:r>
              <a:rPr lang="tl" sz="1000">
                <a:solidFill>
                  <a:schemeClr val="tx1"/>
                </a:solidFill>
                <a:latin typeface="Arial" panose="020B0604020202020204" pitchFamily="34" charset="0"/>
                <a:cs typeface="Arial" panose="020B0604020202020204" pitchFamily="34" charset="0"/>
              </a:rPr>
              <a:t>ang lever.</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7" name="对话气泡: 椭圆形 6">
            <a:extLst>
              <a:ext uri="{FF2B5EF4-FFF2-40B4-BE49-F238E27FC236}">
                <a16:creationId xmlns:a16="http://schemas.microsoft.com/office/drawing/2014/main" id="{163B2CEE-B712-478D-9B97-428D1301D986}"/>
              </a:ext>
            </a:extLst>
          </p:cNvPr>
          <p:cNvSpPr/>
          <p:nvPr/>
        </p:nvSpPr>
        <p:spPr>
          <a:xfrm>
            <a:off x="1187624" y="4416043"/>
            <a:ext cx="2232248" cy="504056"/>
          </a:xfrm>
          <a:prstGeom prst="wedgeEllipseCallout">
            <a:avLst>
              <a:gd name="adj1" fmla="val 40451"/>
              <a:gd name="adj2" fmla="val -4668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a:solidFill>
                  <a:schemeClr val="tx1"/>
                </a:solidFill>
                <a:latin typeface="Arial" panose="020B0604020202020204" pitchFamily="34" charset="0"/>
                <a:cs typeface="Arial" panose="020B0604020202020204" pitchFamily="34" charset="0"/>
              </a:rPr>
              <a:t>Naka-</a:t>
            </a:r>
            <a:r>
              <a:rPr lang="tl" sz="1000" b="1">
                <a:solidFill>
                  <a:srgbClr val="C00000"/>
                </a:solidFill>
                <a:latin typeface="Arial" panose="020B0604020202020204" pitchFamily="34" charset="0"/>
                <a:cs typeface="Arial" panose="020B0604020202020204" pitchFamily="34" charset="0"/>
              </a:rPr>
              <a:t>on</a:t>
            </a:r>
            <a:r>
              <a:rPr lang="tl" sz="1000">
                <a:solidFill>
                  <a:schemeClr val="tx1"/>
                </a:solidFill>
                <a:latin typeface="Arial" panose="020B0604020202020204" pitchFamily="34" charset="0"/>
                <a:cs typeface="Arial" panose="020B0604020202020204" pitchFamily="34" charset="0"/>
              </a:rPr>
              <a:t> ang pulang lamp.</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8" name="对话气泡: 椭圆形 7">
            <a:extLst>
              <a:ext uri="{FF2B5EF4-FFF2-40B4-BE49-F238E27FC236}">
                <a16:creationId xmlns:a16="http://schemas.microsoft.com/office/drawing/2014/main" id="{E468FA87-D6BE-4FEA-8533-996828159605}"/>
              </a:ext>
            </a:extLst>
          </p:cNvPr>
          <p:cNvSpPr/>
          <p:nvPr/>
        </p:nvSpPr>
        <p:spPr>
          <a:xfrm>
            <a:off x="1259632" y="5432147"/>
            <a:ext cx="1980191" cy="504056"/>
          </a:xfrm>
          <a:prstGeom prst="wedgeEllipseCallout">
            <a:avLst>
              <a:gd name="adj1" fmla="val 38099"/>
              <a:gd name="adj2" fmla="val -52559"/>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a:solidFill>
                  <a:schemeClr val="tx1"/>
                </a:solidFill>
                <a:latin typeface="Arial" panose="020B0604020202020204" pitchFamily="34" charset="0"/>
                <a:cs typeface="Arial" panose="020B0604020202020204" pitchFamily="34" charset="0"/>
              </a:rPr>
              <a:t>Nag-</a:t>
            </a:r>
            <a:r>
              <a:rPr lang="tl" sz="1000" b="1">
                <a:solidFill>
                  <a:srgbClr val="C00000"/>
                </a:solidFill>
                <a:latin typeface="Arial" panose="020B0604020202020204" pitchFamily="34" charset="0"/>
                <a:cs typeface="Arial" panose="020B0604020202020204" pitchFamily="34" charset="0"/>
              </a:rPr>
              <a:t>faflash</a:t>
            </a:r>
            <a:r>
              <a:rPr lang="tl" sz="1000">
                <a:solidFill>
                  <a:schemeClr val="tx1"/>
                </a:solidFill>
                <a:latin typeface="Arial" panose="020B0604020202020204" pitchFamily="34" charset="0"/>
                <a:cs typeface="Arial" panose="020B0604020202020204" pitchFamily="34" charset="0"/>
              </a:rPr>
              <a:t> ang lamp.</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9" name="对话气泡: 椭圆形 8">
            <a:extLst>
              <a:ext uri="{FF2B5EF4-FFF2-40B4-BE49-F238E27FC236}">
                <a16:creationId xmlns:a16="http://schemas.microsoft.com/office/drawing/2014/main" id="{1342EB10-FDD3-49BC-B444-83DA913EBF08}"/>
              </a:ext>
            </a:extLst>
          </p:cNvPr>
          <p:cNvSpPr/>
          <p:nvPr/>
        </p:nvSpPr>
        <p:spPr>
          <a:xfrm>
            <a:off x="3635896" y="6021287"/>
            <a:ext cx="1782184" cy="421793"/>
          </a:xfrm>
          <a:prstGeom prst="wedgeEllipseCallout">
            <a:avLst>
              <a:gd name="adj1" fmla="val 21947"/>
              <a:gd name="adj2" fmla="val -6637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b="1" dirty="0">
                <a:solidFill>
                  <a:srgbClr val="C00000"/>
                </a:solidFill>
                <a:latin typeface="Arial" panose="020B0604020202020204" pitchFamily="34" charset="0"/>
                <a:cs typeface="Arial" panose="020B0604020202020204" pitchFamily="34" charset="0"/>
              </a:rPr>
              <a:t>Nawawala</a:t>
            </a:r>
            <a:r>
              <a:rPr lang="tl" sz="1000" dirty="0">
                <a:solidFill>
                  <a:schemeClr val="tx1"/>
                </a:solidFill>
                <a:latin typeface="Arial" panose="020B0604020202020204" pitchFamily="34" charset="0"/>
                <a:cs typeface="Arial" panose="020B0604020202020204" pitchFamily="34" charset="0"/>
              </a:rPr>
              <a:t> ang ○○.</a:t>
            </a:r>
            <a:endParaRPr lang="zh-CN" altLang="en-US" sz="1000" b="1" dirty="0">
              <a:solidFill>
                <a:srgbClr val="C00000"/>
              </a:solidFill>
              <a:latin typeface="Arial" panose="020B0604020202020204" pitchFamily="34" charset="0"/>
              <a:cs typeface="Arial" panose="020B0604020202020204" pitchFamily="34" charset="0"/>
            </a:endParaRPr>
          </a:p>
        </p:txBody>
      </p:sp>
      <p:sp>
        <p:nvSpPr>
          <p:cNvPr id="10" name="对话气泡: 椭圆形 9">
            <a:extLst>
              <a:ext uri="{FF2B5EF4-FFF2-40B4-BE49-F238E27FC236}">
                <a16:creationId xmlns:a16="http://schemas.microsoft.com/office/drawing/2014/main" id="{8DE948DD-60B2-443F-8F04-7A1E62AFDBCD}"/>
              </a:ext>
            </a:extLst>
          </p:cNvPr>
          <p:cNvSpPr/>
          <p:nvPr/>
        </p:nvSpPr>
        <p:spPr>
          <a:xfrm>
            <a:off x="4355976" y="3722159"/>
            <a:ext cx="1800202" cy="421793"/>
          </a:xfrm>
          <a:prstGeom prst="wedgeEllipseCallout">
            <a:avLst>
              <a:gd name="adj1" fmla="val -9587"/>
              <a:gd name="adj2" fmla="val 65716"/>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a:solidFill>
                  <a:schemeClr val="tx1"/>
                </a:solidFill>
                <a:latin typeface="Arial" panose="020B0604020202020204" pitchFamily="34" charset="0"/>
                <a:cs typeface="Arial" panose="020B0604020202020204" pitchFamily="34" charset="0"/>
              </a:rPr>
              <a:t>May kakaibang </a:t>
            </a:r>
            <a:r>
              <a:rPr lang="tl" sz="1000" b="1">
                <a:solidFill>
                  <a:srgbClr val="C00000"/>
                </a:solidFill>
                <a:latin typeface="Arial" panose="020B0604020202020204" pitchFamily="34" charset="0"/>
                <a:cs typeface="Arial" panose="020B0604020202020204" pitchFamily="34" charset="0"/>
              </a:rPr>
              <a:t>amoy.</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13" name="对话气泡: 椭圆形 12">
            <a:extLst>
              <a:ext uri="{FF2B5EF4-FFF2-40B4-BE49-F238E27FC236}">
                <a16:creationId xmlns:a16="http://schemas.microsoft.com/office/drawing/2014/main" id="{A2631A77-DFA3-4E2E-A0C2-D5556F3799BF}"/>
              </a:ext>
            </a:extLst>
          </p:cNvPr>
          <p:cNvSpPr/>
          <p:nvPr/>
        </p:nvSpPr>
        <p:spPr>
          <a:xfrm>
            <a:off x="5652120" y="4215960"/>
            <a:ext cx="1800202" cy="421793"/>
          </a:xfrm>
          <a:prstGeom prst="wedgeEllipseCallout">
            <a:avLst>
              <a:gd name="adj1" fmla="val -26518"/>
              <a:gd name="adj2" fmla="val 6672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a:solidFill>
                  <a:schemeClr val="tx1"/>
                </a:solidFill>
                <a:latin typeface="Arial" panose="020B0604020202020204" pitchFamily="34" charset="0"/>
                <a:cs typeface="Arial" panose="020B0604020202020204" pitchFamily="34" charset="0"/>
              </a:rPr>
              <a:t>May kakaibang </a:t>
            </a:r>
            <a:r>
              <a:rPr lang="tl" sz="1000" b="1">
                <a:solidFill>
                  <a:srgbClr val="C00000"/>
                </a:solidFill>
                <a:latin typeface="Arial" panose="020B0604020202020204" pitchFamily="34" charset="0"/>
                <a:cs typeface="Arial" panose="020B0604020202020204" pitchFamily="34" charset="0"/>
              </a:rPr>
              <a:t>tunog.</a:t>
            </a:r>
            <a:endParaRPr lang="zh-CN" altLang="en-US" sz="1000" dirty="0">
              <a:solidFill>
                <a:schemeClr val="tx1"/>
              </a:solidFill>
              <a:latin typeface="Arial" panose="020B0604020202020204" pitchFamily="34" charset="0"/>
              <a:cs typeface="Arial" panose="020B0604020202020204" pitchFamily="34" charset="0"/>
            </a:endParaRPr>
          </a:p>
        </p:txBody>
      </p:sp>
      <p:sp>
        <p:nvSpPr>
          <p:cNvPr id="14" name="对话气泡: 椭圆形 13">
            <a:extLst>
              <a:ext uri="{FF2B5EF4-FFF2-40B4-BE49-F238E27FC236}">
                <a16:creationId xmlns:a16="http://schemas.microsoft.com/office/drawing/2014/main" id="{065053B8-AF50-4827-9216-E94DA3305420}"/>
              </a:ext>
            </a:extLst>
          </p:cNvPr>
          <p:cNvSpPr/>
          <p:nvPr/>
        </p:nvSpPr>
        <p:spPr>
          <a:xfrm>
            <a:off x="5743484" y="5002922"/>
            <a:ext cx="2285698" cy="504056"/>
          </a:xfrm>
          <a:prstGeom prst="wedgeEllipseCallout">
            <a:avLst>
              <a:gd name="adj1" fmla="val -42168"/>
              <a:gd name="adj2" fmla="val -441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a:solidFill>
                  <a:schemeClr val="tx1"/>
                </a:solidFill>
                <a:latin typeface="Arial" panose="020B0604020202020204" pitchFamily="34" charset="0"/>
                <a:cs typeface="Arial" panose="020B0604020202020204" pitchFamily="34" charset="0"/>
              </a:rPr>
              <a:t>Naka-</a:t>
            </a:r>
            <a:r>
              <a:rPr lang="tl" sz="1000" b="1">
                <a:solidFill>
                  <a:srgbClr val="C00000"/>
                </a:solidFill>
                <a:latin typeface="Arial" panose="020B0604020202020204" pitchFamily="34" charset="0"/>
                <a:cs typeface="Arial" panose="020B0604020202020204" pitchFamily="34" charset="0"/>
              </a:rPr>
              <a:t>off</a:t>
            </a:r>
            <a:r>
              <a:rPr lang="tl" sz="1000">
                <a:solidFill>
                  <a:schemeClr val="tx1"/>
                </a:solidFill>
                <a:latin typeface="Arial" panose="020B0604020202020204" pitchFamily="34" charset="0"/>
                <a:cs typeface="Arial" panose="020B0604020202020204" pitchFamily="34" charset="0"/>
              </a:rPr>
              <a:t> ang asul na lamp.</a:t>
            </a:r>
            <a:endParaRPr lang="zh-CN" altLang="en-US" sz="1000" dirty="0">
              <a:solidFill>
                <a:srgbClr val="C00000"/>
              </a:solidFill>
              <a:latin typeface="Arial" panose="020B0604020202020204" pitchFamily="34" charset="0"/>
              <a:cs typeface="Arial" panose="020B0604020202020204" pitchFamily="34" charset="0"/>
            </a:endParaRPr>
          </a:p>
        </p:txBody>
      </p:sp>
      <p:sp>
        <p:nvSpPr>
          <p:cNvPr id="15" name="对话气泡: 椭圆形 14">
            <a:extLst>
              <a:ext uri="{FF2B5EF4-FFF2-40B4-BE49-F238E27FC236}">
                <a16:creationId xmlns:a16="http://schemas.microsoft.com/office/drawing/2014/main" id="{C96CD92F-0D8D-4EAF-86BB-17962FEC8F77}"/>
              </a:ext>
            </a:extLst>
          </p:cNvPr>
          <p:cNvSpPr/>
          <p:nvPr/>
        </p:nvSpPr>
        <p:spPr>
          <a:xfrm>
            <a:off x="6012160" y="5721073"/>
            <a:ext cx="1603514" cy="421793"/>
          </a:xfrm>
          <a:prstGeom prst="wedgeEllipseCallout">
            <a:avLst>
              <a:gd name="adj1" fmla="val -44252"/>
              <a:gd name="adj2" fmla="val -5533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tl" sz="1000" b="1">
                <a:solidFill>
                  <a:srgbClr val="C00000"/>
                </a:solidFill>
                <a:latin typeface="Arial" panose="020B0604020202020204" pitchFamily="34" charset="0"/>
                <a:cs typeface="Arial" panose="020B0604020202020204" pitchFamily="34" charset="0"/>
              </a:rPr>
              <a:t>Mainit</a:t>
            </a:r>
            <a:r>
              <a:rPr lang="tl" sz="1000">
                <a:solidFill>
                  <a:schemeClr val="tx1"/>
                </a:solidFill>
                <a:latin typeface="Arial" panose="020B0604020202020204" pitchFamily="34" charset="0"/>
                <a:cs typeface="Arial" panose="020B0604020202020204" pitchFamily="34" charset="0"/>
              </a:rPr>
              <a:t> kapag hinawakan.</a:t>
            </a:r>
            <a:endParaRPr lang="zh-CN" altLang="en-US" sz="1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tl" sz="1400" b="1">
                <a:solidFill>
                  <a:srgbClr val="0000CC"/>
                </a:solidFill>
                <a:latin typeface="Arial" panose="020B0604020202020204" pitchFamily="34" charset="0"/>
                <a:ea typeface="メイリオ" pitchFamily="50" charset="-128"/>
                <a:cs typeface="Arial" panose="020B0604020202020204" pitchFamily="34" charset="0"/>
              </a:rPr>
              <a:t>&lt;Gumalaw ng kusa ang nakatigil na truck, heavy machine, o forklit.&gt;</a:t>
            </a:r>
            <a:endParaRPr lang="en-US" altLang="ja-JP" sz="1400" b="1" dirty="0">
              <a:solidFill>
                <a:srgbClr val="0000CC"/>
              </a:solidFill>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0"/>
              </a:spcBef>
              <a:spcAft>
                <a:spcPts val="0"/>
              </a:spcAft>
              <a:defRPr/>
            </a:pPr>
            <a:endParaRPr lang="en-US" altLang="ja-JP" sz="1200"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600"/>
              </a:spcBef>
              <a:spcAft>
                <a:spcPts val="0"/>
              </a:spcAft>
              <a:defRPr/>
            </a:pPr>
            <a:r>
              <a:rPr lang="tl" sz="1400" b="1">
                <a:latin typeface="Arial" panose="020B0604020202020204" pitchFamily="34" charset="0"/>
                <a:ea typeface="メイリオ" pitchFamily="50" charset="-128"/>
                <a:cs typeface="Arial" panose="020B0604020202020204" pitchFamily="34" charset="0"/>
              </a:rPr>
              <a:t>　(1) Huwag subukang pigilan ito, at “tumakbo palayo”.</a:t>
            </a: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　(2) Sabihan ang mga tao sa paligid gamit ang malakas na boses na “Tumakbo palayo”</a:t>
            </a:r>
          </a:p>
          <a:p>
            <a:pPr marL="92075" algn="just" rtl="0" fontAlgn="auto">
              <a:lnSpc>
                <a:spcPct val="150000"/>
              </a:lnSpc>
              <a:spcBef>
                <a:spcPts val="300"/>
              </a:spcBef>
              <a:spcAft>
                <a:spcPts val="0"/>
              </a:spcAft>
              <a:defRPr/>
            </a:pPr>
            <a:r>
              <a:rPr lang="tl" sz="1400" b="1">
                <a:latin typeface="Arial" panose="020B0604020202020204" pitchFamily="34" charset="0"/>
                <a:ea typeface="メイリオ" pitchFamily="50" charset="-128"/>
                <a:cs typeface="Arial" panose="020B0604020202020204" pitchFamily="34" charset="0"/>
              </a:rPr>
              <a:t>　(3) Alamin ang “Pagtakbo palayo” sa pang-araw-araw na edukasyon sa kaligtasan at kalusugan.</a:t>
            </a:r>
          </a:p>
          <a:p>
            <a:pPr algn="just" rtl="0" fontAlgn="auto">
              <a:lnSpc>
                <a:spcPct val="150000"/>
              </a:lnSpc>
              <a:spcBef>
                <a:spcPts val="0"/>
              </a:spcBef>
              <a:spcAft>
                <a:spcPts val="0"/>
              </a:spcAft>
              <a:defRPr/>
            </a:pPr>
            <a:endParaRPr lang="en-US" altLang="ja-JP" sz="1200" dirty="0">
              <a:latin typeface="Arial" panose="020B0604020202020204" pitchFamily="34" charset="0"/>
              <a:ea typeface="メイリオ" pitchFamily="50" charset="-128"/>
              <a:cs typeface="Arial" panose="020B0604020202020204" pitchFamily="34" charset="0"/>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tl" sz="1400" b="1">
                <a:solidFill>
                  <a:srgbClr val="C00000"/>
                </a:solidFill>
                <a:latin typeface="Arial" panose="020B0604020202020204" pitchFamily="34" charset="0"/>
                <a:ea typeface="メイリオ" pitchFamily="50" charset="-128"/>
                <a:cs typeface="Arial" panose="020B0604020202020204" pitchFamily="34" charset="0"/>
              </a:rPr>
              <a:t>Takbo!</a:t>
            </a:r>
            <a:endParaRPr lang="ja-JP" altLang="en-US" sz="1400" dirty="0">
              <a:latin typeface="Arial" panose="020B0604020202020204" pitchFamily="34" charset="0"/>
              <a:ea typeface="メイリオ" pitchFamily="50" charset="-128"/>
              <a:cs typeface="Arial" panose="020B0604020202020204" pitchFamily="34" charset="0"/>
            </a:endParaRPr>
          </a:p>
        </p:txBody>
      </p:sp>
      <p:sp>
        <p:nvSpPr>
          <p:cNvPr id="7" name="下矢印 6"/>
          <p:cNvSpPr/>
          <p:nvPr/>
        </p:nvSpPr>
        <p:spPr>
          <a:xfrm>
            <a:off x="2051720" y="1386887"/>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テキスト ボックス 9"/>
          <p:cNvSpPr txBox="1"/>
          <p:nvPr/>
        </p:nvSpPr>
        <p:spPr>
          <a:xfrm>
            <a:off x="2636912" y="1268760"/>
            <a:ext cx="3519264" cy="307777"/>
          </a:xfrm>
          <a:prstGeom prst="rect">
            <a:avLst/>
          </a:prstGeom>
          <a:noFill/>
        </p:spPr>
        <p:txBody>
          <a:bodyPr wrap="square" rtlCol="0">
            <a:spAutoFit/>
          </a:bodyPr>
          <a:lstStyle/>
          <a:p>
            <a:pPr rtl="0"/>
            <a:r>
              <a:rPr lang="tl" sz="1400" b="1" dirty="0">
                <a:solidFill>
                  <a:srgbClr val="C00000"/>
                </a:solidFill>
                <a:latin typeface="Arial" panose="020B0604020202020204" pitchFamily="34" charset="0"/>
                <a:cs typeface="Arial" panose="020B0604020202020204" pitchFamily="34" charset="0"/>
              </a:rPr>
              <a:t>(Walang taong makakapigil nito.)</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166192" y="241106"/>
            <a:ext cx="8640960" cy="338554"/>
          </a:xfrm>
          <a:prstGeom prst="rect">
            <a:avLst/>
          </a:prstGeom>
          <a:noFill/>
          <a:ln w="19050">
            <a:noFill/>
          </a:ln>
        </p:spPr>
        <p:txBody>
          <a:bodyPr wrap="square" rtlCol="0">
            <a:spAutoFit/>
          </a:bodyPr>
          <a:lstStyle/>
          <a:p>
            <a:pPr rtl="0">
              <a:defRPr/>
            </a:pPr>
            <a:r>
              <a:rPr lang="tl"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(3) Kapag nakitang gumalaw ng kusa ang nakatigil na truck, heavy machine o forklift...</a:t>
            </a:r>
            <a:endParaRPr lang="ja-JP" alt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27</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dirty="0">
              <a:latin typeface="Arial" panose="020B0604020202020204" pitchFamily="34" charset="0"/>
              <a:cs typeface="Arial" panose="020B0604020202020204" pitchFamily="34" charset="0"/>
            </a:endParaRPr>
          </a:p>
        </p:txBody>
      </p:sp>
      <p:sp>
        <p:nvSpPr>
          <p:cNvPr id="5" name="Rectangle 10"/>
          <p:cNvSpPr>
            <a:spLocks noChangeArrowheads="1"/>
          </p:cNvSpPr>
          <p:nvPr/>
        </p:nvSpPr>
        <p:spPr bwMode="auto">
          <a:xfrm>
            <a:off x="514790" y="900036"/>
            <a:ext cx="6140102" cy="1132855"/>
          </a:xfrm>
          <a:prstGeom prst="rect">
            <a:avLst/>
          </a:prstGeom>
          <a:noFill/>
          <a:ln w="9525">
            <a:noFill/>
            <a:miter lim="800000"/>
            <a:headEnd/>
            <a:tailEnd/>
          </a:ln>
        </p:spPr>
        <p:txBody>
          <a:bodyPr rIns="72000" rtlCol="0" anchor="ctr"/>
          <a:lstStyle/>
          <a:p>
            <a:pPr algn="just" rtl="0">
              <a:lnSpc>
                <a:spcPct val="125000"/>
              </a:lnSpc>
              <a:spcBef>
                <a:spcPts val="600"/>
              </a:spcBef>
            </a:pPr>
            <a:r>
              <a:rPr lang="tl" sz="1400" dirty="0">
                <a:latin typeface="Arial" panose="020B0604020202020204" pitchFamily="34" charset="0"/>
                <a:ea typeface="メイリオ" pitchFamily="50" charset="-128"/>
                <a:cs typeface="Arial" panose="020B0604020202020204" pitchFamily="34" charset="0"/>
              </a:rPr>
              <a:t>　Kahit na sa tingin mo ay ligtas sa lugar ng trabaho, hindi tuluyang mawawala ang posibilidad na may maganap na aksidente sa trabaho.</a:t>
            </a:r>
            <a:endParaRPr lang="en-US" altLang="ja-JP" sz="1400" dirty="0">
              <a:latin typeface="Arial" panose="020B0604020202020204" pitchFamily="34" charset="0"/>
              <a:ea typeface="メイリオ" pitchFamily="50" charset="-128"/>
              <a:cs typeface="Arial" panose="020B0604020202020204" pitchFamily="34" charset="0"/>
            </a:endParaRPr>
          </a:p>
          <a:p>
            <a:pPr algn="just" rtl="0">
              <a:lnSpc>
                <a:spcPct val="125000"/>
              </a:lnSpc>
            </a:pPr>
            <a:r>
              <a:rPr lang="tl" sz="1400" dirty="0">
                <a:latin typeface="Arial" panose="020B0604020202020204" pitchFamily="34" charset="0"/>
                <a:ea typeface="メイリオ" pitchFamily="50" charset="-128"/>
                <a:cs typeface="Arial" panose="020B0604020202020204" pitchFamily="34" charset="0"/>
              </a:rPr>
              <a:t>　Kung sakaling may naganap na aksidente sa trabaho, gawing ang mga sumusunood.</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角丸四角形 5"/>
          <p:cNvSpPr/>
          <p:nvPr/>
        </p:nvSpPr>
        <p:spPr>
          <a:xfrm>
            <a:off x="885516" y="2246460"/>
            <a:ext cx="4259704"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tl" sz="1400" b="1" dirty="0">
                <a:latin typeface="Arial" panose="020B0604020202020204" pitchFamily="34" charset="0"/>
                <a:cs typeface="Arial" panose="020B0604020202020204" pitchFamily="34" charset="0"/>
              </a:rPr>
              <a:t>Ano ang gagawin kapag may naganap na aksidente sa trabaho (halimbawa)</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auto">
              <a:lnSpc>
                <a:spcPct val="125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  Una sa lahat, kumalma.　　　</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algn="just" rtl="0" fontAlgn="auto">
              <a:spcBef>
                <a:spcPts val="0"/>
              </a:spcBef>
              <a:spcAft>
                <a:spcPts val="0"/>
              </a:spcAft>
              <a:defRPr/>
            </a:pPr>
            <a:r>
              <a:rPr lang="tl" sz="1200" dirty="0">
                <a:solidFill>
                  <a:schemeClr val="tx1"/>
                </a:solidFill>
                <a:latin typeface="Arial" panose="020B0604020202020204" pitchFamily="34" charset="0"/>
                <a:ea typeface="メイリオ" panose="020B0604030504040204" pitchFamily="50" charset="-128"/>
                <a:cs typeface="Arial" panose="020B0604020202020204" pitchFamily="34" charset="0"/>
              </a:rPr>
              <a:t>　  ・Huwag magmadali at tumakbo papunta sa site upang hindi magkaroon ng pangalawang aksidente.</a:t>
            </a:r>
            <a:endParaRPr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266700" indent="-266700" algn="just" rtl="0" fontAlgn="auto">
              <a:spcBef>
                <a:spcPts val="0"/>
              </a:spcBef>
              <a:spcAft>
                <a:spcPts val="0"/>
              </a:spcAft>
              <a:defRPr/>
            </a:pPr>
            <a:r>
              <a:rPr lang="tl" sz="1200" dirty="0">
                <a:solidFill>
                  <a:schemeClr val="tx1"/>
                </a:solidFill>
                <a:latin typeface="Arial" panose="020B0604020202020204" pitchFamily="34" charset="0"/>
                <a:ea typeface="メイリオ" panose="020B0604030504040204" pitchFamily="50" charset="-128"/>
                <a:cs typeface="Arial" panose="020B0604020202020204" pitchFamily="34" charset="0"/>
              </a:rPr>
              <a:t>　  ・Ipaalam sa mga tao sa paligid gamit ang malakas na boses.</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algn="just" rtl="0" fontAlgn="auto">
              <a:lnSpc>
                <a:spcPct val="150000"/>
              </a:lnSpc>
              <a:spcBef>
                <a:spcPts val="0"/>
              </a:spcBef>
              <a:spcAft>
                <a:spcPts val="0"/>
              </a:spcAft>
              <a:defRPr/>
            </a:pPr>
            <a:r>
              <a:rPr lang="tl" sz="14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tl" sz="1400" dirty="0">
                <a:solidFill>
                  <a:srgbClr val="C00000"/>
                </a:solidFill>
                <a:latin typeface="Arial" panose="020B0604020202020204" pitchFamily="34" charset="0"/>
                <a:ea typeface="メイリオ" panose="020B0604030504040204" pitchFamily="50" charset="-128"/>
                <a:cs typeface="Arial" panose="020B0604020202020204" pitchFamily="34" charset="0"/>
              </a:rPr>
              <a:t>Magbigay lunas para sa mga biktima.</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algn="just" rtl="0" fontAlgn="auto">
              <a:lnSpc>
                <a:spcPct val="150000"/>
              </a:lnSpc>
              <a:spcBef>
                <a:spcPts val="0"/>
              </a:spcBef>
              <a:spcAft>
                <a:spcPts val="0"/>
              </a:spcAft>
              <a:defRPr/>
            </a:pPr>
            <a:r>
              <a:rPr lang="tl"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Kontakin ang boss (supervisor).</a:t>
            </a:r>
          </a:p>
          <a:p>
            <a:pPr marL="403225" indent="-403225"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anose="020B0604030504040204" pitchFamily="50" charset="-128"/>
                <a:cs typeface="Arial" panose="020B0604020202020204" pitchFamily="34" charset="0"/>
              </a:rPr>
              <a:t>　 ・Tumulong kapag inatasan ng supervisor.</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403225" indent="-403225"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anose="020B0604030504040204" pitchFamily="50" charset="-128"/>
                <a:cs typeface="Arial" panose="020B0604020202020204" pitchFamily="34" charset="0"/>
              </a:rPr>
              <a:t>　　　(Dalhin ang mga biktima sa ospital, atbp.)</a:t>
            </a:r>
          </a:p>
          <a:p>
            <a:pPr algn="just" rtl="0" fontAlgn="auto">
              <a:lnSpc>
                <a:spcPct val="125000"/>
              </a:lnSpc>
              <a:spcBef>
                <a:spcPts val="0"/>
              </a:spcBef>
              <a:spcAft>
                <a:spcPts val="0"/>
              </a:spcAft>
              <a:defRPr/>
            </a:pPr>
            <a:r>
              <a:rPr lang="tl" sz="140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tl" sz="1400" b="1" dirty="0">
                <a:solidFill>
                  <a:schemeClr val="tx1"/>
                </a:solidFill>
                <a:latin typeface="Arial" panose="020B0604020202020204" pitchFamily="34" charset="0"/>
                <a:cs typeface="Arial" panose="020B0604020202020204" pitchFamily="34" charset="0"/>
              </a:rPr>
              <a:t>Aksyon sa site</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tl" sz="1100" b="1" dirty="0">
                <a:latin typeface="Arial" panose="020B0604020202020204" pitchFamily="34" charset="0"/>
                <a:cs typeface="Arial" panose="020B0604020202020204" pitchFamily="34" charset="0"/>
              </a:rPr>
              <a:t>May naganap </a:t>
            </a:r>
            <a:br>
              <a:rPr lang="tl" sz="1100" b="1" dirty="0">
                <a:latin typeface="Arial" panose="020B0604020202020204" pitchFamily="34" charset="0"/>
                <a:cs typeface="Arial" panose="020B0604020202020204" pitchFamily="34" charset="0"/>
              </a:rPr>
            </a:br>
            <a:r>
              <a:rPr lang="tl" sz="1100" b="1" dirty="0">
                <a:latin typeface="Arial" panose="020B0604020202020204" pitchFamily="34" charset="0"/>
                <a:cs typeface="Arial" panose="020B0604020202020204" pitchFamily="34" charset="0"/>
              </a:rPr>
              <a:t>na</a:t>
            </a:r>
            <a:r>
              <a:rPr lang="en-US" sz="1100" b="1" dirty="0">
                <a:latin typeface="Arial" panose="020B0604020202020204" pitchFamily="34" charset="0"/>
                <a:cs typeface="Arial" panose="020B0604020202020204" pitchFamily="34" charset="0"/>
              </a:rPr>
              <a:t> </a:t>
            </a:r>
            <a:r>
              <a:rPr lang="tl" sz="1100" b="1" dirty="0">
                <a:latin typeface="Arial" panose="020B0604020202020204" pitchFamily="34" charset="0"/>
                <a:cs typeface="Arial" panose="020B0604020202020204" pitchFamily="34" charset="0"/>
              </a:rPr>
              <a:t>aksidente </a:t>
            </a:r>
            <a:br>
              <a:rPr lang="tl" sz="1100" b="1" dirty="0">
                <a:latin typeface="Arial" panose="020B0604020202020204" pitchFamily="34" charset="0"/>
                <a:cs typeface="Arial" panose="020B0604020202020204" pitchFamily="34" charset="0"/>
              </a:rPr>
            </a:br>
            <a:r>
              <a:rPr lang="tl" sz="1100" b="1" dirty="0">
                <a:latin typeface="Arial" panose="020B0604020202020204" pitchFamily="34" charset="0"/>
                <a:cs typeface="Arial" panose="020B0604020202020204" pitchFamily="34" charset="0"/>
              </a:rPr>
              <a:t>sa trabaho</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12" name="テキスト ボックス 11"/>
          <p:cNvSpPr txBox="1"/>
          <p:nvPr/>
        </p:nvSpPr>
        <p:spPr>
          <a:xfrm>
            <a:off x="565479" y="395372"/>
            <a:ext cx="6094753" cy="338554"/>
          </a:xfrm>
          <a:prstGeom prst="rect">
            <a:avLst/>
          </a:prstGeom>
          <a:noFill/>
          <a:ln w="12700">
            <a:noFill/>
          </a:ln>
        </p:spPr>
        <p:txBody>
          <a:bodyPr wrap="square" rtlCol="0">
            <a:spAutoFit/>
          </a:bodyPr>
          <a:lstStyle/>
          <a:p>
            <a:pPr rtl="0" fontAlgn="auto">
              <a:spcBef>
                <a:spcPts val="0"/>
              </a:spcBef>
              <a:spcAft>
                <a:spcPts val="0"/>
              </a:spcAft>
              <a:defRPr/>
            </a:pPr>
            <a:r>
              <a:rPr sz="1600">
                <a:latin typeface="Arial" panose="020B0604020202020204" pitchFamily="34" charset="0"/>
                <a:cs typeface="Arial" panose="020B0604020202020204" pitchFamily="34" charset="0"/>
              </a:rPr>
              <a:t>(4) Kapag may naganap na aksidente sa trabaho...</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28</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tl" sz="2400" dirty="0">
                <a:solidFill>
                  <a:srgbClr val="339933"/>
                </a:solidFill>
                <a:latin typeface="Arial" panose="020B0604020202020204" pitchFamily="34" charset="0"/>
                <a:cs typeface="Arial" panose="020B0604020202020204" pitchFamily="34" charset="0"/>
              </a:rPr>
              <a:t>Mag-ingat!</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tl" sz="1600" b="1">
                <a:solidFill>
                  <a:schemeClr val="bg1"/>
                </a:solidFill>
                <a:latin typeface="Arial" panose="020B0604020202020204" pitchFamily="34" charset="0"/>
                <a:ea typeface="ＭＳ ゴシック" pitchFamily="49" charset="-128"/>
                <a:cs typeface="Arial" panose="020B0604020202020204" pitchFamily="34" charset="0"/>
              </a:rPr>
              <a:t>　Punto 1: Mayroong iba't ibang panganib sa lugar ng trabaho!</a:t>
            </a:r>
            <a:endParaRPr kumimoji="1" lang="ja-JP" altLang="en-US" sz="16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15" name="正方形/長方形 23"/>
          <p:cNvSpPr>
            <a:spLocks noChangeArrowheads="1"/>
          </p:cNvSpPr>
          <p:nvPr/>
        </p:nvSpPr>
        <p:spPr bwMode="auto">
          <a:xfrm>
            <a:off x="251520" y="1066527"/>
            <a:ext cx="5544616" cy="346249"/>
          </a:xfrm>
          <a:prstGeom prst="rect">
            <a:avLst/>
          </a:prstGeom>
          <a:noFill/>
          <a:ln w="9525">
            <a:noFill/>
            <a:miter lim="800000"/>
            <a:headEnd/>
            <a:tailEnd/>
          </a:ln>
        </p:spPr>
        <p:txBody>
          <a:bodyPr wrap="square" rtlCol="0">
            <a:spAutoFit/>
          </a:bodyPr>
          <a:lstStyle/>
          <a:p>
            <a:pPr marL="361950" indent="-361950" algn="just" rtl="0">
              <a:lnSpc>
                <a:spcPct val="150000"/>
              </a:lnSpc>
              <a:spcBef>
                <a:spcPts val="600"/>
              </a:spcBef>
            </a:pPr>
            <a:r>
              <a:rPr lang="tl" sz="1200" b="1" dirty="0">
                <a:solidFill>
                  <a:srgbClr val="C00000"/>
                </a:solidFill>
                <a:latin typeface="Arial" panose="020B0604020202020204" pitchFamily="34" charset="0"/>
                <a:ea typeface="メイリオ" pitchFamily="50" charset="-128"/>
                <a:cs typeface="Arial" panose="020B0604020202020204" pitchFamily="34" charset="0"/>
              </a:rPr>
              <a:t>1. Paano naganap ang aksidente sa trabaho?</a:t>
            </a:r>
            <a:endParaRPr lang="ja-JP" altLang="en-US" sz="1100" dirty="0">
              <a:latin typeface="Arial" panose="020B0604020202020204" pitchFamily="34" charset="0"/>
              <a:ea typeface="メイリオ" pitchFamily="50" charset="-128"/>
              <a:cs typeface="Arial" panose="020B0604020202020204" pitchFamily="34" charset="0"/>
            </a:endParaRPr>
          </a:p>
        </p:txBody>
      </p:sp>
      <p:sp>
        <p:nvSpPr>
          <p:cNvPr id="16" name="正方形/長方形 40"/>
          <p:cNvSpPr>
            <a:spLocks noChangeArrowheads="1"/>
          </p:cNvSpPr>
          <p:nvPr/>
        </p:nvSpPr>
        <p:spPr bwMode="auto">
          <a:xfrm>
            <a:off x="251520" y="2924944"/>
            <a:ext cx="2664296" cy="276999"/>
          </a:xfrm>
          <a:prstGeom prst="rect">
            <a:avLst/>
          </a:prstGeom>
          <a:noFill/>
          <a:ln w="9525">
            <a:noFill/>
            <a:miter lim="800000"/>
            <a:headEnd/>
            <a:tailEnd/>
          </a:ln>
        </p:spPr>
        <p:txBody>
          <a:bodyPr wrap="square" rtlCol="0">
            <a:spAutoFit/>
          </a:bodyPr>
          <a:lstStyle/>
          <a:p>
            <a:pPr marL="92075" lvl="1" indent="-92075" algn="just" rtl="0">
              <a:spcBef>
                <a:spcPts val="600"/>
              </a:spcBef>
            </a:pPr>
            <a:r>
              <a:rPr lang="tl" sz="1200" b="1" dirty="0">
                <a:solidFill>
                  <a:srgbClr val="C00000"/>
                </a:solidFill>
                <a:latin typeface="Arial" panose="020B0604020202020204" pitchFamily="34" charset="0"/>
                <a:ea typeface="メイリオ" pitchFamily="50" charset="-128"/>
                <a:cs typeface="Arial" panose="020B0604020202020204" pitchFamily="34" charset="0"/>
              </a:rPr>
              <a:t>2. Ano ang sanhi ng aksidente?</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17" name="正方形/長方形 16"/>
          <p:cNvSpPr/>
          <p:nvPr/>
        </p:nvSpPr>
        <p:spPr bwMode="auto">
          <a:xfrm>
            <a:off x="251520" y="4797152"/>
            <a:ext cx="5400600" cy="469216"/>
          </a:xfrm>
          <a:prstGeom prst="rect">
            <a:avLst/>
          </a:prstGeom>
        </p:spPr>
        <p:txBody>
          <a:bodyPr rtlCol="0">
            <a:noAutofit/>
          </a:bodyPr>
          <a:lstStyle/>
          <a:p>
            <a:pPr marL="92075" indent="-92075" algn="just" rtl="0" fontAlgn="auto">
              <a:lnSpc>
                <a:spcPct val="125000"/>
              </a:lnSpc>
              <a:spcBef>
                <a:spcPts val="0"/>
              </a:spcBef>
              <a:spcAft>
                <a:spcPts val="0"/>
              </a:spcAft>
              <a:defRPr/>
            </a:pPr>
            <a:r>
              <a:rPr lang="tl"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3. Ano ang mga dapat gawin para sa kaligtasan sa trabaho.</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rtlCol="0"/>
          <a:lstStyle/>
          <a:p>
            <a:pPr marL="92075" rtl="0">
              <a:defRPr/>
            </a:pPr>
            <a:r>
              <a:rPr lang="tl" sz="1100" b="1" dirty="0">
                <a:solidFill>
                  <a:srgbClr val="0000CC"/>
                </a:solidFill>
                <a:latin typeface="Arial" panose="020B0604020202020204" pitchFamily="34" charset="0"/>
                <a:ea typeface="メイリオ" pitchFamily="50" charset="-128"/>
                <a:cs typeface="Arial" panose="020B0604020202020204" pitchFamily="34" charset="0"/>
              </a:rPr>
              <a:t>[Kaso ng aksidente 1] Isang manggagawa ang natamaan ng power shovel at namatay habang nagtatrabaho sa pag-uuri ng mga basurang pang-industriya.</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12776"/>
            <a:ext cx="5256584" cy="1261884"/>
          </a:xfrm>
          <a:prstGeom prst="rect">
            <a:avLst/>
          </a:prstGeom>
          <a:noFill/>
          <a:ln w="9525">
            <a:solidFill>
              <a:schemeClr val="tx1">
                <a:lumMod val="50000"/>
                <a:lumOff val="50000"/>
              </a:schemeClr>
            </a:solidFill>
            <a:miter lim="800000"/>
            <a:headEnd/>
            <a:tailEnd/>
          </a:ln>
        </p:spPr>
        <p:txBody>
          <a:bodyPr wrap="square" rtlCol="0">
            <a:spAutoFit/>
          </a:bodyPr>
          <a:lstStyle/>
          <a:p>
            <a:pPr marL="361950" indent="-269875" algn="just" rtl="0">
              <a:spcBef>
                <a:spcPts val="600"/>
              </a:spcBef>
            </a:pPr>
            <a:r>
              <a:rPr lang="tl" sz="1100" dirty="0">
                <a:latin typeface="Arial" panose="020B0604020202020204" pitchFamily="34" charset="0"/>
                <a:ea typeface="メイリオ" pitchFamily="50" charset="-128"/>
                <a:cs typeface="Arial" panose="020B0604020202020204" pitchFamily="34" charset="0"/>
              </a:rPr>
              <a:t>(1) Si biktima C ay nagtatrabaho sa pag-uuri ng mga metal sa collection station.</a:t>
            </a:r>
          </a:p>
          <a:p>
            <a:pPr marL="361950" indent="-269875" algn="just" rtl="0">
              <a:spcBef>
                <a:spcPts val="600"/>
              </a:spcBef>
            </a:pPr>
            <a:r>
              <a:rPr lang="tl" sz="1100" dirty="0">
                <a:latin typeface="Arial" panose="020B0604020202020204" pitchFamily="34" charset="0"/>
                <a:ea typeface="メイリオ" pitchFamily="50" charset="-128"/>
                <a:cs typeface="Arial" panose="020B0604020202020204" pitchFamily="34" charset="0"/>
              </a:rPr>
              <a:t>(2) Minaneho ni manggagawa A ang power shovel na nakapark sa malapit sa collection station upang ilipat papunta sa kalapit na approach para sa mga truck.</a:t>
            </a:r>
          </a:p>
          <a:p>
            <a:pPr marL="361950" indent="-269875" algn="just" rtl="0">
              <a:spcBef>
                <a:spcPts val="600"/>
              </a:spcBef>
            </a:pPr>
            <a:r>
              <a:rPr lang="tl" sz="1100" dirty="0">
                <a:latin typeface="Arial" panose="020B0604020202020204" pitchFamily="34" charset="0"/>
                <a:ea typeface="メイリオ" pitchFamily="50" charset="-128"/>
                <a:cs typeface="Arial" panose="020B0604020202020204" pitchFamily="34" charset="0"/>
              </a:rPr>
              <a:t>(3) Pagkaikot pakaliwa, umabante ito nang humigit-kumulang 2 m, at natamaan ng kanang crawler ng power shovel si C habang nagtatrabaho sa pag-uuri.</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284984"/>
            <a:ext cx="7488832" cy="1261884"/>
          </a:xfrm>
          <a:prstGeom prst="rect">
            <a:avLst/>
          </a:prstGeom>
          <a:noFill/>
          <a:ln w="9525">
            <a:solidFill>
              <a:schemeClr val="tx1">
                <a:lumMod val="50000"/>
                <a:lumOff val="50000"/>
              </a:schemeClr>
            </a:solidFill>
            <a:miter lim="800000"/>
            <a:headEnd/>
            <a:tailEnd/>
          </a:ln>
        </p:spPr>
        <p:txBody>
          <a:bodyPr wrap="square" rtlCol="0">
            <a:spAutoFit/>
          </a:bodyPr>
          <a:lstStyle/>
          <a:p>
            <a:pPr marL="92075" algn="just" rtl="0">
              <a:spcBef>
                <a:spcPts val="300"/>
              </a:spcBef>
            </a:pPr>
            <a:r>
              <a:rPr lang="tl" sz="1100" dirty="0">
                <a:latin typeface="Arial" panose="020B0604020202020204" pitchFamily="34" charset="0"/>
                <a:ea typeface="メイリオ" pitchFamily="50" charset="-128"/>
                <a:cs typeface="Arial" panose="020B0604020202020204" pitchFamily="34" charset="0"/>
              </a:rPr>
              <a:t>(1) Walang mga hakbang na ginawa upang pagbawalan ang pagpasok ng mga manggagawa sa operation path para sa mga power shovels.</a:t>
            </a:r>
            <a:endParaRPr lang="en-US" altLang="ja-JP" sz="1100" dirty="0">
              <a:latin typeface="Arial" panose="020B0604020202020204" pitchFamily="34" charset="0"/>
              <a:ea typeface="メイリオ" pitchFamily="50" charset="-128"/>
              <a:cs typeface="Arial" panose="020B0604020202020204" pitchFamily="34" charset="0"/>
            </a:endParaRPr>
          </a:p>
          <a:p>
            <a:pPr marL="92075" algn="just" rtl="0">
              <a:spcBef>
                <a:spcPts val="300"/>
              </a:spcBef>
            </a:pPr>
            <a:r>
              <a:rPr lang="tl" sz="1100" dirty="0">
                <a:latin typeface="Arial" panose="020B0604020202020204" pitchFamily="34" charset="0"/>
                <a:ea typeface="メイリオ" pitchFamily="50" charset="-128"/>
                <a:cs typeface="Arial" panose="020B0604020202020204" pitchFamily="34" charset="0"/>
              </a:rPr>
              <a:t>(2) Walang nakatalagang tagagabay.</a:t>
            </a:r>
          </a:p>
          <a:p>
            <a:pPr marL="92075" algn="just" rtl="0">
              <a:spcBef>
                <a:spcPts val="300"/>
              </a:spcBef>
            </a:pPr>
            <a:r>
              <a:rPr lang="tl" sz="1100" dirty="0">
                <a:latin typeface="Arial" panose="020B0604020202020204" pitchFamily="34" charset="0"/>
                <a:ea typeface="メイリオ" pitchFamily="50" charset="-128"/>
                <a:cs typeface="Arial" panose="020B0604020202020204" pitchFamily="34" charset="0"/>
              </a:rPr>
              <a:t>(3) Hindi sapat ang pagkumpirma sa kaligtasan sa paligid bago magmaneho ang driver ng power shovel.</a:t>
            </a:r>
          </a:p>
          <a:p>
            <a:pPr marL="92075" algn="just" rtl="0">
              <a:spcBef>
                <a:spcPts val="300"/>
              </a:spcBef>
            </a:pPr>
            <a:r>
              <a:rPr lang="tl" sz="1100" dirty="0">
                <a:latin typeface="Arial" panose="020B0604020202020204" pitchFamily="34" charset="0"/>
                <a:ea typeface="メイリオ" pitchFamily="50" charset="-128"/>
                <a:cs typeface="Arial" panose="020B0604020202020204" pitchFamily="34" charset="0"/>
              </a:rPr>
              <a:t>(4) Walang binuong work plan.</a:t>
            </a:r>
          </a:p>
          <a:p>
            <a:pPr marL="92075" algn="just" rtl="0">
              <a:spcBef>
                <a:spcPts val="300"/>
              </a:spcBef>
            </a:pPr>
            <a:r>
              <a:rPr lang="tl" sz="1100" dirty="0">
                <a:latin typeface="Arial" panose="020B0604020202020204" pitchFamily="34" charset="0"/>
                <a:ea typeface="メイリオ" pitchFamily="50" charset="-128"/>
                <a:cs typeface="Arial" panose="020B0604020202020204" pitchFamily="34" charset="0"/>
              </a:rPr>
              <a:t>(5)Walang isinagawang edukasyon sa kaligtasan at kalusugan para sa mga kaugnay na mga manggagawa.</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955230" y="3099033"/>
            <a:ext cx="864096" cy="395554"/>
          </a:xfrm>
          <a:prstGeom prst="wedgeRectCallout">
            <a:avLst>
              <a:gd name="adj1" fmla="val -14187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050">
                <a:solidFill>
                  <a:schemeClr val="tx1"/>
                </a:solidFill>
                <a:latin typeface="Arial" panose="020B0604020202020204" pitchFamily="34" charset="0"/>
                <a:cs typeface="Arial" panose="020B0604020202020204" pitchFamily="34" charset="0"/>
              </a:rPr>
              <a:t>Biktima C</a:t>
            </a:r>
            <a:endParaRPr kumimoji="1" lang="ja-JP" altLang="en-US" sz="1050" dirty="0">
              <a:solidFill>
                <a:schemeClr val="tx1"/>
              </a:solidFill>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rtlCol="0">
            <a:noAutofit/>
          </a:bodyPr>
          <a:lstStyle/>
          <a:p>
            <a:pPr marL="92075" algn="just" rtl="0" fontAlgn="auto">
              <a:spcBef>
                <a:spcPts val="300"/>
              </a:spcBef>
              <a:spcAft>
                <a:spcPts val="0"/>
              </a:spcAft>
              <a:defRPr/>
            </a:pPr>
            <a:r>
              <a:rPr lang="tl" sz="1100">
                <a:latin typeface="Arial" panose="020B0604020202020204" pitchFamily="34" charset="0"/>
                <a:ea typeface="メイリオ" panose="020B0604030504040204" pitchFamily="50" charset="-128"/>
                <a:cs typeface="Arial" panose="020B0604020202020204" pitchFamily="34" charset="0"/>
              </a:rPr>
              <a:t>(1) Magtaguyod ng off-limits area sa mga lugar kung saan maaaring magkaroon ng contact ang mga power shovel at manggagawa.</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tl" sz="1100">
                <a:latin typeface="Arial" panose="020B0604020202020204" pitchFamily="34" charset="0"/>
                <a:ea typeface="メイリオ" panose="020B0604030504040204" pitchFamily="50" charset="-128"/>
                <a:cs typeface="Arial" panose="020B0604020202020204" pitchFamily="34" charset="0"/>
              </a:rPr>
              <a:t>(2) Mag-assign ng tagagabay upang magabayan ang makina.</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tl" sz="1100">
                <a:latin typeface="Arial" panose="020B0604020202020204" pitchFamily="34" charset="0"/>
                <a:ea typeface="メイリオ" panose="020B0604030504040204" pitchFamily="50" charset="-128"/>
                <a:cs typeface="Arial" panose="020B0604020202020204" pitchFamily="34" charset="0"/>
              </a:rPr>
              <a:t>(3) Turuan ang mga driver ng power shovel, atbp., na kumpirmahin ang kaligtasan sa paligid bago simulan ang pagmamaneho.</a:t>
            </a:r>
          </a:p>
          <a:p>
            <a:pPr marL="92075" algn="just" rtl="0" fontAlgn="auto">
              <a:spcBef>
                <a:spcPts val="300"/>
              </a:spcBef>
              <a:spcAft>
                <a:spcPts val="0"/>
              </a:spcAft>
              <a:defRPr/>
            </a:pPr>
            <a:r>
              <a:rPr lang="tl" sz="1100">
                <a:latin typeface="Arial" panose="020B0604020202020204" pitchFamily="34" charset="0"/>
                <a:ea typeface="メイリオ" panose="020B0604030504040204" pitchFamily="50" charset="-128"/>
                <a:cs typeface="Arial" panose="020B0604020202020204" pitchFamily="34" charset="0"/>
              </a:rPr>
              <a:t>(4) Bumuo ng work plan ukol sa pamamaraan ng trabaho, tulad ng mga operation path, mga hakbang upang pagbawalan ang pagpasok, paglalagay ng tagagabay, mga signs, atbp.</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tl" sz="1100">
                <a:latin typeface="Arial" panose="020B0604020202020204" pitchFamily="34" charset="0"/>
                <a:ea typeface="メイリオ" panose="020B0604030504040204" pitchFamily="50" charset="-128"/>
                <a:cs typeface="Arial" panose="020B0604020202020204" pitchFamily="34" charset="0"/>
              </a:rPr>
              <a:t>(5) Ipaalam nang mabuti ang mga nilalaman ng nabuong work plan sa mga nauugnay na mga manggagawa.</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3</a:t>
            </a:fld>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4</a:t>
            </a:fld>
            <a:endParaRPr kumimoji="1" lang="ja-JP" altLang="en-US" sz="1000">
              <a:latin typeface="Arial" panose="020B0604020202020204" pitchFamily="34" charset="0"/>
              <a:cs typeface="Arial" panose="020B0604020202020204" pitchFamily="34" charset="0"/>
            </a:endParaRPr>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rtlCol="0"/>
          <a:lstStyle/>
          <a:p>
            <a:pPr marL="1162050" indent="-1162050" rtl="0">
              <a:lnSpc>
                <a:spcPct val="125000"/>
              </a:lnSpc>
              <a:defRPr/>
            </a:pPr>
            <a:r>
              <a:rPr lang="tl" sz="1200" b="1">
                <a:solidFill>
                  <a:srgbClr val="0000CC"/>
                </a:solidFill>
                <a:latin typeface="Arial" panose="020B0604020202020204" pitchFamily="34" charset="0"/>
                <a:ea typeface="メイリオ" panose="020B0604030504040204" pitchFamily="50" charset="-128"/>
                <a:cs typeface="Arial" panose="020B0604020202020204" pitchFamily="34" charset="0"/>
              </a:rPr>
              <a:t>[Kaso ng aksidente 2] Isang manggagawa ang naglilinis ng bahagi ng  roller ng conveyor nang hindi ito tinitigil. Nakawit ang kanyang kanang braso hanggang sa bandang balikat.</a:t>
            </a:r>
            <a:endParaRPr lang="en-US" altLang="ja-JP" sz="1200" b="1"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6" name="正方形/長方形 23"/>
          <p:cNvSpPr>
            <a:spLocks noChangeArrowheads="1"/>
          </p:cNvSpPr>
          <p:nvPr/>
        </p:nvSpPr>
        <p:spPr bwMode="auto">
          <a:xfrm>
            <a:off x="251520" y="980728"/>
            <a:ext cx="5607496" cy="276999"/>
          </a:xfrm>
          <a:prstGeom prst="rect">
            <a:avLst/>
          </a:prstGeom>
          <a:noFill/>
          <a:ln w="9525">
            <a:noFill/>
            <a:miter lim="800000"/>
            <a:headEnd/>
            <a:tailEnd/>
          </a:ln>
        </p:spPr>
        <p:txBody>
          <a:bodyPr wrap="square" rtlCol="0">
            <a:spAutoFit/>
          </a:bodyPr>
          <a:lstStyle/>
          <a:p>
            <a:pPr marL="361950" indent="-361950" algn="just" rtl="0">
              <a:spcBef>
                <a:spcPts val="600"/>
              </a:spcBef>
            </a:pPr>
            <a:r>
              <a:rPr lang="tl" sz="1200" b="1">
                <a:solidFill>
                  <a:srgbClr val="C00000"/>
                </a:solidFill>
                <a:latin typeface="Arial" panose="020B0604020202020204" pitchFamily="34" charset="0"/>
                <a:ea typeface="メイリオ" pitchFamily="50" charset="-128"/>
                <a:cs typeface="Arial" panose="020B0604020202020204" pitchFamily="34" charset="0"/>
              </a:rPr>
              <a:t>1. Paano naganap ang aksidente sa trabaho?</a:t>
            </a:r>
            <a:endParaRPr lang="ja-JP" altLang="en-US" sz="1100" dirty="0">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2492896"/>
            <a:ext cx="3672408" cy="276999"/>
          </a:xfrm>
          <a:prstGeom prst="rect">
            <a:avLst/>
          </a:prstGeom>
          <a:noFill/>
          <a:ln w="9525">
            <a:noFill/>
            <a:miter lim="800000"/>
            <a:headEnd/>
            <a:tailEnd/>
          </a:ln>
        </p:spPr>
        <p:txBody>
          <a:bodyPr wrap="square" rtlCol="0">
            <a:spAutoFit/>
          </a:bodyPr>
          <a:lstStyle/>
          <a:p>
            <a:pPr marL="92075" indent="-92075" algn="just" rtl="0">
              <a:spcBef>
                <a:spcPts val="600"/>
              </a:spcBef>
            </a:pPr>
            <a:r>
              <a:rPr lang="tl" sz="1200" b="1" dirty="0">
                <a:solidFill>
                  <a:srgbClr val="C00000"/>
                </a:solidFill>
                <a:latin typeface="Arial" panose="020B0604020202020204" pitchFamily="34" charset="0"/>
                <a:ea typeface="メイリオ" pitchFamily="50" charset="-128"/>
                <a:cs typeface="Arial" panose="020B0604020202020204" pitchFamily="34" charset="0"/>
              </a:rPr>
              <a:t>2. Ano ang sanhi ng aksidente?</a:t>
            </a:r>
            <a:endParaRPr lang="ja-JP" altLang="en-US" sz="1100" dirty="0">
              <a:latin typeface="Arial" panose="020B0604020202020204" pitchFamily="34" charset="0"/>
              <a:ea typeface="メイリオ" pitchFamily="50" charset="-128"/>
              <a:cs typeface="Arial" panose="020B0604020202020204" pitchFamily="34" charset="0"/>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846386"/>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9875" algn="just" rtl="0">
              <a:spcBef>
                <a:spcPts val="600"/>
              </a:spcBef>
            </a:pPr>
            <a:r>
              <a:rPr lang="tl" sz="1100">
                <a:latin typeface="Arial" panose="020B0604020202020204" pitchFamily="34" charset="0"/>
                <a:ea typeface="メイリオ" pitchFamily="50" charset="-128"/>
                <a:cs typeface="Arial" panose="020B0604020202020204" pitchFamily="34" charset="0"/>
              </a:rPr>
              <a:t>(1) Mag-isa siyang nagtatrabaho upang alisin ang plaster na nakalagay sa bahagi ng return roller ng conveyor na naka-set up para sa crusher </a:t>
            </a:r>
            <a:r>
              <a:rPr lang="tl" sz="1100">
                <a:solidFill>
                  <a:srgbClr val="C00000"/>
                </a:solidFill>
                <a:latin typeface="Arial" panose="020B0604020202020204" pitchFamily="34" charset="0"/>
                <a:ea typeface="メイリオ" pitchFamily="50" charset="-128"/>
                <a:cs typeface="Arial" panose="020B0604020202020204" pitchFamily="34" charset="0"/>
              </a:rPr>
              <a:t>gamit ang wire brush.</a:t>
            </a:r>
            <a:endParaRPr lang="en-US" altLang="ja-JP" sz="1100" dirty="0">
              <a:latin typeface="Arial" panose="020B0604020202020204" pitchFamily="34" charset="0"/>
              <a:ea typeface="メイリオ" pitchFamily="50" charset="-128"/>
              <a:cs typeface="Arial" panose="020B0604020202020204" pitchFamily="34" charset="0"/>
            </a:endParaRPr>
          </a:p>
          <a:p>
            <a:pPr marL="357188" indent="-269875" algn="just" rtl="0">
              <a:spcBef>
                <a:spcPts val="600"/>
              </a:spcBef>
            </a:pPr>
            <a:r>
              <a:rPr lang="tl" sz="1100">
                <a:latin typeface="Arial" panose="020B0604020202020204" pitchFamily="34" charset="0"/>
                <a:ea typeface="メイリオ" pitchFamily="50" charset="-128"/>
                <a:cs typeface="Arial" panose="020B0604020202020204" pitchFamily="34" charset="0"/>
              </a:rPr>
              <a:t>(2) </a:t>
            </a:r>
            <a:r>
              <a:rPr lang="tl" sz="1100">
                <a:solidFill>
                  <a:srgbClr val="C00000"/>
                </a:solidFill>
                <a:latin typeface="Arial" panose="020B0604020202020204" pitchFamily="34" charset="0"/>
                <a:ea typeface="メイリオ" pitchFamily="50" charset="-128"/>
                <a:cs typeface="Arial" panose="020B0604020202020204" pitchFamily="34" charset="0"/>
              </a:rPr>
              <a:t>Nagtrabaho siya nang hindi tinitigil ang conveyor.</a:t>
            </a:r>
            <a:r>
              <a:rPr lang="tl" sz="1100">
                <a:latin typeface="Arial" panose="020B0604020202020204" pitchFamily="34" charset="0"/>
                <a:ea typeface="メイリオ" pitchFamily="50" charset="-128"/>
                <a:cs typeface="Arial" panose="020B0604020202020204" pitchFamily="34" charset="0"/>
              </a:rPr>
              <a:t> Nakawit ang wire brush sa pagitan ng roller at conveyor belt mula sa ang kanyang kanang braso.</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208023"/>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5113" algn="just" rtl="0">
              <a:spcBef>
                <a:spcPts val="600"/>
              </a:spcBef>
            </a:pPr>
            <a:r>
              <a:rPr lang="tl" sz="1050">
                <a:latin typeface="Arial" panose="020B0604020202020204" pitchFamily="34" charset="0"/>
                <a:ea typeface="メイリオ" pitchFamily="50" charset="-128"/>
                <a:cs typeface="Arial" panose="020B0604020202020204" pitchFamily="34" charset="0"/>
              </a:rPr>
              <a:t>(1) Walang takip, enclosure, block sa bahagi ng return roller upang maiwasan ang pagka-kawit.</a:t>
            </a:r>
          </a:p>
          <a:p>
            <a:pPr marL="357188" indent="-265113" algn="just" rtl="0">
              <a:spcBef>
                <a:spcPts val="600"/>
              </a:spcBef>
            </a:pPr>
            <a:r>
              <a:rPr lang="tl" sz="1050">
                <a:latin typeface="Arial" panose="020B0604020202020204" pitchFamily="34" charset="0"/>
                <a:ea typeface="メイリオ" pitchFamily="50" charset="-128"/>
                <a:cs typeface="Arial" panose="020B0604020202020204" pitchFamily="34" charset="0"/>
              </a:rPr>
              <a:t>(2) Hindi niya itinigil ang conveyor habang naglilinis ng bahagi ng return roller.</a:t>
            </a:r>
          </a:p>
          <a:p>
            <a:pPr marL="357188" indent="-265113" algn="just" rtl="0">
              <a:spcBef>
                <a:spcPts val="600"/>
              </a:spcBef>
            </a:pPr>
            <a:r>
              <a:rPr lang="tl" sz="1050">
                <a:latin typeface="Arial" panose="020B0604020202020204" pitchFamily="34" charset="0"/>
                <a:ea typeface="メイリオ" pitchFamily="50" charset="-128"/>
                <a:cs typeface="Arial" panose="020B0604020202020204" pitchFamily="34" charset="0"/>
              </a:rPr>
              <a:t>(3) Nakasuot siya ng leather gloves na maaaring makawit habang naglilinis ng bahagi ng return roller.</a:t>
            </a:r>
            <a:endParaRPr lang="en-US" altLang="ja-JP" sz="1050" dirty="0">
              <a:latin typeface="Arial" panose="020B0604020202020204" pitchFamily="34" charset="0"/>
              <a:ea typeface="メイリオ" pitchFamily="50" charset="-128"/>
              <a:cs typeface="Arial" panose="020B0604020202020204" pitchFamily="34" charset="0"/>
            </a:endParaRPr>
          </a:p>
          <a:p>
            <a:pPr marL="357188" indent="-265113" algn="just" rtl="0">
              <a:spcBef>
                <a:spcPts val="600"/>
              </a:spcBef>
            </a:pPr>
            <a:r>
              <a:rPr lang="tl" sz="1050">
                <a:latin typeface="Arial" panose="020B0604020202020204" pitchFamily="34" charset="0"/>
                <a:ea typeface="メイリオ" pitchFamily="50" charset="-128"/>
                <a:cs typeface="Arial" panose="020B0604020202020204" pitchFamily="34" charset="0"/>
              </a:rPr>
              <a:t>(4) Walang naka-install na “emergency stop device” sa lugar na maaabot ng kamay.</a:t>
            </a:r>
          </a:p>
          <a:p>
            <a:pPr marL="357188" indent="-265113" algn="just" rtl="0">
              <a:spcBef>
                <a:spcPts val="600"/>
              </a:spcBef>
            </a:pPr>
            <a:r>
              <a:rPr lang="tl" sz="1050">
                <a:latin typeface="Arial" panose="020B0604020202020204" pitchFamily="34" charset="0"/>
                <a:ea typeface="メイリオ" pitchFamily="50" charset="-128"/>
                <a:cs typeface="Arial" panose="020B0604020202020204" pitchFamily="34" charset="0"/>
              </a:rPr>
              <a:t>(5) Hindi niya sinunod ang mga “patakaran sa kaligtasan (Lock the power unit before starting repair work)” sa lugar ng trabaho.</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311624"/>
          </a:xfrm>
          <a:prstGeom prst="rect">
            <a:avLst/>
          </a:prstGeom>
          <a:solidFill>
            <a:schemeClr val="bg1"/>
          </a:solidFill>
        </p:spPr>
        <p:txBody>
          <a:bodyPr wrap="square" rtlCol="0">
            <a:spAutoFit/>
          </a:bodyPr>
          <a:lstStyle/>
          <a:p>
            <a:pPr marL="182563" indent="-182563" algn="just" rtl="0" fontAlgn="auto">
              <a:lnSpc>
                <a:spcPct val="125000"/>
              </a:lnSpc>
              <a:spcBef>
                <a:spcPts val="0"/>
              </a:spcBef>
              <a:spcAft>
                <a:spcPts val="0"/>
              </a:spcAft>
              <a:defRPr/>
            </a:pPr>
            <a:r>
              <a:rPr lang="tl" sz="1200" b="1">
                <a:solidFill>
                  <a:srgbClr val="C00000"/>
                </a:solidFill>
                <a:latin typeface="Arial" panose="020B0604020202020204" pitchFamily="34" charset="0"/>
                <a:ea typeface="メイリオ" pitchFamily="50" charset="-128"/>
                <a:cs typeface="Arial" panose="020B0604020202020204" pitchFamily="34" charset="0"/>
              </a:rPr>
              <a:t>3. Mga hakbang na dapat gawin</a:t>
            </a:r>
            <a:endParaRPr lang="ja-JP" altLang="en-US" sz="1100" dirty="0">
              <a:latin typeface="Arial" panose="020B0604020202020204" pitchFamily="34" charset="0"/>
              <a:ea typeface="メイリオ"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486369"/>
          </a:xfrm>
          <a:prstGeom prst="rect">
            <a:avLst/>
          </a:prstGeom>
          <a:solidFill>
            <a:schemeClr val="bg1"/>
          </a:solidFill>
          <a:ln>
            <a:solidFill>
              <a:schemeClr val="tx1">
                <a:lumMod val="50000"/>
                <a:lumOff val="50000"/>
              </a:schemeClr>
            </a:solidFill>
          </a:ln>
        </p:spPr>
        <p:txBody>
          <a:bodyPr wrap="square" rtlCol="0">
            <a:spAutoFit/>
          </a:bodyPr>
          <a:lstStyle/>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(1) Maglagay ng takip, enclosure, o block sa bahagi kung saan maaaring makawit ang mga tao.</a:t>
            </a:r>
          </a:p>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(2) Kung may panganib habang naglilinis ng makina, patitigilin ang makina at i-lock ang power unit.</a:t>
            </a:r>
          </a:p>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(3) Palitan ang mga return rollers ng hindi nadidikitan ng plaster.</a:t>
            </a:r>
          </a:p>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(4) Ipaalam nang mabuti sa mga manggagawa na huwag lumapit sa mga umiikot na parte kung saan sila ay maaaring makawit.</a:t>
            </a:r>
          </a:p>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(5) Huwag pagsuotin ng guwantes ang mga manggagawa dahil maaaring makawit ang kanilang mga kamay sa mga umiikot na bagay.</a:t>
            </a:r>
          </a:p>
          <a:p>
            <a:pPr marL="182563" indent="-182563" algn="just" rtl="0" fontAlgn="auto">
              <a:lnSpc>
                <a:spcPct val="125000"/>
              </a:lnSpc>
              <a:spcBef>
                <a:spcPts val="0"/>
              </a:spcBef>
              <a:spcAft>
                <a:spcPts val="0"/>
              </a:spcAft>
              <a:defRPr/>
            </a:pPr>
            <a:r>
              <a:rPr lang="tl" sz="1050">
                <a:latin typeface="Arial" panose="020B0604020202020204" pitchFamily="34" charset="0"/>
                <a:ea typeface="メイリオ" pitchFamily="50" charset="-128"/>
                <a:cs typeface="Arial" panose="020B0604020202020204" pitchFamily="34" charset="0"/>
              </a:rPr>
              <a:t>(6) Gumawa ng sistema sa pamamahala ng kaligtasan upang matiyak na ang mga patakaran na itinakda sa lugar ng trabaho ay ipinapatupad.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5</a:t>
            </a:fld>
            <a:endParaRPr kumimoji="1" lang="ja-JP" altLang="en-US" sz="1000">
              <a:latin typeface="Arial" panose="020B0604020202020204" pitchFamily="34" charset="0"/>
              <a:cs typeface="Arial" panose="020B0604020202020204" pitchFamily="34" charset="0"/>
            </a:endParaRPr>
          </a:p>
        </p:txBody>
      </p:sp>
      <p:sp>
        <p:nvSpPr>
          <p:cNvPr id="6" name="正方形/長方形 23"/>
          <p:cNvSpPr>
            <a:spLocks noChangeArrowheads="1"/>
          </p:cNvSpPr>
          <p:nvPr/>
        </p:nvSpPr>
        <p:spPr bwMode="auto">
          <a:xfrm>
            <a:off x="251520" y="620688"/>
            <a:ext cx="8712968" cy="261610"/>
          </a:xfrm>
          <a:prstGeom prst="rect">
            <a:avLst/>
          </a:prstGeom>
          <a:noFill/>
          <a:ln w="9525">
            <a:noFill/>
            <a:miter lim="800000"/>
            <a:headEnd/>
            <a:tailEnd/>
          </a:ln>
        </p:spPr>
        <p:txBody>
          <a:bodyPr wrap="square" rtlCol="0">
            <a:spAutoFit/>
          </a:bodyPr>
          <a:lstStyle/>
          <a:p>
            <a:pPr marL="361950" indent="-361950" algn="just" rtl="0">
              <a:spcBef>
                <a:spcPts val="600"/>
              </a:spcBef>
            </a:pPr>
            <a:r>
              <a:rPr lang="tl" sz="1100" b="1">
                <a:solidFill>
                  <a:srgbClr val="C00000"/>
                </a:solidFill>
                <a:latin typeface="Arial" panose="020B0604020202020204" pitchFamily="34" charset="0"/>
                <a:ea typeface="メイリオ" pitchFamily="50" charset="-128"/>
                <a:cs typeface="Arial" panose="020B0604020202020204" pitchFamily="34" charset="0"/>
              </a:rPr>
              <a:t>1. Paano naganap ang aksidente sa trabaho?</a:t>
            </a:r>
            <a:endParaRPr lang="en-US" altLang="ja-JP" sz="11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2948171"/>
            <a:ext cx="8640960" cy="261610"/>
          </a:xfrm>
          <a:prstGeom prst="rect">
            <a:avLst/>
          </a:prstGeom>
          <a:noFill/>
          <a:ln w="9525">
            <a:noFill/>
            <a:miter lim="800000"/>
            <a:headEnd/>
            <a:tailEnd/>
          </a:ln>
        </p:spPr>
        <p:txBody>
          <a:bodyPr wrap="square" rtlCol="0">
            <a:spAutoFit/>
          </a:bodyPr>
          <a:lstStyle/>
          <a:p>
            <a:pPr marL="92075" indent="-92075" algn="just" rtl="0">
              <a:spcBef>
                <a:spcPts val="600"/>
              </a:spcBef>
            </a:pPr>
            <a:r>
              <a:rPr lang="tl" sz="1100" b="1">
                <a:solidFill>
                  <a:srgbClr val="C00000"/>
                </a:solidFill>
                <a:latin typeface="Arial" panose="020B0604020202020204" pitchFamily="34" charset="0"/>
                <a:ea typeface="メイリオ" pitchFamily="50" charset="-128"/>
                <a:cs typeface="Arial" panose="020B0604020202020204" pitchFamily="34" charset="0"/>
              </a:rPr>
              <a:t>2. Ano ang sanhi ng aksidente?</a:t>
            </a:r>
            <a:endParaRPr lang="en-US" altLang="ja-JP" sz="11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8" name="正方形/長方形 7"/>
          <p:cNvSpPr/>
          <p:nvPr/>
        </p:nvSpPr>
        <p:spPr bwMode="auto">
          <a:xfrm>
            <a:off x="241170" y="4337023"/>
            <a:ext cx="6624736" cy="406494"/>
          </a:xfrm>
          <a:prstGeom prst="rect">
            <a:avLst/>
          </a:prstGeom>
        </p:spPr>
        <p:txBody>
          <a:bodyPr rtlCol="0">
            <a:noAutofit/>
          </a:bodyPr>
          <a:lstStyle/>
          <a:p>
            <a:pPr algn="just" rtl="0" fontAlgn="auto">
              <a:lnSpc>
                <a:spcPct val="125000"/>
              </a:lnSpc>
              <a:spcBef>
                <a:spcPts val="0"/>
              </a:spcBef>
              <a:spcAft>
                <a:spcPts val="0"/>
              </a:spcAft>
              <a:defRPr/>
            </a:pPr>
            <a:r>
              <a:rPr lang="tl" sz="1100" b="1" dirty="0">
                <a:solidFill>
                  <a:srgbClr val="C00000"/>
                </a:solidFill>
                <a:latin typeface="Arial" panose="020B0604020202020204" pitchFamily="34" charset="0"/>
                <a:ea typeface="メイリオ" panose="020B0604030504040204" pitchFamily="50" charset="-128"/>
                <a:cs typeface="Arial" panose="020B0604020202020204" pitchFamily="34" charset="0"/>
              </a:rPr>
              <a:t>3. Ano ang mga hakbang na dapat gawin upang maiwasang maulit ito?</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p:cNvSpPr txBox="1"/>
          <p:nvPr/>
        </p:nvSpPr>
        <p:spPr>
          <a:xfrm>
            <a:off x="445870" y="104740"/>
            <a:ext cx="8396272" cy="536848"/>
          </a:xfrm>
          <a:prstGeom prst="rect">
            <a:avLst/>
          </a:prstGeom>
          <a:noFill/>
          <a:ln w="19050">
            <a:solidFill>
              <a:schemeClr val="bg1">
                <a:lumMod val="75000"/>
              </a:schemeClr>
            </a:solidFill>
          </a:ln>
        </p:spPr>
        <p:txBody>
          <a:bodyPr rtlCol="0"/>
          <a:lstStyle/>
          <a:p>
            <a:pPr marL="92075" rtl="0">
              <a:defRPr/>
            </a:pPr>
            <a:r>
              <a:rPr lang="tl" sz="1200" b="1" dirty="0">
                <a:solidFill>
                  <a:srgbClr val="0000CC"/>
                </a:solidFill>
                <a:latin typeface="Arial" panose="020B0604020202020204" pitchFamily="34" charset="0"/>
                <a:ea typeface="メイリオ" panose="020B0604030504040204" pitchFamily="50" charset="-128"/>
                <a:cs typeface="Arial" panose="020B0604020202020204" pitchFamily="34" charset="0"/>
              </a:rPr>
              <a:t>[Kaso ng aksidente 3] Isang manggagawa ang namatay dahil sa heat stroke habang nagtatrabaho sa site ng pagtatapon ng mga basurang pang-industriya.</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1061155"/>
            <a:ext cx="4867880" cy="1215717"/>
          </a:xfrm>
          <a:prstGeom prst="rect">
            <a:avLst/>
          </a:prstGeom>
        </p:spPr>
        <p:txBody>
          <a:bodyPr wrap="square" rtlCol="0">
            <a:spAutoFit/>
          </a:bodyPr>
          <a:lstStyle/>
          <a:p>
            <a:pPr marL="361950" indent="-269875" algn="just" rtl="0">
              <a:spcBef>
                <a:spcPts val="400"/>
              </a:spcBef>
            </a:pPr>
            <a:r>
              <a:rPr lang="tl" sz="1050" dirty="0">
                <a:latin typeface="Arial" panose="020B0604020202020204" pitchFamily="34" charset="0"/>
                <a:ea typeface="メイリオ" pitchFamily="50" charset="-128"/>
                <a:cs typeface="Arial" panose="020B0604020202020204" pitchFamily="34" charset="0"/>
              </a:rPr>
              <a:t>(1) Bandang 8:00 ng umaga nang nagsimula siya sa pagtatrabaho sa pag-uuri ng mga construction debris.</a:t>
            </a:r>
            <a:endParaRPr lang="en-US" altLang="ja-JP" sz="1050" dirty="0">
              <a:latin typeface="Arial" panose="020B0604020202020204" pitchFamily="34" charset="0"/>
              <a:ea typeface="メイリオ" pitchFamily="50" charset="-128"/>
              <a:cs typeface="Arial" panose="020B0604020202020204" pitchFamily="34" charset="0"/>
            </a:endParaRPr>
          </a:p>
          <a:p>
            <a:pPr marL="361950" indent="-269875" algn="just" rtl="0">
              <a:spcBef>
                <a:spcPts val="400"/>
              </a:spcBef>
            </a:pPr>
            <a:r>
              <a:rPr lang="tl" sz="1050" dirty="0">
                <a:latin typeface="Arial" panose="020B0604020202020204" pitchFamily="34" charset="0"/>
                <a:ea typeface="メイリオ" pitchFamily="50" charset="-128"/>
                <a:cs typeface="Arial" panose="020B0604020202020204" pitchFamily="34" charset="0"/>
              </a:rPr>
              <a:t>(2) Mula tanghali, kumain siya sa walang laman na tambol sa processing site.</a:t>
            </a:r>
          </a:p>
          <a:p>
            <a:pPr marL="361950" indent="-269875" algn="just" rtl="0">
              <a:spcBef>
                <a:spcPts val="400"/>
              </a:spcBef>
            </a:pPr>
            <a:r>
              <a:rPr lang="tl" sz="1050" dirty="0">
                <a:latin typeface="Arial" panose="020B0604020202020204" pitchFamily="34" charset="0"/>
                <a:ea typeface="メイリオ" pitchFamily="50" charset="-128"/>
                <a:cs typeface="Arial" panose="020B0604020202020204" pitchFamily="34" charset="0"/>
              </a:rPr>
              <a:t>(3) Pagkatapos ng 3:00 ng hapon, gumiray-giray siya bago nag-collapse.</a:t>
            </a:r>
          </a:p>
          <a:p>
            <a:pPr marL="361950" indent="-269875" algn="just" rtl="0">
              <a:spcBef>
                <a:spcPts val="400"/>
              </a:spcBef>
            </a:pPr>
            <a:r>
              <a:rPr lang="tl" sz="1050" dirty="0">
                <a:latin typeface="Arial" panose="020B0604020202020204" pitchFamily="34" charset="0"/>
                <a:ea typeface="メイリオ" pitchFamily="50" charset="-128"/>
                <a:cs typeface="Arial" panose="020B0604020202020204" pitchFamily="34" charset="0"/>
              </a:rPr>
              <a:t>(4) Naglakad siya papunta sa opisina habang sinasabi na “Masama ang aking pakiramdam”, ngunit siya ay lumupasay at natigil sa paggalaw.</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31540" y="2276872"/>
            <a:ext cx="8352928" cy="628377"/>
          </a:xfrm>
          <a:prstGeom prst="rect">
            <a:avLst/>
          </a:prstGeom>
        </p:spPr>
        <p:txBody>
          <a:bodyPr wrap="square" rtlCol="0">
            <a:spAutoFit/>
          </a:bodyPr>
          <a:lstStyle/>
          <a:p>
            <a:pPr marL="361950" indent="-269875" algn="just" rtl="0">
              <a:spcBef>
                <a:spcPts val="600"/>
              </a:spcBef>
            </a:pPr>
            <a:r>
              <a:rPr lang="tl" sz="1050" dirty="0">
                <a:latin typeface="Arial" panose="020B0604020202020204" pitchFamily="34" charset="0"/>
                <a:ea typeface="メイリオ" pitchFamily="50" charset="-128"/>
                <a:cs typeface="Arial" panose="020B0604020202020204" pitchFamily="34" charset="0"/>
              </a:rPr>
              <a:t>(5) Isang kasamahan ang lumapit at tumawag sa kanya, ngunit hindi ito sumagot. Hindi ito maka-inom kahit na pinapainom ng inumin.</a:t>
            </a:r>
          </a:p>
          <a:p>
            <a:pPr marL="361950" indent="-269875" algn="just" rtl="0">
              <a:spcBef>
                <a:spcPts val="400"/>
              </a:spcBef>
            </a:pPr>
            <a:r>
              <a:rPr lang="tl" sz="1050" dirty="0">
                <a:latin typeface="Arial" panose="020B0604020202020204" pitchFamily="34" charset="0"/>
                <a:ea typeface="メイリオ" pitchFamily="50" charset="-128"/>
                <a:cs typeface="Arial" panose="020B0604020202020204" pitchFamily="34" charset="0"/>
              </a:rPr>
              <a:t>(6) In-on ang cooler ng sasakyan at pinatulog siya roon, ngunit hindi pa rin makarecover, kaya’t dinala siya sa ospital. Namatay siya sa heat stroke ng 11:00 ng gabi.</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1066959"/>
          </a:xfrm>
          <a:prstGeom prst="rect">
            <a:avLst/>
          </a:prstGeom>
          <a:noFill/>
          <a:ln w="12700">
            <a:solidFill>
              <a:schemeClr val="tx1">
                <a:lumMod val="50000"/>
                <a:lumOff val="50000"/>
              </a:schemeClr>
            </a:solidFill>
            <a:miter lim="800000"/>
            <a:headEnd/>
            <a:tailEnd/>
          </a:ln>
        </p:spPr>
        <p:txBody>
          <a:bodyPr wrap="square" rtlCol="0">
            <a:spAutoFit/>
          </a:bodyPr>
          <a:lstStyle/>
          <a:p>
            <a:pPr marL="92075" algn="just" rtl="0">
              <a:spcBef>
                <a:spcPts val="600"/>
              </a:spcBef>
            </a:pPr>
            <a:r>
              <a:rPr lang="tl" sz="1100" dirty="0">
                <a:latin typeface="Arial" panose="020B0604020202020204" pitchFamily="34" charset="0"/>
                <a:ea typeface="メイリオ" pitchFamily="50" charset="-128"/>
                <a:cs typeface="Arial" panose="020B0604020202020204" pitchFamily="34" charset="0"/>
              </a:rPr>
              <a:t>(1) Nagtrabaho siya nang mahabang oras sa ilalim ng matinding init. Nagtrabaho siya nang hindi nag-iintake ng katamtamang tubig at asin.</a:t>
            </a:r>
            <a:endParaRPr lang="en-US" altLang="ja-JP" sz="1100" dirty="0">
              <a:latin typeface="Arial" panose="020B0604020202020204" pitchFamily="34" charset="0"/>
              <a:ea typeface="メイリオ" pitchFamily="50" charset="-128"/>
              <a:cs typeface="Arial" panose="020B0604020202020204" pitchFamily="34" charset="0"/>
            </a:endParaRPr>
          </a:p>
          <a:p>
            <a:pPr marL="92075" algn="just" rtl="0">
              <a:spcBef>
                <a:spcPts val="500"/>
              </a:spcBef>
            </a:pPr>
            <a:r>
              <a:rPr lang="tl" sz="1100" dirty="0">
                <a:latin typeface="Arial" panose="020B0604020202020204" pitchFamily="34" charset="0"/>
                <a:ea typeface="メイリオ" pitchFamily="50" charset="-128"/>
                <a:cs typeface="Arial" panose="020B0604020202020204" pitchFamily="34" charset="0"/>
              </a:rPr>
              <a:t>(2) Hindi naaangkop ang kanyang suot na damit, tulad ng helmet na may tuwalyang nakabalot sa loob sa ilalim ng direktang sinag ng araw.</a:t>
            </a:r>
          </a:p>
          <a:p>
            <a:pPr marL="92075" algn="just" rtl="0">
              <a:spcBef>
                <a:spcPts val="500"/>
              </a:spcBef>
            </a:pPr>
            <a:r>
              <a:rPr lang="tl" sz="1100" dirty="0">
                <a:latin typeface="Arial" panose="020B0604020202020204" pitchFamily="34" charset="0"/>
                <a:ea typeface="メイリオ" pitchFamily="50" charset="-128"/>
                <a:cs typeface="Arial" panose="020B0604020202020204" pitchFamily="34" charset="0"/>
              </a:rPr>
              <a:t>(3) Hindi perpekto ang kanyang pisikal na kondisyon (Hindi kinumpirma ang pisikal na kondisyon sa araw ng trabaho.)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10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rtlCol="0">
            <a:noAutofit/>
          </a:bodyPr>
          <a:lstStyle/>
          <a:p>
            <a:pPr marL="358775" indent="-266700" algn="just" rtl="0" fontAlgn="auto">
              <a:spcBef>
                <a:spcPts val="6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(1) Turuan in advance ang mga manggagawa tungkol sa mga sintomas ng heat stroke.</a:t>
            </a:r>
          </a:p>
          <a:p>
            <a:pPr marL="358775" indent="-266700" algn="just" rtl="0" fontAlgn="auto">
              <a:spcBef>
                <a:spcPts val="5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(2) Dalasan ang pag-intake ng tubig at asin bago magsimula sa trabaho.</a:t>
            </a:r>
          </a:p>
          <a:p>
            <a:pPr marL="358775" indent="-266700" algn="just" rtl="0" fontAlgn="auto">
              <a:spcBef>
                <a:spcPts val="5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(3) Magsuot ng damit na gawa sa cotton, malapad na sumbrero, atbp.</a:t>
            </a:r>
          </a:p>
          <a:p>
            <a:pPr marL="358775" indent="-266700" algn="just" rtl="0" fontAlgn="auto">
              <a:spcBef>
                <a:spcPts val="5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(4) Mag-secure ng malamig na lugar na pahingahan na may lilim, at magpahinga nang kaunti, atbp. Maglagay ng refrigerator, shower, atbp.</a:t>
            </a:r>
          </a:p>
          <a:p>
            <a:pPr marL="358775" indent="-266700" algn="just" rtl="0" fontAlgn="auto">
              <a:spcBef>
                <a:spcPts val="5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(5) Magbigay ng naaangkop na first-aid measures.</a:t>
            </a:r>
          </a:p>
          <a:p>
            <a:pPr marL="358775" indent="-266700" algn="just" rtl="0" fontAlgn="auto">
              <a:spcBef>
                <a:spcPts val="500"/>
              </a:spcBef>
              <a:spcAft>
                <a:spcPts val="0"/>
              </a:spcAft>
              <a:defRPr/>
            </a:pPr>
            <a:r>
              <a:rPr lang="tl" sz="1100" dirty="0">
                <a:latin typeface="Arial" panose="020B0604020202020204" pitchFamily="34" charset="0"/>
                <a:ea typeface="メイリオ" panose="020B0604030504040204" pitchFamily="50" charset="-128"/>
                <a:cs typeface="Arial" panose="020B0604020202020204" pitchFamily="34" charset="0"/>
              </a:rPr>
              <a:t>(6) Magsagawa ng regular na naaangkop na pamamahala sa kalusugan.</a:t>
            </a:r>
            <a:endParaRPr lang="en-US" altLang="ja-JP" sz="1100" dirty="0">
              <a:latin typeface="Arial" panose="020B0604020202020204" pitchFamily="34" charset="0"/>
              <a:ea typeface="メイリオ" panose="020B0604030504040204" pitchFamily="50"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6</a:t>
            </a:fld>
            <a:endParaRPr kumimoji="1" lang="ja-JP" altLang="en-US" sz="1050" dirty="0">
              <a:latin typeface="Arial" panose="020B0604020202020204" pitchFamily="34" charset="0"/>
              <a:cs typeface="Arial" panose="020B0604020202020204" pitchFamily="34" charset="0"/>
            </a:endParaRPr>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tl" sz="1050" b="1" dirty="0">
                <a:latin typeface="Arial" panose="020B0604020202020204" pitchFamily="34" charset="0"/>
                <a:ea typeface="メイリオ" panose="020B0604030504040204" pitchFamily="50" charset="-128"/>
                <a:cs typeface="Arial" panose="020B0604020202020204" pitchFamily="34" charset="0"/>
              </a:rPr>
              <a:t>1. Ang trend ng aksidenteng pagkasugat at pagkamatay ay pataas.</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lnSpc>
                <a:spcPct val="125000"/>
              </a:lnSpc>
              <a:spcBef>
                <a:spcPts val="600"/>
              </a:spcBef>
              <a:spcAft>
                <a:spcPts val="0"/>
              </a:spcAft>
              <a:defRPr/>
            </a:pPr>
            <a:r>
              <a:rPr lang="tl" sz="1050" b="1" dirty="0">
                <a:latin typeface="Arial" panose="020B0604020202020204" pitchFamily="34" charset="0"/>
                <a:ea typeface="メイリオ" panose="020B0604030504040204" pitchFamily="50" charset="-128"/>
                <a:cs typeface="Arial" panose="020B0604020202020204" pitchFamily="34" charset="0"/>
              </a:rPr>
              <a:t>　Ang trend ng aksidenteng pagkamatay ay medyo pababa</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lnSpc>
                <a:spcPct val="125000"/>
              </a:lnSpc>
              <a:spcBef>
                <a:spcPts val="600"/>
              </a:spcBef>
              <a:spcAft>
                <a:spcPts val="0"/>
              </a:spcAft>
              <a:defRPr/>
            </a:pPr>
            <a:r>
              <a:rPr lang="tl" sz="1050" b="1" dirty="0">
                <a:latin typeface="Arial" panose="020B0604020202020204" pitchFamily="34" charset="0"/>
                <a:ea typeface="メイリオ" panose="020B0604030504040204" pitchFamily="50" charset="-128"/>
                <a:cs typeface="Arial" panose="020B0604020202020204" pitchFamily="34" charset="0"/>
              </a:rPr>
              <a:t>2. Sa aksidenteng pagkamatay, ang “pagka-ipit o pagka-kawit” ay 50%, sinundan ng “pagkatulak o pagkatama” at “aksidente sa trapiko”.</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tl" sz="1050" b="1" dirty="0">
                <a:latin typeface="Arial" panose="020B0604020202020204" pitchFamily="34" charset="0"/>
                <a:ea typeface="メイリオ" panose="020B0604030504040204" pitchFamily="50" charset="-128"/>
                <a:cs typeface="Arial" panose="020B0604020202020204" pitchFamily="34" charset="0"/>
              </a:rPr>
              <a:t>3. Sa aksidenteng pagkasugat at pagkamatay, ang “pagkahulog” at “pagka-ipit o pagka-kawit” ay 21% bawat isa.</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424200" y="116632"/>
            <a:ext cx="8396272" cy="504056"/>
          </a:xfrm>
          <a:prstGeom prst="rect">
            <a:avLst/>
          </a:prstGeom>
          <a:noFill/>
          <a:ln w="19050">
            <a:solidFill>
              <a:schemeClr val="bg1">
                <a:lumMod val="75000"/>
              </a:schemeClr>
            </a:solidFill>
          </a:ln>
        </p:spPr>
        <p:txBody>
          <a:bodyPr rtlCol="0"/>
          <a:lstStyle/>
          <a:p>
            <a:pPr marL="92075" rtl="0">
              <a:defRPr/>
            </a:pPr>
            <a:r>
              <a:rPr lang="tl" sz="1600" dirty="0">
                <a:solidFill>
                  <a:srgbClr val="C00000"/>
                </a:solidFill>
                <a:latin typeface="Arial" panose="020B0604020202020204" pitchFamily="34" charset="0"/>
                <a:ea typeface="メイリオ" panose="020B0604030504040204" pitchFamily="50" charset="-128"/>
                <a:cs typeface="Arial" panose="020B0604020202020204" pitchFamily="34" charset="0"/>
              </a:rPr>
              <a:t>[Mga Katangian ng mga Aksidente sa Trabaho sa Sektor ng Pagtatapon ng Basurang Pang-industriya]</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18" name="グラフ 17"/>
          <p:cNvGraphicFramePr>
            <a:graphicFrameLocks/>
          </p:cNvGraphicFramePr>
          <p:nvPr>
            <p:extLst>
              <p:ext uri="{D42A27DB-BD31-4B8C-83A1-F6EECF244321}">
                <p14:modId xmlns:p14="http://schemas.microsoft.com/office/powerpoint/2010/main" val="3284057301"/>
              </p:ext>
            </p:extLst>
          </p:nvPr>
        </p:nvGraphicFramePr>
        <p:xfrm>
          <a:off x="3616739" y="620689"/>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259632" y="3717352"/>
            <a:ext cx="2880000" cy="2880000"/>
            <a:chOff x="1259632" y="3717352"/>
            <a:chExt cx="2880000" cy="2880000"/>
          </a:xfrm>
        </p:grpSpPr>
        <p:graphicFrame>
          <p:nvGraphicFramePr>
            <p:cNvPr id="8" name="グラフ 7"/>
            <p:cNvGraphicFramePr>
              <a:graphicFrameLocks/>
            </p:cNvGraphicFramePr>
            <p:nvPr>
              <p:extLst>
                <p:ext uri="{D42A27DB-BD31-4B8C-83A1-F6EECF244321}">
                  <p14:modId xmlns:p14="http://schemas.microsoft.com/office/powerpoint/2010/main" val="951285954"/>
                </p:ext>
              </p:extLst>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95576" y="4926520"/>
              <a:ext cx="1008112" cy="430887"/>
            </a:xfrm>
            <a:prstGeom prst="rect">
              <a:avLst/>
            </a:prstGeom>
            <a:noFill/>
          </p:spPr>
          <p:txBody>
            <a:bodyPr wrap="square" rtlCol="0">
              <a:spAutoFit/>
            </a:bodyPr>
            <a:lstStyle/>
            <a:p>
              <a:pPr algn="ctr" rtl="0"/>
              <a:r>
                <a:rPr lang="tl" sz="1050">
                  <a:latin typeface="Arial" panose="020B0604020202020204" pitchFamily="34" charset="0"/>
                  <a:cs typeface="Arial" panose="020B0604020202020204" pitchFamily="34" charset="0"/>
                </a:rPr>
                <a:t>2017 Patay</a:t>
              </a:r>
              <a:endParaRPr kumimoji="1" lang="en-US" altLang="ja-JP" sz="1050" dirty="0">
                <a:latin typeface="Arial" panose="020B0604020202020204" pitchFamily="34" charset="0"/>
                <a:cs typeface="Arial" panose="020B0604020202020204" pitchFamily="34" charset="0"/>
              </a:endParaRPr>
            </a:p>
            <a:p>
              <a:pPr algn="ctr" rtl="0"/>
              <a:r>
                <a:rPr lang="tl" sz="1050">
                  <a:latin typeface="Arial" panose="020B0604020202020204" pitchFamily="34" charset="0"/>
                  <a:cs typeface="Arial" panose="020B0604020202020204" pitchFamily="34" charset="0"/>
                </a:rPr>
                <a:t>18 katao</a:t>
              </a:r>
              <a:endParaRPr kumimoji="1" lang="ja-JP" altLang="en-US" sz="1050" dirty="0">
                <a:latin typeface="Arial" panose="020B0604020202020204" pitchFamily="34" charset="0"/>
                <a:cs typeface="Arial" panose="020B0604020202020204" pitchFamily="34" charset="0"/>
              </a:endParaRPr>
            </a:p>
          </p:txBody>
        </p:sp>
      </p:grpSp>
      <p:grpSp>
        <p:nvGrpSpPr>
          <p:cNvPr id="5" name="グループ化 4"/>
          <p:cNvGrpSpPr/>
          <p:nvPr/>
        </p:nvGrpSpPr>
        <p:grpSpPr>
          <a:xfrm>
            <a:off x="5265760" y="3726822"/>
            <a:ext cx="2880000" cy="2880000"/>
            <a:chOff x="5265760" y="3726822"/>
            <a:chExt cx="2880000" cy="2880000"/>
          </a:xfrm>
        </p:grpSpPr>
        <p:graphicFrame>
          <p:nvGraphicFramePr>
            <p:cNvPr id="10" name="グラフ 9"/>
            <p:cNvGraphicFramePr>
              <a:graphicFrameLocks/>
            </p:cNvGraphicFramePr>
            <p:nvPr>
              <p:extLst>
                <p:ext uri="{D42A27DB-BD31-4B8C-83A1-F6EECF244321}">
                  <p14:modId xmlns:p14="http://schemas.microsoft.com/office/powerpoint/2010/main" val="1356071916"/>
                </p:ext>
              </p:extLst>
            </p:nvPr>
          </p:nvGraphicFramePr>
          <p:xfrm>
            <a:off x="5265760" y="372682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6218605" y="4797490"/>
              <a:ext cx="1008112" cy="738664"/>
            </a:xfrm>
            <a:prstGeom prst="rect">
              <a:avLst/>
            </a:prstGeom>
            <a:noFill/>
          </p:spPr>
          <p:txBody>
            <a:bodyPr wrap="square" rtlCol="0">
              <a:spAutoFit/>
            </a:bodyPr>
            <a:lstStyle/>
            <a:p>
              <a:pPr algn="ctr" rtl="0"/>
              <a:r>
                <a:rPr lang="tl" sz="1050" dirty="0">
                  <a:latin typeface="Arial" panose="020B0604020202020204" pitchFamily="34" charset="0"/>
                  <a:cs typeface="Arial" panose="020B0604020202020204" pitchFamily="34" charset="0"/>
                </a:rPr>
                <a:t>2017 Nasugatan at patay</a:t>
              </a:r>
              <a:endParaRPr kumimoji="1" lang="en-US" altLang="ja-JP" sz="1050" dirty="0">
                <a:latin typeface="Arial" panose="020B0604020202020204" pitchFamily="34" charset="0"/>
                <a:cs typeface="Arial" panose="020B0604020202020204" pitchFamily="34" charset="0"/>
              </a:endParaRPr>
            </a:p>
            <a:p>
              <a:pPr algn="ctr" rtl="0"/>
              <a:r>
                <a:rPr lang="tl" sz="1050" dirty="0">
                  <a:latin typeface="Arial" panose="020B0604020202020204" pitchFamily="34" charset="0"/>
                  <a:cs typeface="Arial" panose="020B0604020202020204" pitchFamily="34" charset="0"/>
                </a:rPr>
                <a:t>1,383 katao</a:t>
              </a:r>
              <a:endParaRPr kumimoji="1" lang="ja-JP" alt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284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7</a:t>
            </a:fld>
            <a:endParaRPr kumimoji="1" lang="ja-JP" altLang="en-US" sz="1000">
              <a:latin typeface="Arial" panose="020B0604020202020204" pitchFamily="34" charset="0"/>
              <a:cs typeface="Arial" panose="020B0604020202020204" pitchFamily="34" charset="0"/>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31503"/>
            <a:ext cx="7776864" cy="578882"/>
          </a:xfrm>
          <a:prstGeom prst="roundRect">
            <a:avLst/>
          </a:prstGeom>
          <a:solidFill>
            <a:srgbClr val="C00000"/>
          </a:solidFill>
          <a:ln w="9525">
            <a:noFill/>
            <a:miter lim="800000"/>
            <a:headEnd/>
            <a:tailEnd/>
          </a:ln>
          <a:effectLst/>
        </p:spPr>
        <p:txBody>
          <a:bodyPr wrap="square" rtlCol="0" anchor="ctr">
            <a:spAutoFit/>
          </a:bodyPr>
          <a:lstStyle/>
          <a:p>
            <a:pPr rtl="0"/>
            <a:r>
              <a:rPr lang="tl" sz="1400" b="1" dirty="0">
                <a:solidFill>
                  <a:schemeClr val="bg1"/>
                </a:solidFill>
                <a:latin typeface="Arial" panose="020B0604020202020204" pitchFamily="34" charset="0"/>
                <a:ea typeface="ＭＳ ゴシック" pitchFamily="49" charset="-128"/>
                <a:cs typeface="Arial" panose="020B0604020202020204" pitchFamily="34" charset="0"/>
              </a:rPr>
              <a:t>　Mahigit sa 40% ang aksidente sa trabaho ng mga taong maikli ang taon sa karanasan (mga hindi bihasang manggagawa).</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204864"/>
            <a:ext cx="863021" cy="523811"/>
          </a:xfrm>
          <a:prstGeom prst="borderCallout1">
            <a:avLst>
              <a:gd name="adj1" fmla="val 18750"/>
              <a:gd name="adj2" fmla="val -8333"/>
              <a:gd name="adj3" fmla="val 110797"/>
              <a:gd name="adj4" fmla="val -24715"/>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tl" sz="1000">
                <a:solidFill>
                  <a:schemeClr val="tx1"/>
                </a:solidFill>
                <a:latin typeface="Arial" panose="020B0604020202020204" pitchFamily="34" charset="0"/>
                <a:ea typeface="メイリオ" panose="020B0604030504040204" pitchFamily="50" charset="-128"/>
                <a:cs typeface="Arial" panose="020B0604020202020204" pitchFamily="34" charset="0"/>
              </a:rPr>
              <a:t>&lt;1 taon</a:t>
            </a:r>
            <a:endParaRPr lang="en-US" altLang="ja-JP"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tl" sz="1000">
                <a:solidFill>
                  <a:schemeClr val="tx1"/>
                </a:solidFill>
                <a:latin typeface="Arial" panose="020B0604020202020204" pitchFamily="34" charset="0"/>
                <a:ea typeface="メイリオ" panose="020B0604030504040204" pitchFamily="50" charset="-128"/>
                <a:cs typeface="Arial" panose="020B0604020202020204" pitchFamily="34" charset="0"/>
              </a:rPr>
              <a:t>23%</a:t>
            </a:r>
            <a:endParaRPr lang="ja-JP" altLang="en-US"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77072"/>
            <a:ext cx="863020" cy="406266"/>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tl" sz="1000">
                <a:solidFill>
                  <a:schemeClr val="tx1"/>
                </a:solidFill>
                <a:latin typeface="Arial" panose="020B0604020202020204" pitchFamily="34" charset="0"/>
                <a:ea typeface="メイリオ" panose="020B0604030504040204" pitchFamily="50" charset="-128"/>
                <a:cs typeface="Arial" panose="020B0604020202020204" pitchFamily="34" charset="0"/>
              </a:rPr>
              <a:t>&lt;3 taon</a:t>
            </a:r>
            <a:endParaRPr lang="en-US" altLang="ja-JP"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tl" sz="1000">
                <a:solidFill>
                  <a:schemeClr val="tx1"/>
                </a:solidFill>
                <a:latin typeface="Arial" panose="020B0604020202020204" pitchFamily="34" charset="0"/>
                <a:ea typeface="メイリオ" panose="020B0604030504040204" pitchFamily="50" charset="-128"/>
                <a:cs typeface="Arial" panose="020B0604020202020204" pitchFamily="34" charset="0"/>
              </a:rPr>
              <a:t>43%</a:t>
            </a:r>
            <a:endParaRPr lang="ja-JP" altLang="en-US"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228084" y="692696"/>
            <a:ext cx="5136004" cy="726934"/>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tl" sz="1050" b="1" dirty="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tl" sz="1050" b="1" dirty="0">
                <a:latin typeface="Arial" panose="020B0604020202020204" pitchFamily="34" charset="0"/>
                <a:ea typeface="メイリオ" panose="020B0604030504040204" pitchFamily="50" charset="-128"/>
                <a:cs typeface="Arial" panose="020B0604020202020204" pitchFamily="34" charset="0"/>
              </a:rPr>
              <a:t> Kapag titingnan ang aksidente sa trabaho sa sektor ng pagtatapon ng basurang pang-industriya base sa ratio ng pangkat ng edad, ang mga taong mas mababa sa 3 taon ang karanasan ang pinakamarami, 43%.</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rtl="0" fontAlgn="auto">
              <a:lnSpc>
                <a:spcPct val="125000"/>
              </a:lnSpc>
              <a:spcBef>
                <a:spcPts val="600"/>
              </a:spcBef>
              <a:spcAft>
                <a:spcPts val="0"/>
              </a:spcAft>
              <a:defRPr/>
            </a:pPr>
            <a:r>
              <a:rPr lang="tl" sz="105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050" b="1" dirty="0">
                <a:latin typeface="Arial" panose="020B0604020202020204" pitchFamily="34" charset="0"/>
                <a:ea typeface="メイリオ" panose="020B0604030504040204" pitchFamily="50" charset="-128"/>
                <a:cs typeface="Arial" panose="020B0604020202020204" pitchFamily="34" charset="0"/>
              </a:rPr>
              <a:t>Kapag titingnan ang aksidente ng mga hindi bihasang manggagawa base sa uri ng aksidente, ang “pagka-ipit o pagka-kawit” ang pinakamarami, 24%.</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fontAlgn="auto">
              <a:lnSpc>
                <a:spcPct val="125000"/>
              </a:lnSpc>
              <a:spcBef>
                <a:spcPts val="600"/>
              </a:spcBef>
              <a:spcAft>
                <a:spcPts val="0"/>
              </a:spcAft>
              <a:defRPr/>
            </a:pPr>
            <a:r>
              <a:rPr lang="tl" sz="105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tl" sz="1050" b="1" dirty="0">
                <a:latin typeface="Arial" panose="020B0604020202020204" pitchFamily="34" charset="0"/>
                <a:ea typeface="メイリオ" panose="020B0604030504040204" pitchFamily="50" charset="-128"/>
                <a:cs typeface="Arial" panose="020B0604020202020204" pitchFamily="34" charset="0"/>
              </a:rPr>
              <a:t> Kapag titingnan ang aksidente ng mga hindi bihasang manggagawa base sa bagay na sanhi, ang mga gumagamit ng “power-driven transporting machine,” tulad ng dump truck at conveyor ang pinakamarami, 32%.　</a:t>
            </a:r>
            <a:endParaRPr lang="en-US" altLang="ja-JP" sz="1050" b="1" dirty="0">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12" name="グラフ 11"/>
          <p:cNvGraphicFramePr>
            <a:graphicFrameLocks/>
          </p:cNvGraphicFramePr>
          <p:nvPr>
            <p:extLst>
              <p:ext uri="{D42A27DB-BD31-4B8C-83A1-F6EECF244321}">
                <p14:modId xmlns:p14="http://schemas.microsoft.com/office/powerpoint/2010/main" val="2696678420"/>
              </p:ext>
            </p:extLst>
          </p:nvPr>
        </p:nvGraphicFramePr>
        <p:xfrm>
          <a:off x="395536" y="1526509"/>
          <a:ext cx="288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369511966"/>
              </p:ext>
            </p:extLst>
          </p:nvPr>
        </p:nvGraphicFramePr>
        <p:xfrm>
          <a:off x="5508104" y="646976"/>
          <a:ext cx="3635896"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756090187"/>
              </p:ext>
            </p:extLst>
          </p:nvPr>
        </p:nvGraphicFramePr>
        <p:xfrm>
          <a:off x="5147618" y="3828697"/>
          <a:ext cx="3895344"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5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8</a:t>
            </a:fld>
            <a:endParaRPr kumimoji="1" lang="ja-JP" altLang="en-US" sz="1050">
              <a:latin typeface="Arial" panose="020B0604020202020204" pitchFamily="34" charset="0"/>
              <a:cs typeface="Arial" panose="020B0604020202020204" pitchFamily="34" charset="0"/>
            </a:endParaRPr>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400" b="1">
                <a:solidFill>
                  <a:schemeClr val="bg1"/>
                </a:solidFill>
                <a:latin typeface="Arial" panose="020B0604020202020204" pitchFamily="34" charset="0"/>
                <a:ea typeface="ＭＳ ゴシック" pitchFamily="49" charset="-128"/>
                <a:cs typeface="Arial" panose="020B0604020202020204" pitchFamily="34" charset="0"/>
              </a:rPr>
              <a:t>Punto 2: Magkaroon ng kamalayan sa mga panganib na “maaaring” maganap.</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7" name="テキスト ボックス 18"/>
          <p:cNvSpPr txBox="1">
            <a:spLocks noChangeArrowheads="1"/>
          </p:cNvSpPr>
          <p:nvPr/>
        </p:nvSpPr>
        <p:spPr bwMode="auto">
          <a:xfrm>
            <a:off x="2886725" y="3175757"/>
            <a:ext cx="1541258" cy="338554"/>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tl" sz="1600" b="1" dirty="0">
                <a:solidFill>
                  <a:srgbClr val="FF0000"/>
                </a:solidFill>
                <a:latin typeface="Arial" panose="020B0604020202020204" pitchFamily="34" charset="0"/>
                <a:ea typeface="メイリオ" pitchFamily="50" charset="-128"/>
                <a:cs typeface="Arial" panose="020B0604020202020204" pitchFamily="34" charset="0"/>
              </a:rPr>
              <a:t>Maaaring</a:t>
            </a:r>
          </a:p>
        </p:txBody>
      </p:sp>
      <p:sp>
        <p:nvSpPr>
          <p:cNvPr id="8" name="正方形/長方形 7"/>
          <p:cNvSpPr/>
          <p:nvPr/>
        </p:nvSpPr>
        <p:spPr>
          <a:xfrm>
            <a:off x="395536" y="954668"/>
            <a:ext cx="2952328" cy="375552"/>
          </a:xfrm>
          <a:prstGeom prst="rect">
            <a:avLst/>
          </a:prstGeom>
        </p:spPr>
        <p:txBody>
          <a:bodyPr wrap="square" rtlCol="0">
            <a:spAutoFit/>
          </a:bodyPr>
          <a:lstStyle/>
          <a:p>
            <a:pPr marL="182563" indent="-182563" rtl="0" fontAlgn="auto">
              <a:lnSpc>
                <a:spcPct val="150000"/>
              </a:lnSpc>
              <a:spcBef>
                <a:spcPts val="0"/>
              </a:spcBef>
              <a:spcAft>
                <a:spcPts val="0"/>
              </a:spcAft>
              <a:defRPr/>
            </a:pPr>
            <a:r>
              <a:rPr lang="tl" sz="1400">
                <a:solidFill>
                  <a:srgbClr val="0000CC"/>
                </a:solidFill>
                <a:latin typeface="Arial" panose="020B0604020202020204" pitchFamily="34" charset="0"/>
                <a:ea typeface="メイリオ" pitchFamily="50" charset="-128"/>
                <a:cs typeface="Arial" panose="020B0604020202020204" pitchFamily="34" charset="0"/>
              </a:rPr>
              <a:t>[“Maaaring” maganap sa mga tao]</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50000"/>
              </a:lnSpc>
              <a:spcBef>
                <a:spcPts val="600"/>
              </a:spcBef>
              <a:spcAft>
                <a:spcPts val="0"/>
              </a:spcAft>
              <a:defRPr/>
            </a:pPr>
            <a:r>
              <a:rPr lang="tl" sz="1200" b="1">
                <a:solidFill>
                  <a:schemeClr val="tx1"/>
                </a:solidFill>
                <a:latin typeface="Arial" panose="020B0604020202020204" pitchFamily="34" charset="0"/>
                <a:cs typeface="Arial" panose="020B0604020202020204" pitchFamily="34" charset="0"/>
              </a:rPr>
              <a:t>Ang mga tao ay...</a:t>
            </a:r>
            <a:endParaRPr lang="en-US" altLang="ja-JP" sz="1200" b="1" dirty="0">
              <a:solidFill>
                <a:schemeClr val="tx1"/>
              </a:solidFill>
              <a:latin typeface="Arial" panose="020B0604020202020204" pitchFamily="34" charset="0"/>
              <a:cs typeface="Arial" panose="020B0604020202020204" pitchFamily="34" charset="0"/>
            </a:endParaRPr>
          </a:p>
          <a:p>
            <a:pPr rtl="0" fontAlgn="auto">
              <a:lnSpc>
                <a:spcPct val="125000"/>
              </a:lnSpc>
              <a:spcBef>
                <a:spcPts val="60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・mahulog</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・sumakit ang balakang</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・madapa</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b="1">
                <a:solidFill>
                  <a:srgbClr val="C00000"/>
                </a:solidFill>
                <a:latin typeface="Arial" panose="020B0604020202020204" pitchFamily="34" charset="0"/>
                <a:ea typeface="メイリオ" panose="020B0604030504040204" pitchFamily="50" charset="-128"/>
                <a:cs typeface="Arial" panose="020B0604020202020204" pitchFamily="34" charset="0"/>
              </a:rPr>
              <a:t>・maipit</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tl" sz="1200" b="1">
                <a:solidFill>
                  <a:srgbClr val="C00000"/>
                </a:solidFill>
                <a:latin typeface="Arial" panose="020B0604020202020204" pitchFamily="34" charset="0"/>
                <a:ea typeface="メイリオ" panose="020B0604030504040204" pitchFamily="50" charset="-128"/>
                <a:cs typeface="Arial" panose="020B0604020202020204" pitchFamily="34" charset="0"/>
              </a:rPr>
              <a:t>・makawit</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・tumama</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tl" sz="1200" b="1">
                <a:solidFill>
                  <a:srgbClr val="C00000"/>
                </a:solidFill>
                <a:latin typeface="Arial" panose="020B0604020202020204" pitchFamily="34" charset="0"/>
                <a:ea typeface="メイリオ" panose="020B0604030504040204" pitchFamily="50" charset="-128"/>
                <a:cs typeface="Arial" panose="020B0604020202020204" pitchFamily="34" charset="0"/>
              </a:rPr>
              <a:t>matamaan</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・mapaso</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・makuryente</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tl" sz="1200" b="1">
                <a:solidFill>
                  <a:srgbClr val="C00000"/>
                </a:solidFill>
                <a:latin typeface="Arial" panose="020B0604020202020204" pitchFamily="34" charset="0"/>
                <a:ea typeface="メイリオ" panose="020B0604030504040204" pitchFamily="50" charset="-128"/>
                <a:cs typeface="Arial" panose="020B0604020202020204" pitchFamily="34" charset="0"/>
              </a:rPr>
              <a:t>・ma-adik sa gas</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・maubusan ng oxygen</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tl" sz="1200">
                <a:solidFill>
                  <a:srgbClr val="C00000"/>
                </a:solidFill>
                <a:latin typeface="Arial" panose="020B0604020202020204" pitchFamily="34" charset="0"/>
                <a:ea typeface="メイリオ" panose="020B0604030504040204" pitchFamily="50" charset="-128"/>
                <a:cs typeface="Arial" panose="020B0604020202020204" pitchFamily="34" charset="0"/>
              </a:rPr>
              <a:t>・magdusa mula sa nakapipinsalang sangkap</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375552"/>
          </a:xfrm>
          <a:prstGeom prst="rect">
            <a:avLst/>
          </a:prstGeom>
        </p:spPr>
        <p:txBody>
          <a:bodyPr wrap="square" rtlCol="0">
            <a:spAutoFit/>
          </a:bodyPr>
          <a:lstStyle/>
          <a:p>
            <a:pPr marL="182563" indent="-182563" algn="just" rtl="0" fontAlgn="auto">
              <a:lnSpc>
                <a:spcPct val="150000"/>
              </a:lnSpc>
              <a:spcBef>
                <a:spcPts val="0"/>
              </a:spcBef>
              <a:spcAft>
                <a:spcPts val="0"/>
              </a:spcAft>
              <a:defRPr/>
            </a:pPr>
            <a:r>
              <a:rPr lang="tl" sz="1400">
                <a:solidFill>
                  <a:srgbClr val="0000CC"/>
                </a:solidFill>
                <a:latin typeface="Arial" panose="020B0604020202020204" pitchFamily="34" charset="0"/>
                <a:ea typeface="メイリオ" pitchFamily="50" charset="-128"/>
                <a:cs typeface="Arial" panose="020B0604020202020204" pitchFamily="34" charset="0"/>
              </a:rPr>
              <a:t>[“Maaaring” maganap sa mga bagay]</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2974613" y="1721038"/>
            <a:ext cx="517267" cy="307777"/>
          </a:xfrm>
          <a:prstGeom prst="rect">
            <a:avLst/>
          </a:prstGeom>
          <a:noFill/>
        </p:spPr>
        <p:txBody>
          <a:bodyPr wrap="square" rtlCol="0">
            <a:spAutoFit/>
          </a:bodyPr>
          <a:lstStyle/>
          <a:p>
            <a:pPr rtl="0"/>
            <a:r>
              <a:rPr lang="tl" sz="1400" dirty="0">
                <a:solidFill>
                  <a:srgbClr val="FF0000"/>
                </a:solidFill>
                <a:latin typeface="Arial" panose="020B0604020202020204" pitchFamily="34" charset="0"/>
                <a:cs typeface="Arial" panose="020B0604020202020204" pitchFamily="34" charset="0"/>
              </a:rPr>
              <a:t>(1)</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2972828" y="3560629"/>
            <a:ext cx="517267" cy="307777"/>
          </a:xfrm>
          <a:prstGeom prst="rect">
            <a:avLst/>
          </a:prstGeom>
          <a:noFill/>
        </p:spPr>
        <p:txBody>
          <a:bodyPr wrap="square" rtlCol="0">
            <a:spAutoFit/>
          </a:bodyPr>
          <a:lstStyle/>
          <a:p>
            <a:pPr rtl="0"/>
            <a:r>
              <a:rPr lang="tl" sz="1400">
                <a:solidFill>
                  <a:srgbClr val="FF0000"/>
                </a:solidFill>
                <a:latin typeface="Arial" panose="020B0604020202020204" pitchFamily="34" charset="0"/>
                <a:cs typeface="Arial" panose="020B0604020202020204" pitchFamily="34" charset="0"/>
              </a:rPr>
              <a:t>(2)</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2987824" y="4972526"/>
            <a:ext cx="517267" cy="307777"/>
          </a:xfrm>
          <a:prstGeom prst="rect">
            <a:avLst/>
          </a:prstGeom>
          <a:noFill/>
        </p:spPr>
        <p:txBody>
          <a:bodyPr wrap="square" rtlCol="0">
            <a:spAutoFit/>
          </a:bodyPr>
          <a:lstStyle/>
          <a:p>
            <a:pPr rtl="0"/>
            <a:r>
              <a:rPr lang="tl" sz="1400">
                <a:solidFill>
                  <a:srgbClr val="FF0000"/>
                </a:solidFill>
                <a:latin typeface="Arial" panose="020B0604020202020204" pitchFamily="34" charset="0"/>
                <a:cs typeface="Arial" panose="020B0604020202020204" pitchFamily="34" charset="0"/>
              </a:rPr>
              <a:t>(3)</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579664" y="1428383"/>
            <a:ext cx="517267" cy="307777"/>
          </a:xfrm>
          <a:prstGeom prst="rect">
            <a:avLst/>
          </a:prstGeom>
          <a:noFill/>
        </p:spPr>
        <p:txBody>
          <a:bodyPr wrap="square" rtlCol="0">
            <a:spAutoFit/>
          </a:bodyPr>
          <a:lstStyle/>
          <a:p>
            <a:pPr rtl="0"/>
            <a:r>
              <a:rPr lang="tl" sz="1400">
                <a:solidFill>
                  <a:srgbClr val="FF0000"/>
                </a:solidFill>
                <a:latin typeface="Arial" panose="020B0604020202020204" pitchFamily="34" charset="0"/>
                <a:cs typeface="Arial" panose="020B0604020202020204" pitchFamily="34" charset="0"/>
              </a:rPr>
              <a:t>(4)</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536987" y="3244334"/>
            <a:ext cx="517267" cy="307777"/>
          </a:xfrm>
          <a:prstGeom prst="rect">
            <a:avLst/>
          </a:prstGeom>
          <a:noFill/>
        </p:spPr>
        <p:txBody>
          <a:bodyPr wrap="square" rtlCol="0">
            <a:spAutoFit/>
          </a:bodyPr>
          <a:lstStyle/>
          <a:p>
            <a:pPr rtl="0"/>
            <a:r>
              <a:rPr lang="tl" sz="1400">
                <a:solidFill>
                  <a:srgbClr val="FF0000"/>
                </a:solidFill>
                <a:latin typeface="Arial" panose="020B0604020202020204" pitchFamily="34" charset="0"/>
                <a:cs typeface="Arial" panose="020B0604020202020204" pitchFamily="34" charset="0"/>
              </a:rPr>
              <a:t>(5)</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536987" y="4848445"/>
            <a:ext cx="517267" cy="307777"/>
          </a:xfrm>
          <a:prstGeom prst="rect">
            <a:avLst/>
          </a:prstGeom>
          <a:noFill/>
        </p:spPr>
        <p:txBody>
          <a:bodyPr wrap="square" rtlCol="0">
            <a:spAutoFit/>
          </a:bodyPr>
          <a:lstStyle/>
          <a:p>
            <a:pPr rtl="0"/>
            <a:r>
              <a:rPr lang="tl" sz="1400">
                <a:solidFill>
                  <a:srgbClr val="FF0000"/>
                </a:solidFill>
                <a:latin typeface="Arial" panose="020B0604020202020204" pitchFamily="34" charset="0"/>
                <a:cs typeface="Arial" panose="020B0604020202020204" pitchFamily="34" charset="0"/>
              </a:rPr>
              <a:t>(6)</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616105" y="1617730"/>
            <a:ext cx="1875015"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50000"/>
              </a:lnSpc>
              <a:spcBef>
                <a:spcPts val="0"/>
              </a:spcBef>
              <a:spcAft>
                <a:spcPts val="0"/>
              </a:spcAft>
              <a:defRPr/>
            </a:pPr>
            <a:r>
              <a:rPr lang="tl" sz="1200" b="1" dirty="0">
                <a:solidFill>
                  <a:schemeClr val="tx1"/>
                </a:solidFill>
                <a:latin typeface="Arial" panose="020B0604020202020204" pitchFamily="34" charset="0"/>
                <a:cs typeface="Arial" panose="020B0604020202020204" pitchFamily="34" charset="0"/>
              </a:rPr>
              <a:t>Ang mga bagay ay...</a:t>
            </a:r>
            <a:endParaRPr lang="en-US" altLang="ja-JP" sz="1200" b="1" dirty="0">
              <a:solidFill>
                <a:schemeClr val="tx1"/>
              </a:solidFill>
              <a:latin typeface="Arial" panose="020B0604020202020204" pitchFamily="34" charset="0"/>
              <a:cs typeface="Arial" panose="020B0604020202020204" pitchFamily="34" charset="0"/>
            </a:endParaRPr>
          </a:p>
          <a:p>
            <a:pPr rtl="0" fontAlgn="auto">
              <a:lnSpc>
                <a:spcPct val="150000"/>
              </a:lnSpc>
              <a:spcBef>
                <a:spcPts val="600"/>
              </a:spcBef>
              <a:spcAft>
                <a:spcPts val="0"/>
              </a:spcAft>
              <a:defRPr/>
            </a:pPr>
            <a:r>
              <a:rPr lang="tl"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・gumalaw</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・umikot</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・lumipad</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・mahulog</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・matanggal</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・masunog</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・mag-collapse</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・gumuho</a:t>
            </a:r>
            <a:endParaRPr lang="en-US" altLang="ja-JP" sz="12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・sumabog</a:t>
            </a:r>
            <a:endParaRPr lang="en-US" altLang="ja-JP" sz="12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tl" sz="1200" dirty="0">
                <a:solidFill>
                  <a:srgbClr val="C00000"/>
                </a:solidFill>
                <a:latin typeface="Arial" panose="020B0604020202020204" pitchFamily="34" charset="0"/>
                <a:ea typeface="メイリオ" panose="020B0604030504040204" pitchFamily="50" charset="-128"/>
                <a:cs typeface="Arial" panose="020B0604020202020204" pitchFamily="34" charset="0"/>
              </a:rPr>
              <a:t>・mag-leak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7335688"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tl" sz="1400" b="1" dirty="0">
                <a:solidFill>
                  <a:schemeClr val="bg1"/>
                </a:solidFill>
                <a:latin typeface="Arial" panose="020B0604020202020204" pitchFamily="34" charset="0"/>
                <a:ea typeface="ＭＳ ゴシック" pitchFamily="49" charset="-128"/>
                <a:cs typeface="Arial" panose="020B0604020202020204" pitchFamily="34" charset="0"/>
              </a:rPr>
              <a:t>Punto 3: Ang kaligtasan sa trabaho ay nagsisimula sa wastong pagdadamit.</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600164"/>
          </a:xfrm>
          <a:prstGeom prst="rect">
            <a:avLst/>
          </a:prstGeom>
          <a:noFill/>
        </p:spPr>
        <p:txBody>
          <a:bodyPr wrap="square" rtlCol="0">
            <a:spAutoFit/>
          </a:bodyPr>
          <a:lstStyle/>
          <a:p>
            <a:pPr marL="87313" indent="-87313" rtl="0"/>
            <a:r>
              <a:rPr lang="tl" sz="1100">
                <a:latin typeface="Arial" panose="020B0604020202020204" pitchFamily="34" charset="0"/>
                <a:cs typeface="Arial" panose="020B0604020202020204" pitchFamily="34" charset="0"/>
              </a:rPr>
              <a:t>・Nakasuot ka ba ng safety helmet at nakahigpit ang chin strap nito? (Huwag maglagay ng tuwalya o kahit ano sa loob)</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430887"/>
          </a:xfrm>
          <a:prstGeom prst="rect">
            <a:avLst/>
          </a:prstGeom>
          <a:noFill/>
        </p:spPr>
        <p:txBody>
          <a:bodyPr wrap="square" rtlCol="0">
            <a:spAutoFit/>
          </a:bodyPr>
          <a:lstStyle/>
          <a:p>
            <a:pPr rtl="0"/>
            <a:r>
              <a:rPr lang="tl" sz="1100">
                <a:latin typeface="Arial" panose="020B0604020202020204" pitchFamily="34" charset="0"/>
                <a:cs typeface="Arial" panose="020B0604020202020204" pitchFamily="34" charset="0"/>
              </a:rPr>
              <a:t>・Wala bang nakalagay bang tuwalya sa iyong leeg?</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261610"/>
          </a:xfrm>
          <a:prstGeom prst="rect">
            <a:avLst/>
          </a:prstGeom>
          <a:noFill/>
        </p:spPr>
        <p:txBody>
          <a:bodyPr wrap="square" rtlCol="0">
            <a:spAutoFit/>
          </a:bodyPr>
          <a:lstStyle/>
          <a:p>
            <a:pPr rtl="0"/>
            <a:r>
              <a:rPr lang="tl" sz="1100">
                <a:latin typeface="Arial" panose="020B0604020202020204" pitchFamily="34" charset="0"/>
                <a:cs typeface="Arial" panose="020B0604020202020204" pitchFamily="34" charset="0"/>
              </a:rPr>
              <a:t>・May mga punit ba sa iyong work clothes?</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430887"/>
          </a:xfrm>
          <a:prstGeom prst="rect">
            <a:avLst/>
          </a:prstGeom>
          <a:noFill/>
        </p:spPr>
        <p:txBody>
          <a:bodyPr wrap="square" rtlCol="0">
            <a:spAutoFit/>
          </a:bodyPr>
          <a:lstStyle/>
          <a:p>
            <a:pPr rtl="0"/>
            <a:r>
              <a:rPr lang="tl" sz="1100">
                <a:latin typeface="Arial" panose="020B0604020202020204" pitchFamily="34" charset="0"/>
                <a:cs typeface="Arial" panose="020B0604020202020204" pitchFamily="34" charset="0"/>
              </a:rPr>
              <a:t>・Naka-ayos ba ang iyong mga manggas?</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600164"/>
          </a:xfrm>
          <a:prstGeom prst="rect">
            <a:avLst/>
          </a:prstGeom>
          <a:noFill/>
        </p:spPr>
        <p:txBody>
          <a:bodyPr wrap="square" rtlCol="0">
            <a:spAutoFit/>
          </a:bodyPr>
          <a:lstStyle/>
          <a:p>
            <a:pPr marL="87313" indent="-87313" rtl="0"/>
            <a:r>
              <a:rPr lang="tl" sz="1100">
                <a:latin typeface="Arial" panose="020B0604020202020204" pitchFamily="34" charset="0"/>
                <a:cs typeface="Arial" panose="020B0604020202020204" pitchFamily="34" charset="0"/>
              </a:rPr>
              <a:t>・Nakasuot ka ba ng safety belt? (gumagamit ka ba ng safety belt sa matataas na lugar na 2 m o higit pa?)</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spcBef>
                <a:spcPts val="400"/>
              </a:spcBef>
              <a:spcAft>
                <a:spcPts val="0"/>
              </a:spcAft>
              <a:defRPr/>
            </a:pPr>
            <a:r>
              <a:rPr lang="tl" sz="1100">
                <a:solidFill>
                  <a:srgbClr val="C00000"/>
                </a:solidFill>
                <a:latin typeface="Arial" panose="020B0604020202020204" pitchFamily="34" charset="0"/>
                <a:ea typeface="メイリオ" panose="020B0604030504040204" pitchFamily="50" charset="-128"/>
                <a:cs typeface="Arial" panose="020B0604020202020204" pitchFamily="34" charset="0"/>
              </a:rPr>
              <a:t>[Suotin nang wasto ang safety helmet]</a:t>
            </a: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・Siguruhing naka-fasten ang chin strap at hindi maluwag o nakakiling ang helmet.</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・Siguruhing hindi ito luma o may sira.</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・Ito ay karaniwang para sa maiwasan na mahulog.</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lvl="0" indent="-182563" algn="just" rtl="0" fontAlgn="auto">
              <a:spcBef>
                <a:spcPts val="1200"/>
              </a:spcBef>
              <a:spcAft>
                <a:spcPts val="0"/>
              </a:spcAft>
              <a:defRPr/>
            </a:pPr>
            <a:r>
              <a:rPr lang="tl" sz="1100">
                <a:solidFill>
                  <a:srgbClr val="C00000"/>
                </a:solidFill>
                <a:latin typeface="Arial" panose="020B0604020202020204" pitchFamily="34" charset="0"/>
                <a:ea typeface="メイリオ" pitchFamily="50" charset="-128"/>
                <a:cs typeface="Arial" panose="020B0604020202020204" pitchFamily="34" charset="0"/>
              </a:rPr>
              <a:t>[Gamitin nang wasto ang safety belt </a:t>
            </a:r>
            <a:r>
              <a:rPr lang="tl" sz="1100">
                <a:solidFill>
                  <a:srgbClr val="FF0000"/>
                </a:solidFill>
                <a:latin typeface="Arial" panose="020B0604020202020204" pitchFamily="34" charset="0"/>
                <a:ea typeface="メイリオ" pitchFamily="50" charset="-128"/>
                <a:cs typeface="Arial" panose="020B0604020202020204" pitchFamily="34" charset="0"/>
              </a:rPr>
              <a:t>*</a:t>
            </a:r>
            <a:r>
              <a:rPr lang="tl" sz="1100">
                <a:solidFill>
                  <a:srgbClr val="C00000"/>
                </a:solidFill>
                <a:latin typeface="Arial" panose="020B0604020202020204" pitchFamily="34" charset="0"/>
                <a:ea typeface="メイリオ" pitchFamily="50" charset="-128"/>
                <a:cs typeface="Arial" panose="020B0604020202020204" pitchFamily="34" charset="0"/>
              </a:rPr>
              <a:t>]</a:t>
            </a: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・Tiyaking gamitin ito kapag nagtatrabaho sa mataas na lugar na may naka-install na pagkakabitan ng safety belt</a:t>
            </a: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・Ikabit ang hook sa posisyon na mas mataas sa posisyon ng iyong balakang na may safety belt</a:t>
            </a:r>
          </a:p>
          <a:p>
            <a:pPr marL="182563" indent="-182563" algn="just" rtl="0" fontAlgn="auto">
              <a:spcBef>
                <a:spcPts val="400"/>
              </a:spcBef>
              <a:spcAft>
                <a:spcPts val="0"/>
              </a:spcAft>
              <a:defRPr/>
            </a:pPr>
            <a:r>
              <a:rPr lang="tl" sz="1100">
                <a:solidFill>
                  <a:schemeClr val="tx1"/>
                </a:solidFill>
                <a:latin typeface="Arial" panose="020B0604020202020204" pitchFamily="34" charset="0"/>
                <a:ea typeface="メイリオ" pitchFamily="50" charset="-128"/>
                <a:cs typeface="Arial" panose="020B0604020202020204" pitchFamily="34" charset="0"/>
              </a:rPr>
              <a:t>・Sa prinsipyo, magsuot ng full-harness type.</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404814" cy="430887"/>
          </a:xfrm>
          <a:prstGeom prst="rect">
            <a:avLst/>
          </a:prstGeom>
          <a:noFill/>
        </p:spPr>
        <p:txBody>
          <a:bodyPr wrap="square" rtlCol="0">
            <a:spAutoFit/>
          </a:bodyPr>
          <a:lstStyle/>
          <a:p>
            <a:pPr marL="87313" indent="-87313" rtl="0"/>
            <a:r>
              <a:rPr lang="tl" sz="1100">
                <a:solidFill>
                  <a:srgbClr val="FF0000"/>
                </a:solidFill>
                <a:latin typeface="Arial" panose="020B0604020202020204" pitchFamily="34" charset="0"/>
                <a:cs typeface="Arial" panose="020B0604020202020204" pitchFamily="34" charset="0"/>
              </a:rPr>
              <a:t>*</a:t>
            </a:r>
            <a:r>
              <a:rPr lang="tl" sz="1100">
                <a:latin typeface="Arial" panose="020B0604020202020204" pitchFamily="34" charset="0"/>
                <a:cs typeface="Arial" panose="020B0604020202020204" pitchFamily="34" charset="0"/>
              </a:rPr>
              <a:t>Ang pangalan ng “safety belt” ay binago bilang</a:t>
            </a:r>
            <a:endParaRPr kumimoji="1" lang="en-US" altLang="ja-JP" sz="1100" dirty="0">
              <a:latin typeface="Arial" panose="020B0604020202020204" pitchFamily="34" charset="0"/>
              <a:cs typeface="Arial" panose="020B0604020202020204" pitchFamily="34" charset="0"/>
            </a:endParaRPr>
          </a:p>
          <a:p>
            <a:pPr marL="87313" indent="-87313" rtl="0"/>
            <a:r>
              <a:rPr lang="tl" sz="1100">
                <a:latin typeface="Arial" panose="020B0604020202020204" pitchFamily="34" charset="0"/>
                <a:cs typeface="Arial" panose="020B0604020202020204" pitchFamily="34" charset="0"/>
              </a:rPr>
              <a:t>“fall-arrest system” ayon sa batas.</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261610"/>
          </a:xfrm>
          <a:prstGeom prst="rect">
            <a:avLst/>
          </a:prstGeom>
          <a:noFill/>
        </p:spPr>
        <p:txBody>
          <a:bodyPr wrap="square" rtlCol="0">
            <a:spAutoFit/>
          </a:bodyPr>
          <a:lstStyle/>
          <a:p>
            <a:pPr marL="87313" indent="-87313" rtl="0"/>
            <a:r>
              <a:rPr lang="tl" sz="1100">
                <a:latin typeface="Arial" panose="020B0604020202020204" pitchFamily="34" charset="0"/>
                <a:cs typeface="Arial" panose="020B0604020202020204" pitchFamily="34" charset="0"/>
              </a:rPr>
              <a:t>・Nakasuot ka ba ng safety shoes?</a:t>
            </a:r>
            <a:endParaRPr kumimoji="1" lang="en-US" altLang="ja-JP" sz="1100" dirty="0">
              <a:latin typeface="Arial" panose="020B0604020202020204" pitchFamily="34" charset="0"/>
              <a:cs typeface="Arial" panose="020B0604020202020204" pitchFamily="34" charset="0"/>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z="1000" smtClean="0">
                <a:latin typeface="Arial" panose="020B0604020202020204" pitchFamily="34" charset="0"/>
                <a:cs typeface="Arial" panose="020B0604020202020204" pitchFamily="34" charset="0"/>
              </a:rPr>
              <a:pPr algn="ctr"/>
              <a:t>9</a:t>
            </a:fld>
            <a:endParaRPr kumimoji="1" lang="ja-JP" altLang="en-US" sz="100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3E1A9EDC-BCA3-4946-A46E-50744F5C7BB3}"/>
              </a:ext>
            </a:extLst>
          </p:cNvPr>
          <p:cNvSpPr txBox="1"/>
          <p:nvPr/>
        </p:nvSpPr>
        <p:spPr>
          <a:xfrm>
            <a:off x="1376642" y="4656865"/>
            <a:ext cx="391780" cy="76944"/>
          </a:xfrm>
          <a:prstGeom prst="rect">
            <a:avLst/>
          </a:prstGeom>
          <a:solidFill>
            <a:schemeClr val="bg1"/>
          </a:solidFill>
        </p:spPr>
        <p:txBody>
          <a:bodyPr wrap="square" lIns="0" tIns="0" rIns="0" bIns="0" rtlCol="0">
            <a:sp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Shoulder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1" name="文本框 20">
            <a:extLst>
              <a:ext uri="{FF2B5EF4-FFF2-40B4-BE49-F238E27FC236}">
                <a16:creationId xmlns:a16="http://schemas.microsoft.com/office/drawing/2014/main" id="{6D80CCD2-F9DE-4994-8081-C69332844DB8}"/>
              </a:ext>
            </a:extLst>
          </p:cNvPr>
          <p:cNvSpPr txBox="1"/>
          <p:nvPr/>
        </p:nvSpPr>
        <p:spPr>
          <a:xfrm>
            <a:off x="1587932" y="4325669"/>
            <a:ext cx="391780" cy="230832"/>
          </a:xfrm>
          <a:prstGeom prst="rect">
            <a:avLst/>
          </a:prstGeom>
          <a:solidFill>
            <a:schemeClr val="bg1"/>
          </a:solidFill>
        </p:spPr>
        <p:txBody>
          <a:bodyPr wrap="square" lIns="0" tIns="0" rIns="0" bIns="0" rtlCol="0">
            <a:spAutoFit/>
          </a:bodyPr>
          <a:lstStyle/>
          <a:p>
            <a:pPr rtl="0"/>
            <a:r>
              <a:rPr lang="tl" sz="500">
                <a:latin typeface="Arial" panose="020B0604020202020204" pitchFamily="34" charset="0"/>
                <a:ea typeface="Meiryo UI" panose="020B0604030504040204" pitchFamily="50" charset="-128"/>
                <a:cs typeface="Arial" panose="020B0604020202020204" pitchFamily="34" charset="0"/>
              </a:rPr>
              <a:t>Removable connecting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2" name="文本框 21">
            <a:extLst>
              <a:ext uri="{FF2B5EF4-FFF2-40B4-BE49-F238E27FC236}">
                <a16:creationId xmlns:a16="http://schemas.microsoft.com/office/drawing/2014/main" id="{A8EA19BD-F589-40C8-9850-05CE5F4404F7}"/>
              </a:ext>
            </a:extLst>
          </p:cNvPr>
          <p:cNvSpPr txBox="1"/>
          <p:nvPr/>
        </p:nvSpPr>
        <p:spPr>
          <a:xfrm>
            <a:off x="1541447" y="5407053"/>
            <a:ext cx="343367" cy="76944"/>
          </a:xfrm>
          <a:prstGeom prst="rect">
            <a:avLst/>
          </a:prstGeom>
          <a:solidFill>
            <a:schemeClr val="bg1"/>
          </a:solidFill>
        </p:spPr>
        <p:txBody>
          <a:bodyPr wrap="square" lIns="0" tIns="0" rIns="0" bIns="0" rtlCol="0">
            <a:sp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Body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3" name="文本框 22">
            <a:extLst>
              <a:ext uri="{FF2B5EF4-FFF2-40B4-BE49-F238E27FC236}">
                <a16:creationId xmlns:a16="http://schemas.microsoft.com/office/drawing/2014/main" id="{12CA6A4B-C758-4872-A82F-5FA952A2F3CD}"/>
              </a:ext>
            </a:extLst>
          </p:cNvPr>
          <p:cNvSpPr txBox="1"/>
          <p:nvPr/>
        </p:nvSpPr>
        <p:spPr>
          <a:xfrm>
            <a:off x="156364" y="4980579"/>
            <a:ext cx="455196" cy="76944"/>
          </a:xfrm>
          <a:prstGeom prst="rect">
            <a:avLst/>
          </a:prstGeom>
          <a:solidFill>
            <a:schemeClr val="bg1"/>
          </a:solidFill>
        </p:spPr>
        <p:txBody>
          <a:bodyPr wrap="square" lIns="0" tIns="0" rIns="0" bIns="0" rtlCol="0">
            <a:spAutoFit/>
          </a:bodyPr>
          <a:lstStyle/>
          <a:p>
            <a:pPr rtl="0"/>
            <a:r>
              <a:rPr lang="tl" sz="500">
                <a:latin typeface="Arial" panose="020B0604020202020204" pitchFamily="34" charset="0"/>
                <a:ea typeface="Meiryo UI" panose="020B0604030504040204" pitchFamily="50" charset="-128"/>
                <a:cs typeface="Arial" panose="020B0604020202020204" pitchFamily="34" charset="0"/>
              </a:rPr>
              <a:t>Chest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4" name="文本框 23">
            <a:extLst>
              <a:ext uri="{FF2B5EF4-FFF2-40B4-BE49-F238E27FC236}">
                <a16:creationId xmlns:a16="http://schemas.microsoft.com/office/drawing/2014/main" id="{74A38922-DDF6-4FDB-ACD8-C75EE99FF2C2}"/>
              </a:ext>
            </a:extLst>
          </p:cNvPr>
          <p:cNvSpPr txBox="1"/>
          <p:nvPr/>
        </p:nvSpPr>
        <p:spPr>
          <a:xfrm>
            <a:off x="1326250" y="6421363"/>
            <a:ext cx="343367" cy="76944"/>
          </a:xfrm>
          <a:prstGeom prst="rect">
            <a:avLst/>
          </a:prstGeom>
          <a:solidFill>
            <a:schemeClr val="bg1"/>
          </a:solidFill>
        </p:spPr>
        <p:txBody>
          <a:bodyPr wrap="square" lIns="0" tIns="0" rIns="0" bIns="0" rtlCol="0">
            <a:spAutoFit/>
          </a:bodyPr>
          <a:lstStyle/>
          <a:p>
            <a:pPr rtl="0"/>
            <a:r>
              <a:rPr lang="tl" sz="500">
                <a:latin typeface="Arial" panose="020B0604020202020204" pitchFamily="34" charset="0"/>
                <a:ea typeface="Meiryo UI" panose="020B0604030504040204" pitchFamily="50" charset="-128"/>
                <a:cs typeface="Arial" panose="020B0604020202020204" pitchFamily="34" charset="0"/>
              </a:rPr>
              <a:t>Thigh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3" name="文本框 32">
            <a:extLst>
              <a:ext uri="{FF2B5EF4-FFF2-40B4-BE49-F238E27FC236}">
                <a16:creationId xmlns:a16="http://schemas.microsoft.com/office/drawing/2014/main" id="{5ADD5758-D72B-4378-B274-4D9DB7311A9F}"/>
              </a:ext>
            </a:extLst>
          </p:cNvPr>
          <p:cNvSpPr txBox="1"/>
          <p:nvPr/>
        </p:nvSpPr>
        <p:spPr>
          <a:xfrm>
            <a:off x="2806744" y="6112586"/>
            <a:ext cx="648072" cy="76944"/>
          </a:xfrm>
          <a:prstGeom prst="rect">
            <a:avLst/>
          </a:prstGeom>
          <a:solidFill>
            <a:schemeClr val="bg1"/>
          </a:solidFill>
        </p:spPr>
        <p:txBody>
          <a:bodyPr wrap="square" lIns="0" tIns="0" rIns="0" bIns="0" rtlCol="0">
            <a:sp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Lanyard</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4" name="文本框 33">
            <a:extLst>
              <a:ext uri="{FF2B5EF4-FFF2-40B4-BE49-F238E27FC236}">
                <a16:creationId xmlns:a16="http://schemas.microsoft.com/office/drawing/2014/main" id="{48FB5381-F500-4C39-AAB3-7A73F0357D8A}"/>
              </a:ext>
            </a:extLst>
          </p:cNvPr>
          <p:cNvSpPr txBox="1"/>
          <p:nvPr/>
        </p:nvSpPr>
        <p:spPr>
          <a:xfrm>
            <a:off x="2880647" y="6371328"/>
            <a:ext cx="746720" cy="76944"/>
          </a:xfrm>
          <a:prstGeom prst="rect">
            <a:avLst/>
          </a:prstGeom>
          <a:solidFill>
            <a:schemeClr val="bg1"/>
          </a:solidFill>
        </p:spPr>
        <p:txBody>
          <a:bodyPr wrap="square" lIns="0" tIns="0" rIns="0" bIns="0" rtlCol="0">
            <a:sp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Pelvis belt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8" name="文本框 37">
            <a:extLst>
              <a:ext uri="{FF2B5EF4-FFF2-40B4-BE49-F238E27FC236}">
                <a16:creationId xmlns:a16="http://schemas.microsoft.com/office/drawing/2014/main" id="{6D6344D6-9A29-4E6A-9319-4AC84F8FF11F}"/>
              </a:ext>
            </a:extLst>
          </p:cNvPr>
          <p:cNvSpPr txBox="1"/>
          <p:nvPr/>
        </p:nvSpPr>
        <p:spPr>
          <a:xfrm>
            <a:off x="2635060" y="4930543"/>
            <a:ext cx="343367" cy="76944"/>
          </a:xfrm>
          <a:prstGeom prst="rect">
            <a:avLst/>
          </a:prstGeom>
          <a:solidFill>
            <a:schemeClr val="bg1"/>
          </a:solidFill>
        </p:spPr>
        <p:txBody>
          <a:bodyPr wrap="square" lIns="0" tIns="0" rIns="0" bIns="0" rtlCol="0">
            <a:spAutoFit/>
          </a:bodyPr>
          <a:lstStyle/>
          <a:p>
            <a:pPr rtl="0"/>
            <a:r>
              <a:rPr lang="tl" sz="500">
                <a:latin typeface="Arial" panose="020B0604020202020204" pitchFamily="34" charset="0"/>
                <a:ea typeface="Meiryo UI" panose="020B0604030504040204" pitchFamily="50" charset="-128"/>
                <a:cs typeface="Arial" panose="020B0604020202020204" pitchFamily="34" charset="0"/>
              </a:rPr>
              <a:t>D-Ring</a:t>
            </a:r>
          </a:p>
        </p:txBody>
      </p:sp>
      <p:sp>
        <p:nvSpPr>
          <p:cNvPr id="39" name="文本框 38">
            <a:extLst>
              <a:ext uri="{FF2B5EF4-FFF2-40B4-BE49-F238E27FC236}">
                <a16:creationId xmlns:a16="http://schemas.microsoft.com/office/drawing/2014/main" id="{1B7F408E-E261-4B86-A89F-47D85ED512D0}"/>
              </a:ext>
            </a:extLst>
          </p:cNvPr>
          <p:cNvSpPr txBox="1"/>
          <p:nvPr/>
        </p:nvSpPr>
        <p:spPr>
          <a:xfrm>
            <a:off x="3533023" y="5344495"/>
            <a:ext cx="643007" cy="125117"/>
          </a:xfrm>
          <a:prstGeom prst="rect">
            <a:avLst/>
          </a:prstGeom>
          <a:solidFill>
            <a:srgbClr val="009943"/>
          </a:solidFill>
        </p:spPr>
        <p:txBody>
          <a:bodyPr wrap="square" lIns="0" tIns="0" rIns="0" bIns="0" rtlCol="0" anchor="ctr" anchorCtr="0">
            <a:noAutofit/>
          </a:bodyPr>
          <a:lstStyle/>
          <a:p>
            <a:pPr algn="ctr" rtl="0"/>
            <a:r>
              <a:rPr lang="tl" sz="500" dirty="0">
                <a:solidFill>
                  <a:schemeClr val="bg1"/>
                </a:solidFill>
                <a:latin typeface="Arial" panose="020B0604020202020204" pitchFamily="34" charset="0"/>
                <a:ea typeface="Meiryo UI" panose="020B0604030504040204" pitchFamily="50" charset="-128"/>
                <a:cs typeface="Arial" panose="020B0604020202020204" pitchFamily="34" charset="0"/>
              </a:rPr>
              <a:t>Lanyard (double)</a:t>
            </a:r>
            <a:endParaRPr lang="zh-CN" altLang="en-US" sz="5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0" name="文本框 39">
            <a:extLst>
              <a:ext uri="{FF2B5EF4-FFF2-40B4-BE49-F238E27FC236}">
                <a16:creationId xmlns:a16="http://schemas.microsoft.com/office/drawing/2014/main" id="{C49A3EA0-D4BE-4A07-BE85-2DF9CFCDC490}"/>
              </a:ext>
            </a:extLst>
          </p:cNvPr>
          <p:cNvSpPr txBox="1"/>
          <p:nvPr/>
        </p:nvSpPr>
        <p:spPr>
          <a:xfrm>
            <a:off x="3131840" y="5088577"/>
            <a:ext cx="287609" cy="150191"/>
          </a:xfrm>
          <a:prstGeom prst="rect">
            <a:avLst/>
          </a:prstGeom>
          <a:solidFill>
            <a:schemeClr val="bg1"/>
          </a:solidFill>
          <a:ln>
            <a:solidFill>
              <a:srgbClr val="009943"/>
            </a:solidFill>
          </a:ln>
        </p:spPr>
        <p:txBody>
          <a:bodyPr wrap="square" lIns="0" tIns="0" rIns="0" bIns="0" rtlCol="0" anchor="ctr" anchorCtr="0">
            <a:no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 Hook</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42" name="文本框 41">
            <a:extLst>
              <a:ext uri="{FF2B5EF4-FFF2-40B4-BE49-F238E27FC236}">
                <a16:creationId xmlns:a16="http://schemas.microsoft.com/office/drawing/2014/main" id="{BB28DCAE-C85F-4E00-9051-68CD64C888BD}"/>
              </a:ext>
            </a:extLst>
          </p:cNvPr>
          <p:cNvSpPr txBox="1"/>
          <p:nvPr/>
        </p:nvSpPr>
        <p:spPr>
          <a:xfrm>
            <a:off x="2987824" y="5573807"/>
            <a:ext cx="476389" cy="184399"/>
          </a:xfrm>
          <a:prstGeom prst="rect">
            <a:avLst/>
          </a:prstGeom>
          <a:solidFill>
            <a:schemeClr val="bg1"/>
          </a:solidFill>
          <a:ln>
            <a:solidFill>
              <a:srgbClr val="009943"/>
            </a:solidFill>
          </a:ln>
        </p:spPr>
        <p:txBody>
          <a:bodyPr wrap="square" lIns="0" tIns="0" rIns="0" bIns="0" rtlCol="0" anchor="ctr" anchorCtr="0">
            <a:noAutofit/>
          </a:bodyPr>
          <a:lstStyle/>
          <a:p>
            <a:pPr rtl="0"/>
            <a:r>
              <a:rPr lang="tl" sz="500" dirty="0">
                <a:latin typeface="Arial" panose="020B0604020202020204" pitchFamily="34" charset="0"/>
                <a:ea typeface="Meiryo UI" panose="020B0604030504040204" pitchFamily="50" charset="-128"/>
                <a:cs typeface="Arial" panose="020B0604020202020204" pitchFamily="34" charset="0"/>
              </a:rPr>
              <a:t> Shock absorber</a:t>
            </a:r>
            <a:endParaRPr lang="zh-CN" altLang="en-US" sz="400" dirty="0">
              <a:latin typeface="Arial" panose="020B0604020202020204" pitchFamily="34" charset="0"/>
              <a:ea typeface="Meiryo UI" panose="020B0604030504040204" pitchFamily="50" charset="-128"/>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12094</TotalTime>
  <Words>5508</Words>
  <Application>Microsoft Office PowerPoint</Application>
  <PresentationFormat>画面に合わせる (4:3)</PresentationFormat>
  <Paragraphs>484</Paragraphs>
  <Slides>29</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Printed>2019-01-20T14:32:19Z</cp:lastPrinted>
  <dcterms:created xsi:type="dcterms:W3CDTF">2016-01-17T01:15:27Z</dcterms:created>
  <dcterms:modified xsi:type="dcterms:W3CDTF">2021-08-03T01:58:58Z</dcterms:modified>
</cp:coreProperties>
</file>