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1" r:id="rId2"/>
    <p:sldId id="363" r:id="rId3"/>
    <p:sldId id="289" r:id="rId4"/>
    <p:sldId id="336" r:id="rId5"/>
    <p:sldId id="337" r:id="rId6"/>
    <p:sldId id="382" r:id="rId7"/>
    <p:sldId id="383" r:id="rId8"/>
    <p:sldId id="339" r:id="rId9"/>
    <p:sldId id="340" r:id="rId10"/>
    <p:sldId id="344" r:id="rId11"/>
    <p:sldId id="345" r:id="rId12"/>
    <p:sldId id="366" r:id="rId13"/>
    <p:sldId id="374" r:id="rId14"/>
    <p:sldId id="375" r:id="rId15"/>
    <p:sldId id="346" r:id="rId16"/>
    <p:sldId id="347" r:id="rId17"/>
    <p:sldId id="381" r:id="rId18"/>
    <p:sldId id="378" r:id="rId19"/>
    <p:sldId id="379" r:id="rId20"/>
    <p:sldId id="380" r:id="rId21"/>
    <p:sldId id="350" r:id="rId22"/>
    <p:sldId id="351" r:id="rId23"/>
    <p:sldId id="376" r:id="rId24"/>
    <p:sldId id="377" r:id="rId25"/>
    <p:sldId id="373" r:id="rId26"/>
    <p:sldId id="359" r:id="rId27"/>
    <p:sldId id="360" r:id="rId28"/>
    <p:sldId id="361" r:id="rId29"/>
    <p:sldId id="362" r:id="rId30"/>
  </p:sldIdLst>
  <p:sldSz cx="9144000" cy="6858000" type="screen4x3"/>
  <p:notesSz cx="6735763" cy="9866313"/>
  <p:defaultTextStyle>
    <a:defPPr rtl="0">
      <a:defRPr lang="th-th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30"/>
    <a:srgbClr val="A32827"/>
    <a:srgbClr val="7E7E7E"/>
    <a:srgbClr val="FFFFFF"/>
    <a:srgbClr val="EEECDF"/>
    <a:srgbClr val="75736F"/>
    <a:srgbClr val="F5C702"/>
    <a:srgbClr val="009943"/>
    <a:srgbClr val="5C5D5F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42" autoAdjust="0"/>
    <p:restoredTop sz="94590" autoAdjust="0"/>
  </p:normalViewPr>
  <p:slideViewPr>
    <p:cSldViewPr>
      <p:cViewPr varScale="1">
        <p:scale>
          <a:sx n="80" d="100"/>
          <a:sy n="80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ja-JP" altLang="en-US" sz="900" dirty="0">
                <a:latin typeface="Tahoma" panose="020B0604030504040204" pitchFamily="34" charset="0"/>
                <a:cs typeface="Tahoma" panose="020B0604030504040204" pitchFamily="34" charset="0"/>
              </a:rPr>
              <a:t>การเปลี่ยนแปลงของอุบัติภัยความเสียหายในการทำงานกำจัดขยะของเสียในอุตสาหกรรม</a:t>
            </a:r>
          </a:p>
        </c:rich>
      </c:tx>
      <c:layout>
        <c:manualLayout>
          <c:xMode val="edge"/>
          <c:yMode val="edge"/>
          <c:x val="0.25313769941693781"/>
          <c:y val="9.583730732547764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201643128115906E-2"/>
          <c:y val="8.2499742498685746E-2"/>
          <c:w val="0.85030035168983498"/>
          <c:h val="0.82896261080916944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Sheet1!$D$21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Sheet1!$B$22:$B$31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Sheet1!$D$22:$D$31</c:f>
              <c:numCache>
                <c:formatCode>General</c:formatCode>
                <c:ptCount val="10"/>
                <c:pt idx="0">
                  <c:v>23</c:v>
                </c:pt>
                <c:pt idx="1">
                  <c:v>19</c:v>
                </c:pt>
                <c:pt idx="2">
                  <c:v>24</c:v>
                </c:pt>
                <c:pt idx="3">
                  <c:v>22</c:v>
                </c:pt>
                <c:pt idx="4">
                  <c:v>19</c:v>
                </c:pt>
                <c:pt idx="5">
                  <c:v>23</c:v>
                </c:pt>
                <c:pt idx="6">
                  <c:v>18</c:v>
                </c:pt>
                <c:pt idx="7">
                  <c:v>18</c:v>
                </c:pt>
                <c:pt idx="8">
                  <c:v>16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1-43E9-9162-00250A95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775120"/>
        <c:axId val="505777472"/>
      </c:barChart>
      <c:lineChart>
        <c:grouping val="standard"/>
        <c:varyColors val="0"/>
        <c:ser>
          <c:idx val="1"/>
          <c:order val="0"/>
          <c:tx>
            <c:strRef>
              <c:f>Sheet1!$C$21</c:f>
              <c:strCache>
                <c:ptCount val="1"/>
                <c:pt idx="0">
                  <c:v>บาดเจ็บและเสียชีวิต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Sheet1!$B$22:$B$31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Sheet1!$C$22:$C$31</c:f>
              <c:numCache>
                <c:formatCode>General</c:formatCode>
                <c:ptCount val="10"/>
                <c:pt idx="0">
                  <c:v>1283</c:v>
                </c:pt>
                <c:pt idx="1">
                  <c:v>1111</c:v>
                </c:pt>
                <c:pt idx="2">
                  <c:v>1143</c:v>
                </c:pt>
                <c:pt idx="3">
                  <c:v>1156</c:v>
                </c:pt>
                <c:pt idx="4">
                  <c:v>1233</c:v>
                </c:pt>
                <c:pt idx="5">
                  <c:v>1260</c:v>
                </c:pt>
                <c:pt idx="6">
                  <c:v>1244</c:v>
                </c:pt>
                <c:pt idx="7">
                  <c:v>1280</c:v>
                </c:pt>
                <c:pt idx="8">
                  <c:v>1320</c:v>
                </c:pt>
                <c:pt idx="9">
                  <c:v>1383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B1-43E9-9162-00250A95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770416"/>
        <c:axId val="505779824"/>
      </c:lineChart>
      <c:catAx>
        <c:axId val="5057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9824"/>
        <c:crosses val="autoZero"/>
        <c:auto val="1"/>
        <c:lblAlgn val="ctr"/>
        <c:lblOffset val="100"/>
        <c:noMultiLvlLbl val="0"/>
      </c:catAx>
      <c:valAx>
        <c:axId val="505779824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0416"/>
        <c:crosses val="autoZero"/>
        <c:crossBetween val="between"/>
      </c:valAx>
      <c:valAx>
        <c:axId val="505777472"/>
        <c:scaling>
          <c:orientation val="minMax"/>
          <c:max val="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5120"/>
        <c:crosses val="max"/>
        <c:crossBetween val="between"/>
      </c:valAx>
      <c:catAx>
        <c:axId val="50577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57774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t"/>
      <c:layout>
        <c:manualLayout>
          <c:xMode val="edge"/>
          <c:yMode val="edge"/>
          <c:x val="0.59021821450101297"/>
          <c:y val="0.33751098560801746"/>
          <c:w val="0.32802297888842485"/>
          <c:h val="5.390875853195640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083333333333333"/>
          <c:h val="0.9808333333333333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F-4B44-896A-2802FD89B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F-4B44-896A-2802FD89B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F-4B44-896A-2802FD89B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3F-4B44-896A-2802FD89B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3F-4B44-896A-2802FD89B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3F-4B44-896A-2802FD89BB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3F-4B44-896A-2802FD89BB59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6527777777778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3F-4B44-896A-2802FD89BB59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07638888888889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03F-4B44-896A-2802FD89BB59}"/>
                </c:ext>
              </c:extLst>
            </c:dLbl>
            <c:dLbl>
              <c:idx val="3"/>
              <c:layout>
                <c:manualLayout>
                  <c:x val="-4.2305902777777779E-2"/>
                  <c:y val="-4.03472222222222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125"/>
                      <c:h val="0.15524444444444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03F-4B44-896A-2802FD89BB59}"/>
                </c:ext>
              </c:extLst>
            </c:dLbl>
            <c:dLbl>
              <c:idx val="4"/>
              <c:layout>
                <c:manualLayout>
                  <c:x val="-5.6034548611111124E-2"/>
                  <c:y val="-2.34097222222222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4166666666664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03F-4B44-896A-2802FD89BB59}"/>
                </c:ext>
              </c:extLst>
            </c:dLbl>
            <c:dLbl>
              <c:idx val="5"/>
              <c:layout>
                <c:manualLayout>
                  <c:x val="-4.4097222222222225E-2"/>
                  <c:y val="-4.85069444444444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3F-4B44-896A-2802FD89BB59}"/>
                </c:ext>
              </c:extLst>
            </c:dLbl>
            <c:dLbl>
              <c:idx val="6"/>
              <c:layout>
                <c:manualLayout>
                  <c:x val="-8.819444444444444E-3"/>
                  <c:y val="-4.85559027777777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3F-4B44-896A-2802FD89B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Sheet1!$B$2:$B$8</c:f>
              <c:strCache>
                <c:ptCount val="7"/>
                <c:pt idx="0">
                  <c:v>ถูกหนีบทับ / ถูกดึงลากเข้าไป</c:v>
                </c:pt>
                <c:pt idx="1">
                  <c:v>ถูกชนกระแทกอย่างแรง</c:v>
                </c:pt>
                <c:pt idx="2">
                  <c:v>อุบัติเหตุทางจราจร</c:v>
                </c:pt>
                <c:pt idx="3">
                  <c:v>พลัดตก / ร่วงหล่นจากที่สูง</c:v>
                </c:pt>
                <c:pt idx="4">
                  <c:v>ยุบตัว / พังทลาย</c:v>
                </c:pt>
                <c:pt idx="5">
                  <c:v>จมน้ำ</c:v>
                </c:pt>
                <c:pt idx="6">
                  <c:v>สัมผัสกับสารอันตราย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</c:v>
                </c:pt>
                <c:pt idx="1">
                  <c:v>17</c:v>
                </c:pt>
                <c:pt idx="2">
                  <c:v>11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03F-4B44-896A-2802FD89BB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8C-4209-BFF1-3459C76915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8C-4209-BFF1-3459C76915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8C-4209-BFF1-3459C76915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8C-4209-BFF1-3459C76915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8C-4209-BFF1-3459C76915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8C-4209-BFF1-3459C76915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8C-4209-BFF1-3459C76915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38C-4209-BFF1-3459C7691522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125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38C-4209-BFF1-3459C7691522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6527777777778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8C-4209-BFF1-3459C7691522}"/>
                </c:ext>
              </c:extLst>
            </c:dLbl>
            <c:dLbl>
              <c:idx val="3"/>
              <c:layout>
                <c:manualLayout>
                  <c:x val="-2.204861111111113E-2"/>
                  <c:y val="5.29164930555555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2256944444443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38C-4209-BFF1-3459C7691522}"/>
                </c:ext>
              </c:extLst>
            </c:dLbl>
            <c:dLbl>
              <c:idx val="4"/>
              <c:layout>
                <c:manualLayout>
                  <c:x val="-1.3229166666666667E-2"/>
                  <c:y val="-8.0843973490926958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94444444444444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38C-4209-BFF1-3459C7691522}"/>
                </c:ext>
              </c:extLst>
            </c:dLbl>
            <c:dLbl>
              <c:idx val="5"/>
              <c:layout>
                <c:manualLayout>
                  <c:x val="-5.2916666666666667E-2"/>
                  <c:y val="-4.4097222222222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8C-4209-BFF1-3459C7691522}"/>
                </c:ext>
              </c:extLst>
            </c:dLbl>
            <c:dLbl>
              <c:idx val="6"/>
              <c:layout>
                <c:manualLayout>
                  <c:x val="-1.7639062500000004E-2"/>
                  <c:y val="-2.2048611111111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4131944444442"/>
                      <c:h val="0.13319583333333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38C-4209-BFF1-3459C7691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Sheet1!$B$11:$B$18</c:f>
              <c:strCache>
                <c:ptCount val="8"/>
                <c:pt idx="0">
                  <c:v>พลัดตก / ร่วงหล่นจากที่สูง</c:v>
                </c:pt>
                <c:pt idx="1">
                  <c:v>ถูกหนีบทับ / ถูกดึงลากเข้าไป</c:v>
                </c:pt>
                <c:pt idx="2">
                  <c:v>หกล้มหรือพลิกคว่ำ</c:v>
                </c:pt>
                <c:pt idx="3">
                  <c:v>ปฏิกิริยาต้านการเคลื่อนไหว / การเคลื่อนไหวที่ฝืน</c:v>
                </c:pt>
                <c:pt idx="4">
                  <c:v>พลัดปลิว / ร่วงหล่น</c:v>
                </c:pt>
                <c:pt idx="5">
                  <c:v>ถูกชนกระแทกอย่างแรง</c:v>
                </c:pt>
                <c:pt idx="6">
                  <c:v>ถูกบาดหรือตัด / ถูกเสียดสี</c:v>
                </c:pt>
                <c:pt idx="7">
                  <c:v>อื่นๆ</c:v>
                </c:pt>
              </c:strCache>
            </c:strRef>
          </c:cat>
          <c:val>
            <c:numRef>
              <c:f>Sheet1!$C$11:$C$18</c:f>
              <c:numCache>
                <c:formatCode>General</c:formatCode>
                <c:ptCount val="8"/>
                <c:pt idx="0">
                  <c:v>21</c:v>
                </c:pt>
                <c:pt idx="1">
                  <c:v>21</c:v>
                </c:pt>
                <c:pt idx="2">
                  <c:v>12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5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38C-4209-BFF1-3459C76915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37-4AD5-8649-6FA5511838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37-4AD5-8649-6FA5511838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37-4AD5-8649-6FA5511838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37-4AD5-8649-6FA5511838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37-4AD5-8649-6FA5511838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37-4AD5-8649-6FA5511838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37-4AD5-8649-6FA5511838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37-4AD5-8649-6FA55118380F}"/>
              </c:ext>
            </c:extLst>
          </c:dPt>
          <c:dLbls>
            <c:dLbl>
              <c:idx val="0"/>
              <c:layout>
                <c:manualLayout>
                  <c:x val="-7.3778125000000042E-2"/>
                  <c:y val="2.3165972222222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7-4AD5-8649-6FA55118380F}"/>
                </c:ext>
              </c:extLst>
            </c:dLbl>
            <c:dLbl>
              <c:idx val="1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10729166666667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37-4AD5-8649-6FA55118380F}"/>
                </c:ext>
              </c:extLst>
            </c:dLbl>
            <c:dLbl>
              <c:idx val="2"/>
              <c:layout>
                <c:manualLayout>
                  <c:x val="-7.5222222222222218E-2"/>
                  <c:y val="0.171063715277777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82256944444446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D37-4AD5-8649-6FA55118380F}"/>
                </c:ext>
              </c:extLst>
            </c:dLbl>
            <c:dLbl>
              <c:idx val="3"/>
              <c:layout>
                <c:manualLayout>
                  <c:x val="-3.8211805555555555E-3"/>
                  <c:y val="0.178475868055555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42013888888888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D37-4AD5-8649-6FA55118380F}"/>
                </c:ext>
              </c:extLst>
            </c:dLbl>
            <c:dLbl>
              <c:idx val="4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96631944444445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D37-4AD5-8649-6FA55118380F}"/>
                </c:ext>
              </c:extLst>
            </c:dLbl>
            <c:dLbl>
              <c:idx val="5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05173611111103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D37-4AD5-8649-6FA55118380F}"/>
                </c:ext>
              </c:extLst>
            </c:dLbl>
            <c:dLbl>
              <c:idx val="6"/>
              <c:layout>
                <c:manualLayout>
                  <c:x val="3.7505208333333331E-2"/>
                  <c:y val="-0.204896701388888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54479166666666"/>
                      <c:h val="0.20816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D37-4AD5-8649-6FA55118380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61041666666669"/>
                      <c:h val="0.1728833333333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D37-4AD5-8649-6FA551183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Sheet1!$B$34:$B$41</c:f>
              <c:strCache>
                <c:ptCount val="8"/>
                <c:pt idx="0">
                  <c:v>น้อยกว่า 1 เดือน</c:v>
                </c:pt>
                <c:pt idx="1">
                  <c:v>1 เดือนขึ้นไป แต่น้อยกว่า 3 เดือน</c:v>
                </c:pt>
                <c:pt idx="2">
                  <c:v>3 เดือนขึ้นไป แต่น้อยกว่าครึ่งปี</c:v>
                </c:pt>
                <c:pt idx="3">
                  <c:v>ครึ่งปีขึ้นไป แต่น้อยกว่า 1 ปี</c:v>
                </c:pt>
                <c:pt idx="4">
                  <c:v>1 ปีขึ้นไป แต่น้อยกว่า 3 ปี</c:v>
                </c:pt>
                <c:pt idx="5">
                  <c:v>3 ปีขึ้นไป แต่น้อยกว่า 5 ปี</c:v>
                </c:pt>
                <c:pt idx="6">
                  <c:v>5 ปีขึ้นไป แต่น้อยกว่า 10 ปี</c:v>
                </c:pt>
                <c:pt idx="7">
                  <c:v>10 ปีขึ้นไป</c:v>
                </c:pt>
              </c:strCache>
            </c:strRef>
          </c:cat>
          <c:val>
            <c:numRef>
              <c:f>Sheet1!$C$34:$C$41</c:f>
              <c:numCache>
                <c:formatCode>General</c:formatCode>
                <c:ptCount val="8"/>
                <c:pt idx="0">
                  <c:v>1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19</c:v>
                </c:pt>
                <c:pt idx="5">
                  <c:v>14</c:v>
                </c:pt>
                <c:pt idx="6">
                  <c:v>17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D37-4AD5-8649-6FA551183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4064912747779"/>
          <c:y val="8.1709477124183E-2"/>
          <c:w val="0.90298611111111116"/>
          <c:h val="0.902986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3-4537-84AB-A22768B52A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3-4537-84AB-A22768B52A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3-4537-84AB-A22768B52A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3-4537-84AB-A22768B52A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53-4537-84AB-A22768B52A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53-4537-84AB-A22768B52A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53-4537-84AB-A22768B52A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53-4537-84AB-A22768B52A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853-4537-84AB-A22768B52A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853-4537-84AB-A22768B52A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853-4537-84AB-A22768B52A5F}"/>
              </c:ext>
            </c:extLst>
          </c:dPt>
          <c:dLbls>
            <c:dLbl>
              <c:idx val="0"/>
              <c:layout>
                <c:manualLayout>
                  <c:x val="-6.3471180555555631E-2"/>
                  <c:y val="0.231119270833333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409305555555555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53-4537-84AB-A22768B52A5F}"/>
                </c:ext>
              </c:extLst>
            </c:dLbl>
            <c:dLbl>
              <c:idx val="1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8045138888889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53-4537-84AB-A22768B52A5F}"/>
                </c:ext>
              </c:extLst>
            </c:dLbl>
            <c:dLbl>
              <c:idx val="2"/>
              <c:layout>
                <c:manualLayout>
                  <c:x val="-6.1476041666666745E-2"/>
                  <c:y val="-0.110269444444444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53-4537-84AB-A22768B52A5F}"/>
                </c:ext>
              </c:extLst>
            </c:dLbl>
            <c:dLbl>
              <c:idx val="3"/>
              <c:layout>
                <c:manualLayout>
                  <c:x val="0.17852023270192546"/>
                  <c:y val="-6.97222222222222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88299115266224"/>
                      <c:h val="0.230728431372549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53-4537-84AB-A22768B52A5F}"/>
                </c:ext>
              </c:extLst>
            </c:dLbl>
            <c:dLbl>
              <c:idx val="4"/>
              <c:layout>
                <c:manualLayout>
                  <c:x val="0.14663084422656752"/>
                  <c:y val="-0.1098593137254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9305555555558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853-4537-84AB-A22768B52A5F}"/>
                </c:ext>
              </c:extLst>
            </c:dLbl>
            <c:dLbl>
              <c:idx val="5"/>
              <c:layout>
                <c:manualLayout>
                  <c:x val="0.17774765834886366"/>
                  <c:y val="-4.150326797385696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53-4537-84AB-A22768B52A5F}"/>
                </c:ext>
              </c:extLst>
            </c:dLbl>
            <c:dLbl>
              <c:idx val="6"/>
              <c:layout>
                <c:manualLayout>
                  <c:x val="-4.0168942291360601E-2"/>
                  <c:y val="4.94120098039215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70343486172322"/>
                      <c:h val="0.177552614379084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853-4537-84AB-A22768B52A5F}"/>
                </c:ext>
              </c:extLst>
            </c:dLbl>
            <c:dLbl>
              <c:idx val="7"/>
              <c:layout>
                <c:manualLayout>
                  <c:x val="-1.6972295137154637E-2"/>
                  <c:y val="2.1420261437908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00868451682882"/>
                      <c:h val="0.18611241830065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853-4537-84AB-A22768B52A5F}"/>
                </c:ext>
              </c:extLst>
            </c:dLbl>
            <c:dLbl>
              <c:idx val="9"/>
              <c:layout>
                <c:manualLayout>
                  <c:x val="-5.3595592393181762E-2"/>
                  <c:y val="-4.03954248366013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853-4537-84AB-A22768B5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Sheet1!$B$44:$B$54</c:f>
              <c:strCache>
                <c:ptCount val="11"/>
                <c:pt idx="0">
                  <c:v>ถูกหนีบทับ / ถูกดึงลากเข้าไป</c:v>
                </c:pt>
                <c:pt idx="1">
                  <c:v>พลัดตก / ร่วงหล่นจากที่สูง</c:v>
                </c:pt>
                <c:pt idx="2">
                  <c:v>หกล้มหรือพลิกคว่ำ</c:v>
                </c:pt>
                <c:pt idx="3">
                  <c:v>ปฏิกิริยาต้านการเคลื่อนไหว / การเคลื่อนไหวที่ฝืน</c:v>
                </c:pt>
                <c:pt idx="4">
                  <c:v>พลัดปลิว / ร่วงหล่น</c:v>
                </c:pt>
                <c:pt idx="5">
                  <c:v>ถูกชนกระแทกอย่างแรง</c:v>
                </c:pt>
                <c:pt idx="6">
                  <c:v>ถูกบาดหรือตัด / ถูกเสียดสี</c:v>
                </c:pt>
                <c:pt idx="7">
                  <c:v>อุบัติเหตุทางจราจร (ถนน)</c:v>
                </c:pt>
                <c:pt idx="8">
                  <c:v>ชนกระแทกอย่างแรง</c:v>
                </c:pt>
                <c:pt idx="9">
                  <c:v>เหยียบของแหลม</c:v>
                </c:pt>
                <c:pt idx="10">
                  <c:v>อื่นๆ</c:v>
                </c:pt>
              </c:strCache>
            </c:strRef>
          </c:cat>
          <c:val>
            <c:numRef>
              <c:f>Sheet1!$C$44:$C$54</c:f>
              <c:numCache>
                <c:formatCode>General</c:formatCode>
                <c:ptCount val="11"/>
                <c:pt idx="0">
                  <c:v>24</c:v>
                </c:pt>
                <c:pt idx="1">
                  <c:v>18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853-4537-84AB-A22768B52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3358984469664"/>
          <c:y val="0"/>
          <c:w val="0.71000147868840324"/>
          <c:h val="0.960312499999999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E-4FB6-88D4-F0CE0E9554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E-4FB6-88D4-F0CE0E9554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E-4FB6-88D4-F0CE0E9554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CE-4FB6-88D4-F0CE0E9554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CE-4FB6-88D4-F0CE0E9554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CE-4FB6-88D4-F0CE0E9554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CE-4FB6-88D4-F0CE0E9554B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ECE-4FB6-88D4-F0CE0E9554B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ECE-4FB6-88D4-F0CE0E9554B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ECE-4FB6-88D4-F0CE0E9554B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ECE-4FB6-88D4-F0CE0E9554B5}"/>
              </c:ext>
            </c:extLst>
          </c:dPt>
          <c:dLbls>
            <c:dLbl>
              <c:idx val="0"/>
              <c:layout>
                <c:manualLayout>
                  <c:x val="-9.7468055555555558E-2"/>
                  <c:y val="0.17790694444444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21805555555555"/>
                      <c:h val="0.2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CE-4FB6-88D4-F0CE0E9554B5}"/>
                </c:ext>
              </c:extLst>
            </c:dLbl>
            <c:dLbl>
              <c:idx val="1"/>
              <c:layout>
                <c:manualLayout>
                  <c:x val="-0.1460746470658304"/>
                  <c:y val="-0.199861805555555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CE-4FB6-88D4-F0CE0E9554B5}"/>
                </c:ext>
              </c:extLst>
            </c:dLbl>
            <c:dLbl>
              <c:idx val="4"/>
              <c:layout>
                <c:manualLayout>
                  <c:x val="-4.7726208519709686E-3"/>
                  <c:y val="7.00520833333333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CE-4FB6-88D4-F0CE0E9554B5}"/>
                </c:ext>
              </c:extLst>
            </c:dLbl>
            <c:dLbl>
              <c:idx val="6"/>
              <c:layout>
                <c:manualLayout>
                  <c:x val="-3.6517544527159121E-2"/>
                  <c:y val="2.68086805555555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7738099638953"/>
                      <c:h val="0.17378715277777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ECE-4FB6-88D4-F0CE0E9554B5}"/>
                </c:ext>
              </c:extLst>
            </c:dLbl>
            <c:dLbl>
              <c:idx val="7"/>
              <c:layout>
                <c:manualLayout>
                  <c:x val="-2.7807908025913233E-2"/>
                  <c:y val="2.07975694444444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ECE-4FB6-88D4-F0CE0E9554B5}"/>
                </c:ext>
              </c:extLst>
            </c:dLbl>
            <c:dLbl>
              <c:idx val="8"/>
              <c:layout>
                <c:manualLayout>
                  <c:x val="-2.6140584685531782E-2"/>
                  <c:y val="9.11840277777777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77582519816634"/>
                      <c:h val="0.164967708333333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FECE-4FB6-88D4-F0CE0E9554B5}"/>
                </c:ext>
              </c:extLst>
            </c:dLbl>
            <c:dLbl>
              <c:idx val="9"/>
              <c:layout>
                <c:manualLayout>
                  <c:x val="5.981329536660445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ECE-4FB6-88D4-F0CE0E9554B5}"/>
                </c:ext>
              </c:extLst>
            </c:dLbl>
            <c:dLbl>
              <c:idx val="10"/>
              <c:layout>
                <c:manualLayout>
                  <c:x val="9.3737948990841563E-2"/>
                  <c:y val="7.43784722222222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ECE-4FB6-88D4-F0CE0E955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Sheet1!$B$57:$B$67</c:f>
              <c:strCache>
                <c:ptCount val="11"/>
                <c:pt idx="0">
                  <c:v>เครื่องจักรขนส่งที่ใช้พลังงานขับเคลื่อน</c:v>
                </c:pt>
                <c:pt idx="1">
                  <c:v>โครงสร้างชั่วคราว, อาคาร, สิ่งปลูกสร้าง ฯลฯ</c:v>
                </c:pt>
                <c:pt idx="2">
                  <c:v>วัสดุ</c:v>
                </c:pt>
                <c:pt idx="3">
                  <c:v>สินค้าและพัสดุ</c:v>
                </c:pt>
                <c:pt idx="4">
                  <c:v>เครื่องจักรก่อสร้าง  ฯลฯ</c:v>
                </c:pt>
                <c:pt idx="5">
                  <c:v>เครื่องมือ</c:v>
                </c:pt>
                <c:pt idx="6">
                  <c:v>เครื่องจักรที่ใช้พลังงานขับเคลื่อนทั่วไป</c:v>
                </c:pt>
                <c:pt idx="7">
                  <c:v>ยานพาหนะ</c:v>
                </c:pt>
                <c:pt idx="8">
                  <c:v>เครื่องจักรหรือเครื่องมือที่ใช้แรงคน ฯลฯ</c:v>
                </c:pt>
                <c:pt idx="9">
                  <c:v>อุปกรณ์และสิ่งอำนวยความสะดวกอื่นๆ</c:v>
                </c:pt>
                <c:pt idx="10">
                  <c:v>อื่นๆ</c:v>
                </c:pt>
              </c:strCache>
            </c:strRef>
          </c:cat>
          <c:val>
            <c:numRef>
              <c:f>Sheet1!$C$57:$C$67</c:f>
              <c:numCache>
                <c:formatCode>General</c:formatCode>
                <c:ptCount val="11"/>
                <c:pt idx="0">
                  <c:v>32</c:v>
                </c:pt>
                <c:pt idx="1">
                  <c:v>13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ECE-4FB6-88D4-F0CE0E955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 rtl="0"/>
            <a:fld id="{D95B7262-B3D8-4D0B-8E0A-45066E572441}" type="datetimeFigureOut">
              <a:rPr kumimoji="1" lang="ja-JP" altLang="en-US" smtClean="0"/>
              <a:pPr rtl="0"/>
              <a:t>2021/7/28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 rtl="0"/>
            <a:fld id="{B50DE259-8F01-4AB9-83D5-E3C021AA63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4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 rtl="0"/>
            <a:fld id="{025171F1-5164-480A-97A8-F69C2ED04A11}" type="datetimeFigureOut">
              <a:rPr kumimoji="1" lang="ja-JP" altLang="en-US" smtClean="0"/>
              <a:pPr rtl="0"/>
              <a:t>2021/7/28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8" y="4686500"/>
            <a:ext cx="5388610" cy="4439841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 rtl="0"/>
            <a:fld id="{F15D19CC-259D-4E7D-8FA0-3520727AB6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28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80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37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06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9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9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8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th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"/>
              <a:t>マスタ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th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th"/>
              <a:t>マスタ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"/>
              <a:t>マスタ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th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"/>
              <a:t>マスタ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"/>
              <a:t>マスタ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"/>
              <a:t>マスタ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"/>
              <a:t>マスタ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th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"/>
              <a:t>マスタ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th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"/>
              <a:t>マスタ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kumimoji="1" lang="ja-JP" altLang="en-US"/>
              <a:t>2021/7/6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CC8DC9F-64C0-49B9-AE59-B52478A04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93256"/>
            <a:ext cx="3535958" cy="265196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99592" y="1431941"/>
            <a:ext cx="7446467" cy="7920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 rtl="0"/>
            <a:r>
              <a:rPr lang="th" sz="24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เพื่อการทำงานอย่างปลอดภัยและมีสุขภาพแข็งแรง</a:t>
            </a:r>
            <a:endParaRPr lang="en-US" altLang="ja-JP" sz="2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9087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ถึงทุกท่านที่ทำงานในงานกำจัดขยะของเสียในอุตสาหกรรม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42A8D6D-3EA4-4EC0-A4C3-1FB3FA03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06663"/>
            <a:ext cx="4618511" cy="329068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556025" y="641478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1</a:t>
            </a:fld>
            <a:endParaRPr kumimoji="1" lang="ja-JP" altLang="en-US" sz="1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04812" y="205060"/>
            <a:ext cx="5607347" cy="4876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th"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ประเด็นสำคัญเรื่องที่ 4 ปฏิบัติตามขั้นตอนการทำงานที่ได้กำหนดไว้!</a:t>
            </a:r>
            <a:endParaRPr lang="ja-JP" altLang="en-US" sz="1400" b="1" dirty="0">
              <a:solidFill>
                <a:schemeClr val="bg1"/>
              </a:solidFill>
              <a:latin typeface="Tahoma" panose="020B0604030504040204" pitchFamily="34" charset="0"/>
              <a:ea typeface="ＭＳ ゴシック" pitchFamily="49" charset="-128"/>
              <a:cs typeface="Tahoma" panose="020B060403050404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48680" y="1784648"/>
            <a:ext cx="8271792" cy="1788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rtlCol="0" anchor="ctr"/>
          <a:lstStyle/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th" sz="12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◆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ปฏิบัติตาม </a:t>
            </a: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ขั้นตอนการทำงาน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ที่กำหนดไว้ (มาตรฐานการทำงาน) อย่างถี่ถ้วน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th" sz="12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◆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ทบทวน, ฝึกฝน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และเรียนรู้ขั้นตอนการทำงานที่แสดงไว้ในเอกสารขั้นตอนการทำงาน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th" sz="12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◆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ทำความเข้าใจ</a:t>
            </a: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สิ่งที่ควรทำ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สิ่งที่ไม่ควรทำ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ในด้านความปลอดภัย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th" sz="12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◆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th" sz="1200" spc="-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เวลาที่</a:t>
            </a:r>
            <a:r>
              <a:rPr lang="th" sz="1200" spc="-5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ไม่เข้าใจ</a:t>
            </a:r>
            <a:r>
              <a:rPr lang="th" sz="1200" spc="-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ขั้นตอนการทำงาน ให้ตรวจสอบยืนยันกับผู้รับผิดชอบเสมอ ไม่ปล่อยทิ้งไว้อย่างนั้น</a:t>
            </a:r>
            <a:endParaRPr lang="en-US" altLang="ja-JP" sz="1200" spc="-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8775" indent="-358775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th" sz="12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◆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ระวัง</a:t>
            </a: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การบาดเจ็บที่เกิดจากความคุ้นเคย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และอย่าเคลื่อนไหวอย่างใจร้อนหรือบีบบังคับ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8313" y="764704"/>
            <a:ext cx="80641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○ มีอันตรายที่คาดไม่ถึงมากมายในสถานที่ทำงาน　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indent="-182563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○ ขั้นตอนการทำงานที่กำหนดไว้ในสถานที่ทำงาน ถือเป็นกฎเกณฑ์เพื่อการทำงานอย่างปลอดภัย / ถูกหลักอาชีวอนามัย และมีประสิทธิภาพ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○ ขอให้ปฏิบัติตามขั้นตอนการทำงานและปกป้องตนเอง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7542692" y="1412776"/>
            <a:ext cx="1307805" cy="1607402"/>
            <a:chOff x="907651" y="4896811"/>
            <a:chExt cx="1070723" cy="1369700"/>
          </a:xfrm>
        </p:grpSpPr>
        <p:pic>
          <p:nvPicPr>
            <p:cNvPr id="8" name="Picture 2" descr="C:\Users\User07.PC007\AppData\Local\Microsoft\Windows\Temporary Internet Files\Content.IE5\4NMNC06D\gatag-00002569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8723">
              <a:off x="938070" y="4896811"/>
              <a:ext cx="1009887" cy="136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 rot="20973691">
              <a:off x="907651" y="5354941"/>
              <a:ext cx="1070723" cy="393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th" sz="120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เอกสารขั้นตอน</a:t>
              </a:r>
              <a:endParaRPr kumimoji="1" lang="en-US" altLang="ja-JP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rtl="0"/>
              <a:r>
                <a:rPr lang="th" sz="120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การทำงาน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60736" y="3677830"/>
            <a:ext cx="840070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[ตัวอย่างงานคัดแยกและกำจัด]</a:t>
            </a:r>
          </a:p>
          <a:p>
            <a:pPr marL="182563" indent="-182563" algn="just" rtl="0">
              <a:spcBef>
                <a:spcPts val="600"/>
              </a:spcBef>
            </a:pP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สำหรับการคัดแยก ให้กำจัดสารอันตราย เช่น กระป๋องสเปรย์, กระป๋องแก๊ส ฯลฯ วัตถุปิดผนึก, วัตถุที่ไม่รู้จักแน่ชัด ฯลฯ และหากสามารถระบุซัพพลายเออร์ได้ให้ส่งคืน หรือหากไม่สามารถระบุซัพพลายเออร์ได้ให้ร้องขอไปยังผู้รับเหมาเฉพาะทาง</a:t>
            </a:r>
            <a:endParaRPr lang="ja-JP" altLang="ja-JP" sz="1200" dirty="0"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  <a:p>
            <a:pPr marL="182563" indent="-182563" algn="just" rtl="0">
              <a:spcBef>
                <a:spcPts val="600"/>
              </a:spcBef>
            </a:pP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หากคนงานทำงานคัดแยกที่ลานรับวัสดุเข้ามา ฯลฯ จะต้องแยกเขตพื้นที่ทำงานและเขตพื้นที่ขับเคลื่อนยานพาหนะออกจากกัน และดำเนินมาตรการป้องกัน เช่น กำหนดผู้บอกทางสำหรับยานพาหนะไว้ประจำจุด ฯลฯ เพื่อป้องกันการสัมผัสชนกับยานพาหนะประเภทต่างๆ เช่น รถโฟล์คลิฟต์, รถขนส่งสินค้า ฯลฯ</a:t>
            </a:r>
            <a:endParaRPr lang="ja-JP" altLang="ja-JP" sz="1200" dirty="0"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  <a:p>
            <a:pPr marL="182563" indent="-182563" algn="just" rtl="0">
              <a:spcBef>
                <a:spcPts val="600"/>
              </a:spcBef>
            </a:pP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สวมอุปกรณ์ป้องกันตามความจำเป็น เช่น หมวกเซฟตี้, แว่นตาป้องกัน, หน้ากากกันฝุ่น, รองเท้าเซฟตี้, ถุงมือหนัง ฯลฯ</a:t>
            </a:r>
            <a:endParaRPr lang="ja-JP" altLang="ja-JP" sz="1200" dirty="0"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  <a:p>
            <a:pPr marL="182563" indent="-182563" algn="just" rtl="0">
              <a:spcBef>
                <a:spcPts val="600"/>
              </a:spcBef>
            </a:pP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หากมีความกังวลเกี่ยวกับฝุ่น ให้ฉีดโปรยน้ำเพื่อให้ชุ่มชื้นขึ้น</a:t>
            </a:r>
          </a:p>
          <a:p>
            <a:pPr marL="182563" indent="-182563" algn="just" rtl="0">
              <a:spcBef>
                <a:spcPts val="600"/>
              </a:spcBef>
            </a:pP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</a:t>
            </a:r>
            <a:r>
              <a:rPr lang="th" sz="1200" spc="-2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กรณีที่ทำการคัดแยกของหนักด้วยแรงคน ต้องทำงานโดยไม่ให้ส่วนสะโพก ฯลฯ รับน้ำหนักและไม่ให้น้ำหนักเกินที่กำหนด นอกจากนี้ เมื่อทำงานพร้อมกันด้วยคนงานหลายคน ให้กำหนดผู้ควบคุมงานและปฏิบัติตามคำสั่ง</a:t>
            </a:r>
            <a:endParaRPr kumimoji="1" lang="ja-JP" altLang="en-US" sz="1200" spc="-20" dirty="0"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91880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10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812" y="116632"/>
            <a:ext cx="6543451" cy="4870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ประเด็นสำคัญเรื่องที่ 5 เพิ่มความปลอดภัยด้วยการบังคับให้ทำกิจกรรม 4ส / 5ส</a:t>
            </a:r>
            <a:endParaRPr lang="ja-JP" altLang="en-US" sz="1400" b="1" dirty="0">
              <a:solidFill>
                <a:schemeClr val="bg1"/>
              </a:solidFill>
              <a:latin typeface="Tahoma" panose="020B0604030504040204" pitchFamily="34" charset="0"/>
              <a:ea typeface="ＭＳ ゴシック" pitchFamily="49" charset="-128"/>
              <a:cs typeface="Tahoma" panose="020B0604030504040204" pitchFamily="34" charset="0"/>
            </a:endParaRPr>
          </a:p>
        </p:txBody>
      </p:sp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8C8CDC7E-BDEB-4112-AF57-7D879CBC4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076932"/>
              </p:ext>
            </p:extLst>
          </p:nvPr>
        </p:nvGraphicFramePr>
        <p:xfrm>
          <a:off x="476250" y="764705"/>
          <a:ext cx="8416230" cy="5616623"/>
        </p:xfrm>
        <a:graphic>
          <a:graphicData uri="http://schemas.openxmlformats.org/drawingml/2006/table">
            <a:tbl>
              <a:tblPr/>
              <a:tblGrid>
                <a:gridCol w="2079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[สะสาง (Seiri)]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r>
                        <a:rPr lang="th" sz="14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แยกของที่จำเป็นกับของที่ไม่จำเป็นออกจากกัน แล้วทิ้งของที่ไม่จำเป็นไป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(หากวางของที่ไม่จำเป็นไว้ อาจสะดุดหกล้มและลำดับขั้นตอนการทำงานจะแย่ลง)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[สะดวก (Seiton)]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4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　จัดวางของที่จำเป็นไว้อย่างเข้าใจง่าย เพื่อให้ใช้ได้ง่าย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(หากต้องหาของที่จำเป็น ประสิทธิภาพการทำงานจะลดลง และหากแสดงสภาพที่จัดไว้ดั้งเดิมด้วยภาพถ่ายเอาไว้ จะเข้าใจง่ายยิ่งขึ้น)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[สุขลักษณะ (Seiketsu)]</a:t>
                      </a:r>
                      <a:r>
                        <a:rPr lang="th" sz="1400" b="0" i="0" u="none" strike="noStrike" cap="none" normalizeH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メイリオ" pitchFamily="50" charset="-128"/>
                        <a:cs typeface="Tahoma" panose="020B0604030504040204" pitchFamily="34" charset="0"/>
                      </a:endParaRP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4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　กำจัดสิ่งสกปรกและทำสภาพแวดล้อมรอบตัวให้สวยงาม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(จำเป็นต้องทำเพื่อรักษาการทำงานของเครื่องจักรให้เป็นปกติ  นอกจากนี้ ในสถานที่ทำงานที่คุณจัดการสินค้าของลูกค้า จำเป็นต้องให้สะอาดถูกสุขลักษณะเพื่อไม่ให้สินค้าของลูกค้าสกปรก)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[สะอาด (Seisou)]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4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　กำจัดสิ่งสกปรกและเศษขยะออกจากเครื่องจักร / เครื่องมือ, พื้นที่ขนถ่าย, พื้นที่จัดเก็บ ฯลฯ</a:t>
                      </a: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(จำเป็นต้องเช็ดพื้นที่เปียกในทันที เพื่อป้องกันการหกล้ม)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1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4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[สร้างนิสัย (Shitsuke)]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r>
                        <a:rPr lang="th" sz="14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ปฏิบัติตามสิ่งที่ได้กำหนดไว้อย่างถี่ถ้วน และทำซ้ำจนเป็นนิสัย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" sz="12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(สะสาง (Seiri), สะดวก (Seiton), สุขลักษณะ (Seiketsu), สะอาด (Seisou) ไม่เพียงแต่ความเข้าใจเท่านั้น ยังจำเป็นต้องฝึกให้เป็นนิสัยเพื่อให้สามารถทำได้จริง)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" name="図 22">
            <a:extLst>
              <a:ext uri="{FF2B5EF4-FFF2-40B4-BE49-F238E27FC236}">
                <a16:creationId xmlns:a16="http://schemas.microsoft.com/office/drawing/2014/main" id="{FAE82D70-F1AC-460E-814F-774C4A04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040" y="1052736"/>
            <a:ext cx="888271" cy="7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図 26">
            <a:extLst>
              <a:ext uri="{FF2B5EF4-FFF2-40B4-BE49-F238E27FC236}">
                <a16:creationId xmlns:a16="http://schemas.microsoft.com/office/drawing/2014/main" id="{719F7625-023A-43AA-ACF8-7EDE6922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4711" y="2188047"/>
            <a:ext cx="602050" cy="77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図 28">
            <a:extLst>
              <a:ext uri="{FF2B5EF4-FFF2-40B4-BE49-F238E27FC236}">
                <a16:creationId xmlns:a16="http://schemas.microsoft.com/office/drawing/2014/main" id="{28776E34-00D4-40BF-B4F0-1D842F51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1940" y="3356991"/>
            <a:ext cx="687336" cy="71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図 27">
            <a:extLst>
              <a:ext uri="{FF2B5EF4-FFF2-40B4-BE49-F238E27FC236}">
                <a16:creationId xmlns:a16="http://schemas.microsoft.com/office/drawing/2014/main" id="{57B26C11-38DC-419F-A4EE-A9F8DCF9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7779" y="4437111"/>
            <a:ext cx="687336" cy="65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図 29">
            <a:extLst>
              <a:ext uri="{FF2B5EF4-FFF2-40B4-BE49-F238E27FC236}">
                <a16:creationId xmlns:a16="http://schemas.microsoft.com/office/drawing/2014/main" id="{7D482C74-841F-4AD5-93B1-0BDFF8BE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5661248"/>
            <a:ext cx="720080" cy="6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11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F8E6EAE-965C-4AF8-8E21-D6A5748D2684}"/>
              </a:ext>
            </a:extLst>
          </p:cNvPr>
          <p:cNvGrpSpPr/>
          <p:nvPr/>
        </p:nvGrpSpPr>
        <p:grpSpPr>
          <a:xfrm>
            <a:off x="539552" y="1320124"/>
            <a:ext cx="8352928" cy="4701164"/>
            <a:chOff x="539552" y="1320124"/>
            <a:chExt cx="8136904" cy="4701164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0B568D09-36D2-4299-BFAD-E68E80075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1320124"/>
              <a:ext cx="8136904" cy="470116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tIns="72000" rIns="72000" rtlCol="0"/>
            <a:lstStyle/>
            <a:p>
              <a:pPr algn="just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テキスト ボックス 3">
              <a:extLst>
                <a:ext uri="{FF2B5EF4-FFF2-40B4-BE49-F238E27FC236}">
                  <a16:creationId xmlns:a16="http://schemas.microsoft.com/office/drawing/2014/main" id="{436C7C10-9BB2-4E0F-96C1-9787D5B88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3267" y="1683033"/>
              <a:ext cx="3509181" cy="307777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 rtl="0"/>
              <a:r>
                <a:rPr lang="th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สถานที่ทำงานที่มีกิจกรรม 5ส ไม่เพียงพอ</a:t>
              </a:r>
            </a:p>
          </p:txBody>
        </p:sp>
        <p:sp>
          <p:nvSpPr>
            <p:cNvPr id="20" name="円/楕円 4">
              <a:extLst>
                <a:ext uri="{FF2B5EF4-FFF2-40B4-BE49-F238E27FC236}">
                  <a16:creationId xmlns:a16="http://schemas.microsoft.com/office/drawing/2014/main" id="{FBF69492-A95D-489F-A197-74B52E3A3655}"/>
                </a:ext>
              </a:extLst>
            </p:cNvPr>
            <p:cNvSpPr/>
            <p:nvPr/>
          </p:nvSpPr>
          <p:spPr>
            <a:xfrm>
              <a:off x="3498874" y="3624380"/>
              <a:ext cx="2081238" cy="70643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การทำ 5ส บกพร่อง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199BE30-C044-4F5F-84AF-85B4E27D9575}"/>
                </a:ext>
              </a:extLst>
            </p:cNvPr>
            <p:cNvSpPr/>
            <p:nvPr/>
          </p:nvSpPr>
          <p:spPr>
            <a:xfrm>
              <a:off x="971600" y="2256228"/>
              <a:ext cx="3306736" cy="992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เกิดอุบัติภัยความเสียหาย / โรคจากการประกอบอาชีพ</a:t>
              </a:r>
              <a:endParaRPr lang="en-US" altLang="ja-JP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สภาพแวดล้อมของสถานที่ทำงานแย่ลง</a:t>
              </a:r>
              <a:endParaRPr lang="en-US" altLang="ja-JP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82563" indent="-182563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เกิดอุบัติภัยความเสียหายที่มีสาเหตุจากการทำงาน　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550D274-F87C-45D5-A978-1C33F99D8AFF}"/>
                </a:ext>
              </a:extLst>
            </p:cNvPr>
            <p:cNvSpPr/>
            <p:nvPr/>
          </p:nvSpPr>
          <p:spPr>
            <a:xfrm>
              <a:off x="4727625" y="2184220"/>
              <a:ext cx="3668248" cy="13503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2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ประสิทธิภาพในการผลิตลดลง</a:t>
              </a:r>
              <a:endParaRPr lang="en-US" altLang="ja-JP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82563" indent="-182563"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เกิดการฝืนเกิน (Muri) หรือเหลือสิ้นเปลือง (Muda) และประสิทธิภาพลดลง</a:t>
              </a:r>
              <a:endParaRPr lang="en-US" altLang="ja-JP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82563" indent="-182563"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เครื่องจักรขัดข้องหรือเกิดปัญหา</a:t>
              </a:r>
              <a:endParaRPr lang="en-US" altLang="ja-JP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82563" indent="-182563"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เกิดความล่าช้าในการจัดส่งสินค้าออก ฯลฯ　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C426AB2-A766-4A5C-8A47-8CD6C2C65A9A}"/>
                </a:ext>
              </a:extLst>
            </p:cNvPr>
            <p:cNvSpPr/>
            <p:nvPr/>
          </p:nvSpPr>
          <p:spPr>
            <a:xfrm>
              <a:off x="759610" y="4077072"/>
              <a:ext cx="2372230" cy="14608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สูญเสียความน่าเชื่อถือ</a:t>
              </a:r>
              <a:endParaRPr lang="en-US" altLang="ja-JP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82563" indent="-182563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ผู้ประกอบธุรกิจที่จ้างวานให้นำขยะของเสียออก ฯลฯ เกิดความผิดหวัง</a:t>
              </a:r>
              <a:endParaRPr lang="en-US" altLang="ja-JP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30175" indent="-130175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ขวัญกำลังใจ (ความกระตือรือร้น) ของผู้ปฏิบัติงานลดลง　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D893127-2EF7-4A30-BD4C-8F87CCACBDD9}"/>
                </a:ext>
              </a:extLst>
            </p:cNvPr>
            <p:cNvSpPr/>
            <p:nvPr/>
          </p:nvSpPr>
          <p:spPr>
            <a:xfrm>
              <a:off x="3563888" y="5064540"/>
              <a:ext cx="1950379" cy="6687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สิ้นเปลืองทรัพยากร</a:t>
              </a:r>
              <a:endParaRPr lang="en-US" altLang="ja-JP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ใช้วัสดุอย่างสิ้นเปลือง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3B26A4E-F568-40EA-B6EE-833D2CBC62A3}"/>
                </a:ext>
              </a:extLst>
            </p:cNvPr>
            <p:cNvSpPr/>
            <p:nvPr/>
          </p:nvSpPr>
          <p:spPr>
            <a:xfrm>
              <a:off x="5802337" y="4427234"/>
              <a:ext cx="2593536" cy="9727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/>
            <a:lstStyle/>
            <a:p>
              <a:pPr algn="just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เกิดความเสียหายต่อสาธารณะ</a:t>
              </a:r>
              <a:endParaRPr lang="en-US" altLang="ja-JP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น้ำมันและสารอันตรายรั่วไหล</a:t>
              </a:r>
              <a:endParaRPr lang="en-US" altLang="ja-JP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82563" indent="-182563" algn="just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เกิดกลิ่นผิดปกติ ฯลฯ</a:t>
              </a:r>
            </a:p>
          </p:txBody>
        </p:sp>
        <p:sp>
          <p:nvSpPr>
            <p:cNvPr id="26" name="左矢印 6">
              <a:extLst>
                <a:ext uri="{FF2B5EF4-FFF2-40B4-BE49-F238E27FC236}">
                  <a16:creationId xmlns:a16="http://schemas.microsoft.com/office/drawing/2014/main" id="{23DCFA92-6049-4EFC-809C-198D6A6EADF0}"/>
                </a:ext>
              </a:extLst>
            </p:cNvPr>
            <p:cNvSpPr/>
            <p:nvPr/>
          </p:nvSpPr>
          <p:spPr>
            <a:xfrm rot="1481177">
              <a:off x="2970237" y="3575007"/>
              <a:ext cx="503237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左矢印 20">
              <a:extLst>
                <a:ext uri="{FF2B5EF4-FFF2-40B4-BE49-F238E27FC236}">
                  <a16:creationId xmlns:a16="http://schemas.microsoft.com/office/drawing/2014/main" id="{48A77534-705C-42FD-8051-DFD859DF1C57}"/>
                </a:ext>
              </a:extLst>
            </p:cNvPr>
            <p:cNvSpPr/>
            <p:nvPr/>
          </p:nvSpPr>
          <p:spPr>
            <a:xfrm rot="20118823" flipV="1">
              <a:off x="3177109" y="4353006"/>
              <a:ext cx="503237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左矢印 21">
              <a:extLst>
                <a:ext uri="{FF2B5EF4-FFF2-40B4-BE49-F238E27FC236}">
                  <a16:creationId xmlns:a16="http://schemas.microsoft.com/office/drawing/2014/main" id="{905E2ECE-C35C-48E1-98BF-D00B0E4C4135}"/>
                </a:ext>
              </a:extLst>
            </p:cNvPr>
            <p:cNvSpPr/>
            <p:nvPr/>
          </p:nvSpPr>
          <p:spPr>
            <a:xfrm rot="20118823" flipH="1">
              <a:off x="5664912" y="3644253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左矢印 22">
              <a:extLst>
                <a:ext uri="{FF2B5EF4-FFF2-40B4-BE49-F238E27FC236}">
                  <a16:creationId xmlns:a16="http://schemas.microsoft.com/office/drawing/2014/main" id="{0FFC8CEB-BD14-44DD-90A7-9DE9C3163EFC}"/>
                </a:ext>
              </a:extLst>
            </p:cNvPr>
            <p:cNvSpPr/>
            <p:nvPr/>
          </p:nvSpPr>
          <p:spPr>
            <a:xfrm rot="1481177" flipH="1" flipV="1">
              <a:off x="5186501" y="4377526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左矢印 23">
              <a:extLst>
                <a:ext uri="{FF2B5EF4-FFF2-40B4-BE49-F238E27FC236}">
                  <a16:creationId xmlns:a16="http://schemas.microsoft.com/office/drawing/2014/main" id="{49287525-9062-47B0-BB44-BF30A79756BC}"/>
                </a:ext>
              </a:extLst>
            </p:cNvPr>
            <p:cNvSpPr/>
            <p:nvPr/>
          </p:nvSpPr>
          <p:spPr>
            <a:xfrm rot="16200000">
              <a:off x="4285748" y="4605418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C188FB-0380-492D-95F3-3079E221C665}"/>
              </a:ext>
            </a:extLst>
          </p:cNvPr>
          <p:cNvSpPr/>
          <p:nvPr/>
        </p:nvSpPr>
        <p:spPr>
          <a:xfrm>
            <a:off x="539552" y="332656"/>
            <a:ext cx="8208912" cy="65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○ หากทำ 5ส ไม่เพียงพอ ...</a:t>
            </a:r>
            <a:r>
              <a:rPr lang="th" sz="12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 การทำ 5ส ที่ไม่เพียงพอจะส่งผลเสียต่างๆ ดังนี้ ดังนั้น ขอให้ปฏิบัติเป็นประจำเสมอ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12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0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395535" y="1675361"/>
            <a:ext cx="8519949" cy="4628203"/>
            <a:chOff x="467544" y="858466"/>
            <a:chExt cx="8136904" cy="6505509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th" sz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ขอให้เรียนรู้จากอุบัติภัยความเสียหายในการทำงานของอุตสาหกรรมการผลิต และนำประเด็นสำคัญด้านความปลอดภัยต่อไปนี้ไปใช้</a:t>
              </a:r>
              <a:endParaRPr lang="en-US" altLang="ja-JP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6"/>
              <a:ext cx="8136904" cy="65055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th" sz="12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ผู้ปฏิบัติงานต้องคำนึงถึงการทำงานที่ปลอดภัย !</a:t>
              </a:r>
              <a:endParaRPr lang="en-US" altLang="ja-JP" sz="1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defRPr/>
              </a:pPr>
              <a:r>
                <a:rPr lang="th" sz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　มีบางงานที่ต้องทำเพียงคนเดียวภายในพื้นที่ของผู้จ้างวานให้นำขยะของเสียออก ฯลฯ ดังนั้นจึงต้องตระหนักด้วยตนเองและ </a:t>
              </a:r>
              <a:endPara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defRPr/>
              </a:pPr>
              <a:r>
                <a:rPr lang="th" sz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ปฏิบัติตามวิธีการทำงานที่ปลอดภัย</a:t>
              </a:r>
              <a:endPara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th" sz="12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หากสายพานเกิดการติดขัด ต้องหยุดสายพานก่อนแล้วจึงตรวจสอบและซ่อมแซม !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th" sz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- ต้องหยุดสายพานให้แน่ชัดก่อนแล้วจึงจัดการ, ซ่อมแซม หรือตรวจสอบการติดขัด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th" sz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- ห้ามข้ามหรือคร่อมสายพาน　</a:t>
              </a:r>
            </a:p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th" sz="12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ระวังป้องกันการสัมผัสชนกับเครื่องจักรหนักหรือรถโฟล์คลิฟต์ เวลาเดินผ่านภายในพื้นที่ !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th" sz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- เดินในเส้นทางที่ปลอดภัย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th" sz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- ห้ามพุ่งออกมาจากด้านหลังกองสินค้าหรือพัสดุ</a:t>
              </a:r>
              <a:endPara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th" sz="12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คนขับเครื่องจักรหนักต้องระวังป้องกันการสัมผัสชนกับคนเดินเท้า ฯลฯ !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th" sz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- หากเครื่องจักรหนักที่จอดอยู่เริ่มเคลื่อนที่ ก็ห้ามขึ้นขับหรือพยายามหยุด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th" sz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- ห้ามยื่นตัวหรือส่วนของร่างกายออกจากที่นั่งคนขับ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th" sz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- ระวังการสัมผัสชนกับคนเดินเท้าเวลาบรรทุกสินค้าบนเครื่องจักรหนักและเคลื่อนที่ไปข้างหน้า</a:t>
              </a:r>
            </a:p>
            <a:p>
              <a:pPr rtl="0">
                <a:lnSpc>
                  <a:spcPct val="125000"/>
                </a:lnSpc>
                <a:defRPr/>
              </a:pPr>
              <a:endParaRPr lang="en-US" altLang="ja-JP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defRPr/>
              </a:pPr>
              <a:endParaRPr lang="ja-JP" altLang="en-US" sz="1200" dirty="0">
                <a:solidFill>
                  <a:srgbClr val="C00000"/>
                </a:solidFill>
                <a:latin typeface="Tahoma" panose="020B0604030504040204" pitchFamily="34" charset="0"/>
                <a:ea typeface="メイリオ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04812" y="1223438"/>
            <a:ext cx="783959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th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ประเด็นสำคัญในการป้องกันอุบัติภัยความเสียหายจาก "การถูกหนีบทับ / ถูกดึงลากเข้าไป"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85637F-3A30-4C0A-BD0D-20602EA9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12" y="2512837"/>
            <a:ext cx="2448272" cy="1944216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04812" y="471041"/>
            <a:ext cx="7551564" cy="4207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th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ประเด็นสำคัญเรื่องที่ 6 ทำให้สถานที่ทำงานปลอดภัยโดยร่วมกันทำงานอย่างปลอดภัยทุกคน!</a:t>
            </a:r>
            <a:endParaRPr lang="ja-JP" altLang="en-US" sz="1400" b="1" dirty="0">
              <a:solidFill>
                <a:prstClr val="white"/>
              </a:solidFill>
              <a:latin typeface="Tahoma" panose="020B0604030504040204" pitchFamily="34" charset="0"/>
              <a:ea typeface="ＭＳ ゴシック" pitchFamily="49" charset="-128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1148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13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2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412403" y="692696"/>
            <a:ext cx="5887789" cy="194421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th" sz="1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กรณีตัวอย่าง (2)-1</a:t>
            </a:r>
            <a:r>
              <a:rPr lang="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อนที่คนงานกำลังกำจัดผงยิปซั่มที่เกาะติดกับชิ้นส่วนลูกกลิ้งหมุนกลับของสายพานป้อนเข้าในเครื่องบดโดยใช้แปรงลวดขูดออก กลับทำงานโดยไม่หยุดสายพานป้อนเข้า จึงถูกดึงลากเข้าไปตั้งแต่แขนขวาจนถึงหน้าอกพร้อมกับแปรงลวด ระหว่างชิ้นส่วนลูกกลิ้งหมุนกลับกับสายพาน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671" y="188640"/>
            <a:ext cx="632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[กรณีตัวอย่างอุบัติภัยความเสียหายจากการถูกหนีบทับ / ถูกดึงลากเข้าไป]</a:t>
            </a:r>
            <a:endParaRPr lang="ja-JP" altLang="en-US" sz="1600" dirty="0">
              <a:solidFill>
                <a:srgbClr val="0000CC"/>
              </a:solidFill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707C8C-20B9-4318-9F4A-EC2DB7054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5" y="695907"/>
            <a:ext cx="2395985" cy="179698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0D2B55B-1169-40C0-86FD-637AF7F3764A}"/>
              </a:ext>
            </a:extLst>
          </p:cNvPr>
          <p:cNvSpPr/>
          <p:nvPr/>
        </p:nvSpPr>
        <p:spPr bwMode="auto">
          <a:xfrm>
            <a:off x="395536" y="2852936"/>
            <a:ext cx="5887789" cy="158546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th" sz="14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กรณีตัวอย่าง (2)-2 </a:t>
            </a: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ร่างกายคนงานถูกหนีบทับโดยชิ้นส่วนที่กำลังเคลื่อนที่บนสายพาน เนื่องจากทำการตรวจสอบสภาพความตึงของโซ่ในขณะที่สายพานกำลังทำงาน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DEBBA7-D233-446B-A1BD-3A91239AC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64" y="2852936"/>
            <a:ext cx="2448272" cy="194421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7E3BFAA-CB61-48C3-9C78-3D88FDEB6811}"/>
              </a:ext>
            </a:extLst>
          </p:cNvPr>
          <p:cNvSpPr/>
          <p:nvPr/>
        </p:nvSpPr>
        <p:spPr bwMode="auto">
          <a:xfrm>
            <a:off x="412403" y="4632083"/>
            <a:ext cx="5887789" cy="172947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กรณีตัวอย่าง (2)-3 </a:t>
            </a: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ประตูท้ายรถตกลงมากะทันหันและหนีบทับคนงาน ตอนที่ยกประตูท้ายรถขึ้นเพื่อตรวจสอบส่วนที่เชื่อมต่อระหว่างตู้ขยะกับประตูท้าย ในการตรวจสอบรถเก็บขยะ</a:t>
            </a:r>
            <a:r>
              <a:rPr lang="th" sz="14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ja-JP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schemeClr val="tx1"/>
              </a:solidFill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0E4BD55-DBAF-4D11-9CF8-DA352E242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31" y="4581128"/>
            <a:ext cx="2395984" cy="170713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14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412776"/>
            <a:ext cx="8351142" cy="4536504"/>
            <a:chOff x="467544" y="858466"/>
            <a:chExt cx="8136904" cy="6505509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th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ขอให้เรียนรู้จากอุบัติภัยความเสียหายในการทำงานของอุตสาหกรรมการผลิต และนำประเด็นสำคัญด้านความปลอดภัยต่อไปนี้ไปใช้</a:t>
              </a:r>
              <a:endParaRPr lang="en-US" altLang="ja-JP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6"/>
              <a:ext cx="8136904" cy="65055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40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ผู้ปฏิบัติงานต้องคำนึงถึงการทำงานที่ปลอดภัย !</a:t>
              </a:r>
              <a:endParaRPr lang="en-US" altLang="ja-JP" sz="1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　มีบางงานที่ต้องทำเพียงคนเดียวภายในพื้นที่ของผู้จ้างวานให้นำขยะของเสียออก ฯลฯ </a:t>
              </a:r>
              <a:endPara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ดังนั้นขอให้ตระหนักด้วยตนเองและ ปฏิบัติตามวิธีการทำงานที่ปลอดภัย</a:t>
              </a:r>
              <a:endParaRPr lang="en-US" altLang="ja-JP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40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ต้องหลีกเลี่ยงการทำงานโดยเหยียบที่กั้นกระบะ ! </a:t>
              </a:r>
              <a:endParaRPr lang="en-US" altLang="ja-JP" sz="1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82563"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400" spc="-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เมื่อทำงานบนกระบะท้ายรถบรรทุก ขอให้ติดตั้งแท่นเหยียบแบบเคลื่อนย้ายได้ ฯลฯ ใกล้กับกระบะท้ายรถบรรทุก และหลีกเลี่ยงการทำงานโดยเหยียบที่กั้นกระบะ</a:t>
              </a:r>
              <a:endParaRPr lang="en-US" altLang="ja-JP" sz="1400" spc="-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40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ต้องใช้อุปกรณ์สำหรับขึ้นลงกระบะท้ายรถบรรทุก !</a:t>
              </a:r>
              <a:endParaRPr lang="en-US" altLang="ja-JP" sz="1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40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　</a:t>
              </a:r>
              <a:r>
                <a:rPr lang="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กรณีที่ทำงานภายในพื้นที่ของผู้จ้างวานให้นำขยะของเสียออก ขอให้ทำความเข้าใจกับผู้จ้างวาน ฯลฯ เพื่อติดตั้งอุปกรณ์สำหรับขึ้นลง　(ภาพถ่าย 3)</a:t>
              </a:r>
              <a:endParaRPr lang="en-US" altLang="ja-JP" sz="1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40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ใช้งาน "อุปกรณ์สำหรับป้องกันการพลัดตก" </a:t>
              </a:r>
              <a:r>
                <a:rPr lang="th" sz="1400" baseline="300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</a:t>
              </a:r>
              <a:r>
                <a:rPr lang="th" sz="140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เสมอ หากมีอุปกรณ์สำหรับยึดเกี่ยวติดตั้งไว้</a:t>
              </a:r>
              <a:endParaRPr lang="en-US" altLang="ja-JP" sz="1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82563"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เมื่อทำงานในที่สูง เช่น บนกองขยะบนรถบรรทุก ฯลฯ ให้ใช้งานอุปกรณ์สำหรับป้องกันการพลัดตกเสมอ หากมีอุปกรณ์สำหรับยึดเกี่ยว "อุปกรณ์สำหรับป้องกันการพลัดตก" ติดตั้งไว้　(ภาพถ่าย 1 และ 2)</a:t>
              </a:r>
              <a:endParaRPr lang="en-US" altLang="ja-JP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82563" rtl="0"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th" sz="14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 ชื่อ "เข็มขัดเซฟตี้" ได้เปลี่ยนเป็น "อุปกรณ์สำหรับป้องกันการพลัดตก" จากการแก้ไขกฎหมายและคำสั่ง (ดูสไลด์ 9)</a:t>
              </a:r>
              <a:endParaRPr lang="en-US" altLang="ja-JP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solidFill>
                  <a:srgbClr val="C00000"/>
                </a:solidFill>
                <a:latin typeface="Tahoma" panose="020B0604030504040204" pitchFamily="34" charset="0"/>
                <a:ea typeface="メイリオ" pitchFamily="50" charset="-128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3" descr="C:\Users\mhu\SkyDrive\01厚労省委託H28\未熟練_陸運\マニュアル\HH資料\HH陸運(トラック転落)G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472" y="1497927"/>
            <a:ext cx="1544513" cy="1210993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404812" y="971436"/>
            <a:ext cx="791160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ประเด็นสำคัญในการป้องกันอุบัติภัยความเสียหายจาก "การพลัดตก / การร่วงหล่นจากที่สูง"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6253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15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"/>
          <p:cNvGrpSpPr>
            <a:grpSpLocks noChangeAspect="1"/>
          </p:cNvGrpSpPr>
          <p:nvPr/>
        </p:nvGrpSpPr>
        <p:grpSpPr bwMode="auto">
          <a:xfrm>
            <a:off x="541337" y="962244"/>
            <a:ext cx="8134675" cy="5491092"/>
            <a:chOff x="467544" y="548680"/>
            <a:chExt cx="8136904" cy="4629314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th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ขอให้เรียนรู้จากอุบัติภัยความเสียหายในการทำงานของอุตสาหกรรมการผลิต และนำประเด็นสำคัญด้านความปลอดภัยต่อไปนี้ไปใช้</a:t>
              </a:r>
              <a:endParaRPr lang="en-US" altLang="ja-JP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67544" y="548680"/>
              <a:ext cx="8136904" cy="46293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solidFill>
                  <a:srgbClr val="C00000"/>
                </a:solidFill>
                <a:latin typeface="Tahoma" panose="020B0604030504040204" pitchFamily="34" charset="0"/>
                <a:ea typeface="メイリオ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518610" y="458188"/>
            <a:ext cx="830186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[กรณีตัวอย่างมาตรการป้องกันอุบัติภัยความเสียหายจากการพลัดตก / การร่วงหล่นจากที่สูง]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3382" y="5034662"/>
            <a:ext cx="316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ภาพถ่าย (2) อุปกรณ์สำหรับยึดเกี่ยวอุปกรณ์สำหรับป้องกันการพลัดตก </a:t>
            </a:r>
            <a:endParaRPr kumimoji="1" lang="ja-JP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9949" y="5826750"/>
            <a:ext cx="338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ภาพถ่าย (3) อุปกรณ์สำหรับขึ้นลงกระบะท้ายรถบรรทุก</a:t>
            </a:r>
          </a:p>
        </p:txBody>
      </p:sp>
      <p:cxnSp>
        <p:nvCxnSpPr>
          <p:cNvPr id="13" name="直線矢印コネクタ 12"/>
          <p:cNvCxnSpPr>
            <a:cxnSpLocks/>
          </p:cNvCxnSpPr>
          <p:nvPr/>
        </p:nvCxnSpPr>
        <p:spPr>
          <a:xfrm flipV="1">
            <a:off x="6042358" y="4653136"/>
            <a:ext cx="0" cy="320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4" descr="C:\Users\mhu\SkyDrive\01厚労省委託H28\未熟練_陸運\マニュアル\pics\昇降設備2.jpg">
            <a:extLst>
              <a:ext uri="{FF2B5EF4-FFF2-40B4-BE49-F238E27FC236}">
                <a16:creationId xmlns:a16="http://schemas.microsoft.com/office/drawing/2014/main" id="{925EABAE-FCAB-4EC5-ACCA-8D4654C1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4973477"/>
            <a:ext cx="1440159" cy="1263835"/>
          </a:xfrm>
          <a:prstGeom prst="rect">
            <a:avLst/>
          </a:prstGeom>
          <a:noFill/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A622E0-5BE5-486F-8C8C-14D2BB220D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3912691" y="1288825"/>
            <a:ext cx="4403725" cy="329530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F592FC5-5D53-4D3D-8FDE-0F936EF7B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9" y="1288825"/>
            <a:ext cx="2806239" cy="374165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4AB1B12-8686-404F-93EC-E5EA82F5B34B}"/>
              </a:ext>
            </a:extLst>
          </p:cNvPr>
          <p:cNvSpPr txBox="1"/>
          <p:nvPr/>
        </p:nvSpPr>
        <p:spPr>
          <a:xfrm>
            <a:off x="539552" y="5178678"/>
            <a:ext cx="316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ภาพถ่าย (1) อุปกรณ์สำหรับยึดเกี่ยวอุปกรณ์สำหรับป้องกันการพลัดตก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3589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10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16</a:t>
            </a:fld>
            <a:endParaRPr kumimoji="1" lang="ja-JP" altLang="en-US" sz="1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476672" y="1041918"/>
            <a:ext cx="5768317" cy="166700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th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กรณีตัวอย่าง (1)-1 </a:t>
            </a:r>
            <a:r>
              <a:rPr lang="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เมื่อคนงานบอกทางรถเก็บขยะที่จะถอยหลังไปยังหลุมทิ้งขยะจนถึงตำแหน่งที่กำหนด และถอยไปทางด้านหลัง ก็สัมผัสชนเข้ากับรถเก็บขยะอีกคันที่ถอยหลังมาข้างๆ จนเกือบจะพลัดตกลงไปในหลุม</a:t>
            </a: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spcBef>
                <a:spcPts val="600"/>
              </a:spcBef>
              <a:defRPr/>
            </a:pP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defRPr/>
            </a:pP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defRPr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672" y="332656"/>
            <a:ext cx="47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[กรณีตัวอย่างเกือบจะเกิด (Hiyari-Hatto) อุบัติภัยความเสียหายจากการพลัดตก / การร่วงหล่นจากที่สูง]</a:t>
            </a:r>
            <a:endParaRPr lang="ja-JP" altLang="en-US" sz="1600" dirty="0">
              <a:solidFill>
                <a:srgbClr val="0000CC"/>
              </a:solidFill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186091E-FBCA-48F4-A4A2-327ACB244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45" y="3486594"/>
            <a:ext cx="2555794" cy="181461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1AC09F6-2A21-4847-9939-5B400B1A3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7" y="903123"/>
            <a:ext cx="1914259" cy="1914259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7E3BFAA-CB61-48C3-9C78-3D88FDEB6811}"/>
              </a:ext>
            </a:extLst>
          </p:cNvPr>
          <p:cNvSpPr/>
          <p:nvPr/>
        </p:nvSpPr>
        <p:spPr bwMode="auto">
          <a:xfrm>
            <a:off x="412404" y="3411335"/>
            <a:ext cx="5777382" cy="2033889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th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กรณีตัวอย่าง (1)-2</a:t>
            </a:r>
            <a:r>
              <a:rPr lang="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หลังจากคนงานขนลังกระดาษที่มีเอกสารที่จะทิ้ง (กล่องละ 15 กก.) จำนวน 25 กล่องขึ้นไปบนรถบรรทุก ก็เริ่มทำงานปูผ้าใบ หลังจากยึดผ้าใบไว้ทางด้านซ้ายและกำลังจะคลุมผ้าใบให้ทั่วทั้งหมด เท้าที่ขยับเคลื่อนที่ระหว่างพัสดุกับที่กั้นกระบะด้านขวาก็โอนเอนจนเกือบจะร่วงหล่นจากที่สูง</a:t>
            </a: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spcBef>
                <a:spcPts val="600"/>
              </a:spcBef>
              <a:defRPr/>
            </a:pP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defRPr/>
            </a:pP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defRPr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10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17</a:t>
            </a:fld>
            <a:endParaRPr kumimoji="1" lang="ja-JP" altLang="en-US" sz="1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7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208584"/>
            <a:ext cx="8207126" cy="4956720"/>
            <a:chOff x="467544" y="137184"/>
            <a:chExt cx="8136904" cy="5143682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ขอให้เรียนรู้จากอุบัติภัยความเสียหายในการทำงานของอุตสาหกรรมการผลิต และนำประเด็นสำคัญด้านความปลอดภัยต่อไปนี้ไปใช้</a:t>
              </a:r>
              <a:endParaRPr lang="en-US" altLang="ja-JP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137184"/>
              <a:ext cx="8136904" cy="51436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/>
            <a:lstStyle/>
            <a:p>
              <a:pPr rtl="0">
                <a:defRPr/>
              </a:pPr>
              <a:endParaRPr lang="en-US" altLang="ja-JP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th" sz="16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การเดินเคลื่อนย้ายโดยขนสิ่งของมีความเสี่ยงสูงที่จะ "หกล้ม" !</a:t>
              </a:r>
              <a:endParaRPr lang="en-US" altLang="ja-JP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58775" indent="-358775" rtl="0">
                <a:lnSpc>
                  <a:spcPct val="125000"/>
                </a:lnSpc>
                <a:defRPr/>
              </a:pPr>
              <a:r>
                <a:rPr lang="th" sz="14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 - </a:t>
              </a: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เวลาเดินเคลื่อนย้ายโดยขนสิ่งของจะทำให้มองเห็นบริเวณเท้าได้ยากและ</a:t>
              </a:r>
              <a:endPara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58775" indent="-358775" rtl="0">
                <a:lnSpc>
                  <a:spcPct val="125000"/>
                </a:lnSpc>
                <a:defRPr/>
              </a:pP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　 ทรงตัวได้ยาก ฯลฯ จึงมีความเสี่ยงที่จะหกล้มสูงขึ้น</a:t>
              </a:r>
              <a:endPara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58775" indent="-358775" rtl="0">
                <a:lnSpc>
                  <a:spcPct val="125000"/>
                </a:lnSpc>
                <a:defRPr/>
              </a:pP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 - ห้ามรีบร้อนอย่างเด็ดขาด เมื่อขนสิ่งของลงบันได !</a:t>
              </a:r>
              <a:endPara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th" sz="16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พื้นต้องปลอดภัยด้วยการ "สะสาง (Seiri)" "สะดวก (Seiton)" "สะอาด (Seisou)" "สุขลักษณะ (Seiketsu)" เสมอ !</a:t>
              </a:r>
              <a:endParaRPr lang="en-US" altLang="ja-JP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defRPr/>
              </a:pP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 - เช็ดพื้นที่เปียกให้เรียบร้อย (ระวังพื้นเปียกในบริเวณที่กำลังทำความสะอาด)</a:t>
              </a:r>
              <a:endPara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defRPr/>
              </a:pP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 - หากมีสิ่งใดมาขวางอาจเป็นสาเหตุให้ "สะดุด" หกล้มได้</a:t>
              </a:r>
              <a:endPara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th" sz="16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ขอให้ใช้งาน "รถเข็นขนของ" สำหรับสิ่งของใหญ่หรือหนัก !</a:t>
              </a:r>
              <a:endParaRPr lang="en-US" altLang="ja-JP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82563" rtl="0">
                <a:lnSpc>
                  <a:spcPct val="125000"/>
                </a:lnSpc>
                <a:defRPr/>
              </a:pP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หากไม่สามารถใช้รถเข็นขนของได้ ให้ขนโดยถือสองคน หรือแบ่งขนหลายครั้ง</a:t>
              </a:r>
              <a:endPara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th" sz="160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ขอให้สวมรองเท้าที่ไม่ลื่นและสะดุดยาก</a:t>
              </a:r>
              <a:endParaRPr lang="en-US" altLang="ja-JP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spcBef>
                  <a:spcPts val="1200"/>
                </a:spcBef>
                <a:defRPr/>
              </a:pPr>
              <a:endParaRPr lang="ja-JP" altLang="en-US" sz="1400" dirty="0">
                <a:solidFill>
                  <a:srgbClr val="0000CC"/>
                </a:solidFill>
                <a:latin typeface="Tahoma" panose="020B0604030504040204" pitchFamily="34" charset="0"/>
                <a:ea typeface="メイリオ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395536" y="548680"/>
            <a:ext cx="773481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defRPr/>
            </a:pPr>
            <a:r>
              <a:rPr lang="th" sz="16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ประเด็นสำคัญในการป้องกันอุบัติภัยความเสียหายจาก "การหกล้มหรือพลิกคว่ำ"</a:t>
            </a:r>
          </a:p>
        </p:txBody>
      </p:sp>
      <p:pic>
        <p:nvPicPr>
          <p:cNvPr id="8" name="Picture 3" descr="C:\Users\mhu\SkyDrive\01厚労省委託H28\未熟練_陸運\マニュアル\pics\HH転倒(冷凍庫)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045" y="1359049"/>
            <a:ext cx="1378387" cy="1535807"/>
          </a:xfrm>
          <a:prstGeom prst="rect">
            <a:avLst/>
          </a:prstGeom>
          <a:noFill/>
        </p:spPr>
      </p:pic>
      <p:pic>
        <p:nvPicPr>
          <p:cNvPr id="9" name="Picture 2" descr="C:\Users\mhu\SkyDrive\01厚労省委託H28\未熟練_陸運\マニュアル\HH資料\陸運転倒HH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830" y="4581128"/>
            <a:ext cx="1814602" cy="1296144"/>
          </a:xfrm>
          <a:prstGeom prst="rect">
            <a:avLst/>
          </a:prstGeom>
          <a:noFill/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376243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10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18</a:t>
            </a:fld>
            <a:endParaRPr kumimoji="1" lang="ja-JP" altLang="en-US" sz="1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6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9E17B1-5C79-4DEF-B858-0F72251CA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7" y="4470908"/>
            <a:ext cx="8862539" cy="191042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639BEBC-8ACB-4223-B89B-62F6B79AC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0"/>
            <a:ext cx="5616623" cy="7090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1C5C435-E7A9-4C01-A594-07C047777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5" y="1196752"/>
            <a:ext cx="8899881" cy="266429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6564F2-1661-46FD-995D-4E550D8E9A09}"/>
              </a:ext>
            </a:extLst>
          </p:cNvPr>
          <p:cNvSpPr/>
          <p:nvPr/>
        </p:nvSpPr>
        <p:spPr>
          <a:xfrm>
            <a:off x="251520" y="836712"/>
            <a:ext cx="706315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defRPr/>
            </a:pPr>
            <a:r>
              <a:rPr lang="th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&lt;สาเหตุหลักของอุบัติภัยความเสียหายจากการหกล้มหรือพลิกคว่ำ&gt;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2AB0D4C-1BE7-4E23-89C8-30C751689E66}"/>
              </a:ext>
            </a:extLst>
          </p:cNvPr>
          <p:cNvSpPr/>
          <p:nvPr/>
        </p:nvSpPr>
        <p:spPr>
          <a:xfrm>
            <a:off x="174761" y="4101576"/>
            <a:ext cx="883839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th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&lt;ประเด็นสำคัญในการป้องกันอุบัติภัยความเสียหายจากการหกล้มหรือพลิกคว่ำ&gt;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19</a:t>
            </a:fld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864230-A929-46F1-BE46-96230EA9A441}"/>
              </a:ext>
            </a:extLst>
          </p:cNvPr>
          <p:cNvSpPr txBox="1"/>
          <p:nvPr/>
        </p:nvSpPr>
        <p:spPr>
          <a:xfrm>
            <a:off x="323528" y="2364268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&lt;สาเหตุหลัก&gt;</a:t>
            </a:r>
            <a:endParaRPr lang="zh-CN" altLang="en-US" sz="12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E1DE6C-8048-45EB-B85B-1F9FA7908BC6}"/>
              </a:ext>
            </a:extLst>
          </p:cNvPr>
          <p:cNvSpPr txBox="1"/>
          <p:nvPr/>
        </p:nvSpPr>
        <p:spPr>
          <a:xfrm>
            <a:off x="3257471" y="2373202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&lt;สาเหตุหลัก&gt;</a:t>
            </a:r>
            <a:endParaRPr lang="zh-CN" altLang="en-US" sz="12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42D804-B9AC-4523-AB83-3CDAB3450A31}"/>
              </a:ext>
            </a:extLst>
          </p:cNvPr>
          <p:cNvSpPr txBox="1"/>
          <p:nvPr/>
        </p:nvSpPr>
        <p:spPr>
          <a:xfrm>
            <a:off x="6191414" y="2363361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&lt;สาเหตุหลัก&gt;</a:t>
            </a:r>
            <a:endParaRPr lang="zh-CN" altLang="en-US" sz="12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0494B79-07B7-4A65-962F-A9FD56E966FA}"/>
              </a:ext>
            </a:extLst>
          </p:cNvPr>
          <p:cNvSpPr txBox="1"/>
          <p:nvPr/>
        </p:nvSpPr>
        <p:spPr>
          <a:xfrm>
            <a:off x="0" y="243460"/>
            <a:ext cx="5436096" cy="288147"/>
          </a:xfrm>
          <a:prstGeom prst="rect">
            <a:avLst/>
          </a:prstGeom>
          <a:solidFill>
            <a:srgbClr val="F5C702"/>
          </a:solidFill>
        </p:spPr>
        <p:txBody>
          <a:bodyPr wrap="square" lIns="0" tIns="0" rIns="0" bIns="72000" rtlCol="0">
            <a:spAutoFit/>
          </a:bodyPr>
          <a:lstStyle/>
          <a:p>
            <a:pPr algn="ctr" rtl="0"/>
            <a:r>
              <a:rPr lang="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 หยุด ! อุบัติภัยความเสียหายจากการหกล้มหรือพลิกคว่ำ</a:t>
            </a:r>
            <a:endParaRPr lang="zh-CN" altLang="en-US" sz="14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610A6F4-F938-4535-AF68-9B9309332EA3}"/>
              </a:ext>
            </a:extLst>
          </p:cNvPr>
          <p:cNvSpPr txBox="1"/>
          <p:nvPr/>
        </p:nvSpPr>
        <p:spPr>
          <a:xfrm>
            <a:off x="511844" y="1576094"/>
            <a:ext cx="1152128" cy="30777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th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ลื่น</a:t>
            </a:r>
            <a:endParaRPr lang="zh-CN" altLang="en-US" sz="2000" b="1" dirty="0">
              <a:solidFill>
                <a:schemeClr val="bg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18134B9-9233-40C0-8C11-9A6204144938}"/>
              </a:ext>
            </a:extLst>
          </p:cNvPr>
          <p:cNvSpPr txBox="1"/>
          <p:nvPr/>
        </p:nvSpPr>
        <p:spPr>
          <a:xfrm>
            <a:off x="3434427" y="1579087"/>
            <a:ext cx="1152128" cy="30777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th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สะดุด</a:t>
            </a:r>
            <a:endParaRPr lang="zh-CN" altLang="en-US" sz="2000" b="1" dirty="0">
              <a:solidFill>
                <a:schemeClr val="bg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8915680-E148-4698-9BE2-0D12A536D10C}"/>
              </a:ext>
            </a:extLst>
          </p:cNvPr>
          <p:cNvSpPr txBox="1"/>
          <p:nvPr/>
        </p:nvSpPr>
        <p:spPr>
          <a:xfrm>
            <a:off x="6292988" y="1576093"/>
            <a:ext cx="1152128" cy="30777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th"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ก้าวพลาด</a:t>
            </a:r>
            <a:endParaRPr lang="zh-CN" altLang="en-US" sz="2000" b="1" dirty="0">
              <a:solidFill>
                <a:schemeClr val="bg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7F6617F-4C02-49F5-AAF8-2932CBB63A31}"/>
              </a:ext>
            </a:extLst>
          </p:cNvPr>
          <p:cNvSpPr txBox="1"/>
          <p:nvPr/>
        </p:nvSpPr>
        <p:spPr>
          <a:xfrm>
            <a:off x="302638" y="2620185"/>
            <a:ext cx="2882737" cy="1141439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216000" rtlCol="0">
            <a:spAutoFit/>
          </a:bodyPr>
          <a:lstStyle/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วัสดุพื้นเป็นชนิดที่ลื่นง่าย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มีน้ำหรือน้ำมันกระจายอยู่บนพื้น</a:t>
            </a:r>
          </a:p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มีสิ่งแปลกปลอมที่ทำให้ลื่นง่าย เช่น ถุงพลาสติกหรือกระดาษ ฯลฯ ตกอยู่บนพื้น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ผิวถนน ฯลฯ เย็นจนกลายเป็นน้ำแข็ง</a:t>
            </a:r>
            <a:endParaRPr lang="zh-CN" altLang="en-US" sz="12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3501F04-BFF6-48FF-B67A-F6D7BC56C8CC}"/>
              </a:ext>
            </a:extLst>
          </p:cNvPr>
          <p:cNvSpPr txBox="1"/>
          <p:nvPr/>
        </p:nvSpPr>
        <p:spPr>
          <a:xfrm>
            <a:off x="3280969" y="2616903"/>
            <a:ext cx="2731191" cy="660144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288000" rtlCol="0">
            <a:spAutoFit/>
          </a:bodyPr>
          <a:lstStyle/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พื้นไม่เรียบหรือมีขั้นบนพื้น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วางพัสดุหรือสินค้า ฯลฯ ทิ้งไว้บนพื้น</a:t>
            </a:r>
            <a:endParaRPr lang="zh-CN" altLang="en-US" sz="12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C304382-D571-4934-B850-C1755EC9A091}"/>
              </a:ext>
            </a:extLst>
          </p:cNvPr>
          <p:cNvSpPr txBox="1"/>
          <p:nvPr/>
        </p:nvSpPr>
        <p:spPr>
          <a:xfrm>
            <a:off x="6189139" y="2616903"/>
            <a:ext cx="2652223" cy="844810"/>
          </a:xfrm>
          <a:prstGeom prst="rect">
            <a:avLst/>
          </a:prstGeom>
          <a:solidFill>
            <a:srgbClr val="EEECDF"/>
          </a:solidFill>
        </p:spPr>
        <p:txBody>
          <a:bodyPr wrap="square" lIns="0" tIns="0" rIns="0" bIns="288000" rtlCol="0">
            <a:spAutoFit/>
          </a:bodyPr>
          <a:lstStyle/>
          <a:p>
            <a:pPr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ทำงานในสภาพที่มองไม่เห็นบริเวณเท้า เช่น แบกพัสดุขนาดใหญ่ ฯลฯ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zh-CN" altLang="en-US" sz="12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C99B8E1-1932-46A7-AE77-CB5965539AB1}"/>
              </a:ext>
            </a:extLst>
          </p:cNvPr>
          <p:cNvSpPr txBox="1"/>
          <p:nvPr/>
        </p:nvSpPr>
        <p:spPr>
          <a:xfrm>
            <a:off x="3307972" y="4602614"/>
            <a:ext cx="2776196" cy="338554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th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วิธีการทำงานที่หกล้ม</a:t>
            </a:r>
            <a:endParaRPr 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/>
            <a:r>
              <a:rPr lang="th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หรือพลิกคว่ำได้ยาก</a:t>
            </a:r>
            <a:endParaRPr lang="zh-CN" altLang="en-US" sz="1100" b="1" dirty="0">
              <a:solidFill>
                <a:schemeClr val="bg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3F6618-1903-4939-916F-75E769A40952}"/>
              </a:ext>
            </a:extLst>
          </p:cNvPr>
          <p:cNvSpPr txBox="1"/>
          <p:nvPr/>
        </p:nvSpPr>
        <p:spPr>
          <a:xfrm>
            <a:off x="292448" y="4569159"/>
            <a:ext cx="2927452" cy="338554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th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4ส (สะสาง (Seiri) / สะดวก (Seiton) / สะอาด (Seisou) / สุขลักษณะ (Seiketsu))</a:t>
            </a:r>
            <a:endParaRPr lang="zh-CN" altLang="en-US" sz="1100" dirty="0">
              <a:solidFill>
                <a:schemeClr val="bg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84EBDBF-9D99-4119-AD37-816CE9938504}"/>
              </a:ext>
            </a:extLst>
          </p:cNvPr>
          <p:cNvSpPr txBox="1"/>
          <p:nvPr/>
        </p:nvSpPr>
        <p:spPr>
          <a:xfrm>
            <a:off x="6147115" y="4599742"/>
            <a:ext cx="2731191" cy="293721"/>
          </a:xfrm>
          <a:prstGeom prst="rect">
            <a:avLst/>
          </a:prstGeom>
          <a:solidFill>
            <a:srgbClr val="7E7E7E"/>
          </a:solidFill>
        </p:spPr>
        <p:txBody>
          <a:bodyPr wrap="square" lIns="0" tIns="0" rIns="0" bIns="108000" rtlCol="0">
            <a:spAutoFit/>
          </a:bodyPr>
          <a:lstStyle/>
          <a:p>
            <a:pPr algn="ctr" rtl="0"/>
            <a:r>
              <a:rPr lang="th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มาตรการป้องกันอื่นๆ</a:t>
            </a:r>
            <a:endParaRPr lang="zh-CN" altLang="en-US" sz="1200" b="1" dirty="0">
              <a:solidFill>
                <a:schemeClr val="bg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0B40E8D-D26A-4883-9F6C-C833BBCF24FE}"/>
              </a:ext>
            </a:extLst>
          </p:cNvPr>
          <p:cNvSpPr txBox="1"/>
          <p:nvPr/>
        </p:nvSpPr>
        <p:spPr>
          <a:xfrm>
            <a:off x="415351" y="5005964"/>
            <a:ext cx="2686943" cy="9204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180000" rtlCol="0">
            <a:spAutoFit/>
          </a:bodyPr>
          <a:lstStyle/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ห้ามทิ้งสิ่งของไว้ในบริเวณทางเดิน</a:t>
            </a:r>
          </a:p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กำจัดสิ่งสกปรก (น้ำ, น้ำมัน, ผง ฯลฯ) บนผิวพื้น</a:t>
            </a:r>
          </a:p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กำจัดความไม่เรียบและขั้น ฯลฯ บนผิวพื้น</a:t>
            </a:r>
            <a:endParaRPr lang="zh-CN" altLang="en-US" sz="12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EB97152-5811-4CAA-8B83-056C875F56F8}"/>
              </a:ext>
            </a:extLst>
          </p:cNvPr>
          <p:cNvSpPr txBox="1"/>
          <p:nvPr/>
        </p:nvSpPr>
        <p:spPr>
          <a:xfrm>
            <a:off x="3343688" y="5006966"/>
            <a:ext cx="2686943" cy="11050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180000" rtlCol="0">
            <a:spAutoFit/>
          </a:bodyPr>
          <a:lstStyle/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ทำสิ่งต่างๆ โดยให้มีเวลาเผื่อ</a:t>
            </a:r>
          </a:p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เดินด้วยก้าวเล็กๆ ในสถานที่ที่ลื่นง่าย</a:t>
            </a:r>
          </a:p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ห้ามทำงานในสภาพที่มองเห็นบริเวณเท้าได้ยาก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zh-CN" altLang="en-US" sz="12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B75ABA3-DEA6-4937-8D4F-99E41EDA9221}"/>
              </a:ext>
            </a:extLst>
          </p:cNvPr>
          <p:cNvSpPr txBox="1"/>
          <p:nvPr/>
        </p:nvSpPr>
        <p:spPr>
          <a:xfrm>
            <a:off x="6154419" y="4975137"/>
            <a:ext cx="2686943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สวมรองเท้าที่เหมาะสมกับการขยับเคลื่อนที่และการทำงาน</a:t>
            </a:r>
          </a:p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แบ่งปันข้อมูลสิ่งที่มีอันตรายโดยการจัดทำแผนที่สิ่งที่มีอันตรายในสถานที่ทำงาน</a:t>
            </a:r>
          </a:p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กระตุ้นเตือนให้ระวังสถานที่ที่มีอันตรายจากการหกล้มหรือพลิกคว่ำด้วยสติ๊กเกอร์ ฯลฯ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5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CDDC0E5-F01E-444C-9FBA-7859CC770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3"/>
            <a:ext cx="7056784" cy="3456383"/>
          </a:xfrm>
          <a:prstGeom prst="roundRect">
            <a:avLst>
              <a:gd name="adj" fmla="val 5127"/>
            </a:avLst>
          </a:prstGeom>
          <a:solidFill>
            <a:srgbClr val="99CCFF">
              <a:alpha val="26000"/>
            </a:srgbClr>
          </a:solidFill>
          <a:ln w="1270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lIns="144000" tIns="0" rtlCol="0"/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ทำให้เข้าใจว่ามีอันตรายต่างๆ มากมายในสถานที่ทำงาน</a:t>
            </a:r>
            <a:r>
              <a:rPr lang="th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endParaRPr lang="en-US" altLang="ja-JP" sz="11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ทำให้ตระหนักถึงอันตรายด้วยคำว่า "อาจจะ" </a:t>
            </a:r>
            <a:r>
              <a:rPr lang="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endParaRPr lang="en-US" altLang="ja-JP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สอนพื้นฐานการป้องกันอุบัติภัยความเสียหายในการทำงาน (ตอนที่ 1)　</a:t>
            </a:r>
            <a:endParaRPr lang="en-US" altLang="ja-JP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</a:t>
            </a: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ทำให้เข้าใจว่ามีกฎเกณฑ์และกิจกรรมต่างๆ มากมาย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(1) งานที่ปลอดภัยเริ่มต้นจากชุดทำงานที่ถูกต้อง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(2) การบังคับให้ปฏิบัติตามขั้นตอนการทำงาน　　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(3) การบังคับให้ทำกิจกรรม 4ส / 5ส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(4) กิจกรรมเกือบไปแล้ว (Hiyari-Hatto)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(5) การฝึกฝนคาดการณ์อันตรายที่จะเกิดขึ้น (KYT)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(6) การประเมินความเสี่ยง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角丸四角形 10">
            <a:extLst>
              <a:ext uri="{FF2B5EF4-FFF2-40B4-BE49-F238E27FC236}">
                <a16:creationId xmlns:a16="http://schemas.microsoft.com/office/drawing/2014/main" id="{EAF78DC6-D182-4F07-8F67-55F56EDCA608}"/>
              </a:ext>
            </a:extLst>
          </p:cNvPr>
          <p:cNvSpPr/>
          <p:nvPr/>
        </p:nvSpPr>
        <p:spPr>
          <a:xfrm>
            <a:off x="899592" y="260648"/>
            <a:ext cx="7272808" cy="40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ลำดับขั้นตอนการฝึกอบรมความปลอดภัยและอาชีวอนามัยสำหรับ</a:t>
            </a:r>
            <a:r>
              <a:rPr lang="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แรงงานที่ยังขาดทักษะ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AAC9736-FC5F-42D3-9BFA-D0EECDC8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2708920"/>
            <a:ext cx="5472608" cy="3789040"/>
          </a:xfrm>
          <a:prstGeom prst="roundRect">
            <a:avLst>
              <a:gd name="adj" fmla="val 5127"/>
            </a:avLst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lIns="144000" tIns="0" rtlCol="0"/>
          <a:lstStyle/>
          <a:p>
            <a:pPr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สอนพื้นฐานการป้องกันอุบัติภัยความเสียหาย (ตอนที่ 2)</a:t>
            </a:r>
            <a:r>
              <a:rPr lang="th" sz="1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endParaRPr lang="en-US" altLang="ja-JP" sz="11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ทำให้สถานที่ทำงานปลอดภัยโดยร่วมกันทำงานอย่างปลอดภัยทุกคน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th" sz="1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ประเด็นสำคัญในการป้องกันอุบัติภัยความเสียหายจาก "การถูกหนีบทับ / ถูกดึงลากเข้าไป"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(2) ประเด็นสำคัญในการป้องกันอุบัติภัยความเสียหายจาก "การพลัดตก / การร่วงหล่นจากที่สูง"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(3) ประเด็นสำคัญในการป้องกันอุบัติภัยความเสียหายจาก "การหกล้มหรือพลิกคว่ำ"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(4) ประเด็นสำคัญในการป้องกัน "อาการปวดสะโพก"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(5) ประเด็นสำคัญในการป้องกันอุบัติภัยความเสียหายจาก "การชนกระแทกอย่างแรง" "การถูกชนกระแทกอย่างแรง"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สอนพื้นฐานการป้องกันอุบัติภัยความเสียหาย (ตอนที่ 3)</a:t>
            </a:r>
            <a:r>
              <a:rPr lang="th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endParaRPr lang="en-US" altLang="ja-JP" sz="11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เพื่อมีความรู้ในการรับมือกรณีที่หากเกิดเหตุการณ์ผิดปกติหรืออุบัติภัยความเสียหายในการทำงาน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- การรับมือในกรณีที่เกิดเหตุการณ์ผิดปกติ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- การรับมือในกรณีที่เกิดอุบัติภัยความเสียหายในการทำงาน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2</a:t>
            </a:fld>
            <a:endParaRPr kumimoji="1" lang="ja-JP" altLang="en-US" sz="1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0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07.PC007\OneDrive\01厚労省委託C\未熟練\参考資料\pics\厚労省転倒はきもの(くつ)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4418" y="1092051"/>
            <a:ext cx="2467042" cy="126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476672"/>
            <a:ext cx="370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[วิธีการเลือกรองเท้าที่ถูกต้องเหมาะสม]</a:t>
            </a:r>
            <a:endParaRPr lang="ja-JP" altLang="en-US" sz="1600" dirty="0">
              <a:solidFill>
                <a:srgbClr val="0000CC"/>
              </a:solidFill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107504" y="836712"/>
            <a:ext cx="8882215" cy="4690800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ja-JP" altLang="en-US" sz="120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4248" y="233958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th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✘</a:t>
            </a:r>
            <a:endParaRPr lang="ja-JP" altLang="en-US" sz="1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4368" y="23395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th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✔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CA295CE-C5C0-4E41-9DB3-6464B864141D}"/>
              </a:ext>
            </a:extLst>
          </p:cNvPr>
          <p:cNvGrpSpPr/>
          <p:nvPr/>
        </p:nvGrpSpPr>
        <p:grpSpPr>
          <a:xfrm>
            <a:off x="1804044" y="5589240"/>
            <a:ext cx="4071630" cy="997056"/>
            <a:chOff x="1804044" y="5600296"/>
            <a:chExt cx="4071630" cy="997056"/>
          </a:xfrm>
        </p:grpSpPr>
        <p:pic>
          <p:nvPicPr>
            <p:cNvPr id="10" name="図 9" descr="C:\Users\User07.PC007\OneDrive\01厚労省委託C\社会福祉\マニュアル\スプリング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034" y="5600296"/>
              <a:ext cx="2361640" cy="9970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804044" y="6042774"/>
              <a:ext cx="170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(บริเวณปลายเท้าที่ยกขึ้นเล็กน้อย)</a:t>
              </a:r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F3039BD-EA34-4FA4-BC6A-8259CDD0F9B2}"/>
              </a:ext>
            </a:extLst>
          </p:cNvPr>
          <p:cNvSpPr/>
          <p:nvPr/>
        </p:nvSpPr>
        <p:spPr>
          <a:xfrm>
            <a:off x="293171" y="146619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th" sz="11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ขนาด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65C36C0-3E3B-4AD7-B506-C28764662F73}"/>
              </a:ext>
            </a:extLst>
          </p:cNvPr>
          <p:cNvSpPr/>
          <p:nvPr/>
        </p:nvSpPr>
        <p:spPr>
          <a:xfrm>
            <a:off x="293171" y="2143074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th" sz="1100" b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ความยืดหยุ่น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CE2853F-7D80-4264-B733-DAB59EC229D8}"/>
              </a:ext>
            </a:extLst>
          </p:cNvPr>
          <p:cNvSpPr/>
          <p:nvPr/>
        </p:nvSpPr>
        <p:spPr>
          <a:xfrm>
            <a:off x="293171" y="281994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th" sz="1100" b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น้ำหนัก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98CC083-41AA-4976-874D-83BC3120543C}"/>
              </a:ext>
            </a:extLst>
          </p:cNvPr>
          <p:cNvSpPr/>
          <p:nvPr/>
        </p:nvSpPr>
        <p:spPr>
          <a:xfrm>
            <a:off x="293171" y="3496824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th" sz="11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สมดุลของน้ำหนัก (หน้า-หลัง)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6CF32CD-AC99-4F82-AAAA-28C820215430}"/>
              </a:ext>
            </a:extLst>
          </p:cNvPr>
          <p:cNvSpPr/>
          <p:nvPr/>
        </p:nvSpPr>
        <p:spPr>
          <a:xfrm>
            <a:off x="293171" y="417369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th" sz="1100" b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ความสูงส่วนปลายเท้า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14E7612-5596-4B74-AE45-DAD222C6E7D8}"/>
              </a:ext>
            </a:extLst>
          </p:cNvPr>
          <p:cNvSpPr/>
          <p:nvPr/>
        </p:nvSpPr>
        <p:spPr>
          <a:xfrm>
            <a:off x="293171" y="4850575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th" sz="1100" b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ความสมดุลของความต้านทานการลื่นระหว่างพื้นรองเท้ากับพื้น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F3A74F-0B87-432A-98F1-465928F2A519}"/>
              </a:ext>
            </a:extLst>
          </p:cNvPr>
          <p:cNvSpPr txBox="1"/>
          <p:nvPr/>
        </p:nvSpPr>
        <p:spPr>
          <a:xfrm>
            <a:off x="2915816" y="1466200"/>
            <a:ext cx="37535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ไม่ว่ารองเท้าจะเล็กหรือใหญ่เกินไป ก็จะเหยียบยืนอย่างไม่มั่นคง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และเสียการทรงตัวง่าย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CB5647-2A71-4D11-B3E7-3A9D4A002ADE}"/>
              </a:ext>
            </a:extLst>
          </p:cNvPr>
          <p:cNvSpPr txBox="1"/>
          <p:nvPr/>
        </p:nvSpPr>
        <p:spPr>
          <a:xfrm>
            <a:off x="2915816" y="2143075"/>
            <a:ext cx="37535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หากรองเท้ามีความยืดหยุ่นต่ำจะทำให้เกิดการเดินลากเท้าได้ง่าย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และเป็นสาเหตุให้สะดุด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CA2299-6994-4660-BDEF-8EDEB40250AD}"/>
              </a:ext>
            </a:extLst>
          </p:cNvPr>
          <p:cNvSpPr txBox="1"/>
          <p:nvPr/>
        </p:nvSpPr>
        <p:spPr>
          <a:xfrm>
            <a:off x="2915816" y="2819950"/>
            <a:ext cx="37535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หากรองเท้าหนักเกินไป ก็จะยกขาขึ้นยาก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และเป็นสาเหตุให้สะดุด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58D9CF2-A594-40C4-8639-7FDFD1908166}"/>
              </a:ext>
            </a:extLst>
          </p:cNvPr>
          <p:cNvSpPr txBox="1"/>
          <p:nvPr/>
        </p:nvSpPr>
        <p:spPr>
          <a:xfrm>
            <a:off x="2915816" y="3496825"/>
            <a:ext cx="43204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หากน้ำหนักเอนเอียงไปทางปลายเท้า เวลาเดินปลายเท้าจะกดลงและเป็นสาเหตุให้สะดุด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9F063B-1A5E-4039-B09E-1DB2C0F38028}"/>
              </a:ext>
            </a:extLst>
          </p:cNvPr>
          <p:cNvSpPr txBox="1"/>
          <p:nvPr/>
        </p:nvSpPr>
        <p:spPr>
          <a:xfrm>
            <a:off x="2915816" y="4173700"/>
            <a:ext cx="43204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ความสูงที่ปลายเท้าต่ำ จะทำให้สะดุดได้ง่ายขึ้นแม้เป็นขั้นเตี้ยๆ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E708E6F-A490-4C11-8695-66421E768574}"/>
              </a:ext>
            </a:extLst>
          </p:cNvPr>
          <p:cNvSpPr txBox="1"/>
          <p:nvPr/>
        </p:nvSpPr>
        <p:spPr>
          <a:xfrm>
            <a:off x="2915816" y="4850576"/>
            <a:ext cx="60509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สิ่งสำคัญคือเป็นความต้านทานการลื่นที่เหมาะสมกับสถานที่ทำงานหรือรายละเอียดของงานหรือไม่ ตัวอย่างเช่น พื้นรองเท้าที่ลื่นยากเมื่อเหยียบลงบนพื้นที่ลื่นยาก จะเกิดการเสียดสีอย่างแรงและเป็นสาเหตุของการสะดุดได้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289F6F8-3A35-407B-9BA2-26AE4AB8F601}"/>
              </a:ext>
            </a:extLst>
          </p:cNvPr>
          <p:cNvSpPr txBox="1"/>
          <p:nvPr/>
        </p:nvSpPr>
        <p:spPr>
          <a:xfrm>
            <a:off x="154281" y="1097561"/>
            <a:ext cx="417595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&lt;ประเด็นสำคัญในการเลือกรองเท้าเพื่อไม่ให้หกล้มหรือพลิกคว่ำ&gt;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9DA1-C827-470C-9A48-AAB32430F41A}"/>
              </a:ext>
            </a:extLst>
          </p:cNvPr>
          <p:cNvSpPr txBox="1"/>
          <p:nvPr/>
        </p:nvSpPr>
        <p:spPr>
          <a:xfrm>
            <a:off x="107504" y="81027"/>
            <a:ext cx="167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(อ้างอิง)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707904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20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1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522287" y="692696"/>
            <a:ext cx="8226177" cy="5744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1588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88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ท่าทางและการเคลื่อนไหวในการทำงาน </a:t>
            </a: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(การจัดการของหนัก)</a:t>
            </a: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88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620837" y="1412776"/>
            <a:ext cx="4527227" cy="42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179388" algn="just" rtl="0">
              <a:lnSpc>
                <a:spcPct val="150000"/>
              </a:lnSpc>
              <a:spcBef>
                <a:spcPts val="600"/>
              </a:spcBef>
            </a:pP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ให้ร่างกายเข้าใกล้กับของหนักเท่าที่จะทำได้ และอยู่ในท่าทางที่รักษาจุดศูนย์ถ่วงให้ต่ำ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600"/>
              </a:spcBef>
            </a:pPr>
            <a:r>
              <a:rPr lang="th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[เมื่อจะยกของหนัก]</a:t>
            </a:r>
          </a:p>
          <a:p>
            <a:pPr marL="361950" indent="-179388" algn="just" rtl="0">
              <a:lnSpc>
                <a:spcPct val="150000"/>
              </a:lnSpc>
              <a:spcBef>
                <a:spcPts val="300"/>
              </a:spcBef>
            </a:pP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r>
              <a:rPr lang="th" sz="1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ก้าวขาข้างหนึ่งไปข้างหน้าเล็กน้อย, งอเข่า, ลดสะโพกลงพอสมควรแล้วแบกของหนัก</a:t>
            </a:r>
            <a:endParaRPr lang="en-US" altLang="ja-JP" sz="1400" spc="-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300"/>
              </a:spcBef>
            </a:pPr>
            <a:r>
              <a:rPr lang="th" sz="1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ลุกขึ้นโดยการยืดเข่า</a:t>
            </a:r>
            <a:endParaRPr lang="en-US" altLang="ja-JP" sz="1400" spc="-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300"/>
              </a:spcBef>
            </a:pPr>
            <a:r>
              <a:rPr lang="th" sz="1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</a:t>
            </a: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เวลายกของหนัก ทำโดยปรับการหายใจและเพิ่มแรงดันในช่องท้อง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0"/>
              </a:spcBef>
            </a:pP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179388" algn="just" rtl="0">
              <a:lnSpc>
                <a:spcPct val="150000"/>
              </a:lnSpc>
              <a:spcBef>
                <a:spcPts val="600"/>
              </a:spcBef>
            </a:pPr>
            <a:r>
              <a:rPr lang="th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[การเดินเคลื่อนย้ายโดยขนของหนัก]</a:t>
            </a:r>
          </a:p>
          <a:p>
            <a:pPr marL="361950" indent="-179388" algn="just" rtl="0">
              <a:lnSpc>
                <a:spcPct val="150000"/>
              </a:lnSpc>
              <a:spcBef>
                <a:spcPts val="0"/>
              </a:spcBef>
            </a:pP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 ลดระยะการเดินเคลื่อนย้ายให้สั้นและหลีกเลี่ยงการขึ้นลงบันไดโดยการใช้แรงคน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グループ化 11"/>
          <p:cNvGrpSpPr>
            <a:grpSpLocks noChangeAspect="1"/>
          </p:cNvGrpSpPr>
          <p:nvPr/>
        </p:nvGrpSpPr>
        <p:grpSpPr bwMode="auto">
          <a:xfrm>
            <a:off x="5343425" y="1700808"/>
            <a:ext cx="3333031" cy="3763765"/>
            <a:chOff x="6084168" y="1366770"/>
            <a:chExt cx="2639380" cy="2980787"/>
          </a:xfrm>
        </p:grpSpPr>
        <p:pic>
          <p:nvPicPr>
            <p:cNvPr id="7" name="Picture 3" descr="C:\Users\User07.PC007\OneDrive\01厚労省委託C\未熟練\参考資料\重量物姿勢(OK)Acolo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1775096"/>
              <a:ext cx="724008" cy="93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07.PC007\OneDrive\01厚労省委託C\未熟練\参考資料\重量物姿勢(OK)Bcolo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1775096"/>
              <a:ext cx="782735" cy="92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Users\User07.PC007\OneDrive\01厚労省委託C\未熟練\参考資料\重量物姿勢(NG)color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68022" y="3321179"/>
              <a:ext cx="937783" cy="93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右矢印 9"/>
            <p:cNvSpPr/>
            <p:nvPr/>
          </p:nvSpPr>
          <p:spPr>
            <a:xfrm>
              <a:off x="6805236" y="2477966"/>
              <a:ext cx="154191" cy="21543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テキスト ボックス 17"/>
            <p:cNvSpPr txBox="1">
              <a:spLocks noChangeArrowheads="1"/>
            </p:cNvSpPr>
            <p:nvPr/>
          </p:nvSpPr>
          <p:spPr bwMode="auto">
            <a:xfrm>
              <a:off x="6523201" y="2701201"/>
              <a:ext cx="1368262" cy="2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tlCol="0">
              <a:spAutoFit/>
            </a:bodyPr>
            <a:lstStyle/>
            <a:p>
              <a:pPr rtl="0"/>
              <a:r>
                <a:rPr lang="th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ท่าทางที่เหมาะสม</a:t>
              </a:r>
            </a:p>
          </p:txBody>
        </p:sp>
        <p:sp>
          <p:nvSpPr>
            <p:cNvPr id="12" name="テキスト ボックス 18"/>
            <p:cNvSpPr txBox="1">
              <a:spLocks noChangeArrowheads="1"/>
            </p:cNvSpPr>
            <p:nvPr/>
          </p:nvSpPr>
          <p:spPr bwMode="auto">
            <a:xfrm>
              <a:off x="6866883" y="4128182"/>
              <a:ext cx="1856665" cy="2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tlCol="0">
              <a:spAutoFit/>
            </a:bodyPr>
            <a:lstStyle/>
            <a:p>
              <a:pPr rtl="0"/>
              <a:r>
                <a:rPr lang="th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ท่าทางที่ไม่เหมาะสม</a:t>
              </a:r>
            </a:p>
          </p:txBody>
        </p:sp>
        <p:pic>
          <p:nvPicPr>
            <p:cNvPr id="13" name="Picture 2" descr="C:\Users\User07.PC007\OneDrive\01厚労省委託C\未熟練\参考資料\pics\重量物取扱いS02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929210" y="1366770"/>
              <a:ext cx="656250" cy="1494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右矢印 13"/>
            <p:cNvSpPr/>
            <p:nvPr/>
          </p:nvSpPr>
          <p:spPr>
            <a:xfrm>
              <a:off x="7739449" y="2493841"/>
              <a:ext cx="156457" cy="21543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476671" y="354142"/>
            <a:ext cx="653572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ประเด็นสำคัญในการป้องกันอุบัติภัยความเสียหายจาก "อาการปวดสะโพก"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35896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21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596652" y="3933056"/>
            <a:ext cx="6855668" cy="244827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ยืดกล้ามเนื้อพร้อมๆ กับค่อยๆ หายใจออกโดยไม่กลั้นหายใจ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ไม่ใส่แรงต้านหรือสะท้อนกลับ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รับรู้ถึงกล้ามเนื้อที่ยืด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ยืดกล้ามเนื้อถึงระดับที่รู้สึกตึงแต่ไม่เจ็บ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ยืดต่อไปเป็นเวลา 20-30 วินาที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เวลาคลายกล้ามเนื้อ รับรู้ว่ากำลังคลายกลับมาอย่างช้าๆ ทีละนิดๆ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(7) ยืดประมาณ 1-3 ครั้งต่อการยืดกล้ามเนื้อ 1 รอบ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schemeClr val="tx1"/>
              </a:solidFill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88640"/>
            <a:ext cx="7287716" cy="780256"/>
          </a:xfrm>
          <a:prstGeom prst="rect">
            <a:avLst/>
          </a:prstGeom>
          <a:noFill/>
          <a:ln w="19050">
            <a:noFill/>
          </a:ln>
        </p:spPr>
        <p:txBody>
          <a:bodyPr rtlCol="0"/>
          <a:lstStyle/>
          <a:p>
            <a:pPr marL="1588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6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[การขยับร่างกายเพื่อป้องกันการปวดสะโพก]</a:t>
            </a:r>
            <a:endParaRPr lang="ja-JP" altLang="en-US" sz="1600" b="1" dirty="0">
              <a:solidFill>
                <a:srgbClr val="0000CC"/>
              </a:solidFill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  <a:p>
            <a:pPr marL="18415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ขอให้ขยับร่างกายเพื่อป้องกันอาการปวดสะโพกที่เน้นการยืดกล้ามเนื้อกัน</a:t>
            </a: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356372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[วิธีการยืดกล้ามเนื้ออย่างมีประสิทธิภาพ]</a:t>
            </a:r>
            <a:endParaRPr kumimoji="1" lang="ja-JP" altLang="en-US" sz="1600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11" descr="C:\Users\mhu\SkyDrive\01厚労省委託C\未熟練\参考資料\ストレッチScolor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797" y="1446139"/>
            <a:ext cx="1565459" cy="169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Users\mhu\SkyDrive\01厚労省委託C\未熟練\参考資料\ストレッチScolor_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4660" y="1052736"/>
            <a:ext cx="1502561" cy="20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User07.PC007\OneDrive\01厚労省委託C\未熟練\参考資料\腰痛ストレッチcol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9269" y="836712"/>
            <a:ext cx="24211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187799" y="3162454"/>
            <a:ext cx="5867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(ภาพที่ 1)　　　　　　　　　　(ภาพที่ 2)　　　　　　　　　　(ภาพที่ 3)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10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22</a:t>
            </a:fld>
            <a:endParaRPr kumimoji="1" lang="ja-JP" altLang="en-US" sz="1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1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395536" y="1151365"/>
            <a:ext cx="8519949" cy="2925707"/>
            <a:chOff x="467544" y="858467"/>
            <a:chExt cx="8136904" cy="4112441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ขอให้เรียนรู้จากอุบัติภัยความเสียหายในการทำงานของอุตสาหกรรมการผลิต และนำประเด็นสำคัญด้านความปลอดภัยต่อไปนี้ไปใช้</a:t>
              </a:r>
              <a:endParaRPr lang="en-US" altLang="ja-JP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7"/>
              <a:ext cx="8136904" cy="41124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>
                <a:lnSpc>
                  <a:spcPct val="125000"/>
                </a:lnSpc>
                <a:defRPr/>
              </a:pPr>
              <a:r>
                <a:rPr lang="th" sz="140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ห้ามกระโดดลงจากกระบะท้ายรถบรรทุกหรือที่นั่งคนขับ !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- หากมีอุปกรณ์สำหรับขึ้นลง ต้องใช้งานเสมอ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　- หากไม่มีอุปกรณ์สำหรับขึ้นลง ให้ขึ้นลงด้วยการพยุงมือและเท้า 3 จุด</a:t>
              </a:r>
            </a:p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th" sz="140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■ ป้องกันอุบัติภัยความเสียหายจากการชนกระแทกอย่างแรงที่เกิดจากเครื่องจักรหนัก !</a:t>
              </a:r>
            </a:p>
            <a:p>
              <a:pPr marL="357188" indent="-182563" rtl="0">
                <a:lnSpc>
                  <a:spcPct val="125000"/>
                </a:lnSpc>
                <a:defRPr/>
              </a:pP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กรณีที่ขับเครื่องจักรหนัก / รถโฟล์คลิฟต์ภายในพื้นที่ ให้ปฏิบัติตามความเร็วที่จำกัดไว้ พร้อมๆ กับระวังคนเดินเท้าด้วย</a:t>
              </a:r>
            </a:p>
            <a:p>
              <a:pPr marL="357188" indent="-182563" rtl="0">
                <a:lnSpc>
                  <a:spcPct val="125000"/>
                </a:lnSpc>
                <a:defRPr/>
              </a:pPr>
              <a:r>
                <a:rPr lang="th"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เวลาเดินผ่านภายในพื้นที่ ให้เดินในเส้นทางที่ปลอดภัยและไม่พุ่งออกมาจากด้านหลังกองสินค้าหรือพัสดุ ฯลฯ เพื่อป้องกันการสัมผัสชนกับเครื่องจักรหนัก / รถโฟล์คลิฟต์ที่ผู้อื่นขับ</a:t>
              </a:r>
            </a:p>
            <a:p>
              <a:pPr rtl="0">
                <a:lnSpc>
                  <a:spcPct val="125000"/>
                </a:lnSpc>
                <a:defRPr/>
              </a:pPr>
              <a:endParaRPr lang="en-US" altLang="ja-JP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defRPr/>
              </a:pPr>
              <a:endParaRPr lang="en-US" altLang="ja-JP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rtl="0">
                <a:lnSpc>
                  <a:spcPct val="125000"/>
                </a:lnSpc>
                <a:defRPr/>
              </a:pPr>
              <a:endParaRPr lang="ja-JP" altLang="en-US" sz="1400" dirty="0">
                <a:solidFill>
                  <a:srgbClr val="C00000"/>
                </a:solidFill>
                <a:latin typeface="Tahoma" panose="020B0604030504040204" pitchFamily="34" charset="0"/>
                <a:ea typeface="メイリオ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395536" y="548680"/>
            <a:ext cx="632742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th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ประเด็นสำคัญในการป้องกันอุบัติภัยความเสียหายจาก "การชนกระแทกอย่างแรง" "การถูกชนกระแทกอย่างแรง"</a:t>
            </a:r>
            <a:endParaRPr lang="en-US" altLang="ja-JP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10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23</a:t>
            </a:fld>
            <a:endParaRPr kumimoji="1" lang="ja-JP" altLang="en-US" sz="1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9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zeninfo.mhlw.go.jp/anzen/sai/image/sai13/sai13-962-43-1.gif">
            <a:extLst>
              <a:ext uri="{FF2B5EF4-FFF2-40B4-BE49-F238E27FC236}">
                <a16:creationId xmlns:a16="http://schemas.microsoft.com/office/drawing/2014/main" id="{380C67AD-A127-4B05-8F36-B896C8B2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2127"/>
            <a:ext cx="2240944" cy="16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1EFF93-AD88-4AA4-876B-9FA53EC8572F}"/>
              </a:ext>
            </a:extLst>
          </p:cNvPr>
          <p:cNvSpPr txBox="1"/>
          <p:nvPr/>
        </p:nvSpPr>
        <p:spPr>
          <a:xfrm>
            <a:off x="421160" y="107921"/>
            <a:ext cx="438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[กรณีตัวอย่างอุบัติภัยความเสียหายจากการชนกระแทกอย่างแรง, การถูกชนกระแทกอย่างแรง]</a:t>
            </a:r>
            <a:endParaRPr lang="ja-JP" altLang="en-US" sz="1600" dirty="0">
              <a:solidFill>
                <a:srgbClr val="0000CC"/>
              </a:solidFill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1FE507F-AC41-4B1B-887C-5B8E6B61EB35}"/>
              </a:ext>
            </a:extLst>
          </p:cNvPr>
          <p:cNvSpPr/>
          <p:nvPr/>
        </p:nvSpPr>
        <p:spPr bwMode="auto">
          <a:xfrm>
            <a:off x="421162" y="2060848"/>
            <a:ext cx="5663008" cy="201622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th" sz="14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กรณีตัวอย่าง (3)-2</a:t>
            </a: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คนงานถูกถังบรรทุกใบใหญ่หนีบทับ ระหว่างทำงานนำขยะของเสียในอุตสาหกรรมที่อยู่ในถังบรรทุกใบใหญ่ออกไปใส่รถบรรทุกด้วยเครนแบบที่ติดบนรถ คนงานถูกถังบรรทุกใบใหญ่ชนกระแทกอย่างแรงในสภาพที่เหมือนลูกตุ้มลื่นมาชน ตอนที่ได้ถอดห่วงแขวน 2 อันจาก 4 อัน ในสภาพที่วางถังบรรทุกเอียงโดยยกปลายด้านหนึ่งพาดบนที่กั้นกระบะ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840221E-9CFD-4E97-8600-B70083DE35EB}"/>
              </a:ext>
            </a:extLst>
          </p:cNvPr>
          <p:cNvSpPr/>
          <p:nvPr/>
        </p:nvSpPr>
        <p:spPr bwMode="auto">
          <a:xfrm>
            <a:off x="421161" y="692696"/>
            <a:ext cx="5663008" cy="1152127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th" sz="1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กรณีตัวอย่าง (3)-1 </a:t>
            </a:r>
            <a:r>
              <a:rPr lang="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ระหว่างที่กำลังขนถ่ายแขนประกอบของเครื่องจักรก่อสร้าง ที่ใช้ในงานรื้อถอนด้วยเครนแบบเคลื่อนที่ลง แขนประกอบเกิดการแกว่งและหนีบทับเท้าคนงาน</a:t>
            </a:r>
          </a:p>
        </p:txBody>
      </p:sp>
      <p:pic>
        <p:nvPicPr>
          <p:cNvPr id="5122" name="Picture 2" descr="http://anzeninfo.mhlw.go.jp/anzen/sai/image/sai10-765-43-1.gif">
            <a:extLst>
              <a:ext uri="{FF2B5EF4-FFF2-40B4-BE49-F238E27FC236}">
                <a16:creationId xmlns:a16="http://schemas.microsoft.com/office/drawing/2014/main" id="{9C8659D8-1AF9-4E25-9465-85220742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07" y="2348880"/>
            <a:ext cx="2240942" cy="16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12D7B7-2128-450F-B336-9651143FF29F}"/>
              </a:ext>
            </a:extLst>
          </p:cNvPr>
          <p:cNvSpPr/>
          <p:nvPr/>
        </p:nvSpPr>
        <p:spPr bwMode="auto">
          <a:xfrm>
            <a:off x="421160" y="4437112"/>
            <a:ext cx="5663008" cy="1921813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rtl="0">
              <a:lnSpc>
                <a:spcPct val="150000"/>
              </a:lnSpc>
              <a:spcBef>
                <a:spcPts val="600"/>
              </a:spcBef>
              <a:defRPr/>
            </a:pPr>
            <a:r>
              <a:rPr lang="th" sz="14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กรณีตัวอย่าง (3)-3</a:t>
            </a: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เครื่องบดของอุปกรณ์รีไซเคิลเกิดเสียงผิดปกติ ผู้ควบคุมอุปกรณ์จึงหยุดเครื่องบดและตรวจสอบที่ภายในพื้นที่เทขยะของโรงงานจัดการรีไซเคิล คนขับแบ็คโฮอีกคนหนึ่งซึ่งไม่ทันสังเกตเห็นผู้ที่กำลังตรวจสอบ ได้ดันบุ้งกี๋เข้าไปในพื้นที่เทขยะเพื่อกำจัดสิ่งแปลกปลอม จึงถูกชนกระแทกอย่างแรง</a:t>
            </a:r>
          </a:p>
        </p:txBody>
      </p:sp>
      <p:pic>
        <p:nvPicPr>
          <p:cNvPr id="5124" name="Picture 4" descr="http://anzeninfo.mhlw.go.jp/anzen/sai/image/sai10-647-43-1.gif">
            <a:extLst>
              <a:ext uri="{FF2B5EF4-FFF2-40B4-BE49-F238E27FC236}">
                <a16:creationId xmlns:a16="http://schemas.microsoft.com/office/drawing/2014/main" id="{E6D633B8-5062-4188-9BFC-E4BA0A84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05" y="4509120"/>
            <a:ext cx="2240943" cy="16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10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24</a:t>
            </a:fld>
            <a:endParaRPr kumimoji="1" lang="ja-JP" altLang="en-US" sz="1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05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9552" y="1424608"/>
            <a:ext cx="8045648" cy="2580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ในเหตุการณ์ผิดปกติ ก่อนอื่นขอให้ตรวจสอบว่าเกิดอะไรขึ้น</a:t>
            </a:r>
          </a:p>
          <a:p>
            <a:pPr marL="92075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ขอให้แจ้งผู้รับผิดชอบและเพื่อนร่วมงานที่อยู่รอบตัวด้วยเสียงที่ดัง</a:t>
            </a:r>
            <a:endParaRPr lang="en-US" altLang="ja-JP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ขอให้หยุดเครื่องจักรด้วยปุ่มหยุดฉุกเฉินหากจำเป็น</a:t>
            </a:r>
          </a:p>
          <a:p>
            <a:pPr marL="92075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ขอให้ความร่วมมือกับเพื่อนร่วมงานและใช้มาตรการรับมือที่เหมาะสม ภายใต้คำสั่งของผู้รับผิดชอบ</a:t>
            </a:r>
            <a:endParaRPr lang="en-US" altLang="ja-JP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อย่าลงมือทำเองเพียงลำพัง</a:t>
            </a:r>
          </a:p>
          <a:p>
            <a:pPr marL="92075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ja-JP" altLang="en-US" sz="1400" b="1" dirty="0"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59473" y="295962"/>
            <a:ext cx="7787580" cy="6965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ประเด็นสำคัญเรื่องที่ 7 หากเกิดเหตุการณ์ผิดปกติหรืออุบัติภัยความเสียหายในการทำงานแล้ว !</a:t>
            </a:r>
            <a:endParaRPr lang="ja-JP" altLang="en-US" sz="1600" b="1" dirty="0">
              <a:solidFill>
                <a:schemeClr val="bg1"/>
              </a:solidFill>
              <a:latin typeface="Tahoma" panose="020B0604030504040204" pitchFamily="34" charset="0"/>
              <a:ea typeface="ＭＳ ゴシック" pitchFamily="49" charset="-128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9473" y="1054695"/>
            <a:ext cx="458926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หากพบ "เหตุการณ์ผิดปกติ" แล้ว !</a:t>
            </a:r>
            <a:endParaRPr lang="ja-JP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9552" y="4437112"/>
            <a:ext cx="3403798" cy="1351204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[แจ้งให้ผู้อื่นทราบ !]</a:t>
            </a:r>
          </a:p>
          <a:p>
            <a:pPr marL="92075" algn="just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หากรู้สึกว่าเครื่องจักรหรืออุปกรณ์อยู่ในสภาพที่ต่างจากปกติหรือเป็นอันตราย ขอให้แจ้งหัวหน้าหรือผู้รับผิดชอบของบริษัทผู้จ้างวานให้นำขยะของเสียออก ฯลฯ ในทันที !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BEFAAD7-EA3B-4E30-BE23-06FE32FCA2A4}"/>
              </a:ext>
            </a:extLst>
          </p:cNvPr>
          <p:cNvSpPr/>
          <p:nvPr/>
        </p:nvSpPr>
        <p:spPr>
          <a:xfrm>
            <a:off x="4840610" y="4552772"/>
            <a:ext cx="3475806" cy="1020792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พื้นฐานคือ...</a:t>
            </a:r>
            <a:endParaRPr lang="en-US" altLang="ja-JP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หยุด! เรียก! รอ!</a:t>
            </a: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BB72D62-4FED-46C5-B01F-E733119FF9E2}"/>
              </a:ext>
            </a:extLst>
          </p:cNvPr>
          <p:cNvSpPr/>
          <p:nvPr/>
        </p:nvSpPr>
        <p:spPr>
          <a:xfrm>
            <a:off x="4067944" y="4941168"/>
            <a:ext cx="648072" cy="708248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491880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25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2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9552" y="548680"/>
            <a:ext cx="8208912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algn="just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หยุดเครื่องจักรและปิดสวิตช์จ่ายไฟ　</a:t>
            </a:r>
            <a:r>
              <a:rPr lang="th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หยุด!</a:t>
            </a:r>
          </a:p>
          <a:p>
            <a:pPr marL="92075" algn="just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ขอให้แจ้งความผิดปกติกับผู้รับผิดชอบและเพื่อนร่วมงานที่อยู่รอบตัวด้วยเสียงที่ดัง　</a:t>
            </a:r>
            <a:r>
              <a:rPr lang="th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เรียก!</a:t>
            </a:r>
            <a:endParaRPr lang="en-US" altLang="ja-JP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>
              <a:lnSpc>
                <a:spcPct val="125000"/>
              </a:lnSpc>
              <a:spcBef>
                <a:spcPts val="300"/>
              </a:spcBef>
              <a:defRPr/>
            </a:pPr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ปฏิบัติตามคำสั่งของผู้รับผิดชอบ　　</a:t>
            </a:r>
            <a:r>
              <a:rPr lang="th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รอ!</a:t>
            </a:r>
            <a:endParaRPr lang="en-US" altLang="ja-JP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>
              <a:lnSpc>
                <a:spcPct val="125000"/>
              </a:lnSpc>
              <a:defRPr/>
            </a:pPr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 </a:t>
            </a:r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อย่าลงมือทำเองเพียงลำพัง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เวลาทำงาน ให้วางมาตรการป้องกันการติดเครื่องโดยไม่ได้ตั้งใจ !</a:t>
            </a:r>
            <a:endParaRPr lang="en-US" altLang="ja-JP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- ล็อคสวิตซ์จ่ายไฟไม่ให้สามารถติดเครื่องได้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- ขณะที่กำลังทำงาน ให้แสดงหรือประกาศแจ้งไม่ให้ผู้อื่นเปิดสวิตช์ติดเครื่อง</a:t>
            </a:r>
          </a:p>
          <a:p>
            <a:pPr marL="92075" algn="just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ให้ประกาศแจ้งว่า "กำลังทำงาน !" ในบริเวณพื้นที่ทำงานด้วย หากจำเป็น !</a:t>
            </a:r>
            <a:endParaRPr lang="en-US" altLang="ja-JP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3218" y="188640"/>
            <a:ext cx="892559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มีสิ่งแปลกปลอมติดอยู่ในสายพาน ! มีเสียงแปลกๆ หรือกลิ่นผิดปกติในเครื่องบด !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E27781B-066B-4F18-82B5-089539723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81" y="3645024"/>
            <a:ext cx="6933203" cy="288032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26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06327DE9-E319-4214-BCA4-DAF882A68196}"/>
              </a:ext>
            </a:extLst>
          </p:cNvPr>
          <p:cNvSpPr/>
          <p:nvPr/>
        </p:nvSpPr>
        <p:spPr>
          <a:xfrm>
            <a:off x="1331640" y="3717032"/>
            <a:ext cx="2133600" cy="504056"/>
          </a:xfrm>
          <a:prstGeom prst="wedgeEllipseCallout">
            <a:avLst>
              <a:gd name="adj1" fmla="val 43625"/>
              <a:gd name="adj2" fmla="val 44863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th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คันโยก</a:t>
            </a:r>
            <a:r>
              <a:rPr lang="th" sz="1000" b="1">
                <a:solidFill>
                  <a:srgbClr val="A328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แกว่งโยกเยก</a:t>
            </a:r>
            <a:endParaRPr lang="zh-CN" altLang="en-US" sz="1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163B2CEE-B712-478D-9B97-428D1301D986}"/>
              </a:ext>
            </a:extLst>
          </p:cNvPr>
          <p:cNvSpPr/>
          <p:nvPr/>
        </p:nvSpPr>
        <p:spPr>
          <a:xfrm>
            <a:off x="1187624" y="4416043"/>
            <a:ext cx="2232248" cy="504056"/>
          </a:xfrm>
          <a:prstGeom prst="wedgeEllipseCallout">
            <a:avLst>
              <a:gd name="adj1" fmla="val 40451"/>
              <a:gd name="adj2" fmla="val -46680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th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ไฟสัญญาณสีแดง</a:t>
            </a:r>
            <a:r>
              <a:rPr lang="th" sz="1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</a:t>
            </a:r>
            <a:endParaRPr lang="zh-CN" altLang="en-US" sz="1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E468FA87-D6BE-4FEA-8533-996828159605}"/>
              </a:ext>
            </a:extLst>
          </p:cNvPr>
          <p:cNvSpPr/>
          <p:nvPr/>
        </p:nvSpPr>
        <p:spPr>
          <a:xfrm>
            <a:off x="1259632" y="5432147"/>
            <a:ext cx="1980191" cy="504056"/>
          </a:xfrm>
          <a:prstGeom prst="wedgeEllipseCallout">
            <a:avLst>
              <a:gd name="adj1" fmla="val 38099"/>
              <a:gd name="adj2" fmla="val -52559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th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ไฟสัญญาณ</a:t>
            </a:r>
            <a:r>
              <a:rPr lang="th" sz="1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กระพริบ</a:t>
            </a:r>
            <a:endParaRPr lang="zh-CN" altLang="en-US" sz="1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1342EB10-FDD3-49BC-B444-83DA913EBF08}"/>
              </a:ext>
            </a:extLst>
          </p:cNvPr>
          <p:cNvSpPr/>
          <p:nvPr/>
        </p:nvSpPr>
        <p:spPr>
          <a:xfrm>
            <a:off x="3635896" y="6021287"/>
            <a:ext cx="1782184" cy="421793"/>
          </a:xfrm>
          <a:prstGeom prst="wedgeEllipseCallout">
            <a:avLst>
              <a:gd name="adj1" fmla="val 21947"/>
              <a:gd name="adj2" fmla="val -66372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th" sz="1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ไม่มี XX</a:t>
            </a:r>
            <a:endParaRPr lang="zh-CN" altLang="en-US" sz="10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8DE948DD-60B2-443F-8F04-7A1E62AFDBCD}"/>
              </a:ext>
            </a:extLst>
          </p:cNvPr>
          <p:cNvSpPr/>
          <p:nvPr/>
        </p:nvSpPr>
        <p:spPr>
          <a:xfrm>
            <a:off x="4355976" y="3722159"/>
            <a:ext cx="1800202" cy="421793"/>
          </a:xfrm>
          <a:prstGeom prst="wedgeEllipseCallout">
            <a:avLst>
              <a:gd name="adj1" fmla="val -9587"/>
              <a:gd name="adj2" fmla="val 65716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th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</a:t>
            </a:r>
            <a:r>
              <a:rPr lang="th" sz="1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กลิ่นแปลกๆ</a:t>
            </a:r>
            <a:endParaRPr lang="zh-CN" altLang="en-US" sz="1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对话气泡: 椭圆形 12">
            <a:extLst>
              <a:ext uri="{FF2B5EF4-FFF2-40B4-BE49-F238E27FC236}">
                <a16:creationId xmlns:a16="http://schemas.microsoft.com/office/drawing/2014/main" id="{A2631A77-DFA3-4E2E-A0C2-D5556F3799BF}"/>
              </a:ext>
            </a:extLst>
          </p:cNvPr>
          <p:cNvSpPr/>
          <p:nvPr/>
        </p:nvSpPr>
        <p:spPr>
          <a:xfrm>
            <a:off x="5652120" y="4215960"/>
            <a:ext cx="1800202" cy="421793"/>
          </a:xfrm>
          <a:prstGeom prst="wedgeEllipseCallout">
            <a:avLst>
              <a:gd name="adj1" fmla="val -26518"/>
              <a:gd name="adj2" fmla="val 66720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th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ได้ยิน</a:t>
            </a:r>
            <a:r>
              <a:rPr lang="th" sz="1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เสียงแปลกๆ</a:t>
            </a:r>
            <a:endParaRPr lang="zh-CN" altLang="en-US" sz="1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对话气泡: 椭圆形 13">
            <a:extLst>
              <a:ext uri="{FF2B5EF4-FFF2-40B4-BE49-F238E27FC236}">
                <a16:creationId xmlns:a16="http://schemas.microsoft.com/office/drawing/2014/main" id="{065053B8-AF50-4827-9216-E94DA3305420}"/>
              </a:ext>
            </a:extLst>
          </p:cNvPr>
          <p:cNvSpPr/>
          <p:nvPr/>
        </p:nvSpPr>
        <p:spPr>
          <a:xfrm>
            <a:off x="5743484" y="5002922"/>
            <a:ext cx="2285698" cy="504056"/>
          </a:xfrm>
          <a:prstGeom prst="wedgeEllipseCallout">
            <a:avLst>
              <a:gd name="adj1" fmla="val -42168"/>
              <a:gd name="adj2" fmla="val -44163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th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ไฟสัญญาณสีเขียว</a:t>
            </a:r>
            <a:r>
              <a:rPr lang="th" sz="1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ดับ</a:t>
            </a:r>
            <a:endParaRPr lang="zh-CN" altLang="en-US" sz="10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对话气泡: 椭圆形 14">
            <a:extLst>
              <a:ext uri="{FF2B5EF4-FFF2-40B4-BE49-F238E27FC236}">
                <a16:creationId xmlns:a16="http://schemas.microsoft.com/office/drawing/2014/main" id="{C96CD92F-0D8D-4EAF-86BB-17962FEC8F77}"/>
              </a:ext>
            </a:extLst>
          </p:cNvPr>
          <p:cNvSpPr/>
          <p:nvPr/>
        </p:nvSpPr>
        <p:spPr>
          <a:xfrm>
            <a:off x="6012160" y="5721073"/>
            <a:ext cx="1603514" cy="421793"/>
          </a:xfrm>
          <a:prstGeom prst="wedgeEllipseCallout">
            <a:avLst>
              <a:gd name="adj1" fmla="val -44252"/>
              <a:gd name="adj2" fmla="val -55332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th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หากสัมผัสแล้ว</a:t>
            </a:r>
            <a:r>
              <a:rPr lang="th" sz="1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ร้อน</a:t>
            </a:r>
            <a:endParaRPr lang="zh-CN" altLang="en-US" sz="10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26960" y="744514"/>
            <a:ext cx="8149496" cy="2540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&lt;รถบรรทุก, เครื่องจักรหนัก หรือรถโฟล์คลิฟต์ที่จอดไว้เริ่มเคลื่อนที่&gt;</a:t>
            </a:r>
            <a:endParaRPr lang="en-US" altLang="ja-JP" sz="1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(1) "หนี !" อย่าพยายามฝืนหยุด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(2) ตะโกนบอกให้คนที่อยู่รอบตัว "หนีไป (Nigero) !" ด้วยเสียงที่ดัง</a:t>
            </a:r>
          </a:p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th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(3) เรียนรู้ "การหนี" ผ่านการฝึกอบรมความปลอดภัยและอาชีวอนามัยในแต่ละวัน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5220072" y="5051612"/>
            <a:ext cx="1584176" cy="365125"/>
          </a:xfrm>
          <a:prstGeom prst="wedgeEllipseCallout">
            <a:avLst>
              <a:gd name="adj1" fmla="val 37202"/>
              <a:gd name="adj2" fmla="val 778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5400" rIns="0" bIns="0" rtlCol="0" anchor="ctr"/>
          <a:lstStyle/>
          <a:p>
            <a:pPr algn="ctr" rtl="0"/>
            <a:r>
              <a:rPr lang="th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หนีไป (Nigero) !</a:t>
            </a:r>
            <a:endParaRPr lang="ja-JP" altLang="en-US" sz="1200" dirty="0"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051720" y="1412776"/>
            <a:ext cx="432048" cy="14401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36912" y="126876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(ไม่สามารถหยุดได้ด้วยแรงคน !)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043E20-32DD-417E-A730-484D00EBA453}"/>
              </a:ext>
            </a:extLst>
          </p:cNvPr>
          <p:cNvSpPr txBox="1"/>
          <p:nvPr/>
        </p:nvSpPr>
        <p:spPr>
          <a:xfrm>
            <a:off x="395536" y="188640"/>
            <a:ext cx="864096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หากรถบรรทุก, เครื่องจักรหนัก หรือรถโฟล์คลิฟต์ที่จอดไว้เริ่มเคลื่อนที่...</a:t>
            </a:r>
            <a:endParaRPr lang="ja-JP" altLang="en-US" sz="1400" b="1" dirty="0">
              <a:solidFill>
                <a:srgbClr val="C00000"/>
              </a:solidFill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1026" name="Picture 2" descr="http://anzeninfo.mhlw.go.jp/anzen/sai/image/sai10-439-43-1.gif">
            <a:extLst>
              <a:ext uri="{FF2B5EF4-FFF2-40B4-BE49-F238E27FC236}">
                <a16:creationId xmlns:a16="http://schemas.microsoft.com/office/drawing/2014/main" id="{73D58D37-29FC-4E39-B40A-4C725850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3489631" cy="26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27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1D2E937-9DED-4513-A91F-07C0AC3E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98" y="476672"/>
            <a:ext cx="2688298" cy="2016224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662533" y="2564904"/>
            <a:ext cx="7797899" cy="3744416"/>
          </a:xfrm>
          <a:prstGeom prst="roundRect">
            <a:avLst>
              <a:gd name="adj" fmla="val 56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92138" y="980728"/>
            <a:ext cx="6140102" cy="1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72000" rtlCol="0" anchor="ctr"/>
          <a:lstStyle/>
          <a:p>
            <a:pPr rtl="0">
              <a:lnSpc>
                <a:spcPct val="125000"/>
              </a:lnSpc>
              <a:spcBef>
                <a:spcPts val="600"/>
              </a:spcBef>
            </a:pP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ไม่สามารถทำให้โอกาสเกิดอุบัติภัยความเสียหายในการทำงานเป็นศูนย์ได้ 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25000"/>
              </a:lnSpc>
            </a:pP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แม้ในสถานที่ทำงานที่คิดว่าปลอดภัย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25000"/>
              </a:lnSpc>
            </a:pP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ในกรณีที่เกิดอุบัติภัยความเสียหายในการทำงานโดยไม่คาดคิดแล้ว ขอให้รับมือดังต่อไปนี้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00682" y="2276872"/>
            <a:ext cx="3759349" cy="4928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(ตัวอย่าง) การรับมือในกรณีที่เกิดอุบัติภัยความเสียหายในการทำงาน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83768" y="3068960"/>
            <a:ext cx="5339206" cy="10479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ก่อนอื่นขอให้ใจเย็น !　　　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  - อย่าลนลานหรือรีบเร่งจนเกิดอุบัติภัยความเสียหายที่ต่อเนื่อง</a:t>
            </a:r>
            <a:endParaRPr lang="en-US" altLang="ja-JP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  - ขอให้แจ้งผู้อื่นด้วยเสียงที่ดัง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473154" y="4411499"/>
            <a:ext cx="5339206" cy="1681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ช่วยเหลือผู้ประสบอุบัติเหตุ !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ติดต่อหัวหน้า (ผู้รับผิดชอบ) !</a:t>
            </a:r>
          </a:p>
          <a:p>
            <a:pPr marL="403225" indent="-403225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 - ช่วยเหลือ ฯลฯ หากได้รับคำสั่งจากผู้รับผิดชอบ</a:t>
            </a:r>
            <a:endParaRPr lang="en-US" altLang="ja-JP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3225" indent="-403225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　(การส่งผู้ประสบอุบัติเหตุไปยังโรงพยาบาล ฯลฯ)</a:t>
            </a: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903546" y="4699843"/>
            <a:ext cx="1652230" cy="4573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การรับมือในสถานที่เกิดเหตุ</a:t>
            </a:r>
          </a:p>
        </p:txBody>
      </p:sp>
      <p:sp>
        <p:nvSpPr>
          <p:cNvPr id="10" name="爆発 1 9"/>
          <p:cNvSpPr/>
          <p:nvPr/>
        </p:nvSpPr>
        <p:spPr>
          <a:xfrm>
            <a:off x="783294" y="2852936"/>
            <a:ext cx="1844490" cy="1303224"/>
          </a:xfrm>
          <a:prstGeom prst="irregularSeal1">
            <a:avLst/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เกิดอุบัติภัย</a:t>
            </a:r>
            <a:endParaRPr lang="en-US" altLang="ja-JP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ความเสียหาย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ในการทำงาน</a:t>
            </a:r>
          </a:p>
        </p:txBody>
      </p:sp>
      <p:sp>
        <p:nvSpPr>
          <p:cNvPr id="11" name="下矢印 10"/>
          <p:cNvSpPr/>
          <p:nvPr/>
        </p:nvSpPr>
        <p:spPr>
          <a:xfrm>
            <a:off x="1463104" y="4221088"/>
            <a:ext cx="444600" cy="353002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479" y="395372"/>
            <a:ext cx="609475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หากเกิดอุบัติภัยความเสียหายในการทำงาน !</a:t>
            </a:r>
            <a:endParaRPr lang="ja-JP" altLang="en-US" sz="1400" dirty="0"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90528" y="6381328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28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5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/>
          </p:cNvSpPr>
          <p:nvPr/>
        </p:nvSpPr>
        <p:spPr>
          <a:xfrm>
            <a:off x="1619672" y="2258690"/>
            <a:ext cx="6101481" cy="1170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txBody>
          <a:bodyPr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2400">
                <a:solidFill>
                  <a:srgbClr val="33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ขอให้ทุกท่านได้ทำงานอย่างปลอดภัย</a:t>
            </a:r>
          </a:p>
        </p:txBody>
      </p:sp>
      <p:sp>
        <p:nvSpPr>
          <p:cNvPr id="4" name="object 15"/>
          <p:cNvSpPr>
            <a:spLocks noChangeAspect="1"/>
          </p:cNvSpPr>
          <p:nvPr/>
        </p:nvSpPr>
        <p:spPr bwMode="auto">
          <a:xfrm>
            <a:off x="5704929" y="1909456"/>
            <a:ext cx="1921784" cy="61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 rtlCol="0"/>
          <a:lstStyle/>
          <a:p>
            <a:pPr rtl="0"/>
            <a:endParaRPr lang="ja-JP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356350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29</a:t>
            </a:fld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5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3BBC954-56E3-4E64-9FAB-EF108B016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14" y="1124744"/>
            <a:ext cx="2953474" cy="2238670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27584" y="116632"/>
            <a:ext cx="7344816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th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ประเด็นสำคัญเรื่องที่ 1 มีอันตรายต่างๆ มากมายในสถานที่ทำงาน !</a:t>
            </a:r>
            <a:endParaRPr kumimoji="1" lang="ja-JP" alt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ＭＳ Ｐ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15" name="正方形/長方形 23"/>
          <p:cNvSpPr>
            <a:spLocks noChangeArrowheads="1"/>
          </p:cNvSpPr>
          <p:nvPr/>
        </p:nvSpPr>
        <p:spPr bwMode="auto">
          <a:xfrm>
            <a:off x="251520" y="1124744"/>
            <a:ext cx="5544616" cy="3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lnSpc>
                <a:spcPct val="150000"/>
              </a:lnSpc>
              <a:spcBef>
                <a:spcPts val="600"/>
              </a:spcBef>
            </a:pPr>
            <a:r>
              <a:rPr lang="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เกิดอุบัติภัยความเสียหายในการทำงาน</a:t>
            </a:r>
            <a:endParaRPr lang="ja-JP" altLang="en-US" sz="1050" dirty="0"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</p:txBody>
      </p:sp>
      <p:sp>
        <p:nvSpPr>
          <p:cNvPr id="16" name="正方形/長方形 40"/>
          <p:cNvSpPr>
            <a:spLocks noChangeArrowheads="1"/>
          </p:cNvSpPr>
          <p:nvPr/>
        </p:nvSpPr>
        <p:spPr bwMode="auto">
          <a:xfrm>
            <a:off x="251520" y="3023374"/>
            <a:ext cx="31683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lvl="1" indent="-92075" algn="just" rtl="0">
              <a:spcBef>
                <a:spcPts val="600"/>
              </a:spcBef>
            </a:pPr>
            <a:r>
              <a:rPr lang="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สาเหตุของการเกิดอุบัติภัยความเสียหาย</a:t>
            </a:r>
            <a:endParaRPr lang="ja-JP" altLang="en-US" sz="1100" dirty="0"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51520" y="4831992"/>
            <a:ext cx="3168352" cy="469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92075" indent="-92075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เพื่อการทำงานที่ปลอดภัย</a:t>
            </a:r>
            <a:endParaRPr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692696"/>
            <a:ext cx="8640960" cy="39263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defRPr/>
            </a:pPr>
            <a:r>
              <a:rPr lang="th" sz="1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[กรณีตัวอย่างอุบัติภัยความเสียหาย 1] คนงานถูกรถขุดลากชนเสียชีวิต ระหว่างทำงานคัดแยกขยะของเสียในอุตสาหกรรม !</a:t>
            </a:r>
          </a:p>
        </p:txBody>
      </p:sp>
      <p:sp>
        <p:nvSpPr>
          <p:cNvPr id="11" name="正方形/長方形 23">
            <a:extLst>
              <a:ext uri="{FF2B5EF4-FFF2-40B4-BE49-F238E27FC236}">
                <a16:creationId xmlns:a16="http://schemas.microsoft.com/office/drawing/2014/main" id="{6FE30880-97BB-44CE-A97E-D9C593ED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412776"/>
            <a:ext cx="5256584" cy="109260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269875" algn="just" rtl="0">
              <a:spcBef>
                <a:spcPts val="600"/>
              </a:spcBef>
            </a:pPr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ผู้ประสบอุบัติเหตุ C กำลังทำงานคัดแยกอยู่ที่สถานที่รวบรวมวัสดุโลหะ</a:t>
            </a:r>
          </a:p>
          <a:p>
            <a:pPr marL="361950" indent="-269875" algn="just" rtl="0">
              <a:spcBef>
                <a:spcPts val="600"/>
              </a:spcBef>
            </a:pPr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A ขับรถขุดลากที่อยู่ข้างๆ สถานที่รวบรวมวัสดุเพื่อเคลื่อนที่เข้าไปใกล้ทางที่รถบรรทุกจะวิ่งเข้ามา</a:t>
            </a:r>
          </a:p>
          <a:p>
            <a:pPr marL="361950" indent="-269875" algn="just" rtl="0">
              <a:spcBef>
                <a:spcPts val="600"/>
              </a:spcBef>
            </a:pPr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หลังจากหมุนไปทางซ้ายและเดินหน้าไปได้ประมาณ 2 เมตร ตีนตะขาบฝั่งขวาของรถขุดลากก็ได้ชนเข้ากับ C ซึ่งกำลังทำงานคัดแยกอยู่</a:t>
            </a:r>
          </a:p>
        </p:txBody>
      </p:sp>
      <p:sp>
        <p:nvSpPr>
          <p:cNvPr id="13" name="正方形/長方形 40">
            <a:extLst>
              <a:ext uri="{FF2B5EF4-FFF2-40B4-BE49-F238E27FC236}">
                <a16:creationId xmlns:a16="http://schemas.microsoft.com/office/drawing/2014/main" id="{89AA8EF3-7FC7-4CE1-9480-235E9979B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284984"/>
            <a:ext cx="7488832" cy="109260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algn="just" rtl="0">
              <a:spcBef>
                <a:spcPts val="300"/>
              </a:spcBef>
            </a:pPr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ไม่ได้วางมาตรการเพื่อห้ามไม่ให้เข้าไปในเส้นทางวิ่งของรถขุดลาก</a:t>
            </a:r>
            <a:endParaRPr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>
              <a:spcBef>
                <a:spcPts val="300"/>
              </a:spcBef>
            </a:pPr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ไม่ได้กำหนดผู้บอกทางไว้ประจำจุด</a:t>
            </a:r>
          </a:p>
          <a:p>
            <a:pPr marL="92075" algn="just" rtl="0">
              <a:spcBef>
                <a:spcPts val="300"/>
              </a:spcBef>
            </a:pPr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คนขับรถขุดลากตรวจสอบยืนยันความปลอดภัยบริเวณโดยรอบไม่เพียงพอก่อนขับรถ</a:t>
            </a:r>
          </a:p>
          <a:p>
            <a:pPr marL="92075" algn="just" rtl="0">
              <a:spcBef>
                <a:spcPts val="300"/>
              </a:spcBef>
            </a:pPr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ไม่ได้กำหนดแผนการทำงาน</a:t>
            </a:r>
          </a:p>
          <a:p>
            <a:pPr marL="92075" algn="just" rtl="0">
              <a:spcBef>
                <a:spcPts val="300"/>
              </a:spcBef>
            </a:pPr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ไม่ได้ฝึกอบรมความปลอดภัยและอาชีวอนามัยแก่ผู้ปฏิบัติงานที่เกี่ยวข้อง</a:t>
            </a:r>
            <a:endParaRPr lang="ja-JP" altLang="en-US" sz="1100" dirty="0"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B03925FB-4EC4-4FE9-B49E-61B7E90E683A}"/>
              </a:ext>
            </a:extLst>
          </p:cNvPr>
          <p:cNvSpPr/>
          <p:nvPr/>
        </p:nvSpPr>
        <p:spPr>
          <a:xfrm>
            <a:off x="7560905" y="3249470"/>
            <a:ext cx="971535" cy="395554"/>
          </a:xfrm>
          <a:prstGeom prst="wedgeRectCallout">
            <a:avLst>
              <a:gd name="adj1" fmla="val -86955"/>
              <a:gd name="adj2" fmla="val -6557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ผู้ประสบอุบัติเหตุ C</a:t>
            </a:r>
            <a:endParaRPr kumimoji="1" lang="ja-JP" altLang="en-US" sz="11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836FEB-6021-47EF-8824-20270B8BC5B8}"/>
              </a:ext>
            </a:extLst>
          </p:cNvPr>
          <p:cNvSpPr/>
          <p:nvPr/>
        </p:nvSpPr>
        <p:spPr bwMode="auto">
          <a:xfrm>
            <a:off x="539552" y="5157192"/>
            <a:ext cx="8352928" cy="14361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Autofit/>
          </a:bodyPr>
          <a:lstStyle/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กำหนดเขตพื้นที่ห้ามเข้าบริเวณที่ผู้ปฏิบัติงานอาจสัมผัสชนกับรถขุดลากได้</a:t>
            </a:r>
            <a:endParaRPr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กำหนดผู้บอกทางไว้ประจำจุด และให้บอกทางแก่คนขับเครื่องจักร</a:t>
            </a:r>
            <a:endParaRPr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ฝึกอบรมคนขับรถขุดลาก ฯลฯ ให้ตรวจสอบยืนยันความปลอดภัยบริเวณโดยรอบก่อนเริ่มขับรถ</a:t>
            </a: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กำหนดแผนการทำงานที่เกี่ยวกับวิธีการทำงาน เช่น เส้นทางวิ่ง, มาตรการห้ามเข้า, การกำหนดผู้บอกทางไว้ประจำจุด และการให้สัญญาณ ฯลฯ</a:t>
            </a:r>
            <a:endParaRPr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แจ้งให้ผู้ปฏิบัติงานที่เกี่ยวข้องทราบถึงเนื้อหาของแผนการทำงานที่ได้กำหนดไว้อย่างละเอียด</a:t>
            </a:r>
            <a:endParaRPr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18520" y="652025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3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1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555536" y="6492875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4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4200" y="188640"/>
            <a:ext cx="8396272" cy="67478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1162050" indent="-1162050" rtl="0">
              <a:lnSpc>
                <a:spcPct val="125000"/>
              </a:lnSpc>
              <a:defRPr/>
            </a:pPr>
            <a:r>
              <a:rPr lang="th" sz="14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[กรณีตัวอย่างอุบัติภัยความเสียหาย 2] คนงานถูกดึงลากเข้าไปตั้งแต่แขนขวาจนถึงหน้าอก ขณะที่กำลังทำความสะอาดชิ้นส่วนลูกกลิ้งโดยไม่หยุดสายพานป้อนเข้า</a:t>
            </a:r>
            <a:endParaRPr lang="en-US" altLang="ja-JP" sz="1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251520" y="980728"/>
            <a:ext cx="5607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spcBef>
                <a:spcPts val="600"/>
              </a:spcBef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เกิดอุบัติภัยความเสียหายในการทำงาน</a:t>
            </a:r>
            <a:endParaRPr lang="ja-JP" altLang="en-US" sz="1200" dirty="0"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251520" y="2492896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indent="-92075" algn="just" rtl="0">
              <a:spcBef>
                <a:spcPts val="600"/>
              </a:spcBef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สาเหตุ</a:t>
            </a:r>
            <a:endParaRPr lang="ja-JP" altLang="en-US" sz="1200" dirty="0"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D8D6D7D-6C42-473B-8791-8580EC9F7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94" y="921199"/>
            <a:ext cx="2501078" cy="2003745"/>
          </a:xfrm>
          <a:prstGeom prst="rect">
            <a:avLst/>
          </a:prstGeom>
        </p:spPr>
      </p:pic>
      <p:sp>
        <p:nvSpPr>
          <p:cNvPr id="11" name="正方形/長方形 23">
            <a:extLst>
              <a:ext uri="{FF2B5EF4-FFF2-40B4-BE49-F238E27FC236}">
                <a16:creationId xmlns:a16="http://schemas.microsoft.com/office/drawing/2014/main" id="{023A6A31-4C2E-493D-8507-A8996CDE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1" y="1314059"/>
            <a:ext cx="5804977" cy="90794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57188" indent="-269875" algn="just" rtl="0">
              <a:spcBef>
                <a:spcPts val="60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คนงานกำลังกำจัดผงยิปซั่มที่เกาะติดกับชิ้นส่วนลูกกลิ้งหมุนกลับของสายพานป้อนเข้าในเครื่องบด </a:t>
            </a: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โดยขูดออกด้วยแปรงลวด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เพียงลำพัง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269875" algn="just" rtl="0">
              <a:spcBef>
                <a:spcPts val="60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</a:t>
            </a: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เนื่องจากทำงานโดยไม่หยุดสายพาน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จึงถูกดึงลากเข้าไปตั้งแต่แขนขวาพร้อมกับแปรงลวด ระหว่างชิ้นส่วนลูกกลิ้งกับสายพาน</a:t>
            </a:r>
          </a:p>
        </p:txBody>
      </p:sp>
      <p:sp>
        <p:nvSpPr>
          <p:cNvPr id="12" name="正方形/長方形 40">
            <a:extLst>
              <a:ext uri="{FF2B5EF4-FFF2-40B4-BE49-F238E27FC236}">
                <a16:creationId xmlns:a16="http://schemas.microsoft.com/office/drawing/2014/main" id="{C745B3DE-6A30-4C6D-818C-25C45C8B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852936"/>
            <a:ext cx="8252256" cy="124649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57188" indent="-265113" algn="just" rtl="0">
              <a:spcBef>
                <a:spcPts val="600"/>
              </a:spcBef>
            </a:pPr>
            <a:r>
              <a:rPr lang="th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ไม่มีที่ครอบ, อุปกรณ์ล้อม, ที่กั้นป้องกันการถูกดึงลากเข้าไป ฯลฯ ในชิ้นส่วนลูกกลิ้งหมุนกลับ</a:t>
            </a:r>
          </a:p>
          <a:p>
            <a:pPr marL="357188" indent="-265113" algn="just" rtl="0">
              <a:spcBef>
                <a:spcPts val="600"/>
              </a:spcBef>
            </a:pPr>
            <a:r>
              <a:rPr lang="th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คนงานไม่หยุดการเดินสายพาน ขณะที่ทำความสะอาดชิ้นส่วนลูกกลิ้งหมุนกลับ</a:t>
            </a:r>
          </a:p>
          <a:p>
            <a:pPr marL="357188" indent="-265113" algn="just" rtl="0">
              <a:spcBef>
                <a:spcPts val="600"/>
              </a:spcBef>
            </a:pPr>
            <a:r>
              <a:rPr lang="th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คนงานสวมถุงมือหนังที่อาจถูกดึงลากเข้าไปได้ ขณะที่ทำความสะอาดชิ้นส่วนลูกกลิ้งหมุนกลับ</a:t>
            </a:r>
            <a:endParaRPr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265113" algn="just" rtl="0">
              <a:spcBef>
                <a:spcPts val="600"/>
              </a:spcBef>
            </a:pPr>
            <a:r>
              <a:rPr lang="th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ไม่ได้ติดตั้ง "อุปกรณ์หยุดฉุกเฉิน" ในระยะที่เอื้อมถึง</a:t>
            </a:r>
          </a:p>
          <a:p>
            <a:pPr marL="357188" indent="-265113" algn="just" rtl="0">
              <a:spcBef>
                <a:spcPts val="600"/>
              </a:spcBef>
            </a:pPr>
            <a:r>
              <a:rPr lang="th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ไม่ได้ปฏิบัติตาม "กฎเกณฑ์ความปลอดภัย (เช่น ล็อคสวิตช์จ่ายไฟเวลาซ่อมแซม ฯลฯ)" ของสถานประกอบการ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4FB4D4-5858-41C8-9854-10E14396F05E}"/>
              </a:ext>
            </a:extLst>
          </p:cNvPr>
          <p:cNvSpPr txBox="1"/>
          <p:nvPr/>
        </p:nvSpPr>
        <p:spPr>
          <a:xfrm>
            <a:off x="251520" y="4365104"/>
            <a:ext cx="8415635" cy="3311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มาตรการป้องกัน</a:t>
            </a:r>
            <a:endParaRPr lang="ja-JP" altLang="en-US" sz="1200" dirty="0">
              <a:latin typeface="Tahoma" panose="020B0604030504040204" pitchFamily="34" charset="0"/>
              <a:ea typeface="メイリオ" pitchFamily="50" charset="-128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2F1EDA-F31B-4B4D-A768-C2B0A7D78FB6}"/>
              </a:ext>
            </a:extLst>
          </p:cNvPr>
          <p:cNvSpPr txBox="1"/>
          <p:nvPr/>
        </p:nvSpPr>
        <p:spPr>
          <a:xfrm>
            <a:off x="539552" y="4725144"/>
            <a:ext cx="8415635" cy="13379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ติดตั้งที่ครอบ, อุปกรณ์ล้อม, ที่กั้นป้องกันการถูกดึงลากเข้าไป ฯลฯ ในบริเวณที่อาจถูกดึงลากเข้าไปได้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กรณีที่อาจเกิดอันตรายจากการทำความสะอาดเครื่องจักร ฯลฯ ให้หยุดการเดินเครื่องจักรและบังคับให้ใช้การล็อคสวิตช์จ่ายไฟ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เปลี่ยนลูกกลิ้งหมุนกลับเป็นชนิดที่ผงยิปซั่มไม่เกาะติด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ตรวจสอบให้แน่ใจว่าผู้ปฏิบัติงานไม่ได้เข้าใกล้บริเวณที่อาจถูกดึงลากเข้าไปในชิ้นส่วนที่หมุนได้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กรณีที่มืออาจถูกดึงลากเข้าไปในสิ่งที่หมุน ไม่ให้ผู้ปฏิบัติงานสวมถุงมือ</a:t>
            </a:r>
          </a:p>
          <a:p>
            <a:pPr marL="182563" indent="-182563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วางแผนเตรียมความพร้อมระบบจัดการความปลอดภัย เพื่อให้แน่ใจว่ามีการปฏิบัติตามกฎเกณฑ์ที่กำหนดโดยสถานประกอบการ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590528" y="652025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5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251520" y="620688"/>
            <a:ext cx="8712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 algn="just" rtl="0">
              <a:spcBef>
                <a:spcPts val="600"/>
              </a:spcBef>
            </a:pPr>
            <a:r>
              <a:rPr lang="th" sz="12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เกิดอุบัติภัยความเสียหายในการทำงาน</a:t>
            </a:r>
            <a:endParaRPr lang="en-US" altLang="ja-JP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251520" y="294817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indent="-92075" algn="just" rtl="0">
              <a:spcBef>
                <a:spcPts val="600"/>
              </a:spcBef>
            </a:pPr>
            <a:r>
              <a:rPr lang="th" sz="12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สาเหตุ</a:t>
            </a:r>
            <a:endParaRPr lang="en-US" altLang="ja-JP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51520" y="4293096"/>
            <a:ext cx="2880320" cy="4064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2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มาตรการป้องกันการเกิดเหตุซ้ำ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200" y="121867"/>
            <a:ext cx="8396272" cy="49882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defRPr/>
            </a:pPr>
            <a:r>
              <a:rPr lang="th" sz="1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[กรณีตัวอย่างอุบัติภัยความเสียหาย 3] คนงานเสียชีวิตด้วยโรคลมแดดระหว่างทำงานที่สถานกำจัดขยะของเสียในอุตสาหกรรม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F31974-775C-4AC9-A9C7-888C6333B972}"/>
              </a:ext>
            </a:extLst>
          </p:cNvPr>
          <p:cNvSpPr/>
          <p:nvPr/>
        </p:nvSpPr>
        <p:spPr>
          <a:xfrm>
            <a:off x="424200" y="933395"/>
            <a:ext cx="4867880" cy="12208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1950" indent="-269875" algn="just" rtl="0">
              <a:spcBef>
                <a:spcPts val="400"/>
              </a:spcBef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คนงานเริ่มทำงานคัดแยกขยะในงานก่อสร้างตั้งแต่ประมาณ 08.00 น.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269875" algn="just" rtl="0">
              <a:spcBef>
                <a:spcPts val="400"/>
              </a:spcBef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รับประทานอาหารในถังเหล็กเปล่าที่สถานกำจัดขยะฯ ตั้งแต่เที่ยง</a:t>
            </a:r>
          </a:p>
          <a:p>
            <a:pPr marL="361950" indent="-269875" algn="just" rtl="0">
              <a:spcBef>
                <a:spcPts val="400"/>
              </a:spcBef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เมื่อเลย 15.00 น. เริ่มโซเซและล้มลง</a:t>
            </a:r>
          </a:p>
          <a:p>
            <a:pPr marL="361950" indent="-269875" algn="just" rtl="0">
              <a:spcBef>
                <a:spcPts val="400"/>
              </a:spcBef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จึงเดินไปทางสำนักงานโดยพูดว่า "รู้สึกไม่ค่อยสบาย"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269875" algn="just" rtl="0">
              <a:spcBef>
                <a:spcPts val="400"/>
              </a:spcBef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แต่ก้มหมอบลงและนิ่งไป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2A90EDF-CE58-45F9-A20E-032D1DF2CC2C}"/>
              </a:ext>
            </a:extLst>
          </p:cNvPr>
          <p:cNvSpPr/>
          <p:nvPr/>
        </p:nvSpPr>
        <p:spPr>
          <a:xfrm>
            <a:off x="431540" y="2060848"/>
            <a:ext cx="8352928" cy="7745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1950" indent="-269875" algn="just" rtl="0">
              <a:spcBef>
                <a:spcPts val="600"/>
              </a:spcBef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เพื่อนร่วมงานจึงเข้าไปใกล้และพยายามเรียก แต่ไม่มีการตอบ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269875" algn="just" rtl="0">
              <a:spcBef>
                <a:spcPts val="600"/>
              </a:spcBef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เมื่อให้ดื่มเครื่องดื่มแต่ก็ไม่สามารถดื่มได้</a:t>
            </a:r>
          </a:p>
          <a:p>
            <a:pPr marL="361950" indent="-269875" algn="just" rtl="0">
              <a:spcBef>
                <a:spcPts val="400"/>
              </a:spcBef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เปิดเครื่องปรับอากาศในรถและให้นอนแต่ก็ไม่ดีขึ้น จึงส่งไปโรงพยาบาล เสียชีวิตด้วยโรคลมแดด เวลา 23.00 น.</a:t>
            </a:r>
          </a:p>
        </p:txBody>
      </p:sp>
      <p:sp>
        <p:nvSpPr>
          <p:cNvPr id="13" name="正方形/長方形 40">
            <a:extLst>
              <a:ext uri="{FF2B5EF4-FFF2-40B4-BE49-F238E27FC236}">
                <a16:creationId xmlns:a16="http://schemas.microsoft.com/office/drawing/2014/main" id="{62B61538-E142-42D5-8982-D20538BE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236203"/>
            <a:ext cx="8496944" cy="774571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algn="just" rtl="0">
              <a:spcBef>
                <a:spcPts val="60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ทำงานใต้ความร้อนเป็นเวลานาน ทำงานโดยไม่ได้ดื่มน้ำและเกลือ ฯลฯ อย่างเหมาะสม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algn="just" rtl="0">
              <a:spcBef>
                <a:spcPts val="50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เครื่องแต่งกายสำหรับการทำงานใต้แสงอาทิตย์ไม่เหมาะสม เช่น สวมหมวกนิรภัยที่มีผ้าขนหนูพันอยู่ด้านใน ฯลฯ</a:t>
            </a:r>
          </a:p>
          <a:p>
            <a:pPr marL="92075" algn="just" rtl="0">
              <a:spcBef>
                <a:spcPts val="50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สภาพร่างกายไม่ได้อยู่ในสภาพที่สมบูรณ์ (ไม่ได้ตรวจสอบยืนยันสภาพร่างกายในวันทำงานดังกล่าว)　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1C7F396-B9B7-4C94-8E85-89896948770D}"/>
              </a:ext>
            </a:extLst>
          </p:cNvPr>
          <p:cNvSpPr/>
          <p:nvPr/>
        </p:nvSpPr>
        <p:spPr>
          <a:xfrm>
            <a:off x="424200" y="959243"/>
            <a:ext cx="8468280" cy="196903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F1CEA9-221D-4FBB-BB68-A82B0CF4A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705225" cy="195262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B69F60-5E06-42F4-899E-B89B1CB8505F}"/>
              </a:ext>
            </a:extLst>
          </p:cNvPr>
          <p:cNvSpPr/>
          <p:nvPr/>
        </p:nvSpPr>
        <p:spPr bwMode="auto">
          <a:xfrm>
            <a:off x="395535" y="4653136"/>
            <a:ext cx="8496943" cy="1872208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Autofit/>
          </a:bodyPr>
          <a:lstStyle/>
          <a:p>
            <a:pPr marL="358775" indent="-266700" algn="just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ดำเนินการฝึกอบรมเกี่ยวกับอาการของโรคลมแดด ฯลฯ ล่วงหน้า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ดื่มเพื่อชดเชยน้ำและเกลือบ่อยๆ ตั้งแต่ก่อนเริ่มทำงาน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พลิกแพลงดัดแปลงเครื่องแต่งกาย เช่น การสวมชุดทำงานผ้าฝ้ายและหมวกปีกกว้าง ฯลฯ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หาสถานที่พักผ่อนที่เย็นสบาย เช่น ใต้ร่มเงา ฯลฯ และพักผ่อนเป็นระยะๆ ติดตั้งตู้เย็น, ฝักบัว ฯลฯ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ดำเนินมาตรการปฐมพยาบาลฉุกเฉินอย่างเหมาะสม</a:t>
            </a:r>
          </a:p>
          <a:p>
            <a:pPr marL="358775" indent="-266700" algn="just" rtl="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รักษาสุขภาพอย่างเหมาะสมเป็นประจำ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635896" y="6376243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6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424200" y="836712"/>
            <a:ext cx="3211696" cy="27310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marL="182563" indent="-182563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อุบัติภัยความเสียหายถึงขั้นบาดเจ็บและเสียชีวิตมีแนวโน้มเพิ่มขึ้น!</a:t>
            </a:r>
            <a:endParaRPr lang="en-US" altLang="ja-JP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indent="-182563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อุบัติภัยความเสียหายเฉพาะถึงขั้นเสียชีวิตมีแนวโน้มลดลง</a:t>
            </a:r>
            <a:endParaRPr lang="en-US" altLang="ja-JP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ในจำนวนอุบัติภัยความเสียหายถึงขั้นเสียชีวิตมี "การถูกหนีบทับ / ถูกดึงลากเข้าไป" ถึง 50% ! รองลงมาคือ "การถูกชนกระแทกอย่างแรง" และ "อุบัติเหตุทางจราจร"</a:t>
            </a:r>
            <a:endParaRPr lang="en-US" altLang="ja-JP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indent="-182563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th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ในจำนวนอุบัติภัยความเสียหายถึงขั้นบาดเจ็บและเสียชีวิตมี "การพลัดตก / การร่วงหล่นจากที่สูง" และ "การถูกหนีบทับ / ถูกดึงลากเข้าไป" อย่างละ 21%</a:t>
            </a:r>
            <a:endParaRPr lang="en-US" altLang="ja-JP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200" y="116632"/>
            <a:ext cx="8396272" cy="34820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 rtl="0"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[ลักษณะเฉพาะของอุบัติภัยความเสียหายในการทำงานกำจัดขยะของเสียในอุตสาหกรรม]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892442"/>
              </p:ext>
            </p:extLst>
          </p:nvPr>
        </p:nvGraphicFramePr>
        <p:xfrm>
          <a:off x="3616739" y="620689"/>
          <a:ext cx="5203733" cy="299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1259632" y="3717352"/>
            <a:ext cx="2880000" cy="2880000"/>
            <a:chOff x="1259632" y="3717352"/>
            <a:chExt cx="2880000" cy="2880000"/>
          </a:xfrm>
        </p:grpSpPr>
        <p:graphicFrame>
          <p:nvGraphicFramePr>
            <p:cNvPr id="8" name="グラフ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8197208"/>
                </p:ext>
              </p:extLst>
            </p:nvPr>
          </p:nvGraphicFramePr>
          <p:xfrm>
            <a:off x="1259632" y="3717352"/>
            <a:ext cx="288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テキスト ボックス 1"/>
            <p:cNvSpPr txBox="1"/>
            <p:nvPr/>
          </p:nvSpPr>
          <p:spPr>
            <a:xfrm>
              <a:off x="2195576" y="492652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th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 2017 เสียชีวิต</a:t>
              </a:r>
              <a:endParaRPr kumimoji="1" lang="en-US" altLang="ja-JP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rtl="0"/>
              <a:r>
                <a:rPr lang="th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 ราย</a:t>
              </a:r>
              <a:endParaRPr kumimoji="1" lang="ja-JP" altLang="en-US" sz="9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265760" y="3726822"/>
            <a:ext cx="2880000" cy="2880000"/>
            <a:chOff x="5265760" y="3726822"/>
            <a:chExt cx="2880000" cy="2880000"/>
          </a:xfrm>
        </p:grpSpPr>
        <p:graphicFrame>
          <p:nvGraphicFramePr>
            <p:cNvPr id="10" name="グラフ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64340549"/>
                </p:ext>
              </p:extLst>
            </p:nvPr>
          </p:nvGraphicFramePr>
          <p:xfrm>
            <a:off x="5265760" y="3726822"/>
            <a:ext cx="288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テキスト ボックス 18"/>
            <p:cNvSpPr txBox="1"/>
            <p:nvPr/>
          </p:nvSpPr>
          <p:spPr>
            <a:xfrm>
              <a:off x="6201704" y="4935990"/>
              <a:ext cx="100811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th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 2017 บาดเจ็บและเสียชีวิตรวม</a:t>
              </a:r>
              <a:endParaRPr kumimoji="1" lang="en-US" altLang="ja-JP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rtl="0"/>
              <a:r>
                <a:rPr lang="th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1,383 ราย</a:t>
              </a:r>
              <a:endParaRPr kumimoji="1" lang="ja-JP" altLang="en-US" sz="9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46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707904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7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EE2A2AC-EA62-42A0-8C41-24135181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91869"/>
            <a:ext cx="8568952" cy="323493"/>
          </a:xfrm>
          <a:prstGeom prst="round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rtl="0"/>
            <a:r>
              <a:rPr lang="th" sz="1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อุบัติภัยความเสียหายในการทำงานของผู้ที่จำนวนปีประสบการณ์น้อย (แรงงานที่ยังขาดทักษะ) มีถึง 40% ขึ้นไป</a:t>
            </a:r>
            <a:endParaRPr lang="ja-JP" altLang="en-US" sz="1300" b="1" dirty="0">
              <a:solidFill>
                <a:schemeClr val="bg1"/>
              </a:solidFill>
              <a:latin typeface="Tahoma" panose="020B0604030504040204" pitchFamily="34" charset="0"/>
              <a:ea typeface="ＭＳ ゴシック" pitchFamily="49" charset="-128"/>
              <a:cs typeface="Tahoma" panose="020B0604030504040204" pitchFamily="34" charset="0"/>
            </a:endParaRPr>
          </a:p>
        </p:txBody>
      </p:sp>
      <p:sp>
        <p:nvSpPr>
          <p:cNvPr id="16" name="線吹き出し 1 (枠付き) 2">
            <a:extLst>
              <a:ext uri="{FF2B5EF4-FFF2-40B4-BE49-F238E27FC236}">
                <a16:creationId xmlns:a16="http://schemas.microsoft.com/office/drawing/2014/main" id="{16EFF398-2F8A-463D-AFAB-7DED036D3947}"/>
              </a:ext>
            </a:extLst>
          </p:cNvPr>
          <p:cNvSpPr/>
          <p:nvPr/>
        </p:nvSpPr>
        <p:spPr>
          <a:xfrm>
            <a:off x="3480928" y="2204864"/>
            <a:ext cx="863021" cy="523811"/>
          </a:xfrm>
          <a:prstGeom prst="borderCallout1">
            <a:avLst>
              <a:gd name="adj1" fmla="val 18750"/>
              <a:gd name="adj2" fmla="val -8333"/>
              <a:gd name="adj3" fmla="val 110797"/>
              <a:gd name="adj4" fmla="val -24715"/>
            </a:avLst>
          </a:prstGeom>
          <a:noFill/>
          <a:ln w="12700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น้อยกว่า 1 ปี</a:t>
            </a:r>
            <a:endParaRPr lang="en-US" altLang="ja-JP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23 %</a:t>
            </a:r>
            <a:endParaRPr lang="ja-JP" altLang="en-US" sz="1050" dirty="0">
              <a:solidFill>
                <a:schemeClr val="tx1"/>
              </a:solidFill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7" name="線吹き出し 1 (枠付き) 22">
            <a:extLst>
              <a:ext uri="{FF2B5EF4-FFF2-40B4-BE49-F238E27FC236}">
                <a16:creationId xmlns:a16="http://schemas.microsoft.com/office/drawing/2014/main" id="{5E5DE7A7-3174-4AF7-94E7-F7CF7F4531D2}"/>
              </a:ext>
            </a:extLst>
          </p:cNvPr>
          <p:cNvSpPr/>
          <p:nvPr/>
        </p:nvSpPr>
        <p:spPr>
          <a:xfrm>
            <a:off x="2968516" y="4077072"/>
            <a:ext cx="863020" cy="406266"/>
          </a:xfrm>
          <a:prstGeom prst="borderCallout1">
            <a:avLst>
              <a:gd name="adj1" fmla="val 7271"/>
              <a:gd name="adj2" fmla="val 646"/>
              <a:gd name="adj3" fmla="val 39622"/>
              <a:gd name="adj4" fmla="val -50178"/>
            </a:avLst>
          </a:prstGeom>
          <a:noFill/>
          <a:ln w="12700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0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น้อยกว่า 3 ปี</a:t>
            </a:r>
            <a:endParaRPr lang="en-US" altLang="ja-JP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" sz="10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43%</a:t>
            </a:r>
            <a:endParaRPr lang="ja-JP" altLang="en-US" sz="1050" dirty="0">
              <a:solidFill>
                <a:schemeClr val="tx1"/>
              </a:solidFill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040706-2C22-4EFC-82D3-0680F962680D}"/>
              </a:ext>
            </a:extLst>
          </p:cNvPr>
          <p:cNvSpPr txBox="1"/>
          <p:nvPr/>
        </p:nvSpPr>
        <p:spPr bwMode="auto">
          <a:xfrm>
            <a:off x="323528" y="620688"/>
            <a:ext cx="5136004" cy="8103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marL="182563" indent="-182563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</a:t>
            </a:r>
            <a:r>
              <a:rPr lang="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เมื่อพิจารณาอุบัติภัยความเสียหายในการทำงานกำจัดขยะของเสียในอุตสาหกรรม จากอัตราส่วนของกลุ่มอายุพบว่า ผู้ที่มีประสบการณ์น้อยกว่า 3 ปีมีจำนวนมากถึง 43%</a:t>
            </a:r>
            <a:endParaRPr lang="en-US" altLang="ja-JP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C5A3AE-E879-43C9-9782-B5358AAEE468}"/>
              </a:ext>
            </a:extLst>
          </p:cNvPr>
          <p:cNvSpPr txBox="1"/>
          <p:nvPr/>
        </p:nvSpPr>
        <p:spPr bwMode="auto">
          <a:xfrm>
            <a:off x="251520" y="4653136"/>
            <a:ext cx="4896098" cy="180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marL="182563" indent="-182563" algn="just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 </a:t>
            </a:r>
            <a:r>
              <a:rPr lang="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เมื่อพิจารณาอุบัติภัยความเสียหายของแรงงานที่ยังขาดทักษะ จากประเภทของอุบัติเหตุพบว่า "การถูกหนีบทับ / ถูกดึงลากเข้าไป" มีจำนวนมากที่สุดถึง 24%</a:t>
            </a:r>
            <a:endParaRPr lang="en-US" altLang="ja-JP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indent="-182563" algn="just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■</a:t>
            </a:r>
            <a:r>
              <a:rPr lang="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เมื่อพิจารณาถึงสาเหตุของการเกิดอุบัติภัยความเสียหายของแรงงานที่ยังขาดทักษะแล้ว พบว่าเกิดจาก "เครื่องจักรขนส่งที่ใช้พลังงานขับเคลื่อน" เช่น รถดั๊มพ์หรือสายพาน ฯลฯ มากถึง 32%　</a:t>
            </a:r>
            <a:endParaRPr lang="en-US" altLang="ja-JP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143955"/>
              </p:ext>
            </p:extLst>
          </p:nvPr>
        </p:nvGraphicFramePr>
        <p:xfrm>
          <a:off x="395536" y="1526509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796420"/>
              </p:ext>
            </p:extLst>
          </p:nvPr>
        </p:nvGraphicFramePr>
        <p:xfrm>
          <a:off x="5508104" y="646976"/>
          <a:ext cx="3635896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89673"/>
              </p:ext>
            </p:extLst>
          </p:nvPr>
        </p:nvGraphicFramePr>
        <p:xfrm>
          <a:off x="5147618" y="3828697"/>
          <a:ext cx="3895344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353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anzeninfo.mhlw.go.jp/anzen/sai/image/sai13/sai13-920-43-1.gif">
            <a:extLst>
              <a:ext uri="{FF2B5EF4-FFF2-40B4-BE49-F238E27FC236}">
                <a16:creationId xmlns:a16="http://schemas.microsoft.com/office/drawing/2014/main" id="{E52CB117-D4EE-4941-AC6A-3FA9E17A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57192"/>
            <a:ext cx="1656600" cy="12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nzeninfo.mhlw.go.jp/anzen/sai/image/sai16/sai16-118-45-1.jpg">
            <a:extLst>
              <a:ext uri="{FF2B5EF4-FFF2-40B4-BE49-F238E27FC236}">
                <a16:creationId xmlns:a16="http://schemas.microsoft.com/office/drawing/2014/main" id="{996D9B32-E074-4018-9829-BD487AAC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20" y="3429000"/>
            <a:ext cx="1643180" cy="12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å´åç½å®³äºä¾ã¤ã©ã¹ã">
            <a:extLst>
              <a:ext uri="{FF2B5EF4-FFF2-40B4-BE49-F238E27FC236}">
                <a16:creationId xmlns:a16="http://schemas.microsoft.com/office/drawing/2014/main" id="{3408A6A4-70F4-4D29-97CA-A0D264CE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82" y="3754471"/>
            <a:ext cx="1656601" cy="12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491880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10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8</a:t>
            </a:fld>
            <a:endParaRPr kumimoji="1" lang="ja-JP" altLang="en-US" sz="11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04812" y="344488"/>
            <a:ext cx="6903491" cy="3524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th"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ประเด็นสำคัญเรื่องที่ 2 ตระหนักถึงอันตรายด้วยคำว่า "อาจจะ" !</a:t>
            </a:r>
            <a:endParaRPr lang="ja-JP" altLang="en-US" sz="1600" b="1" dirty="0">
              <a:solidFill>
                <a:schemeClr val="bg1"/>
              </a:solidFill>
              <a:latin typeface="Tahoma" panose="020B0604030504040204" pitchFamily="34" charset="0"/>
              <a:ea typeface="ＭＳ ゴシック" pitchFamily="49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18"/>
          <p:cNvSpPr txBox="1">
            <a:spLocks noChangeArrowheads="1"/>
          </p:cNvSpPr>
          <p:nvPr/>
        </p:nvSpPr>
        <p:spPr bwMode="auto">
          <a:xfrm>
            <a:off x="2886725" y="3175757"/>
            <a:ext cx="175339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sysDash"/>
            <a:miter lim="800000"/>
            <a:headEnd/>
            <a:tailEnd/>
          </a:ln>
        </p:spPr>
        <p:txBody>
          <a:bodyPr wrap="square" lIns="72000" rIns="36000" rtlCol="0">
            <a:spAutoFit/>
          </a:bodyPr>
          <a:lstStyle/>
          <a:p>
            <a:pPr algn="ctr" rtl="0"/>
            <a:r>
              <a:rPr lang="th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อาจจะ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5536" y="954668"/>
            <a:ext cx="2952328" cy="41145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563" indent="-182563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[คน "อาจจะ"]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251520" y="1556792"/>
            <a:ext cx="2376263" cy="4458927"/>
          </a:xfrm>
          <a:prstGeom prst="wedgeRoundRectCallout">
            <a:avLst>
              <a:gd name="adj1" fmla="val 62203"/>
              <a:gd name="adj2" fmla="val -1591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</a:t>
            </a:r>
            <a:endParaRPr lang="en-US" altLang="ja-JP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พลัดตก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เจ็บสะโพก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หกล้ม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ถูกหนีบทับ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ถูกดึงลากเข้าไป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ชนกระแทก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ถูกชนกระแทก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โดนลวกหรือไหม้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โดนไฟฟ้าช็อต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เกิดอาการเป็นพิษจากแก๊ส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ขาดออกซิเจน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สัมผัสสารอันตราย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E92C248-D2CC-4FFB-941C-8C438422DA4D}"/>
              </a:ext>
            </a:extLst>
          </p:cNvPr>
          <p:cNvSpPr/>
          <p:nvPr/>
        </p:nvSpPr>
        <p:spPr>
          <a:xfrm>
            <a:off x="5445224" y="920552"/>
            <a:ext cx="3375248" cy="41145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563" indent="-182563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[สิ่งของ "อาจจะ"]</a:t>
            </a:r>
          </a:p>
        </p:txBody>
      </p:sp>
      <p:sp>
        <p:nvSpPr>
          <p:cNvPr id="18" name="角丸四角形吹き出し 21">
            <a:extLst>
              <a:ext uri="{FF2B5EF4-FFF2-40B4-BE49-F238E27FC236}">
                <a16:creationId xmlns:a16="http://schemas.microsoft.com/office/drawing/2014/main" id="{11C48E23-46A9-4918-A968-657074D262FF}"/>
              </a:ext>
            </a:extLst>
          </p:cNvPr>
          <p:cNvSpPr/>
          <p:nvPr/>
        </p:nvSpPr>
        <p:spPr>
          <a:xfrm>
            <a:off x="4789868" y="1585480"/>
            <a:ext cx="1654340" cy="4337050"/>
          </a:xfrm>
          <a:prstGeom prst="wedgeRoundRectCallout">
            <a:avLst>
              <a:gd name="adj1" fmla="val -62286"/>
              <a:gd name="adj2" fmla="val 234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สิ่งของ</a:t>
            </a:r>
            <a:endParaRPr lang="en-US" altLang="ja-JP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เคลื่อนที่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หมุน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พัดปลิว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พลัดตก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หลุดออก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เผาไหม้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หกล้มหรือพลิกคว่ำ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พังทลาย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ระเบิด</a:t>
            </a:r>
            <a:endParaRPr lang="en-US" altLang="ja-JP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รั่ว</a:t>
            </a:r>
          </a:p>
        </p:txBody>
      </p:sp>
      <p:pic>
        <p:nvPicPr>
          <p:cNvPr id="2052" name="Picture 4" descr="http://anzeninfo.mhlw.go.jp/anzen/sai/image/sai18/sai18-02-47-1.gif">
            <a:extLst>
              <a:ext uri="{FF2B5EF4-FFF2-40B4-BE49-F238E27FC236}">
                <a16:creationId xmlns:a16="http://schemas.microsoft.com/office/drawing/2014/main" id="{1AEE1083-8F87-4F6D-BAD5-D5C65536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9739"/>
            <a:ext cx="1652295" cy="12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A38C743-0FCA-4E52-BF64-90F078B8B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668" y="1721038"/>
            <a:ext cx="1800201" cy="1350151"/>
          </a:xfrm>
          <a:prstGeom prst="rect">
            <a:avLst/>
          </a:prstGeom>
        </p:spPr>
      </p:pic>
      <p:pic>
        <p:nvPicPr>
          <p:cNvPr id="2056" name="Picture 8" descr="http://anzeninfo.mhlw.go.jp/anzen/sai/image/sai13/sai13-949-43-1.gif">
            <a:extLst>
              <a:ext uri="{FF2B5EF4-FFF2-40B4-BE49-F238E27FC236}">
                <a16:creationId xmlns:a16="http://schemas.microsoft.com/office/drawing/2014/main" id="{BCB18455-8B01-48A1-979E-25FD5113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73718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61617" y="1721038"/>
            <a:ext cx="49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59832" y="3560629"/>
            <a:ext cx="49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74828" y="4972526"/>
            <a:ext cx="49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66668" y="1428383"/>
            <a:ext cx="49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23991" y="3244334"/>
            <a:ext cx="49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23991" y="4848445"/>
            <a:ext cx="49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hu\SkyDrive\00ToDo_H30年\A_林災防ｲﾝｽﾄ20180712\H30 年new\フルハーネス.jpg">
            <a:extLst>
              <a:ext uri="{FF2B5EF4-FFF2-40B4-BE49-F238E27FC236}">
                <a16:creationId xmlns:a16="http://schemas.microsoft.com/office/drawing/2014/main" id="{CD39E54E-BF9E-43B5-ACFE-FF891A59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9731"/>
            <a:ext cx="4068526" cy="244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32F91D-967F-49DE-90E0-C1C132BF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96752"/>
            <a:ext cx="1757255" cy="3918618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FFF87B68-49BE-48BF-83D2-B4153D30B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64" y="260648"/>
            <a:ext cx="6183560" cy="4202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th"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ประเด็นสำคัญเรื่องที่ 3 งานที่ปลอดภัยเริ่มต้นจากเครื่องแต่งกายที่ถูกต้อง</a:t>
            </a:r>
            <a:endParaRPr lang="ja-JP" altLang="en-US" sz="1400" b="1" dirty="0">
              <a:solidFill>
                <a:schemeClr val="bg1"/>
              </a:solidFill>
              <a:latin typeface="Tahoma" panose="020B0604030504040204" pitchFamily="34" charset="0"/>
              <a:ea typeface="ＭＳ ゴシック" pitchFamily="49" charset="-128"/>
              <a:cs typeface="Tahoma" panose="020B060403050404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E1159D-069D-442B-8D13-2450DCB8CACB}"/>
              </a:ext>
            </a:extLst>
          </p:cNvPr>
          <p:cNvSpPr txBox="1"/>
          <p:nvPr/>
        </p:nvSpPr>
        <p:spPr>
          <a:xfrm>
            <a:off x="5433508" y="1052736"/>
            <a:ext cx="340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สวมหมวกป้องกันและรัดสายรัดคางให้แน่น (ห้ามสวมทับผ้าขนหนู ฯลฯ)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141FD2-61C2-4922-BE19-B25DD49D71E3}"/>
              </a:ext>
            </a:extLst>
          </p:cNvPr>
          <p:cNvSpPr txBox="1"/>
          <p:nvPr/>
        </p:nvSpPr>
        <p:spPr>
          <a:xfrm>
            <a:off x="5415658" y="1916832"/>
            <a:ext cx="304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พันผ้าขนหนูหรือผ้าเช็ดมือรอบคออยู่หรือไม่?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C33FA3-BECD-4F5C-9A81-E3A02A35FD7D}"/>
              </a:ext>
            </a:extLst>
          </p:cNvPr>
          <p:cNvSpPr txBox="1"/>
          <p:nvPr/>
        </p:nvSpPr>
        <p:spPr>
          <a:xfrm>
            <a:off x="5415658" y="2348880"/>
            <a:ext cx="340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ชุดทำงานปริขาดหรือมีรอยฉีกขาดหรือไม่?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E1E5B42-BA69-47A5-A0F8-E279A5492B03}"/>
              </a:ext>
            </a:extLst>
          </p:cNvPr>
          <p:cNvSpPr txBox="1"/>
          <p:nvPr/>
        </p:nvSpPr>
        <p:spPr>
          <a:xfrm>
            <a:off x="5415658" y="2708920"/>
            <a:ext cx="2757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ปลายแขนเสื้อเรียบร้อยดีหรือไม่?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9A6FA5-1D03-4250-8245-CDB321D02420}"/>
              </a:ext>
            </a:extLst>
          </p:cNvPr>
          <p:cNvSpPr txBox="1"/>
          <p:nvPr/>
        </p:nvSpPr>
        <p:spPr>
          <a:xfrm>
            <a:off x="5433508" y="3140968"/>
            <a:ext cx="324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สวมเข็มขัดเซฟตี้อยู่หรือไม่? (ใช้เข็มขัดเซฟตี้บนที่สูง 2 เมตรขึ้นไป)</a:t>
            </a:r>
          </a:p>
        </p:txBody>
      </p:sp>
      <p:sp>
        <p:nvSpPr>
          <p:cNvPr id="27" name="角丸四角形 4">
            <a:extLst>
              <a:ext uri="{FF2B5EF4-FFF2-40B4-BE49-F238E27FC236}">
                <a16:creationId xmlns:a16="http://schemas.microsoft.com/office/drawing/2014/main" id="{7BD35902-AC3F-441F-9CCB-BC39C907A891}"/>
              </a:ext>
            </a:extLst>
          </p:cNvPr>
          <p:cNvSpPr/>
          <p:nvPr/>
        </p:nvSpPr>
        <p:spPr>
          <a:xfrm>
            <a:off x="223930" y="836713"/>
            <a:ext cx="3102236" cy="3312368"/>
          </a:xfrm>
          <a:prstGeom prst="roundRect">
            <a:avLst>
              <a:gd name="adj" fmla="val 69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61950" indent="-361950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[สวมหมวกป้องกันอย่างถูกต้อง]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th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ตรวจสอบสายรัดคาง, ความหลวม, และไม่สวมแบบเปิดด้านหน้าขึ้น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th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ตรวจสอบยืนยันว่าไม่ใช่ของเก่า, ไม่ชำรุดเสียหายหรือไม่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th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โดยพื้นฐานแล้วใช้สำหรับป้องกันเวลาพลัดตก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lvl="0" indent="-182563" algn="just" rt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[ใช้เข็มขัดเซฟตี้ </a:t>
            </a:r>
            <a:r>
              <a:rPr lang="th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" sz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อย่างถูกต้อง]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th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เมื่อทำงานบนที่สูง ต้องใช้เสมอหากมีอุปกรณ์สำหรับยึดเกี่ยวเข็มขัดเซฟตี้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th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ตำแหน่งเกี่ยวตะขออยู่เหนือตำแหน่งเอวที่มีเข็มขัดเซฟตี้</a:t>
            </a:r>
          </a:p>
          <a:p>
            <a:pPr marL="182563" indent="-182563" algn="just" rtl="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th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โดยหลักการแล้วจะใช้สายรัดแบบเต็มตัว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4CBAE74-727F-4582-9ECE-A691A31062A8}"/>
              </a:ext>
            </a:extLst>
          </p:cNvPr>
          <p:cNvSpPr txBox="1"/>
          <p:nvPr/>
        </p:nvSpPr>
        <p:spPr>
          <a:xfrm>
            <a:off x="5292080" y="5469612"/>
            <a:ext cx="340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th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ชื่อ "เข็มขัดเซฟตี้"</a:t>
            </a:r>
            <a:endParaRPr kumimoji="1"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313" indent="-87313"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ได้เปลี่ยนเป็น "อุปกรณ์สำหรับป้องกันการพลัดตก" จากการแก้ไขกฎหมายและคำสั่ง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B6CB1FD-91A9-4478-B9A8-EC55DFD0004B}"/>
              </a:ext>
            </a:extLst>
          </p:cNvPr>
          <p:cNvCxnSpPr>
            <a:cxnSpLocks/>
          </p:cNvCxnSpPr>
          <p:nvPr/>
        </p:nvCxnSpPr>
        <p:spPr>
          <a:xfrm flipH="1">
            <a:off x="4860032" y="1268760"/>
            <a:ext cx="573476" cy="14401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CDCB074-3E9E-414B-947F-12E31BCD4CDA}"/>
              </a:ext>
            </a:extLst>
          </p:cNvPr>
          <p:cNvCxnSpPr>
            <a:cxnSpLocks/>
          </p:cNvCxnSpPr>
          <p:nvPr/>
        </p:nvCxnSpPr>
        <p:spPr>
          <a:xfrm flipH="1">
            <a:off x="5004048" y="2060848"/>
            <a:ext cx="42946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A7ABA89-15AC-4836-B9CF-265F07F99F9B}"/>
              </a:ext>
            </a:extLst>
          </p:cNvPr>
          <p:cNvCxnSpPr>
            <a:cxnSpLocks/>
          </p:cNvCxnSpPr>
          <p:nvPr/>
        </p:nvCxnSpPr>
        <p:spPr>
          <a:xfrm flipH="1">
            <a:off x="5253508" y="2492896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C66725C-9738-4D11-8F32-A6FDE53C8C3E}"/>
              </a:ext>
            </a:extLst>
          </p:cNvPr>
          <p:cNvCxnSpPr>
            <a:cxnSpLocks/>
          </p:cNvCxnSpPr>
          <p:nvPr/>
        </p:nvCxnSpPr>
        <p:spPr>
          <a:xfrm flipH="1">
            <a:off x="5253508" y="2852936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3CC7527A-FFF7-4B01-BCE8-3F08102A572B}"/>
              </a:ext>
            </a:extLst>
          </p:cNvPr>
          <p:cNvCxnSpPr>
            <a:cxnSpLocks/>
          </p:cNvCxnSpPr>
          <p:nvPr/>
        </p:nvCxnSpPr>
        <p:spPr>
          <a:xfrm flipH="1">
            <a:off x="5253508" y="3284984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C8F98F6-FE74-4DD0-8EEB-B6C26244A22C}"/>
              </a:ext>
            </a:extLst>
          </p:cNvPr>
          <p:cNvSpPr txBox="1"/>
          <p:nvPr/>
        </p:nvSpPr>
        <p:spPr>
          <a:xfrm>
            <a:off x="5514441" y="4518365"/>
            <a:ext cx="3242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สวมรองเท้าเซฟตี้อยู่หรือไม่?</a:t>
            </a:r>
            <a:endParaRPr kumimoji="1"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1627573-6236-4BB7-BB03-EA21B23CC5AD}"/>
              </a:ext>
            </a:extLst>
          </p:cNvPr>
          <p:cNvCxnSpPr>
            <a:cxnSpLocks/>
          </p:cNvCxnSpPr>
          <p:nvPr/>
        </p:nvCxnSpPr>
        <p:spPr>
          <a:xfrm flipH="1">
            <a:off x="5145476" y="4657492"/>
            <a:ext cx="288032" cy="6025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9052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9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E1A9EDC-BCA3-4946-A46E-50744F5C7BB3}"/>
              </a:ext>
            </a:extLst>
          </p:cNvPr>
          <p:cNvSpPr txBox="1"/>
          <p:nvPr/>
        </p:nvSpPr>
        <p:spPr>
          <a:xfrm>
            <a:off x="1331640" y="4602751"/>
            <a:ext cx="337977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เข็มขัด</a:t>
            </a:r>
            <a:br>
              <a:rPr lang="en-US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คาดไหล่</a:t>
            </a:r>
            <a:endParaRPr lang="zh-CN" altLang="en-US" sz="5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D80CCD2-F9DE-4994-8081-C69332844DB8}"/>
              </a:ext>
            </a:extLst>
          </p:cNvPr>
          <p:cNvSpPr txBox="1"/>
          <p:nvPr/>
        </p:nvSpPr>
        <p:spPr>
          <a:xfrm>
            <a:off x="1564015" y="4282017"/>
            <a:ext cx="39178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เข็มขัดเชื่อมเกี่ยวแบบถอดออกได้</a:t>
            </a:r>
            <a:endParaRPr lang="zh-CN" altLang="en-US" sz="5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8EA19BD-F589-40C8-9850-05CE5F4404F7}"/>
              </a:ext>
            </a:extLst>
          </p:cNvPr>
          <p:cNvSpPr txBox="1"/>
          <p:nvPr/>
        </p:nvSpPr>
        <p:spPr>
          <a:xfrm>
            <a:off x="1564015" y="5369233"/>
            <a:ext cx="27168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เข็มขัดรัดลำตัว</a:t>
            </a:r>
            <a:endParaRPr lang="zh-CN" altLang="en-US" sz="5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CA6A4B-C758-4872-A82F-5FA952A2F3CD}"/>
              </a:ext>
            </a:extLst>
          </p:cNvPr>
          <p:cNvSpPr txBox="1"/>
          <p:nvPr/>
        </p:nvSpPr>
        <p:spPr>
          <a:xfrm>
            <a:off x="156364" y="4980579"/>
            <a:ext cx="455196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เข็มขัดรัดหน้าอก</a:t>
            </a:r>
            <a:endParaRPr lang="zh-CN" altLang="en-US" sz="5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4A38922-DDF6-4FDB-ACD8-C75EE99FF2C2}"/>
              </a:ext>
            </a:extLst>
          </p:cNvPr>
          <p:cNvSpPr txBox="1"/>
          <p:nvPr/>
        </p:nvSpPr>
        <p:spPr>
          <a:xfrm>
            <a:off x="1259632" y="6421363"/>
            <a:ext cx="409985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เข็มขัดรัดต้นขา</a:t>
            </a:r>
            <a:endParaRPr lang="zh-CN" altLang="en-US" sz="5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ADD5758-D72B-4378-B274-4D9DB7311A9F}"/>
              </a:ext>
            </a:extLst>
          </p:cNvPr>
          <p:cNvSpPr txBox="1"/>
          <p:nvPr/>
        </p:nvSpPr>
        <p:spPr>
          <a:xfrm>
            <a:off x="2806744" y="6112586"/>
            <a:ext cx="64807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สายคล้องเชือกเซฟตี้</a:t>
            </a:r>
            <a:endParaRPr lang="zh-CN" altLang="en-US" sz="5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8FB5381-F500-4C39-AAB3-7A73F0357D8A}"/>
              </a:ext>
            </a:extLst>
          </p:cNvPr>
          <p:cNvSpPr txBox="1"/>
          <p:nvPr/>
        </p:nvSpPr>
        <p:spPr>
          <a:xfrm>
            <a:off x="2880647" y="6371328"/>
            <a:ext cx="74672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เข็มขัดอุ้งเชิงกราน</a:t>
            </a:r>
            <a:endParaRPr lang="zh-CN" altLang="en-US" sz="5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D6344D6-9A29-4E6A-9319-4AC84F8FF11F}"/>
              </a:ext>
            </a:extLst>
          </p:cNvPr>
          <p:cNvSpPr txBox="1"/>
          <p:nvPr/>
        </p:nvSpPr>
        <p:spPr>
          <a:xfrm>
            <a:off x="2635060" y="4894602"/>
            <a:ext cx="343367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ดี-ริง </a:t>
            </a:r>
            <a:br>
              <a:rPr lang="en-US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(D-Ring)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B7F408E-E261-4B86-A89F-47D85ED512D0}"/>
              </a:ext>
            </a:extLst>
          </p:cNvPr>
          <p:cNvSpPr txBox="1"/>
          <p:nvPr/>
        </p:nvSpPr>
        <p:spPr>
          <a:xfrm>
            <a:off x="3533023" y="5319253"/>
            <a:ext cx="643007" cy="172444"/>
          </a:xfrm>
          <a:prstGeom prst="rect">
            <a:avLst/>
          </a:prstGeom>
          <a:solidFill>
            <a:srgbClr val="00994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rtl="0"/>
            <a:r>
              <a:rPr lang="th" sz="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สายคล้องเชือกเซฟตี้ (เส้นคู่)</a:t>
            </a:r>
            <a:endParaRPr lang="zh-CN" altLang="en-US" sz="500" dirty="0">
              <a:solidFill>
                <a:schemeClr val="bg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49A3EA0-D4BE-4A07-BE85-2DF9CFCDC490}"/>
              </a:ext>
            </a:extLst>
          </p:cNvPr>
          <p:cNvSpPr txBox="1"/>
          <p:nvPr/>
        </p:nvSpPr>
        <p:spPr>
          <a:xfrm>
            <a:off x="3136120" y="5088577"/>
            <a:ext cx="287609" cy="150191"/>
          </a:xfrm>
          <a:prstGeom prst="rect">
            <a:avLst/>
          </a:prstGeom>
          <a:solidFill>
            <a:schemeClr val="bg1"/>
          </a:solidFill>
          <a:ln>
            <a:solidFill>
              <a:srgbClr val="009943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ตะขอ</a:t>
            </a:r>
            <a:endParaRPr lang="zh-CN" altLang="en-US" sz="5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B28DCAE-C85F-4E00-9051-68CD64C888BD}"/>
              </a:ext>
            </a:extLst>
          </p:cNvPr>
          <p:cNvSpPr txBox="1"/>
          <p:nvPr/>
        </p:nvSpPr>
        <p:spPr>
          <a:xfrm>
            <a:off x="2986143" y="5573807"/>
            <a:ext cx="476389" cy="184399"/>
          </a:xfrm>
          <a:prstGeom prst="rect">
            <a:avLst/>
          </a:prstGeom>
          <a:solidFill>
            <a:schemeClr val="bg1"/>
          </a:solidFill>
          <a:ln>
            <a:solidFill>
              <a:srgbClr val="009943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อุปกรณ์ช่วยรับ</a:t>
            </a:r>
            <a:br>
              <a:rPr lang="en-US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แรงกระแทก</a:t>
            </a:r>
            <a:endParaRPr lang="zh-CN" altLang="en-US" sz="4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12073</TotalTime>
  <Words>5839</Words>
  <Application>Microsoft Office PowerPoint</Application>
  <PresentationFormat>画面に合わせる (4:3)</PresentationFormat>
  <Paragraphs>488</Paragraphs>
  <Slides>29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3" baseType="lpstr">
      <vt:lpstr>Arial</vt:lpstr>
      <vt:lpstr>Calibri</vt:lpstr>
      <vt:lpstr>Tahoma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cp:lastPrinted>2019-01-20T14:32:19Z</cp:lastPrinted>
  <dcterms:created xsi:type="dcterms:W3CDTF">2016-01-17T01:15:27Z</dcterms:created>
  <dcterms:modified xsi:type="dcterms:W3CDTF">2021-07-28T05:09:42Z</dcterms:modified>
</cp:coreProperties>
</file>