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6807200" cy="9939338"/>
  <p:defaultTextStyle>
    <a:defPPr rtl="0">
      <a:defRPr lang="my-MM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1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5050"/>
    <a:srgbClr val="FF6699"/>
    <a:srgbClr val="FF00FF"/>
    <a:srgbClr val="103185"/>
    <a:srgbClr val="FDF3B9"/>
    <a:srgbClr val="FEDFE1"/>
    <a:srgbClr val="C9E7E7"/>
    <a:srgbClr val="FFFFCC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84" y="108"/>
      </p:cViewPr>
      <p:guideLst>
        <p:guide orient="horz" pos="561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DF4B830-BF77-4B48-A560-CB59709B7208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7C9D7EC-84D7-42B6-AF3F-807B57627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102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 rtlCol="0"/>
          <a:lstStyle/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my-mm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 rtlCol="0"/>
          <a:lstStyle/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 rtlCol="0"/>
          <a:lstStyle/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rtlCol="0" anchor="t"/>
          <a:lstStyle>
            <a:lvl1pPr algn="l">
              <a:defRPr sz="5778" b="1" cap="all"/>
            </a:lvl1pPr>
          </a:lstStyle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rtlCol="0"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my-mm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my-mm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my-mm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 rtlCol="0"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my-mm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pPr rtl="0"/>
            <a:r>
              <a:rPr lang="my-mm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my-mm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my-mm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hlw.go.jp/stf/seisakunitsuite/bunya/koyou_roudou/koyou/hellowork.html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mhlw.go.jp/content/000936284.pdf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sa.go.jp/soudan/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www.shiho-shoshi.or.jp/activity/consultation/center_list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9620394"/>
            <a:ext cx="6858000" cy="278332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algn="ctr" rtl="0"/>
            <a:r>
              <a:rPr lang="my-mm" sz="900" b="1" dirty="0">
                <a:ln w="0"/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ချေးငွေပြန်ဆပ်ရန် လိုအပ်သူများ၌၊ ပြန်ဆပ်ရန် အခက်အခဲရှိပါက ကျောဘက်ရှိ သက်ဆိုင်ရာအဖွဲ့အစည်းများ၏ လမ်းညွှန်ချက်ကို ကြည့်ပါ</a:t>
            </a:r>
            <a:endParaRPr kumimoji="1" lang="en-US" altLang="ja-JP" sz="900" b="1" dirty="0">
              <a:ln w="0"/>
              <a:solidFill>
                <a:srgbClr val="FF0000"/>
              </a:solidFill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66150" y="1417466"/>
            <a:ext cx="6222850" cy="3333458"/>
          </a:xfrm>
          <a:prstGeom prst="rect">
            <a:avLst/>
          </a:prstGeom>
          <a:noFill/>
          <a:ln w="19050">
            <a:solidFill>
              <a:srgbClr val="103185"/>
            </a:solidFill>
          </a:ln>
        </p:spPr>
        <p:txBody>
          <a:bodyPr wrap="square" lIns="144000" tIns="144000" rtlCol="0">
            <a:spAutoFit/>
          </a:bodyPr>
          <a:lstStyle/>
          <a:p>
            <a:pPr rtl="0">
              <a:lnSpc>
                <a:spcPts val="1344"/>
              </a:lnSpc>
            </a:pPr>
            <a:endParaRPr lang="en-US" sz="8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marL="177800" indent="-177800" rtl="0">
              <a:lnSpc>
                <a:spcPts val="1344"/>
              </a:lnSpc>
              <a:buFont typeface="Wingdings" panose="05000000000000000000" pitchFamily="2" charset="2"/>
              <a:buChar char="n"/>
            </a:pPr>
            <a:r>
              <a:rPr lang="my-mm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ချေးငွေပြန်ဆပ်မှုကင်းလွတ်ခွင့်ကို ရန်ပုံငွေအမျိုးအစားအလိုက် တစ်ကြိမ်တည်းဖြင့် စုပေါင်းဆောင်ရွက်ပါမည်။</a:t>
            </a:r>
            <a:r>
              <a:rPr kumimoji="1" lang="en-US" altLang="ja-JP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/>
            </a:r>
            <a:br>
              <a:rPr kumimoji="1" lang="en-US" altLang="ja-JP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</a:br>
            <a:r>
              <a:rPr lang="my-mm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(1) အရေးပေါ်အသေးစားရန်ပုံငွေ (2) အထွေထွေထောက်ပံ့မှုရန်ပုံငွေမှ ပထမအကြိမ်ထုတ်ချေးပေးသည့်ပမာဏ (3) အထွေထွေထောက်ပံ့မှုရန်ပုံငွေမှ ကာလတိုးမြှင့်ထုတ်ချေးပေးသည့်ပမာဏ (4) အထွေထွေထောက်ပံ့မှုရန်ပုံငွေ ထပ်မံထုတ်ချေးခြင်း တို့ဖြစ်ပါသည်။</a:t>
            </a:r>
            <a:endParaRPr kumimoji="1" lang="en-US" altLang="ja-JP" sz="75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marL="177800" indent="-177800" rtl="0">
              <a:lnSpc>
                <a:spcPts val="1344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my-mm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ချေးငွေရယူမည့်သူနှင့် အိမ်ထောင်ဦးစီးတို့သည် နေထိုင်သူအခွန်ကင်းလွတ်ခွင့် (သာတူညီမျှအခွန်၊ ဝင်ငွေအခွန် နှစ်ခုစလုံး) ရပါက ချေးငွေပြန်ဆပ်မှု</a:t>
            </a:r>
            <a:r>
              <a:rPr lang="en-US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ကင်းလွတ်ခွင့်နှင့် အကျုံးဝင်ပါသည်။ အခြားအိမ်ထောင်စုဝင်များ၏ အခွန်ထမ်းဆောင်မှုအခြေအနေနှင့် မသက်ဆိုင်ပါ (※ကင်းလွတ်ခွင့် ဆုံးဖြတ်ပြီး</a:t>
            </a:r>
            <a:r>
              <a:rPr lang="en-US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ချိန်၌ ပြန်ဆပ်ခဲ့သည့် ငွေပမာဏမှာ ကင်းလွတ်ခွင့်တွင် အကျုံးမဝင်ပါ)။</a:t>
            </a:r>
            <a:endParaRPr kumimoji="1" lang="en-US" altLang="ja-JP" sz="75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marL="177800" indent="-177800" rtl="0">
              <a:lnSpc>
                <a:spcPts val="1344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my-mm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ကင်းလွတ်ခွင့်အတွက် လိုအပ်ချက်စသည်တို့မှာ ရန်ပုံငွေအမျိုးအစားအလိုက် ကွဲပြားပါသည်။ (အောက်ဖော်ပြပါ ပုံတွင်ကိုးကားပါ)</a:t>
            </a:r>
            <a:endParaRPr kumimoji="1" lang="en-US" altLang="ja-JP" sz="75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marL="177800" indent="-177800">
              <a:lnSpc>
                <a:spcPts val="1344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အထက်ပါတို့မှလွဲ၍လည်း၊ သတ်မှတ်ဆုံးဖြတ်သည့် ဘဏ္ဍာနှစ်နောက်ပိုင်းတွင် ချေးငွေရယူမည့်သူနှင့် အိမ်ထောင်ဦးစီးတို့သည် နေထိုင်သူအခွန်</a:t>
            </a:r>
            <a:r>
              <a:rPr lang="en-US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ကင်းလွတ်ခွင့်ရခဲ့</a:t>
            </a:r>
            <a:r>
              <a:rPr lang="en-US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ပါက ကျန်ရှိအကြွေးများကို တစ်လုံးတည်းကင်းလွတ်ခွင့် ရမည့်အပြင်၊ ပြန်ဆပ်နေစဥ် ချေးငွေရယူမည့်သူ ကွယ်လွန်ခြင်းနှင့် ပျောက်ဆုံးသွားကြောင်းကြေညာ</a:t>
            </a:r>
            <a:r>
              <a:rPr lang="en-US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ထားခြင်း၊ </a:t>
            </a:r>
            <a:r>
              <a:rPr lang="my-MM" altLang="ja-JP" sz="750" b="1" dirty="0">
                <a:ea typeface="メイリオ" panose="020B0604030504040204" pitchFamily="50" charset="-128"/>
                <a:cs typeface="Myanmar Text" panose="020B0502040204020203" pitchFamily="34" charset="0"/>
              </a:rPr>
              <a:t>ဘဝနေထိုင်မှုအထောက်အပံ့ လက်ခံရယူနေခြင်း၊ စိတ်ကျန်းမာရေးဆိုင်ရာ လူမှုဖူလုံရေး လက်စွဲစာအုပ် (အဆင့် 1) သို့မဟုတ် ရုပ်ပိုင်းဆိုင်ရာ မသန်စွမ်းသူ လက်စွဲစာအုပ် (အဆင့် 1 သို့မဟုတ် အဆင့် 2) ကို လက်ခံရရှိထားပါက၊ </a:t>
            </a: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လူမွဲစာရင်းခံယူခြင်း စသည့် ချေးငွေပြန်ဆပ်</a:t>
            </a:r>
            <a:r>
              <a:rPr lang="en-US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နေစဥ်တွင်လည်း ချေးငွေ</a:t>
            </a:r>
            <a:r>
              <a:rPr lang="en-US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ပြန်ဆပ်ရန် ခက်ခဲသည့်</a:t>
            </a:r>
            <a:r>
              <a:rPr lang="en-US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750" b="1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အခြေအနေရှိပါက၊ ချေးငွေအားလုံး သို့မဟုတ် ချေးငွေပြန်ဆပ်မှု တစ်စိတ်တစ်ပိုင်းကို ကင်းလွတ်ခွင့်ရနိုင်သည့် အခါများလည်းရှိသည်။</a:t>
            </a:r>
            <a:endParaRPr lang="en-US" altLang="ja-JP" sz="750" b="1" dirty="0" smtClean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marL="177800" indent="-177800" rtl="0">
              <a:lnSpc>
                <a:spcPts val="1344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my-mm" sz="750" b="1" dirty="0" smtClean="0">
                <a:solidFill>
                  <a:srgbClr val="0070C0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ချေးငွေပြန်ဆပ်မှုကင်းလွတ်ခွင့်အတွက် လျှောက်ထားရန်လိုအပ်သည် </a:t>
            </a:r>
            <a:r>
              <a:rPr lang="my-mm" sz="750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(※အကျုံးဝင်သူများမှာ အလိုအလျောက် ကင်းလွတ်သွားမည်မဟုတ်ပါ)။ လူမှုဖူလုံရေးကောင်စီမှ အသိပေးချက်အား စစ်ဆေးပြီးမှသာ၊ သတ်မှတ်နောက်ဆုံးရက်မတိုင်မီ လျှောက်ထားရန် မေတ္တာရပ်ခံအပ်ပါသည်။</a:t>
            </a:r>
            <a:endParaRPr lang="en-US" altLang="ja-JP" sz="750" dirty="0" smtClean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marL="177800" indent="-177800" rtl="0">
              <a:lnSpc>
                <a:spcPts val="1344"/>
              </a:lnSpc>
            </a:pPr>
            <a:r>
              <a:rPr lang="my-mm" sz="75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　 အိမ်ပြောင်းခြင်းစသည်တို့ကြောင့် </a:t>
            </a:r>
            <a:r>
              <a:rPr lang="my-mm" sz="750" b="1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လျှောက်ထားချိန်နှင့် နေရပ်လိပ်စာ ကွဲလွဲနေပါက၊ ထုတ်ချေးရန်လျှောက်ထားမှု လုပ်ထုံးလုပ်နည်းများ</a:t>
            </a:r>
            <a:endParaRPr lang="en-US" sz="750" b="1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marL="177800" indent="-177800" rtl="0">
              <a:lnSpc>
                <a:spcPts val="1344"/>
              </a:lnSpc>
            </a:pPr>
            <a:r>
              <a:rPr lang="en-US" sz="750" b="1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    </a:t>
            </a:r>
            <a:r>
              <a:rPr lang="my-mm" sz="750" b="1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လုပ်ဆောင်ခဲ့သည့် လူမှုဖူလုံရေးကောင်စီထံ ဆက်သွယ်အကြောင်းကြားပါ။</a:t>
            </a:r>
            <a:endParaRPr lang="en-US" altLang="ja-JP" sz="750" b="1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103209" y="116695"/>
            <a:ext cx="19584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my-mm" sz="11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2022 ခုနှစ် ဩဂုတ်လ လက်ရှိ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0" y="34855"/>
            <a:ext cx="2103488" cy="303014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89089" y="8864651"/>
            <a:ext cx="658597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ts val="940"/>
              </a:lnSpc>
            </a:pPr>
            <a:r>
              <a:rPr lang="my-mm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※1　2022 ခုနှစ် ဧပြီလနှောင်းပိုင်း၌ အရေးပေါ်အသေးစားရန်ပုံငွေ၊ အထွေထွေထောက်ပံ့မှုရန်ပုံငွေ (ပထမအကြိမ်ထုတ်ချေးခြင်း) ၏ အထူးထုတ်ချေးမှုအတွက် လျှောက်ထားပမာဏမှာ၊</a:t>
            </a:r>
            <a:r>
              <a:rPr lang="en-US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ချေးငွေပြန်ဆပ်မှုကင်းလွတ်ခွင့်</a:t>
            </a:r>
            <a:endParaRPr lang="en-US" sz="6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rtl="0">
              <a:lnSpc>
                <a:spcPts val="940"/>
              </a:lnSpc>
            </a:pPr>
            <a:r>
              <a:rPr lang="en-US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       </a:t>
            </a:r>
            <a:r>
              <a:rPr lang="my-mm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ဆုံးဖြတ်ခြင်းသည် 2023 ဘဏ္ဍာနှစ်၏ နေထိုင်သူအခွန်ကင်းလွတ်ခွင့်အပေါ် မူတည်မည်ဖြစ်ပြီး၊ ချေးငွေပြန်ဆပ်မှုဆိုင်းငံ့ကာလကို 2023 ခုနှစ်</a:t>
            </a:r>
            <a:r>
              <a:rPr lang="en-US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ဒီဇင်ဘာလကုန်အထိ ထားပါမည်။</a:t>
            </a:r>
            <a:endParaRPr lang="en-US" altLang="ja-JP" sz="6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>
              <a:lnSpc>
                <a:spcPts val="940"/>
              </a:lnSpc>
              <a:spcBef>
                <a:spcPts val="300"/>
              </a:spcBef>
            </a:pPr>
            <a:r>
              <a:rPr lang="my-mm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※2　ချေးငွေပြန်ဆပ်မှုကင်းလွတ်ခွင့် ရပြီးနောက်တွင်လည်း၊ ကိုယ်ပိုင်ရပ်တည်နိုင်ရေး ဆွေးနွေးတိုင်ပင်မှု ထောက်ပံ့ကူညီရေးအဖွဲ့အစည်းစသည်တို့မှ</a:t>
            </a:r>
            <a:r>
              <a:rPr lang="my-MM" sz="6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altLang="ja-JP" sz="600" dirty="0">
                <a:ea typeface="メイリオ" panose="020B0604030504040204" pitchFamily="50" charset="-128"/>
                <a:cs typeface="Myanmar Text" panose="020B0502040204020203" pitchFamily="34" charset="0"/>
              </a:rPr>
              <a:t>ဆက်လက်ပြီး ထောက်ပံ့ကူညီမှုများကို လုပ်ဆောင်ပါမည်</a:t>
            </a:r>
            <a:r>
              <a:rPr lang="my-MM" altLang="ja-JP" sz="600" dirty="0" smtClean="0">
                <a:ea typeface="メイリオ" panose="020B0604030504040204" pitchFamily="50" charset="-128"/>
                <a:cs typeface="Myanmar Text" panose="020B0502040204020203" pitchFamily="34" charset="0"/>
              </a:rPr>
              <a:t>။</a:t>
            </a:r>
            <a:endParaRPr lang="en-US" altLang="ja-JP" sz="600" dirty="0" smtClean="0"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>
              <a:lnSpc>
                <a:spcPts val="940"/>
              </a:lnSpc>
              <a:spcBef>
                <a:spcPts val="300"/>
              </a:spcBef>
            </a:pPr>
            <a:r>
              <a:rPr lang="my-mm" sz="600" dirty="0" smtClean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※3　ချေးငွေရယူမည့်သူ၏ ဆန္ဒအလျောက် ချေးငွေပြန်ဆပ်မှုဆိုင်းငံ့ကာလကို လျှော့ချလိုက်ပါက၊ သက်ဆိုင်တော့မည်မဟုတ်ပါ။</a:t>
            </a:r>
            <a:endParaRPr lang="en-US" altLang="ja-JP" sz="6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30" name="正方形/長方形 29"/>
          <p:cNvSpPr>
            <a:spLocks noChangeArrowheads="1"/>
          </p:cNvSpPr>
          <p:nvPr/>
        </p:nvSpPr>
        <p:spPr bwMode="auto">
          <a:xfrm>
            <a:off x="0" y="418741"/>
            <a:ext cx="6858000" cy="955629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>
              <a:lnSpc>
                <a:spcPct val="110000"/>
              </a:lnSpc>
              <a:spcBef>
                <a:spcPts val="600"/>
              </a:spcBef>
            </a:pPr>
            <a:r>
              <a:rPr lang="my-mm" sz="1400" b="1" dirty="0">
                <a:ln w="0"/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အမျိုးအစားသစ် ကိုရိုနာဗိုင်းရပ်စ်ကူးစက်ရောဂါပြန့်ပွားမှုအတွက် အထူးစီမံချက်</a:t>
            </a:r>
            <a:endParaRPr lang="en-US" altLang="ja-JP" sz="1400" b="1" dirty="0">
              <a:ln w="0"/>
              <a:solidFill>
                <a:schemeClr val="bg1"/>
              </a:solidFill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 rtl="0">
              <a:lnSpc>
                <a:spcPct val="110000"/>
              </a:lnSpc>
              <a:spcBef>
                <a:spcPts val="300"/>
              </a:spcBef>
            </a:pPr>
            <a:r>
              <a:rPr lang="my-mm" sz="1600" b="1" dirty="0">
                <a:ln w="0"/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“အရေးပေါ်အသေးစားရန်ပုံငွေစသည့် အထူးထုတ်ချေးခြင်း” ချေးငွေပြန်ဆပ်မှု ကင်းလွတ်ခွင့်နှင့်စပ်လျဥ်း၍</a:t>
            </a:r>
            <a:endParaRPr lang="en-US" altLang="ja-JP" sz="1600" b="1" dirty="0">
              <a:ln w="0"/>
              <a:solidFill>
                <a:schemeClr val="bg1"/>
              </a:solidFill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85004" y="1431240"/>
            <a:ext cx="3666796" cy="270637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wrap="square" tIns="72000" bIns="36000" rtlCol="0">
            <a:spAutoFit/>
          </a:bodyPr>
          <a:lstStyle/>
          <a:p>
            <a:pPr rtl="0"/>
            <a:r>
              <a:rPr lang="my-mm" sz="1050" b="1" dirty="0">
                <a:solidFill>
                  <a:srgbClr val="103185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ချေးငွေပြန်ဆပ်မှုကင်းလွတ်ခွင့်အတွက် အဓိကကျသောအချက်များ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9089" y="4753500"/>
            <a:ext cx="3946707" cy="262943"/>
          </a:xfrm>
          <a:prstGeom prst="rect">
            <a:avLst/>
          </a:prstGeom>
          <a:noFill/>
        </p:spPr>
        <p:txBody>
          <a:bodyPr wrap="square" tIns="72000" bIns="36000" rtlCol="0">
            <a:spAutoFit/>
          </a:bodyPr>
          <a:lstStyle/>
          <a:p>
            <a:pPr algn="ctr" rtl="0"/>
            <a:r>
              <a:rPr lang="my-mm" sz="1000" b="1" dirty="0">
                <a:solidFill>
                  <a:srgbClr val="103185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ကင်းလွတ်ခွင့်အတွက် လိုအပ်ချက်နှင့် ကင်းလွတ်ခွင့် အများဆုံးပမာဏ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CEFD95E-D4D8-49BA-A6A0-0558EC69D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61794"/>
              </p:ext>
            </p:extLst>
          </p:nvPr>
        </p:nvGraphicFramePr>
        <p:xfrm>
          <a:off x="139189" y="4995030"/>
          <a:ext cx="6535878" cy="3883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637">
                  <a:extLst>
                    <a:ext uri="{9D8B030D-6E8A-4147-A177-3AD203B41FA5}">
                      <a16:colId xmlns:a16="http://schemas.microsoft.com/office/drawing/2014/main" val="2265011780"/>
                    </a:ext>
                  </a:extLst>
                </a:gridCol>
                <a:gridCol w="1261241">
                  <a:extLst>
                    <a:ext uri="{9D8B030D-6E8A-4147-A177-3AD203B41FA5}">
                      <a16:colId xmlns:a16="http://schemas.microsoft.com/office/drawing/2014/main" val="2662162304"/>
                    </a:ext>
                  </a:extLst>
                </a:gridCol>
                <a:gridCol w="1891862">
                  <a:extLst>
                    <a:ext uri="{9D8B030D-6E8A-4147-A177-3AD203B41FA5}">
                      <a16:colId xmlns:a16="http://schemas.microsoft.com/office/drawing/2014/main" val="3883302559"/>
                    </a:ext>
                  </a:extLst>
                </a:gridCol>
                <a:gridCol w="1006138">
                  <a:extLst>
                    <a:ext uri="{9D8B030D-6E8A-4147-A177-3AD203B41FA5}">
                      <a16:colId xmlns:a16="http://schemas.microsoft.com/office/drawing/2014/main" val="4291502834"/>
                    </a:ext>
                  </a:extLst>
                </a:gridCol>
              </a:tblGrid>
              <a:tr h="644403">
                <a:tc>
                  <a:txBody>
                    <a:bodyPr/>
                    <a:lstStyle/>
                    <a:p>
                      <a:pPr algn="ctr" rtl="0"/>
                      <a:r>
                        <a:rPr lang="my-mm" sz="900" dirty="0">
                          <a:solidFill>
                            <a:schemeClr val="bg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ရန်ပုံငွေအမျိုးအစား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my-mm" sz="900" dirty="0">
                          <a:solidFill>
                            <a:schemeClr val="bg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ကင်းလွတ်ခွင့်အတွက် လိုအပ်ချက်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my-mm" sz="900" dirty="0">
                          <a:solidFill>
                            <a:schemeClr val="bg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ကင်းလွတ်ခွင့် အများဆုံးပမာဏ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my-mm" sz="800" dirty="0">
                          <a:solidFill>
                            <a:schemeClr val="bg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ချေးငွေပြန်ဆပ်မှု စတင်သည့်</a:t>
                      </a:r>
                      <a:endParaRPr lang="en-US" sz="800" dirty="0">
                        <a:solidFill>
                          <a:schemeClr val="bg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my-mm" sz="800" dirty="0">
                          <a:solidFill>
                            <a:schemeClr val="bg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အချိန်ကာလ</a:t>
                      </a:r>
                      <a:endParaRPr kumimoji="1" lang="en-US" altLang="ja-JP" sz="800" dirty="0">
                        <a:solidFill>
                          <a:schemeClr val="bg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my-mm" sz="700" b="0" dirty="0">
                          <a:solidFill>
                            <a:schemeClr val="bg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※ကင်းလွတ်ခွင့်မရ</a:t>
                      </a:r>
                      <a:endParaRPr lang="en-US" sz="700" b="0" dirty="0">
                        <a:solidFill>
                          <a:schemeClr val="bg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my-mm" sz="700" b="0" dirty="0">
                          <a:solidFill>
                            <a:schemeClr val="bg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သည့်အခါစသည်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955525"/>
                  </a:ext>
                </a:extLst>
              </a:tr>
              <a:tr h="475512"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အရေးပေါ်အသေးစားရန်ပုံငွေ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2022 ခုနှစ် မတ်လကုန်အထိ လျှောက်ထားသည့်ပမာဏ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2021 ဘဏ္ဍာနှစ် သို့မဟုတ် 2022 ဘဏ္ဍာနှစ်မှာ </a:t>
                      </a: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နေထိုင်သူအခွန်ကင်းလွတ်ခွင့်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20 သောင်း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2023</a:t>
                      </a: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ခုနှစ် ဇန်နဝါရီလမှ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290037"/>
                  </a:ext>
                </a:extLst>
              </a:tr>
              <a:tr h="312119"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အရေးပေါ်အသေးစားရန်ပုံငွေ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2022 ခုနှစ် ဧပြီလနှောင်းပိုင်းတွင် လျှောက်ထားသည့်ပမာဏ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080"/>
                        </a:lnSpc>
                      </a:pPr>
                      <a:r>
                        <a:rPr lang="my-mm" sz="650" b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2023 ဘဏ္ဍာနှစ်မှာ </a:t>
                      </a:r>
                      <a:r>
                        <a:rPr lang="my-mm" sz="650" b="1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နေထိုင်သူအခွန်ကင်းလွတ်ခွင့်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20 သောင်း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2024</a:t>
                      </a: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ခုနှစ် ဇန်နဝါရီလမှ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112311"/>
                  </a:ext>
                </a:extLst>
              </a:tr>
              <a:tr h="462490"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အထွေထွေထောက်ပံ့မှုရန်ပုံငွေ (ပထမဆုံးအကြိမ်ထုတ်ချေးသည့်ပမာဏ)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2022 ခုနှစ် မတ်လကုန်အထိ လျှောက်ထားသည့်ပမာဏ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2021 ဘဏ္ဍာနှစ် သို့မဟုတ် 2022 ဘဏ္ဍာနှစ်မှာ </a:t>
                      </a: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နေထိုင်သူအခွန်ကင်းလွတ်ခွင့်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45 သောင်း (တစ်ဦးတည်းအိမ်ထောင်စု)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60 သောင်း (2 ဦးနှင့်အထက်ရှိသော အိမ်ထောင်စု)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2023</a:t>
                      </a: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ခုနှစ် ဇန်နဝါရီလမှ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850853"/>
                  </a:ext>
                </a:extLst>
              </a:tr>
              <a:tr h="265873"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အထွေထွေထောက်ပံ့မှုရန်ပုံငွေ (ပထမဆုံးအကြိမ်ထုတ်ချေးသည့်ပမာဏ)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2022 ခုနှစ် ဧပြီလနှောင်းပိုင်းတွင် လျှောက်ထားသည့်ပမာဏ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080"/>
                        </a:lnSpc>
                      </a:pPr>
                      <a:r>
                        <a:rPr lang="my-mm" sz="650" b="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2023 ဘဏ္ဍာနှစ်မှာ </a:t>
                      </a: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နေထိုင်သူအခွန်ကင်းလွတ်ခွင့်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45 သောင်း (တစ်ဦးတည်းအိမ်ထောင်စု)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60 သောင်း (2 ဦးနှင့်အထက်ရှိသော အိမ်ထောင်စု)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2024</a:t>
                      </a: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ခုနှစ် ဇန်နဝါရီလမှ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77175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အထွေထွေထောက်ပံ့မှုရန်ပုံငွေ (ကာလတိုးမြှင့်ထုတ်ချေးပေးသည့်ပမာဏ)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080"/>
                        </a:lnSpc>
                      </a:pPr>
                      <a:r>
                        <a:rPr lang="my-mm" sz="650" b="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2023 ဘဏ္ဍာနှစ်မှာ </a:t>
                      </a: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နေထိုင်သူအခွန်ကင်းလွတ်ခွင့်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45 သောင်း (တစ်ဦးတည်းအိမ်ထောင်စု)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60 သောင်း (2 ဦးနှင့်အထက်ရှိသော အိမ်ထောင်စု)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2024</a:t>
                      </a: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ခုနှစ် ဇန်နဝါရီလမှ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02165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အထွေထွေထောက်ပံ့မှုရန်ပုံငွေ (ထပ်မံထုတ်ချေးခြင်း)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080"/>
                        </a:lnSpc>
                      </a:pPr>
                      <a:r>
                        <a:rPr lang="my-mm" sz="650" b="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2024 ဘဏ္ဍာနှစ်မှာ </a:t>
                      </a: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နေထိုင်သူအခွန်ကင်းလွတ်ခွင့်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45 သောင်း (တစ်ဦးတည်းအိမ်ထောင်စု)</a:t>
                      </a:r>
                      <a:endParaRPr kumimoji="1" lang="en-US" altLang="ja-JP" sz="65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ယန်း 60 သောင်း (2 ဦးနှင့်အထက်ရှိသော အိမ်ထောင်စု)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080"/>
                        </a:lnSpc>
                      </a:pPr>
                      <a:r>
                        <a:rPr lang="my-mm" sz="650" b="1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2025</a:t>
                      </a:r>
                      <a:r>
                        <a:rPr lang="my-mm" sz="65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ခုနှစ် ဇန်နဝါရီလမှ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451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テキスト ボックス 66"/>
          <p:cNvSpPr txBox="1"/>
          <p:nvPr/>
        </p:nvSpPr>
        <p:spPr>
          <a:xfrm>
            <a:off x="244826" y="8025178"/>
            <a:ext cx="6613173" cy="1025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040"/>
              </a:lnSpc>
              <a:spcAft>
                <a:spcPts val="0"/>
              </a:spcAft>
            </a:pPr>
            <a:r>
              <a:rPr lang="my-MM" altLang="ja-JP" sz="700" dirty="0">
                <a:latin typeface="游明朝" panose="02020400000000000000" pitchFamily="18" charset="-128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ချေးငွေပြန်ဆပ်ရန် ခက်ခဲသူများမှာ ဦးစွာ ဆွေးနွေးတိုင်ပင်မှုကောင်တာသို့ လာရောက်ဆွေးနွေးပါ။</a:t>
            </a:r>
            <a:endParaRPr lang="ja-JP" altLang="ja-JP" sz="105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my-MM" altLang="ja-JP" sz="700" dirty="0">
                <a:ea typeface="メイリオ" panose="020B0604030504040204" pitchFamily="50" charset="-128"/>
                <a:cs typeface="Myanmar Text" panose="020B0502040204020203" pitchFamily="34" charset="0"/>
              </a:rPr>
              <a:t>လစဉ် ပြန်ဆပ်ရမည့်ပမာဏကို သတ်မှတ်ကာလတစ်ခုအတွင်း လျှော့ပေးနိုင်ခြင်း၊ ပြန်ဆပ်ခြင်းကို ဆိုင်းငံ့ပေးသည့် အခါများရှိသည့်အပြင်၊ အပြီးသတ်ပြန်ပေးရမည့် ကာလအတွင်း ဖြစ်နေလျှင်ပင် ချေးငွေပြန်ဆပ်ခြင်းမှ ကင်းလွတ်ခွင့်ရသည့်အခါ (မျက်နှာဖုံးပေါ်ရှိ “ချေးငွေပြန်ဆပ်မှုကင်းလွတ်ခွင့်အတွက် အဓိကကျသောအချက်များ” ကိုကိုးကားပါ) များလည်းရှိသည်။</a:t>
            </a:r>
            <a:endParaRPr lang="my-MM" sz="700" dirty="0">
              <a:solidFill>
                <a:srgbClr val="FF0000"/>
              </a:solidFill>
              <a:highlight>
                <a:srgbClr val="FFFF00"/>
              </a:highlight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just" rtl="0">
              <a:lnSpc>
                <a:spcPts val="1040"/>
              </a:lnSpc>
            </a:pPr>
            <a:r>
              <a:rPr lang="my-mm" sz="7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ထို့အပြင် လိုအပ်သော သက်ဆိုင်ရာအဖွဲ့အစည်းများ၏ ပံ့ပိုးမှုနှင့်လည်း ချိတ်ဆက်ပေးပါမည်။</a:t>
            </a:r>
            <a:endParaRPr lang="en-US" altLang="ja-JP" sz="7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just" rtl="0">
              <a:lnSpc>
                <a:spcPts val="1040"/>
              </a:lnSpc>
              <a:spcBef>
                <a:spcPts val="300"/>
              </a:spcBef>
            </a:pPr>
            <a:r>
              <a:rPr lang="my-mm" sz="700" b="1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【အသုံးပြုရန်အကျုံးဝင်သူ】ချေးငွေပြန်ဆပ်မှုကင်းလွတ်ခွင့်အတွက် အကျုံးမဝင်သော်လည်း ပြန်ဆပ်ရန်ခက်ခဲသောသူ</a:t>
            </a:r>
            <a:endParaRPr lang="en-US" altLang="ja-JP" sz="700" b="1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just" rtl="0">
              <a:lnSpc>
                <a:spcPts val="1040"/>
              </a:lnSpc>
              <a:spcBef>
                <a:spcPts val="300"/>
              </a:spcBef>
            </a:pPr>
            <a:r>
              <a:rPr lang="my-mm" sz="7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【ဆွေးနွေးကောင်တာ】နေထိုင်နေသော မြို့နယ်စီရင်စုအလိုက် ကွဲပြားပါသည်။ အသေးစိတ်ကို မြို့နယ်စီရင်စု လူမှုဖူလုံရေးကောင်စီမှ ပေးပို့သော ကင်းလွတ်ခွင့်လမ်းညွှန်၊ Homepage စသည်တို့တွင် စစ်ဆေးပါ။</a:t>
            </a:r>
            <a:endParaRPr lang="en-US" altLang="ja-JP" sz="7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9000" y="949370"/>
            <a:ext cx="5400000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ts val="1160"/>
              </a:lnSpc>
            </a:pPr>
            <a:r>
              <a:rPr lang="my-mm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အတူတကွ သင့်အိမ်ထောင်စုငွေကြေးများကို ပြန်လည်သုံးသပ်ပြီး၊ ဝင်ငွေနှင့်အသုံးစရိတ်အခြေအနေကို တိုးတက်စေရန် ပံ့ပိုးပေး</a:t>
            </a:r>
            <a:r>
              <a:rPr lang="en-US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ခြင်းနှင့် ကြွေးမြီပြင်ဆင်ထိန်းညှိခြင်းဆိုင်ရာ လမ်းညွှန်မှုများအပြင်၊ Hello Work စသည်တို့နှင့် ပူးပေါင်း၍ အလုပ်အကိုင်</a:t>
            </a:r>
            <a:r>
              <a:rPr lang="en-US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အတွက် ပံ့ပိုးပေးပါမည်။</a:t>
            </a:r>
            <a:endParaRPr kumimoji="1" lang="en-US" altLang="ja-JP" sz="8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rtl="0">
              <a:lnSpc>
                <a:spcPts val="1160"/>
              </a:lnSpc>
              <a:spcBef>
                <a:spcPts val="300"/>
              </a:spcBef>
            </a:pPr>
            <a:r>
              <a:rPr lang="my-mm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【အသုံးပြုရန်အကျုံးဝင်သူ】ဝင်ငွေနှင့်အသုံးစရိတ်၊ အိမ်ထောင်စုငွေကြေးတို့၌ စိတ်ပူပန်မှုရှိနေသူများ</a:t>
            </a:r>
            <a:endParaRPr kumimoji="1" lang="en-US" altLang="ja-JP" sz="8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11080">
            <a:off x="5863853" y="958170"/>
            <a:ext cx="293786" cy="24971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98" y="7417010"/>
            <a:ext cx="844059" cy="704790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124" y="695298"/>
            <a:ext cx="391732" cy="535569"/>
          </a:xfrm>
          <a:prstGeom prst="rect">
            <a:avLst/>
          </a:prstGeom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806368"/>
              </p:ext>
            </p:extLst>
          </p:nvPr>
        </p:nvGraphicFramePr>
        <p:xfrm>
          <a:off x="299004" y="4368828"/>
          <a:ext cx="5425521" cy="30443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91486">
                  <a:extLst>
                    <a:ext uri="{9D8B030D-6E8A-4147-A177-3AD203B41FA5}">
                      <a16:colId xmlns:a16="http://schemas.microsoft.com/office/drawing/2014/main" val="2997740211"/>
                    </a:ext>
                  </a:extLst>
                </a:gridCol>
                <a:gridCol w="733015">
                  <a:extLst>
                    <a:ext uri="{9D8B030D-6E8A-4147-A177-3AD203B41FA5}">
                      <a16:colId xmlns:a16="http://schemas.microsoft.com/office/drawing/2014/main" val="454930295"/>
                    </a:ext>
                  </a:extLst>
                </a:gridCol>
                <a:gridCol w="3101020">
                  <a:extLst>
                    <a:ext uri="{9D8B030D-6E8A-4147-A177-3AD203B41FA5}">
                      <a16:colId xmlns:a16="http://schemas.microsoft.com/office/drawing/2014/main" val="350474362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kumimoji="1" lang="my-mm" sz="800" b="1" kern="120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အထူးဆွေးနွေးကောင်တာ</a:t>
                      </a:r>
                      <a:endParaRPr kumimoji="1" lang="en-US" altLang="ja-JP" sz="800" b="1" kern="120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kumimoji="1" lang="my-mm" sz="800" b="1" kern="120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ဖုန်း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kumimoji="1" lang="my-mm" sz="800" b="1" kern="120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ပံ့ပိုးကူညီမှု အကြောင်းအရာ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80557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စားသုံးသူ Hotline</a:t>
                      </a:r>
                      <a:r>
                        <a:rPr kumimoji="1" lang="en-US" altLang="ja-JP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/>
                      </a:r>
                      <a:br>
                        <a:rPr kumimoji="1" lang="en-US" altLang="ja-JP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</a:b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(စားသုံးသူဘဝနေထိုင်မှု ဆွေးနွေးကောင်တာ)</a:t>
                      </a:r>
                      <a:endParaRPr kumimoji="1" lang="en-US" altLang="ja-JP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188</a:t>
                      </a:r>
                      <a:endParaRPr kumimoji="1" lang="ja-JP" altLang="en-US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စားသုံးသူ အခက်အခဲများနှင့်စပ်လျဥ်း၍ ဆွေးနွေးနိုင်သည့် နီးစပ်ရာ စားသုံးသူ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ဘဝနေထိုင်မှု ဆွေးနွေးကောင်တာကို လမ်းညွှန်ပါမည်။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77949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ဂျပန်နိုင်ငံတရားရေးဆိုင်ရာ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အထောက်အကူပြုစင်တာ</a:t>
                      </a:r>
                      <a:endParaRPr kumimoji="1" lang="en-US" altLang="ja-JP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(Houterasu ၊ ပံ့ပိုးမှုဖုန်း (Support Dial)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0570-078374</a:t>
                      </a:r>
                      <a:endParaRPr kumimoji="1" lang="ja-JP" altLang="en-US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စီးပွားရေးအခြေအနေအရ ငွေကြေးမတတ်နိုင်သူများအတွက် အခမဲ့ဥပဒေရေးရာ တိုင်ပင်ဆွေးနွေးခြင်း၊ ရှေ့နေ၊ တရားစီရင်ရေးဆိုင်ရာ စာရွက်စာတမ်းပြုလုပ်သူ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</a:p>
                    <a:p>
                      <a:pPr algn="l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အရာရှိ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အခကြေးငွေများ ကုန်ကျစရိတ်ပြန်ပေးသည့်စနစ်စသည်တို့ကို လမ်းညွှန်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ပါမည်။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8991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ဂျပန်နိုင်ငံရှေ့နေများအဖွဲ့ချုပ်</a:t>
                      </a:r>
                      <a:endParaRPr kumimoji="1" lang="en-US" altLang="ja-JP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en-US" altLang="ja-JP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(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ဟိမဝရိ အိုနယမိ နံပါတ် 110)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0570-783-110</a:t>
                      </a:r>
                      <a:endParaRPr kumimoji="1" lang="ja-JP" altLang="en-US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နီးစပ်ရာ ရှေ့နေအဖွဲ့အစည်း၏ တိုင်ပင်ဆွေးနွေးမှုစင်တာနှင့်ချိတ်ဆက်ပြီး၊ တိုင်ပင်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ဆွေးနွေးမှုအတွက် ဘွတ်ကင်ယူခြင်းစသည်တို့ကို လမ်းညွှန်ပါမည်။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658108"/>
                  </a:ext>
                </a:extLst>
              </a:tr>
              <a:tr h="501269">
                <a:tc>
                  <a:txBody>
                    <a:bodyPr/>
                    <a:lstStyle/>
                    <a:p>
                      <a:pPr marL="0" marR="0" lvl="0" indent="0" algn="ctr" defTabSz="1320759" rtl="0" eaLnBrk="1" fontAlgn="auto" latinLnBrk="0" hangingPunct="1">
                        <a:lnSpc>
                          <a:spcPts val="11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တရားစီရင်ရေးဆိုင်ရာ စာရွက်စာတမ်းပြုလုပ်သူအရာရှိများ အထွေထွေတိုင်ပင်ဆွေးနွေးမှုစင်တာ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နီးစပ်ရာ တရားစီရင်ရေးဆိုင်ရာ စာရွက်စာတမ်းပြုလုပ်သူအရာရှိများ အထွေထွေတိုင်ပင်ဆွေးနွေးမှုစင်တာ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တွင် မတန်တဆပေးချေငွေ ရှိမရှိစသည်ကို စစ်ဆေးခြင်းနှင့်သက်ဆိုင်သော ဆွေးနွေးတိုင်ပင်မှု လုပ်ဆောင်</a:t>
                      </a:r>
                      <a:r>
                        <a:rPr kumimoji="1" lang="en-US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 </a:t>
                      </a: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နိုင်ပါသည်။</a:t>
                      </a:r>
                      <a:endParaRPr kumimoji="1" lang="en-US" altLang="ja-JP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algn="l" rtl="0">
                        <a:lnSpc>
                          <a:spcPts val="1140"/>
                        </a:lnSpc>
                        <a:spcBef>
                          <a:spcPts val="300"/>
                        </a:spcBef>
                      </a:pPr>
                      <a:r>
                        <a:rPr lang="my-mm" sz="700" b="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  <a:hlinkClick r:id="rId5"/>
                        </a:rPr>
                        <a:t>https://www.shiho-shoshi.or.jp/activity/consultation/center_list/</a:t>
                      </a:r>
                      <a:endParaRPr kumimoji="1" lang="ja-JP" altLang="en-US" sz="700" b="0" dirty="0"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8096389"/>
                  </a:ext>
                </a:extLst>
              </a:tr>
              <a:tr h="409187"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ကြွေးမြီမျိုးစုံ ဆွေးနွေးကောင်တာ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ts val="1140"/>
                        </a:lnSpc>
                        <a:spcBef>
                          <a:spcPts val="300"/>
                        </a:spcBef>
                      </a:pPr>
                      <a:r>
                        <a:rPr kumimoji="1" lang="my-mm" sz="700" b="0" kern="1200" dirty="0">
                          <a:solidFill>
                            <a:schemeClr val="dk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ငွေကြေးဝန်ဆောင်မှုအေဂျင်စီဝဘ်ဆိုဒ်တွင် ကြွေးမြီမျိုးစုံ ဆွေးနွေးကောင်တာဇယားကို ဖော်ပြထားပါသည်။</a:t>
                      </a:r>
                      <a:endParaRPr kumimoji="1" lang="en-US" altLang="ja-JP" sz="700" b="0" kern="1200" dirty="0">
                        <a:solidFill>
                          <a:schemeClr val="dk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algn="l" rtl="0">
                        <a:lnSpc>
                          <a:spcPts val="1140"/>
                        </a:lnSpc>
                        <a:spcBef>
                          <a:spcPts val="300"/>
                        </a:spcBef>
                      </a:pPr>
                      <a:r>
                        <a:rPr lang="my-mm" sz="700" b="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  <a:hlinkClick r:id="rId6"/>
                        </a:rPr>
                        <a:t>https://www.fsa.go.jp/soudan/</a:t>
                      </a:r>
                      <a:endParaRPr kumimoji="1" lang="ja-JP" altLang="en-US" sz="700" b="0" dirty="0"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9878073"/>
                  </a:ext>
                </a:extLst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5373094" y="6706764"/>
            <a:ext cx="1862553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ကြွေးမြီမျိုးစုံ ဆွေးနွေးကောင်တာဇယား</a:t>
            </a:r>
            <a:endParaRPr lang="en-US" altLang="ja-JP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(ငွေကြေးဝန်ဆောင်မှုအေဂျင်စီဝဘ်ဆိုဒ်)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589000" y="4818181"/>
            <a:ext cx="1389015" cy="861774"/>
          </a:xfrm>
          <a:custGeom>
            <a:avLst/>
            <a:gdLst>
              <a:gd name="connsiteX0" fmla="*/ 0 w 1446093"/>
              <a:gd name="connsiteY0" fmla="*/ 0 h 861774"/>
              <a:gd name="connsiteX1" fmla="*/ 1446093 w 1446093"/>
              <a:gd name="connsiteY1" fmla="*/ 0 h 861774"/>
              <a:gd name="connsiteX2" fmla="*/ 1446093 w 1446093"/>
              <a:gd name="connsiteY2" fmla="*/ 861774 h 861774"/>
              <a:gd name="connsiteX3" fmla="*/ 0 w 1446093"/>
              <a:gd name="connsiteY3" fmla="*/ 861774 h 861774"/>
              <a:gd name="connsiteX4" fmla="*/ 0 w 1446093"/>
              <a:gd name="connsiteY4" fmla="*/ 0 h 861774"/>
              <a:gd name="connsiteX0" fmla="*/ 0 w 1446093"/>
              <a:gd name="connsiteY0" fmla="*/ 13063 h 861774"/>
              <a:gd name="connsiteX1" fmla="*/ 1446093 w 1446093"/>
              <a:gd name="connsiteY1" fmla="*/ 0 h 861774"/>
              <a:gd name="connsiteX2" fmla="*/ 1446093 w 1446093"/>
              <a:gd name="connsiteY2" fmla="*/ 861774 h 861774"/>
              <a:gd name="connsiteX3" fmla="*/ 0 w 1446093"/>
              <a:gd name="connsiteY3" fmla="*/ 861774 h 861774"/>
              <a:gd name="connsiteX4" fmla="*/ 0 w 1446093"/>
              <a:gd name="connsiteY4" fmla="*/ 13063 h 861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6093" h="861774">
                <a:moveTo>
                  <a:pt x="0" y="13063"/>
                </a:moveTo>
                <a:lnTo>
                  <a:pt x="1446093" y="0"/>
                </a:lnTo>
                <a:lnTo>
                  <a:pt x="1446093" y="861774"/>
                </a:lnTo>
                <a:lnTo>
                  <a:pt x="0" y="861774"/>
                </a:lnTo>
                <a:lnTo>
                  <a:pt x="0" y="13063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တရားစီရင်ရေးဆိုင်ရာ စာရွက်စာတမ်းပြုလုပ်သူအရာရှိများ အထွေထွေတိုင်ပင်ဆွေးနွေးမှုစင်တာဇယား</a:t>
            </a:r>
            <a:endParaRPr lang="en-US" altLang="ja-JP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 rtl="0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(ဂျပန်နိုင်ငံ တရားစီရင်ရေးဆိုင်ရာ စာရွက်စာတမ်းပြုလုပ်သူအရာရှိများအဖွဲ့ </a:t>
            </a:r>
            <a:endParaRPr lang="en-US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 rtl="0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အဖွဲ့ချုပ်</a:t>
            </a:r>
            <a:r>
              <a:rPr lang="en-US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</a:t>
            </a: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ဝဘ်ဆိုဒ်)</a:t>
            </a:r>
            <a:endParaRPr lang="en-US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072594"/>
              </p:ext>
            </p:extLst>
          </p:nvPr>
        </p:nvGraphicFramePr>
        <p:xfrm>
          <a:off x="252000" y="1740225"/>
          <a:ext cx="5400000" cy="15072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1848496945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4188972107"/>
                    </a:ext>
                  </a:extLst>
                </a:gridCol>
              </a:tblGrid>
              <a:tr h="352077">
                <a:tc>
                  <a:txBody>
                    <a:bodyPr/>
                    <a:lstStyle/>
                    <a:p>
                      <a:pPr algn="ctr" rtl="0">
                        <a:lnSpc>
                          <a:spcPts val="1160"/>
                        </a:lnSpc>
                      </a:pPr>
                      <a:r>
                        <a:rPr kumimoji="1" lang="my-MM" sz="800" kern="120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အထူးဆွေးနွေး</a:t>
                      </a:r>
                    </a:p>
                    <a:p>
                      <a:pPr algn="ctr" rtl="0">
                        <a:lnSpc>
                          <a:spcPts val="1160"/>
                        </a:lnSpc>
                      </a:pPr>
                      <a:r>
                        <a:rPr kumimoji="1" lang="my-MM" sz="800" kern="120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ကောင်တာ</a:t>
                      </a:r>
                      <a:endParaRPr kumimoji="1" lang="my-mm" sz="800" kern="120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320759" rtl="0" eaLnBrk="1" latinLnBrk="0" hangingPunct="1">
                        <a:lnSpc>
                          <a:spcPts val="1160"/>
                        </a:lnSpc>
                        <a:spcBef>
                          <a:spcPts val="300"/>
                        </a:spcBef>
                      </a:pPr>
                      <a:r>
                        <a:rPr kumimoji="1" lang="my-mm" sz="800" b="1" kern="1200" dirty="0">
                          <a:solidFill>
                            <a:schemeClr val="tx1"/>
                          </a:solidFill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ပံ့ပိုးကူညီမှု အကြောင်းအရာ</a:t>
                      </a:r>
                      <a:endParaRPr kumimoji="1" lang="en-US" altLang="ja-JP" sz="800" b="1" kern="1200" dirty="0">
                        <a:solidFill>
                          <a:schemeClr val="tx1"/>
                        </a:solidFill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187888"/>
                  </a:ext>
                </a:extLst>
              </a:tr>
              <a:tr h="465459"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lang="my-mm" sz="700" b="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ကိုယ်ပိုင်ရပ်တည်နိုင်ရေး ဆွေးနွေးတိုင်ပင်မှု ထောက်ပံ့ကူညီရေးအဖွဲ့အစည်း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140"/>
                        </a:lnSpc>
                      </a:pPr>
                      <a:r>
                        <a:rPr lang="my-mm" sz="70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အိမ်ထောင်စုငွေကြေးမြှင့်တင်ရေး ပံ့ပိုးကူညီမှု ပရောဂျက်စသည့် ဘဝနေထိုင်မှုအထွေထွေအခြေအနေရှိ ပြဿနာများအတွက် တိုင်ပင်ဆွေးနွေးမှုကို ပံ့ပိုးပေးပါသည်။</a:t>
                      </a:r>
                      <a:endParaRPr lang="en-US" altLang="ja-JP" sz="700" dirty="0"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140"/>
                        </a:lnSpc>
                        <a:spcBef>
                          <a:spcPts val="300"/>
                        </a:spcBef>
                      </a:pPr>
                      <a:r>
                        <a:rPr lang="my-mm" sz="700" b="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  <a:hlinkClick r:id="rId7"/>
                        </a:rPr>
                        <a:t>https://www.mhlw.go.jp/content/000936284.pdf</a:t>
                      </a:r>
                      <a:endParaRPr kumimoji="1" lang="en-US" altLang="ja-JP" sz="700" b="0" dirty="0"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393575"/>
                  </a:ext>
                </a:extLst>
              </a:tr>
              <a:tr h="487100">
                <a:tc>
                  <a:txBody>
                    <a:bodyPr/>
                    <a:lstStyle/>
                    <a:p>
                      <a:pPr algn="ctr" rtl="0">
                        <a:lnSpc>
                          <a:spcPts val="1140"/>
                        </a:lnSpc>
                      </a:pPr>
                      <a:r>
                        <a:rPr lang="my-mm" sz="700" b="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Hello Work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1140"/>
                        </a:lnSpc>
                      </a:pPr>
                      <a:r>
                        <a:rPr lang="my-mm" sz="70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</a:rPr>
                        <a:t>အလုပ်အကိုင်အတွက် ဆွေးနွေးတိုင်ပင်ခြင်း၊ အလုပ်အကိုင်မိတ်ဆက်ခြင်းသာလျှင်မက၊ အလုပ်အကိုင်အတွက် ပြင်ဆင်နေရာချထားပေးခြင်းနှင့် အသက်မွေးဝမ်းကြောင်းဆိုင်ရာ သင်တန်းစသည်တို့ကိုလည်း ပံ့ပိုးပေးပါသည်။</a:t>
                      </a:r>
                      <a:endParaRPr lang="en-US" altLang="ja-JP" sz="700" dirty="0"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  <a:p>
                      <a:pPr rtl="0">
                        <a:lnSpc>
                          <a:spcPts val="1140"/>
                        </a:lnSpc>
                        <a:spcBef>
                          <a:spcPts val="300"/>
                        </a:spcBef>
                      </a:pPr>
                      <a:r>
                        <a:rPr lang="my-mm" sz="700" b="0" dirty="0">
                          <a:latin typeface="Myanmar Text" panose="020B0502040204020203" pitchFamily="34" charset="0"/>
                          <a:ea typeface="メイリオ" panose="020B0604030504040204" pitchFamily="50" charset="-128"/>
                          <a:cs typeface="Myanmar Text" panose="020B0502040204020203" pitchFamily="34" charset="0"/>
                          <a:hlinkClick r:id="rId8"/>
                        </a:rPr>
                        <a:t>https://www.mhlw.go.jp/stf/seisakunitsuite/bunya/koyou_roudou/koyou/hellowork.html</a:t>
                      </a:r>
                      <a:endParaRPr kumimoji="1" lang="ja-JP" altLang="en-US" sz="700" b="0" dirty="0">
                        <a:latin typeface="Myanmar Text" panose="020B0502040204020203" pitchFamily="34" charset="0"/>
                        <a:ea typeface="メイリオ" panose="020B0604030504040204" pitchFamily="50" charset="-128"/>
                        <a:cs typeface="Myanmar Text" panose="020B0502040204020203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159688"/>
                  </a:ext>
                </a:extLst>
              </a:tr>
            </a:tbl>
          </a:graphicData>
        </a:graphic>
      </p:graphicFrame>
      <p:sp>
        <p:nvSpPr>
          <p:cNvPr id="63" name="テキスト ボックス 62"/>
          <p:cNvSpPr txBox="1"/>
          <p:nvPr/>
        </p:nvSpPr>
        <p:spPr>
          <a:xfrm>
            <a:off x="5350954" y="1245757"/>
            <a:ext cx="1862553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ကိုယ်ပိုင်ရပ်တည်နိုင်ရေး ဆွေးနွေးတိုင်ပင်မှု ထောက်ပံ့ကူညီရေးအဖွဲ့အစည်းဇယား</a:t>
            </a:r>
            <a:endParaRPr kumimoji="1" lang="en-US" altLang="ja-JP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 rtl="0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(ကျန်းမာရေး၊ အလုပ်သမားနှင့် လူမှုဖူလုံရေး</a:t>
            </a:r>
            <a:endParaRPr lang="en-US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 rtl="0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ဝန်ကြီးဌာန ၀က်ဘ်ဆိုဒ်)</a:t>
            </a:r>
            <a:endParaRPr kumimoji="1" lang="en-US" altLang="ja-JP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54" name="正方形/長方形 53"/>
          <p:cNvSpPr>
            <a:spLocks noChangeArrowheads="1"/>
          </p:cNvSpPr>
          <p:nvPr/>
        </p:nvSpPr>
        <p:spPr bwMode="auto">
          <a:xfrm>
            <a:off x="0" y="21178"/>
            <a:ext cx="6858000" cy="384704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/>
            <a:r>
              <a:rPr lang="my-mm" sz="1600" b="1" dirty="0">
                <a:solidFill>
                  <a:srgbClr val="103185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ချေးငွေပြန်ဆပ်ရန် ခက်ခဲသူများအား သက်ဆိုင်ရာအဖွဲ့အစည်းများ၏ လမ်းညွှန်ချက်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620486" y="2683728"/>
            <a:ext cx="136777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Hello Work ဇယား</a:t>
            </a:r>
            <a:endParaRPr lang="en-US" altLang="ja-JP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>
              <a:lnSpc>
                <a:spcPts val="1000"/>
              </a:lnSpc>
            </a:pPr>
            <a:r>
              <a:rPr lang="my-mm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(ကျန်းမာရေး၊ အလုပ်သမားနှင့် လူမှုဖူလုံရေး ဝန်ကြီးဌာန ၀က်ဘ်ဆိုဒ်</a:t>
            </a:r>
            <a:r>
              <a:rPr lang="en-US" sz="5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)</a:t>
            </a:r>
            <a:endParaRPr lang="en-US" altLang="ja-JP" sz="5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9000" y="495769"/>
            <a:ext cx="3497175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my-mm" sz="1000" b="1" dirty="0"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အလုပ်အကိုင်၊ အိမ်ထောင်စုငွေကြေး စသည်တို့အတွက် ပံ့ပိုးကူညီမှု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82999" y="3655095"/>
            <a:ext cx="566954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ts val="1260"/>
              </a:lnSpc>
            </a:pPr>
            <a:r>
              <a:rPr lang="my-mm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ဥပဒေရေးရာကျွမ်းကျင်သူများစသည်တို့မှ ဥပဒေရေးရာ ဆွေးနွေးတိုင်ပင်မှုနှင့် ကြွေးမြီပြင်ဆင်ထိန်းညှိခြင်း (ကြွေးမြီကျေအေးခြင်း၊ လူမွဲစာရင်းခံယူခြင်း စသည်) နှင့် ချိတ်ဆက်ပေးပါမည်။</a:t>
            </a:r>
            <a:endParaRPr lang="en-US" altLang="ja-JP" sz="8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rtl="0">
              <a:lnSpc>
                <a:spcPts val="1260"/>
              </a:lnSpc>
              <a:spcBef>
                <a:spcPts val="300"/>
              </a:spcBef>
            </a:pPr>
            <a:r>
              <a:rPr lang="my-mm" sz="800" dirty="0"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【အသုံးပြုရန်အကျုံးဝင်သူ】အထူးထုတ်ချေးခြင်းအပြင် ကြွေးမြီရှိနေ၍ အခက်အခဲရှိနေသူများ</a:t>
            </a:r>
            <a:endParaRPr lang="en-US" altLang="ja-JP" sz="800" dirty="0"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52000" y="3324468"/>
            <a:ext cx="2650773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my-mm" sz="1000" b="1" dirty="0"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ကြွေးမြီမျိုးစုံနှင့် ဥပဒေရေးရာ ဆွေးနွေးတိုင်ပင်ခြင်း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86048" y="7698482"/>
            <a:ext cx="2988226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my-mm" sz="1000" b="1" dirty="0"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ချေးငွေပြန်ဆပ်ခြင်းနှင့်စပ်လျဥ်းသည့် ဆွေးနွေးတိုင်ပင်မှု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9094881"/>
            <a:ext cx="6858000" cy="816546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rtl="0"/>
            <a:r>
              <a:rPr lang="my-mm" sz="1200" b="1" dirty="0"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【အခြားသော မေးမြန်းစုံစမ်းရန်】ဘဝနေထိုင်မှု ဖူလုံရေးရန်ပုံငွေ ချေးငွေဆွေးနွေးမှု ဖုန်းခေါ်စင်တာ</a:t>
            </a:r>
            <a:endParaRPr lang="en-US" altLang="ja-JP" sz="1200" b="1" dirty="0">
              <a:solidFill>
                <a:schemeClr val="bg1"/>
              </a:solidFill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rtl="0"/>
            <a:endParaRPr lang="en-US" altLang="ja-JP" sz="400" b="1" dirty="0">
              <a:solidFill>
                <a:schemeClr val="bg1"/>
              </a:solidFill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  <a:p>
            <a:pPr algn="ctr" rtl="0"/>
            <a:r>
              <a:rPr lang="my-mm" sz="1200" b="1" dirty="0"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　　　　　　　　　　　　　</a:t>
            </a:r>
            <a:r>
              <a:rPr lang="my-mm" sz="2000" b="1" dirty="0"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 0120-46-1999 </a:t>
            </a:r>
            <a:r>
              <a:rPr lang="my-mm" sz="800" b="1" dirty="0">
                <a:solidFill>
                  <a:schemeClr val="bg1"/>
                </a:solidFill>
                <a:latin typeface="Myanmar Text" panose="020B0502040204020203" pitchFamily="34" charset="0"/>
                <a:ea typeface="メイリオ" panose="020B0604030504040204" pitchFamily="50" charset="-128"/>
                <a:cs typeface="Myanmar Text" panose="020B0502040204020203" pitchFamily="34" charset="0"/>
              </a:rPr>
              <a:t>(9:00～17:00 စနေ၊ တနင်္ဂနွေ အများပြည်သူပိတ်ရက်မှလွဲ၍)</a:t>
            </a:r>
            <a:endParaRPr kumimoji="1" lang="en-US" altLang="ja-JP" sz="1200" b="1" dirty="0">
              <a:ln w="0"/>
              <a:solidFill>
                <a:schemeClr val="bg1"/>
              </a:solidFill>
              <a:latin typeface="Myanmar Text" panose="020B0502040204020203" pitchFamily="34" charset="0"/>
              <a:ea typeface="メイリオ" panose="020B0604030504040204" pitchFamily="50" charset="-128"/>
              <a:cs typeface="Myanmar Text" panose="020B0502040204020203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F563725-EB99-BD00-4BC4-E650200E4E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546" y="1830571"/>
            <a:ext cx="858134" cy="83289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FA54344A-406A-8B68-4369-DF6D37DF3E5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948" y="3176566"/>
            <a:ext cx="1028844" cy="1019317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9637486-2304-7D97-FBCA-A54F48C4D66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546" y="5692213"/>
            <a:ext cx="928675" cy="921001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43F9405-E3DC-172A-BC2B-65BD59018D3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514" y="7073223"/>
            <a:ext cx="990738" cy="92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54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5442</Words>
  <Application>Microsoft Office PowerPoint</Application>
  <PresentationFormat>A4 210 x 297 mm</PresentationFormat>
  <Paragraphs>113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ＭＳ Ｐゴシック</vt:lpstr>
      <vt:lpstr>メイリオ</vt:lpstr>
      <vt:lpstr>游ゴシック</vt:lpstr>
      <vt:lpstr>游明朝</vt:lpstr>
      <vt:lpstr>Arial</vt:lpstr>
      <vt:lpstr>Calibri</vt:lpstr>
      <vt:lpstr>Myanmar Text</vt:lpstr>
      <vt:lpstr>Times New Roman</vt:lpstr>
      <vt:lpstr>Wingdings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2022-12-13T00:11:26Z</dcterms:modified>
</cp:coreProperties>
</file>