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6858000" cy="9906000" type="A4"/>
  <p:notesSz cx="7099300" cy="10234613"/>
  <p:defaultTextStyle>
    <a:defPPr rtl="0">
      <a:defRPr lang="zh-CN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1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成者" initials="A" lastIdx="1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6699"/>
    <a:srgbClr val="FF00FF"/>
    <a:srgbClr val="103185"/>
    <a:srgbClr val="FDF3B9"/>
    <a:srgbClr val="FEDFE1"/>
    <a:srgbClr val="C9E7E7"/>
    <a:srgbClr val="FFFFCC"/>
    <a:srgbClr val="8064A2"/>
    <a:srgbClr val="FFE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36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84" y="108"/>
      </p:cViewPr>
      <p:guideLst>
        <p:guide orient="horz" pos="561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364" cy="513508"/>
          </a:xfrm>
          <a:prstGeom prst="rect">
            <a:avLst/>
          </a:prstGeom>
        </p:spPr>
        <p:txBody>
          <a:bodyPr vert="horz" lIns="94640" tIns="47320" rIns="94640" bIns="47320" rtlCol="0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1"/>
            <a:ext cx="3076364" cy="513508"/>
          </a:xfrm>
          <a:prstGeom prst="rect">
            <a:avLst/>
          </a:prstGeom>
        </p:spPr>
        <p:txBody>
          <a:bodyPr vert="horz" lIns="94640" tIns="47320" rIns="94640" bIns="47320" rtlCol="0"/>
          <a:lstStyle>
            <a:lvl1pPr algn="r">
              <a:defRPr sz="1200"/>
            </a:lvl1pPr>
          </a:lstStyle>
          <a:p>
            <a:pPr rtl="0"/>
            <a:fld id="{FDF4B830-BF77-4B48-A560-CB59709B7208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4263" y="1279525"/>
            <a:ext cx="23907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40" tIns="47320" rIns="94640" bIns="47320" rtlCol="0" anchor="ctr"/>
          <a:lstStyle/>
          <a:p>
            <a:pPr rtl="0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5408"/>
            <a:ext cx="5679440" cy="4029879"/>
          </a:xfrm>
          <a:prstGeom prst="rect">
            <a:avLst/>
          </a:prstGeom>
        </p:spPr>
        <p:txBody>
          <a:bodyPr vert="horz" lIns="94640" tIns="47320" rIns="94640" bIns="47320" rtlCol="0"/>
          <a:lstStyle/>
          <a:p>
            <a:pPr lvl="0" rtl="0"/>
            <a:r>
              <a:rPr lang="zh-Hans"/>
              <a:t>マスター テキストの書式設定</a:t>
            </a:r>
          </a:p>
          <a:p>
            <a:pPr lvl="1" rtl="0"/>
            <a:r>
              <a:rPr lang="zh-Hans"/>
              <a:t>第 2 レベル</a:t>
            </a:r>
          </a:p>
          <a:p>
            <a:pPr lvl="2" rtl="0"/>
            <a:r>
              <a:rPr lang="zh-Hans"/>
              <a:t>第 3 レベル</a:t>
            </a:r>
          </a:p>
          <a:p>
            <a:pPr lvl="3" rtl="0"/>
            <a:r>
              <a:rPr lang="zh-Hans"/>
              <a:t>第 4 レベル</a:t>
            </a:r>
          </a:p>
          <a:p>
            <a:pPr lvl="4" rtl="0"/>
            <a:r>
              <a:rPr lang="zh-Hans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4" cy="513507"/>
          </a:xfrm>
          <a:prstGeom prst="rect">
            <a:avLst/>
          </a:prstGeom>
        </p:spPr>
        <p:txBody>
          <a:bodyPr vert="horz" lIns="94640" tIns="47320" rIns="94640" bIns="473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4" cy="513507"/>
          </a:xfrm>
          <a:prstGeom prst="rect">
            <a:avLst/>
          </a:prstGeom>
        </p:spPr>
        <p:txBody>
          <a:bodyPr vert="horz" lIns="94640" tIns="47320" rIns="94640" bIns="47320" rtlCol="0" anchor="b"/>
          <a:lstStyle>
            <a:lvl1pPr algn="r">
              <a:defRPr sz="1200"/>
            </a:lvl1pPr>
          </a:lstStyle>
          <a:p>
            <a:pPr rtl="0"/>
            <a:fld id="{47C9D7EC-84D7-42B6-AF3F-807B57627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102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 rtlCol="0"/>
          <a:lstStyle/>
          <a:p>
            <a:pPr rtl="0"/>
            <a:r>
              <a:rPr lang="zh-Han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Han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Han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Hans"/>
              <a:t>マスター テキストの書式設定</a:t>
            </a:r>
          </a:p>
          <a:p>
            <a:pPr lvl="1" rtl="0"/>
            <a:r>
              <a:rPr lang="zh-Hans"/>
              <a:t>第 2 レベル</a:t>
            </a:r>
          </a:p>
          <a:p>
            <a:pPr lvl="2" rtl="0"/>
            <a:r>
              <a:rPr lang="zh-Hans"/>
              <a:t>第 3 レベル</a:t>
            </a:r>
          </a:p>
          <a:p>
            <a:pPr lvl="3" rtl="0"/>
            <a:r>
              <a:rPr lang="zh-Hans"/>
              <a:t>第 4 レベル</a:t>
            </a:r>
          </a:p>
          <a:p>
            <a:pPr lvl="4" rtl="0"/>
            <a:r>
              <a:rPr lang="zh-Hans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 rtlCol="0"/>
          <a:lstStyle/>
          <a:p>
            <a:pPr rtl="0"/>
            <a:r>
              <a:rPr lang="zh-Han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 rtlCol="0"/>
          <a:lstStyle/>
          <a:p>
            <a:pPr lvl="0" rtl="0"/>
            <a:r>
              <a:rPr lang="zh-Hans"/>
              <a:t>マスター テキストの書式設定</a:t>
            </a:r>
          </a:p>
          <a:p>
            <a:pPr lvl="1" rtl="0"/>
            <a:r>
              <a:rPr lang="zh-Hans"/>
              <a:t>第 2 レベル</a:t>
            </a:r>
          </a:p>
          <a:p>
            <a:pPr lvl="2" rtl="0"/>
            <a:r>
              <a:rPr lang="zh-Hans"/>
              <a:t>第 3 レベル</a:t>
            </a:r>
          </a:p>
          <a:p>
            <a:pPr lvl="3" rtl="0"/>
            <a:r>
              <a:rPr lang="zh-Hans"/>
              <a:t>第 4 レベル</a:t>
            </a:r>
          </a:p>
          <a:p>
            <a:pPr lvl="4" rtl="0"/>
            <a:r>
              <a:rPr lang="zh-Hans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Han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Hans"/>
              <a:t>マスター テキストの書式設定</a:t>
            </a:r>
          </a:p>
          <a:p>
            <a:pPr lvl="1" rtl="0"/>
            <a:r>
              <a:rPr lang="zh-Hans"/>
              <a:t>第 2 レベル</a:t>
            </a:r>
          </a:p>
          <a:p>
            <a:pPr lvl="2" rtl="0"/>
            <a:r>
              <a:rPr lang="zh-Hans"/>
              <a:t>第 3 レベル</a:t>
            </a:r>
          </a:p>
          <a:p>
            <a:pPr lvl="3" rtl="0"/>
            <a:r>
              <a:rPr lang="zh-Hans"/>
              <a:t>第 4 レベル</a:t>
            </a:r>
          </a:p>
          <a:p>
            <a:pPr lvl="4" rtl="0"/>
            <a:r>
              <a:rPr lang="zh-Hans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rtlCol="0" anchor="t"/>
          <a:lstStyle>
            <a:lvl1pPr algn="l">
              <a:defRPr sz="5778" b="1" cap="all"/>
            </a:lvl1pPr>
          </a:lstStyle>
          <a:p>
            <a:pPr rtl="0"/>
            <a:r>
              <a:rPr lang="zh-Han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rtlCol="0"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Han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Han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 rtlCol="0"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 rtl="0"/>
            <a:r>
              <a:rPr lang="zh-Hans"/>
              <a:t>マスター テキストの書式設定</a:t>
            </a:r>
          </a:p>
          <a:p>
            <a:pPr lvl="1" rtl="0"/>
            <a:r>
              <a:rPr lang="zh-Hans"/>
              <a:t>第 2 レベル</a:t>
            </a:r>
          </a:p>
          <a:p>
            <a:pPr lvl="2" rtl="0"/>
            <a:r>
              <a:rPr lang="zh-Hans"/>
              <a:t>第 3 レベル</a:t>
            </a:r>
          </a:p>
          <a:p>
            <a:pPr lvl="3" rtl="0"/>
            <a:r>
              <a:rPr lang="zh-Hans"/>
              <a:t>第 4 レベル</a:t>
            </a:r>
          </a:p>
          <a:p>
            <a:pPr lvl="4" rtl="0"/>
            <a:r>
              <a:rPr lang="zh-Hans"/>
              <a:t>第 5 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 rtlCol="0"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 rtl="0"/>
            <a:r>
              <a:rPr lang="zh-Hans"/>
              <a:t>マスター テキストの書式設定</a:t>
            </a:r>
          </a:p>
          <a:p>
            <a:pPr lvl="1" rtl="0"/>
            <a:r>
              <a:rPr lang="zh-Hans"/>
              <a:t>第 2 レベル</a:t>
            </a:r>
          </a:p>
          <a:p>
            <a:pPr lvl="2" rtl="0"/>
            <a:r>
              <a:rPr lang="zh-Hans"/>
              <a:t>第 3 レベル</a:t>
            </a:r>
          </a:p>
          <a:p>
            <a:pPr lvl="3" rtl="0"/>
            <a:r>
              <a:rPr lang="zh-Hans"/>
              <a:t>第 4 レベル</a:t>
            </a:r>
          </a:p>
          <a:p>
            <a:pPr lvl="4" rtl="0"/>
            <a:r>
              <a:rPr lang="zh-Hans"/>
              <a:t>第 5 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Han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rtlCol="0"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 rtl="0"/>
            <a:r>
              <a:rPr lang="zh-Han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 rtlCol="0"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 rtl="0"/>
            <a:r>
              <a:rPr lang="zh-Hans"/>
              <a:t>マスター テキストの書式設定</a:t>
            </a:r>
          </a:p>
          <a:p>
            <a:pPr lvl="1" rtl="0"/>
            <a:r>
              <a:rPr lang="zh-Hans"/>
              <a:t>第 2 レベル</a:t>
            </a:r>
          </a:p>
          <a:p>
            <a:pPr lvl="2" rtl="0"/>
            <a:r>
              <a:rPr lang="zh-Hans"/>
              <a:t>第 3 レベル</a:t>
            </a:r>
          </a:p>
          <a:p>
            <a:pPr lvl="3" rtl="0"/>
            <a:r>
              <a:rPr lang="zh-Hans"/>
              <a:t>第 4 レベル</a:t>
            </a:r>
          </a:p>
          <a:p>
            <a:pPr lvl="4" rtl="0"/>
            <a:r>
              <a:rPr lang="zh-Hans"/>
              <a:t>第 5 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rtlCol="0"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 rtl="0"/>
            <a:r>
              <a:rPr lang="zh-Han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 rtlCol="0"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 rtl="0"/>
            <a:r>
              <a:rPr lang="zh-Hans"/>
              <a:t>マスター テキストの書式設定</a:t>
            </a:r>
          </a:p>
          <a:p>
            <a:pPr lvl="1" rtl="0"/>
            <a:r>
              <a:rPr lang="zh-Hans"/>
              <a:t>第 2 レベル</a:t>
            </a:r>
          </a:p>
          <a:p>
            <a:pPr lvl="2" rtl="0"/>
            <a:r>
              <a:rPr lang="zh-Hans"/>
              <a:t>第 3 レベル</a:t>
            </a:r>
          </a:p>
          <a:p>
            <a:pPr lvl="3" rtl="0"/>
            <a:r>
              <a:rPr lang="zh-Hans"/>
              <a:t>第 4 レベル</a:t>
            </a:r>
          </a:p>
          <a:p>
            <a:pPr lvl="4" rtl="0"/>
            <a:r>
              <a:rPr lang="zh-Hans"/>
              <a:t>第 5 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Han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rtlCol="0" anchor="b"/>
          <a:lstStyle>
            <a:lvl1pPr algn="l">
              <a:defRPr sz="2889" b="1"/>
            </a:lvl1pPr>
          </a:lstStyle>
          <a:p>
            <a:pPr rtl="0"/>
            <a:r>
              <a:rPr lang="zh-Han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 rtlCol="0"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 rtl="0"/>
            <a:r>
              <a:rPr lang="zh-Hans"/>
              <a:t>マスター テキストの書式設定</a:t>
            </a:r>
          </a:p>
          <a:p>
            <a:pPr lvl="1" rtl="0"/>
            <a:r>
              <a:rPr lang="zh-Hans"/>
              <a:t>第 2 レベル</a:t>
            </a:r>
          </a:p>
          <a:p>
            <a:pPr lvl="2" rtl="0"/>
            <a:r>
              <a:rPr lang="zh-Hans"/>
              <a:t>第 3 レベル</a:t>
            </a:r>
          </a:p>
          <a:p>
            <a:pPr lvl="3" rtl="0"/>
            <a:r>
              <a:rPr lang="zh-Hans"/>
              <a:t>第 4 レベル</a:t>
            </a:r>
          </a:p>
          <a:p>
            <a:pPr lvl="4" rtl="0"/>
            <a:r>
              <a:rPr lang="zh-Hans"/>
              <a:t>第 5 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 rtlCol="0"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 rtl="0"/>
            <a:r>
              <a:rPr lang="zh-Han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rtlCol="0" anchor="b"/>
          <a:lstStyle>
            <a:lvl1pPr algn="l">
              <a:defRPr sz="2889" b="1"/>
            </a:lvl1pPr>
          </a:lstStyle>
          <a:p>
            <a:pPr rtl="0"/>
            <a:r>
              <a:rPr lang="zh-Han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pPr rtl="0"/>
            <a:r>
              <a:rPr lang="zh-Han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 rtlCol="0"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 rtl="0"/>
            <a:r>
              <a:rPr lang="zh-Han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zh-Han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Hans"/>
              <a:t>マスター テキストの書式設定</a:t>
            </a:r>
          </a:p>
          <a:p>
            <a:pPr lvl="1" rtl="0"/>
            <a:r>
              <a:rPr lang="zh-Hans"/>
              <a:t>第 2 レベル</a:t>
            </a:r>
          </a:p>
          <a:p>
            <a:pPr lvl="2" rtl="0"/>
            <a:r>
              <a:rPr lang="zh-Hans"/>
              <a:t>第 3 レベル</a:t>
            </a:r>
          </a:p>
          <a:p>
            <a:pPr lvl="3" rtl="0"/>
            <a:r>
              <a:rPr lang="zh-Hans"/>
              <a:t>第 4 レベル</a:t>
            </a:r>
          </a:p>
          <a:p>
            <a:pPr lvl="4" rtl="0"/>
            <a:r>
              <a:rPr lang="zh-Hans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hlw.go.jp/stf/seisakunitsuite/bunya/koyou_roudou/koyou/hellowork.html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www.mhlw.go.jp/content/000936284.pdf" TargetMode="External"/><Relationship Id="rId12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sa.go.jp/soudan/" TargetMode="External"/><Relationship Id="rId11" Type="http://schemas.openxmlformats.org/officeDocument/2006/relationships/image" Target="../media/image7.png"/><Relationship Id="rId5" Type="http://schemas.openxmlformats.org/officeDocument/2006/relationships/hyperlink" Target="https://www.shiho-shoshi.or.jp/activity/consultation/center_list/" TargetMode="External"/><Relationship Id="rId10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9646726"/>
            <a:ext cx="6858000" cy="252000"/>
          </a:xfrm>
          <a:prstGeom prst="rect">
            <a:avLst/>
          </a:prstGeom>
          <a:solidFill>
            <a:srgbClr val="103185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tIns="72000" bIns="36000" rtlCol="0" anchor="ctr" anchorCtr="0">
            <a:noAutofit/>
          </a:bodyPr>
          <a:lstStyle/>
          <a:p>
            <a:pPr algn="ctr" rtl="0"/>
            <a:r>
              <a:rPr lang="zh-Hans" sz="1200" b="1" dirty="0">
                <a:ln w="0"/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应该偿还但难以偿还的人士，请查阅背面的相关机构介绍。</a:t>
            </a:r>
            <a:endParaRPr kumimoji="1" lang="en-US" altLang="ja-JP" sz="1200" b="1" dirty="0">
              <a:ln w="0"/>
              <a:solidFill>
                <a:srgbClr val="FF0000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69000" y="1451839"/>
            <a:ext cx="6120000" cy="2911100"/>
          </a:xfrm>
          <a:prstGeom prst="rect">
            <a:avLst/>
          </a:prstGeom>
          <a:noFill/>
          <a:ln w="19050">
            <a:solidFill>
              <a:srgbClr val="103185"/>
            </a:solidFill>
          </a:ln>
        </p:spPr>
        <p:txBody>
          <a:bodyPr wrap="square" lIns="144000" tIns="144000" rtlCol="0">
            <a:spAutoFit/>
          </a:bodyPr>
          <a:lstStyle/>
          <a:p>
            <a:pPr marL="177800" indent="-177800" rtl="0">
              <a:lnSpc>
                <a:spcPct val="110000"/>
              </a:lnSpc>
              <a:buFont typeface="Wingdings" panose="05000000000000000000" pitchFamily="2" charset="2"/>
              <a:buChar char="n"/>
            </a:pPr>
            <a:r>
              <a:rPr lang="zh-Hans" sz="1100" dirty="0">
                <a:latin typeface="DengXian" panose="02010600030101010101" pitchFamily="2" charset="-122"/>
                <a:ea typeface="DengXian" panose="02010600030101010101" pitchFamily="2" charset="-122"/>
              </a:rPr>
              <a:t>免除偿还按照资金种类进行统一办理。</a:t>
            </a:r>
            <a:r>
              <a:rPr kumimoji="1" lang="en-US" altLang="ja-JP" sz="1100" dirty="0">
                <a:latin typeface="DengXian" panose="02010600030101010101" pitchFamily="2" charset="-122"/>
                <a:ea typeface="DengXian" panose="02010600030101010101" pitchFamily="2" charset="-122"/>
              </a:rPr>
              <a:t/>
            </a:r>
            <a:br>
              <a:rPr kumimoji="1" lang="en-US" altLang="ja-JP" sz="1100" dirty="0">
                <a:latin typeface="DengXian" panose="02010600030101010101" pitchFamily="2" charset="-122"/>
                <a:ea typeface="DengXian" panose="02010600030101010101" pitchFamily="2" charset="-122"/>
              </a:rPr>
            </a:br>
            <a:r>
              <a:rPr lang="zh-Hans" sz="1100" dirty="0">
                <a:latin typeface="DengXian" panose="02010600030101010101" pitchFamily="2" charset="-122"/>
                <a:ea typeface="DengXian" panose="02010600030101010101" pitchFamily="2" charset="-122"/>
              </a:rPr>
              <a:t>①紧急小额资金、②综合支援资金的首次贷款额、③综合支援资金的延长贷款额、④综合支援资金的二次贷款。</a:t>
            </a:r>
            <a:endParaRPr kumimoji="1" lang="en-US" altLang="ja-JP" sz="11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177800" indent="-177800" rtl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zh-Hans" sz="1100" dirty="0">
                <a:latin typeface="DengXian" panose="02010600030101010101" pitchFamily="2" charset="-122"/>
                <a:ea typeface="DengXian" panose="02010600030101010101" pitchFamily="2" charset="-122"/>
              </a:rPr>
              <a:t>若借款人和户主为住民税非课税（均等比例和所得比例均为非课税）对象，则属于免除偿还的对象。与其他家庭成员的课税情况无关（※决定免除时已偿还的金额为免除对象外）。</a:t>
            </a:r>
            <a:endParaRPr kumimoji="1" lang="en-US" altLang="ja-JP" sz="11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177800" indent="-177800" rtl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zh-Hans" sz="1100" dirty="0">
                <a:latin typeface="DengXian" panose="02010600030101010101" pitchFamily="2" charset="-122"/>
                <a:ea typeface="DengXian" panose="02010600030101010101" pitchFamily="2" charset="-122"/>
              </a:rPr>
              <a:t>免除要件等根据资金种类而不同。（参照下图）</a:t>
            </a:r>
            <a:endParaRPr kumimoji="1" lang="en-US" altLang="ja-JP" sz="11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177800" indent="-1778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zh-Hans" sz="1100" b="1" dirty="0">
                <a:latin typeface="DengXian" panose="02010600030101010101" pitchFamily="2" charset="-122"/>
                <a:ea typeface="DengXian" panose="02010600030101010101" pitchFamily="2" charset="-122"/>
              </a:rPr>
              <a:t>除上述以外，若在判定年度以后借款人以及户主成为住民税非课税对象，残留债款将统一免除，且若在偿还过程中借款人死亡或宣告失踪</a:t>
            </a:r>
            <a:r>
              <a:rPr lang="zh-Hans" sz="1100" b="1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、</a:t>
            </a:r>
            <a:r>
              <a:rPr lang="zh-CN" altLang="ja-JP" sz="1100" b="1" dirty="0">
                <a:ea typeface="DengXian" panose="02010600030101010101"/>
              </a:rPr>
              <a:t>领取生活保护金、持有精神保健福祉手册（</a:t>
            </a:r>
            <a:r>
              <a:rPr lang="en-US" altLang="ja-JP" sz="1100" b="1" dirty="0">
                <a:latin typeface="DengXian" panose="02010600030101010101"/>
              </a:rPr>
              <a:t>1</a:t>
            </a:r>
            <a:r>
              <a:rPr lang="zh-CN" altLang="ja-JP" sz="1100" b="1" dirty="0">
                <a:ea typeface="DengXian" panose="02010600030101010101"/>
              </a:rPr>
              <a:t>级）或身体残障人士手册（</a:t>
            </a:r>
            <a:r>
              <a:rPr lang="en-US" altLang="ja-JP" sz="1100" b="1" dirty="0">
                <a:latin typeface="DengXian" panose="02010600030101010101"/>
              </a:rPr>
              <a:t>1</a:t>
            </a:r>
            <a:r>
              <a:rPr lang="zh-CN" altLang="ja-JP" sz="1100" b="1" dirty="0">
                <a:ea typeface="DengXian" panose="02010600030101010101"/>
              </a:rPr>
              <a:t>级或</a:t>
            </a:r>
            <a:r>
              <a:rPr lang="en-US" altLang="ja-JP" sz="1100" b="1" dirty="0">
                <a:latin typeface="DengXian" panose="02010600030101010101"/>
              </a:rPr>
              <a:t>2</a:t>
            </a:r>
            <a:r>
              <a:rPr lang="zh-CN" altLang="ja-JP" sz="1100" b="1" dirty="0">
                <a:ea typeface="DengXian" panose="02010600030101010101"/>
              </a:rPr>
              <a:t>级）、</a:t>
            </a:r>
            <a:r>
              <a:rPr lang="zh-Hans" sz="1100" b="1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自愿破产</a:t>
            </a:r>
            <a:r>
              <a:rPr lang="zh-Hans" sz="1100" b="1" dirty="0">
                <a:latin typeface="DengXian" panose="02010600030101010101" pitchFamily="2" charset="-122"/>
                <a:ea typeface="DengXian" panose="02010600030101010101" pitchFamily="2" charset="-122"/>
              </a:rPr>
              <a:t>等，在偿还期内出现偿还困难的状况，则可能予以全部或部分免除偿还。</a:t>
            </a:r>
            <a:endParaRPr lang="en-US" altLang="ja-JP" sz="1100" b="1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177800" indent="-177800" rtl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zh-Hans" sz="1100" b="1" dirty="0">
                <a:solidFill>
                  <a:srgbClr val="0070C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需进行免除偿还的申请</a:t>
            </a:r>
            <a:r>
              <a:rPr lang="zh-Hans" sz="1100" dirty="0">
                <a:latin typeface="DengXian" panose="02010600030101010101" pitchFamily="2" charset="-122"/>
                <a:ea typeface="DengXian" panose="02010600030101010101" pitchFamily="2" charset="-122"/>
              </a:rPr>
              <a:t>（※即便属于免除对象，也并非会自动免除）。请先确认社会福祉协议会发来的通知，于期限内申请。</a:t>
            </a:r>
            <a:endParaRPr lang="en-US" altLang="ja-JP" sz="11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177800" indent="-177800" rtl="0">
              <a:lnSpc>
                <a:spcPct val="110000"/>
              </a:lnSpc>
            </a:pPr>
            <a:r>
              <a:rPr lang="zh-Hans" sz="1100" dirty="0">
                <a:latin typeface="DengXian" panose="02010600030101010101" pitchFamily="2" charset="-122"/>
                <a:ea typeface="DengXian" panose="02010600030101010101" pitchFamily="2" charset="-122"/>
              </a:rPr>
              <a:t>　 若因搬家等原因，</a:t>
            </a:r>
            <a:r>
              <a:rPr lang="zh-Hans" sz="1100" b="1" dirty="0">
                <a:latin typeface="DengXian" panose="02010600030101010101" pitchFamily="2" charset="-122"/>
                <a:ea typeface="DengXian" panose="02010600030101010101" pitchFamily="2" charset="-122"/>
              </a:rPr>
              <a:t>住址与申请时不同，请联系办理贷款申请手续的社会福祉协议会。</a:t>
            </a:r>
            <a:endParaRPr lang="en-US" altLang="ja-JP" sz="1100" b="1" dirty="0"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453950" y="113244"/>
            <a:ext cx="1626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zh-Hans" sz="1200">
                <a:latin typeface="メイリオ" panose="020B0604030504040204" pitchFamily="50" charset="-128"/>
                <a:ea typeface="メイリオ" panose="020B0604030504040204" pitchFamily="50" charset="-128"/>
              </a:rPr>
              <a:t>截至2022年8月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26" y="34855"/>
            <a:ext cx="2068722" cy="303014"/>
          </a:xfrm>
          <a:prstGeom prst="rect">
            <a:avLst/>
          </a:prstGeom>
        </p:spPr>
      </p:pic>
      <p:sp>
        <p:nvSpPr>
          <p:cNvPr id="23" name="テキスト ボックス 22"/>
          <p:cNvSpPr txBox="1"/>
          <p:nvPr/>
        </p:nvSpPr>
        <p:spPr>
          <a:xfrm>
            <a:off x="359543" y="8763854"/>
            <a:ext cx="6120000" cy="778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10000"/>
              </a:lnSpc>
            </a:pPr>
            <a:r>
              <a:rPr lang="zh-Hans" sz="900" dirty="0">
                <a:latin typeface="DengXian" panose="02010600030101010101" pitchFamily="2" charset="-122"/>
                <a:ea typeface="DengXian" panose="02010600030101010101" pitchFamily="2" charset="-122"/>
              </a:rPr>
              <a:t>※1　2022年４月以后的紧急小额资金、综合支援资金（首次贷款）的特例贷款申请部分的免除偿还判定以2023年度住民税非课税为准，宽限期至2023年12月底。</a:t>
            </a:r>
            <a:endParaRPr lang="en-US" altLang="ja-JP" sz="9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zh-Hans" sz="900" dirty="0">
                <a:latin typeface="DengXian" panose="02010600030101010101" pitchFamily="2" charset="-122"/>
                <a:ea typeface="DengXian" panose="02010600030101010101" pitchFamily="2" charset="-122"/>
              </a:rPr>
              <a:t>※2　免除偿还后</a:t>
            </a:r>
            <a:r>
              <a:rPr lang="zh-Hans" sz="9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，</a:t>
            </a:r>
            <a:r>
              <a:rPr lang="ja-JP" altLang="ja-JP" sz="900" dirty="0">
                <a:ea typeface="DengXian" panose="02010600030101010101"/>
              </a:rPr>
              <a:t>自立商谈支援机构等</a:t>
            </a:r>
            <a:r>
              <a:rPr lang="zh-CN" altLang="ja-JP" sz="900" dirty="0">
                <a:ea typeface="DengXian" panose="02010600030101010101"/>
              </a:rPr>
              <a:t>也将继续</a:t>
            </a:r>
            <a:r>
              <a:rPr lang="ja-JP" altLang="ja-JP" sz="900" dirty="0">
                <a:ea typeface="DengXian" panose="02010600030101010101"/>
              </a:rPr>
              <a:t>提供支援。</a:t>
            </a:r>
            <a:endParaRPr lang="en-US" altLang="ja-JP" sz="900" dirty="0">
              <a:solidFill>
                <a:srgbClr val="FF0000"/>
              </a:solidFill>
              <a:highlight>
                <a:srgbClr val="FFFF00"/>
              </a:highlight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rtl="0">
              <a:lnSpc>
                <a:spcPct val="110000"/>
              </a:lnSpc>
              <a:spcBef>
                <a:spcPts val="300"/>
              </a:spcBef>
            </a:pPr>
            <a:r>
              <a:rPr lang="zh-Hans" sz="900" dirty="0">
                <a:latin typeface="DengXian" panose="02010600030101010101" pitchFamily="2" charset="-122"/>
                <a:ea typeface="DengXian" panose="02010600030101010101" pitchFamily="2" charset="-122"/>
              </a:rPr>
              <a:t>※3   若根据借款人的要求设置了较短的宽限期，则不适用。</a:t>
            </a:r>
            <a:endParaRPr lang="en-US" altLang="ja-JP" sz="900" dirty="0"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30" name="正方形/長方形 29"/>
          <p:cNvSpPr>
            <a:spLocks noChangeArrowheads="1"/>
          </p:cNvSpPr>
          <p:nvPr/>
        </p:nvSpPr>
        <p:spPr bwMode="auto">
          <a:xfrm>
            <a:off x="0" y="418741"/>
            <a:ext cx="6858000" cy="820207"/>
          </a:xfrm>
          <a:prstGeom prst="rect">
            <a:avLst/>
          </a:prstGeom>
          <a:solidFill>
            <a:srgbClr val="103185"/>
          </a:solidFill>
          <a:ln>
            <a:noFill/>
          </a:ln>
        </p:spPr>
        <p:txBody>
          <a:bodyPr rot="0" vert="horz" wrap="square" lIns="72000" tIns="102857" rIns="72000" bIns="34286" rtlCol="0" anchor="t" anchorCtr="0" upright="1">
            <a:spAutoFit/>
          </a:bodyPr>
          <a:lstStyle/>
          <a:p>
            <a:pPr algn="ctr" rtl="0">
              <a:lnSpc>
                <a:spcPct val="110000"/>
              </a:lnSpc>
              <a:spcBef>
                <a:spcPts val="600"/>
              </a:spcBef>
            </a:pPr>
            <a:r>
              <a:rPr lang="zh-Hans" b="1" dirty="0">
                <a:ln w="0"/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新型冠状传染病扩大特例措施</a:t>
            </a:r>
            <a:endParaRPr lang="en-US" altLang="ja-JP" b="1" dirty="0">
              <a:ln w="0"/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ctr" rtl="0">
              <a:lnSpc>
                <a:spcPct val="110000"/>
              </a:lnSpc>
              <a:spcBef>
                <a:spcPts val="300"/>
              </a:spcBef>
            </a:pPr>
            <a:r>
              <a:rPr lang="zh-Hans" sz="2000" b="1" dirty="0">
                <a:ln w="0"/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关于“紧急小额资金等特例贷款”的免除偿还</a:t>
            </a:r>
            <a:endParaRPr lang="en-US" altLang="ja-JP" sz="2000" b="1" dirty="0">
              <a:ln w="0"/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03044" y="1261975"/>
            <a:ext cx="1261884" cy="324498"/>
          </a:xfrm>
          <a:prstGeom prst="rect">
            <a:avLst/>
          </a:prstGeom>
          <a:solidFill>
            <a:schemeClr val="bg1"/>
          </a:solidFill>
        </p:spPr>
        <p:txBody>
          <a:bodyPr wrap="none" tIns="72000" bIns="36000" rtlCol="0">
            <a:spAutoFit/>
          </a:bodyPr>
          <a:lstStyle/>
          <a:p>
            <a:pPr algn="ctr" rtl="0"/>
            <a:r>
              <a:rPr lang="zh-Hans" sz="1400" b="1" dirty="0">
                <a:solidFill>
                  <a:srgbClr val="103185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免除偿还要点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97114" y="4628502"/>
            <a:ext cx="2518638" cy="324498"/>
          </a:xfrm>
          <a:prstGeom prst="rect">
            <a:avLst/>
          </a:prstGeom>
          <a:noFill/>
        </p:spPr>
        <p:txBody>
          <a:bodyPr wrap="none" tIns="72000" bIns="36000" rtlCol="0">
            <a:spAutoFit/>
          </a:bodyPr>
          <a:lstStyle/>
          <a:p>
            <a:pPr algn="ctr" rtl="0"/>
            <a:r>
              <a:rPr lang="zh-Hans" sz="1400" b="1" dirty="0">
                <a:solidFill>
                  <a:srgbClr val="103185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免除</a:t>
            </a:r>
            <a:r>
              <a:rPr lang="zh-CN" altLang="en-US" sz="1400" b="1" dirty="0">
                <a:solidFill>
                  <a:srgbClr val="103185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的必要条件</a:t>
            </a:r>
            <a:r>
              <a:rPr lang="zh-Hans" sz="1400" b="1" dirty="0">
                <a:solidFill>
                  <a:srgbClr val="103185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及免除上限额</a:t>
            </a: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ECEFD95E-D4D8-49BA-A6A0-0558EC69D8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432673"/>
              </p:ext>
            </p:extLst>
          </p:nvPr>
        </p:nvGraphicFramePr>
        <p:xfrm>
          <a:off x="197114" y="5004988"/>
          <a:ext cx="6427854" cy="3668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1716">
                  <a:extLst>
                    <a:ext uri="{9D8B030D-6E8A-4147-A177-3AD203B41FA5}">
                      <a16:colId xmlns:a16="http://schemas.microsoft.com/office/drawing/2014/main" val="2265011780"/>
                    </a:ext>
                  </a:extLst>
                </a:gridCol>
                <a:gridCol w="1142706">
                  <a:extLst>
                    <a:ext uri="{9D8B030D-6E8A-4147-A177-3AD203B41FA5}">
                      <a16:colId xmlns:a16="http://schemas.microsoft.com/office/drawing/2014/main" val="2662162304"/>
                    </a:ext>
                  </a:extLst>
                </a:gridCol>
                <a:gridCol w="1696720">
                  <a:extLst>
                    <a:ext uri="{9D8B030D-6E8A-4147-A177-3AD203B41FA5}">
                      <a16:colId xmlns:a16="http://schemas.microsoft.com/office/drawing/2014/main" val="3883302559"/>
                    </a:ext>
                  </a:extLst>
                </a:gridCol>
                <a:gridCol w="1216712">
                  <a:extLst>
                    <a:ext uri="{9D8B030D-6E8A-4147-A177-3AD203B41FA5}">
                      <a16:colId xmlns:a16="http://schemas.microsoft.com/office/drawing/2014/main" val="4291502834"/>
                    </a:ext>
                  </a:extLst>
                </a:gridCol>
              </a:tblGrid>
              <a:tr h="644403">
                <a:tc>
                  <a:txBody>
                    <a:bodyPr/>
                    <a:lstStyle/>
                    <a:p>
                      <a:pPr algn="ctr" rtl="0"/>
                      <a:r>
                        <a:rPr lang="zh-Hans" sz="1100" b="1" dirty="0">
                          <a:solidFill>
                            <a:schemeClr val="bg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资金种类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318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Hans" sz="1100" b="1" dirty="0">
                          <a:solidFill>
                            <a:schemeClr val="bg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免除要件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318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Hans" sz="1100" b="1" dirty="0">
                          <a:solidFill>
                            <a:schemeClr val="bg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免除上限额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318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Hans" sz="1100" b="1" dirty="0">
                          <a:solidFill>
                            <a:schemeClr val="bg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偿还开始时期</a:t>
                      </a:r>
                      <a:endParaRPr kumimoji="1" lang="en-US" altLang="ja-JP" sz="1100" b="1" dirty="0">
                        <a:solidFill>
                          <a:schemeClr val="bg1"/>
                        </a:solidFill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  <a:p>
                      <a:pPr algn="ctr" rtl="0"/>
                      <a:r>
                        <a:rPr lang="zh-Hans" sz="1100" b="0" dirty="0">
                          <a:solidFill>
                            <a:schemeClr val="bg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※如果不能免除等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31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955525"/>
                  </a:ext>
                </a:extLst>
              </a:tr>
              <a:tr h="619619">
                <a:tc>
                  <a:txBody>
                    <a:bodyPr/>
                    <a:lstStyle/>
                    <a:p>
                      <a:pPr rtl="0"/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紧急小额资金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  <a:p>
                      <a:pPr rtl="0"/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2022年3月底前申请的部分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2021年度或2022年度</a:t>
                      </a:r>
                      <a:r>
                        <a:rPr lang="zh-Hans" sz="1050" b="1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为住民税非课税对象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ja" sz="1050" b="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</a:t>
                      </a:r>
                      <a:r>
                        <a:rPr lang="ja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万日元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zh-Hans" sz="1050" b="1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2023</a:t>
                      </a:r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年1月开始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290037"/>
                  </a:ext>
                </a:extLst>
              </a:tr>
              <a:tr h="446125">
                <a:tc>
                  <a:txBody>
                    <a:bodyPr/>
                    <a:lstStyle/>
                    <a:p>
                      <a:pPr rtl="0"/>
                      <a:r>
                        <a:rPr lang="zh-Hans" sz="105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紧急小额资金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  <a:p>
                      <a:pPr rtl="0"/>
                      <a:r>
                        <a:rPr lang="zh-Hans" sz="105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2022年4月后申请的部分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Hans" sz="1050" b="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2023年度</a:t>
                      </a:r>
                      <a:r>
                        <a:rPr lang="zh-Hans" sz="1050" b="1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为住民税非课税对象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ja" sz="1050" b="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</a:t>
                      </a:r>
                      <a:r>
                        <a:rPr lang="ja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万日元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zh-Hans" sz="1050" b="1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2024</a:t>
                      </a:r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年1月开始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9112311"/>
                  </a:ext>
                </a:extLst>
              </a:tr>
              <a:tr h="619619">
                <a:tc>
                  <a:txBody>
                    <a:bodyPr/>
                    <a:lstStyle/>
                    <a:p>
                      <a:pPr rtl="0"/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综合支援资金（首次贷款额）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  <a:p>
                      <a:pPr rtl="0"/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2022年3月底前申请的部分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2021年度或2022年度为</a:t>
                      </a:r>
                      <a:r>
                        <a:rPr lang="zh-Hans" sz="1050" b="1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住民税非课税对象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45万日元（单身家庭）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  <a:p>
                      <a:pPr rtl="0"/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60万日元（2人以上家庭）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ans" sz="1050" b="1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2023</a:t>
                      </a:r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年1月开始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9850853"/>
                  </a:ext>
                </a:extLst>
              </a:tr>
              <a:tr h="446125">
                <a:tc>
                  <a:txBody>
                    <a:bodyPr/>
                    <a:lstStyle/>
                    <a:p>
                      <a:pPr rtl="0"/>
                      <a:r>
                        <a:rPr lang="zh-Hans" sz="105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综合支援资金（首次贷款额）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  <a:p>
                      <a:pPr rtl="0"/>
                      <a:r>
                        <a:rPr lang="zh-Hans" sz="105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2022年4月后申请的部分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Hans" sz="1050" b="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2023年度为</a:t>
                      </a:r>
                      <a:r>
                        <a:rPr lang="zh-Hans" sz="1050" b="1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住民税非课税对象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zh-Hans" sz="105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45万日元（单身家庭）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  <a:p>
                      <a:pPr rtl="0"/>
                      <a:r>
                        <a:rPr lang="zh-Hans" sz="105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60万日元（2人以上家庭）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ans" sz="1050" b="1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2024</a:t>
                      </a:r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年1月开始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477175"/>
                  </a:ext>
                </a:extLst>
              </a:tr>
              <a:tr h="446125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ans" sz="105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综合支援资金（延长贷款额）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Hans" sz="1050" b="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2023年度为</a:t>
                      </a:r>
                      <a:r>
                        <a:rPr lang="zh-Hans" sz="1050" b="1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住民税非课税对象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45万日元（单身家庭）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  <a:p>
                      <a:pPr rtl="0"/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60万日元（2人以上家庭）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ans" sz="1050" b="1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2024</a:t>
                      </a:r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年1月开始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302165"/>
                  </a:ext>
                </a:extLst>
              </a:tr>
              <a:tr h="446125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综合支援资金（二次贷款）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Hans" sz="1050" b="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2024年度为</a:t>
                      </a:r>
                      <a:r>
                        <a:rPr lang="zh-Hans" sz="1050" b="1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住民税非课税对象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zh-Hans" sz="105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45万日元（单身家庭）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  <a:p>
                      <a:pPr rtl="0"/>
                      <a:r>
                        <a:rPr lang="zh-Hans" sz="105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60万日元（2人以上家庭）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zh-Hans" sz="1050" b="1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2025</a:t>
                      </a:r>
                      <a:r>
                        <a:rPr lang="zh-Hans" sz="105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年1月开始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451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テキスト ボックス 66"/>
          <p:cNvSpPr txBox="1"/>
          <p:nvPr/>
        </p:nvSpPr>
        <p:spPr>
          <a:xfrm>
            <a:off x="160643" y="7910588"/>
            <a:ext cx="661584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ja-JP" sz="1100" dirty="0">
                <a:latin typeface="ＭＳ Ｐゴシック" panose="020B0600070205080204" pitchFamily="50" charset="-128"/>
                <a:ea typeface="DengXian" panose="02010600030101010101"/>
                <a:cs typeface="Times New Roman" panose="02020603050405020304" pitchFamily="18" charset="0"/>
              </a:rPr>
              <a:t>偿还有困难的人士，请先前往咨询窗口进行咨询</a:t>
            </a:r>
            <a:r>
              <a:rPr lang="ja-JP" altLang="ja-JP" sz="1100" dirty="0" err="1">
                <a:latin typeface="ＭＳ Ｐゴシック" panose="020B0600070205080204" pitchFamily="50" charset="-128"/>
                <a:ea typeface="DengXian" panose="02010600030101010101"/>
                <a:cs typeface="Times New Roman" panose="02020603050405020304" pitchFamily="18" charset="0"/>
              </a:rPr>
              <a:t>。</a:t>
            </a:r>
            <a:endParaRPr lang="ja-JP" altLang="ja-JP" sz="1200" dirty="0">
              <a:latin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spcAft>
                <a:spcPts val="0"/>
              </a:spcAft>
            </a:pPr>
            <a:r>
              <a:rPr lang="zh-CN" altLang="ja-JP" sz="1100" dirty="0">
                <a:latin typeface="ＭＳ Ｐゴシック" panose="020B0600070205080204" pitchFamily="50" charset="-128"/>
                <a:ea typeface="DengXian" panose="02010600030101010101"/>
                <a:cs typeface="Times New Roman" panose="02020603050405020304" pitchFamily="18" charset="0"/>
              </a:rPr>
              <a:t>除了有可能在一定期间内减免每个月的部分偿还额，以及获准延期偿还等，</a:t>
            </a:r>
            <a:endParaRPr lang="ja-JP" altLang="ja-JP" sz="1200" dirty="0">
              <a:latin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r>
              <a:rPr lang="zh-CN" altLang="ja-JP" sz="1100" dirty="0">
                <a:ea typeface="DengXian" panose="02010600030101010101"/>
                <a:cs typeface="Times New Roman" panose="02020603050405020304" pitchFamily="18" charset="0"/>
              </a:rPr>
              <a:t>即便在偿还期限内也有可能免除偿还</a:t>
            </a:r>
            <a:r>
              <a:rPr lang="ja-JP" altLang="ja-JP" sz="1100" dirty="0">
                <a:ea typeface="DengXian" panose="02010600030101010101"/>
                <a:cs typeface="Times New Roman" panose="02020603050405020304" pitchFamily="18" charset="0"/>
              </a:rPr>
              <a:t>（</a:t>
            </a:r>
            <a:r>
              <a:rPr lang="zh-CN" altLang="ja-JP" sz="1100" dirty="0">
                <a:ea typeface="DengXian" panose="02010600030101010101"/>
                <a:cs typeface="Times New Roman" panose="02020603050405020304" pitchFamily="18" charset="0"/>
              </a:rPr>
              <a:t>参见正面的“免除偿还要点“</a:t>
            </a:r>
            <a:r>
              <a:rPr lang="ja-JP" altLang="ja-JP" sz="1100" dirty="0">
                <a:ea typeface="DengXian" panose="02010600030101010101"/>
                <a:cs typeface="Times New Roman" panose="02020603050405020304" pitchFamily="18" charset="0"/>
              </a:rPr>
              <a:t>）</a:t>
            </a:r>
            <a:r>
              <a:rPr lang="ja-JP" altLang="ja-JP" sz="1100" dirty="0" smtClean="0">
                <a:ea typeface="DengXian" panose="02010600030101010101"/>
                <a:cs typeface="Times New Roman" panose="02020603050405020304" pitchFamily="18" charset="0"/>
              </a:rPr>
              <a:t>。</a:t>
            </a:r>
            <a:endParaRPr lang="en-US" altLang="ja-JP" sz="1100" dirty="0" smtClean="0">
              <a:ea typeface="DengXian" panose="02010600030101010101"/>
              <a:cs typeface="Times New Roman" panose="02020603050405020304" pitchFamily="18" charset="0"/>
            </a:endParaRPr>
          </a:p>
          <a:p>
            <a:r>
              <a:rPr lang="zh-Hans" sz="11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还将介绍至所需的相关机构的支援服务。</a:t>
            </a:r>
            <a:endParaRPr kumimoji="1" lang="en-US" altLang="ja-JP" sz="11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rtl="0">
              <a:spcBef>
                <a:spcPts val="300"/>
              </a:spcBef>
            </a:pPr>
            <a:r>
              <a:rPr lang="zh-Hans" sz="11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【</a:t>
            </a:r>
            <a:r>
              <a:rPr lang="zh-Hans" sz="1100" dirty="0">
                <a:latin typeface="DengXian" panose="02010600030101010101" pitchFamily="2" charset="-122"/>
                <a:ea typeface="DengXian" panose="02010600030101010101" pitchFamily="2" charset="-122"/>
              </a:rPr>
              <a:t>利用对象】虽不属于免除偿还对象，但难以偿还的人士</a:t>
            </a:r>
            <a:r>
              <a:rPr lang="en-US" altLang="ja-JP" sz="1100" dirty="0">
                <a:latin typeface="DengXian" panose="02010600030101010101" pitchFamily="2" charset="-122"/>
                <a:ea typeface="DengXian" panose="02010600030101010101" pitchFamily="2" charset="-122"/>
              </a:rPr>
              <a:t/>
            </a:r>
            <a:br>
              <a:rPr lang="en-US" altLang="ja-JP" sz="1100" dirty="0">
                <a:latin typeface="DengXian" panose="02010600030101010101" pitchFamily="2" charset="-122"/>
                <a:ea typeface="DengXian" panose="02010600030101010101" pitchFamily="2" charset="-122"/>
              </a:rPr>
            </a:br>
            <a:r>
              <a:rPr lang="zh-Hans" sz="1100" dirty="0">
                <a:latin typeface="DengXian" panose="02010600030101010101" pitchFamily="2" charset="-122"/>
                <a:ea typeface="DengXian" panose="02010600030101010101" pitchFamily="2" charset="-122"/>
              </a:rPr>
              <a:t>【咨询窗口】因所居住的都道府县而不同。详情请查看都道府县社会福祉协议会邮寄的免除介绍或网站等。</a:t>
            </a:r>
            <a:endParaRPr lang="en-US" altLang="ja-JP" sz="11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rtl="0">
              <a:spcBef>
                <a:spcPts val="300"/>
              </a:spcBef>
            </a:pPr>
            <a:r>
              <a:rPr lang="zh-Hans" sz="1100" dirty="0">
                <a:latin typeface="DengXian" panose="02010600030101010101" pitchFamily="2" charset="-122"/>
                <a:ea typeface="DengXian" panose="02010600030101010101" pitchFamily="2" charset="-122"/>
              </a:rPr>
              <a:t>　　　　　　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89000" y="952348"/>
            <a:ext cx="5161956" cy="68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10000"/>
              </a:lnSpc>
            </a:pPr>
            <a:r>
              <a:rPr lang="zh-Hans" sz="1100" dirty="0">
                <a:latin typeface="DengXian" panose="02010600030101010101" pitchFamily="2" charset="-122"/>
                <a:ea typeface="DengXian" panose="02010600030101010101" pitchFamily="2" charset="-122"/>
              </a:rPr>
              <a:t>除了一起重新审视家庭收支，改善收支状况支援以及债务整理介绍之外，还与公共职业安定所等协同提供就业支援服务。</a:t>
            </a:r>
            <a:endParaRPr kumimoji="1" lang="en-US" altLang="ja-JP" sz="11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rtl="0">
              <a:lnSpc>
                <a:spcPct val="110000"/>
              </a:lnSpc>
              <a:spcBef>
                <a:spcPts val="300"/>
              </a:spcBef>
            </a:pPr>
            <a:r>
              <a:rPr lang="zh-Hans" sz="1100" dirty="0">
                <a:latin typeface="DengXian" panose="02010600030101010101" pitchFamily="2" charset="-122"/>
                <a:ea typeface="DengXian" panose="02010600030101010101" pitchFamily="2" charset="-122"/>
              </a:rPr>
              <a:t>【利用对象】担心收入和家庭收支的人士</a:t>
            </a:r>
            <a:endParaRPr kumimoji="1" lang="en-US" altLang="ja-JP" sz="1100" dirty="0"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11080">
            <a:off x="5863853" y="958170"/>
            <a:ext cx="293786" cy="249718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921" y="7668722"/>
            <a:ext cx="844059" cy="704790"/>
          </a:xfrm>
          <a:prstGeom prst="rect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124" y="695298"/>
            <a:ext cx="391732" cy="535569"/>
          </a:xfrm>
          <a:prstGeom prst="rect">
            <a:avLst/>
          </a:prstGeom>
        </p:spPr>
      </p:pic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9153"/>
              </p:ext>
            </p:extLst>
          </p:nvPr>
        </p:nvGraphicFramePr>
        <p:xfrm>
          <a:off x="189370" y="4507662"/>
          <a:ext cx="5400000" cy="28455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val="2997740211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454930295"/>
                    </a:ext>
                  </a:extLst>
                </a:gridCol>
                <a:gridCol w="3204000">
                  <a:extLst>
                    <a:ext uri="{9D8B030D-6E8A-4147-A177-3AD203B41FA5}">
                      <a16:colId xmlns:a16="http://schemas.microsoft.com/office/drawing/2014/main" val="350474362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sz="900" dirty="0" err="1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主要咨询窗口</a:t>
                      </a:r>
                      <a:endParaRPr kumimoji="1" lang="en-US" altLang="ja-JP" sz="100" b="1" dirty="0"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sz="900" dirty="0" err="1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电话</a:t>
                      </a:r>
                      <a:endParaRPr sz="900" dirty="0"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zh-Hans" sz="900" b="1" spc="300" dirty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支援内</a:t>
                      </a:r>
                      <a:r>
                        <a:rPr lang="zh-Hans" sz="900" b="1" dirty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容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80557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zh-Hans" sz="1000" b="0" dirty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消费者热线</a:t>
                      </a:r>
                      <a:r>
                        <a:rPr kumimoji="1" lang="en-US" altLang="ja-JP" sz="1000" b="0" dirty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/>
                      </a:r>
                      <a:br>
                        <a:rPr kumimoji="1" lang="en-US" altLang="ja-JP" sz="1000" b="0" dirty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</a:br>
                      <a:r>
                        <a:rPr lang="zh-Hans" sz="1000" b="0" dirty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（消费生活咨询窗口）</a:t>
                      </a:r>
                      <a:endParaRPr kumimoji="1" lang="en-US" altLang="ja-JP" sz="1000" b="0" dirty="0"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zh-Hans" sz="900" b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188</a:t>
                      </a:r>
                      <a:endParaRPr kumimoji="1" lang="ja-JP" altLang="en-US" sz="900" b="0" dirty="0"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36000" marR="36000"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0000"/>
                        </a:lnSpc>
                      </a:pPr>
                      <a:r>
                        <a:rPr lang="zh-Hans" sz="900" b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为您介绍附近可提供消费者纠纷咨询的消費生活咨询窗口。</a:t>
                      </a: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977949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zh-Hans" sz="1000" b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日本司法支援中心</a:t>
                      </a:r>
                      <a:endParaRPr kumimoji="1" lang="en-US" altLang="ja-JP" sz="1000" b="0" dirty="0"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zh-Hans" sz="1000" b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（Houterasu支援热线）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zh-Hans" sz="900" b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0570-078374</a:t>
                      </a:r>
                      <a:endParaRPr kumimoji="1" lang="ja-JP" altLang="en-US" sz="900" b="0" dirty="0"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36000" marR="36000"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0000"/>
                        </a:lnSpc>
                      </a:pPr>
                      <a:r>
                        <a:rPr lang="zh-Hans" sz="900" b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面向经济不宽裕的人士提供免费法律咨询，以及律师、司法书士费用垫付制度等介绍服务。</a:t>
                      </a: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8991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zh-Hans" sz="1000" b="0" dirty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日本辩护士（律师）联合会</a:t>
                      </a:r>
                      <a:endParaRPr kumimoji="1" lang="en-US" altLang="ja-JP" sz="1000" b="0" dirty="0"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zh-Hans" sz="1000" b="0" dirty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（Himawari烦恼110）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zh-Hans" sz="900" b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0570-783-110</a:t>
                      </a:r>
                      <a:endParaRPr kumimoji="1" lang="ja-JP" altLang="en-US" sz="900" b="0" dirty="0"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36000" marR="36000"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0000"/>
                        </a:lnSpc>
                      </a:pPr>
                      <a:r>
                        <a:rPr lang="zh-Hans" sz="900" b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连接附近的律师会咨询中心，提供咨询预约等服务。</a:t>
                      </a: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9658108"/>
                  </a:ext>
                </a:extLst>
              </a:tr>
              <a:tr h="501269">
                <a:tc>
                  <a:txBody>
                    <a:bodyPr/>
                    <a:lstStyle/>
                    <a:p>
                      <a:pPr marL="0" marR="0" lvl="0" indent="0" algn="ctr" defTabSz="1320759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ans" sz="1000" b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司法书士综合咨询中心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rtl="0">
                        <a:lnSpc>
                          <a:spcPct val="110000"/>
                        </a:lnSpc>
                      </a:pPr>
                      <a:r>
                        <a:rPr lang="zh-Hans" sz="900" b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可以在附近的司法书士综合咨询中心确认是否有过多付款情况等。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  <a:p>
                      <a:pPr algn="l"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zh-Hans" sz="900" b="0">
                          <a:latin typeface="DengXian" panose="02010600030101010101" pitchFamily="2" charset="-122"/>
                          <a:ea typeface="DengXian" panose="02010600030101010101" pitchFamily="2" charset="-122"/>
                          <a:hlinkClick r:id="rId5"/>
                        </a:rPr>
                        <a:t>https://www.shiho-shoshi.or.jp/activity/consultation/center_list/</a:t>
                      </a:r>
                      <a:endParaRPr kumimoji="1" lang="ja-JP" altLang="en-US" sz="900" b="0" dirty="0"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rtl="0"/>
                      <a:endParaRPr kumimoji="1" lang="ja-JP" altLang="en-US" sz="105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8096389"/>
                  </a:ext>
                </a:extLst>
              </a:tr>
              <a:tr h="409187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zh-Hans" sz="1000" b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多重债务咨询窗口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zh-Hans" sz="900" b="0" dirty="0">
                          <a:solidFill>
                            <a:schemeClr val="tx1"/>
                          </a:solidFill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金融厅网站上刊登有多重债务咨询窗口一览。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  <a:p>
                      <a:pPr algn="l"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zh-Hans" sz="900" b="0" dirty="0">
                          <a:latin typeface="DengXian" panose="02010600030101010101" pitchFamily="2" charset="-122"/>
                          <a:ea typeface="DengXian" panose="02010600030101010101" pitchFamily="2" charset="-122"/>
                          <a:hlinkClick r:id="rId6"/>
                        </a:rPr>
                        <a:t>https://www.fsa.go.jp/soudan/</a:t>
                      </a:r>
                      <a:endParaRPr kumimoji="1" lang="ja-JP" altLang="en-US" sz="900" b="0" dirty="0"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rtl="0"/>
                      <a:endParaRPr kumimoji="1" lang="ja-JP" altLang="en-US" sz="105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9878073"/>
                  </a:ext>
                </a:extLst>
              </a:tr>
            </a:tbl>
          </a:graphicData>
        </a:graphic>
      </p:graphicFrame>
      <p:sp>
        <p:nvSpPr>
          <p:cNvPr id="56" name="テキスト ボックス 55"/>
          <p:cNvSpPr txBox="1"/>
          <p:nvPr/>
        </p:nvSpPr>
        <p:spPr>
          <a:xfrm>
            <a:off x="5322992" y="6370103"/>
            <a:ext cx="1862553" cy="363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lnSpc>
                <a:spcPct val="110000"/>
              </a:lnSpc>
            </a:pPr>
            <a:r>
              <a:rPr lang="zh-Hans" sz="800" dirty="0">
                <a:latin typeface="DengXian" panose="02010600030101010101" pitchFamily="2" charset="-122"/>
                <a:ea typeface="DengXian" panose="02010600030101010101" pitchFamily="2" charset="-122"/>
              </a:rPr>
              <a:t>多重债务咨询窗口一览</a:t>
            </a:r>
            <a:endParaRPr kumimoji="1" lang="en-US" altLang="ja-JP" sz="8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ctr" rtl="0">
              <a:lnSpc>
                <a:spcPct val="110000"/>
              </a:lnSpc>
            </a:pPr>
            <a:r>
              <a:rPr lang="zh-Hans" sz="800" dirty="0">
                <a:latin typeface="DengXian" panose="02010600030101010101" pitchFamily="2" charset="-122"/>
                <a:ea typeface="DengXian" panose="02010600030101010101" pitchFamily="2" charset="-122"/>
              </a:rPr>
              <a:t>（金融厅网站）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469207" y="4649882"/>
            <a:ext cx="1446093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lnSpc>
                <a:spcPct val="110000"/>
              </a:lnSpc>
            </a:pPr>
            <a:r>
              <a:rPr lang="zh-Hans" sz="800" dirty="0">
                <a:latin typeface="DengXian" panose="02010600030101010101" pitchFamily="2" charset="-122"/>
                <a:ea typeface="DengXian" panose="02010600030101010101" pitchFamily="2" charset="-122"/>
              </a:rPr>
              <a:t>司法书士综合</a:t>
            </a:r>
            <a:endParaRPr lang="en-US" altLang="zh-Hans" sz="8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ctr" rtl="0">
              <a:lnSpc>
                <a:spcPct val="110000"/>
              </a:lnSpc>
            </a:pPr>
            <a:r>
              <a:rPr lang="zh-Hans" sz="800" dirty="0">
                <a:latin typeface="DengXian" panose="02010600030101010101" pitchFamily="2" charset="-122"/>
                <a:ea typeface="DengXian" panose="02010600030101010101" pitchFamily="2" charset="-122"/>
              </a:rPr>
              <a:t>咨询中心一览</a:t>
            </a:r>
            <a:endParaRPr kumimoji="1" lang="en-US" altLang="ja-JP" sz="8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ctr" rtl="0">
              <a:lnSpc>
                <a:spcPct val="110000"/>
              </a:lnSpc>
            </a:pPr>
            <a:r>
              <a:rPr lang="zh-Hans" sz="800" dirty="0">
                <a:latin typeface="DengXian" panose="02010600030101010101" pitchFamily="2" charset="-122"/>
                <a:ea typeface="DengXian" panose="02010600030101010101" pitchFamily="2" charset="-122"/>
              </a:rPr>
              <a:t>（日本司法书士会联合会</a:t>
            </a:r>
            <a:r>
              <a:rPr kumimoji="1" lang="en-US" altLang="ja-JP" sz="800" dirty="0">
                <a:latin typeface="DengXian" panose="02010600030101010101" pitchFamily="2" charset="-122"/>
                <a:ea typeface="DengXian" panose="02010600030101010101" pitchFamily="2" charset="-122"/>
              </a:rPr>
              <a:t/>
            </a:r>
            <a:br>
              <a:rPr kumimoji="1" lang="en-US" altLang="ja-JP" sz="800" dirty="0">
                <a:latin typeface="DengXian" panose="02010600030101010101" pitchFamily="2" charset="-122"/>
                <a:ea typeface="DengXian" panose="02010600030101010101" pitchFamily="2" charset="-122"/>
              </a:rPr>
            </a:br>
            <a:r>
              <a:rPr lang="zh-Hans" sz="800" dirty="0">
                <a:latin typeface="DengXian" panose="02010600030101010101" pitchFamily="2" charset="-122"/>
                <a:ea typeface="DengXian" panose="02010600030101010101" pitchFamily="2" charset="-122"/>
              </a:rPr>
              <a:t>　网站）</a:t>
            </a: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469640"/>
              </p:ext>
            </p:extLst>
          </p:nvPr>
        </p:nvGraphicFramePr>
        <p:xfrm>
          <a:off x="160643" y="1769512"/>
          <a:ext cx="5400000" cy="13320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152000">
                  <a:extLst>
                    <a:ext uri="{9D8B030D-6E8A-4147-A177-3AD203B41FA5}">
                      <a16:colId xmlns:a16="http://schemas.microsoft.com/office/drawing/2014/main" val="1848496945"/>
                    </a:ext>
                  </a:extLst>
                </a:gridCol>
                <a:gridCol w="4248000">
                  <a:extLst>
                    <a:ext uri="{9D8B030D-6E8A-4147-A177-3AD203B41FA5}">
                      <a16:colId xmlns:a16="http://schemas.microsoft.com/office/drawing/2014/main" val="4188972107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sz="900" dirty="0" err="1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主要咨询窗口</a:t>
                      </a:r>
                      <a:endParaRPr sz="900" dirty="0"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zh-Hans" sz="900" b="1" spc="300" dirty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支援内</a:t>
                      </a:r>
                      <a:r>
                        <a:rPr lang="zh-Hans" sz="900" b="1" dirty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容</a:t>
                      </a:r>
                      <a:endParaRPr kumimoji="1" lang="en-US" altLang="ja-JP" sz="900" b="1" dirty="0"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18788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zh-Hans" sz="1000" b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自立商谈支援机构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0000"/>
                        </a:lnSpc>
                      </a:pPr>
                      <a:r>
                        <a:rPr lang="zh-Hans" sz="900" dirty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家庭收支改善支援业务等，对生活各方面遇到的困难提供咨询支援。</a:t>
                      </a:r>
                      <a:endParaRPr lang="en-US" altLang="ja-JP" sz="900" dirty="0"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  <a:p>
                      <a:pPr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zh-Hans" sz="900" b="0" dirty="0">
                          <a:latin typeface="DengXian" panose="02010600030101010101" pitchFamily="2" charset="-122"/>
                          <a:ea typeface="DengXian" panose="02010600030101010101" pitchFamily="2" charset="-122"/>
                          <a:hlinkClick r:id="rId7"/>
                        </a:rPr>
                        <a:t>https://www.mhlw.go.jp/content/000936284.pdf</a:t>
                      </a:r>
                      <a:endParaRPr kumimoji="1" lang="en-US" altLang="ja-JP" sz="900" b="0" dirty="0"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1393575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zh-Hans" sz="1000" b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公共职业安定所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0000"/>
                        </a:lnSpc>
                      </a:pPr>
                      <a:r>
                        <a:rPr lang="zh-Hans" sz="900" dirty="0">
                          <a:latin typeface="DengXian" panose="02010600030101010101" pitchFamily="2" charset="-122"/>
                          <a:ea typeface="DengXian" panose="02010600030101010101" pitchFamily="2" charset="-122"/>
                        </a:rPr>
                        <a:t>除了职业咨询、职业介绍以外，还提供就业准备和职业训练等支援服务。</a:t>
                      </a:r>
                      <a:endParaRPr lang="en-US" altLang="ja-JP" sz="900" dirty="0"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  <a:p>
                      <a:pPr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zh-Hans" sz="900" b="0" dirty="0">
                          <a:latin typeface="DengXian" panose="02010600030101010101" pitchFamily="2" charset="-122"/>
                          <a:ea typeface="DengXian" panose="02010600030101010101" pitchFamily="2" charset="-122"/>
                          <a:hlinkClick r:id="rId8"/>
                        </a:rPr>
                        <a:t>https://www.mhlw.go.jp/stf/seisakunitsuite/bunya/koyou_roudou/koyou/hellowork.html</a:t>
                      </a:r>
                      <a:endParaRPr kumimoji="1" lang="ja-JP" altLang="en-US" sz="900" b="0" dirty="0"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9159688"/>
                  </a:ext>
                </a:extLst>
              </a:tr>
            </a:tbl>
          </a:graphicData>
        </a:graphic>
      </p:graphicFrame>
      <p:sp>
        <p:nvSpPr>
          <p:cNvPr id="63" name="テキスト ボックス 62"/>
          <p:cNvSpPr txBox="1"/>
          <p:nvPr/>
        </p:nvSpPr>
        <p:spPr>
          <a:xfrm>
            <a:off x="5250748" y="1332754"/>
            <a:ext cx="1862553" cy="363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lnSpc>
                <a:spcPct val="110000"/>
              </a:lnSpc>
            </a:pPr>
            <a:r>
              <a:rPr lang="zh-Hans" sz="800" dirty="0">
                <a:latin typeface="DengXian" panose="02010600030101010101" pitchFamily="2" charset="-122"/>
                <a:ea typeface="DengXian" panose="02010600030101010101" pitchFamily="2" charset="-122"/>
              </a:rPr>
              <a:t>自立商谈支援机构一览</a:t>
            </a:r>
            <a:endParaRPr kumimoji="1" lang="en-US" altLang="ja-JP" sz="8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ctr" rtl="0">
              <a:lnSpc>
                <a:spcPct val="110000"/>
              </a:lnSpc>
            </a:pPr>
            <a:r>
              <a:rPr lang="zh-Hans" sz="800" dirty="0">
                <a:latin typeface="DengXian" panose="02010600030101010101" pitchFamily="2" charset="-122"/>
                <a:ea typeface="DengXian" panose="02010600030101010101" pitchFamily="2" charset="-122"/>
              </a:rPr>
              <a:t>（厚生劳动省网站）</a:t>
            </a:r>
            <a:endParaRPr kumimoji="1" lang="en-US" altLang="ja-JP" sz="800" dirty="0"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54" name="正方形/長方形 53"/>
          <p:cNvSpPr>
            <a:spLocks noChangeArrowheads="1"/>
          </p:cNvSpPr>
          <p:nvPr/>
        </p:nvSpPr>
        <p:spPr bwMode="auto">
          <a:xfrm>
            <a:off x="0" y="21178"/>
            <a:ext cx="6858000" cy="415481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72000" tIns="102857" rIns="72000" bIns="34286" rtlCol="0" anchor="t" anchorCtr="0" upright="1">
            <a:spAutoFit/>
          </a:bodyPr>
          <a:lstStyle/>
          <a:p>
            <a:pPr algn="ctr" rtl="0"/>
            <a:r>
              <a:rPr lang="zh-Hans" b="1" dirty="0">
                <a:solidFill>
                  <a:srgbClr val="103185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面向难以偿还的人士的相关机构介绍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560768" y="2575411"/>
            <a:ext cx="1367771" cy="363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lnSpc>
                <a:spcPct val="110000"/>
              </a:lnSpc>
            </a:pPr>
            <a:r>
              <a:rPr lang="zh-Hans" sz="800" dirty="0">
                <a:latin typeface="DengXian" panose="02010600030101010101" pitchFamily="2" charset="-122"/>
                <a:ea typeface="DengXian" panose="02010600030101010101" pitchFamily="2" charset="-122"/>
              </a:rPr>
              <a:t>公共职业安定所一览</a:t>
            </a:r>
            <a:endParaRPr kumimoji="1" lang="en-US" altLang="ja-JP" sz="8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ctr" rtl="0">
              <a:lnSpc>
                <a:spcPct val="110000"/>
              </a:lnSpc>
            </a:pPr>
            <a:r>
              <a:rPr lang="zh-Hans" sz="800" dirty="0">
                <a:latin typeface="DengXian" panose="02010600030101010101" pitchFamily="2" charset="-122"/>
                <a:ea typeface="DengXian" panose="02010600030101010101" pitchFamily="2" charset="-122"/>
              </a:rPr>
              <a:t>（厚生劳动省网站）</a:t>
            </a:r>
            <a:endParaRPr kumimoji="1" lang="en-US" altLang="ja-JP" sz="800" dirty="0"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9000" y="495769"/>
            <a:ext cx="2232000" cy="324498"/>
          </a:xfrm>
          <a:prstGeom prst="rect">
            <a:avLst/>
          </a:prstGeom>
          <a:solidFill>
            <a:srgbClr val="103185"/>
          </a:solidFill>
        </p:spPr>
        <p:txBody>
          <a:bodyPr wrap="none" tIns="72000" bIns="36000" rtlCol="0" anchor="ctr" anchorCtr="0">
            <a:noAutofit/>
          </a:bodyPr>
          <a:lstStyle/>
          <a:p>
            <a:pPr algn="ctr" rtl="0"/>
            <a:r>
              <a:rPr lang="zh-Hans" sz="1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就业、家庭收支等支援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60643" y="3801416"/>
            <a:ext cx="6480000" cy="503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10000"/>
              </a:lnSpc>
            </a:pPr>
            <a:r>
              <a:rPr lang="zh-Hans" sz="1100" dirty="0">
                <a:latin typeface="DengXian" panose="02010600030101010101" pitchFamily="2" charset="-122"/>
                <a:ea typeface="DengXian" panose="02010600030101010101" pitchFamily="2" charset="-122"/>
              </a:rPr>
              <a:t>由法律专家等提供法律咨询和债务整理（个人再生、自愿破产等）服务。</a:t>
            </a:r>
            <a:endParaRPr kumimoji="1" lang="en-US" altLang="ja-JP" sz="11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rtl="0">
              <a:lnSpc>
                <a:spcPct val="110000"/>
              </a:lnSpc>
              <a:spcBef>
                <a:spcPts val="300"/>
              </a:spcBef>
            </a:pPr>
            <a:r>
              <a:rPr lang="zh-Hans" sz="1100" dirty="0">
                <a:latin typeface="DengXian" panose="02010600030101010101" pitchFamily="2" charset="-122"/>
                <a:ea typeface="DengXian" panose="02010600030101010101" pitchFamily="2" charset="-122"/>
              </a:rPr>
              <a:t>【利用对象】由于特例贷款以外的债务而烦忧的人士</a:t>
            </a:r>
            <a:endParaRPr kumimoji="1" lang="en-US" altLang="ja-JP" sz="1100" dirty="0"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89000" y="3348487"/>
            <a:ext cx="2628000" cy="324498"/>
          </a:xfrm>
          <a:prstGeom prst="rect">
            <a:avLst/>
          </a:prstGeom>
          <a:solidFill>
            <a:srgbClr val="103185"/>
          </a:solidFill>
        </p:spPr>
        <p:txBody>
          <a:bodyPr wrap="none" tIns="72000" bIns="36000" rtlCol="0" anchor="ctr" anchorCtr="0">
            <a:noAutofit/>
          </a:bodyPr>
          <a:lstStyle/>
          <a:p>
            <a:pPr algn="ctr" rtl="0"/>
            <a:r>
              <a:rPr lang="zh-Hans" sz="1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多重债务及法律关系咨询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175520" y="7589582"/>
            <a:ext cx="2232000" cy="324498"/>
          </a:xfrm>
          <a:prstGeom prst="rect">
            <a:avLst/>
          </a:prstGeom>
          <a:solidFill>
            <a:srgbClr val="103185"/>
          </a:solidFill>
        </p:spPr>
        <p:txBody>
          <a:bodyPr wrap="none" tIns="72000" bIns="36000" rtlCol="0" anchor="ctr" anchorCtr="0">
            <a:noAutofit/>
          </a:bodyPr>
          <a:lstStyle/>
          <a:p>
            <a:pPr algn="ctr" rtl="0"/>
            <a:r>
              <a:rPr lang="zh-Hans" sz="1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偿还相关咨询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9094881"/>
            <a:ext cx="6858000" cy="816546"/>
          </a:xfrm>
          <a:prstGeom prst="rect">
            <a:avLst/>
          </a:prstGeom>
          <a:solidFill>
            <a:srgbClr val="103185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tIns="72000" bIns="36000" rtlCol="0" anchor="ctr" anchorCtr="0">
            <a:noAutofit/>
          </a:bodyPr>
          <a:lstStyle/>
          <a:p>
            <a:pPr rtl="0"/>
            <a:r>
              <a:rPr lang="zh-Hans" sz="1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【其他咨询处】生活福祉资金贷款咨询呼叫中心</a:t>
            </a:r>
            <a:endParaRPr lang="en-US" altLang="ja-JP" sz="1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rtl="0"/>
            <a:endParaRPr lang="en-US" altLang="ja-JP" sz="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ctr" rtl="0"/>
            <a:r>
              <a:rPr lang="zh-Han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　　　　　　　　　　　　　</a:t>
            </a:r>
            <a:r>
              <a:rPr lang="zh-Hans" sz="20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 0120-46-1999 </a:t>
            </a:r>
            <a:r>
              <a:rPr lang="zh-Hans" sz="11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（9:00～17:00　周六日及节假日除外）</a:t>
            </a:r>
            <a:endParaRPr kumimoji="1" lang="en-US" altLang="ja-JP" sz="1200" b="1" dirty="0">
              <a:ln w="0"/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6E631892-48AF-E299-38DB-61E7323C6F1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2759" y="1668449"/>
            <a:ext cx="961352" cy="933078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D7DA824C-EE0C-9DC0-A95F-A3F2722DEF9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2759" y="2877913"/>
            <a:ext cx="978414" cy="969354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14211EDC-28AD-A295-66A9-5C6269F2AC8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980" y="5257644"/>
            <a:ext cx="981509" cy="973398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D9AE995C-2356-9B41-75C8-7E37039B91D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057" y="6744282"/>
            <a:ext cx="961583" cy="89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754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669</Words>
  <Application>Microsoft Office PowerPoint</Application>
  <PresentationFormat>A4 210 x 297 mm</PresentationFormat>
  <Paragraphs>106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DengXian</vt:lpstr>
      <vt:lpstr>ＭＳ Ｐゴシック</vt:lpstr>
      <vt:lpstr>メイリオ</vt:lpstr>
      <vt:lpstr>游ゴシック</vt:lpstr>
      <vt:lpstr>Arial</vt:lpstr>
      <vt:lpstr>Calibri</vt:lpstr>
      <vt:lpstr>Times New Roman</vt:lpstr>
      <vt:lpstr>Wingdings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2022-12-13T00:22:05Z</dcterms:modified>
</cp:coreProperties>
</file>