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6858000" cy="9906000" type="A4"/>
  <p:notesSz cx="6807200" cy="9939338"/>
  <p:defaultTextStyle>
    <a:defPPr rtl="0">
      <a:defRPr lang="ko-KR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615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作成者" initials="A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FF6699"/>
    <a:srgbClr val="FF00FF"/>
    <a:srgbClr val="103185"/>
    <a:srgbClr val="FDF3B9"/>
    <a:srgbClr val="FEDFE1"/>
    <a:srgbClr val="C9E7E7"/>
    <a:srgbClr val="FFFFCC"/>
    <a:srgbClr val="8064A2"/>
    <a:srgbClr val="FFE1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中間スタイル 3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8D230F3-CF80-4859-8CE7-A43EE81993B5}" styleName="淡色スタイル 1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4B1156A-380E-4F78-BDF5-A606A8083BF9}" styleName="中間スタイル 4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436" autoAdjust="0"/>
    <p:restoredTop sz="94660"/>
  </p:normalViewPr>
  <p:slideViewPr>
    <p:cSldViewPr snapToGrid="0">
      <p:cViewPr varScale="1">
        <p:scale>
          <a:sx n="80" d="100"/>
          <a:sy n="80" d="100"/>
        </p:scale>
        <p:origin x="3384" y="108"/>
      </p:cViewPr>
      <p:guideLst>
        <p:guide orient="horz" pos="5615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FDF4B830-BF77-4B48-A560-CB59709B7208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ko"/>
              <a:t>マスター テキストの書式設定</a:t>
            </a:r>
          </a:p>
          <a:p>
            <a:pPr lvl="1" rtl="0"/>
            <a:r>
              <a:rPr lang="ko"/>
              <a:t>第 2 レベル</a:t>
            </a:r>
          </a:p>
          <a:p>
            <a:pPr lvl="2" rtl="0"/>
            <a:r>
              <a:rPr lang="ko"/>
              <a:t>第 3 レベル</a:t>
            </a:r>
          </a:p>
          <a:p>
            <a:pPr lvl="3" rtl="0"/>
            <a:r>
              <a:rPr lang="ko"/>
              <a:t>第 4 レベル</a:t>
            </a:r>
          </a:p>
          <a:p>
            <a:pPr lvl="4" rtl="0"/>
            <a:r>
              <a:rPr lang="ko"/>
              <a:t>第 5 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47C9D7EC-84D7-42B6-AF3F-807B576279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2102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 rtlCol="0"/>
          <a:lstStyle/>
          <a:p>
            <a:pPr rtl="0"/>
            <a:r>
              <a:rPr lang="ko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 rtlCol="0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60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207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415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3018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6226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830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ko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372D545-8467-428C-B4B7-668AFE11EB3F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9154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ko"/>
              <a:t>マスター テキストの書式設定</a:t>
            </a:r>
          </a:p>
          <a:p>
            <a:pPr lvl="1" rtl="0"/>
            <a:r>
              <a:rPr lang="ko"/>
              <a:t>第 2 レベル</a:t>
            </a:r>
          </a:p>
          <a:p>
            <a:pPr lvl="2" rtl="0"/>
            <a:r>
              <a:rPr lang="ko"/>
              <a:t>第 3 レベル</a:t>
            </a:r>
          </a:p>
          <a:p>
            <a:pPr lvl="3" rtl="0"/>
            <a:r>
              <a:rPr lang="ko"/>
              <a:t>第 4 レベル</a:t>
            </a:r>
          </a:p>
          <a:p>
            <a:pPr lvl="4" rtl="0"/>
            <a:r>
              <a:rPr lang="ko"/>
              <a:t>第 5 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372D545-8467-428C-B4B7-668AFE11EB3F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439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 rtlCol="0"/>
          <a:lstStyle/>
          <a:p>
            <a:pPr rtl="0"/>
            <a:r>
              <a:rPr lang="ko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 rtlCol="0"/>
          <a:lstStyle/>
          <a:p>
            <a:pPr lvl="0" rtl="0"/>
            <a:r>
              <a:rPr lang="ko"/>
              <a:t>マスター テキストの書式設定</a:t>
            </a:r>
          </a:p>
          <a:p>
            <a:pPr lvl="1" rtl="0"/>
            <a:r>
              <a:rPr lang="ko"/>
              <a:t>第 2 レベル</a:t>
            </a:r>
          </a:p>
          <a:p>
            <a:pPr lvl="2" rtl="0"/>
            <a:r>
              <a:rPr lang="ko"/>
              <a:t>第 3 レベル</a:t>
            </a:r>
          </a:p>
          <a:p>
            <a:pPr lvl="3" rtl="0"/>
            <a:r>
              <a:rPr lang="ko"/>
              <a:t>第 4 レベル</a:t>
            </a:r>
          </a:p>
          <a:p>
            <a:pPr lvl="4" rtl="0"/>
            <a:r>
              <a:rPr lang="ko"/>
              <a:t>第 5 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372D545-8467-428C-B4B7-668AFE11EB3F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067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ko"/>
              <a:t>マスター テキストの書式設定</a:t>
            </a:r>
          </a:p>
          <a:p>
            <a:pPr lvl="1" rtl="0"/>
            <a:r>
              <a:rPr lang="ko"/>
              <a:t>第 2 レベル</a:t>
            </a:r>
          </a:p>
          <a:p>
            <a:pPr lvl="2" rtl="0"/>
            <a:r>
              <a:rPr lang="ko"/>
              <a:t>第 3 レベル</a:t>
            </a:r>
          </a:p>
          <a:p>
            <a:pPr lvl="3" rtl="0"/>
            <a:r>
              <a:rPr lang="ko"/>
              <a:t>第 4 レベル</a:t>
            </a:r>
          </a:p>
          <a:p>
            <a:pPr lvl="4" rtl="0"/>
            <a:r>
              <a:rPr lang="ko"/>
              <a:t>第 5 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372D545-8467-428C-B4B7-668AFE11EB3F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8047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rtlCol="0" anchor="t"/>
          <a:lstStyle>
            <a:lvl1pPr algn="l">
              <a:defRPr sz="5778" b="1" cap="all"/>
            </a:lvl1pPr>
          </a:lstStyle>
          <a:p>
            <a:pPr rtl="0"/>
            <a:r>
              <a:rPr lang="ko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rtlCol="0" anchor="b"/>
          <a:lstStyle>
            <a:lvl1pPr marL="0" indent="0">
              <a:buNone/>
              <a:defRPr sz="2889">
                <a:solidFill>
                  <a:schemeClr val="tx1">
                    <a:tint val="75000"/>
                  </a:schemeClr>
                </a:solidFill>
              </a:defRPr>
            </a:lvl1pPr>
            <a:lvl2pPr marL="66038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2075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3pPr>
            <a:lvl4pPr marL="1981139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4pPr>
            <a:lvl5pPr marL="2641519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5pPr>
            <a:lvl6pPr marL="3301898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6pPr>
            <a:lvl7pPr marL="3962278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7pPr>
            <a:lvl8pPr marL="4622658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8pPr>
            <a:lvl9pPr marL="5283037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ko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372D545-8467-428C-B4B7-668AFE11EB3F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989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 rtlCol="0"/>
          <a:lstStyle>
            <a:lvl1pPr>
              <a:defRPr sz="4044"/>
            </a:lvl1pPr>
            <a:lvl2pPr>
              <a:defRPr sz="3467"/>
            </a:lvl2pPr>
            <a:lvl3pPr>
              <a:defRPr sz="2889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 rtl="0"/>
            <a:r>
              <a:rPr lang="ko"/>
              <a:t>マスター テキストの書式設定</a:t>
            </a:r>
          </a:p>
          <a:p>
            <a:pPr lvl="1" rtl="0"/>
            <a:r>
              <a:rPr lang="ko"/>
              <a:t>第 2 レベル</a:t>
            </a:r>
          </a:p>
          <a:p>
            <a:pPr lvl="2" rtl="0"/>
            <a:r>
              <a:rPr lang="ko"/>
              <a:t>第 3 レベル</a:t>
            </a:r>
          </a:p>
          <a:p>
            <a:pPr lvl="3" rtl="0"/>
            <a:r>
              <a:rPr lang="ko"/>
              <a:t>第 4 レベル</a:t>
            </a:r>
          </a:p>
          <a:p>
            <a:pPr lvl="4" rtl="0"/>
            <a:r>
              <a:rPr lang="ko"/>
              <a:t>第 5 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 rtlCol="0"/>
          <a:lstStyle>
            <a:lvl1pPr>
              <a:defRPr sz="4044"/>
            </a:lvl1pPr>
            <a:lvl2pPr>
              <a:defRPr sz="3467"/>
            </a:lvl2pPr>
            <a:lvl3pPr>
              <a:defRPr sz="2889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 rtl="0"/>
            <a:r>
              <a:rPr lang="ko"/>
              <a:t>マスター テキストの書式設定</a:t>
            </a:r>
          </a:p>
          <a:p>
            <a:pPr lvl="1" rtl="0"/>
            <a:r>
              <a:rPr lang="ko"/>
              <a:t>第 2 レベル</a:t>
            </a:r>
          </a:p>
          <a:p>
            <a:pPr lvl="2" rtl="0"/>
            <a:r>
              <a:rPr lang="ko"/>
              <a:t>第 3 レベル</a:t>
            </a:r>
          </a:p>
          <a:p>
            <a:pPr lvl="3" rtl="0"/>
            <a:r>
              <a:rPr lang="ko"/>
              <a:t>第 4 レベル</a:t>
            </a:r>
          </a:p>
          <a:p>
            <a:pPr lvl="4" rtl="0"/>
            <a:r>
              <a:rPr lang="ko"/>
              <a:t>第 5 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372D545-8467-428C-B4B7-668AFE11EB3F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8555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ko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rtlCol="0"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 rtl="0"/>
            <a:r>
              <a:rPr lang="ko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 rtlCol="0"/>
          <a:lstStyle>
            <a:lvl1pPr>
              <a:defRPr sz="3467"/>
            </a:lvl1pPr>
            <a:lvl2pPr>
              <a:defRPr sz="2889"/>
            </a:lvl2pPr>
            <a:lvl3pPr>
              <a:defRPr sz="2600"/>
            </a:lvl3pPr>
            <a:lvl4pPr>
              <a:defRPr sz="2311"/>
            </a:lvl4pPr>
            <a:lvl5pPr>
              <a:defRPr sz="2311"/>
            </a:lvl5pPr>
            <a:lvl6pPr>
              <a:defRPr sz="2311"/>
            </a:lvl6pPr>
            <a:lvl7pPr>
              <a:defRPr sz="2311"/>
            </a:lvl7pPr>
            <a:lvl8pPr>
              <a:defRPr sz="2311"/>
            </a:lvl8pPr>
            <a:lvl9pPr>
              <a:defRPr sz="2311"/>
            </a:lvl9pPr>
          </a:lstStyle>
          <a:p>
            <a:pPr lvl="0" rtl="0"/>
            <a:r>
              <a:rPr lang="ko"/>
              <a:t>マスター テキストの書式設定</a:t>
            </a:r>
          </a:p>
          <a:p>
            <a:pPr lvl="1" rtl="0"/>
            <a:r>
              <a:rPr lang="ko"/>
              <a:t>第 2 レベル</a:t>
            </a:r>
          </a:p>
          <a:p>
            <a:pPr lvl="2" rtl="0"/>
            <a:r>
              <a:rPr lang="ko"/>
              <a:t>第 3 レベル</a:t>
            </a:r>
          </a:p>
          <a:p>
            <a:pPr lvl="3" rtl="0"/>
            <a:r>
              <a:rPr lang="ko"/>
              <a:t>第 4 レベル</a:t>
            </a:r>
          </a:p>
          <a:p>
            <a:pPr lvl="4" rtl="0"/>
            <a:r>
              <a:rPr lang="ko"/>
              <a:t>第 5 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rtlCol="0"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 rtl="0"/>
            <a:r>
              <a:rPr lang="ko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 rtlCol="0"/>
          <a:lstStyle>
            <a:lvl1pPr>
              <a:defRPr sz="3467"/>
            </a:lvl1pPr>
            <a:lvl2pPr>
              <a:defRPr sz="2889"/>
            </a:lvl2pPr>
            <a:lvl3pPr>
              <a:defRPr sz="2600"/>
            </a:lvl3pPr>
            <a:lvl4pPr>
              <a:defRPr sz="2311"/>
            </a:lvl4pPr>
            <a:lvl5pPr>
              <a:defRPr sz="2311"/>
            </a:lvl5pPr>
            <a:lvl6pPr>
              <a:defRPr sz="2311"/>
            </a:lvl6pPr>
            <a:lvl7pPr>
              <a:defRPr sz="2311"/>
            </a:lvl7pPr>
            <a:lvl8pPr>
              <a:defRPr sz="2311"/>
            </a:lvl8pPr>
            <a:lvl9pPr>
              <a:defRPr sz="2311"/>
            </a:lvl9pPr>
          </a:lstStyle>
          <a:p>
            <a:pPr lvl="0" rtl="0"/>
            <a:r>
              <a:rPr lang="ko"/>
              <a:t>マスター テキストの書式設定</a:t>
            </a:r>
          </a:p>
          <a:p>
            <a:pPr lvl="1" rtl="0"/>
            <a:r>
              <a:rPr lang="ko"/>
              <a:t>第 2 レベル</a:t>
            </a:r>
          </a:p>
          <a:p>
            <a:pPr lvl="2" rtl="0"/>
            <a:r>
              <a:rPr lang="ko"/>
              <a:t>第 3 レベル</a:t>
            </a:r>
          </a:p>
          <a:p>
            <a:pPr lvl="3" rtl="0"/>
            <a:r>
              <a:rPr lang="ko"/>
              <a:t>第 4 レベル</a:t>
            </a:r>
          </a:p>
          <a:p>
            <a:pPr lvl="4" rtl="0"/>
            <a:r>
              <a:rPr lang="ko"/>
              <a:t>第 5 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372D545-8467-428C-B4B7-668AFE11EB3F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9646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372D545-8467-428C-B4B7-668AFE11EB3F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5793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372D545-8467-428C-B4B7-668AFE11EB3F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4724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rtlCol="0" anchor="b"/>
          <a:lstStyle>
            <a:lvl1pPr algn="l">
              <a:defRPr sz="2889" b="1"/>
            </a:lvl1pPr>
          </a:lstStyle>
          <a:p>
            <a:pPr rtl="0"/>
            <a:r>
              <a:rPr lang="ko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 rtlCol="0"/>
          <a:lstStyle>
            <a:lvl1pPr>
              <a:defRPr sz="4622"/>
            </a:lvl1pPr>
            <a:lvl2pPr>
              <a:defRPr sz="4044"/>
            </a:lvl2pPr>
            <a:lvl3pPr>
              <a:defRPr sz="3467"/>
            </a:lvl3pPr>
            <a:lvl4pPr>
              <a:defRPr sz="2889"/>
            </a:lvl4pPr>
            <a:lvl5pPr>
              <a:defRPr sz="2889"/>
            </a:lvl5pPr>
            <a:lvl6pPr>
              <a:defRPr sz="2889"/>
            </a:lvl6pPr>
            <a:lvl7pPr>
              <a:defRPr sz="2889"/>
            </a:lvl7pPr>
            <a:lvl8pPr>
              <a:defRPr sz="2889"/>
            </a:lvl8pPr>
            <a:lvl9pPr>
              <a:defRPr sz="2889"/>
            </a:lvl9pPr>
          </a:lstStyle>
          <a:p>
            <a:pPr lvl="0" rtl="0"/>
            <a:r>
              <a:rPr lang="ko"/>
              <a:t>マスター テキストの書式設定</a:t>
            </a:r>
          </a:p>
          <a:p>
            <a:pPr lvl="1" rtl="0"/>
            <a:r>
              <a:rPr lang="ko"/>
              <a:t>第 2 レベル</a:t>
            </a:r>
          </a:p>
          <a:p>
            <a:pPr lvl="2" rtl="0"/>
            <a:r>
              <a:rPr lang="ko"/>
              <a:t>第 3 レベル</a:t>
            </a:r>
          </a:p>
          <a:p>
            <a:pPr lvl="3" rtl="0"/>
            <a:r>
              <a:rPr lang="ko"/>
              <a:t>第 4 レベル</a:t>
            </a:r>
          </a:p>
          <a:p>
            <a:pPr lvl="4" rtl="0"/>
            <a:r>
              <a:rPr lang="ko"/>
              <a:t>第 5 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 rtlCol="0"/>
          <a:lstStyle>
            <a:lvl1pPr marL="0" indent="0">
              <a:buNone/>
              <a:defRPr sz="2022"/>
            </a:lvl1pPr>
            <a:lvl2pPr marL="660380" indent="0">
              <a:buNone/>
              <a:defRPr sz="1733"/>
            </a:lvl2pPr>
            <a:lvl3pPr marL="1320759" indent="0">
              <a:buNone/>
              <a:defRPr sz="1444"/>
            </a:lvl3pPr>
            <a:lvl4pPr marL="1981139" indent="0">
              <a:buNone/>
              <a:defRPr sz="1300"/>
            </a:lvl4pPr>
            <a:lvl5pPr marL="2641519" indent="0">
              <a:buNone/>
              <a:defRPr sz="1300"/>
            </a:lvl5pPr>
            <a:lvl6pPr marL="3301898" indent="0">
              <a:buNone/>
              <a:defRPr sz="1300"/>
            </a:lvl6pPr>
            <a:lvl7pPr marL="3962278" indent="0">
              <a:buNone/>
              <a:defRPr sz="1300"/>
            </a:lvl7pPr>
            <a:lvl8pPr marL="4622658" indent="0">
              <a:buNone/>
              <a:defRPr sz="1300"/>
            </a:lvl8pPr>
            <a:lvl9pPr marL="5283037" indent="0">
              <a:buNone/>
              <a:defRPr sz="1300"/>
            </a:lvl9pPr>
          </a:lstStyle>
          <a:p>
            <a:pPr lvl="0" rtl="0"/>
            <a:r>
              <a:rPr lang="ko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372D545-8467-428C-B4B7-668AFE11EB3F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9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rtlCol="0" anchor="b"/>
          <a:lstStyle>
            <a:lvl1pPr algn="l">
              <a:defRPr sz="2889" b="1"/>
            </a:lvl1pPr>
          </a:lstStyle>
          <a:p>
            <a:pPr rtl="0"/>
            <a:r>
              <a:rPr lang="ko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 rtlCol="0"/>
          <a:lstStyle>
            <a:lvl1pPr marL="0" indent="0">
              <a:buNone/>
              <a:defRPr sz="4622"/>
            </a:lvl1pPr>
            <a:lvl2pPr marL="660380" indent="0">
              <a:buNone/>
              <a:defRPr sz="4044"/>
            </a:lvl2pPr>
            <a:lvl3pPr marL="1320759" indent="0">
              <a:buNone/>
              <a:defRPr sz="3467"/>
            </a:lvl3pPr>
            <a:lvl4pPr marL="1981139" indent="0">
              <a:buNone/>
              <a:defRPr sz="2889"/>
            </a:lvl4pPr>
            <a:lvl5pPr marL="2641519" indent="0">
              <a:buNone/>
              <a:defRPr sz="2889"/>
            </a:lvl5pPr>
            <a:lvl6pPr marL="3301898" indent="0">
              <a:buNone/>
              <a:defRPr sz="2889"/>
            </a:lvl6pPr>
            <a:lvl7pPr marL="3962278" indent="0">
              <a:buNone/>
              <a:defRPr sz="2889"/>
            </a:lvl7pPr>
            <a:lvl8pPr marL="4622658" indent="0">
              <a:buNone/>
              <a:defRPr sz="2889"/>
            </a:lvl8pPr>
            <a:lvl9pPr marL="5283037" indent="0">
              <a:buNone/>
              <a:defRPr sz="2889"/>
            </a:lvl9pPr>
          </a:lstStyle>
          <a:p>
            <a:pPr rtl="0"/>
            <a:r>
              <a:rPr lang="ko"/>
              <a:t>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 rtlCol="0"/>
          <a:lstStyle>
            <a:lvl1pPr marL="0" indent="0">
              <a:buNone/>
              <a:defRPr sz="2022"/>
            </a:lvl1pPr>
            <a:lvl2pPr marL="660380" indent="0">
              <a:buNone/>
              <a:defRPr sz="1733"/>
            </a:lvl2pPr>
            <a:lvl3pPr marL="1320759" indent="0">
              <a:buNone/>
              <a:defRPr sz="1444"/>
            </a:lvl3pPr>
            <a:lvl4pPr marL="1981139" indent="0">
              <a:buNone/>
              <a:defRPr sz="1300"/>
            </a:lvl4pPr>
            <a:lvl5pPr marL="2641519" indent="0">
              <a:buNone/>
              <a:defRPr sz="1300"/>
            </a:lvl5pPr>
            <a:lvl6pPr marL="3301898" indent="0">
              <a:buNone/>
              <a:defRPr sz="1300"/>
            </a:lvl6pPr>
            <a:lvl7pPr marL="3962278" indent="0">
              <a:buNone/>
              <a:defRPr sz="1300"/>
            </a:lvl7pPr>
            <a:lvl8pPr marL="4622658" indent="0">
              <a:buNone/>
              <a:defRPr sz="1300"/>
            </a:lvl8pPr>
            <a:lvl9pPr marL="5283037" indent="0">
              <a:buNone/>
              <a:defRPr sz="1300"/>
            </a:lvl9pPr>
          </a:lstStyle>
          <a:p>
            <a:pPr lvl="0" rtl="0"/>
            <a:r>
              <a:rPr lang="ko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372D545-8467-428C-B4B7-668AFE11EB3F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5282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ko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ko"/>
              <a:t>マスター テキストの書式設定</a:t>
            </a:r>
          </a:p>
          <a:p>
            <a:pPr lvl="1" rtl="0"/>
            <a:r>
              <a:rPr lang="ko"/>
              <a:t>第 2 レベル</a:t>
            </a:r>
          </a:p>
          <a:p>
            <a:pPr lvl="2" rtl="0"/>
            <a:r>
              <a:rPr lang="ko"/>
              <a:t>第 3 レベル</a:t>
            </a:r>
          </a:p>
          <a:p>
            <a:pPr lvl="3" rtl="0"/>
            <a:r>
              <a:rPr lang="ko"/>
              <a:t>第 4 レベル</a:t>
            </a:r>
          </a:p>
          <a:p>
            <a:pPr lvl="4" rtl="0"/>
            <a:r>
              <a:rPr lang="ko"/>
              <a:t>第 5 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7372D545-8467-428C-B4B7-668AFE11EB3F}" type="datetimeFigureOut">
              <a:rPr kumimoji="1" lang="ja-JP" altLang="en-US" smtClean="0"/>
              <a:t>2022/12/13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510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20759" rtl="0" eaLnBrk="1" latinLnBrk="0" hangingPunct="1">
        <a:spcBef>
          <a:spcPct val="0"/>
        </a:spcBef>
        <a:buNone/>
        <a:defRPr kumimoji="1" sz="63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95285" indent="-495285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4622" kern="1200">
          <a:solidFill>
            <a:schemeClr val="tx1"/>
          </a:solidFill>
          <a:latin typeface="+mn-lt"/>
          <a:ea typeface="+mn-ea"/>
          <a:cs typeface="+mn-cs"/>
        </a:defRPr>
      </a:lvl1pPr>
      <a:lvl2pPr marL="1073117" indent="-412737" algn="l" defTabSz="1320759" rtl="0" eaLnBrk="1" latinLnBrk="0" hangingPunct="1">
        <a:spcBef>
          <a:spcPct val="20000"/>
        </a:spcBef>
        <a:buFont typeface="Arial" pitchFamily="34" charset="0"/>
        <a:buChar char="–"/>
        <a:defRPr kumimoji="1" sz="4044" kern="1200">
          <a:solidFill>
            <a:schemeClr val="tx1"/>
          </a:solidFill>
          <a:latin typeface="+mn-lt"/>
          <a:ea typeface="+mn-ea"/>
          <a:cs typeface="+mn-cs"/>
        </a:defRPr>
      </a:lvl2pPr>
      <a:lvl3pPr marL="1650949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3467" kern="1200">
          <a:solidFill>
            <a:schemeClr val="tx1"/>
          </a:solidFill>
          <a:latin typeface="+mn-lt"/>
          <a:ea typeface="+mn-ea"/>
          <a:cs typeface="+mn-cs"/>
        </a:defRPr>
      </a:lvl3pPr>
      <a:lvl4pPr marL="2311329" indent="-330190" algn="l" defTabSz="1320759" rtl="0" eaLnBrk="1" latinLnBrk="0" hangingPunct="1">
        <a:spcBef>
          <a:spcPct val="20000"/>
        </a:spcBef>
        <a:buFont typeface="Arial" pitchFamily="34" charset="0"/>
        <a:buChar char="–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4pPr>
      <a:lvl5pPr marL="2971709" indent="-330190" algn="l" defTabSz="1320759" rtl="0" eaLnBrk="1" latinLnBrk="0" hangingPunct="1">
        <a:spcBef>
          <a:spcPct val="20000"/>
        </a:spcBef>
        <a:buFont typeface="Arial" pitchFamily="34" charset="0"/>
        <a:buChar char="»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5pPr>
      <a:lvl6pPr marL="3632088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mhlw.go.jp/stf/seisakunitsuite/bunya/koyou_roudou/koyou/hellowork.html" TargetMode="External"/><Relationship Id="rId3" Type="http://schemas.openxmlformats.org/officeDocument/2006/relationships/image" Target="../media/image3.png"/><Relationship Id="rId7" Type="http://schemas.openxmlformats.org/officeDocument/2006/relationships/hyperlink" Target="https://www.mhlw.go.jp/content/000936284.pdf" TargetMode="External"/><Relationship Id="rId12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fsa.go.jp/soudan/" TargetMode="External"/><Relationship Id="rId11" Type="http://schemas.openxmlformats.org/officeDocument/2006/relationships/image" Target="../media/image7.png"/><Relationship Id="rId5" Type="http://schemas.openxmlformats.org/officeDocument/2006/relationships/hyperlink" Target="https://www.shiho-shoshi.or.jp/activity/consultation/center_list/" TargetMode="External"/><Relationship Id="rId10" Type="http://schemas.openxmlformats.org/officeDocument/2006/relationships/image" Target="../media/image6.png"/><Relationship Id="rId4" Type="http://schemas.openxmlformats.org/officeDocument/2006/relationships/image" Target="../media/image4.png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9646726"/>
            <a:ext cx="6858000" cy="252000"/>
          </a:xfrm>
          <a:prstGeom prst="rect">
            <a:avLst/>
          </a:prstGeom>
          <a:solidFill>
            <a:srgbClr val="103185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tIns="72000" bIns="36000" rtlCol="0" anchor="ctr" anchorCtr="0">
            <a:noAutofit/>
          </a:bodyPr>
          <a:lstStyle/>
          <a:p>
            <a:pPr algn="ctr" rtl="0"/>
            <a:r>
              <a:rPr lang="ko" sz="1200" b="1" dirty="0">
                <a:ln w="0"/>
                <a:solidFill>
                  <a:schemeClr val="bg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상환</a:t>
            </a:r>
            <a:r>
              <a:rPr lang="ko-KR" altLang="en-US" sz="1200" b="1">
                <a:ln w="0"/>
                <a:solidFill>
                  <a:schemeClr val="bg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할 필요가</a:t>
            </a:r>
            <a:r>
              <a:rPr lang="ko" sz="1200" b="1" dirty="0">
                <a:ln w="0"/>
                <a:solidFill>
                  <a:schemeClr val="bg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 있으나 상환이 어려운 분은 뒷면의 관계기관 안내를 참고하십시오.</a:t>
            </a:r>
            <a:endParaRPr kumimoji="1" lang="en-US" altLang="ja-JP" sz="1200" b="1" dirty="0">
              <a:ln w="0"/>
              <a:solidFill>
                <a:srgbClr val="FF0000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369000" y="1451839"/>
            <a:ext cx="6120000" cy="3269851"/>
          </a:xfrm>
          <a:prstGeom prst="rect">
            <a:avLst/>
          </a:prstGeom>
          <a:noFill/>
          <a:ln w="19050">
            <a:solidFill>
              <a:srgbClr val="103185"/>
            </a:solidFill>
          </a:ln>
        </p:spPr>
        <p:txBody>
          <a:bodyPr wrap="square" lIns="144000" tIns="144000" rtlCol="0">
            <a:spAutoFit/>
          </a:bodyPr>
          <a:lstStyle/>
          <a:p>
            <a:pPr marL="177800" indent="-177800" rtl="0">
              <a:lnSpc>
                <a:spcPct val="110000"/>
              </a:lnSpc>
              <a:buFont typeface="Wingdings" panose="05000000000000000000" pitchFamily="2" charset="2"/>
              <a:buChar char="n"/>
            </a:pPr>
            <a:r>
              <a:rPr lang="ko" sz="1100" dirty="0">
                <a:latin typeface="Batang" panose="02030600000101010101" pitchFamily="18" charset="-127"/>
                <a:ea typeface="Batang" panose="02030600000101010101" pitchFamily="18" charset="-127"/>
              </a:rPr>
              <a:t>상환 면제는 자금의 종류별로 일괄 실시됩니다.</a:t>
            </a:r>
            <a:r>
              <a:rPr kumimoji="1" lang="en-US" altLang="ja-JP" sz="1100" dirty="0">
                <a:latin typeface="Batang" panose="02030600000101010101" pitchFamily="18" charset="-127"/>
                <a:ea typeface="Batang" panose="02030600000101010101" pitchFamily="18" charset="-127"/>
              </a:rPr>
              <a:t/>
            </a:r>
            <a:br>
              <a:rPr kumimoji="1" lang="en-US" altLang="ja-JP" sz="1100" dirty="0">
                <a:latin typeface="Batang" panose="02030600000101010101" pitchFamily="18" charset="-127"/>
                <a:ea typeface="Batang" panose="02030600000101010101" pitchFamily="18" charset="-127"/>
              </a:rPr>
            </a:br>
            <a:r>
              <a:rPr lang="ko" sz="1100" dirty="0">
                <a:latin typeface="Batang" panose="02030600000101010101" pitchFamily="18" charset="-127"/>
                <a:ea typeface="Batang" panose="02030600000101010101" pitchFamily="18" charset="-127"/>
              </a:rPr>
              <a:t>①긴급 소액자금, ②종합 지원자금의 최초 대출액, ③종합 지원자금의 연장 대출액, </a:t>
            </a:r>
            <a:endParaRPr lang="en-US" altLang="ko" sz="11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rtl="0">
              <a:lnSpc>
                <a:spcPct val="110000"/>
              </a:lnSpc>
            </a:pPr>
            <a:r>
              <a:rPr lang="ja-JP" altLang="en-US" sz="1100" dirty="0">
                <a:latin typeface="Batang" panose="02030600000101010101" pitchFamily="18" charset="-127"/>
                <a:ea typeface="Batang" panose="02030600000101010101" pitchFamily="18" charset="-127"/>
              </a:rPr>
              <a:t>　 </a:t>
            </a:r>
            <a:r>
              <a:rPr lang="ko" sz="1100" dirty="0">
                <a:latin typeface="Batang" panose="02030600000101010101" pitchFamily="18" charset="-127"/>
                <a:ea typeface="Batang" panose="02030600000101010101" pitchFamily="18" charset="-127"/>
              </a:rPr>
              <a:t>④종합 지원자금의 재대출입니다.</a:t>
            </a:r>
            <a:endParaRPr kumimoji="1" lang="en-US" altLang="ja-JP" sz="11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177800" indent="-177800" rtl="0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n"/>
            </a:pPr>
            <a:r>
              <a:rPr lang="ko" sz="1100" dirty="0">
                <a:latin typeface="Batang" panose="02030600000101010101" pitchFamily="18" charset="-127"/>
                <a:ea typeface="Batang" panose="02030600000101010101" pitchFamily="18" charset="-127"/>
              </a:rPr>
              <a:t>채무자와 세대주가 주민세 비과세(균등할, 소득할 모두) 대상자면 상환 면제 대상이 됩니다. 기타 세대원의 과세상황은 따지지 않습니다(※면제가 결정된 시점에서 이미 상환된 금액은 면제 대상에서 제외).</a:t>
            </a:r>
            <a:endParaRPr kumimoji="1" lang="en-US" altLang="ja-JP" sz="11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177800" indent="-177800" rtl="0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n"/>
            </a:pPr>
            <a:r>
              <a:rPr lang="ko" sz="1100" dirty="0">
                <a:latin typeface="Batang" panose="02030600000101010101" pitchFamily="18" charset="-127"/>
                <a:ea typeface="Batang" panose="02030600000101010101" pitchFamily="18" charset="-127"/>
              </a:rPr>
              <a:t>면제 조건 등은 자금 종류에 따라 다릅니다. (아래 표 참고)</a:t>
            </a:r>
            <a:endParaRPr kumimoji="1" lang="en-US" altLang="ja-JP" sz="11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177800" indent="-177800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n"/>
            </a:pPr>
            <a:r>
              <a:rPr lang="ko-KR" altLang="ja-JP" sz="1100" dirty="0">
                <a:ea typeface="Batang" panose="02030600000101010101"/>
              </a:rPr>
              <a:t>위 이외에도 </a:t>
            </a:r>
            <a:r>
              <a:rPr lang="ko-KR" altLang="ja-JP" sz="1100" b="1" dirty="0">
                <a:ea typeface="Batang" panose="02030600000101010101"/>
              </a:rPr>
              <a:t>판정연도 이후에 채무자 및 세대주가 주민세 비과세 대상자가 된 경우</a:t>
            </a:r>
            <a:r>
              <a:rPr lang="ko-KR" altLang="ja-JP" sz="1100" dirty="0">
                <a:ea typeface="Batang" panose="02030600000101010101"/>
              </a:rPr>
              <a:t>는</a:t>
            </a:r>
            <a:r>
              <a:rPr lang="ko-KR" altLang="ja-JP" sz="1100" b="1" dirty="0">
                <a:ea typeface="Batang" panose="02030600000101010101"/>
              </a:rPr>
              <a:t> 남은 대출액이 일괄 면제됩니다</a:t>
            </a:r>
            <a:r>
              <a:rPr lang="en-US" altLang="ja-JP" sz="1100" b="1" dirty="0">
                <a:latin typeface="Batang" panose="02030600000101010101"/>
              </a:rPr>
              <a:t>. </a:t>
            </a:r>
            <a:r>
              <a:rPr lang="ko-KR" altLang="ja-JP" sz="1100" dirty="0">
                <a:ea typeface="Batang" panose="02030600000101010101"/>
              </a:rPr>
              <a:t>또 상환 중에 </a:t>
            </a:r>
            <a:r>
              <a:rPr lang="ko-KR" altLang="ja-JP" sz="1100" b="1" dirty="0">
                <a:ea typeface="Batang" panose="02030600000101010101"/>
              </a:rPr>
              <a:t>채무자의 사망</a:t>
            </a:r>
            <a:r>
              <a:rPr lang="en-US" altLang="ja-JP" sz="1100" b="1" dirty="0">
                <a:latin typeface="Batang" panose="02030600000101010101"/>
              </a:rPr>
              <a:t>, </a:t>
            </a:r>
            <a:r>
              <a:rPr lang="ko-KR" altLang="ja-JP" sz="1100" b="1" dirty="0">
                <a:ea typeface="Batang" panose="02030600000101010101"/>
              </a:rPr>
              <a:t>실종 선고</a:t>
            </a:r>
            <a:r>
              <a:rPr lang="en-US" altLang="ja-JP" sz="1100" b="1" dirty="0">
                <a:latin typeface="Batang" panose="02030600000101010101"/>
              </a:rPr>
              <a:t>, </a:t>
            </a:r>
            <a:r>
              <a:rPr lang="ko-KR" altLang="ja-JP" sz="1100" b="1" dirty="0">
                <a:ea typeface="Batang" panose="02030600000101010101"/>
              </a:rPr>
              <a:t>생활보호수급자</a:t>
            </a:r>
            <a:r>
              <a:rPr lang="en-US" altLang="ja-JP" sz="1100" b="1" dirty="0">
                <a:latin typeface="Batang" panose="02030600000101010101"/>
              </a:rPr>
              <a:t>, </a:t>
            </a:r>
            <a:r>
              <a:rPr lang="ko-KR" altLang="ja-JP" sz="1100" b="1" dirty="0">
                <a:ea typeface="Batang" panose="02030600000101010101"/>
              </a:rPr>
              <a:t>정신보건복지수첩</a:t>
            </a:r>
            <a:r>
              <a:rPr lang="en-US" altLang="ja-JP" sz="1100" b="1" dirty="0">
                <a:latin typeface="Batang" panose="02030600000101010101"/>
              </a:rPr>
              <a:t>(1</a:t>
            </a:r>
            <a:r>
              <a:rPr lang="ko-KR" altLang="ja-JP" sz="1100" b="1" dirty="0">
                <a:ea typeface="Batang" panose="02030600000101010101"/>
              </a:rPr>
              <a:t>급</a:t>
            </a:r>
            <a:r>
              <a:rPr lang="en-US" altLang="ja-JP" sz="1100" b="1" dirty="0">
                <a:latin typeface="Batang" panose="02030600000101010101"/>
              </a:rPr>
              <a:t>) </a:t>
            </a:r>
            <a:r>
              <a:rPr lang="ko-KR" altLang="ja-JP" sz="1100" b="1" dirty="0">
                <a:ea typeface="Batang" panose="02030600000101010101"/>
              </a:rPr>
              <a:t>또는 신체장애자수첩</a:t>
            </a:r>
            <a:r>
              <a:rPr lang="en-US" altLang="ja-JP" sz="1100" b="1" dirty="0">
                <a:latin typeface="Batang" panose="02030600000101010101"/>
              </a:rPr>
              <a:t>(1</a:t>
            </a:r>
            <a:r>
              <a:rPr lang="ko-KR" altLang="ja-JP" sz="1100" b="1" dirty="0">
                <a:ea typeface="Batang" panose="02030600000101010101"/>
              </a:rPr>
              <a:t>급</a:t>
            </a:r>
            <a:r>
              <a:rPr lang="en-US" altLang="ja-JP" sz="1100" b="1" dirty="0">
                <a:latin typeface="Batang" panose="02030600000101010101"/>
              </a:rPr>
              <a:t>, 2</a:t>
            </a:r>
            <a:r>
              <a:rPr lang="ko-KR" altLang="ja-JP" sz="1100" b="1" dirty="0">
                <a:ea typeface="Batang" panose="02030600000101010101"/>
              </a:rPr>
              <a:t>급</a:t>
            </a:r>
            <a:r>
              <a:rPr lang="en-US" altLang="ja-JP" sz="1100" b="1" dirty="0">
                <a:latin typeface="Batang" panose="02030600000101010101"/>
              </a:rPr>
              <a:t>)</a:t>
            </a:r>
            <a:r>
              <a:rPr lang="ko-KR" altLang="ja-JP" sz="1100" b="1" dirty="0">
                <a:ea typeface="Batang" panose="02030600000101010101"/>
              </a:rPr>
              <a:t>을 교부받은 경우</a:t>
            </a:r>
            <a:r>
              <a:rPr lang="en-US" altLang="ja-JP" sz="1100" b="1" dirty="0">
                <a:latin typeface="Batang" panose="02030600000101010101"/>
              </a:rPr>
              <a:t>, </a:t>
            </a:r>
            <a:r>
              <a:rPr lang="ko-KR" altLang="ja-JP" sz="1100" b="1" dirty="0">
                <a:ea typeface="Batang" panose="02030600000101010101"/>
              </a:rPr>
              <a:t>개인파산 </a:t>
            </a:r>
            <a:r>
              <a:rPr lang="ko-KR" altLang="ja-JP" sz="1100" dirty="0">
                <a:ea typeface="Batang" panose="02030600000101010101"/>
              </a:rPr>
              <a:t>등으로 상환이 어려운 상황이 발생한 경우는 </a:t>
            </a:r>
            <a:r>
              <a:rPr lang="ko-KR" altLang="ja-JP" sz="1100" b="1" dirty="0">
                <a:ea typeface="Batang" panose="02030600000101010101"/>
              </a:rPr>
              <a:t>전부 또는 일부 상환을 면제받을 수도 있습니다</a:t>
            </a:r>
            <a:r>
              <a:rPr lang="en-US" altLang="ja-JP" sz="1100" b="1" dirty="0" smtClean="0">
                <a:latin typeface="Batang" panose="02030600000101010101"/>
              </a:rPr>
              <a:t>.</a:t>
            </a:r>
          </a:p>
          <a:p>
            <a:pPr marL="177800" indent="-177800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n"/>
            </a:pPr>
            <a:r>
              <a:rPr lang="ko" sz="1100" b="1" dirty="0" smtClean="0">
                <a:solidFill>
                  <a:srgbClr val="0070C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상환 면제를 받으려면 신청이 필요합니다</a:t>
            </a:r>
            <a:r>
              <a:rPr lang="en-US" altLang="ko" sz="1100" b="1" dirty="0" smtClean="0">
                <a:solidFill>
                  <a:srgbClr val="0070C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ko" sz="1100" dirty="0" smtClean="0">
                <a:latin typeface="Batang" panose="02030600000101010101" pitchFamily="18" charset="-127"/>
                <a:ea typeface="Batang" panose="02030600000101010101" pitchFamily="18" charset="-127"/>
              </a:rPr>
              <a:t>(※대상자라도 자동으로 면제되지 않습니다). 사회복지협의회의 통지문을 확인한 후 기한 내에 신청해주십시오.</a:t>
            </a:r>
            <a:endParaRPr lang="en-US" altLang="ja-JP" sz="1100" dirty="0" smtClean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177800" indent="-177800" rtl="0">
              <a:lnSpc>
                <a:spcPct val="110000"/>
              </a:lnSpc>
            </a:pPr>
            <a:r>
              <a:rPr lang="ko" sz="1100" dirty="0">
                <a:latin typeface="Batang" panose="02030600000101010101" pitchFamily="18" charset="-127"/>
                <a:ea typeface="Batang" panose="02030600000101010101" pitchFamily="18" charset="-127"/>
              </a:rPr>
              <a:t>　 이사 등으로 </a:t>
            </a:r>
            <a:r>
              <a:rPr lang="ko" sz="1100" b="1" dirty="0">
                <a:latin typeface="Batang" panose="02030600000101010101" pitchFamily="18" charset="-127"/>
                <a:ea typeface="Batang" panose="02030600000101010101" pitchFamily="18" charset="-127"/>
              </a:rPr>
              <a:t>신청 시와 주소가 변경된 경우, 대출 신청을 한 사회복지협의회로 연락해주십시오.</a:t>
            </a:r>
            <a:endParaRPr lang="en-US" altLang="ja-JP" sz="1100" b="1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5453950" y="113244"/>
            <a:ext cx="16267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ko" sz="1200">
                <a:latin typeface="Batang" panose="02030600000101010101" pitchFamily="18" charset="-127"/>
                <a:ea typeface="Batang" panose="02030600000101010101" pitchFamily="18" charset="-127"/>
              </a:rPr>
              <a:t>2022년 8월 기준</a:t>
            </a: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626" y="34855"/>
            <a:ext cx="2068722" cy="303014"/>
          </a:xfrm>
          <a:prstGeom prst="rect">
            <a:avLst/>
          </a:prstGeom>
        </p:spPr>
      </p:pic>
      <p:sp>
        <p:nvSpPr>
          <p:cNvPr id="23" name="テキスト ボックス 22"/>
          <p:cNvSpPr txBox="1"/>
          <p:nvPr/>
        </p:nvSpPr>
        <p:spPr>
          <a:xfrm>
            <a:off x="359543" y="8763854"/>
            <a:ext cx="6120000" cy="778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lnSpc>
                <a:spcPct val="110000"/>
              </a:lnSpc>
            </a:pPr>
            <a:r>
              <a:rPr lang="ko" sz="900" dirty="0">
                <a:latin typeface="Batang" panose="02030600000101010101" pitchFamily="18" charset="-127"/>
                <a:ea typeface="Batang" panose="02030600000101010101" pitchFamily="18" charset="-127"/>
              </a:rPr>
              <a:t>※1 2022년 4월 이후의 긴급 소액자금, 종합 지원자금(최초 대출)의 특례 대출 신청분은 2023년도의 주민세</a:t>
            </a:r>
            <a:endParaRPr lang="en-US" altLang="ko" sz="9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rtl="0">
              <a:lnSpc>
                <a:spcPct val="110000"/>
              </a:lnSpc>
            </a:pPr>
            <a:r>
              <a:rPr lang="en-US" altLang="ko" sz="900" dirty="0">
                <a:latin typeface="Batang" panose="02030600000101010101" pitchFamily="18" charset="-127"/>
                <a:ea typeface="Batang" panose="02030600000101010101" pitchFamily="18" charset="-127"/>
              </a:rPr>
              <a:t>      </a:t>
            </a:r>
            <a:r>
              <a:rPr lang="ko" sz="900" dirty="0">
                <a:latin typeface="Batang" panose="02030600000101010101" pitchFamily="18" charset="-127"/>
                <a:ea typeface="Batang" panose="02030600000101010101" pitchFamily="18" charset="-127"/>
              </a:rPr>
              <a:t>비과세를 기준으로 상환 면제 판정이 내려지며, 거치 기간은 2023년 12월 말까지입니다.</a:t>
            </a:r>
            <a:endParaRPr lang="en-US" altLang="ja-JP" sz="9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>
              <a:lnSpc>
                <a:spcPct val="110000"/>
              </a:lnSpc>
              <a:spcBef>
                <a:spcPts val="300"/>
              </a:spcBef>
            </a:pPr>
            <a:r>
              <a:rPr lang="ko" sz="900" dirty="0">
                <a:latin typeface="Batang" panose="02030600000101010101" pitchFamily="18" charset="-127"/>
                <a:ea typeface="Batang" panose="02030600000101010101" pitchFamily="18" charset="-127"/>
              </a:rPr>
              <a:t>※2 상환 면제 후에도 자립상담지원기관 등을 통해 </a:t>
            </a:r>
            <a:r>
              <a:rPr lang="ko-KR" altLang="ja-JP" sz="900" dirty="0">
                <a:ea typeface="Batang" panose="02030600000101010101"/>
                <a:cs typeface="Times New Roman" panose="02020603050405020304" pitchFamily="18" charset="0"/>
              </a:rPr>
              <a:t>지속적으로 지원합니다</a:t>
            </a:r>
            <a:r>
              <a:rPr lang="en-US" altLang="ja-JP" sz="900" dirty="0" smtClean="0">
                <a:latin typeface="Batang" panose="02030600000101010101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0000"/>
              </a:lnSpc>
              <a:spcBef>
                <a:spcPts val="300"/>
              </a:spcBef>
            </a:pPr>
            <a:r>
              <a:rPr lang="ko" sz="900" dirty="0" smtClean="0">
                <a:latin typeface="Batang" panose="02030600000101010101" pitchFamily="18" charset="-127"/>
                <a:ea typeface="Batang" panose="02030600000101010101" pitchFamily="18" charset="-127"/>
              </a:rPr>
              <a:t>※</a:t>
            </a:r>
            <a:r>
              <a:rPr lang="ko" sz="900" dirty="0">
                <a:latin typeface="Batang" panose="02030600000101010101" pitchFamily="18" charset="-127"/>
                <a:ea typeface="Batang" panose="02030600000101010101" pitchFamily="18" charset="-127"/>
              </a:rPr>
              <a:t>3 채무자의 희망에 따라 거치 기간을 짧게 설정한 경우는 이에 해당되지 않습니다.</a:t>
            </a:r>
            <a:endParaRPr lang="en-US" altLang="ja-JP" sz="900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30" name="正方形/長方形 29"/>
          <p:cNvSpPr>
            <a:spLocks noChangeArrowheads="1"/>
          </p:cNvSpPr>
          <p:nvPr/>
        </p:nvSpPr>
        <p:spPr bwMode="auto">
          <a:xfrm>
            <a:off x="0" y="418741"/>
            <a:ext cx="6858000" cy="779107"/>
          </a:xfrm>
          <a:prstGeom prst="rect">
            <a:avLst/>
          </a:prstGeom>
          <a:solidFill>
            <a:srgbClr val="103185"/>
          </a:solidFill>
          <a:ln>
            <a:noFill/>
          </a:ln>
        </p:spPr>
        <p:txBody>
          <a:bodyPr rot="0" vert="horz" wrap="square" lIns="72000" tIns="102857" rIns="72000" bIns="34286" rtlCol="0" anchor="t" anchorCtr="0" upright="1">
            <a:spAutoFit/>
          </a:bodyPr>
          <a:lstStyle/>
          <a:p>
            <a:pPr algn="ctr" rtl="0">
              <a:lnSpc>
                <a:spcPct val="110000"/>
              </a:lnSpc>
              <a:spcBef>
                <a:spcPts val="600"/>
              </a:spcBef>
            </a:pPr>
            <a:r>
              <a:rPr lang="ko" b="1" dirty="0">
                <a:ln w="0"/>
                <a:solidFill>
                  <a:schemeClr val="bg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신종 코로나바이러스 감염증 확산에 따른 특례 조치</a:t>
            </a:r>
            <a:endParaRPr lang="en-US" altLang="ja-JP" b="1" dirty="0">
              <a:ln w="0"/>
              <a:solidFill>
                <a:schemeClr val="bg1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algn="ctr" rtl="0">
              <a:lnSpc>
                <a:spcPct val="110000"/>
              </a:lnSpc>
              <a:spcBef>
                <a:spcPts val="300"/>
              </a:spcBef>
            </a:pPr>
            <a:r>
              <a:rPr lang="ko" sz="2000" b="1" dirty="0">
                <a:ln w="0"/>
                <a:solidFill>
                  <a:schemeClr val="bg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‘긴급 소액자금 등의 특례 대출’ 상환 면제 안내</a:t>
            </a:r>
            <a:endParaRPr lang="en-US" altLang="ja-JP" sz="2000" b="1" dirty="0">
              <a:ln w="0"/>
              <a:solidFill>
                <a:schemeClr val="bg1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501684" y="1235734"/>
            <a:ext cx="1537600" cy="324498"/>
          </a:xfrm>
          <a:prstGeom prst="rect">
            <a:avLst/>
          </a:prstGeom>
          <a:solidFill>
            <a:schemeClr val="bg1"/>
          </a:solidFill>
        </p:spPr>
        <p:txBody>
          <a:bodyPr wrap="none" tIns="72000" bIns="36000" rtlCol="0">
            <a:spAutoFit/>
          </a:bodyPr>
          <a:lstStyle/>
          <a:p>
            <a:pPr algn="ctr" rtl="0"/>
            <a:r>
              <a:rPr lang="ko" sz="1400" b="1">
                <a:solidFill>
                  <a:srgbClr val="103185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상환 면제 포인트</a:t>
            </a: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142445" y="4663638"/>
            <a:ext cx="2125903" cy="324498"/>
          </a:xfrm>
          <a:prstGeom prst="rect">
            <a:avLst/>
          </a:prstGeom>
          <a:noFill/>
        </p:spPr>
        <p:txBody>
          <a:bodyPr wrap="none" tIns="72000" bIns="36000" rtlCol="0">
            <a:spAutoFit/>
          </a:bodyPr>
          <a:lstStyle/>
          <a:p>
            <a:pPr algn="ctr" rtl="0"/>
            <a:r>
              <a:rPr lang="ko" sz="1400" b="1" dirty="0">
                <a:solidFill>
                  <a:srgbClr val="103185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면제 조건과 면제 상한액</a:t>
            </a:r>
          </a:p>
        </p:txBody>
      </p:sp>
      <p:graphicFrame>
        <p:nvGraphicFramePr>
          <p:cNvPr id="15" name="表 14">
            <a:extLst>
              <a:ext uri="{FF2B5EF4-FFF2-40B4-BE49-F238E27FC236}">
                <a16:creationId xmlns:a16="http://schemas.microsoft.com/office/drawing/2014/main" id="{ECEFD95E-D4D8-49BA-A6A0-0558EC69D8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7406952"/>
              </p:ext>
            </p:extLst>
          </p:nvPr>
        </p:nvGraphicFramePr>
        <p:xfrm>
          <a:off x="197114" y="5004988"/>
          <a:ext cx="6427854" cy="36681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1716">
                  <a:extLst>
                    <a:ext uri="{9D8B030D-6E8A-4147-A177-3AD203B41FA5}">
                      <a16:colId xmlns:a16="http://schemas.microsoft.com/office/drawing/2014/main" val="2265011780"/>
                    </a:ext>
                  </a:extLst>
                </a:gridCol>
                <a:gridCol w="1142706">
                  <a:extLst>
                    <a:ext uri="{9D8B030D-6E8A-4147-A177-3AD203B41FA5}">
                      <a16:colId xmlns:a16="http://schemas.microsoft.com/office/drawing/2014/main" val="2662162304"/>
                    </a:ext>
                  </a:extLst>
                </a:gridCol>
                <a:gridCol w="1696720">
                  <a:extLst>
                    <a:ext uri="{9D8B030D-6E8A-4147-A177-3AD203B41FA5}">
                      <a16:colId xmlns:a16="http://schemas.microsoft.com/office/drawing/2014/main" val="3883302559"/>
                    </a:ext>
                  </a:extLst>
                </a:gridCol>
                <a:gridCol w="1216712">
                  <a:extLst>
                    <a:ext uri="{9D8B030D-6E8A-4147-A177-3AD203B41FA5}">
                      <a16:colId xmlns:a16="http://schemas.microsoft.com/office/drawing/2014/main" val="4291502834"/>
                    </a:ext>
                  </a:extLst>
                </a:gridCol>
              </a:tblGrid>
              <a:tr h="644403">
                <a:tc>
                  <a:txBody>
                    <a:bodyPr/>
                    <a:lstStyle/>
                    <a:p>
                      <a:pPr algn="ctr" rtl="0"/>
                      <a:r>
                        <a:rPr lang="ko" sz="1050" dirty="0">
                          <a:solidFill>
                            <a:schemeClr val="bg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자금 종류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318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ko" sz="1050">
                          <a:solidFill>
                            <a:schemeClr val="bg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면제 조건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318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ko" sz="1050" dirty="0">
                          <a:solidFill>
                            <a:schemeClr val="bg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면제 상한액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318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ko" sz="1050" dirty="0">
                          <a:solidFill>
                            <a:schemeClr val="bg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상환 개시 시기</a:t>
                      </a:r>
                      <a:endParaRPr kumimoji="1" lang="en-US" altLang="ja-JP" sz="1050" dirty="0">
                        <a:solidFill>
                          <a:schemeClr val="bg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  <a:p>
                      <a:pPr algn="ctr" rtl="0"/>
                      <a:r>
                        <a:rPr lang="ko" sz="1000" b="0" dirty="0">
                          <a:solidFill>
                            <a:schemeClr val="bg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※면제가 되지 않는 경우 등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31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6955525"/>
                  </a:ext>
                </a:extLst>
              </a:tr>
              <a:tr h="619619">
                <a:tc>
                  <a:txBody>
                    <a:bodyPr/>
                    <a:lstStyle/>
                    <a:p>
                      <a:pPr rtl="0"/>
                      <a:r>
                        <a:rPr lang="ko" sz="1050" dirty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긴급 소액자금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  <a:p>
                      <a:pPr rtl="0"/>
                      <a:r>
                        <a:rPr lang="ko" sz="1050" dirty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2022년 3월 말까지의 신청분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ko" sz="1050" dirty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2021년도 또는 2022년도에 </a:t>
                      </a:r>
                      <a:endParaRPr lang="en-US" altLang="ko" sz="1050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  <a:p>
                      <a:pPr algn="ctr" rtl="0"/>
                      <a:r>
                        <a:rPr lang="ko" sz="1050" b="1" dirty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주민세 비과세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ko" sz="1050" dirty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20만엔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ko" sz="1050" b="1" dirty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2023</a:t>
                      </a:r>
                      <a:r>
                        <a:rPr lang="ko" sz="1050" dirty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년 1월~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7290037"/>
                  </a:ext>
                </a:extLst>
              </a:tr>
              <a:tr h="446125">
                <a:tc>
                  <a:txBody>
                    <a:bodyPr/>
                    <a:lstStyle/>
                    <a:p>
                      <a:pPr rtl="0"/>
                      <a:r>
                        <a:rPr lang="ko" sz="105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긴급 소액자금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  <a:p>
                      <a:pPr rtl="0"/>
                      <a:r>
                        <a:rPr lang="ko" sz="105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2022년 4월 이후의 신청분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ko" sz="1050" b="0" dirty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2023년도에 </a:t>
                      </a:r>
                      <a:endParaRPr lang="en-US" altLang="ko" sz="1050" b="0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  <a:p>
                      <a:pPr algn="ctr" rtl="0"/>
                      <a:r>
                        <a:rPr lang="ko" sz="1050" b="1" dirty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주민세 비과세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ko" sz="1050" dirty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20만엔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ko" sz="1050" b="1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2024</a:t>
                      </a:r>
                      <a:r>
                        <a:rPr lang="ko" sz="105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년 1월~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9112311"/>
                  </a:ext>
                </a:extLst>
              </a:tr>
              <a:tr h="619619">
                <a:tc>
                  <a:txBody>
                    <a:bodyPr/>
                    <a:lstStyle/>
                    <a:p>
                      <a:pPr rtl="0"/>
                      <a:r>
                        <a:rPr lang="ko" sz="105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종합 지원자금(최초 대출분)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  <a:p>
                      <a:pPr rtl="0"/>
                      <a:r>
                        <a:rPr lang="ko" sz="105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2022년 3월 말까지의 신청분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ko" sz="1050" dirty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2021년도 또는 2022년도에 </a:t>
                      </a:r>
                      <a:endParaRPr lang="en-US" altLang="ko" sz="1050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  <a:p>
                      <a:pPr algn="ctr" rtl="0"/>
                      <a:r>
                        <a:rPr lang="ko" sz="1050" b="1" dirty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주민세 비과세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ko" sz="1050" dirty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45만엔(1인 가구)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  <a:p>
                      <a:pPr rtl="0"/>
                      <a:r>
                        <a:rPr lang="ko" sz="1050" dirty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60만엔(2인 이상 가구)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3207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" sz="1050" b="1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2023</a:t>
                      </a:r>
                      <a:r>
                        <a:rPr lang="ko" sz="105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년 1월~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9850853"/>
                  </a:ext>
                </a:extLst>
              </a:tr>
              <a:tr h="446125">
                <a:tc>
                  <a:txBody>
                    <a:bodyPr/>
                    <a:lstStyle/>
                    <a:p>
                      <a:pPr rtl="0"/>
                      <a:r>
                        <a:rPr lang="ko" sz="105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종합 지원자금(최초 대출분)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  <a:p>
                      <a:pPr rtl="0"/>
                      <a:r>
                        <a:rPr lang="ko" sz="105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2022년 4월 이후의 신청분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ko" sz="1050" b="0" dirty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2023년도에 </a:t>
                      </a:r>
                      <a:endParaRPr lang="en-US" altLang="ko" sz="1050" b="0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  <a:p>
                      <a:pPr algn="ctr" rtl="0"/>
                      <a:r>
                        <a:rPr lang="ko" sz="1050" b="1" dirty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주민세 비과세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ko" sz="1050" dirty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45만엔(1인 가구)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  <a:p>
                      <a:pPr rtl="0"/>
                      <a:r>
                        <a:rPr lang="ko" sz="1050" dirty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60만엔(2인 이상 가구)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3207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" sz="1050" b="1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2024</a:t>
                      </a:r>
                      <a:r>
                        <a:rPr lang="ko" sz="105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년 1월~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477175"/>
                  </a:ext>
                </a:extLst>
              </a:tr>
              <a:tr h="446125">
                <a:tc>
                  <a:txBody>
                    <a:bodyPr/>
                    <a:lstStyle/>
                    <a:p>
                      <a:pPr marL="0" marR="0" lvl="0" indent="0" algn="l" defTabSz="13207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" sz="105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종합 지원자금(연장 대출분)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ko" sz="1050" b="0" dirty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2023년도에 </a:t>
                      </a:r>
                      <a:endParaRPr lang="en-US" altLang="ko" sz="1050" b="0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  <a:p>
                      <a:pPr algn="ctr" rtl="0"/>
                      <a:r>
                        <a:rPr lang="ko" sz="1050" b="1" dirty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주민세 비과세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ko" sz="105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45만엔(1인 가구)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  <a:p>
                      <a:pPr rtl="0"/>
                      <a:r>
                        <a:rPr lang="ko" sz="105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60만엔(2인 이상 가구)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3207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" sz="1050" b="1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2024</a:t>
                      </a:r>
                      <a:r>
                        <a:rPr lang="ko" sz="105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년 1월~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302165"/>
                  </a:ext>
                </a:extLst>
              </a:tr>
              <a:tr h="446125">
                <a:tc>
                  <a:txBody>
                    <a:bodyPr/>
                    <a:lstStyle/>
                    <a:p>
                      <a:pPr marL="0" marR="0" lvl="0" indent="0" algn="l" defTabSz="13207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" sz="105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종합 지원자금(재대출)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ko" sz="1050" b="0" dirty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2024년도에 </a:t>
                      </a:r>
                      <a:endParaRPr lang="en-US" altLang="ko" sz="1050" b="0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  <a:p>
                      <a:pPr algn="ctr" rtl="0"/>
                      <a:r>
                        <a:rPr lang="ko" sz="1050" b="1" dirty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주민세 비과세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ko" sz="1050" dirty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45만엔(1인 가구)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  <a:p>
                      <a:pPr rtl="0"/>
                      <a:r>
                        <a:rPr lang="ko" sz="1050" dirty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60만엔(2인 이상 가구)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ko" sz="1050" b="1" dirty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2025</a:t>
                      </a:r>
                      <a:r>
                        <a:rPr lang="ko" sz="1050" dirty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년 1월~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74515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1433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テキスト ボックス 66"/>
          <p:cNvSpPr txBox="1"/>
          <p:nvPr/>
        </p:nvSpPr>
        <p:spPr>
          <a:xfrm>
            <a:off x="170612" y="7731337"/>
            <a:ext cx="6480000" cy="15619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ko-KR" altLang="ja-JP" sz="1100" dirty="0">
                <a:latin typeface="ＭＳ Ｐゴシック" panose="020B0600070205080204" pitchFamily="50" charset="-128"/>
                <a:ea typeface="Batang" panose="02030600000101010101"/>
              </a:rPr>
              <a:t>상환에 어려움을 겪고 계시면 우선 상담창구로 상담해주십시오</a:t>
            </a:r>
            <a:r>
              <a:rPr lang="en-US" altLang="ja-JP" sz="1100" dirty="0">
                <a:latin typeface="Batang" panose="02030600000101010101"/>
              </a:rPr>
              <a:t>.</a:t>
            </a:r>
            <a:endParaRPr lang="ja-JP" altLang="ja-JP" sz="1200" dirty="0">
              <a:latin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r>
              <a:rPr lang="ko-KR" altLang="ja-JP" sz="1100" dirty="0">
                <a:ea typeface="Batang" panose="02030600000101010101"/>
              </a:rPr>
              <a:t>월 상환액을 일정기간 감액받거나 상환 유예 처리를 받으실 수 있으며</a:t>
            </a:r>
            <a:r>
              <a:rPr lang="en-US" altLang="ja-JP" sz="1100" dirty="0">
                <a:latin typeface="Batang" panose="02030600000101010101"/>
              </a:rPr>
              <a:t>, </a:t>
            </a:r>
            <a:r>
              <a:rPr lang="ko-KR" altLang="ja-JP" sz="1100" dirty="0">
                <a:ea typeface="Batang" panose="02030600000101010101"/>
              </a:rPr>
              <a:t>상환 기간 중이라도 상환을 면제받는 경우가 있습니다</a:t>
            </a:r>
            <a:r>
              <a:rPr lang="en-US" altLang="ja-JP" sz="1100" dirty="0">
                <a:latin typeface="Batang" panose="02030600000101010101"/>
              </a:rPr>
              <a:t>(</a:t>
            </a:r>
            <a:r>
              <a:rPr lang="ko-KR" altLang="ja-JP" sz="1100" dirty="0">
                <a:ea typeface="Batang" panose="02030600000101010101"/>
              </a:rPr>
              <a:t>앞면의 「상환 면제 포인트」참조</a:t>
            </a:r>
            <a:r>
              <a:rPr lang="en-US" altLang="ja-JP" sz="1100" dirty="0" smtClean="0">
                <a:latin typeface="Batang" panose="02030600000101010101"/>
              </a:rPr>
              <a:t>).</a:t>
            </a:r>
          </a:p>
          <a:p>
            <a:r>
              <a:rPr lang="ko" sz="1100" dirty="0" smtClean="0">
                <a:latin typeface="Batang" panose="02030600000101010101" pitchFamily="18" charset="-127"/>
                <a:ea typeface="Batang" panose="02030600000101010101" pitchFamily="18" charset="-127"/>
              </a:rPr>
              <a:t>또한, 지원받을 수 있는 관계기관과 연결해드립니다.</a:t>
            </a:r>
            <a:endParaRPr kumimoji="1" lang="en-US" altLang="ja-JP" sz="1100" dirty="0" smtClean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rtl="0">
              <a:spcBef>
                <a:spcPts val="300"/>
              </a:spcBef>
            </a:pPr>
            <a:r>
              <a:rPr lang="ko" sz="1100" dirty="0" smtClean="0">
                <a:latin typeface="Batang" panose="02030600000101010101" pitchFamily="18" charset="-127"/>
                <a:ea typeface="Batang" panose="02030600000101010101" pitchFamily="18" charset="-127"/>
              </a:rPr>
              <a:t>【</a:t>
            </a:r>
            <a:r>
              <a:rPr lang="ko" sz="1100" dirty="0">
                <a:latin typeface="Batang" panose="02030600000101010101" pitchFamily="18" charset="-127"/>
                <a:ea typeface="Batang" panose="02030600000101010101" pitchFamily="18" charset="-127"/>
              </a:rPr>
              <a:t>이용대상자】 상환 면제 대상자는 아니지만 상환에 어려움을 겪고 있는 분</a:t>
            </a:r>
            <a:r>
              <a:rPr lang="en-US" altLang="ja-JP" sz="1100" dirty="0">
                <a:latin typeface="Batang" panose="02030600000101010101" pitchFamily="18" charset="-127"/>
                <a:ea typeface="Batang" panose="02030600000101010101" pitchFamily="18" charset="-127"/>
              </a:rPr>
              <a:t/>
            </a:r>
            <a:br>
              <a:rPr lang="en-US" altLang="ja-JP" sz="1100" dirty="0">
                <a:latin typeface="Batang" panose="02030600000101010101" pitchFamily="18" charset="-127"/>
                <a:ea typeface="Batang" panose="02030600000101010101" pitchFamily="18" charset="-127"/>
              </a:rPr>
            </a:br>
            <a:r>
              <a:rPr lang="ko" sz="1100" dirty="0">
                <a:latin typeface="Batang" panose="02030600000101010101" pitchFamily="18" charset="-127"/>
                <a:ea typeface="Batang" panose="02030600000101010101" pitchFamily="18" charset="-127"/>
              </a:rPr>
              <a:t>【상담창구】 거주하는 도도부현에 따라 다릅니다. 자세한 내용은 도도부현 사회복지협의회에서</a:t>
            </a:r>
            <a:endParaRPr lang="en-US" altLang="ko" sz="11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rtl="0">
              <a:spcBef>
                <a:spcPts val="300"/>
              </a:spcBef>
            </a:pPr>
            <a:r>
              <a:rPr lang="en-US" altLang="ko" sz="1100" dirty="0">
                <a:latin typeface="Batang" panose="02030600000101010101" pitchFamily="18" charset="-127"/>
                <a:ea typeface="Batang" panose="02030600000101010101" pitchFamily="18" charset="-127"/>
              </a:rPr>
              <a:t> 	</a:t>
            </a:r>
            <a:r>
              <a:rPr lang="ko" sz="1100" dirty="0">
                <a:latin typeface="Batang" panose="02030600000101010101" pitchFamily="18" charset="-127"/>
                <a:ea typeface="Batang" panose="02030600000101010101" pitchFamily="18" charset="-127"/>
              </a:rPr>
              <a:t>발송한 면제 안내문, 홈페이지 등에서 확인해주십시오.</a:t>
            </a:r>
            <a:endParaRPr lang="en-US" altLang="ja-JP" sz="11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rtl="0">
              <a:spcBef>
                <a:spcPts val="300"/>
              </a:spcBef>
            </a:pPr>
            <a:r>
              <a:rPr lang="ko" sz="1100" dirty="0">
                <a:latin typeface="Batang" panose="02030600000101010101" pitchFamily="18" charset="-127"/>
                <a:ea typeface="Batang" panose="02030600000101010101" pitchFamily="18" charset="-127"/>
              </a:rPr>
              <a:t>　　　　　　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189000" y="924077"/>
            <a:ext cx="5265636" cy="6668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lnSpc>
                <a:spcPct val="110000"/>
              </a:lnSpc>
            </a:pPr>
            <a:r>
              <a:rPr lang="ko" sz="1100" dirty="0">
                <a:latin typeface="Batang" panose="02030600000101010101" pitchFamily="18" charset="-127"/>
                <a:ea typeface="Batang" panose="02030600000101010101" pitchFamily="18" charset="-127"/>
              </a:rPr>
              <a:t>함께 가계를 재검토하고 수입·지출 상황을 개선하는 서비스, 채무정리 서비스 이외에도 헬로워크(공공직업안정소) 등과 연계해서 취업 지원 서비스를 제공합니다.</a:t>
            </a:r>
            <a:endParaRPr kumimoji="1" lang="en-US" altLang="ja-JP" sz="11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rtl="0">
              <a:lnSpc>
                <a:spcPct val="110000"/>
              </a:lnSpc>
              <a:spcBef>
                <a:spcPts val="300"/>
              </a:spcBef>
            </a:pPr>
            <a:r>
              <a:rPr lang="ko" sz="1100" dirty="0">
                <a:latin typeface="Batang" panose="02030600000101010101" pitchFamily="18" charset="-127"/>
                <a:ea typeface="Batang" panose="02030600000101010101" pitchFamily="18" charset="-127"/>
              </a:rPr>
              <a:t>【이용대상자】 수입이나 생계에 불안을 느끼고 있는 분</a:t>
            </a:r>
            <a:endParaRPr kumimoji="1" lang="en-US" altLang="ja-JP" sz="1100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311080">
            <a:off x="5863853" y="958170"/>
            <a:ext cx="293786" cy="249718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945" y="7195826"/>
            <a:ext cx="844059" cy="704790"/>
          </a:xfrm>
          <a:prstGeom prst="rect">
            <a:avLst/>
          </a:prstGeom>
        </p:spPr>
      </p:pic>
      <p:pic>
        <p:nvPicPr>
          <p:cNvPr id="53" name="図 5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5124" y="695298"/>
            <a:ext cx="391732" cy="535569"/>
          </a:xfrm>
          <a:prstGeom prst="rect">
            <a:avLst/>
          </a:prstGeom>
        </p:spPr>
      </p:pic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9258647"/>
              </p:ext>
            </p:extLst>
          </p:nvPr>
        </p:nvGraphicFramePr>
        <p:xfrm>
          <a:off x="203205" y="4257800"/>
          <a:ext cx="5421268" cy="2723748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1666965">
                  <a:extLst>
                    <a:ext uri="{9D8B030D-6E8A-4147-A177-3AD203B41FA5}">
                      <a16:colId xmlns:a16="http://schemas.microsoft.com/office/drawing/2014/main" val="2997740211"/>
                    </a:ext>
                  </a:extLst>
                </a:gridCol>
                <a:gridCol w="681943">
                  <a:extLst>
                    <a:ext uri="{9D8B030D-6E8A-4147-A177-3AD203B41FA5}">
                      <a16:colId xmlns:a16="http://schemas.microsoft.com/office/drawing/2014/main" val="454930295"/>
                    </a:ext>
                  </a:extLst>
                </a:gridCol>
                <a:gridCol w="3072360">
                  <a:extLst>
                    <a:ext uri="{9D8B030D-6E8A-4147-A177-3AD203B41FA5}">
                      <a16:colId xmlns:a16="http://schemas.microsoft.com/office/drawing/2014/main" val="3504743626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 rtl="0">
                        <a:lnSpc>
                          <a:spcPct val="110000"/>
                        </a:lnSpc>
                      </a:pPr>
                      <a:r>
                        <a:rPr sz="1200" dirty="0" err="1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주요</a:t>
                      </a:r>
                      <a:r>
                        <a:rPr sz="1200" dirty="0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 </a:t>
                      </a:r>
                      <a:r>
                        <a:rPr sz="1200" dirty="0" err="1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상담창구</a:t>
                      </a:r>
                      <a:endParaRPr kumimoji="1" lang="en-US" altLang="ja-JP" sz="1200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0000"/>
                        </a:lnSpc>
                      </a:pPr>
                      <a:r>
                        <a:rPr sz="1200" dirty="0" err="1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전화</a:t>
                      </a:r>
                      <a:endParaRPr sz="1200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0000"/>
                        </a:lnSpc>
                      </a:pPr>
                      <a:r>
                        <a:rPr sz="1200" dirty="0" err="1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지원</a:t>
                      </a:r>
                      <a:r>
                        <a:rPr sz="1200" dirty="0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 </a:t>
                      </a:r>
                      <a:r>
                        <a:rPr sz="1200" dirty="0" err="1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내용</a:t>
                      </a:r>
                      <a:endParaRPr sz="1200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3805579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 rtl="0">
                        <a:lnSpc>
                          <a:spcPct val="110000"/>
                        </a:lnSpc>
                      </a:pPr>
                      <a:r>
                        <a:rPr lang="ko" sz="1000" b="0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소비자 핫라인</a:t>
                      </a:r>
                      <a:r>
                        <a:rPr kumimoji="1" lang="en-US" altLang="ja-JP" sz="1000" b="0" dirty="0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/>
                      </a:r>
                      <a:br>
                        <a:rPr kumimoji="1" lang="en-US" altLang="ja-JP" sz="1000" b="0" dirty="0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</a:br>
                      <a:r>
                        <a:rPr lang="ko" sz="1000" b="0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(소비생활 상담창구)</a:t>
                      </a:r>
                      <a:endParaRPr kumimoji="1" lang="en-US" altLang="ja-JP" sz="1000" b="0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marL="36000" marR="36000" marT="72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0000"/>
                        </a:lnSpc>
                      </a:pPr>
                      <a:r>
                        <a:rPr lang="ko" sz="900" b="0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188</a:t>
                      </a:r>
                      <a:endParaRPr kumimoji="1" lang="ja-JP" altLang="en-US" sz="900" b="0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marL="36000" marR="36000" marT="72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0000"/>
                        </a:lnSpc>
                      </a:pPr>
                      <a:r>
                        <a:rPr lang="ko" sz="900" b="0" dirty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소비자 문제를 상담받을 수 있는 가까운 소비생활 상담창구를 안내해드립니다.</a:t>
                      </a:r>
                    </a:p>
                  </a:txBody>
                  <a:tcPr marT="72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9779498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 rtl="0">
                        <a:lnSpc>
                          <a:spcPct val="110000"/>
                        </a:lnSpc>
                      </a:pPr>
                      <a:r>
                        <a:rPr lang="ko" sz="1000" b="0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일본사법지원센터</a:t>
                      </a:r>
                      <a:endParaRPr kumimoji="1" lang="en-US" altLang="ja-JP" sz="1000" b="0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  <a:p>
                      <a:pPr algn="ctr" rtl="0">
                        <a:lnSpc>
                          <a:spcPct val="110000"/>
                        </a:lnSpc>
                      </a:pPr>
                      <a:r>
                        <a:rPr lang="ko" sz="1000" b="0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(법 테라스·서포트 다이얼)</a:t>
                      </a:r>
                    </a:p>
                  </a:txBody>
                  <a:tcPr marL="36000" marR="36000" marT="72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0000"/>
                        </a:lnSpc>
                      </a:pPr>
                      <a:r>
                        <a:rPr lang="ko" sz="900" b="0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0570-078374</a:t>
                      </a:r>
                      <a:endParaRPr kumimoji="1" lang="ja-JP" altLang="en-US" sz="900" b="0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marL="36000" marR="36000" marT="72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0000"/>
                        </a:lnSpc>
                      </a:pPr>
                      <a:r>
                        <a:rPr lang="ko" sz="900" b="0" dirty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경제적 여유가 없는 분을 대상으로 무료법률상담, 변호사 및 법무사 비용 대신 지급 제도 등을 안내해드립니다.</a:t>
                      </a:r>
                    </a:p>
                  </a:txBody>
                  <a:tcPr marT="72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489910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 rtl="0">
                        <a:lnSpc>
                          <a:spcPct val="110000"/>
                        </a:lnSpc>
                      </a:pPr>
                      <a:r>
                        <a:rPr lang="ko" sz="1000" b="0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일본변호사연합회</a:t>
                      </a:r>
                      <a:endParaRPr kumimoji="1" lang="en-US" altLang="ja-JP" sz="1000" b="0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  <a:p>
                      <a:pPr algn="ctr" rtl="0">
                        <a:lnSpc>
                          <a:spcPct val="110000"/>
                        </a:lnSpc>
                      </a:pPr>
                      <a:r>
                        <a:rPr lang="ko" sz="1000" b="0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(해바라기 고민 상담 110번)</a:t>
                      </a:r>
                    </a:p>
                  </a:txBody>
                  <a:tcPr marL="36000" marR="36000" marT="72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0000"/>
                        </a:lnSpc>
                      </a:pPr>
                      <a:r>
                        <a:rPr lang="ko" sz="900" b="0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0570-783-110</a:t>
                      </a:r>
                      <a:endParaRPr kumimoji="1" lang="ja-JP" altLang="en-US" sz="900" b="0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marL="36000" marR="36000" marT="72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0000"/>
                        </a:lnSpc>
                      </a:pPr>
                      <a:r>
                        <a:rPr lang="ko" sz="900" b="0" dirty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가까운 변호사회 상담센터로 연결해서 상담 예약 등을 도와드립니다.</a:t>
                      </a:r>
                    </a:p>
                  </a:txBody>
                  <a:tcPr marT="72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9658108"/>
                  </a:ext>
                </a:extLst>
              </a:tr>
              <a:tr h="501269">
                <a:tc>
                  <a:txBody>
                    <a:bodyPr/>
                    <a:lstStyle/>
                    <a:p>
                      <a:pPr marL="0" marR="0" lvl="0" indent="0" algn="ctr" defTabSz="1320759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" sz="1000" b="0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법무사 종합상담센터</a:t>
                      </a:r>
                    </a:p>
                  </a:txBody>
                  <a:tcPr marL="36000" marR="36000" marT="72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rtl="0">
                        <a:lnSpc>
                          <a:spcPct val="110000"/>
                        </a:lnSpc>
                      </a:pPr>
                      <a:r>
                        <a:rPr lang="ko" sz="900" b="0" dirty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가까운 법무사 종합상담센터에서 과오납 유무 확인 등에 관한 상담을 받으실 수 있습니다.</a:t>
                      </a:r>
                      <a:endParaRPr kumimoji="1" lang="en-US" altLang="ja-JP" sz="900" b="0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  <a:p>
                      <a:pPr algn="l" rtl="0">
                        <a:lnSpc>
                          <a:spcPct val="110000"/>
                        </a:lnSpc>
                        <a:spcBef>
                          <a:spcPts val="300"/>
                        </a:spcBef>
                      </a:pPr>
                      <a:r>
                        <a:rPr lang="ko" sz="900" b="0" dirty="0">
                          <a:latin typeface="Batang" panose="02030600000101010101" pitchFamily="18" charset="-127"/>
                          <a:ea typeface="Batang" panose="02030600000101010101" pitchFamily="18" charset="-127"/>
                          <a:hlinkClick r:id="rId5"/>
                        </a:rPr>
                        <a:t>https://www.shiho-shoshi.or.jp/activity/consultation/center_list/</a:t>
                      </a:r>
                      <a:endParaRPr kumimoji="1" lang="ja-JP" altLang="en-US" sz="900" b="0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marT="72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rtl="0"/>
                      <a:endParaRPr kumimoji="1" lang="ja-JP" altLang="en-US" sz="105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8096389"/>
                  </a:ext>
                </a:extLst>
              </a:tr>
              <a:tr h="409187">
                <a:tc>
                  <a:txBody>
                    <a:bodyPr/>
                    <a:lstStyle/>
                    <a:p>
                      <a:pPr algn="ctr" rtl="0">
                        <a:lnSpc>
                          <a:spcPct val="110000"/>
                        </a:lnSpc>
                      </a:pPr>
                      <a:r>
                        <a:rPr lang="ko" sz="1000" b="0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다중 채무 상담창구</a:t>
                      </a:r>
                    </a:p>
                  </a:txBody>
                  <a:tcPr marL="36000" marR="36000" marT="72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rtl="0">
                        <a:lnSpc>
                          <a:spcPct val="110000"/>
                        </a:lnSpc>
                        <a:spcBef>
                          <a:spcPts val="300"/>
                        </a:spcBef>
                      </a:pPr>
                      <a:r>
                        <a:rPr lang="ko" sz="900" b="0" dirty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금융청 홈페이지에서 다중 채무 상담창구 목록을 확인할 수 있습니다.</a:t>
                      </a:r>
                      <a:endParaRPr kumimoji="1" lang="en-US" altLang="ja-JP" sz="900" b="0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  <a:p>
                      <a:pPr algn="l" rtl="0">
                        <a:lnSpc>
                          <a:spcPct val="110000"/>
                        </a:lnSpc>
                        <a:spcBef>
                          <a:spcPts val="300"/>
                        </a:spcBef>
                      </a:pPr>
                      <a:r>
                        <a:rPr lang="ko" sz="900" b="0" dirty="0">
                          <a:latin typeface="Batang" panose="02030600000101010101" pitchFamily="18" charset="-127"/>
                          <a:ea typeface="Batang" panose="02030600000101010101" pitchFamily="18" charset="-127"/>
                          <a:hlinkClick r:id="rId6"/>
                        </a:rPr>
                        <a:t>https://www.fsa.go.jp/soudan/</a:t>
                      </a:r>
                      <a:endParaRPr kumimoji="1" lang="ja-JP" altLang="en-US" sz="900" b="0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marT="72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rtl="0"/>
                      <a:endParaRPr kumimoji="1" lang="ja-JP" altLang="en-US" sz="105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89878073"/>
                  </a:ext>
                </a:extLst>
              </a:tr>
            </a:tbl>
          </a:graphicData>
        </a:graphic>
      </p:graphicFrame>
      <p:sp>
        <p:nvSpPr>
          <p:cNvPr id="56" name="テキスト ボックス 55"/>
          <p:cNvSpPr txBox="1"/>
          <p:nvPr/>
        </p:nvSpPr>
        <p:spPr>
          <a:xfrm>
            <a:off x="5345000" y="6090356"/>
            <a:ext cx="1862553" cy="346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>
              <a:lnSpc>
                <a:spcPct val="110000"/>
              </a:lnSpc>
            </a:pPr>
            <a:r>
              <a:rPr lang="ko" sz="800" dirty="0">
                <a:latin typeface="Batang" panose="02030600000101010101" pitchFamily="18" charset="-127"/>
                <a:ea typeface="Batang" panose="02030600000101010101" pitchFamily="18" charset="-127"/>
              </a:rPr>
              <a:t>다중 채무 상담창구 목록</a:t>
            </a:r>
            <a:endParaRPr kumimoji="1" lang="en-US" altLang="ja-JP" sz="8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algn="ctr" rtl="0">
              <a:lnSpc>
                <a:spcPct val="110000"/>
              </a:lnSpc>
            </a:pPr>
            <a:r>
              <a:rPr lang="ko" sz="800" dirty="0">
                <a:latin typeface="Batang" panose="02030600000101010101" pitchFamily="18" charset="-127"/>
                <a:ea typeface="Batang" panose="02030600000101010101" pitchFamily="18" charset="-127"/>
              </a:rPr>
              <a:t>(금융청 홈페이지)</a:t>
            </a: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5531922" y="4800640"/>
            <a:ext cx="1446093" cy="482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>
              <a:lnSpc>
                <a:spcPct val="110000"/>
              </a:lnSpc>
            </a:pPr>
            <a:r>
              <a:rPr lang="ko" sz="800" dirty="0">
                <a:latin typeface="Batang" panose="02030600000101010101" pitchFamily="18" charset="-127"/>
                <a:ea typeface="Batang" panose="02030600000101010101" pitchFamily="18" charset="-127"/>
              </a:rPr>
              <a:t>법무사 종합상담센터 목록</a:t>
            </a:r>
            <a:endParaRPr kumimoji="1" lang="en-US" altLang="ja-JP" sz="8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algn="ctr" rtl="0">
              <a:lnSpc>
                <a:spcPct val="110000"/>
              </a:lnSpc>
            </a:pPr>
            <a:r>
              <a:rPr lang="ko" sz="800" dirty="0">
                <a:latin typeface="Batang" panose="02030600000101010101" pitchFamily="18" charset="-127"/>
                <a:ea typeface="Batang" panose="02030600000101010101" pitchFamily="18" charset="-127"/>
              </a:rPr>
              <a:t>(일본 법무사회 연합회</a:t>
            </a:r>
            <a:r>
              <a:rPr kumimoji="1" lang="en-US" altLang="ja-JP" sz="800" dirty="0">
                <a:latin typeface="Batang" panose="02030600000101010101" pitchFamily="18" charset="-127"/>
                <a:ea typeface="Batang" panose="02030600000101010101" pitchFamily="18" charset="-127"/>
              </a:rPr>
              <a:t/>
            </a:r>
            <a:br>
              <a:rPr kumimoji="1" lang="en-US" altLang="ja-JP" sz="800" dirty="0">
                <a:latin typeface="Batang" panose="02030600000101010101" pitchFamily="18" charset="-127"/>
                <a:ea typeface="Batang" panose="02030600000101010101" pitchFamily="18" charset="-127"/>
              </a:rPr>
            </a:br>
            <a:r>
              <a:rPr lang="ko" sz="800" dirty="0">
                <a:latin typeface="Batang" panose="02030600000101010101" pitchFamily="18" charset="-127"/>
                <a:ea typeface="Batang" panose="02030600000101010101" pitchFamily="18" charset="-127"/>
              </a:rPr>
              <a:t>　 홈페이지)</a:t>
            </a:r>
          </a:p>
        </p:txBody>
      </p:sp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048733"/>
              </p:ext>
            </p:extLst>
          </p:nvPr>
        </p:nvGraphicFramePr>
        <p:xfrm>
          <a:off x="252000" y="1655317"/>
          <a:ext cx="5400000" cy="1353168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1152000">
                  <a:extLst>
                    <a:ext uri="{9D8B030D-6E8A-4147-A177-3AD203B41FA5}">
                      <a16:colId xmlns:a16="http://schemas.microsoft.com/office/drawing/2014/main" val="1848496945"/>
                    </a:ext>
                  </a:extLst>
                </a:gridCol>
                <a:gridCol w="4248000">
                  <a:extLst>
                    <a:ext uri="{9D8B030D-6E8A-4147-A177-3AD203B41FA5}">
                      <a16:colId xmlns:a16="http://schemas.microsoft.com/office/drawing/2014/main" val="4188972107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 rtl="0">
                        <a:lnSpc>
                          <a:spcPct val="110000"/>
                        </a:lnSpc>
                      </a:pPr>
                      <a:r>
                        <a:rPr sz="1200" dirty="0" err="1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주요</a:t>
                      </a:r>
                      <a:r>
                        <a:rPr sz="1200" dirty="0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 </a:t>
                      </a:r>
                      <a:r>
                        <a:rPr sz="1200" dirty="0" err="1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상담창구</a:t>
                      </a:r>
                      <a:endParaRPr sz="1200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0000"/>
                        </a:lnSpc>
                        <a:spcBef>
                          <a:spcPts val="300"/>
                        </a:spcBef>
                      </a:pPr>
                      <a:r>
                        <a:rPr sz="1200" dirty="0" err="1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지원</a:t>
                      </a:r>
                      <a:r>
                        <a:rPr sz="1200" dirty="0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 </a:t>
                      </a:r>
                      <a:r>
                        <a:rPr sz="1200" dirty="0" err="1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내용</a:t>
                      </a:r>
                      <a:endParaRPr kumimoji="1" lang="en-US" altLang="ja-JP" sz="1200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7187888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 rtl="0">
                        <a:lnSpc>
                          <a:spcPct val="110000"/>
                        </a:lnSpc>
                      </a:pPr>
                      <a:r>
                        <a:rPr lang="ko" sz="1000" b="0">
                          <a:latin typeface="바탕" panose="02030600000101010101" pitchFamily="18" charset="-127"/>
                          <a:ea typeface="바탕" panose="02030600000101010101" pitchFamily="18" charset="-127"/>
                        </a:rPr>
                        <a:t>자립상담지원기관</a:t>
                      </a:r>
                    </a:p>
                  </a:txBody>
                  <a:tcPr marL="36000" marR="36000" marT="72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10000"/>
                        </a:lnSpc>
                      </a:pPr>
                      <a:r>
                        <a:rPr lang="ko" sz="900" dirty="0">
                          <a:latin typeface="바탕" panose="02030600000101010101" pitchFamily="18" charset="-127"/>
                          <a:ea typeface="바탕" panose="02030600000101010101" pitchFamily="18" charset="-127"/>
                        </a:rPr>
                        <a:t>가계 개선 지원사업 등 생활 전반의 어려움을 상담해드립니다.</a:t>
                      </a:r>
                      <a:endParaRPr lang="en-US" altLang="ja-JP" sz="900" dirty="0">
                        <a:latin typeface="바탕" panose="02030600000101010101" pitchFamily="18" charset="-127"/>
                        <a:ea typeface="바탕" panose="02030600000101010101" pitchFamily="18" charset="-127"/>
                      </a:endParaRPr>
                    </a:p>
                    <a:p>
                      <a:pPr rtl="0">
                        <a:lnSpc>
                          <a:spcPct val="110000"/>
                        </a:lnSpc>
                        <a:spcBef>
                          <a:spcPts val="300"/>
                        </a:spcBef>
                      </a:pPr>
                      <a:r>
                        <a:rPr lang="ko" sz="900" b="0" dirty="0">
                          <a:latin typeface="바탕" panose="02030600000101010101" pitchFamily="18" charset="-127"/>
                          <a:ea typeface="바탕" panose="02030600000101010101" pitchFamily="18" charset="-127"/>
                          <a:hlinkClick r:id="rId7"/>
                        </a:rPr>
                        <a:t>https://www.mhlw.go.jp/content/000936284.pdf</a:t>
                      </a:r>
                      <a:endParaRPr kumimoji="1" lang="en-US" altLang="ja-JP" sz="900" b="0" dirty="0">
                        <a:latin typeface="바탕" panose="02030600000101010101" pitchFamily="18" charset="-127"/>
                        <a:ea typeface="바탕" panose="02030600000101010101" pitchFamily="18" charset="-127"/>
                      </a:endParaRPr>
                    </a:p>
                  </a:txBody>
                  <a:tcPr marT="72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1393575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pPr algn="ctr" rtl="0">
                        <a:lnSpc>
                          <a:spcPct val="110000"/>
                        </a:lnSpc>
                      </a:pPr>
                      <a:r>
                        <a:rPr lang="ko" sz="1000" b="0" dirty="0">
                          <a:latin typeface="바탕" panose="02030600000101010101" pitchFamily="18" charset="-127"/>
                          <a:ea typeface="바탕" panose="02030600000101010101" pitchFamily="18" charset="-127"/>
                        </a:rPr>
                        <a:t>헬로워크</a:t>
                      </a:r>
                      <a:endParaRPr lang="en-US" altLang="ko" sz="1000" b="0" dirty="0">
                        <a:latin typeface="바탕" panose="02030600000101010101" pitchFamily="18" charset="-127"/>
                        <a:ea typeface="바탕" panose="02030600000101010101" pitchFamily="18" charset="-127"/>
                      </a:endParaRPr>
                    </a:p>
                    <a:p>
                      <a:pPr algn="ctr" rtl="0">
                        <a:lnSpc>
                          <a:spcPct val="110000"/>
                        </a:lnSpc>
                      </a:pPr>
                      <a:r>
                        <a:rPr lang="ko" sz="1000" b="0" dirty="0">
                          <a:latin typeface="바탕" panose="02030600000101010101" pitchFamily="18" charset="-127"/>
                          <a:ea typeface="바탕" panose="02030600000101010101" pitchFamily="18" charset="-127"/>
                        </a:rPr>
                        <a:t>(공공직업안정소)</a:t>
                      </a:r>
                    </a:p>
                  </a:txBody>
                  <a:tcPr marL="36000" marR="36000" marT="72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10000"/>
                        </a:lnSpc>
                      </a:pPr>
                      <a:r>
                        <a:rPr lang="ko" sz="900" dirty="0">
                          <a:latin typeface="바탕" panose="02030600000101010101" pitchFamily="18" charset="-127"/>
                          <a:ea typeface="바탕" panose="02030600000101010101" pitchFamily="18" charset="-127"/>
                        </a:rPr>
                        <a:t>일자리 상담, 소개뿐만 아니라 취업 준비, 직업 훈련 등을 지원합니다.</a:t>
                      </a:r>
                      <a:endParaRPr lang="en-US" altLang="ja-JP" sz="900" dirty="0">
                        <a:latin typeface="바탕" panose="02030600000101010101" pitchFamily="18" charset="-127"/>
                        <a:ea typeface="바탕" panose="02030600000101010101" pitchFamily="18" charset="-127"/>
                      </a:endParaRPr>
                    </a:p>
                    <a:p>
                      <a:pPr rtl="0">
                        <a:lnSpc>
                          <a:spcPct val="110000"/>
                        </a:lnSpc>
                        <a:spcBef>
                          <a:spcPts val="300"/>
                        </a:spcBef>
                      </a:pPr>
                      <a:r>
                        <a:rPr lang="ko" sz="900" b="0" dirty="0">
                          <a:latin typeface="바탕" panose="02030600000101010101" pitchFamily="18" charset="-127"/>
                          <a:ea typeface="바탕" panose="02030600000101010101" pitchFamily="18" charset="-127"/>
                          <a:hlinkClick r:id="rId8"/>
                        </a:rPr>
                        <a:t>https://www.mhlw.go.jp/stf/seisakunitsuite/bunya/koyou_roudou/koyou/hellowork.html</a:t>
                      </a:r>
                      <a:endParaRPr kumimoji="1" lang="ja-JP" altLang="en-US" sz="900" b="0" dirty="0">
                        <a:latin typeface="바탕" panose="02030600000101010101" pitchFamily="18" charset="-127"/>
                        <a:ea typeface="바탕" panose="02030600000101010101" pitchFamily="18" charset="-127"/>
                      </a:endParaRPr>
                    </a:p>
                  </a:txBody>
                  <a:tcPr marT="72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9159688"/>
                  </a:ext>
                </a:extLst>
              </a:tr>
            </a:tbl>
          </a:graphicData>
        </a:graphic>
      </p:graphicFrame>
      <p:sp>
        <p:nvSpPr>
          <p:cNvPr id="63" name="テキスト ボックス 62"/>
          <p:cNvSpPr txBox="1"/>
          <p:nvPr/>
        </p:nvSpPr>
        <p:spPr>
          <a:xfrm>
            <a:off x="5350956" y="1332754"/>
            <a:ext cx="1862553" cy="346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>
              <a:lnSpc>
                <a:spcPct val="110000"/>
              </a:lnSpc>
            </a:pPr>
            <a:r>
              <a:rPr lang="ko" sz="800" dirty="0">
                <a:latin typeface="Batang" panose="02030600000101010101" pitchFamily="18" charset="-127"/>
                <a:ea typeface="Batang" panose="02030600000101010101" pitchFamily="18" charset="-127"/>
              </a:rPr>
              <a:t>자립상담지원기관 목록</a:t>
            </a:r>
            <a:endParaRPr kumimoji="1" lang="en-US" altLang="ja-JP" sz="8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algn="ctr" rtl="0">
              <a:lnSpc>
                <a:spcPct val="110000"/>
              </a:lnSpc>
            </a:pPr>
            <a:r>
              <a:rPr lang="ko" sz="800" dirty="0">
                <a:latin typeface="Batang" panose="02030600000101010101" pitchFamily="18" charset="-127"/>
                <a:ea typeface="Batang" panose="02030600000101010101" pitchFamily="18" charset="-127"/>
              </a:rPr>
              <a:t>(후생노동성 홈페이지)</a:t>
            </a:r>
            <a:endParaRPr kumimoji="1" lang="en-US" altLang="ja-JP" sz="800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54" name="正方形/長方形 53"/>
          <p:cNvSpPr>
            <a:spLocks noChangeArrowheads="1"/>
          </p:cNvSpPr>
          <p:nvPr/>
        </p:nvSpPr>
        <p:spPr bwMode="auto">
          <a:xfrm>
            <a:off x="0" y="21178"/>
            <a:ext cx="6858000" cy="415481"/>
          </a:xfrm>
          <a:prstGeom prst="rect">
            <a:avLst/>
          </a:prstGeom>
          <a:noFill/>
          <a:ln>
            <a:noFill/>
          </a:ln>
        </p:spPr>
        <p:txBody>
          <a:bodyPr rot="0" vert="horz" wrap="square" lIns="72000" tIns="102857" rIns="72000" bIns="34286" rtlCol="0" anchor="t" anchorCtr="0" upright="1">
            <a:spAutoFit/>
          </a:bodyPr>
          <a:lstStyle/>
          <a:p>
            <a:pPr algn="ctr" rtl="0"/>
            <a:r>
              <a:rPr lang="ko" b="1" dirty="0">
                <a:solidFill>
                  <a:srgbClr val="103185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상환에 어려움을 겪는 채무자를 위한 관계기관 안내</a:t>
            </a: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5598346" y="2475203"/>
            <a:ext cx="1367771" cy="346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>
              <a:lnSpc>
                <a:spcPct val="110000"/>
              </a:lnSpc>
            </a:pPr>
            <a:r>
              <a:rPr lang="ko" sz="800" dirty="0">
                <a:latin typeface="Batang" panose="02030600000101010101" pitchFamily="18" charset="-127"/>
                <a:ea typeface="Batang" panose="02030600000101010101" pitchFamily="18" charset="-127"/>
              </a:rPr>
              <a:t>헬로워크 목록</a:t>
            </a:r>
            <a:endParaRPr kumimoji="1" lang="en-US" altLang="ja-JP" sz="8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algn="ctr" rtl="0">
              <a:lnSpc>
                <a:spcPct val="110000"/>
              </a:lnSpc>
            </a:pPr>
            <a:r>
              <a:rPr lang="ko" sz="800" dirty="0">
                <a:latin typeface="Batang" panose="02030600000101010101" pitchFamily="18" charset="-127"/>
                <a:ea typeface="Batang" panose="02030600000101010101" pitchFamily="18" charset="-127"/>
              </a:rPr>
              <a:t>(후생노동성 홈페이지)</a:t>
            </a:r>
            <a:endParaRPr kumimoji="1" lang="en-US" altLang="ja-JP" sz="800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89000" y="495769"/>
            <a:ext cx="2232000" cy="324498"/>
          </a:xfrm>
          <a:prstGeom prst="rect">
            <a:avLst/>
          </a:prstGeom>
          <a:solidFill>
            <a:srgbClr val="103185"/>
          </a:solidFill>
        </p:spPr>
        <p:txBody>
          <a:bodyPr wrap="none" tIns="72000" bIns="36000" rtlCol="0" anchor="ctr" anchorCtr="0">
            <a:noAutofit/>
          </a:bodyPr>
          <a:lstStyle/>
          <a:p>
            <a:pPr algn="ctr" rtl="0"/>
            <a:r>
              <a:rPr lang="ko" sz="1400" b="1">
                <a:solidFill>
                  <a:schemeClr val="bg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취업, 가계 등의 지원</a:t>
            </a: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186048" y="3608891"/>
            <a:ext cx="6480000" cy="480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lnSpc>
                <a:spcPct val="110000"/>
              </a:lnSpc>
            </a:pPr>
            <a:r>
              <a:rPr lang="ko" sz="1100" dirty="0">
                <a:latin typeface="Batang" panose="02030600000101010101" pitchFamily="18" charset="-127"/>
                <a:ea typeface="Batang" panose="02030600000101010101" pitchFamily="18" charset="-127"/>
              </a:rPr>
              <a:t>법률 전문가의 법률 상담을 제공하고 채무 정리(개인회생, 개인파산 등)를 도와드립니다.</a:t>
            </a:r>
            <a:endParaRPr kumimoji="1" lang="en-US" altLang="ja-JP" sz="11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rtl="0">
              <a:lnSpc>
                <a:spcPct val="110000"/>
              </a:lnSpc>
              <a:spcBef>
                <a:spcPts val="300"/>
              </a:spcBef>
            </a:pPr>
            <a:r>
              <a:rPr lang="ko" sz="1100" dirty="0">
                <a:latin typeface="Batang" panose="02030600000101010101" pitchFamily="18" charset="-127"/>
                <a:ea typeface="Batang" panose="02030600000101010101" pitchFamily="18" charset="-127"/>
              </a:rPr>
              <a:t>【이용대상자】 특례 대출 이외의 채무가 있어</a:t>
            </a:r>
            <a:r>
              <a:rPr lang="ko-KR" altLang="en-US" sz="1100" dirty="0">
                <a:latin typeface="Batang" panose="02030600000101010101" pitchFamily="18" charset="-127"/>
                <a:ea typeface="Batang" panose="02030600000101010101" pitchFamily="18" charset="-127"/>
              </a:rPr>
              <a:t>서</a:t>
            </a:r>
            <a:r>
              <a:rPr lang="ko" sz="1100" dirty="0">
                <a:latin typeface="Batang" panose="02030600000101010101" pitchFamily="18" charset="-127"/>
                <a:ea typeface="Batang" panose="02030600000101010101" pitchFamily="18" charset="-127"/>
              </a:rPr>
              <a:t> 어려움을 겪고 있는 분</a:t>
            </a:r>
            <a:endParaRPr kumimoji="1" lang="en-US" altLang="ja-JP" sz="1100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186048" y="3180583"/>
            <a:ext cx="2628000" cy="324498"/>
          </a:xfrm>
          <a:prstGeom prst="rect">
            <a:avLst/>
          </a:prstGeom>
          <a:solidFill>
            <a:srgbClr val="103185"/>
          </a:solidFill>
        </p:spPr>
        <p:txBody>
          <a:bodyPr wrap="none" tIns="72000" bIns="36000" rtlCol="0" anchor="ctr" anchorCtr="0">
            <a:noAutofit/>
          </a:bodyPr>
          <a:lstStyle/>
          <a:p>
            <a:pPr algn="ctr" rtl="0"/>
            <a:r>
              <a:rPr lang="ko" sz="1400" b="1">
                <a:solidFill>
                  <a:schemeClr val="bg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다중 채무 및 법률 관련 상담</a:t>
            </a: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186048" y="7387479"/>
            <a:ext cx="2232000" cy="324498"/>
          </a:xfrm>
          <a:prstGeom prst="rect">
            <a:avLst/>
          </a:prstGeom>
          <a:solidFill>
            <a:srgbClr val="103185"/>
          </a:solidFill>
        </p:spPr>
        <p:txBody>
          <a:bodyPr wrap="none" tIns="72000" bIns="36000" rtlCol="0" anchor="ctr" anchorCtr="0">
            <a:noAutofit/>
          </a:bodyPr>
          <a:lstStyle/>
          <a:p>
            <a:pPr algn="ctr" rtl="0"/>
            <a:r>
              <a:rPr lang="ko" sz="1400" b="1">
                <a:solidFill>
                  <a:schemeClr val="bg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상환 관련 상담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0" y="9094881"/>
            <a:ext cx="6858000" cy="816546"/>
          </a:xfrm>
          <a:prstGeom prst="rect">
            <a:avLst/>
          </a:prstGeom>
          <a:solidFill>
            <a:srgbClr val="103185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tIns="72000" bIns="36000" rtlCol="0" anchor="ctr" anchorCtr="0">
            <a:noAutofit/>
          </a:bodyPr>
          <a:lstStyle/>
          <a:p>
            <a:pPr rtl="0"/>
            <a:r>
              <a:rPr lang="ko" sz="1400" b="1" dirty="0">
                <a:solidFill>
                  <a:schemeClr val="bg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【기타 문의】 생활복지자금 대출 상담 콜센터</a:t>
            </a:r>
            <a:endParaRPr lang="en-US" altLang="ja-JP" sz="1400" b="1" dirty="0">
              <a:solidFill>
                <a:schemeClr val="bg1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rtl="0"/>
            <a:endParaRPr lang="en-US" altLang="ja-JP" sz="400" b="1" dirty="0">
              <a:solidFill>
                <a:schemeClr val="bg1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algn="ctr" rtl="0"/>
            <a:r>
              <a:rPr lang="ko" sz="1200" b="1" dirty="0">
                <a:solidFill>
                  <a:schemeClr val="bg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　　　　　　　　　　　　　</a:t>
            </a:r>
            <a:r>
              <a:rPr lang="ko" sz="2000" b="1" dirty="0">
                <a:solidFill>
                  <a:schemeClr val="bg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 0120-46-1999 </a:t>
            </a:r>
            <a:r>
              <a:rPr lang="ko" sz="1100" b="1" dirty="0">
                <a:solidFill>
                  <a:schemeClr val="bg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(9:00~17:00, 주말 및 공휴일 제외)</a:t>
            </a:r>
            <a:endParaRPr kumimoji="1" lang="en-US" altLang="ja-JP" sz="1200" b="1" dirty="0">
              <a:ln w="0"/>
              <a:solidFill>
                <a:schemeClr val="bg1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2D149BA6-D148-E2D7-AE88-898D908991F9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4439" y="1668721"/>
            <a:ext cx="769238" cy="746613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E5BA41BB-C5A7-B263-0F89-4827E317582D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8494" y="2804796"/>
            <a:ext cx="745183" cy="738282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8131588E-B072-1D2A-646A-129E50CAFB74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9242" y="5256757"/>
            <a:ext cx="744435" cy="738282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03AEE60B-A868-B56E-CEA3-F6C3D0355352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8494" y="6466020"/>
            <a:ext cx="769238" cy="717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97542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765FE0DA-D247-486C-BF42-DBB9705F90D8}" vid="{BD63521F-5098-41E8-9264-55C75258C882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837</Words>
  <Application>Microsoft Office PowerPoint</Application>
  <PresentationFormat>A4 210 x 297 mm</PresentationFormat>
  <Paragraphs>114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Batang</vt:lpstr>
      <vt:lpstr>Batang</vt:lpstr>
      <vt:lpstr>ＭＳ Ｐゴシック</vt:lpstr>
      <vt:lpstr>游ゴシック</vt:lpstr>
      <vt:lpstr>Arial</vt:lpstr>
      <vt:lpstr>Calibri</vt:lpstr>
      <vt:lpstr>Times New Roman</vt:lpstr>
      <vt:lpstr>Wingdings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modified xsi:type="dcterms:W3CDTF">2022-12-13T00:28:56Z</dcterms:modified>
</cp:coreProperties>
</file>