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3"/>
  </p:notesMasterIdLst>
  <p:sldIdLst>
    <p:sldId id="283"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141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765B84CA-F0B8-4DB7-A31C-41C3A1349F7E}" type="datetimeFigureOut">
              <a:rPr kumimoji="1" lang="ja-JP" altLang="en-US" smtClean="0"/>
              <a:t>2022/2/15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970626C-2AF2-46D4-9807-2A37DF54A660}" type="slidenum">
              <a:rPr kumimoji="1" lang="ja-JP" altLang="en-US" smtClean="0"/>
              <a:t>‹#›</a:t>
            </a:fld>
            <a:endParaRPr kumimoji="1" lang="ja-JP" altLang="en-US"/>
          </a:p>
        </p:txBody>
      </p:sp>
    </p:spTree>
    <p:extLst>
      <p:ext uri="{BB962C8B-B14F-4D97-AF65-F5344CB8AC3E}">
        <p14:creationId xmlns:p14="http://schemas.microsoft.com/office/powerpoint/2010/main" val="321775426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C24387F6-82DB-4448-B70E-C43C460F4098}" type="datetime1">
              <a:rPr kumimoji="1" lang="ja-JP" altLang="en-US" smtClean="0"/>
              <a:t>2022/2/15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61631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67586DA-C5C3-4842-BA0E-9B39315EC075}" type="datetime1">
              <a:rPr kumimoji="1" lang="ja-JP" altLang="en-US" smtClean="0"/>
              <a:t>2022/2/15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10668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3FD14CD-FE33-4C45-8C4F-D02A558E7810}" type="datetime1">
              <a:rPr kumimoji="1" lang="ja-JP" altLang="en-US" smtClean="0"/>
              <a:t>2022/2/15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9700572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標準スライド">
    <p:spTree>
      <p:nvGrpSpPr>
        <p:cNvPr id="1" name=""/>
        <p:cNvGrpSpPr/>
        <p:nvPr/>
      </p:nvGrpSpPr>
      <p:grpSpPr>
        <a:xfrm>
          <a:off x="0" y="0"/>
          <a:ext cx="0" cy="0"/>
          <a:chOff x="0" y="0"/>
          <a:chExt cx="0" cy="0"/>
        </a:xfrm>
      </p:grpSpPr>
      <p:sp>
        <p:nvSpPr>
          <p:cNvPr id="6" name="タイトル 1"/>
          <p:cNvSpPr>
            <a:spLocks noGrp="1"/>
          </p:cNvSpPr>
          <p:nvPr>
            <p:ph type="title"/>
          </p:nvPr>
        </p:nvSpPr>
        <p:spPr>
          <a:xfrm>
            <a:off x="200472" y="202875"/>
            <a:ext cx="9505503" cy="433196"/>
          </a:xfrm>
        </p:spPr>
        <p:txBody>
          <a:bodyPr>
            <a:spAutoFit/>
          </a:bodyPr>
          <a:lstStyle>
            <a:lvl1pPr algn="l">
              <a:defRPr lang="ja-JP" altLang="en-US" sz="2215" b="1">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タイトルの書式設定</a:t>
            </a:r>
            <a:endParaRPr lang="ja-JP" altLang="en-US" dirty="0"/>
          </a:p>
        </p:txBody>
      </p:sp>
      <p:sp>
        <p:nvSpPr>
          <p:cNvPr id="8" name="テキスト プレースホルダー 9"/>
          <p:cNvSpPr>
            <a:spLocks noGrp="1"/>
          </p:cNvSpPr>
          <p:nvPr>
            <p:ph type="body" sz="quarter" idx="13"/>
          </p:nvPr>
        </p:nvSpPr>
        <p:spPr>
          <a:xfrm>
            <a:off x="200794" y="6309322"/>
            <a:ext cx="9396722" cy="161583"/>
          </a:xfrm>
          <a:noFill/>
        </p:spPr>
        <p:txBody>
          <a:bodyPr lIns="0" tIns="0" rIns="0" bIns="0"/>
          <a:lstStyle>
            <a:lvl1pPr marL="0" indent="0">
              <a:spcBef>
                <a:spcPts val="0"/>
              </a:spcBef>
              <a:spcAft>
                <a:spcPts val="0"/>
              </a:spcAft>
              <a:buNone/>
              <a:defRPr sz="969">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テキストの書式設定</a:t>
            </a:r>
          </a:p>
        </p:txBody>
      </p:sp>
      <p:sp>
        <p:nvSpPr>
          <p:cNvPr id="9" name="テキスト プレースホルダー 9"/>
          <p:cNvSpPr>
            <a:spLocks noGrp="1"/>
          </p:cNvSpPr>
          <p:nvPr>
            <p:ph type="body" sz="quarter" idx="14"/>
          </p:nvPr>
        </p:nvSpPr>
        <p:spPr>
          <a:xfrm>
            <a:off x="200795" y="3104966"/>
            <a:ext cx="1853071" cy="307777"/>
          </a:xfrm>
          <a:noFill/>
        </p:spPr>
        <p:txBody>
          <a:bodyPr wrap="none" lIns="0" tIns="0" rIns="0" bIns="0"/>
          <a:lstStyle>
            <a:lvl1pPr marL="0" indent="0">
              <a:spcBef>
                <a:spcPts val="0"/>
              </a:spcBef>
              <a:spcAft>
                <a:spcPts val="0"/>
              </a:spcAft>
              <a:buNone/>
              <a:defRPr sz="1846">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テキストの書式設定</a:t>
            </a:r>
          </a:p>
        </p:txBody>
      </p:sp>
      <p:sp>
        <p:nvSpPr>
          <p:cNvPr id="10" name="テキスト プレースホルダー 9"/>
          <p:cNvSpPr>
            <a:spLocks noGrp="1"/>
          </p:cNvSpPr>
          <p:nvPr>
            <p:ph type="body" sz="quarter" idx="15"/>
          </p:nvPr>
        </p:nvSpPr>
        <p:spPr>
          <a:xfrm>
            <a:off x="200473" y="3769295"/>
            <a:ext cx="1298432" cy="215444"/>
          </a:xfrm>
          <a:noFill/>
        </p:spPr>
        <p:txBody>
          <a:bodyPr wrap="none" lIns="0" tIns="0" rIns="0" bIns="0"/>
          <a:lstStyle>
            <a:lvl1pPr marL="0" indent="0">
              <a:spcBef>
                <a:spcPts val="0"/>
              </a:spcBef>
              <a:spcAft>
                <a:spcPts val="0"/>
              </a:spcAft>
              <a:buNone/>
              <a:defRPr sz="1292">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テキストの書式設定</a:t>
            </a:r>
          </a:p>
        </p:txBody>
      </p:sp>
      <p:sp>
        <p:nvSpPr>
          <p:cNvPr id="11" name="テキスト プレースホルダー 9"/>
          <p:cNvSpPr>
            <a:spLocks noGrp="1"/>
          </p:cNvSpPr>
          <p:nvPr>
            <p:ph type="body" sz="quarter" idx="16"/>
          </p:nvPr>
        </p:nvSpPr>
        <p:spPr>
          <a:xfrm>
            <a:off x="200472" y="4365106"/>
            <a:ext cx="1102866" cy="161583"/>
          </a:xfrm>
          <a:noFill/>
        </p:spPr>
        <p:txBody>
          <a:bodyPr wrap="none" lIns="0" tIns="0" rIns="0" bIns="0"/>
          <a:lstStyle>
            <a:lvl1pPr marL="0" indent="0">
              <a:spcBef>
                <a:spcPts val="0"/>
              </a:spcBef>
              <a:spcAft>
                <a:spcPts val="0"/>
              </a:spcAft>
              <a:buNone/>
              <a:defRPr sz="969">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テキストの書式設定</a:t>
            </a:r>
          </a:p>
        </p:txBody>
      </p:sp>
      <p:sp>
        <p:nvSpPr>
          <p:cNvPr id="12" name="テキスト プレースホルダー 11"/>
          <p:cNvSpPr>
            <a:spLocks noGrp="1"/>
          </p:cNvSpPr>
          <p:nvPr>
            <p:ph type="body" sz="quarter" idx="17"/>
          </p:nvPr>
        </p:nvSpPr>
        <p:spPr>
          <a:xfrm>
            <a:off x="200026" y="764704"/>
            <a:ext cx="9505950" cy="525886"/>
          </a:xfrm>
          <a:solidFill>
            <a:srgbClr val="99D6EC"/>
          </a:solidFill>
          <a:ln>
            <a:noFill/>
          </a:ln>
        </p:spPr>
        <p:txBody>
          <a:bodyPr anchor="t" anchorCtr="0"/>
          <a:lstStyle>
            <a:lvl1pPr>
              <a:defRPr lang="ja-JP" altLang="en-US" sz="1846" dirty="0">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テキストの書式設定</a:t>
            </a:r>
          </a:p>
        </p:txBody>
      </p:sp>
      <p:sp>
        <p:nvSpPr>
          <p:cNvPr id="13" name="日付プレースホルダー 3"/>
          <p:cNvSpPr>
            <a:spLocks noGrp="1"/>
          </p:cNvSpPr>
          <p:nvPr>
            <p:ph type="dt" sz="half" idx="18"/>
          </p:nvPr>
        </p:nvSpPr>
        <p:spPr/>
        <p:txBody>
          <a:bodyPr/>
          <a:lstStyle>
            <a:lvl1pPr>
              <a:defRPr/>
            </a:lvl1pPr>
          </a:lstStyle>
          <a:p>
            <a:pPr>
              <a:defRPr/>
            </a:pPr>
            <a:fld id="{FDEFAF31-F318-4674-9ABE-E976DB8E2043}" type="datetime1">
              <a:rPr lang="ja-JP" altLang="en-US" smtClean="0"/>
              <a:t>2022/2/15</a:t>
            </a:fld>
            <a:endParaRPr lang="ja-JP" altLang="en-US" dirty="0"/>
          </a:p>
        </p:txBody>
      </p:sp>
      <p:sp>
        <p:nvSpPr>
          <p:cNvPr id="14" name="フッター プレースホルダー 4"/>
          <p:cNvSpPr>
            <a:spLocks noGrp="1"/>
          </p:cNvSpPr>
          <p:nvPr>
            <p:ph type="ftr" sz="quarter" idx="19"/>
          </p:nvPr>
        </p:nvSpPr>
        <p:spPr/>
        <p:txBody>
          <a:bodyPr/>
          <a:lstStyle>
            <a:lvl1pPr>
              <a:defRPr/>
            </a:lvl1pPr>
          </a:lstStyle>
          <a:p>
            <a:pPr>
              <a:defRPr/>
            </a:pPr>
            <a:endParaRPr lang="ja-JP" altLang="en-US"/>
          </a:p>
        </p:txBody>
      </p:sp>
      <p:sp>
        <p:nvSpPr>
          <p:cNvPr id="15" name="スライド番号プレースホルダー 5"/>
          <p:cNvSpPr>
            <a:spLocks noGrp="1"/>
          </p:cNvSpPr>
          <p:nvPr>
            <p:ph type="sldNum" sz="quarter" idx="20"/>
          </p:nvPr>
        </p:nvSpPr>
        <p:spPr/>
        <p:txBody>
          <a:bodyPr/>
          <a:lstStyle>
            <a:lvl1pPr>
              <a:defRPr/>
            </a:lvl1pPr>
          </a:lstStyle>
          <a:p>
            <a:fld id="{DC4736A2-3419-4818-BA77-A1D4C85D4225}" type="slidenum">
              <a:rPr lang="ja-JP" altLang="en-US"/>
              <a:pPr/>
              <a:t>‹#›</a:t>
            </a:fld>
            <a:endParaRPr lang="ja-JP" altLang="en-US"/>
          </a:p>
        </p:txBody>
      </p:sp>
    </p:spTree>
    <p:extLst>
      <p:ext uri="{BB962C8B-B14F-4D97-AF65-F5344CB8AC3E}">
        <p14:creationId xmlns:p14="http://schemas.microsoft.com/office/powerpoint/2010/main" val="1595197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71B60F0-6312-4BDF-B144-81F4FF938885}" type="datetime1">
              <a:rPr kumimoji="1" lang="ja-JP" altLang="en-US" smtClean="0"/>
              <a:t>2022/2/15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118254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C9AE46D-76C0-4862-A7B6-CC0B4035D4E1}" type="datetime1">
              <a:rPr kumimoji="1" lang="ja-JP" altLang="en-US" smtClean="0"/>
              <a:t>2022/2/15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59317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B6E3ACC-38E8-4251-8DD4-4FEC1ACEF915}" type="datetime1">
              <a:rPr kumimoji="1" lang="ja-JP" altLang="en-US" smtClean="0"/>
              <a:t>2022/2/15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823141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01C4BD2-328A-49AB-AB1E-5C0642B3EF8F}" type="datetime1">
              <a:rPr kumimoji="1" lang="ja-JP" altLang="en-US" smtClean="0"/>
              <a:t>2022/2/15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460490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D0706DA-12E9-4447-B2C0-3B593AB33BD4}" type="datetime1">
              <a:rPr kumimoji="1" lang="ja-JP" altLang="en-US" smtClean="0"/>
              <a:t>2022/2/15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3562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9D49D96-81DA-437E-96CF-0FA50835A623}" type="datetime1">
              <a:rPr kumimoji="1" lang="ja-JP" altLang="en-US" smtClean="0"/>
              <a:t>2022/2/15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419669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CD1FE43-BE81-4E00-92D2-829179169C61}" type="datetime1">
              <a:rPr kumimoji="1" lang="ja-JP" altLang="en-US" smtClean="0"/>
              <a:t>2022/2/15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4513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図を追加</a:t>
            </a:r>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BF61131-4046-413E-8EB4-A8619FE0B53F}" type="datetime1">
              <a:rPr kumimoji="1" lang="ja-JP" altLang="en-US" smtClean="0"/>
              <a:t>2022/2/15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17253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E38782-65F1-4726-8930-54F93C845921}" type="datetime1">
              <a:rPr kumimoji="1" lang="ja-JP" altLang="en-US" smtClean="0"/>
              <a:t>2022/2/15</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7035747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 Id="rId6" Type="http://schemas.openxmlformats.org/officeDocument/2006/relationships/image" Target="../media/image5.wmf"/><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0" y="20315"/>
            <a:ext cx="9906000" cy="446112"/>
          </a:xfrm>
          <a:solidFill>
            <a:schemeClr val="tx2">
              <a:lumMod val="60000"/>
              <a:lumOff val="40000"/>
            </a:schemeClr>
          </a:solidFill>
          <a:ln>
            <a:solidFill>
              <a:schemeClr val="tx2">
                <a:lumMod val="60000"/>
                <a:lumOff val="40000"/>
              </a:schemeClr>
            </a:solidFill>
          </a:ln>
        </p:spPr>
        <p:style>
          <a:lnRef idx="2">
            <a:schemeClr val="accent4">
              <a:shade val="50000"/>
            </a:schemeClr>
          </a:lnRef>
          <a:fillRef idx="1">
            <a:schemeClr val="accent4"/>
          </a:fillRef>
          <a:effectRef idx="0">
            <a:schemeClr val="accent4"/>
          </a:effectRef>
          <a:fontRef idx="minor">
            <a:schemeClr val="lt1"/>
          </a:fontRef>
        </p:style>
        <p:txBody>
          <a:bodyPr>
            <a:normAutofit fontScale="90000"/>
          </a:bodyPr>
          <a:lstStyle/>
          <a:p>
            <a:pPr>
              <a:lnSpc>
                <a:spcPct val="150000"/>
              </a:lnSpc>
            </a:pPr>
            <a:r>
              <a:rPr lang="ja-JP" altLang="en-US" sz="2215" b="1" dirty="0" smtClean="0">
                <a:solidFill>
                  <a:schemeClr val="bg1"/>
                </a:solidFill>
                <a:latin typeface="メイリオ" panose="020B0604030504040204" pitchFamily="50" charset="-128"/>
                <a:ea typeface="メイリオ" panose="020B0604030504040204" pitchFamily="50" charset="-128"/>
              </a:rPr>
              <a:t>（２０）新型コロナウイルス感染症重症患者に対応する医療従事者養成</a:t>
            </a:r>
            <a:r>
              <a:rPr lang="ja-JP" altLang="en-US" sz="2215" b="1" dirty="0">
                <a:solidFill>
                  <a:schemeClr val="bg1"/>
                </a:solidFill>
                <a:latin typeface="メイリオ" panose="020B0604030504040204" pitchFamily="50" charset="-128"/>
                <a:ea typeface="メイリオ" panose="020B0604030504040204" pitchFamily="50" charset="-128"/>
              </a:rPr>
              <a:t>研修</a:t>
            </a:r>
            <a:r>
              <a:rPr lang="ja-JP" altLang="en-US" sz="2215" b="1" dirty="0" smtClean="0">
                <a:solidFill>
                  <a:schemeClr val="bg1"/>
                </a:solidFill>
                <a:latin typeface="メイリオ" panose="020B0604030504040204" pitchFamily="50" charset="-128"/>
                <a:ea typeface="メイリオ" panose="020B0604030504040204" pitchFamily="50" charset="-128"/>
              </a:rPr>
              <a:t>事業</a:t>
            </a:r>
            <a:endParaRPr lang="ja-JP" altLang="en-US" sz="2215" b="1" dirty="0">
              <a:solidFill>
                <a:schemeClr val="bg1"/>
              </a:solidFill>
              <a:latin typeface="メイリオ" panose="020B0604030504040204" pitchFamily="50" charset="-128"/>
              <a:ea typeface="メイリオ" panose="020B0604030504040204" pitchFamily="50" charset="-128"/>
            </a:endParaRPr>
          </a:p>
        </p:txBody>
      </p:sp>
      <p:sp>
        <p:nvSpPr>
          <p:cNvPr id="7" name="正方形/長方形 6"/>
          <p:cNvSpPr/>
          <p:nvPr/>
        </p:nvSpPr>
        <p:spPr>
          <a:xfrm>
            <a:off x="83888" y="810425"/>
            <a:ext cx="9748512" cy="571708"/>
          </a:xfrm>
          <a:prstGeom prst="rect">
            <a:avLst/>
          </a:prstGeom>
          <a:ln>
            <a:solidFill>
              <a:schemeClr val="tx2">
                <a:lumMod val="60000"/>
                <a:lumOff val="40000"/>
              </a:schemeClr>
            </a:solidFill>
          </a:ln>
        </p:spPr>
        <p:style>
          <a:lnRef idx="2">
            <a:schemeClr val="accent4"/>
          </a:lnRef>
          <a:fillRef idx="1">
            <a:schemeClr val="lt1"/>
          </a:fillRef>
          <a:effectRef idx="0">
            <a:schemeClr val="accent4"/>
          </a:effectRef>
          <a:fontRef idx="minor">
            <a:schemeClr val="dk1"/>
          </a:fontRef>
        </p:style>
        <p:txBody>
          <a:bodyPr lIns="90000" rIns="72000" rtlCol="0" anchor="ctr"/>
          <a:lstStyle/>
          <a:p>
            <a:pPr lvl="0" defTabSz="914400">
              <a:defRPr/>
            </a:pPr>
            <a:r>
              <a:rPr kumimoji="1" lang="ja-JP" altLang="en-US" sz="1477" b="1" dirty="0" smtClean="0">
                <a:solidFill>
                  <a:prstClr val="black"/>
                </a:solidFill>
                <a:latin typeface="游ゴシック" panose="020B0400000000000000" pitchFamily="50" charset="-128"/>
                <a:ea typeface="游ゴシック" panose="020B0400000000000000" pitchFamily="50" charset="-128"/>
              </a:rPr>
              <a:t>　新型コロナウイルス感染症の重症患者に対応可能な医療提供体制を構築するよう、体外式膜型人工肺（</a:t>
            </a:r>
            <a:r>
              <a:rPr kumimoji="1" lang="en-US" altLang="ja-JP" sz="1477" b="1" dirty="0" smtClean="0">
                <a:solidFill>
                  <a:prstClr val="black"/>
                </a:solidFill>
                <a:latin typeface="游ゴシック" panose="020B0400000000000000" pitchFamily="50" charset="-128"/>
                <a:ea typeface="游ゴシック" panose="020B0400000000000000" pitchFamily="50" charset="-128"/>
              </a:rPr>
              <a:t>ECMO</a:t>
            </a:r>
            <a:r>
              <a:rPr kumimoji="1" lang="ja-JP" altLang="en-US" sz="1477" b="1" dirty="0" smtClean="0">
                <a:solidFill>
                  <a:prstClr val="black"/>
                </a:solidFill>
                <a:latin typeface="游ゴシック" panose="020B0400000000000000" pitchFamily="50" charset="-128"/>
                <a:ea typeface="游ゴシック" panose="020B0400000000000000" pitchFamily="50" charset="-128"/>
              </a:rPr>
              <a:t>）及び人工呼吸器を扱うことのできる医療従事者を養成することを目的とする。</a:t>
            </a:r>
            <a:endParaRPr kumimoji="1" lang="ja-JP" altLang="en-US" sz="1477" b="1" dirty="0">
              <a:solidFill>
                <a:prstClr val="black"/>
              </a:solidFill>
              <a:latin typeface="游ゴシック" panose="020B0400000000000000" pitchFamily="50" charset="-128"/>
              <a:ea typeface="游ゴシック" panose="020B0400000000000000" pitchFamily="50" charset="-128"/>
            </a:endParaRPr>
          </a:p>
        </p:txBody>
      </p:sp>
      <p:sp>
        <p:nvSpPr>
          <p:cNvPr id="8" name="正方形/長方形 7"/>
          <p:cNvSpPr/>
          <p:nvPr/>
        </p:nvSpPr>
        <p:spPr>
          <a:xfrm>
            <a:off x="80546" y="538848"/>
            <a:ext cx="1262910" cy="265876"/>
          </a:xfrm>
          <a:prstGeom prst="rect">
            <a:avLst/>
          </a:prstGeom>
          <a:solidFill>
            <a:schemeClr val="tx2">
              <a:lumMod val="60000"/>
              <a:lumOff val="40000"/>
            </a:schemeClr>
          </a:solidFill>
          <a:ln>
            <a:solidFill>
              <a:schemeClr val="tx2">
                <a:lumMod val="60000"/>
                <a:lumOff val="40000"/>
              </a:schemeClr>
            </a:solidFill>
          </a:ln>
        </p:spPr>
        <p:style>
          <a:lnRef idx="2">
            <a:schemeClr val="accent4"/>
          </a:lnRef>
          <a:fillRef idx="1">
            <a:schemeClr val="lt1"/>
          </a:fillRef>
          <a:effectRef idx="0">
            <a:schemeClr val="accent4"/>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77"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事業目的</a:t>
            </a:r>
          </a:p>
        </p:txBody>
      </p:sp>
      <p:sp>
        <p:nvSpPr>
          <p:cNvPr id="14" name="正方形/長方形 13"/>
          <p:cNvSpPr/>
          <p:nvPr/>
        </p:nvSpPr>
        <p:spPr>
          <a:xfrm>
            <a:off x="91440" y="1733045"/>
            <a:ext cx="9740960" cy="2778279"/>
          </a:xfrm>
          <a:prstGeom prst="rect">
            <a:avLst/>
          </a:prstGeom>
          <a:ln>
            <a:solidFill>
              <a:schemeClr val="tx2">
                <a:lumMod val="60000"/>
                <a:lumOff val="40000"/>
              </a:schemeClr>
            </a:solidFill>
          </a:ln>
        </p:spPr>
        <p:style>
          <a:lnRef idx="2">
            <a:schemeClr val="accent4"/>
          </a:lnRef>
          <a:fillRef idx="1">
            <a:schemeClr val="lt1"/>
          </a:fillRef>
          <a:effectRef idx="0">
            <a:schemeClr val="accent4"/>
          </a:effectRef>
          <a:fontRef idx="minor">
            <a:schemeClr val="dk1"/>
          </a:fontRef>
        </p:style>
        <p:txBody>
          <a:bodyPr lIns="90000" rIns="72000" rtlCol="0" anchor="t"/>
          <a:lstStyle/>
          <a:p>
            <a:pPr defTabSz="914400">
              <a:defRPr/>
            </a:pPr>
            <a:r>
              <a:rPr kumimoji="1" lang="ja-JP" altLang="en-US" sz="1477" b="1" dirty="0">
                <a:solidFill>
                  <a:prstClr val="black"/>
                </a:solidFill>
                <a:latin typeface="游ゴシック" panose="020B0400000000000000" pitchFamily="50" charset="-128"/>
                <a:ea typeface="游ゴシック" panose="020B0400000000000000" pitchFamily="50" charset="-128"/>
              </a:rPr>
              <a:t>　</a:t>
            </a:r>
            <a:endParaRPr kumimoji="1" lang="en-US" altLang="ja-JP" sz="1477" b="1" dirty="0" smtClean="0">
              <a:solidFill>
                <a:prstClr val="black"/>
              </a:solidFill>
              <a:latin typeface="游ゴシック" panose="020B0400000000000000" pitchFamily="50" charset="-128"/>
              <a:ea typeface="游ゴシック" panose="020B0400000000000000" pitchFamily="50" charset="-128"/>
            </a:endParaRPr>
          </a:p>
          <a:p>
            <a:pPr defTabSz="914400">
              <a:defRPr/>
            </a:pPr>
            <a:r>
              <a:rPr kumimoji="1" lang="ja-JP" altLang="en-US" sz="1477" b="1" dirty="0" smtClean="0">
                <a:solidFill>
                  <a:prstClr val="black"/>
                </a:solidFill>
                <a:latin typeface="游ゴシック" panose="020B0400000000000000" pitchFamily="50" charset="-128"/>
                <a:ea typeface="游ゴシック" panose="020B0400000000000000" pitchFamily="50" charset="-128"/>
              </a:rPr>
              <a:t>　新型</a:t>
            </a:r>
            <a:r>
              <a:rPr kumimoji="1" lang="ja-JP" altLang="en-US" sz="1477" b="1" dirty="0">
                <a:solidFill>
                  <a:prstClr val="black"/>
                </a:solidFill>
                <a:latin typeface="游ゴシック" panose="020B0400000000000000" pitchFamily="50" charset="-128"/>
                <a:ea typeface="游ゴシック" panose="020B0400000000000000" pitchFamily="50" charset="-128"/>
              </a:rPr>
              <a:t>コロナウイルス感染症の重症患者に対して、</a:t>
            </a:r>
            <a:r>
              <a:rPr kumimoji="1" lang="en-US" altLang="ja-JP" sz="1477" b="1" dirty="0">
                <a:solidFill>
                  <a:prstClr val="black"/>
                </a:solidFill>
                <a:latin typeface="游ゴシック" panose="020B0400000000000000" pitchFamily="50" charset="-128"/>
                <a:ea typeface="游ゴシック" panose="020B0400000000000000" pitchFamily="50" charset="-128"/>
              </a:rPr>
              <a:t>ECMO</a:t>
            </a:r>
            <a:r>
              <a:rPr kumimoji="1" lang="ja-JP" altLang="en-US" sz="1477" b="1" dirty="0" smtClean="0">
                <a:solidFill>
                  <a:prstClr val="black"/>
                </a:solidFill>
                <a:latin typeface="游ゴシック" panose="020B0400000000000000" pitchFamily="50" charset="-128"/>
                <a:ea typeface="游ゴシック" panose="020B0400000000000000" pitchFamily="50" charset="-128"/>
              </a:rPr>
              <a:t>及び</a:t>
            </a:r>
            <a:endParaRPr kumimoji="1" lang="en-US" altLang="ja-JP" sz="1477" b="1" dirty="0" smtClean="0">
              <a:solidFill>
                <a:prstClr val="black"/>
              </a:solidFill>
              <a:latin typeface="游ゴシック" panose="020B0400000000000000" pitchFamily="50" charset="-128"/>
              <a:ea typeface="游ゴシック" panose="020B0400000000000000" pitchFamily="50" charset="-128"/>
            </a:endParaRPr>
          </a:p>
          <a:p>
            <a:pPr defTabSz="914400">
              <a:defRPr/>
            </a:pPr>
            <a:r>
              <a:rPr kumimoji="1" lang="ja-JP" altLang="en-US" sz="1477" b="1" dirty="0" smtClean="0">
                <a:solidFill>
                  <a:prstClr val="black"/>
                </a:solidFill>
                <a:latin typeface="游ゴシック" panose="020B0400000000000000" pitchFamily="50" charset="-128"/>
                <a:ea typeface="游ゴシック" panose="020B0400000000000000" pitchFamily="50" charset="-128"/>
              </a:rPr>
              <a:t>人工</a:t>
            </a:r>
            <a:r>
              <a:rPr kumimoji="1" lang="ja-JP" altLang="en-US" sz="1477" b="1" dirty="0">
                <a:solidFill>
                  <a:prstClr val="black"/>
                </a:solidFill>
                <a:latin typeface="游ゴシック" panose="020B0400000000000000" pitchFamily="50" charset="-128"/>
                <a:ea typeface="游ゴシック" panose="020B0400000000000000" pitchFamily="50" charset="-128"/>
              </a:rPr>
              <a:t>呼吸器を適切に取り扱うことのできる医療従事者を養成</a:t>
            </a:r>
            <a:r>
              <a:rPr kumimoji="1" lang="ja-JP" altLang="en-US" sz="1477" b="1" dirty="0" smtClean="0">
                <a:solidFill>
                  <a:prstClr val="black"/>
                </a:solidFill>
                <a:latin typeface="游ゴシック" panose="020B0400000000000000" pitchFamily="50" charset="-128"/>
                <a:ea typeface="游ゴシック" panose="020B0400000000000000" pitchFamily="50" charset="-128"/>
              </a:rPr>
              <a:t>する</a:t>
            </a:r>
            <a:endParaRPr kumimoji="1" lang="en-US" altLang="ja-JP" sz="1477" b="1" dirty="0" smtClean="0">
              <a:solidFill>
                <a:prstClr val="black"/>
              </a:solidFill>
              <a:latin typeface="游ゴシック" panose="020B0400000000000000" pitchFamily="50" charset="-128"/>
              <a:ea typeface="游ゴシック" panose="020B0400000000000000" pitchFamily="50" charset="-128"/>
            </a:endParaRPr>
          </a:p>
          <a:p>
            <a:pPr defTabSz="914400">
              <a:defRPr/>
            </a:pPr>
            <a:r>
              <a:rPr kumimoji="1" lang="ja-JP" altLang="en-US" sz="1477" b="1" dirty="0" smtClean="0">
                <a:solidFill>
                  <a:prstClr val="black"/>
                </a:solidFill>
                <a:latin typeface="游ゴシック" panose="020B0400000000000000" pitchFamily="50" charset="-128"/>
                <a:ea typeface="游ゴシック" panose="020B0400000000000000" pitchFamily="50" charset="-128"/>
              </a:rPr>
              <a:t>ため</a:t>
            </a:r>
            <a:r>
              <a:rPr kumimoji="1" lang="ja-JP" altLang="en-US" sz="1477" b="1" dirty="0">
                <a:solidFill>
                  <a:prstClr val="black"/>
                </a:solidFill>
                <a:latin typeface="游ゴシック" panose="020B0400000000000000" pitchFamily="50" charset="-128"/>
                <a:ea typeface="游ゴシック" panose="020B0400000000000000" pitchFamily="50" charset="-128"/>
              </a:rPr>
              <a:t>、次の研修を実施する</a:t>
            </a:r>
            <a:r>
              <a:rPr kumimoji="1" lang="ja-JP" altLang="en-US" sz="1477" b="1" dirty="0" smtClean="0">
                <a:solidFill>
                  <a:prstClr val="black"/>
                </a:solidFill>
                <a:latin typeface="游ゴシック" panose="020B0400000000000000" pitchFamily="50" charset="-128"/>
                <a:ea typeface="游ゴシック" panose="020B0400000000000000" pitchFamily="50" charset="-128"/>
              </a:rPr>
              <a:t>。</a:t>
            </a:r>
            <a:endParaRPr kumimoji="1" lang="en-US" altLang="ja-JP" sz="1477" b="1" dirty="0" smtClean="0">
              <a:solidFill>
                <a:prstClr val="black"/>
              </a:solidFill>
              <a:latin typeface="游ゴシック" panose="020B0400000000000000" pitchFamily="50" charset="-128"/>
              <a:ea typeface="游ゴシック" panose="020B0400000000000000" pitchFamily="50" charset="-128"/>
            </a:endParaRPr>
          </a:p>
          <a:p>
            <a:pPr lvl="0" defTabSz="914400">
              <a:defRPr/>
            </a:pPr>
            <a:r>
              <a:rPr kumimoji="1" lang="ja-JP" altLang="en-US" sz="1477"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　（ア）新型コロナ患者対応</a:t>
            </a:r>
            <a:r>
              <a:rPr kumimoji="1" lang="en-US" altLang="ja-JP" sz="1477"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ECMO</a:t>
            </a:r>
            <a:r>
              <a:rPr kumimoji="1" lang="ja-JP" altLang="en-US" sz="1477"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研修</a:t>
            </a:r>
            <a:endParaRPr kumimoji="1" lang="en-US" altLang="ja-JP" sz="1477"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lvl="0" defTabSz="914400">
              <a:defRPr/>
            </a:pPr>
            <a:r>
              <a:rPr kumimoji="1" lang="ja-JP" altLang="en-US" sz="1477"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　（イ）新型コロナ患者対応人工呼吸器研修</a:t>
            </a:r>
            <a:endParaRPr kumimoji="1" lang="en-US" altLang="ja-JP" sz="1477" b="1" dirty="0" smtClean="0">
              <a:solidFill>
                <a:prstClr val="black"/>
              </a:solidFill>
              <a:latin typeface="游ゴシック" panose="020B0400000000000000" pitchFamily="50" charset="-128"/>
              <a:ea typeface="游ゴシック" panose="020B0400000000000000" pitchFamily="50" charset="-128"/>
            </a:endParaRPr>
          </a:p>
          <a:p>
            <a:pPr defTabSz="914400">
              <a:defRPr/>
            </a:pPr>
            <a:r>
              <a:rPr kumimoji="1" lang="en-US" altLang="ja-JP" sz="1477" b="1" dirty="0" smtClean="0">
                <a:solidFill>
                  <a:prstClr val="black"/>
                </a:solidFill>
                <a:latin typeface="游ゴシック" panose="020B0400000000000000" pitchFamily="50" charset="-128"/>
                <a:ea typeface="游ゴシック" panose="020B0400000000000000" pitchFamily="50" charset="-128"/>
              </a:rPr>
              <a:t>〔</a:t>
            </a:r>
            <a:r>
              <a:rPr kumimoji="1" lang="ja-JP" altLang="en-US" sz="1477" b="1" dirty="0" smtClean="0">
                <a:solidFill>
                  <a:prstClr val="black"/>
                </a:solidFill>
                <a:latin typeface="游ゴシック" panose="020B0400000000000000" pitchFamily="50" charset="-128"/>
                <a:ea typeface="游ゴシック" panose="020B0400000000000000" pitchFamily="50" charset="-128"/>
              </a:rPr>
              <a:t>実施者</a:t>
            </a:r>
            <a:r>
              <a:rPr kumimoji="1" lang="en-US" altLang="ja-JP" sz="1477" b="1" dirty="0" smtClean="0">
                <a:solidFill>
                  <a:prstClr val="black"/>
                </a:solidFill>
                <a:latin typeface="游ゴシック" panose="020B0400000000000000" pitchFamily="50" charset="-128"/>
                <a:ea typeface="游ゴシック" panose="020B0400000000000000" pitchFamily="50" charset="-128"/>
              </a:rPr>
              <a:t>〕</a:t>
            </a:r>
            <a:r>
              <a:rPr kumimoji="1" lang="ja-JP" altLang="en-US" sz="1477" b="1" dirty="0" smtClean="0">
                <a:solidFill>
                  <a:prstClr val="black"/>
                </a:solidFill>
                <a:latin typeface="游ゴシック" panose="020B0400000000000000" pitchFamily="50" charset="-128"/>
                <a:ea typeface="游ゴシック" panose="020B0400000000000000" pitchFamily="50" charset="-128"/>
              </a:rPr>
              <a:t>　　</a:t>
            </a:r>
            <a:r>
              <a:rPr kumimoji="1" lang="en-US" altLang="ja-JP" sz="1477" b="1" dirty="0" smtClean="0">
                <a:solidFill>
                  <a:prstClr val="black"/>
                </a:solidFill>
                <a:latin typeface="游ゴシック" panose="020B0400000000000000" pitchFamily="50" charset="-128"/>
                <a:ea typeface="游ゴシック" panose="020B0400000000000000" pitchFamily="50" charset="-128"/>
              </a:rPr>
              <a:t>〔</a:t>
            </a:r>
            <a:r>
              <a:rPr kumimoji="1" lang="ja-JP" altLang="en-US" sz="1477" b="1" dirty="0" smtClean="0">
                <a:solidFill>
                  <a:prstClr val="black"/>
                </a:solidFill>
                <a:latin typeface="游ゴシック" panose="020B0400000000000000" pitchFamily="50" charset="-128"/>
                <a:ea typeface="游ゴシック" panose="020B0400000000000000" pitchFamily="50" charset="-128"/>
              </a:rPr>
              <a:t>基準</a:t>
            </a:r>
            <a:r>
              <a:rPr kumimoji="1" lang="ja-JP" altLang="en-US" sz="1477" b="1" dirty="0">
                <a:solidFill>
                  <a:prstClr val="black"/>
                </a:solidFill>
                <a:latin typeface="游ゴシック" panose="020B0400000000000000" pitchFamily="50" charset="-128"/>
                <a:ea typeface="游ゴシック" panose="020B0400000000000000" pitchFamily="50" charset="-128"/>
              </a:rPr>
              <a:t>額</a:t>
            </a:r>
            <a:r>
              <a:rPr kumimoji="1" lang="en-US" altLang="ja-JP" sz="1477" b="1" dirty="0" smtClean="0">
                <a:solidFill>
                  <a:prstClr val="black"/>
                </a:solidFill>
                <a:latin typeface="游ゴシック" panose="020B0400000000000000" pitchFamily="50" charset="-128"/>
                <a:ea typeface="游ゴシック" panose="020B0400000000000000" pitchFamily="50" charset="-128"/>
              </a:rPr>
              <a:t>〕</a:t>
            </a:r>
            <a:endParaRPr kumimoji="1" lang="en-US" altLang="ja-JP" sz="1477" b="1" dirty="0">
              <a:solidFill>
                <a:prstClr val="black"/>
              </a:solidFill>
              <a:latin typeface="游ゴシック" panose="020B0400000000000000" pitchFamily="50" charset="-128"/>
              <a:ea typeface="游ゴシック" panose="020B0400000000000000" pitchFamily="50" charset="-128"/>
            </a:endParaRPr>
          </a:p>
          <a:p>
            <a:pPr defTabSz="914400">
              <a:defRPr/>
            </a:pPr>
            <a:r>
              <a:rPr kumimoji="1" lang="ja-JP" altLang="en-US" sz="1477" b="1" dirty="0" smtClean="0">
                <a:solidFill>
                  <a:prstClr val="black"/>
                </a:solidFill>
                <a:latin typeface="游ゴシック" panose="020B0400000000000000" pitchFamily="50" charset="-128"/>
                <a:ea typeface="游ゴシック" panose="020B0400000000000000" pitchFamily="50" charset="-128"/>
              </a:rPr>
              <a:t>　</a:t>
            </a:r>
            <a:r>
              <a:rPr kumimoji="1" lang="ja-JP" altLang="en-US" sz="1477" b="1" dirty="0">
                <a:solidFill>
                  <a:prstClr val="black"/>
                </a:solidFill>
                <a:latin typeface="游ゴシック" panose="020B0400000000000000" pitchFamily="50" charset="-128"/>
                <a:ea typeface="游ゴシック" panose="020B0400000000000000" pitchFamily="50" charset="-128"/>
              </a:rPr>
              <a:t>都道府県　</a:t>
            </a:r>
            <a:r>
              <a:rPr kumimoji="1" lang="ja-JP" altLang="en-US" sz="1477" b="1" dirty="0" smtClean="0">
                <a:solidFill>
                  <a:prstClr val="black"/>
                </a:solidFill>
                <a:latin typeface="游ゴシック" panose="020B0400000000000000" pitchFamily="50" charset="-128"/>
                <a:ea typeface="游ゴシック" panose="020B0400000000000000" pitchFamily="50" charset="-128"/>
              </a:rPr>
              <a:t>　・</a:t>
            </a:r>
            <a:r>
              <a:rPr kumimoji="1" lang="ja-JP" altLang="en-US" sz="1477" b="1" dirty="0">
                <a:solidFill>
                  <a:prstClr val="black"/>
                </a:solidFill>
                <a:latin typeface="游ゴシック" panose="020B0400000000000000" pitchFamily="50" charset="-128"/>
                <a:ea typeface="游ゴシック" panose="020B0400000000000000" pitchFamily="50" charset="-128"/>
              </a:rPr>
              <a:t>新型コロナ患者対応</a:t>
            </a:r>
            <a:r>
              <a:rPr kumimoji="1" lang="en-US" altLang="ja-JP" sz="1477" b="1" dirty="0">
                <a:solidFill>
                  <a:prstClr val="black"/>
                </a:solidFill>
                <a:latin typeface="游ゴシック" panose="020B0400000000000000" pitchFamily="50" charset="-128"/>
                <a:ea typeface="游ゴシック" panose="020B0400000000000000" pitchFamily="50" charset="-128"/>
              </a:rPr>
              <a:t>ECMO</a:t>
            </a:r>
            <a:r>
              <a:rPr kumimoji="1" lang="ja-JP" altLang="en-US" sz="1477" b="1" dirty="0">
                <a:solidFill>
                  <a:prstClr val="black"/>
                </a:solidFill>
                <a:latin typeface="游ゴシック" panose="020B0400000000000000" pitchFamily="50" charset="-128"/>
                <a:ea typeface="游ゴシック" panose="020B0400000000000000" pitchFamily="50" charset="-128"/>
              </a:rPr>
              <a:t>研修（基礎編及び応用編）</a:t>
            </a:r>
            <a:endParaRPr kumimoji="1" lang="en-US" altLang="ja-JP" sz="1477" b="1" dirty="0">
              <a:solidFill>
                <a:prstClr val="black"/>
              </a:solidFill>
              <a:latin typeface="游ゴシック" panose="020B0400000000000000" pitchFamily="50" charset="-128"/>
              <a:ea typeface="游ゴシック" panose="020B0400000000000000" pitchFamily="50" charset="-128"/>
            </a:endParaRPr>
          </a:p>
          <a:p>
            <a:pPr defTabSz="914400">
              <a:defRPr/>
            </a:pPr>
            <a:r>
              <a:rPr kumimoji="1" lang="ja-JP" altLang="en-US" sz="1477" b="1" dirty="0">
                <a:solidFill>
                  <a:prstClr val="black"/>
                </a:solidFill>
                <a:latin typeface="游ゴシック" panose="020B0400000000000000" pitchFamily="50" charset="-128"/>
                <a:ea typeface="游ゴシック" panose="020B0400000000000000" pitchFamily="50" charset="-128"/>
              </a:rPr>
              <a:t>　　</a:t>
            </a:r>
            <a:r>
              <a:rPr kumimoji="1" lang="ja-JP" altLang="en-US" sz="1477" b="1" dirty="0" smtClean="0">
                <a:solidFill>
                  <a:prstClr val="black"/>
                </a:solidFill>
                <a:latin typeface="游ゴシック" panose="020B0400000000000000" pitchFamily="50" charset="-128"/>
                <a:ea typeface="游ゴシック" panose="020B0400000000000000" pitchFamily="50" charset="-128"/>
              </a:rPr>
              <a:t>　　　　</a:t>
            </a:r>
            <a:r>
              <a:rPr kumimoji="1" lang="ja-JP" altLang="en-US" sz="1477" b="1" dirty="0">
                <a:solidFill>
                  <a:prstClr val="black"/>
                </a:solidFill>
                <a:latin typeface="游ゴシック" panose="020B0400000000000000" pitchFamily="50" charset="-128"/>
                <a:ea typeface="游ゴシック" panose="020B0400000000000000" pitchFamily="50" charset="-128"/>
              </a:rPr>
              <a:t>　</a:t>
            </a:r>
            <a:r>
              <a:rPr kumimoji="1" lang="ja-JP" altLang="en-US" sz="1477" b="1" dirty="0" smtClean="0">
                <a:solidFill>
                  <a:prstClr val="black"/>
                </a:solidFill>
                <a:latin typeface="游ゴシック" panose="020B0400000000000000" pitchFamily="50" charset="-128"/>
                <a:ea typeface="游ゴシック" panose="020B0400000000000000" pitchFamily="50" charset="-128"/>
              </a:rPr>
              <a:t>　１</a:t>
            </a:r>
            <a:r>
              <a:rPr kumimoji="1" lang="ja-JP" altLang="en-US" sz="1477" b="1" dirty="0">
                <a:solidFill>
                  <a:prstClr val="black"/>
                </a:solidFill>
                <a:latin typeface="游ゴシック" panose="020B0400000000000000" pitchFamily="50" charset="-128"/>
                <a:ea typeface="游ゴシック" panose="020B0400000000000000" pitchFamily="50" charset="-128"/>
              </a:rPr>
              <a:t>開催当たり　</a:t>
            </a:r>
            <a:r>
              <a:rPr kumimoji="1" lang="en-US" altLang="ja-JP" sz="1477" b="1" dirty="0">
                <a:solidFill>
                  <a:prstClr val="black"/>
                </a:solidFill>
                <a:latin typeface="游ゴシック" panose="020B0400000000000000" pitchFamily="50" charset="-128"/>
                <a:ea typeface="游ゴシック" panose="020B0400000000000000" pitchFamily="50" charset="-128"/>
              </a:rPr>
              <a:t>4,500,000</a:t>
            </a:r>
            <a:r>
              <a:rPr kumimoji="1" lang="ja-JP" altLang="en-US" sz="1477" b="1" dirty="0">
                <a:solidFill>
                  <a:prstClr val="black"/>
                </a:solidFill>
                <a:latin typeface="游ゴシック" panose="020B0400000000000000" pitchFamily="50" charset="-128"/>
                <a:ea typeface="游ゴシック" panose="020B0400000000000000" pitchFamily="50" charset="-128"/>
              </a:rPr>
              <a:t>円</a:t>
            </a:r>
            <a:endParaRPr kumimoji="1" lang="en-US" altLang="ja-JP" sz="1477" b="1" dirty="0">
              <a:solidFill>
                <a:prstClr val="black"/>
              </a:solidFill>
              <a:latin typeface="游ゴシック" panose="020B0400000000000000" pitchFamily="50" charset="-128"/>
              <a:ea typeface="游ゴシック" panose="020B0400000000000000" pitchFamily="50" charset="-128"/>
            </a:endParaRPr>
          </a:p>
          <a:p>
            <a:pPr defTabSz="914400">
              <a:defRPr/>
            </a:pPr>
            <a:r>
              <a:rPr kumimoji="1" lang="ja-JP" altLang="en-US" sz="1477" b="1" dirty="0">
                <a:solidFill>
                  <a:prstClr val="black"/>
                </a:solidFill>
                <a:latin typeface="游ゴシック" panose="020B0400000000000000" pitchFamily="50" charset="-128"/>
                <a:ea typeface="游ゴシック" panose="020B0400000000000000" pitchFamily="50" charset="-128"/>
              </a:rPr>
              <a:t>　</a:t>
            </a:r>
            <a:r>
              <a:rPr kumimoji="1" lang="ja-JP" altLang="en-US" sz="1477" b="1" dirty="0" smtClean="0">
                <a:solidFill>
                  <a:prstClr val="black"/>
                </a:solidFill>
                <a:latin typeface="游ゴシック" panose="020B0400000000000000" pitchFamily="50" charset="-128"/>
                <a:ea typeface="游ゴシック" panose="020B0400000000000000" pitchFamily="50" charset="-128"/>
              </a:rPr>
              <a:t>　　　　　　・</a:t>
            </a:r>
            <a:r>
              <a:rPr kumimoji="1" lang="ja-JP" altLang="en-US" sz="1477" b="1" dirty="0">
                <a:solidFill>
                  <a:prstClr val="black"/>
                </a:solidFill>
                <a:latin typeface="游ゴシック" panose="020B0400000000000000" pitchFamily="50" charset="-128"/>
                <a:ea typeface="游ゴシック" panose="020B0400000000000000" pitchFamily="50" charset="-128"/>
              </a:rPr>
              <a:t>新型コロナ患者対応人工呼吸器研修（基礎編及び応用編）</a:t>
            </a:r>
            <a:endParaRPr kumimoji="1" lang="en-US" altLang="ja-JP" sz="1477" b="1" dirty="0">
              <a:solidFill>
                <a:prstClr val="black"/>
              </a:solidFill>
              <a:latin typeface="游ゴシック" panose="020B0400000000000000" pitchFamily="50" charset="-128"/>
              <a:ea typeface="游ゴシック" panose="020B0400000000000000" pitchFamily="50" charset="-128"/>
            </a:endParaRPr>
          </a:p>
          <a:p>
            <a:pPr defTabSz="914400">
              <a:defRPr/>
            </a:pPr>
            <a:r>
              <a:rPr kumimoji="1" lang="ja-JP" altLang="en-US" sz="1477" b="1" dirty="0">
                <a:solidFill>
                  <a:prstClr val="black"/>
                </a:solidFill>
                <a:latin typeface="游ゴシック" panose="020B0400000000000000" pitchFamily="50" charset="-128"/>
                <a:ea typeface="游ゴシック" panose="020B0400000000000000" pitchFamily="50" charset="-128"/>
              </a:rPr>
              <a:t>　　</a:t>
            </a:r>
            <a:r>
              <a:rPr kumimoji="1" lang="ja-JP" altLang="en-US" sz="1477" b="1" dirty="0" smtClean="0">
                <a:solidFill>
                  <a:prstClr val="black"/>
                </a:solidFill>
                <a:latin typeface="游ゴシック" panose="020B0400000000000000" pitchFamily="50" charset="-128"/>
                <a:ea typeface="游ゴシック" panose="020B0400000000000000" pitchFamily="50" charset="-128"/>
              </a:rPr>
              <a:t>　　　　</a:t>
            </a:r>
            <a:r>
              <a:rPr kumimoji="1" lang="ja-JP" altLang="en-US" sz="1477" b="1" dirty="0">
                <a:solidFill>
                  <a:prstClr val="black"/>
                </a:solidFill>
                <a:latin typeface="游ゴシック" panose="020B0400000000000000" pitchFamily="50" charset="-128"/>
                <a:ea typeface="游ゴシック" panose="020B0400000000000000" pitchFamily="50" charset="-128"/>
              </a:rPr>
              <a:t>　</a:t>
            </a:r>
            <a:r>
              <a:rPr kumimoji="1" lang="ja-JP" altLang="en-US" sz="1477" b="1" dirty="0" smtClean="0">
                <a:solidFill>
                  <a:prstClr val="black"/>
                </a:solidFill>
                <a:latin typeface="游ゴシック" panose="020B0400000000000000" pitchFamily="50" charset="-128"/>
                <a:ea typeface="游ゴシック" panose="020B0400000000000000" pitchFamily="50" charset="-128"/>
              </a:rPr>
              <a:t>　１</a:t>
            </a:r>
            <a:r>
              <a:rPr kumimoji="1" lang="ja-JP" altLang="en-US" sz="1477" b="1" dirty="0">
                <a:solidFill>
                  <a:prstClr val="black"/>
                </a:solidFill>
                <a:latin typeface="游ゴシック" panose="020B0400000000000000" pitchFamily="50" charset="-128"/>
                <a:ea typeface="游ゴシック" panose="020B0400000000000000" pitchFamily="50" charset="-128"/>
              </a:rPr>
              <a:t>開催当たり　</a:t>
            </a:r>
            <a:r>
              <a:rPr kumimoji="1" lang="en-US" altLang="ja-JP" sz="1477" b="1" dirty="0">
                <a:solidFill>
                  <a:prstClr val="black"/>
                </a:solidFill>
                <a:latin typeface="游ゴシック" panose="020B0400000000000000" pitchFamily="50" charset="-128"/>
                <a:ea typeface="游ゴシック" panose="020B0400000000000000" pitchFamily="50" charset="-128"/>
              </a:rPr>
              <a:t>2,000,000</a:t>
            </a:r>
            <a:r>
              <a:rPr kumimoji="1" lang="ja-JP" altLang="en-US" sz="1477" b="1" dirty="0">
                <a:solidFill>
                  <a:prstClr val="black"/>
                </a:solidFill>
                <a:latin typeface="游ゴシック" panose="020B0400000000000000" pitchFamily="50" charset="-128"/>
                <a:ea typeface="游ゴシック" panose="020B0400000000000000" pitchFamily="50" charset="-128"/>
              </a:rPr>
              <a:t>円</a:t>
            </a:r>
            <a:endParaRPr kumimoji="1" lang="en-US" altLang="ja-JP" sz="1477" b="1" dirty="0">
              <a:solidFill>
                <a:prstClr val="black"/>
              </a:solidFill>
              <a:latin typeface="游ゴシック" panose="020B0400000000000000" pitchFamily="50" charset="-128"/>
              <a:ea typeface="游ゴシック" panose="020B0400000000000000" pitchFamily="50" charset="-128"/>
            </a:endParaRPr>
          </a:p>
          <a:p>
            <a:pPr lvl="0" defTabSz="914400">
              <a:defRPr/>
            </a:pPr>
            <a:endParaRPr kumimoji="1" lang="en-US" altLang="ja-JP" sz="1477" b="1" dirty="0" smtClean="0">
              <a:solidFill>
                <a:prstClr val="black"/>
              </a:solidFill>
              <a:latin typeface="游ゴシック" panose="020B0400000000000000" pitchFamily="50" charset="-128"/>
              <a:ea typeface="游ゴシック" panose="020B0400000000000000" pitchFamily="50" charset="-128"/>
            </a:endParaRPr>
          </a:p>
        </p:txBody>
      </p:sp>
      <p:sp>
        <p:nvSpPr>
          <p:cNvPr id="15" name="正方形/長方形 14"/>
          <p:cNvSpPr/>
          <p:nvPr/>
        </p:nvSpPr>
        <p:spPr>
          <a:xfrm>
            <a:off x="91440" y="1447908"/>
            <a:ext cx="1262910" cy="265876"/>
          </a:xfrm>
          <a:prstGeom prst="rect">
            <a:avLst/>
          </a:prstGeom>
          <a:solidFill>
            <a:schemeClr val="tx2">
              <a:lumMod val="60000"/>
              <a:lumOff val="40000"/>
            </a:schemeClr>
          </a:solidFill>
          <a:ln>
            <a:solidFill>
              <a:schemeClr val="tx2">
                <a:lumMod val="60000"/>
                <a:lumOff val="40000"/>
              </a:schemeClr>
            </a:solidFill>
          </a:ln>
        </p:spPr>
        <p:style>
          <a:lnRef idx="2">
            <a:schemeClr val="accent4"/>
          </a:lnRef>
          <a:fillRef idx="1">
            <a:schemeClr val="lt1"/>
          </a:fillRef>
          <a:effectRef idx="0">
            <a:schemeClr val="accent4"/>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77"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事業内容</a:t>
            </a:r>
          </a:p>
        </p:txBody>
      </p:sp>
      <p:grpSp>
        <p:nvGrpSpPr>
          <p:cNvPr id="2" name="グループ化 1"/>
          <p:cNvGrpSpPr/>
          <p:nvPr/>
        </p:nvGrpSpPr>
        <p:grpSpPr>
          <a:xfrm>
            <a:off x="6669741" y="1797938"/>
            <a:ext cx="3077763" cy="2705417"/>
            <a:chOff x="5865270" y="3343515"/>
            <a:chExt cx="3637299" cy="3336815"/>
          </a:xfrm>
        </p:grpSpPr>
        <p:sp>
          <p:nvSpPr>
            <p:cNvPr id="9" name="正方形/長方形 8"/>
            <p:cNvSpPr/>
            <p:nvPr/>
          </p:nvSpPr>
          <p:spPr>
            <a:xfrm>
              <a:off x="8135770" y="3359034"/>
              <a:ext cx="1366799" cy="156374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ja-JP" altLang="en-US" sz="1200">
                <a:latin typeface="メイリオ" panose="020B0604030504040204" pitchFamily="50" charset="-128"/>
                <a:ea typeface="メイリオ" panose="020B0604030504040204" pitchFamily="50" charset="-128"/>
              </a:endParaRPr>
            </a:p>
          </p:txBody>
        </p:sp>
        <p:sp>
          <p:nvSpPr>
            <p:cNvPr id="11" name="正方形/長方形 10"/>
            <p:cNvSpPr/>
            <p:nvPr/>
          </p:nvSpPr>
          <p:spPr>
            <a:xfrm>
              <a:off x="5865270" y="3343515"/>
              <a:ext cx="1458543" cy="157926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sz="1200">
                <a:latin typeface="メイリオ" panose="020B0604030504040204" pitchFamily="50" charset="-128"/>
                <a:ea typeface="メイリオ" panose="020B0604030504040204" pitchFamily="50" charset="-128"/>
              </a:endParaRPr>
            </a:p>
          </p:txBody>
        </p:sp>
        <p:sp>
          <p:nvSpPr>
            <p:cNvPr id="12" name="正方形/長方形 11"/>
            <p:cNvSpPr/>
            <p:nvPr/>
          </p:nvSpPr>
          <p:spPr>
            <a:xfrm>
              <a:off x="7475553" y="4010066"/>
              <a:ext cx="539687" cy="5045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メイリオ" panose="020B0604030504040204" pitchFamily="50" charset="-128"/>
                  <a:ea typeface="メイリオ" panose="020B0604030504040204" pitchFamily="50" charset="-128"/>
                </a:rPr>
                <a:t>重症患者</a:t>
              </a:r>
            </a:p>
          </p:txBody>
        </p:sp>
        <p:sp>
          <p:nvSpPr>
            <p:cNvPr id="13" name="楕円 12"/>
            <p:cNvSpPr/>
            <p:nvPr/>
          </p:nvSpPr>
          <p:spPr>
            <a:xfrm>
              <a:off x="6179791" y="3711467"/>
              <a:ext cx="892448" cy="2732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メイリオ" panose="020B0604030504040204" pitchFamily="50" charset="-128"/>
                  <a:ea typeface="メイリオ" panose="020B0604030504040204" pitchFamily="50" charset="-128"/>
                </a:rPr>
                <a:t>医師</a:t>
              </a:r>
            </a:p>
          </p:txBody>
        </p:sp>
        <p:sp>
          <p:nvSpPr>
            <p:cNvPr id="16" name="楕円 15"/>
            <p:cNvSpPr/>
            <p:nvPr/>
          </p:nvSpPr>
          <p:spPr>
            <a:xfrm>
              <a:off x="6060542" y="4036647"/>
              <a:ext cx="1130944" cy="2219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メイリオ" panose="020B0604030504040204" pitchFamily="50" charset="-128"/>
                  <a:ea typeface="メイリオ" panose="020B0604030504040204" pitchFamily="50" charset="-128"/>
                </a:rPr>
                <a:t>看護師</a:t>
              </a:r>
            </a:p>
          </p:txBody>
        </p:sp>
        <p:sp>
          <p:nvSpPr>
            <p:cNvPr id="17" name="楕円 16"/>
            <p:cNvSpPr/>
            <p:nvPr/>
          </p:nvSpPr>
          <p:spPr>
            <a:xfrm>
              <a:off x="5932397" y="4335006"/>
              <a:ext cx="1391414" cy="4807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メイリオ" panose="020B0604030504040204" pitchFamily="50" charset="-128"/>
                  <a:ea typeface="メイリオ" panose="020B0604030504040204" pitchFamily="50" charset="-128"/>
                </a:rPr>
                <a:t>臨床工学技士</a:t>
              </a:r>
            </a:p>
          </p:txBody>
        </p:sp>
        <p:sp>
          <p:nvSpPr>
            <p:cNvPr id="18" name="楕円 17"/>
            <p:cNvSpPr/>
            <p:nvPr/>
          </p:nvSpPr>
          <p:spPr>
            <a:xfrm>
              <a:off x="8419837" y="3968564"/>
              <a:ext cx="939970" cy="288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メイリオ" panose="020B0604030504040204" pitchFamily="50" charset="-128"/>
                  <a:ea typeface="メイリオ" panose="020B0604030504040204" pitchFamily="50" charset="-128"/>
                </a:rPr>
                <a:t>医師</a:t>
              </a:r>
            </a:p>
          </p:txBody>
        </p:sp>
        <p:sp>
          <p:nvSpPr>
            <p:cNvPr id="19" name="楕円 18"/>
            <p:cNvSpPr/>
            <p:nvPr/>
          </p:nvSpPr>
          <p:spPr>
            <a:xfrm>
              <a:off x="8351555" y="4334861"/>
              <a:ext cx="1030484" cy="2707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メイリオ" panose="020B0604030504040204" pitchFamily="50" charset="-128"/>
                  <a:ea typeface="メイリオ" panose="020B0604030504040204" pitchFamily="50" charset="-128"/>
                </a:rPr>
                <a:t>看護師</a:t>
              </a:r>
            </a:p>
          </p:txBody>
        </p:sp>
        <p:sp>
          <p:nvSpPr>
            <p:cNvPr id="20" name="テキスト ボックス 19"/>
            <p:cNvSpPr txBox="1"/>
            <p:nvPr/>
          </p:nvSpPr>
          <p:spPr>
            <a:xfrm>
              <a:off x="5865270" y="3364149"/>
              <a:ext cx="1458543" cy="322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altLang="ja-JP" sz="1050" dirty="0">
                  <a:latin typeface="メイリオ" panose="020B0604030504040204" pitchFamily="50" charset="-128"/>
                  <a:ea typeface="メイリオ" panose="020B0604030504040204" pitchFamily="50" charset="-128"/>
                </a:rPr>
                <a:t>ECMO</a:t>
              </a:r>
              <a:r>
                <a:rPr lang="ja-JP" altLang="en-US" sz="1050" dirty="0">
                  <a:latin typeface="メイリオ" panose="020B0604030504040204" pitchFamily="50" charset="-128"/>
                  <a:ea typeface="メイリオ" panose="020B0604030504040204" pitchFamily="50" charset="-128"/>
                </a:rPr>
                <a:t>チーム</a:t>
              </a:r>
            </a:p>
          </p:txBody>
        </p:sp>
        <p:sp>
          <p:nvSpPr>
            <p:cNvPr id="21" name="テキスト ボックス 20"/>
            <p:cNvSpPr txBox="1"/>
            <p:nvPr/>
          </p:nvSpPr>
          <p:spPr>
            <a:xfrm>
              <a:off x="8135771" y="3379418"/>
              <a:ext cx="1366798" cy="53144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050" dirty="0">
                  <a:latin typeface="メイリオ" panose="020B0604030504040204" pitchFamily="50" charset="-128"/>
                  <a:ea typeface="メイリオ" panose="020B0604030504040204" pitchFamily="50" charset="-128"/>
                </a:rPr>
                <a:t>人工呼吸器管理を行う者</a:t>
              </a:r>
            </a:p>
          </p:txBody>
        </p:sp>
        <p:sp>
          <p:nvSpPr>
            <p:cNvPr id="22" name="爆発 1 21"/>
            <p:cNvSpPr/>
            <p:nvPr/>
          </p:nvSpPr>
          <p:spPr>
            <a:xfrm>
              <a:off x="6729781" y="4931424"/>
              <a:ext cx="2020150" cy="543794"/>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メイリオ" panose="020B0604030504040204" pitchFamily="50" charset="-128"/>
                  <a:ea typeface="メイリオ" panose="020B0604030504040204" pitchFamily="50" charset="-128"/>
                </a:rPr>
                <a:t>増やす必要</a:t>
              </a:r>
            </a:p>
          </p:txBody>
        </p:sp>
        <p:sp>
          <p:nvSpPr>
            <p:cNvPr id="23" name="下矢印 22"/>
            <p:cNvSpPr/>
            <p:nvPr/>
          </p:nvSpPr>
          <p:spPr>
            <a:xfrm>
              <a:off x="7567052" y="6127721"/>
              <a:ext cx="276180" cy="2717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latin typeface="メイリオ" panose="020B0604030504040204" pitchFamily="50" charset="-128"/>
                <a:ea typeface="メイリオ" panose="020B0604030504040204" pitchFamily="50" charset="-128"/>
              </a:endParaRPr>
            </a:p>
          </p:txBody>
        </p:sp>
        <p:sp>
          <p:nvSpPr>
            <p:cNvPr id="24" name="テキスト ボックス 23"/>
            <p:cNvSpPr txBox="1"/>
            <p:nvPr/>
          </p:nvSpPr>
          <p:spPr>
            <a:xfrm>
              <a:off x="6243694" y="5787621"/>
              <a:ext cx="3025109" cy="31317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050" dirty="0">
                  <a:latin typeface="メイリオ" panose="020B0604030504040204" pitchFamily="50" charset="-128"/>
                  <a:ea typeface="メイリオ" panose="020B0604030504040204" pitchFamily="50" charset="-128"/>
                </a:rPr>
                <a:t>「</a:t>
              </a:r>
              <a:r>
                <a:rPr lang="en-US" altLang="ja-JP" sz="1050" dirty="0">
                  <a:latin typeface="メイリオ" panose="020B0604030504040204" pitchFamily="50" charset="-128"/>
                  <a:ea typeface="メイリオ" panose="020B0604030504040204" pitchFamily="50" charset="-128"/>
                </a:rPr>
                <a:t>ECMO</a:t>
              </a:r>
              <a:r>
                <a:rPr lang="ja-JP" altLang="en-US" sz="1050" dirty="0">
                  <a:latin typeface="メイリオ" panose="020B0604030504040204" pitchFamily="50" charset="-128"/>
                  <a:ea typeface="メイリオ" panose="020B0604030504040204" pitchFamily="50" charset="-128"/>
                </a:rPr>
                <a:t>研修」　「人工呼吸器研修」</a:t>
              </a:r>
            </a:p>
          </p:txBody>
        </p:sp>
        <p:sp>
          <p:nvSpPr>
            <p:cNvPr id="25" name="下矢印 24"/>
            <p:cNvSpPr/>
            <p:nvPr/>
          </p:nvSpPr>
          <p:spPr>
            <a:xfrm>
              <a:off x="7528836" y="5449901"/>
              <a:ext cx="314396" cy="2787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latin typeface="メイリオ" panose="020B0604030504040204" pitchFamily="50" charset="-128"/>
                <a:ea typeface="メイリオ" panose="020B0604030504040204" pitchFamily="50" charset="-128"/>
              </a:endParaRPr>
            </a:p>
          </p:txBody>
        </p:sp>
        <p:sp>
          <p:nvSpPr>
            <p:cNvPr id="26" name="下矢印 25"/>
            <p:cNvSpPr/>
            <p:nvPr/>
          </p:nvSpPr>
          <p:spPr>
            <a:xfrm rot="2302176">
              <a:off x="8709940" y="4777187"/>
              <a:ext cx="407225" cy="3388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latin typeface="メイリオ" panose="020B0604030504040204" pitchFamily="50" charset="-128"/>
                <a:ea typeface="メイリオ" panose="020B0604030504040204" pitchFamily="50" charset="-128"/>
              </a:endParaRPr>
            </a:p>
          </p:txBody>
        </p:sp>
        <p:sp>
          <p:nvSpPr>
            <p:cNvPr id="27" name="正方形/長方形 26"/>
            <p:cNvSpPr/>
            <p:nvPr/>
          </p:nvSpPr>
          <p:spPr>
            <a:xfrm>
              <a:off x="6528439" y="6367154"/>
              <a:ext cx="2605218" cy="313176"/>
            </a:xfrm>
            <a:prstGeom prst="rect">
              <a:avLst/>
            </a:prstGeom>
          </p:spPr>
          <p:txBody>
            <a:bodyPr wrap="none">
              <a:spAutoFit/>
            </a:bodyPr>
            <a:lstStyle/>
            <a:p>
              <a:r>
                <a:rPr lang="ja-JP" altLang="en-US" sz="105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より多くの重症患者の治療が可能</a:t>
              </a:r>
            </a:p>
          </p:txBody>
        </p:sp>
        <p:sp>
          <p:nvSpPr>
            <p:cNvPr id="28" name="下矢印 27"/>
            <p:cNvSpPr/>
            <p:nvPr/>
          </p:nvSpPr>
          <p:spPr>
            <a:xfrm rot="18750537">
              <a:off x="6363782" y="4896999"/>
              <a:ext cx="413952" cy="3388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latin typeface="メイリオ" panose="020B0604030504040204" pitchFamily="50" charset="-128"/>
                <a:ea typeface="メイリオ" panose="020B0604030504040204" pitchFamily="50" charset="-128"/>
              </a:endParaRPr>
            </a:p>
          </p:txBody>
        </p:sp>
      </p:grpSp>
      <p:grpSp>
        <p:nvGrpSpPr>
          <p:cNvPr id="41" name="グループ化 40"/>
          <p:cNvGrpSpPr/>
          <p:nvPr/>
        </p:nvGrpSpPr>
        <p:grpSpPr>
          <a:xfrm>
            <a:off x="170688" y="4532199"/>
            <a:ext cx="9582464" cy="2246670"/>
            <a:chOff x="211360" y="4609796"/>
            <a:chExt cx="8350089" cy="2142677"/>
          </a:xfrm>
        </p:grpSpPr>
        <p:sp>
          <p:nvSpPr>
            <p:cNvPr id="42" name="右矢印 41"/>
            <p:cNvSpPr/>
            <p:nvPr/>
          </p:nvSpPr>
          <p:spPr>
            <a:xfrm>
              <a:off x="2831951" y="5845210"/>
              <a:ext cx="2606236" cy="4391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43" name="グループ化 55"/>
            <p:cNvGrpSpPr/>
            <p:nvPr/>
          </p:nvGrpSpPr>
          <p:grpSpPr>
            <a:xfrm>
              <a:off x="936053" y="5599711"/>
              <a:ext cx="825484" cy="871938"/>
              <a:chOff x="7420515" y="2921715"/>
              <a:chExt cx="610802" cy="788938"/>
            </a:xfrm>
          </p:grpSpPr>
          <p:pic>
            <p:nvPicPr>
              <p:cNvPr id="51" name="Picture 15" descr="C:\Users\TKIWB\AppData\Local\Microsoft\Windows\Temporary Internet Files\Content.IE5\AVOY9FF6\MC900234992[1].wmf"/>
              <p:cNvPicPr>
                <a:picLocks noChangeAspect="1" noChangeArrowheads="1"/>
              </p:cNvPicPr>
              <p:nvPr/>
            </p:nvPicPr>
            <p:blipFill>
              <a:blip r:embed="rId2" cstate="print"/>
              <a:srcRect/>
              <a:stretch>
                <a:fillRect/>
              </a:stretch>
            </p:blipFill>
            <p:spPr bwMode="auto">
              <a:xfrm>
                <a:off x="7420515" y="3049066"/>
                <a:ext cx="329751" cy="661587"/>
              </a:xfrm>
              <a:prstGeom prst="rect">
                <a:avLst/>
              </a:prstGeom>
              <a:noFill/>
            </p:spPr>
          </p:pic>
          <p:pic>
            <p:nvPicPr>
              <p:cNvPr id="52" name="Picture 16" descr="C:\Users\TKIWB\AppData\Local\Microsoft\Windows\Temporary Internet Files\Content.IE5\AVOY9FF6\MC900343475[1].wmf"/>
              <p:cNvPicPr>
                <a:picLocks noChangeAspect="1" noChangeArrowheads="1"/>
              </p:cNvPicPr>
              <p:nvPr/>
            </p:nvPicPr>
            <p:blipFill>
              <a:blip r:embed="rId3" cstate="print"/>
              <a:srcRect/>
              <a:stretch>
                <a:fillRect/>
              </a:stretch>
            </p:blipFill>
            <p:spPr bwMode="auto">
              <a:xfrm>
                <a:off x="7780442" y="2921715"/>
                <a:ext cx="250875" cy="764438"/>
              </a:xfrm>
              <a:prstGeom prst="rect">
                <a:avLst/>
              </a:prstGeom>
              <a:noFill/>
            </p:spPr>
          </p:pic>
        </p:grpSp>
        <p:sp>
          <p:nvSpPr>
            <p:cNvPr id="44" name="テキスト ボックス 43"/>
            <p:cNvSpPr txBox="1"/>
            <p:nvPr/>
          </p:nvSpPr>
          <p:spPr>
            <a:xfrm>
              <a:off x="743516" y="6453376"/>
              <a:ext cx="1814781" cy="27699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医師、看護師、臨床工学技士</a:t>
              </a:r>
              <a:endPar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45" name="テキスト ボックス 44"/>
            <p:cNvSpPr txBox="1"/>
            <p:nvPr/>
          </p:nvSpPr>
          <p:spPr>
            <a:xfrm>
              <a:off x="5438187" y="6049245"/>
              <a:ext cx="3017996" cy="461665"/>
            </a:xfrm>
            <a:prstGeom prst="rect">
              <a:avLst/>
            </a:prstGeom>
            <a:noFill/>
          </p:spPr>
          <p:txBody>
            <a:bodyPr wrap="square" rtlCol="0">
              <a:spAutoFit/>
            </a:bodyPr>
            <a:lstStyle/>
            <a:p>
              <a:pPr lvl="0" algn="ctr" defTabSz="914400">
                <a:defRPr/>
              </a:pPr>
              <a:r>
                <a:rPr kumimoji="1" lang="ja-JP" altLang="en-US" sz="1200" dirty="0">
                  <a:solidFill>
                    <a:prstClr val="black"/>
                  </a:solidFill>
                </a:rPr>
                <a:t>本研修（新型コロナウイルス感染症重症患者</a:t>
              </a:r>
              <a:r>
                <a:rPr kumimoji="1" lang="ja-JP" altLang="en-US" sz="1200" dirty="0" smtClean="0">
                  <a:solidFill>
                    <a:prstClr val="black"/>
                  </a:solidFill>
                </a:rPr>
                <a:t>に　　対応</a:t>
              </a:r>
              <a:r>
                <a:rPr kumimoji="1" lang="ja-JP" altLang="en-US" sz="1200" dirty="0">
                  <a:solidFill>
                    <a:prstClr val="black"/>
                  </a:solidFill>
                </a:rPr>
                <a:t>する医療従事者養成研修</a:t>
              </a:r>
              <a:r>
                <a:rPr kumimoji="1" lang="ja-JP" altLang="en-US" sz="1200" dirty="0" smtClean="0">
                  <a:solidFill>
                    <a:prstClr val="black"/>
                  </a:solidFill>
                </a:rPr>
                <a:t>事業）</a:t>
              </a:r>
              <a:endPar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endParaRPr>
            </a:p>
          </p:txBody>
        </p:sp>
        <p:pic>
          <p:nvPicPr>
            <p:cNvPr id="46" name="図 45"/>
            <p:cNvPicPr>
              <a:picLocks noChangeAspect="1"/>
            </p:cNvPicPr>
            <p:nvPr/>
          </p:nvPicPr>
          <p:blipFill>
            <a:blip r:embed="rId4"/>
            <a:stretch>
              <a:fillRect/>
            </a:stretch>
          </p:blipFill>
          <p:spPr>
            <a:xfrm flipH="1">
              <a:off x="1925694" y="5619589"/>
              <a:ext cx="273711" cy="832464"/>
            </a:xfrm>
            <a:prstGeom prst="rect">
              <a:avLst/>
            </a:prstGeom>
          </p:spPr>
        </p:pic>
        <p:pic>
          <p:nvPicPr>
            <p:cNvPr id="47" name="図 46"/>
            <p:cNvPicPr>
              <a:picLocks noChangeAspect="1"/>
            </p:cNvPicPr>
            <p:nvPr/>
          </p:nvPicPr>
          <p:blipFill>
            <a:blip r:embed="rId5"/>
            <a:stretch>
              <a:fillRect/>
            </a:stretch>
          </p:blipFill>
          <p:spPr>
            <a:xfrm>
              <a:off x="6821414" y="5253296"/>
              <a:ext cx="686277" cy="766522"/>
            </a:xfrm>
            <a:prstGeom prst="rect">
              <a:avLst/>
            </a:prstGeom>
          </p:spPr>
        </p:pic>
        <p:sp>
          <p:nvSpPr>
            <p:cNvPr id="49" name="角丸四角形 48"/>
            <p:cNvSpPr/>
            <p:nvPr/>
          </p:nvSpPr>
          <p:spPr>
            <a:xfrm>
              <a:off x="211360" y="4656050"/>
              <a:ext cx="8350089" cy="209642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50" name="テキスト ボックス 49"/>
            <p:cNvSpPr txBox="1"/>
            <p:nvPr/>
          </p:nvSpPr>
          <p:spPr>
            <a:xfrm>
              <a:off x="225593" y="4609796"/>
              <a:ext cx="909808" cy="338554"/>
            </a:xfrm>
            <a:prstGeom prst="rect">
              <a:avLst/>
            </a:prstGeom>
            <a:solidFill>
              <a:srgbClr val="FF0000"/>
            </a:solidFill>
            <a:ln/>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kumimoji="1" lang="en-US" altLang="ja-JP" sz="1600" b="1" dirty="0" smtClean="0">
                  <a:solidFill>
                    <a:schemeClr val="bg1"/>
                  </a:solidFill>
                  <a:latin typeface="メイリオ" panose="020B0604030504040204" pitchFamily="50" charset="-128"/>
                  <a:ea typeface="メイリオ" panose="020B0604030504040204" pitchFamily="50" charset="-128"/>
                </a:rPr>
                <a:t>※</a:t>
              </a:r>
              <a:r>
                <a:rPr kumimoji="1" lang="ja-JP" altLang="en-US" sz="1600" b="1" dirty="0" smtClean="0">
                  <a:solidFill>
                    <a:schemeClr val="bg1"/>
                  </a:solidFill>
                  <a:latin typeface="メイリオ" panose="020B0604030504040204" pitchFamily="50" charset="-128"/>
                  <a:ea typeface="メイリオ" panose="020B0604030504040204" pitchFamily="50" charset="-128"/>
                </a:rPr>
                <a:t>補足</a:t>
              </a:r>
              <a:endParaRPr kumimoji="1" lang="ja-JP" altLang="en-US" sz="1600" b="1" dirty="0">
                <a:solidFill>
                  <a:schemeClr val="bg1"/>
                </a:solidFill>
                <a:latin typeface="メイリオ" panose="020B0604030504040204" pitchFamily="50" charset="-128"/>
                <a:ea typeface="メイリオ" panose="020B0604030504040204" pitchFamily="50" charset="-128"/>
              </a:endParaRPr>
            </a:p>
          </p:txBody>
        </p:sp>
      </p:grpSp>
      <p:pic>
        <p:nvPicPr>
          <p:cNvPr id="53" name="Picture 44" descr="MCj02396570000[1]"/>
          <p:cNvPicPr>
            <a:picLocks noChangeAspect="1" noChangeArrowheads="1"/>
          </p:cNvPicPr>
          <p:nvPr/>
        </p:nvPicPr>
        <p:blipFill>
          <a:blip r:embed="rId6" cstate="print"/>
          <a:srcRect/>
          <a:stretch>
            <a:fillRect/>
          </a:stretch>
        </p:blipFill>
        <p:spPr bwMode="auto">
          <a:xfrm>
            <a:off x="1132452" y="4715993"/>
            <a:ext cx="1345075" cy="887545"/>
          </a:xfrm>
          <a:prstGeom prst="rect">
            <a:avLst/>
          </a:prstGeom>
          <a:noFill/>
          <a:ln w="9525">
            <a:noFill/>
            <a:miter lim="800000"/>
            <a:headEnd/>
            <a:tailEnd/>
          </a:ln>
        </p:spPr>
      </p:pic>
      <p:sp>
        <p:nvSpPr>
          <p:cNvPr id="54" name="テキスト ボックス 53"/>
          <p:cNvSpPr txBox="1"/>
          <p:nvPr/>
        </p:nvSpPr>
        <p:spPr>
          <a:xfrm>
            <a:off x="3590171" y="6187641"/>
            <a:ext cx="1617990" cy="297774"/>
          </a:xfrm>
          <a:prstGeom prst="rect">
            <a:avLst/>
          </a:prstGeom>
          <a:noFill/>
        </p:spPr>
        <p:txBody>
          <a:bodyPr wrap="square" rtlCol="0">
            <a:spAutoFit/>
          </a:bodyPr>
          <a:lstStyle/>
          <a:p>
            <a:pPr lvl="0" algn="ctr" defTabSz="914400">
              <a:defRPr/>
            </a:pPr>
            <a:r>
              <a:rPr kumimoji="1" lang="ja-JP" altLang="en-US" sz="1335" dirty="0" smtClean="0">
                <a:solidFill>
                  <a:prstClr val="black"/>
                </a:solidFill>
                <a:latin typeface="メイリオ" panose="020B0604030504040204" pitchFamily="50" charset="-128"/>
                <a:ea typeface="メイリオ" panose="020B0604030504040204" pitchFamily="50" charset="-128"/>
              </a:rPr>
              <a:t>派遣</a:t>
            </a:r>
            <a:endParaRPr kumimoji="1" lang="en-US" altLang="ja-JP" sz="1335"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3" name="角丸四角形吹き出し 2"/>
          <p:cNvSpPr/>
          <p:nvPr/>
        </p:nvSpPr>
        <p:spPr>
          <a:xfrm>
            <a:off x="2887932" y="4715993"/>
            <a:ext cx="4574874" cy="915430"/>
          </a:xfrm>
          <a:prstGeom prst="wedgeRoundRectCallout">
            <a:avLst>
              <a:gd name="adj1" fmla="val -15239"/>
              <a:gd name="adj2" fmla="val 74407"/>
              <a:gd name="adj3" fmla="val 16667"/>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00">
              <a:defRPr/>
            </a:pPr>
            <a:r>
              <a:rPr kumimoji="1" lang="en-US" altLang="ja-JP" sz="1200" dirty="0">
                <a:solidFill>
                  <a:prstClr val="black"/>
                </a:solidFill>
                <a:latin typeface="メイリオ" panose="020B0604030504040204" pitchFamily="50" charset="-128"/>
                <a:ea typeface="メイリオ" panose="020B0604030504040204" pitchFamily="50" charset="-128"/>
              </a:rPr>
              <a:t>※</a:t>
            </a:r>
            <a:r>
              <a:rPr kumimoji="1" lang="ja-JP" altLang="en-US" sz="1200" u="sng" dirty="0">
                <a:solidFill>
                  <a:prstClr val="black"/>
                </a:solidFill>
                <a:latin typeface="メイリオ" panose="020B0604030504040204" pitchFamily="50" charset="-128"/>
                <a:ea typeface="メイリオ" panose="020B0604030504040204" pitchFamily="50" charset="-128"/>
              </a:rPr>
              <a:t>本研修の受講者に</a:t>
            </a:r>
            <a:r>
              <a:rPr kumimoji="1" lang="ja-JP" altLang="en-US" sz="1200" u="sng" dirty="0" smtClean="0">
                <a:solidFill>
                  <a:prstClr val="black"/>
                </a:solidFill>
                <a:latin typeface="メイリオ" panose="020B0604030504040204" pitchFamily="50" charset="-128"/>
                <a:ea typeface="メイリオ" panose="020B0604030504040204" pitchFamily="50" charset="-128"/>
              </a:rPr>
              <a:t>かかる、派遣元医療機関の派遣後</a:t>
            </a:r>
            <a:r>
              <a:rPr kumimoji="1" lang="ja-JP" altLang="en-US" sz="1200" u="sng" dirty="0">
                <a:solidFill>
                  <a:prstClr val="black"/>
                </a:solidFill>
                <a:latin typeface="メイリオ" panose="020B0604030504040204" pitchFamily="50" charset="-128"/>
                <a:ea typeface="メイリオ" panose="020B0604030504040204" pitchFamily="50" charset="-128"/>
              </a:rPr>
              <a:t>の診療体制を構築するための経費、派遣する医師等の旅費・宿泊費等の費用</a:t>
            </a:r>
            <a:r>
              <a:rPr kumimoji="1" lang="ja-JP" altLang="en-US" sz="1200" dirty="0">
                <a:solidFill>
                  <a:prstClr val="black"/>
                </a:solidFill>
                <a:latin typeface="メイリオ" panose="020B0604030504040204" pitchFamily="50" charset="-128"/>
                <a:ea typeface="メイリオ" panose="020B0604030504040204" pitchFamily="50" charset="-128"/>
              </a:rPr>
              <a:t>に関しては別途、</a:t>
            </a:r>
            <a:r>
              <a:rPr kumimoji="1" lang="ja-JP" altLang="en-US" sz="1200" b="1" u="sng" dirty="0">
                <a:solidFill>
                  <a:prstClr val="black"/>
                </a:solidFill>
                <a:latin typeface="メイリオ" panose="020B0604030504040204" pitchFamily="50" charset="-128"/>
                <a:ea typeface="メイリオ" panose="020B0604030504040204" pitchFamily="50" charset="-128"/>
              </a:rPr>
              <a:t>「新型コロナウイルス重症患者を診療する医療従事者派遣体制の確保事業」</a:t>
            </a:r>
            <a:r>
              <a:rPr kumimoji="1" lang="ja-JP" altLang="en-US" sz="1200" dirty="0">
                <a:solidFill>
                  <a:prstClr val="black"/>
                </a:solidFill>
                <a:latin typeface="メイリオ" panose="020B0604030504040204" pitchFamily="50" charset="-128"/>
                <a:ea typeface="メイリオ" panose="020B0604030504040204" pitchFamily="50" charset="-128"/>
              </a:rPr>
              <a:t>が活用</a:t>
            </a:r>
            <a:r>
              <a:rPr kumimoji="1" lang="ja-JP" altLang="en-US" sz="1200" dirty="0" smtClean="0">
                <a:solidFill>
                  <a:prstClr val="black"/>
                </a:solidFill>
                <a:latin typeface="メイリオ" panose="020B0604030504040204" pitchFamily="50" charset="-128"/>
                <a:ea typeface="メイリオ" panose="020B0604030504040204" pitchFamily="50" charset="-128"/>
              </a:rPr>
              <a:t>可能（</a:t>
            </a:r>
            <a:r>
              <a:rPr kumimoji="1" lang="en-US" altLang="ja-JP" sz="1200" dirty="0" smtClean="0">
                <a:solidFill>
                  <a:prstClr val="black"/>
                </a:solidFill>
                <a:latin typeface="メイリオ" panose="020B0604030504040204" pitchFamily="50" charset="-128"/>
                <a:ea typeface="メイリオ" panose="020B0604030504040204" pitchFamily="50" charset="-128"/>
              </a:rPr>
              <a:t>※</a:t>
            </a:r>
            <a:r>
              <a:rPr kumimoji="1" lang="ja-JP" altLang="en-US" sz="1200" dirty="0" smtClean="0">
                <a:solidFill>
                  <a:prstClr val="black"/>
                </a:solidFill>
                <a:latin typeface="メイリオ" panose="020B0604030504040204" pitchFamily="50" charset="-128"/>
                <a:ea typeface="メイリオ" panose="020B0604030504040204" pitchFamily="50" charset="-128"/>
              </a:rPr>
              <a:t>）。</a:t>
            </a:r>
            <a:endParaRPr kumimoji="1"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40" name="テキスト ボックス 39"/>
          <p:cNvSpPr txBox="1"/>
          <p:nvPr/>
        </p:nvSpPr>
        <p:spPr>
          <a:xfrm>
            <a:off x="2638543" y="6540635"/>
            <a:ext cx="6796800" cy="261610"/>
          </a:xfrm>
          <a:prstGeom prst="rect">
            <a:avLst/>
          </a:prstGeom>
          <a:noFill/>
        </p:spPr>
        <p:txBody>
          <a:bodyPr wrap="square" rtlCol="0">
            <a:spAutoFit/>
          </a:bodyPr>
          <a:lstStyle/>
          <a:p>
            <a:pPr lvl="0" algn="ctr" defTabSz="914400">
              <a:defRPr/>
            </a:pPr>
            <a:r>
              <a:rPr kumimoji="1" lang="en-US" altLang="ja-JP" sz="11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1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上限額：医師　１人１時間あたり　</a:t>
            </a:r>
            <a:r>
              <a:rPr kumimoji="1" lang="en-US" altLang="ja-JP" sz="11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7,550</a:t>
            </a:r>
            <a:r>
              <a:rPr kumimoji="1" lang="ja-JP" altLang="en-US" sz="11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円、看護師・臨床工学技士　１人１時間あたり　</a:t>
            </a:r>
            <a:r>
              <a:rPr kumimoji="1" lang="en-US" altLang="ja-JP" sz="11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2,760</a:t>
            </a:r>
            <a:r>
              <a:rPr kumimoji="1" lang="ja-JP" altLang="en-US" sz="11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円</a:t>
            </a:r>
            <a:endPar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48" name="テキスト ボックス 6"/>
          <p:cNvSpPr txBox="1"/>
          <p:nvPr/>
        </p:nvSpPr>
        <p:spPr>
          <a:xfrm>
            <a:off x="8938962" y="399692"/>
            <a:ext cx="864411" cy="307777"/>
          </a:xfrm>
          <a:prstGeom prst="rect">
            <a:avLst/>
          </a:prstGeom>
          <a:solidFill>
            <a:schemeClr val="bg1"/>
          </a:solidFill>
          <a:ln w="1905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sz="1400" dirty="0" smtClean="0"/>
              <a:t>参考</a:t>
            </a:r>
            <a:endParaRPr kumimoji="1" lang="ja-JP" altLang="en-US" sz="1400" dirty="0"/>
          </a:p>
        </p:txBody>
      </p:sp>
    </p:spTree>
    <p:extLst>
      <p:ext uri="{BB962C8B-B14F-4D97-AF65-F5344CB8AC3E}">
        <p14:creationId xmlns:p14="http://schemas.microsoft.com/office/powerpoint/2010/main" val="313561854"/>
      </p:ext>
    </p:extLst>
  </p:cSld>
  <p:clrMapOvr>
    <a:masterClrMapping/>
  </p:clrMapOvr>
</p:sld>
</file>

<file path=ppt/theme/theme1.xml><?xml version="1.0" encoding="utf-8"?>
<a:theme xmlns:a="http://schemas.openxmlformats.org/drawingml/2006/main" name="3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TotalTime>
  <Words>348</Words>
  <Application>Microsoft Office PowerPoint</Application>
  <PresentationFormat>A4 210 x 297 mm</PresentationFormat>
  <Paragraphs>33</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ＭＳ Ｐゴシック</vt:lpstr>
      <vt:lpstr>メイリオ</vt:lpstr>
      <vt:lpstr>游ゴシック</vt:lpstr>
      <vt:lpstr>Arial</vt:lpstr>
      <vt:lpstr>Calibri</vt:lpstr>
      <vt:lpstr>3_Office ​​テーマ</vt:lpstr>
      <vt:lpstr>（２０）新型コロナウイルス感染症重症患者に対応する医療従事者養成研修事業</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新型コロナ疑い患者受入れのための救急･周産期･小児医療機関の院内感染防止対策</dc:title>
  <dc:creator>下西ノ園 義昭(shimonishinosono-yoshiaki.k77)</dc:creator>
  <cp:lastModifiedBy>山本 晃立(yamamoto-kouryuu.8s4)</cp:lastModifiedBy>
  <cp:revision>32</cp:revision>
  <cp:lastPrinted>2021-12-01T09:14:33Z</cp:lastPrinted>
  <dcterms:created xsi:type="dcterms:W3CDTF">2021-07-08T09:18:47Z</dcterms:created>
  <dcterms:modified xsi:type="dcterms:W3CDTF">2022-02-15T02:33:03Z</dcterms:modified>
</cp:coreProperties>
</file>