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gif" ContentType="image/gif"/>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76" r:id="rId4"/>
  </p:sldMasterIdLst>
  <p:notesMasterIdLst>
    <p:notesMasterId r:id="rId25"/>
  </p:notesMasterIdLst>
  <p:handoutMasterIdLst>
    <p:handoutMasterId r:id="rId26"/>
  </p:handoutMasterIdLst>
  <p:sldIdLst>
    <p:sldId id="450" r:id="rId5"/>
    <p:sldId id="453" r:id="rId6"/>
    <p:sldId id="439" r:id="rId7"/>
    <p:sldId id="442" r:id="rId8"/>
    <p:sldId id="445" r:id="rId9"/>
    <p:sldId id="454" r:id="rId10"/>
    <p:sldId id="451" r:id="rId11"/>
    <p:sldId id="446" r:id="rId12"/>
    <p:sldId id="458" r:id="rId13"/>
    <p:sldId id="459" r:id="rId14"/>
    <p:sldId id="447" r:id="rId15"/>
    <p:sldId id="448" r:id="rId16"/>
    <p:sldId id="462" r:id="rId17"/>
    <p:sldId id="440" r:id="rId18"/>
    <p:sldId id="452" r:id="rId19"/>
    <p:sldId id="457" r:id="rId20"/>
    <p:sldId id="455" r:id="rId21"/>
    <p:sldId id="456" r:id="rId22"/>
    <p:sldId id="460" r:id="rId23"/>
    <p:sldId id="461" r:id="rId24"/>
  </p:sldIdLst>
  <p:sldSz cx="9906000" cy="6858000" type="A4"/>
  <p:notesSz cx="9939338" cy="6807200"/>
  <p:defaultTex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4A148"/>
    <a:srgbClr val="93CDDD"/>
    <a:srgbClr val="FFFF99"/>
    <a:srgbClr val="CC3399"/>
    <a:srgbClr val="CC66FF"/>
    <a:srgbClr val="EAEAEA"/>
    <a:srgbClr val="FFFFFF"/>
    <a:srgbClr val="990000"/>
    <a:srgbClr val="800000"/>
    <a:srgbClr val="99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35758FB7-9AC5-4552-8A53-C91805E547FA}" styleName="テーマ スタイル 1 - アクセント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C2FFA5D-87B4-456A-9821-1D502468CF0F}" styleName="テーマ スタイル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テーマ スタイル 1 - アクセント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459" autoAdjust="0"/>
    <p:restoredTop sz="99074" autoAdjust="0"/>
  </p:normalViewPr>
  <p:slideViewPr>
    <p:cSldViewPr>
      <p:cViewPr>
        <p:scale>
          <a:sx n="66" d="100"/>
          <a:sy n="66" d="100"/>
        </p:scale>
        <p:origin x="-1638" y="-156"/>
      </p:cViewPr>
      <p:guideLst>
        <p:guide orient="horz" pos="1434"/>
        <p:guide orient="horz" pos="618"/>
        <p:guide orient="horz" pos="4065"/>
        <p:guide orient="horz" pos="3929"/>
        <p:guide pos="3075"/>
        <p:guide pos="217"/>
        <p:guide pos="6114"/>
        <p:guide pos="625"/>
        <p:guide pos="561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06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34"/>
    </mc:Choice>
    <mc:Fallback>
      <c:style val="34"/>
    </mc:Fallback>
  </mc:AlternateContent>
  <c:chart>
    <c:autoTitleDeleted val="1"/>
    <c:plotArea>
      <c:layout/>
      <c:pieChart>
        <c:varyColors val="1"/>
        <c:ser>
          <c:idx val="0"/>
          <c:order val="0"/>
          <c:tx>
            <c:strRef>
              <c:f>Sheet1!$B$1</c:f>
              <c:strCache>
                <c:ptCount val="1"/>
                <c:pt idx="0">
                  <c:v>死傷災害</c:v>
                </c:pt>
              </c:strCache>
            </c:strRef>
          </c:tx>
          <c:spPr>
            <a:ln w="41275">
              <a:solidFill>
                <a:schemeClr val="bg1"/>
              </a:solidFill>
            </a:ln>
          </c:spPr>
          <c:dPt>
            <c:idx val="0"/>
            <c:bubble3D val="0"/>
            <c:spPr>
              <a:solidFill>
                <a:srgbClr val="FFC000"/>
              </a:solidFill>
              <a:ln w="41275">
                <a:solidFill>
                  <a:schemeClr val="bg1"/>
                </a:solidFill>
              </a:ln>
            </c:spPr>
          </c:dPt>
          <c:dPt>
            <c:idx val="1"/>
            <c:bubble3D val="0"/>
            <c:spPr>
              <a:pattFill prst="dkUpDiag">
                <a:fgClr>
                  <a:schemeClr val="accent4"/>
                </a:fgClr>
                <a:bgClr>
                  <a:schemeClr val="bg1"/>
                </a:bgClr>
              </a:pattFill>
              <a:ln w="41275">
                <a:solidFill>
                  <a:schemeClr val="bg1"/>
                </a:solidFill>
              </a:ln>
            </c:spPr>
          </c:dPt>
          <c:dPt>
            <c:idx val="2"/>
            <c:bubble3D val="0"/>
            <c:spPr>
              <a:pattFill prst="pct70">
                <a:fgClr>
                  <a:srgbClr val="92D050"/>
                </a:fgClr>
                <a:bgClr>
                  <a:schemeClr val="bg1"/>
                </a:bgClr>
              </a:pattFill>
              <a:ln w="41275">
                <a:solidFill>
                  <a:schemeClr val="bg1"/>
                </a:solidFill>
              </a:ln>
            </c:spPr>
          </c:dPt>
          <c:dPt>
            <c:idx val="3"/>
            <c:bubble3D val="0"/>
            <c:spPr>
              <a:pattFill prst="pct90">
                <a:fgClr>
                  <a:srgbClr val="93CDDD"/>
                </a:fgClr>
                <a:bgClr>
                  <a:schemeClr val="bg1"/>
                </a:bgClr>
              </a:pattFill>
              <a:ln w="41275">
                <a:solidFill>
                  <a:schemeClr val="bg1"/>
                </a:solidFill>
              </a:ln>
            </c:spPr>
          </c:dPt>
          <c:dPt>
            <c:idx val="4"/>
            <c:bubble3D val="0"/>
            <c:spPr>
              <a:pattFill prst="smGrid">
                <a:fgClr>
                  <a:schemeClr val="accent2">
                    <a:lumMod val="75000"/>
                  </a:schemeClr>
                </a:fgClr>
                <a:bgClr>
                  <a:schemeClr val="bg1"/>
                </a:bgClr>
              </a:pattFill>
              <a:ln w="41275">
                <a:solidFill>
                  <a:schemeClr val="bg1"/>
                </a:solidFill>
              </a:ln>
            </c:spPr>
          </c:dPt>
          <c:dPt>
            <c:idx val="5"/>
            <c:bubble3D val="0"/>
            <c:spPr>
              <a:pattFill prst="pct60">
                <a:fgClr>
                  <a:srgbClr val="0070C0"/>
                </a:fgClr>
                <a:bgClr>
                  <a:schemeClr val="bg1"/>
                </a:bgClr>
              </a:pattFill>
              <a:ln w="41275">
                <a:solidFill>
                  <a:schemeClr val="bg1"/>
                </a:solidFill>
              </a:ln>
            </c:spPr>
          </c:dPt>
          <c:dPt>
            <c:idx val="6"/>
            <c:bubble3D val="0"/>
            <c:spPr>
              <a:pattFill prst="pct50">
                <a:fgClr>
                  <a:schemeClr val="bg1">
                    <a:lumMod val="65000"/>
                  </a:schemeClr>
                </a:fgClr>
                <a:bgClr>
                  <a:schemeClr val="bg1"/>
                </a:bgClr>
              </a:pattFill>
              <a:ln w="41275">
                <a:solidFill>
                  <a:schemeClr val="bg1"/>
                </a:solidFill>
              </a:ln>
            </c:spPr>
          </c:dPt>
          <c:cat>
            <c:strRef>
              <c:f>Sheet1!$A$2:$A$8</c:f>
              <c:strCache>
                <c:ptCount val="7"/>
                <c:pt idx="0">
                  <c:v>転倒</c:v>
                </c:pt>
                <c:pt idx="1">
                  <c:v>墜落・転落</c:v>
                </c:pt>
                <c:pt idx="2">
                  <c:v>はさまれ・巻き込まれ</c:v>
                </c:pt>
                <c:pt idx="3">
                  <c:v>動作の反動、無理な動作</c:v>
                </c:pt>
                <c:pt idx="4">
                  <c:v>交通事故（道路）</c:v>
                </c:pt>
                <c:pt idx="5">
                  <c:v>切れ・こすれ</c:v>
                </c:pt>
                <c:pt idx="6">
                  <c:v>その他</c:v>
                </c:pt>
              </c:strCache>
            </c:strRef>
          </c:cat>
          <c:val>
            <c:numRef>
              <c:f>Sheet1!$B$2:$B$8</c:f>
              <c:numCache>
                <c:formatCode>#,##0_);[Red]\(#,##0\)</c:formatCode>
                <c:ptCount val="7"/>
                <c:pt idx="0">
                  <c:v>27152</c:v>
                </c:pt>
                <c:pt idx="1">
                  <c:v>20094</c:v>
                </c:pt>
                <c:pt idx="2">
                  <c:v>14136</c:v>
                </c:pt>
                <c:pt idx="3">
                  <c:v>15081</c:v>
                </c:pt>
                <c:pt idx="4">
                  <c:v>8125</c:v>
                </c:pt>
                <c:pt idx="5">
                  <c:v>8117</c:v>
                </c:pt>
                <c:pt idx="6">
                  <c:v>25205</c:v>
                </c:pt>
              </c:numCache>
            </c:numRef>
          </c:val>
        </c:ser>
        <c:dLbls>
          <c:showLegendKey val="0"/>
          <c:showVal val="0"/>
          <c:showCatName val="0"/>
          <c:showSerName val="0"/>
          <c:showPercent val="0"/>
          <c:showBubbleSize val="0"/>
          <c:showLeaderLines val="0"/>
        </c:dLbls>
        <c:firstSliceAng val="0"/>
      </c:pieChart>
    </c:plotArea>
    <c:plotVisOnly val="1"/>
    <c:dispBlanksAs val="gap"/>
    <c:showDLblsOverMax val="0"/>
  </c:chart>
  <c:spPr>
    <a:solidFill>
      <a:schemeClr val="lt1">
        <a:alpha val="0"/>
      </a:schemeClr>
    </a:solidFill>
    <a:ln>
      <a:noFill/>
    </a:ln>
  </c:spPr>
  <c:txPr>
    <a:bodyPr/>
    <a:lstStyle/>
    <a:p>
      <a:pPr>
        <a:defRPr sz="1400">
          <a:latin typeface="HG創英角ｺﾞｼｯｸUB" panose="020B0909000000000000" pitchFamily="49" charset="-128"/>
          <a:ea typeface="HG創英角ｺﾞｼｯｸUB" panose="020B0909000000000000" pitchFamily="49" charset="-128"/>
        </a:defRPr>
      </a:pPr>
      <a:endParaRPr lang="ja-JP"/>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102559055118111"/>
          <c:y val="7.6921556865418165E-3"/>
          <c:w val="0.65384630526953358"/>
          <c:h val="0.98076938364859301"/>
        </c:manualLayout>
      </c:layout>
      <c:pieChart>
        <c:varyColors val="1"/>
        <c:ser>
          <c:idx val="0"/>
          <c:order val="0"/>
          <c:tx>
            <c:strRef>
              <c:f>Sheet1!$B$1</c:f>
              <c:strCache>
                <c:ptCount val="1"/>
                <c:pt idx="0">
                  <c:v>転倒休業日数</c:v>
                </c:pt>
              </c:strCache>
            </c:strRef>
          </c:tx>
          <c:spPr>
            <a:pattFill prst="pct5">
              <a:fgClr>
                <a:schemeClr val="accent1"/>
              </a:fgClr>
              <a:bgClr>
                <a:schemeClr val="bg1"/>
              </a:bgClr>
            </a:pattFill>
            <a:ln w="76200">
              <a:solidFill>
                <a:schemeClr val="bg1"/>
              </a:solidFill>
            </a:ln>
          </c:spPr>
          <c:dPt>
            <c:idx val="0"/>
            <c:bubble3D val="0"/>
            <c:spPr>
              <a:pattFill prst="dkUpDiag">
                <a:fgClr>
                  <a:schemeClr val="accent1"/>
                </a:fgClr>
                <a:bgClr>
                  <a:schemeClr val="bg1"/>
                </a:bgClr>
              </a:pattFill>
              <a:ln w="76200">
                <a:solidFill>
                  <a:schemeClr val="bg1"/>
                </a:solidFill>
              </a:ln>
            </c:spPr>
          </c:dPt>
          <c:dPt>
            <c:idx val="1"/>
            <c:bubble3D val="0"/>
            <c:spPr>
              <a:pattFill prst="pct90">
                <a:fgClr>
                  <a:srgbClr val="FF0000"/>
                </a:fgClr>
                <a:bgClr>
                  <a:schemeClr val="bg1"/>
                </a:bgClr>
              </a:pattFill>
              <a:ln w="76200">
                <a:solidFill>
                  <a:schemeClr val="bg1"/>
                </a:solidFill>
              </a:ln>
            </c:spPr>
          </c:dPt>
          <c:dLbls>
            <c:delete val="1"/>
          </c:dLbls>
          <c:cat>
            <c:strRef>
              <c:f>Sheet1!$A$2:$A$3</c:f>
              <c:strCache>
                <c:ptCount val="2"/>
                <c:pt idx="0">
                  <c:v>休業１か月未満</c:v>
                </c:pt>
                <c:pt idx="1">
                  <c:v>休業１か月以上</c:v>
                </c:pt>
              </c:strCache>
            </c:strRef>
          </c:cat>
          <c:val>
            <c:numRef>
              <c:f>Sheet1!$B$2:$B$3</c:f>
              <c:numCache>
                <c:formatCode>General</c:formatCode>
                <c:ptCount val="2"/>
                <c:pt idx="0">
                  <c:v>10630</c:v>
                </c:pt>
                <c:pt idx="1">
                  <c:v>16522</c:v>
                </c:pt>
              </c:numCache>
            </c:numRef>
          </c:val>
        </c:ser>
        <c:dLbls>
          <c:showLegendKey val="0"/>
          <c:showVal val="0"/>
          <c:showCatName val="1"/>
          <c:showSerName val="0"/>
          <c:showPercent val="1"/>
          <c:showBubbleSize val="0"/>
          <c:showLeaderLines val="1"/>
        </c:dLbls>
        <c:firstSliceAng val="0"/>
      </c:pieChart>
      <c:spPr>
        <a:ln>
          <a:solidFill>
            <a:schemeClr val="bg1"/>
          </a:solidFill>
        </a:ln>
      </c:spPr>
    </c:plotArea>
    <c:plotVisOnly val="1"/>
    <c:dispBlanksAs val="gap"/>
    <c:showDLblsOverMax val="0"/>
  </c:chart>
  <c:txPr>
    <a:bodyPr/>
    <a:lstStyle/>
    <a:p>
      <a:pPr>
        <a:defRPr sz="1800">
          <a:latin typeface="HGP創英角ｺﾞｼｯｸUB" panose="020B0900000000000000" pitchFamily="50" charset="-128"/>
          <a:ea typeface="HGP創英角ｺﾞｼｯｸUB" panose="020B0900000000000000" pitchFamily="50" charset="-128"/>
        </a:defRPr>
      </a:pPr>
      <a:endParaRPr lang="ja-JP"/>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3" y="10"/>
            <a:ext cx="4307742" cy="340306"/>
          </a:xfrm>
          <a:prstGeom prst="rect">
            <a:avLst/>
          </a:prstGeom>
        </p:spPr>
        <p:txBody>
          <a:bodyPr vert="horz" lIns="91427" tIns="45713" rIns="91427" bIns="45713" rtlCol="0"/>
          <a:lstStyle>
            <a:lvl1pPr algn="l">
              <a:defRPr sz="1200"/>
            </a:lvl1pPr>
          </a:lstStyle>
          <a:p>
            <a:endParaRPr kumimoji="1" lang="ja-JP" altLang="en-US"/>
          </a:p>
        </p:txBody>
      </p:sp>
      <p:sp>
        <p:nvSpPr>
          <p:cNvPr id="3" name="日付プレースホルダ 2"/>
          <p:cNvSpPr>
            <a:spLocks noGrp="1"/>
          </p:cNvSpPr>
          <p:nvPr>
            <p:ph type="dt" sz="quarter" idx="1"/>
          </p:nvPr>
        </p:nvSpPr>
        <p:spPr>
          <a:xfrm>
            <a:off x="5629278" y="10"/>
            <a:ext cx="4307742" cy="340306"/>
          </a:xfrm>
          <a:prstGeom prst="rect">
            <a:avLst/>
          </a:prstGeom>
        </p:spPr>
        <p:txBody>
          <a:bodyPr vert="horz" lIns="91427" tIns="45713" rIns="91427" bIns="45713" rtlCol="0"/>
          <a:lstStyle>
            <a:lvl1pPr algn="r">
              <a:defRPr sz="1200"/>
            </a:lvl1pPr>
          </a:lstStyle>
          <a:p>
            <a:fld id="{1D000AC7-06FE-4F1C-BA61-C15EACF107A5}" type="datetimeFigureOut">
              <a:rPr kumimoji="1" lang="ja-JP" altLang="en-US" smtClean="0"/>
              <a:pPr/>
              <a:t>2017/10/6</a:t>
            </a:fld>
            <a:endParaRPr kumimoji="1" lang="ja-JP" altLang="en-US"/>
          </a:p>
        </p:txBody>
      </p:sp>
      <p:sp>
        <p:nvSpPr>
          <p:cNvPr id="4" name="フッター プレースホルダ 3"/>
          <p:cNvSpPr>
            <a:spLocks noGrp="1"/>
          </p:cNvSpPr>
          <p:nvPr>
            <p:ph type="ftr" sz="quarter" idx="2"/>
          </p:nvPr>
        </p:nvSpPr>
        <p:spPr>
          <a:xfrm>
            <a:off x="3" y="6465816"/>
            <a:ext cx="4307742" cy="340305"/>
          </a:xfrm>
          <a:prstGeom prst="rect">
            <a:avLst/>
          </a:prstGeom>
        </p:spPr>
        <p:txBody>
          <a:bodyPr vert="horz" lIns="91427" tIns="45713" rIns="91427" bIns="45713" rtlCol="0" anchor="b"/>
          <a:lstStyle>
            <a:lvl1pPr algn="l">
              <a:defRPr sz="1200"/>
            </a:lvl1pPr>
          </a:lstStyle>
          <a:p>
            <a:endParaRPr kumimoji="1" lang="ja-JP" altLang="en-US"/>
          </a:p>
        </p:txBody>
      </p:sp>
      <p:sp>
        <p:nvSpPr>
          <p:cNvPr id="5" name="スライド番号プレースホルダ 4"/>
          <p:cNvSpPr>
            <a:spLocks noGrp="1"/>
          </p:cNvSpPr>
          <p:nvPr>
            <p:ph type="sldNum" sz="quarter" idx="3"/>
          </p:nvPr>
        </p:nvSpPr>
        <p:spPr>
          <a:xfrm>
            <a:off x="5629278" y="6465816"/>
            <a:ext cx="4307742" cy="340305"/>
          </a:xfrm>
          <a:prstGeom prst="rect">
            <a:avLst/>
          </a:prstGeom>
        </p:spPr>
        <p:txBody>
          <a:bodyPr vert="horz" lIns="91427" tIns="45713" rIns="91427" bIns="45713" rtlCol="0" anchor="b"/>
          <a:lstStyle>
            <a:lvl1pPr algn="r">
              <a:defRPr sz="1200"/>
            </a:lvl1pPr>
          </a:lstStyle>
          <a:p>
            <a:fld id="{E383B359-858F-4312-92C6-8A2CE895A849}" type="slidenum">
              <a:rPr kumimoji="1" lang="ja-JP" altLang="en-US" smtClean="0"/>
              <a:pPr/>
              <a:t>‹#›</a:t>
            </a:fld>
            <a:endParaRPr kumimoji="1" lang="ja-JP" altLang="en-US"/>
          </a:p>
        </p:txBody>
      </p:sp>
    </p:spTree>
    <p:extLst>
      <p:ext uri="{BB962C8B-B14F-4D97-AF65-F5344CB8AC3E}">
        <p14:creationId xmlns:p14="http://schemas.microsoft.com/office/powerpoint/2010/main" val="9672076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12" y="13"/>
            <a:ext cx="4307905" cy="340634"/>
          </a:xfrm>
          <a:prstGeom prst="rect">
            <a:avLst/>
          </a:prstGeom>
          <a:noFill/>
          <a:ln w="9525">
            <a:noFill/>
            <a:miter lim="800000"/>
            <a:headEnd/>
            <a:tailEnd/>
          </a:ln>
          <a:effectLst/>
        </p:spPr>
        <p:txBody>
          <a:bodyPr vert="horz" wrap="square" lIns="91389" tIns="45696" rIns="91389" bIns="45696" numCol="1" anchor="t" anchorCtr="0" compatLnSpc="1">
            <a:prstTxWarp prst="textNoShape">
              <a:avLst/>
            </a:prstTxWarp>
          </a:bodyPr>
          <a:lstStyle>
            <a:lvl1pPr>
              <a:defRPr sz="1200">
                <a:ea typeface="ＭＳ Ｐゴシック" pitchFamily="50" charset="-128"/>
              </a:defRPr>
            </a:lvl1pPr>
          </a:lstStyle>
          <a:p>
            <a:pPr>
              <a:defRPr/>
            </a:pPr>
            <a:endParaRPr lang="en-US" altLang="ja-JP" dirty="0"/>
          </a:p>
        </p:txBody>
      </p:sp>
      <p:sp>
        <p:nvSpPr>
          <p:cNvPr id="6147" name="Rectangle 3"/>
          <p:cNvSpPr>
            <a:spLocks noGrp="1" noChangeArrowheads="1"/>
          </p:cNvSpPr>
          <p:nvPr>
            <p:ph type="dt" idx="1"/>
          </p:nvPr>
        </p:nvSpPr>
        <p:spPr bwMode="auto">
          <a:xfrm>
            <a:off x="5631446" y="13"/>
            <a:ext cx="4305563" cy="340634"/>
          </a:xfrm>
          <a:prstGeom prst="rect">
            <a:avLst/>
          </a:prstGeom>
          <a:noFill/>
          <a:ln w="9525">
            <a:noFill/>
            <a:miter lim="800000"/>
            <a:headEnd/>
            <a:tailEnd/>
          </a:ln>
          <a:effectLst/>
        </p:spPr>
        <p:txBody>
          <a:bodyPr vert="horz" wrap="square" lIns="91389" tIns="45696" rIns="91389" bIns="45696" numCol="1" anchor="t" anchorCtr="0" compatLnSpc="1">
            <a:prstTxWarp prst="textNoShape">
              <a:avLst/>
            </a:prstTxWarp>
          </a:bodyPr>
          <a:lstStyle>
            <a:lvl1pPr algn="r">
              <a:defRPr sz="1200">
                <a:ea typeface="ＭＳ Ｐゴシック" pitchFamily="50" charset="-128"/>
              </a:defRPr>
            </a:lvl1pPr>
          </a:lstStyle>
          <a:p>
            <a:pPr>
              <a:defRPr/>
            </a:pPr>
            <a:endParaRPr lang="en-US" altLang="ja-JP" dirty="0"/>
          </a:p>
        </p:txBody>
      </p:sp>
      <p:sp>
        <p:nvSpPr>
          <p:cNvPr id="6148" name="Rectangle 4"/>
          <p:cNvSpPr>
            <a:spLocks noGrp="1" noRot="1" noChangeAspect="1" noChangeArrowheads="1" noTextEdit="1"/>
          </p:cNvSpPr>
          <p:nvPr>
            <p:ph type="sldImg" idx="2"/>
          </p:nvPr>
        </p:nvSpPr>
        <p:spPr bwMode="auto">
          <a:xfrm>
            <a:off x="3128963" y="511175"/>
            <a:ext cx="3684587" cy="2551113"/>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93240" y="3233284"/>
            <a:ext cx="7952876" cy="3062418"/>
          </a:xfrm>
          <a:prstGeom prst="rect">
            <a:avLst/>
          </a:prstGeom>
          <a:noFill/>
          <a:ln w="9525">
            <a:noFill/>
            <a:miter lim="800000"/>
            <a:headEnd/>
            <a:tailEnd/>
          </a:ln>
          <a:effectLst/>
        </p:spPr>
        <p:txBody>
          <a:bodyPr vert="horz" wrap="square" lIns="91389" tIns="45696" rIns="91389" bIns="45696" numCol="1" anchor="t" anchorCtr="0" compatLnSpc="1">
            <a:prstTxWarp prst="textNoShape">
              <a:avLst/>
            </a:prstTxWarp>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6150" name="Rectangle 6"/>
          <p:cNvSpPr>
            <a:spLocks noGrp="1" noChangeArrowheads="1"/>
          </p:cNvSpPr>
          <p:nvPr>
            <p:ph type="ftr" sz="quarter" idx="4"/>
          </p:nvPr>
        </p:nvSpPr>
        <p:spPr bwMode="auto">
          <a:xfrm>
            <a:off x="12" y="6465478"/>
            <a:ext cx="4307905" cy="340633"/>
          </a:xfrm>
          <a:prstGeom prst="rect">
            <a:avLst/>
          </a:prstGeom>
          <a:noFill/>
          <a:ln w="9525">
            <a:noFill/>
            <a:miter lim="800000"/>
            <a:headEnd/>
            <a:tailEnd/>
          </a:ln>
          <a:effectLst/>
        </p:spPr>
        <p:txBody>
          <a:bodyPr vert="horz" wrap="square" lIns="91389" tIns="45696" rIns="91389" bIns="45696" numCol="1" anchor="b" anchorCtr="0" compatLnSpc="1">
            <a:prstTxWarp prst="textNoShape">
              <a:avLst/>
            </a:prstTxWarp>
          </a:bodyPr>
          <a:lstStyle>
            <a:lvl1pPr>
              <a:defRPr sz="1200">
                <a:ea typeface="ＭＳ Ｐゴシック" pitchFamily="50" charset="-128"/>
              </a:defRPr>
            </a:lvl1pPr>
          </a:lstStyle>
          <a:p>
            <a:pPr>
              <a:defRPr/>
            </a:pPr>
            <a:endParaRPr lang="en-US" altLang="ja-JP" dirty="0"/>
          </a:p>
        </p:txBody>
      </p:sp>
      <p:sp>
        <p:nvSpPr>
          <p:cNvPr id="6151" name="Rectangle 7"/>
          <p:cNvSpPr>
            <a:spLocks noGrp="1" noChangeArrowheads="1"/>
          </p:cNvSpPr>
          <p:nvPr>
            <p:ph type="sldNum" sz="quarter" idx="5"/>
          </p:nvPr>
        </p:nvSpPr>
        <p:spPr bwMode="auto">
          <a:xfrm>
            <a:off x="5631446" y="6465478"/>
            <a:ext cx="4305563" cy="340633"/>
          </a:xfrm>
          <a:prstGeom prst="rect">
            <a:avLst/>
          </a:prstGeom>
          <a:noFill/>
          <a:ln w="9525">
            <a:noFill/>
            <a:miter lim="800000"/>
            <a:headEnd/>
            <a:tailEnd/>
          </a:ln>
          <a:effectLst/>
        </p:spPr>
        <p:txBody>
          <a:bodyPr vert="horz" wrap="square" lIns="91389" tIns="45696" rIns="91389" bIns="45696" numCol="1" anchor="b" anchorCtr="0" compatLnSpc="1">
            <a:prstTxWarp prst="textNoShape">
              <a:avLst/>
            </a:prstTxWarp>
          </a:bodyPr>
          <a:lstStyle>
            <a:lvl1pPr algn="r">
              <a:defRPr sz="1200">
                <a:ea typeface="ＭＳ Ｐゴシック" pitchFamily="50" charset="-128"/>
              </a:defRPr>
            </a:lvl1pPr>
          </a:lstStyle>
          <a:p>
            <a:pPr>
              <a:defRPr/>
            </a:pPr>
            <a:fld id="{5088F96E-A3D3-478B-A27B-7423ECB78FDB}" type="slidenum">
              <a:rPr lang="en-US" altLang="ja-JP"/>
              <a:pPr>
                <a:defRPr/>
              </a:pPr>
              <a:t>‹#›</a:t>
            </a:fld>
            <a:endParaRPr lang="en-US" altLang="ja-JP" dirty="0"/>
          </a:p>
        </p:txBody>
      </p:sp>
    </p:spTree>
    <p:extLst>
      <p:ext uri="{BB962C8B-B14F-4D97-AF65-F5344CB8AC3E}">
        <p14:creationId xmlns:p14="http://schemas.microsoft.com/office/powerpoint/2010/main" val="36334429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42"/>
            <a:ext cx="84201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pPr>
              <a:defRPr/>
            </a:pPr>
            <a:endParaRPr lang="en-US" altLang="ja-JP" dirty="0"/>
          </a:p>
        </p:txBody>
      </p:sp>
      <p:sp>
        <p:nvSpPr>
          <p:cNvPr id="5" name="フッター プレースホルダ 4"/>
          <p:cNvSpPr>
            <a:spLocks noGrp="1"/>
          </p:cNvSpPr>
          <p:nvPr>
            <p:ph type="ftr" sz="quarter" idx="11"/>
          </p:nvPr>
        </p:nvSpPr>
        <p:spPr/>
        <p:txBody>
          <a:bodyPr/>
          <a:lstStyle/>
          <a:p>
            <a:pPr>
              <a:defRPr/>
            </a:pPr>
            <a:endParaRPr lang="en-US" altLang="ja-JP" dirty="0"/>
          </a:p>
        </p:txBody>
      </p:sp>
      <p:sp>
        <p:nvSpPr>
          <p:cNvPr id="6" name="スライド番号プレースホルダ 5"/>
          <p:cNvSpPr>
            <a:spLocks noGrp="1"/>
          </p:cNvSpPr>
          <p:nvPr>
            <p:ph type="sldNum" sz="quarter" idx="12"/>
          </p:nvPr>
        </p:nvSpPr>
        <p:spPr/>
        <p:txBody>
          <a:bodyPr/>
          <a:lstStyle/>
          <a:p>
            <a:pPr>
              <a:defRPr/>
            </a:pPr>
            <a:fld id="{DCE03D3A-33FD-41F6-B24C-0B68BC26BF94}" type="slidenum">
              <a:rPr lang="en-US" altLang="ja-JP" smtClean="0"/>
              <a:pPr>
                <a:defRPr/>
              </a:pPr>
              <a:t>‹#›</a:t>
            </a:fld>
            <a:endParaRPr lang="en-US" altLang="ja-JP"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pPr>
              <a:defRPr/>
            </a:pPr>
            <a:endParaRPr lang="en-US" altLang="ja-JP" dirty="0"/>
          </a:p>
        </p:txBody>
      </p:sp>
      <p:sp>
        <p:nvSpPr>
          <p:cNvPr id="5" name="フッター プレースホルダ 4"/>
          <p:cNvSpPr>
            <a:spLocks noGrp="1"/>
          </p:cNvSpPr>
          <p:nvPr>
            <p:ph type="ftr" sz="quarter" idx="11"/>
          </p:nvPr>
        </p:nvSpPr>
        <p:spPr/>
        <p:txBody>
          <a:bodyPr/>
          <a:lstStyle/>
          <a:p>
            <a:pPr>
              <a:defRPr/>
            </a:pPr>
            <a:endParaRPr lang="en-US" altLang="ja-JP" dirty="0"/>
          </a:p>
        </p:txBody>
      </p:sp>
      <p:sp>
        <p:nvSpPr>
          <p:cNvPr id="6" name="スライド番号プレースホルダ 5"/>
          <p:cNvSpPr>
            <a:spLocks noGrp="1"/>
          </p:cNvSpPr>
          <p:nvPr>
            <p:ph type="sldNum" sz="quarter" idx="12"/>
          </p:nvPr>
        </p:nvSpPr>
        <p:spPr/>
        <p:txBody>
          <a:bodyPr/>
          <a:lstStyle/>
          <a:p>
            <a:pPr>
              <a:defRPr/>
            </a:pPr>
            <a:fld id="{FD5F5073-4BBF-448F-B925-CE84859428D1}" type="slidenum">
              <a:rPr lang="en-US" altLang="ja-JP" smtClean="0"/>
              <a:pPr>
                <a:defRPr/>
              </a:pPr>
              <a:t>‹#›</a:t>
            </a:fld>
            <a:endParaRPr lang="en-US" altLang="ja-JP"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43"/>
            <a:ext cx="222885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95300" y="274643"/>
            <a:ext cx="652145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pPr>
              <a:defRPr/>
            </a:pPr>
            <a:endParaRPr lang="en-US" altLang="ja-JP" dirty="0"/>
          </a:p>
        </p:txBody>
      </p:sp>
      <p:sp>
        <p:nvSpPr>
          <p:cNvPr id="5" name="フッター プレースホルダ 4"/>
          <p:cNvSpPr>
            <a:spLocks noGrp="1"/>
          </p:cNvSpPr>
          <p:nvPr>
            <p:ph type="ftr" sz="quarter" idx="11"/>
          </p:nvPr>
        </p:nvSpPr>
        <p:spPr/>
        <p:txBody>
          <a:bodyPr/>
          <a:lstStyle/>
          <a:p>
            <a:pPr>
              <a:defRPr/>
            </a:pPr>
            <a:endParaRPr lang="en-US" altLang="ja-JP" dirty="0"/>
          </a:p>
        </p:txBody>
      </p:sp>
      <p:sp>
        <p:nvSpPr>
          <p:cNvPr id="6" name="スライド番号プレースホルダ 5"/>
          <p:cNvSpPr>
            <a:spLocks noGrp="1"/>
          </p:cNvSpPr>
          <p:nvPr>
            <p:ph type="sldNum" sz="quarter" idx="12"/>
          </p:nvPr>
        </p:nvSpPr>
        <p:spPr/>
        <p:txBody>
          <a:bodyPr/>
          <a:lstStyle/>
          <a:p>
            <a:pPr>
              <a:defRPr/>
            </a:pPr>
            <a:fld id="{E02DD2CF-9207-4D4B-B668-6CF7CEE8C490}" type="slidenum">
              <a:rPr lang="en-US" altLang="ja-JP" smtClean="0"/>
              <a:pPr>
                <a:defRPr/>
              </a:pPr>
              <a:t>‹#›</a:t>
            </a:fld>
            <a:endParaRPr lang="en-US" altLang="ja-JP"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pPr>
              <a:defRPr/>
            </a:pPr>
            <a:endParaRPr lang="en-US" altLang="ja-JP" dirty="0"/>
          </a:p>
        </p:txBody>
      </p:sp>
      <p:sp>
        <p:nvSpPr>
          <p:cNvPr id="5" name="フッター プレースホルダ 4"/>
          <p:cNvSpPr>
            <a:spLocks noGrp="1"/>
          </p:cNvSpPr>
          <p:nvPr>
            <p:ph type="ftr" sz="quarter" idx="11"/>
          </p:nvPr>
        </p:nvSpPr>
        <p:spPr/>
        <p:txBody>
          <a:bodyPr/>
          <a:lstStyle/>
          <a:p>
            <a:pPr>
              <a:defRPr/>
            </a:pPr>
            <a:endParaRPr lang="en-US" altLang="ja-JP" dirty="0"/>
          </a:p>
        </p:txBody>
      </p:sp>
      <p:sp>
        <p:nvSpPr>
          <p:cNvPr id="6" name="スライド番号プレースホルダ 5"/>
          <p:cNvSpPr>
            <a:spLocks noGrp="1"/>
          </p:cNvSpPr>
          <p:nvPr>
            <p:ph type="sldNum" sz="quarter" idx="12"/>
          </p:nvPr>
        </p:nvSpPr>
        <p:spPr/>
        <p:txBody>
          <a:bodyPr/>
          <a:lstStyle/>
          <a:p>
            <a:pPr>
              <a:defRPr/>
            </a:pPr>
            <a:fld id="{5E11D3FA-DABF-4E60-BE62-1E0D4415F60C}" type="slidenum">
              <a:rPr lang="en-US" altLang="ja-JP" smtClean="0"/>
              <a:pPr>
                <a:defRPr/>
              </a:pPr>
              <a:t>‹#›</a:t>
            </a:fld>
            <a:endParaRPr lang="en-US" altLang="ja-JP"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17"/>
            <a:ext cx="84201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82506" y="2906717"/>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pPr>
              <a:defRPr/>
            </a:pPr>
            <a:endParaRPr lang="en-US" altLang="ja-JP" dirty="0"/>
          </a:p>
        </p:txBody>
      </p:sp>
      <p:sp>
        <p:nvSpPr>
          <p:cNvPr id="5" name="フッター プレースホルダ 4"/>
          <p:cNvSpPr>
            <a:spLocks noGrp="1"/>
          </p:cNvSpPr>
          <p:nvPr>
            <p:ph type="ftr" sz="quarter" idx="11"/>
          </p:nvPr>
        </p:nvSpPr>
        <p:spPr/>
        <p:txBody>
          <a:bodyPr/>
          <a:lstStyle/>
          <a:p>
            <a:pPr>
              <a:defRPr/>
            </a:pPr>
            <a:endParaRPr lang="en-US" altLang="ja-JP" dirty="0"/>
          </a:p>
        </p:txBody>
      </p:sp>
      <p:sp>
        <p:nvSpPr>
          <p:cNvPr id="6" name="スライド番号プレースホルダ 5"/>
          <p:cNvSpPr>
            <a:spLocks noGrp="1"/>
          </p:cNvSpPr>
          <p:nvPr>
            <p:ph type="sldNum" sz="quarter" idx="12"/>
          </p:nvPr>
        </p:nvSpPr>
        <p:spPr/>
        <p:txBody>
          <a:bodyPr/>
          <a:lstStyle/>
          <a:p>
            <a:pPr>
              <a:defRPr/>
            </a:pPr>
            <a:fld id="{B3FE7F00-112A-48D0-A6D3-FE1A7E8D79B6}" type="slidenum">
              <a:rPr lang="en-US" altLang="ja-JP" smtClean="0"/>
              <a:pPr>
                <a:defRPr/>
              </a:pPr>
              <a:t>‹#›</a:t>
            </a:fld>
            <a:endParaRPr lang="en-US" altLang="ja-JP"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95300" y="1600205"/>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5035550" y="1600205"/>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pPr>
              <a:defRPr/>
            </a:pPr>
            <a:endParaRPr lang="en-US" altLang="ja-JP" dirty="0"/>
          </a:p>
        </p:txBody>
      </p:sp>
      <p:sp>
        <p:nvSpPr>
          <p:cNvPr id="6" name="フッター プレースホルダ 5"/>
          <p:cNvSpPr>
            <a:spLocks noGrp="1"/>
          </p:cNvSpPr>
          <p:nvPr>
            <p:ph type="ftr" sz="quarter" idx="11"/>
          </p:nvPr>
        </p:nvSpPr>
        <p:spPr/>
        <p:txBody>
          <a:bodyPr/>
          <a:lstStyle/>
          <a:p>
            <a:pPr>
              <a:defRPr/>
            </a:pPr>
            <a:endParaRPr lang="en-US" altLang="ja-JP" dirty="0"/>
          </a:p>
        </p:txBody>
      </p:sp>
      <p:sp>
        <p:nvSpPr>
          <p:cNvPr id="7" name="スライド番号プレースホルダ 6"/>
          <p:cNvSpPr>
            <a:spLocks noGrp="1"/>
          </p:cNvSpPr>
          <p:nvPr>
            <p:ph type="sldNum" sz="quarter" idx="12"/>
          </p:nvPr>
        </p:nvSpPr>
        <p:spPr/>
        <p:txBody>
          <a:bodyPr/>
          <a:lstStyle/>
          <a:p>
            <a:pPr>
              <a:defRPr/>
            </a:pPr>
            <a:fld id="{9F847693-99EA-4F79-90DC-F4586A682B10}" type="slidenum">
              <a:rPr lang="en-US" altLang="ja-JP" smtClean="0"/>
              <a:pPr>
                <a:defRPr/>
              </a:pPr>
              <a:t>‹#›</a:t>
            </a:fld>
            <a:endParaRPr lang="en-US" altLang="ja-JP"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2"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95302"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5032116" y="1535113"/>
            <a:ext cx="437859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5032116" y="2174875"/>
            <a:ext cx="437859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pPr>
              <a:defRPr/>
            </a:pPr>
            <a:endParaRPr lang="en-US" altLang="ja-JP" dirty="0"/>
          </a:p>
        </p:txBody>
      </p:sp>
      <p:sp>
        <p:nvSpPr>
          <p:cNvPr id="8" name="フッター プレースホルダ 7"/>
          <p:cNvSpPr>
            <a:spLocks noGrp="1"/>
          </p:cNvSpPr>
          <p:nvPr>
            <p:ph type="ftr" sz="quarter" idx="11"/>
          </p:nvPr>
        </p:nvSpPr>
        <p:spPr/>
        <p:txBody>
          <a:bodyPr/>
          <a:lstStyle/>
          <a:p>
            <a:pPr>
              <a:defRPr/>
            </a:pPr>
            <a:endParaRPr lang="en-US" altLang="ja-JP" dirty="0"/>
          </a:p>
        </p:txBody>
      </p:sp>
      <p:sp>
        <p:nvSpPr>
          <p:cNvPr id="9" name="スライド番号プレースホルダ 8"/>
          <p:cNvSpPr>
            <a:spLocks noGrp="1"/>
          </p:cNvSpPr>
          <p:nvPr>
            <p:ph type="sldNum" sz="quarter" idx="12"/>
          </p:nvPr>
        </p:nvSpPr>
        <p:spPr/>
        <p:txBody>
          <a:bodyPr/>
          <a:lstStyle/>
          <a:p>
            <a:pPr>
              <a:defRPr/>
            </a:pPr>
            <a:fld id="{FC3B65E9-5AEC-4A90-BF34-F713E66B99A7}" type="slidenum">
              <a:rPr lang="en-US" altLang="ja-JP" smtClean="0"/>
              <a:pPr>
                <a:defRPr/>
              </a:pPr>
              <a:t>‹#›</a:t>
            </a:fld>
            <a:endParaRPr lang="en-US" altLang="ja-JP"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pPr>
              <a:defRPr/>
            </a:pPr>
            <a:endParaRPr lang="en-US" altLang="ja-JP" dirty="0"/>
          </a:p>
        </p:txBody>
      </p:sp>
      <p:sp>
        <p:nvSpPr>
          <p:cNvPr id="4" name="フッター プレースホルダ 3"/>
          <p:cNvSpPr>
            <a:spLocks noGrp="1"/>
          </p:cNvSpPr>
          <p:nvPr>
            <p:ph type="ftr" sz="quarter" idx="11"/>
          </p:nvPr>
        </p:nvSpPr>
        <p:spPr/>
        <p:txBody>
          <a:bodyPr/>
          <a:lstStyle/>
          <a:p>
            <a:pPr>
              <a:defRPr/>
            </a:pPr>
            <a:endParaRPr lang="en-US" altLang="ja-JP" dirty="0"/>
          </a:p>
        </p:txBody>
      </p:sp>
      <p:sp>
        <p:nvSpPr>
          <p:cNvPr id="5" name="スライド番号プレースホルダ 4"/>
          <p:cNvSpPr>
            <a:spLocks noGrp="1"/>
          </p:cNvSpPr>
          <p:nvPr>
            <p:ph type="sldNum" sz="quarter" idx="12"/>
          </p:nvPr>
        </p:nvSpPr>
        <p:spPr/>
        <p:txBody>
          <a:bodyPr/>
          <a:lstStyle/>
          <a:p>
            <a:pPr>
              <a:defRPr/>
            </a:pPr>
            <a:fld id="{11AA23E3-721D-49F3-BC4A-91B4A558B0F4}" type="slidenum">
              <a:rPr lang="en-US" altLang="ja-JP" smtClean="0"/>
              <a:pPr>
                <a:defRPr/>
              </a:pPr>
              <a:t>‹#›</a:t>
            </a:fld>
            <a:endParaRPr lang="en-US" altLang="ja-JP"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pPr>
              <a:defRPr/>
            </a:pPr>
            <a:endParaRPr lang="en-US" altLang="ja-JP" dirty="0"/>
          </a:p>
        </p:txBody>
      </p:sp>
      <p:sp>
        <p:nvSpPr>
          <p:cNvPr id="3" name="フッター プレースホルダ 2"/>
          <p:cNvSpPr>
            <a:spLocks noGrp="1"/>
          </p:cNvSpPr>
          <p:nvPr>
            <p:ph type="ftr" sz="quarter" idx="11"/>
          </p:nvPr>
        </p:nvSpPr>
        <p:spPr/>
        <p:txBody>
          <a:bodyPr/>
          <a:lstStyle/>
          <a:p>
            <a:pPr>
              <a:defRPr/>
            </a:pPr>
            <a:endParaRPr lang="en-US" altLang="ja-JP" dirty="0"/>
          </a:p>
        </p:txBody>
      </p:sp>
      <p:sp>
        <p:nvSpPr>
          <p:cNvPr id="4" name="スライド番号プレースホルダ 3"/>
          <p:cNvSpPr>
            <a:spLocks noGrp="1"/>
          </p:cNvSpPr>
          <p:nvPr>
            <p:ph type="sldNum" sz="quarter" idx="12"/>
          </p:nvPr>
        </p:nvSpPr>
        <p:spPr/>
        <p:txBody>
          <a:bodyPr/>
          <a:lstStyle/>
          <a:p>
            <a:pPr>
              <a:defRPr/>
            </a:pPr>
            <a:fld id="{9DFC28D6-71C2-4D24-A5C8-935819916F1A}" type="slidenum">
              <a:rPr lang="en-US" altLang="ja-JP" smtClean="0"/>
              <a:pPr>
                <a:defRPr/>
              </a:pPr>
              <a:t>‹#›</a:t>
            </a:fld>
            <a:endParaRPr lang="en-US" altLang="ja-JP"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3" y="273050"/>
            <a:ext cx="3259006"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872974" y="273054"/>
            <a:ext cx="553772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95303"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pPr>
              <a:defRPr/>
            </a:pPr>
            <a:endParaRPr lang="en-US" altLang="ja-JP" dirty="0"/>
          </a:p>
        </p:txBody>
      </p:sp>
      <p:sp>
        <p:nvSpPr>
          <p:cNvPr id="6" name="フッター プレースホルダ 5"/>
          <p:cNvSpPr>
            <a:spLocks noGrp="1"/>
          </p:cNvSpPr>
          <p:nvPr>
            <p:ph type="ftr" sz="quarter" idx="11"/>
          </p:nvPr>
        </p:nvSpPr>
        <p:spPr/>
        <p:txBody>
          <a:bodyPr/>
          <a:lstStyle/>
          <a:p>
            <a:pPr>
              <a:defRPr/>
            </a:pPr>
            <a:endParaRPr lang="en-US" altLang="ja-JP" dirty="0"/>
          </a:p>
        </p:txBody>
      </p:sp>
      <p:sp>
        <p:nvSpPr>
          <p:cNvPr id="7" name="スライド番号プレースホルダ 6"/>
          <p:cNvSpPr>
            <a:spLocks noGrp="1"/>
          </p:cNvSpPr>
          <p:nvPr>
            <p:ph type="sldNum" sz="quarter" idx="12"/>
          </p:nvPr>
        </p:nvSpPr>
        <p:spPr/>
        <p:txBody>
          <a:bodyPr/>
          <a:lstStyle/>
          <a:p>
            <a:pPr>
              <a:defRPr/>
            </a:pPr>
            <a:fld id="{2010FC2C-9D69-49C3-94CD-A4CC796CECB3}" type="slidenum">
              <a:rPr lang="en-US" altLang="ja-JP" smtClean="0"/>
              <a:pPr>
                <a:defRPr/>
              </a:pPr>
              <a:t>‹#›</a:t>
            </a:fld>
            <a:endParaRPr lang="en-US" altLang="ja-JP"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pPr>
              <a:defRPr/>
            </a:pPr>
            <a:endParaRPr lang="en-US" altLang="ja-JP" dirty="0"/>
          </a:p>
        </p:txBody>
      </p:sp>
      <p:sp>
        <p:nvSpPr>
          <p:cNvPr id="6" name="フッター プレースホルダ 5"/>
          <p:cNvSpPr>
            <a:spLocks noGrp="1"/>
          </p:cNvSpPr>
          <p:nvPr>
            <p:ph type="ftr" sz="quarter" idx="11"/>
          </p:nvPr>
        </p:nvSpPr>
        <p:spPr/>
        <p:txBody>
          <a:bodyPr/>
          <a:lstStyle/>
          <a:p>
            <a:pPr>
              <a:defRPr/>
            </a:pPr>
            <a:endParaRPr lang="en-US" altLang="ja-JP" dirty="0"/>
          </a:p>
        </p:txBody>
      </p:sp>
      <p:sp>
        <p:nvSpPr>
          <p:cNvPr id="7" name="スライド番号プレースホルダ 6"/>
          <p:cNvSpPr>
            <a:spLocks noGrp="1"/>
          </p:cNvSpPr>
          <p:nvPr>
            <p:ph type="sldNum" sz="quarter" idx="12"/>
          </p:nvPr>
        </p:nvSpPr>
        <p:spPr/>
        <p:txBody>
          <a:bodyPr/>
          <a:lstStyle/>
          <a:p>
            <a:pPr>
              <a:defRPr/>
            </a:pPr>
            <a:fld id="{3C6EFF5E-4CC4-415F-8223-B1087B578999}" type="slidenum">
              <a:rPr lang="en-US" altLang="ja-JP" smtClean="0"/>
              <a:pPr>
                <a:defRPr/>
              </a:pPr>
              <a:t>‹#›</a:t>
            </a:fld>
            <a:endParaRPr lang="en-US" altLang="ja-JP"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0" y="1600205"/>
            <a:ext cx="89154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95300" y="6356367"/>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ltLang="ja-JP" dirty="0"/>
          </a:p>
        </p:txBody>
      </p:sp>
      <p:sp>
        <p:nvSpPr>
          <p:cNvPr id="5" name="フッター プレースホルダ 4"/>
          <p:cNvSpPr>
            <a:spLocks noGrp="1"/>
          </p:cNvSpPr>
          <p:nvPr>
            <p:ph type="ftr" sz="quarter" idx="3"/>
          </p:nvPr>
        </p:nvSpPr>
        <p:spPr>
          <a:xfrm>
            <a:off x="3384550" y="6356367"/>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ltLang="ja-JP" dirty="0"/>
          </a:p>
        </p:txBody>
      </p:sp>
      <p:sp>
        <p:nvSpPr>
          <p:cNvPr id="6" name="スライド番号プレースホルダ 5"/>
          <p:cNvSpPr>
            <a:spLocks noGrp="1"/>
          </p:cNvSpPr>
          <p:nvPr>
            <p:ph type="sldNum" sz="quarter" idx="4"/>
          </p:nvPr>
        </p:nvSpPr>
        <p:spPr>
          <a:xfrm>
            <a:off x="7099300" y="6356367"/>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8794E192-60BF-42BE-AC1C-8B0A99798127}" type="slidenum">
              <a:rPr lang="en-US" altLang="ja-JP" smtClean="0"/>
              <a:pPr>
                <a:defRPr/>
              </a:pPr>
              <a:t>‹#›</a:t>
            </a:fld>
            <a:endParaRPr lang="en-US" altLang="ja-JP" dirty="0"/>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hf sldNum="0"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image" Target="../media/image21.jpeg"/><Relationship Id="rId7" Type="http://schemas.openxmlformats.org/officeDocument/2006/relationships/image" Target="../media/image23.jpeg"/><Relationship Id="rId2" Type="http://schemas.openxmlformats.org/officeDocument/2006/relationships/hyperlink" Target="https://youtu.be/jcPLJ9Tryjg" TargetMode="External"/><Relationship Id="rId1" Type="http://schemas.openxmlformats.org/officeDocument/2006/relationships/slideLayout" Target="../slideLayouts/slideLayout1.xml"/><Relationship Id="rId6" Type="http://schemas.openxmlformats.org/officeDocument/2006/relationships/hyperlink" Target="https://youtu.be/k6MufAkRIyo" TargetMode="External"/><Relationship Id="rId5" Type="http://schemas.openxmlformats.org/officeDocument/2006/relationships/image" Target="../media/image22.jpeg"/><Relationship Id="rId4" Type="http://schemas.openxmlformats.org/officeDocument/2006/relationships/hyperlink" Target="https://youtu.be/psMXaqpUioM"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gif"/><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chart" Target="../charts/chart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5" Type="http://schemas.openxmlformats.org/officeDocument/2006/relationships/image" Target="../media/image1.jpe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0" y="0"/>
            <a:ext cx="9906000" cy="72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303584" y="3007519"/>
            <a:ext cx="9905617" cy="923330"/>
          </a:xfrm>
          <a:prstGeom prst="rect">
            <a:avLst/>
          </a:prstGeom>
          <a:noFill/>
        </p:spPr>
        <p:txBody>
          <a:bodyPr wrap="square" rtlCol="0">
            <a:spAutoFit/>
          </a:bodyPr>
          <a:lstStyle/>
          <a:p>
            <a:pPr algn="ctr"/>
            <a:r>
              <a:rPr lang="ja-JP" altLang="en-US" sz="5400" dirty="0" smtClean="0">
                <a:latin typeface="HG創英角ｺﾞｼｯｸUB" panose="020B0909000000000000" pitchFamily="49" charset="-128"/>
                <a:ea typeface="HG創英角ｺﾞｼｯｸUB" panose="020B0909000000000000" pitchFamily="49" charset="-128"/>
              </a:rPr>
              <a:t>転倒災害について</a:t>
            </a:r>
            <a:endParaRPr kumimoji="1" lang="ja-JP" altLang="en-US" sz="5400" dirty="0">
              <a:latin typeface="HG創英角ｺﾞｼｯｸUB" panose="020B0909000000000000" pitchFamily="49" charset="-128"/>
              <a:ea typeface="HG創英角ｺﾞｼｯｸUB" panose="020B0909000000000000" pitchFamily="49" charset="-128"/>
            </a:endParaRPr>
          </a:p>
        </p:txBody>
      </p:sp>
      <p:pic>
        <p:nvPicPr>
          <p:cNvPr id="1033" name="Picture 9" descr="C:\Users\AANGC\Desktop\STOP！転倒災害プロジェクト.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24808" y="1412776"/>
            <a:ext cx="3244285" cy="851880"/>
          </a:xfrm>
          <a:prstGeom prst="rect">
            <a:avLst/>
          </a:prstGeom>
          <a:noFill/>
          <a:extLst>
            <a:ext uri="{909E8E84-426E-40DD-AFC4-6F175D3DCCD1}">
              <a14:hiddenFill xmlns:a14="http://schemas.microsoft.com/office/drawing/2010/main">
                <a:solidFill>
                  <a:srgbClr val="FFFFFF"/>
                </a:solidFill>
              </a14:hiddenFill>
            </a:ext>
          </a:extLst>
        </p:spPr>
      </p:pic>
      <p:pic>
        <p:nvPicPr>
          <p:cNvPr id="9" name="図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00870" y="4869159"/>
            <a:ext cx="2215342" cy="798022"/>
          </a:xfrm>
          <a:prstGeom prst="rect">
            <a:avLst/>
          </a:prstGeom>
        </p:spPr>
      </p:pic>
      <p:sp>
        <p:nvSpPr>
          <p:cNvPr id="11" name="正方形/長方形 10"/>
          <p:cNvSpPr/>
          <p:nvPr/>
        </p:nvSpPr>
        <p:spPr>
          <a:xfrm>
            <a:off x="190" y="6138000"/>
            <a:ext cx="9906000" cy="72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069647412"/>
      </p:ext>
    </p:extLst>
  </p:cSld>
  <p:clrMapOvr>
    <a:masterClrMapping/>
  </p:clrMapOvr>
  <mc:AlternateContent xmlns:mc="http://schemas.openxmlformats.org/markup-compatibility/2006" xmlns:p14="http://schemas.microsoft.com/office/powerpoint/2010/main">
    <mc:Choice Requires="p14">
      <p:transition p14:dur="100" advClick="0" advTm="3000">
        <p:cut/>
      </p:transition>
    </mc:Choice>
    <mc:Fallback xmlns="">
      <p:transition advClick="0" advTm="3000">
        <p:cu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正方形/長方形 17"/>
          <p:cNvSpPr/>
          <p:nvPr/>
        </p:nvSpPr>
        <p:spPr>
          <a:xfrm>
            <a:off x="0" y="-2"/>
            <a:ext cx="9906000" cy="72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288000" tIns="144000" bIns="0" rtlCol="0" anchor="ctr"/>
          <a:lstStyle/>
          <a:p>
            <a:pPr>
              <a:tabLst>
                <a:tab pos="3048000" algn="l"/>
              </a:tabLst>
            </a:pPr>
            <a:r>
              <a:rPr lang="en-US" altLang="ja-JP" sz="2000" b="1" dirty="0">
                <a:latin typeface="メイリオ" panose="020B0604030504040204" pitchFamily="50" charset="-128"/>
                <a:ea typeface="メイリオ" panose="020B0604030504040204" pitchFamily="50" charset="-128"/>
                <a:cs typeface="メイリオ" panose="020B0604030504040204" pitchFamily="50" charset="-128"/>
              </a:rPr>
              <a:t>Ⅲ</a:t>
            </a:r>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　転倒災害を防ぐためには</a:t>
            </a:r>
            <a:r>
              <a:rPr lang="en-US" altLang="ja-JP" sz="2000"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2000" b="1"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000" b="1" dirty="0" smtClean="0">
                <a:latin typeface="メイリオ" panose="020B0604030504040204" pitchFamily="50" charset="-128"/>
                <a:ea typeface="メイリオ" panose="020B0604030504040204" pitchFamily="50" charset="-128"/>
                <a:cs typeface="メイリオ" panose="020B0604030504040204" pitchFamily="50" charset="-128"/>
              </a:rPr>
              <a:t>③</a:t>
            </a:r>
            <a:endParaRPr lang="ja-JP" altLang="en-US" sz="20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076" name="Rectangle 7"/>
          <p:cNvSpPr>
            <a:spLocks noChangeArrowheads="1"/>
          </p:cNvSpPr>
          <p:nvPr/>
        </p:nvSpPr>
        <p:spPr bwMode="auto">
          <a:xfrm>
            <a:off x="7" y="0"/>
            <a:ext cx="184731" cy="369332"/>
          </a:xfrm>
          <a:prstGeom prst="rect">
            <a:avLst/>
          </a:prstGeom>
          <a:noFill/>
          <a:ln w="9525">
            <a:noFill/>
            <a:miter lim="800000"/>
            <a:headEnd/>
            <a:tailEnd/>
          </a:ln>
        </p:spPr>
        <p:txBody>
          <a:bodyPr wrap="none" anchor="ctr">
            <a:spAutoFit/>
          </a:bodyPr>
          <a:lstStyle/>
          <a:p>
            <a:endParaRPr lang="ja-JP" altLang="en-US" dirty="0">
              <a:solidFill>
                <a:srgbClr val="000000"/>
              </a:solidFill>
            </a:endParaRPr>
          </a:p>
        </p:txBody>
      </p:sp>
      <p:pic>
        <p:nvPicPr>
          <p:cNvPr id="4098" name="Picture 2" descr="http://anzeninfo.mhlw.go.jp/information/image/tsp22_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6108" y="2532230"/>
            <a:ext cx="2569442" cy="3032405"/>
          </a:xfrm>
          <a:prstGeom prst="rect">
            <a:avLst/>
          </a:prstGeom>
          <a:noFill/>
          <a:extLst>
            <a:ext uri="{909E8E84-426E-40DD-AFC4-6F175D3DCCD1}">
              <a14:hiddenFill xmlns:a14="http://schemas.microsoft.com/office/drawing/2010/main">
                <a:solidFill>
                  <a:srgbClr val="FFFFFF"/>
                </a:solidFill>
              </a14:hiddenFill>
            </a:ext>
          </a:extLst>
        </p:spPr>
      </p:pic>
      <p:sp>
        <p:nvSpPr>
          <p:cNvPr id="10" name="テキスト ボックス 9"/>
          <p:cNvSpPr txBox="1"/>
          <p:nvPr/>
        </p:nvSpPr>
        <p:spPr>
          <a:xfrm>
            <a:off x="3973127" y="3228597"/>
            <a:ext cx="5904656" cy="2576667"/>
          </a:xfrm>
          <a:prstGeom prst="rect">
            <a:avLst/>
          </a:prstGeom>
          <a:noFill/>
        </p:spPr>
        <p:txBody>
          <a:bodyPr wrap="square" rtlCol="0">
            <a:spAutoFit/>
          </a:bodyPr>
          <a:lstStyle/>
          <a:p>
            <a:pPr>
              <a:lnSpc>
                <a:spcPct val="150000"/>
              </a:lnSpc>
            </a:pPr>
            <a:r>
              <a:rPr lang="ja-JP" altLang="en-US" sz="2800" dirty="0" smtClean="0">
                <a:latin typeface="HG創英角ｺﾞｼｯｸUB" panose="020B0909000000000000" pitchFamily="49" charset="-128"/>
                <a:ea typeface="HG創英角ｺﾞｼｯｸUB" panose="020B0909000000000000" pitchFamily="49" charset="-128"/>
              </a:rPr>
              <a:t>整理：ごみを撤去</a:t>
            </a:r>
            <a:endParaRPr lang="en-US" altLang="ja-JP" sz="2800" dirty="0" smtClean="0">
              <a:latin typeface="HG創英角ｺﾞｼｯｸUB" panose="020B0909000000000000" pitchFamily="49" charset="-128"/>
              <a:ea typeface="HG創英角ｺﾞｼｯｸUB" panose="020B0909000000000000" pitchFamily="49" charset="-128"/>
            </a:endParaRPr>
          </a:p>
          <a:p>
            <a:pPr>
              <a:lnSpc>
                <a:spcPct val="150000"/>
              </a:lnSpc>
            </a:pPr>
            <a:r>
              <a:rPr lang="ja-JP" altLang="en-US" sz="2800" dirty="0" smtClean="0">
                <a:latin typeface="HG創英角ｺﾞｼｯｸUB" panose="020B0909000000000000" pitchFamily="49" charset="-128"/>
                <a:ea typeface="HG創英角ｺﾞｼｯｸUB" panose="020B0909000000000000" pitchFamily="49" charset="-128"/>
              </a:rPr>
              <a:t>整頓：台車や荷物を収納・整列</a:t>
            </a:r>
            <a:endParaRPr lang="en-US" altLang="ja-JP" sz="2800" dirty="0" smtClean="0">
              <a:latin typeface="HG創英角ｺﾞｼｯｸUB" panose="020B0909000000000000" pitchFamily="49" charset="-128"/>
              <a:ea typeface="HG創英角ｺﾞｼｯｸUB" panose="020B0909000000000000" pitchFamily="49" charset="-128"/>
            </a:endParaRPr>
          </a:p>
          <a:p>
            <a:pPr>
              <a:lnSpc>
                <a:spcPct val="150000"/>
              </a:lnSpc>
            </a:pPr>
            <a:r>
              <a:rPr lang="ja-JP" altLang="en-US" sz="2800" dirty="0" smtClean="0">
                <a:latin typeface="HG創英角ｺﾞｼｯｸUB" panose="020B0909000000000000" pitchFamily="49" charset="-128"/>
                <a:ea typeface="HG創英角ｺﾞｼｯｸUB" panose="020B0909000000000000" pitchFamily="49" charset="-128"/>
              </a:rPr>
              <a:t>清掃：床を隅々まで清掃</a:t>
            </a:r>
            <a:endParaRPr lang="en-US" altLang="ja-JP" sz="2800" dirty="0" smtClean="0">
              <a:latin typeface="HG創英角ｺﾞｼｯｸUB" panose="020B0909000000000000" pitchFamily="49" charset="-128"/>
              <a:ea typeface="HG創英角ｺﾞｼｯｸUB" panose="020B0909000000000000" pitchFamily="49" charset="-128"/>
            </a:endParaRPr>
          </a:p>
          <a:p>
            <a:pPr>
              <a:lnSpc>
                <a:spcPct val="150000"/>
              </a:lnSpc>
            </a:pPr>
            <a:r>
              <a:rPr lang="ja-JP" altLang="en-US" sz="2800" dirty="0" smtClean="0">
                <a:latin typeface="HG創英角ｺﾞｼｯｸUB" panose="020B0909000000000000" pitchFamily="49" charset="-128"/>
                <a:ea typeface="HG創英角ｺﾞｼｯｸUB" panose="020B0909000000000000" pitchFamily="49" charset="-128"/>
              </a:rPr>
              <a:t>清潔：きれいな状態を実現・維持</a:t>
            </a:r>
            <a:endParaRPr lang="en-US" altLang="ja-JP" sz="2800" dirty="0" smtClean="0">
              <a:latin typeface="HG創英角ｺﾞｼｯｸUB" panose="020B0909000000000000" pitchFamily="49" charset="-128"/>
              <a:ea typeface="HG創英角ｺﾞｼｯｸUB" panose="020B0909000000000000" pitchFamily="49" charset="-128"/>
            </a:endParaRPr>
          </a:p>
        </p:txBody>
      </p:sp>
      <p:pic>
        <p:nvPicPr>
          <p:cNvPr id="12" name="Picture 9" descr="C:\Users\AANGC\Desktop\STOP！転倒災害プロジェクト.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5288" y="180000"/>
            <a:ext cx="2160240" cy="567233"/>
          </a:xfrm>
          <a:prstGeom prst="rect">
            <a:avLst/>
          </a:prstGeom>
          <a:noFill/>
          <a:extLst>
            <a:ext uri="{909E8E84-426E-40DD-AFC4-6F175D3DCCD1}">
              <a14:hiddenFill xmlns:a14="http://schemas.microsoft.com/office/drawing/2010/main">
                <a:solidFill>
                  <a:srgbClr val="FFFFFF"/>
                </a:solidFill>
              </a14:hiddenFill>
            </a:ext>
          </a:extLst>
        </p:spPr>
      </p:pic>
      <p:sp>
        <p:nvSpPr>
          <p:cNvPr id="14" name="テキスト ボックス 13"/>
          <p:cNvSpPr txBox="1"/>
          <p:nvPr/>
        </p:nvSpPr>
        <p:spPr>
          <a:xfrm>
            <a:off x="200472" y="961564"/>
            <a:ext cx="10009112" cy="523220"/>
          </a:xfrm>
          <a:prstGeom prst="rect">
            <a:avLst/>
          </a:prstGeom>
          <a:noFill/>
        </p:spPr>
        <p:txBody>
          <a:bodyPr wrap="square" rtlCol="0">
            <a:spAutoFit/>
          </a:bodyPr>
          <a:lstStyle/>
          <a:p>
            <a:r>
              <a:rPr lang="ja-JP" altLang="en-US" sz="2800" dirty="0" smtClean="0">
                <a:solidFill>
                  <a:schemeClr val="bg1">
                    <a:lumMod val="50000"/>
                  </a:schemeClr>
                </a:solidFill>
                <a:latin typeface="HG創英角ｺﾞｼｯｸUB" panose="020B0909000000000000" pitchFamily="49" charset="-128"/>
                <a:ea typeface="HG創英角ｺﾞｼｯｸUB" panose="020B0909000000000000" pitchFamily="49" charset="-128"/>
              </a:rPr>
              <a:t>　 下の図で、４Ｓが何に当たるかお分かりでしょうか？</a:t>
            </a:r>
            <a:endParaRPr lang="en-US" altLang="ja-JP" sz="2800" dirty="0" smtClean="0">
              <a:solidFill>
                <a:schemeClr val="bg1">
                  <a:lumMod val="50000"/>
                </a:schemeClr>
              </a:solidFill>
              <a:latin typeface="HG創英角ｺﾞｼｯｸUB" panose="020B0909000000000000" pitchFamily="49" charset="-128"/>
              <a:ea typeface="HG創英角ｺﾞｼｯｸUB" panose="020B0909000000000000" pitchFamily="49" charset="-128"/>
            </a:endParaRPr>
          </a:p>
        </p:txBody>
      </p:sp>
      <p:sp>
        <p:nvSpPr>
          <p:cNvPr id="19" name="円/楕円 18"/>
          <p:cNvSpPr/>
          <p:nvPr/>
        </p:nvSpPr>
        <p:spPr>
          <a:xfrm>
            <a:off x="3973127" y="2076469"/>
            <a:ext cx="1152128" cy="115212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rIns="0" rtlCol="0" anchor="ctr"/>
          <a:lstStyle/>
          <a:p>
            <a:pPr algn="ctr"/>
            <a:r>
              <a:rPr lang="ja-JP" altLang="en-US" sz="2800" b="1" dirty="0">
                <a:solidFill>
                  <a:schemeClr val="bg1"/>
                </a:solidFill>
                <a:latin typeface="HGP創英角ﾎﾟｯﾌﾟ体" panose="040B0A00000000000000" pitchFamily="50" charset="-128"/>
                <a:ea typeface="HGP創英角ﾎﾟｯﾌﾟ体" panose="040B0A00000000000000" pitchFamily="50" charset="-128"/>
              </a:rPr>
              <a:t>答え</a:t>
            </a:r>
            <a:endParaRPr kumimoji="1" lang="ja-JP" altLang="en-US" sz="2800" dirty="0">
              <a:solidFill>
                <a:schemeClr val="bg1"/>
              </a:solidFill>
            </a:endParaRPr>
          </a:p>
        </p:txBody>
      </p:sp>
    </p:spTree>
    <p:extLst>
      <p:ext uri="{BB962C8B-B14F-4D97-AF65-F5344CB8AC3E}">
        <p14:creationId xmlns:p14="http://schemas.microsoft.com/office/powerpoint/2010/main" val="4273923557"/>
      </p:ext>
    </p:extLst>
  </p:cSld>
  <p:clrMapOvr>
    <a:masterClrMapping/>
  </p:clrMapOvr>
  <mc:AlternateContent xmlns:mc="http://schemas.openxmlformats.org/markup-compatibility/2006" xmlns:p14="http://schemas.microsoft.com/office/powerpoint/2010/main">
    <mc:Choice Requires="p14">
      <p:transition p14:dur="100" advTm="12000">
        <p:cut/>
      </p:transition>
    </mc:Choice>
    <mc:Fallback xmlns="">
      <p:transition advTm="12000">
        <p:cu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正方形/長方形 15"/>
          <p:cNvSpPr/>
          <p:nvPr/>
        </p:nvSpPr>
        <p:spPr>
          <a:xfrm>
            <a:off x="0" y="-2"/>
            <a:ext cx="9906000" cy="72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288000" tIns="144000" bIns="0" rtlCol="0" anchor="ctr"/>
          <a:lstStyle/>
          <a:p>
            <a:pPr>
              <a:tabLst>
                <a:tab pos="3048000" algn="l"/>
              </a:tabLst>
            </a:pPr>
            <a:r>
              <a:rPr lang="en-US" altLang="ja-JP" sz="2000" b="1" dirty="0">
                <a:latin typeface="メイリオ" panose="020B0604030504040204" pitchFamily="50" charset="-128"/>
                <a:ea typeface="メイリオ" panose="020B0604030504040204" pitchFamily="50" charset="-128"/>
                <a:cs typeface="メイリオ" panose="020B0604030504040204" pitchFamily="50" charset="-128"/>
              </a:rPr>
              <a:t>Ⅲ</a:t>
            </a:r>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　転倒災害を防ぐためには</a:t>
            </a:r>
            <a:r>
              <a:rPr lang="en-US" altLang="ja-JP" sz="2000"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2000" b="1"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000" b="1" dirty="0" smtClean="0">
                <a:latin typeface="メイリオ" panose="020B0604030504040204" pitchFamily="50" charset="-128"/>
                <a:ea typeface="メイリオ" panose="020B0604030504040204" pitchFamily="50" charset="-128"/>
                <a:cs typeface="メイリオ" panose="020B0604030504040204" pitchFamily="50" charset="-128"/>
              </a:rPr>
              <a:t>④</a:t>
            </a:r>
            <a:endParaRPr lang="ja-JP" altLang="en-US" sz="20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076" name="Rectangle 7"/>
          <p:cNvSpPr>
            <a:spLocks noChangeArrowheads="1"/>
          </p:cNvSpPr>
          <p:nvPr/>
        </p:nvSpPr>
        <p:spPr bwMode="auto">
          <a:xfrm>
            <a:off x="7" y="0"/>
            <a:ext cx="184731" cy="369332"/>
          </a:xfrm>
          <a:prstGeom prst="rect">
            <a:avLst/>
          </a:prstGeom>
          <a:noFill/>
          <a:ln w="9525">
            <a:noFill/>
            <a:miter lim="800000"/>
            <a:headEnd/>
            <a:tailEnd/>
          </a:ln>
        </p:spPr>
        <p:txBody>
          <a:bodyPr wrap="none" anchor="ctr">
            <a:spAutoFit/>
          </a:bodyPr>
          <a:lstStyle/>
          <a:p>
            <a:endParaRPr lang="ja-JP" altLang="en-US" dirty="0">
              <a:solidFill>
                <a:srgbClr val="000000"/>
              </a:solidFill>
            </a:endParaRPr>
          </a:p>
        </p:txBody>
      </p:sp>
      <p:sp>
        <p:nvSpPr>
          <p:cNvPr id="5" name="テキスト ボックス 4"/>
          <p:cNvSpPr txBox="1"/>
          <p:nvPr/>
        </p:nvSpPr>
        <p:spPr>
          <a:xfrm>
            <a:off x="1074958" y="4005064"/>
            <a:ext cx="8424936" cy="2431435"/>
          </a:xfrm>
          <a:prstGeom prst="rect">
            <a:avLst/>
          </a:prstGeom>
          <a:noFill/>
        </p:spPr>
        <p:txBody>
          <a:bodyPr wrap="square" rtlCol="0">
            <a:spAutoFit/>
          </a:bodyPr>
          <a:lstStyle/>
          <a:p>
            <a:pPr>
              <a:spcBef>
                <a:spcPts val="1200"/>
              </a:spcBef>
            </a:pPr>
            <a:r>
              <a:rPr lang="ja-JP" altLang="en-US" sz="4400" b="1" dirty="0" smtClean="0">
                <a:latin typeface="HGP創英角ﾎﾟｯﾌﾟ体" panose="040B0A00000000000000" pitchFamily="50" charset="-128"/>
                <a:ea typeface="HGP創英角ﾎﾟｯﾌﾟ体" panose="040B0A00000000000000" pitchFamily="50" charset="-128"/>
              </a:rPr>
              <a:t>あせらない</a:t>
            </a:r>
            <a:endParaRPr lang="en-US" altLang="ja-JP" sz="4400" b="1" dirty="0" smtClean="0">
              <a:latin typeface="HGP創英角ﾎﾟｯﾌﾟ体" panose="040B0A00000000000000" pitchFamily="50" charset="-128"/>
              <a:ea typeface="HGP創英角ﾎﾟｯﾌﾟ体" panose="040B0A00000000000000" pitchFamily="50" charset="-128"/>
            </a:endParaRPr>
          </a:p>
          <a:p>
            <a:pPr>
              <a:spcBef>
                <a:spcPts val="1200"/>
              </a:spcBef>
            </a:pPr>
            <a:r>
              <a:rPr lang="ja-JP" altLang="en-US" sz="4400" b="1" dirty="0" smtClean="0">
                <a:latin typeface="HGP創英角ﾎﾟｯﾌﾟ体" panose="040B0A00000000000000" pitchFamily="50" charset="-128"/>
                <a:ea typeface="HGP創英角ﾎﾟｯﾌﾟ体" panose="040B0A00000000000000" pitchFamily="50" charset="-128"/>
              </a:rPr>
              <a:t>　　　　　　　急ぐ時ほど</a:t>
            </a:r>
            <a:endParaRPr lang="en-US" altLang="ja-JP" sz="4400" b="1" dirty="0" smtClean="0">
              <a:latin typeface="HGP創英角ﾎﾟｯﾌﾟ体" panose="040B0A00000000000000" pitchFamily="50" charset="-128"/>
              <a:ea typeface="HGP創英角ﾎﾟｯﾌﾟ体" panose="040B0A00000000000000" pitchFamily="50" charset="-128"/>
            </a:endParaRPr>
          </a:p>
          <a:p>
            <a:pPr>
              <a:spcBef>
                <a:spcPts val="1200"/>
              </a:spcBef>
            </a:pPr>
            <a:r>
              <a:rPr lang="ja-JP" altLang="en-US" sz="4400" b="1" dirty="0" smtClean="0">
                <a:latin typeface="HGP創英角ﾎﾟｯﾌﾟ体" panose="040B0A00000000000000" pitchFamily="50" charset="-128"/>
                <a:ea typeface="HGP創英角ﾎﾟｯﾌﾟ体" panose="040B0A00000000000000" pitchFamily="50" charset="-128"/>
              </a:rPr>
              <a:t>　　　　　　　　　　　　　　落ち着いて</a:t>
            </a:r>
            <a:endParaRPr lang="en-US" altLang="ja-JP" sz="4400" b="1" dirty="0" smtClean="0">
              <a:latin typeface="HGP創英角ﾎﾟｯﾌﾟ体" panose="040B0A00000000000000" pitchFamily="50" charset="-128"/>
              <a:ea typeface="HGP創英角ﾎﾟｯﾌﾟ体" panose="040B0A00000000000000" pitchFamily="50" charset="-128"/>
            </a:endParaRPr>
          </a:p>
        </p:txBody>
      </p:sp>
      <p:sp>
        <p:nvSpPr>
          <p:cNvPr id="6" name="テキスト ボックス 5"/>
          <p:cNvSpPr txBox="1"/>
          <p:nvPr/>
        </p:nvSpPr>
        <p:spPr>
          <a:xfrm>
            <a:off x="200472" y="962725"/>
            <a:ext cx="9145016" cy="954107"/>
          </a:xfrm>
          <a:prstGeom prst="rect">
            <a:avLst/>
          </a:prstGeom>
          <a:noFill/>
        </p:spPr>
        <p:txBody>
          <a:bodyPr wrap="square" rtlCol="0">
            <a:spAutoFit/>
          </a:bodyPr>
          <a:lstStyle/>
          <a:p>
            <a:r>
              <a:rPr lang="ja-JP" altLang="en-US" sz="2800" dirty="0" smtClean="0">
                <a:solidFill>
                  <a:srgbClr val="FFC000"/>
                </a:solidFill>
                <a:latin typeface="HG創英角ｺﾞｼｯｸUB" panose="020B0909000000000000" pitchFamily="49" charset="-128"/>
                <a:ea typeface="HG創英角ｺﾞｼｯｸUB" panose="020B0909000000000000" pitchFamily="49" charset="-128"/>
              </a:rPr>
              <a:t>▶ </a:t>
            </a:r>
            <a:r>
              <a:rPr lang="ja-JP" altLang="en-US" sz="2800" dirty="0" smtClean="0">
                <a:latin typeface="HG創英角ｺﾞｼｯｸUB" panose="020B0909000000000000" pitchFamily="49" charset="-128"/>
                <a:ea typeface="HG創英角ｺﾞｼｯｸUB" panose="020B0909000000000000" pitchFamily="49" charset="-128"/>
              </a:rPr>
              <a:t>転倒災害を防ぐためには、作業などを行う際、</a:t>
            </a:r>
            <a:endParaRPr lang="en-US" altLang="ja-JP" sz="2800" dirty="0" smtClean="0">
              <a:latin typeface="HG創英角ｺﾞｼｯｸUB" panose="020B0909000000000000" pitchFamily="49" charset="-128"/>
              <a:ea typeface="HG創英角ｺﾞｼｯｸUB" panose="020B0909000000000000" pitchFamily="49" charset="-128"/>
            </a:endParaRPr>
          </a:p>
          <a:p>
            <a:r>
              <a:rPr lang="ja-JP" altLang="en-US" sz="2800" dirty="0" smtClean="0">
                <a:latin typeface="HG創英角ｺﾞｼｯｸUB" panose="020B0909000000000000" pitchFamily="49" charset="-128"/>
                <a:ea typeface="HG創英角ｺﾞｼｯｸUB" panose="020B0909000000000000" pitchFamily="49" charset="-128"/>
              </a:rPr>
              <a:t>　 転倒しにくい方法で行うことも重要です。</a:t>
            </a:r>
            <a:endParaRPr lang="en-US" altLang="ja-JP" sz="2800" dirty="0" smtClean="0">
              <a:latin typeface="HG創英角ｺﾞｼｯｸUB" panose="020B0909000000000000" pitchFamily="49" charset="-128"/>
              <a:ea typeface="HG創英角ｺﾞｼｯｸUB" panose="020B0909000000000000" pitchFamily="49" charset="-128"/>
            </a:endParaRPr>
          </a:p>
        </p:txBody>
      </p:sp>
      <p:sp>
        <p:nvSpPr>
          <p:cNvPr id="7" name="テキスト ボックス 6"/>
          <p:cNvSpPr txBox="1"/>
          <p:nvPr/>
        </p:nvSpPr>
        <p:spPr>
          <a:xfrm>
            <a:off x="200472" y="2044005"/>
            <a:ext cx="9145016" cy="523220"/>
          </a:xfrm>
          <a:prstGeom prst="rect">
            <a:avLst/>
          </a:prstGeom>
          <a:noFill/>
        </p:spPr>
        <p:txBody>
          <a:bodyPr wrap="square" rtlCol="0">
            <a:spAutoFit/>
          </a:bodyPr>
          <a:lstStyle/>
          <a:p>
            <a:r>
              <a:rPr lang="ja-JP" altLang="en-US" sz="2800" dirty="0" smtClean="0">
                <a:solidFill>
                  <a:srgbClr val="FFC000"/>
                </a:solidFill>
                <a:latin typeface="HG創英角ｺﾞｼｯｸUB" panose="020B0909000000000000" pitchFamily="49" charset="-128"/>
                <a:ea typeface="HG創英角ｺﾞｼｯｸUB" panose="020B0909000000000000" pitchFamily="49" charset="-128"/>
              </a:rPr>
              <a:t>▶ </a:t>
            </a:r>
            <a:r>
              <a:rPr lang="ja-JP" altLang="en-US" sz="2800" dirty="0" smtClean="0">
                <a:latin typeface="HG創英角ｺﾞｼｯｸUB" panose="020B0909000000000000" pitchFamily="49" charset="-128"/>
                <a:ea typeface="HG創英角ｺﾞｼｯｸUB" panose="020B0909000000000000" pitchFamily="49" charset="-128"/>
              </a:rPr>
              <a:t>例えば、時間に余裕を持って行動する、</a:t>
            </a:r>
            <a:endParaRPr lang="en-US" altLang="ja-JP" sz="2800" dirty="0" smtClean="0">
              <a:latin typeface="HG創英角ｺﾞｼｯｸUB" panose="020B0909000000000000" pitchFamily="49" charset="-128"/>
              <a:ea typeface="HG創英角ｺﾞｼｯｸUB" panose="020B0909000000000000" pitchFamily="49" charset="-128"/>
            </a:endParaRPr>
          </a:p>
        </p:txBody>
      </p:sp>
      <p:sp>
        <p:nvSpPr>
          <p:cNvPr id="9" name="テキスト ボックス 8"/>
          <p:cNvSpPr txBox="1"/>
          <p:nvPr/>
        </p:nvSpPr>
        <p:spPr>
          <a:xfrm>
            <a:off x="704528" y="2492896"/>
            <a:ext cx="9145016" cy="523220"/>
          </a:xfrm>
          <a:prstGeom prst="rect">
            <a:avLst/>
          </a:prstGeom>
          <a:noFill/>
        </p:spPr>
        <p:txBody>
          <a:bodyPr wrap="square" rtlCol="0">
            <a:spAutoFit/>
          </a:bodyPr>
          <a:lstStyle/>
          <a:p>
            <a:r>
              <a:rPr lang="ja-JP" altLang="en-US" sz="2800" dirty="0" smtClean="0">
                <a:latin typeface="HG創英角ｺﾞｼｯｸUB" panose="020B0909000000000000" pitchFamily="49" charset="-128"/>
                <a:ea typeface="HG創英角ｺﾞｼｯｸUB" panose="020B0909000000000000" pitchFamily="49" charset="-128"/>
              </a:rPr>
              <a:t>滑りやすい場所では狭い歩幅でゆっくり歩く、</a:t>
            </a:r>
            <a:endParaRPr lang="en-US" altLang="ja-JP" sz="2800" dirty="0" smtClean="0">
              <a:latin typeface="HG創英角ｺﾞｼｯｸUB" panose="020B0909000000000000" pitchFamily="49" charset="-128"/>
              <a:ea typeface="HG創英角ｺﾞｼｯｸUB" panose="020B0909000000000000" pitchFamily="49" charset="-128"/>
            </a:endParaRPr>
          </a:p>
        </p:txBody>
      </p:sp>
      <p:sp>
        <p:nvSpPr>
          <p:cNvPr id="10" name="テキスト ボックス 9"/>
          <p:cNvSpPr txBox="1"/>
          <p:nvPr/>
        </p:nvSpPr>
        <p:spPr>
          <a:xfrm>
            <a:off x="704528" y="2906941"/>
            <a:ext cx="9145016" cy="523220"/>
          </a:xfrm>
          <a:prstGeom prst="rect">
            <a:avLst/>
          </a:prstGeom>
          <a:noFill/>
        </p:spPr>
        <p:txBody>
          <a:bodyPr wrap="square" rtlCol="0">
            <a:spAutoFit/>
          </a:bodyPr>
          <a:lstStyle/>
          <a:p>
            <a:r>
              <a:rPr lang="ja-JP" altLang="en-US" sz="2800" dirty="0" smtClean="0">
                <a:latin typeface="HG創英角ｺﾞｼｯｸUB" panose="020B0909000000000000" pitchFamily="49" charset="-128"/>
                <a:ea typeface="HG創英角ｺﾞｼｯｸUB" panose="020B0909000000000000" pitchFamily="49" charset="-128"/>
              </a:rPr>
              <a:t>足元が見えない状態で作業しない、</a:t>
            </a:r>
            <a:endParaRPr lang="en-US" altLang="ja-JP" sz="2800" dirty="0" smtClean="0">
              <a:latin typeface="HG創英角ｺﾞｼｯｸUB" panose="020B0909000000000000" pitchFamily="49" charset="-128"/>
              <a:ea typeface="HG創英角ｺﾞｼｯｸUB" panose="020B0909000000000000" pitchFamily="49" charset="-128"/>
            </a:endParaRPr>
          </a:p>
        </p:txBody>
      </p:sp>
      <p:sp>
        <p:nvSpPr>
          <p:cNvPr id="11" name="テキスト ボックス 10"/>
          <p:cNvSpPr txBox="1"/>
          <p:nvPr/>
        </p:nvSpPr>
        <p:spPr>
          <a:xfrm>
            <a:off x="704528" y="3337828"/>
            <a:ext cx="9145016" cy="523220"/>
          </a:xfrm>
          <a:prstGeom prst="rect">
            <a:avLst/>
          </a:prstGeom>
          <a:noFill/>
        </p:spPr>
        <p:txBody>
          <a:bodyPr wrap="square" rtlCol="0">
            <a:spAutoFit/>
          </a:bodyPr>
          <a:lstStyle/>
          <a:p>
            <a:r>
              <a:rPr lang="ja-JP" altLang="en-US" sz="2800" dirty="0" smtClean="0">
                <a:latin typeface="HG創英角ｺﾞｼｯｸUB" panose="020B0909000000000000" pitchFamily="49" charset="-128"/>
                <a:ea typeface="HG創英角ｺﾞｼｯｸUB" panose="020B0909000000000000" pitchFamily="49" charset="-128"/>
              </a:rPr>
              <a:t>といったことです。</a:t>
            </a:r>
            <a:endParaRPr lang="en-US" altLang="ja-JP" sz="2800" dirty="0" smtClean="0">
              <a:latin typeface="HG創英角ｺﾞｼｯｸUB" panose="020B0909000000000000" pitchFamily="49" charset="-128"/>
              <a:ea typeface="HG創英角ｺﾞｼｯｸUB" panose="020B0909000000000000" pitchFamily="49" charset="-128"/>
            </a:endParaRPr>
          </a:p>
        </p:txBody>
      </p:sp>
      <p:pic>
        <p:nvPicPr>
          <p:cNvPr id="13" name="Picture 9" descr="C:\Users\AANGC\Desktop\STOP！転倒災害プロジェクト.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45288" y="180000"/>
            <a:ext cx="2160240" cy="5672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769735"/>
      </p:ext>
    </p:extLst>
  </p:cSld>
  <p:clrMapOvr>
    <a:masterClrMapping/>
  </p:clrMapOvr>
  <mc:AlternateContent xmlns:mc="http://schemas.openxmlformats.org/markup-compatibility/2006" xmlns:p14="http://schemas.microsoft.com/office/powerpoint/2010/main">
    <mc:Choice Requires="p14">
      <p:transition p14:dur="100" advTm="20000">
        <p:cut/>
      </p:transition>
    </mc:Choice>
    <mc:Fallback xmlns="">
      <p:transition advTm="20000">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30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par>
                          <p:cTn id="8" fill="hold">
                            <p:stCondLst>
                              <p:cond delay="4000"/>
                            </p:stCondLst>
                            <p:childTnLst>
                              <p:par>
                                <p:cTn id="9" presetID="10" presetClass="entr" presetSubtype="0" fill="hold" grpId="0" nodeType="afterEffect">
                                  <p:stCondLst>
                                    <p:cond delay="150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childTnLst>
                                </p:cTn>
                              </p:par>
                            </p:childTnLst>
                          </p:cTn>
                        </p:par>
                        <p:par>
                          <p:cTn id="12" fill="hold">
                            <p:stCondLst>
                              <p:cond delay="6500"/>
                            </p:stCondLst>
                            <p:childTnLst>
                              <p:par>
                                <p:cTn id="13" presetID="10" presetClass="entr" presetSubtype="0" fill="hold" grpId="0" nodeType="afterEffect">
                                  <p:stCondLst>
                                    <p:cond delay="150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childTnLst>
                                </p:cTn>
                              </p:par>
                              <p:par>
                                <p:cTn id="16" presetID="10" presetClass="entr" presetSubtype="0" fill="hold" grpId="0" nodeType="withEffect">
                                  <p:stCondLst>
                                    <p:cond delay="150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childTnLst>
                                </p:cTn>
                              </p:par>
                            </p:childTnLst>
                          </p:cTn>
                        </p:par>
                        <p:par>
                          <p:cTn id="19" fill="hold">
                            <p:stCondLst>
                              <p:cond delay="9000"/>
                            </p:stCondLst>
                            <p:childTnLst>
                              <p:par>
                                <p:cTn id="20" presetID="10" presetClass="entr" presetSubtype="0" fill="hold" grpId="0" nodeType="afterEffect">
                                  <p:stCondLst>
                                    <p:cond delay="150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P spid="10"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正方形/長方形 36"/>
          <p:cNvSpPr/>
          <p:nvPr/>
        </p:nvSpPr>
        <p:spPr>
          <a:xfrm>
            <a:off x="0" y="-2"/>
            <a:ext cx="9906000" cy="72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288000" tIns="144000" bIns="0" rtlCol="0" anchor="ctr"/>
          <a:lstStyle/>
          <a:p>
            <a:pPr>
              <a:tabLst>
                <a:tab pos="3048000" algn="l"/>
              </a:tabLst>
            </a:pPr>
            <a:r>
              <a:rPr lang="en-US" altLang="ja-JP" sz="2000" b="1" dirty="0">
                <a:latin typeface="メイリオ" panose="020B0604030504040204" pitchFamily="50" charset="-128"/>
                <a:ea typeface="メイリオ" panose="020B0604030504040204" pitchFamily="50" charset="-128"/>
                <a:cs typeface="メイリオ" panose="020B0604030504040204" pitchFamily="50" charset="-128"/>
              </a:rPr>
              <a:t>Ⅲ</a:t>
            </a:r>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　転倒災害を防ぐためには</a:t>
            </a:r>
            <a:r>
              <a:rPr lang="en-US" altLang="ja-JP" sz="2000"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2000" b="1"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000" b="1" dirty="0" smtClean="0">
                <a:latin typeface="メイリオ" panose="020B0604030504040204" pitchFamily="50" charset="-128"/>
                <a:ea typeface="メイリオ" panose="020B0604030504040204" pitchFamily="50" charset="-128"/>
                <a:cs typeface="メイリオ" panose="020B0604030504040204" pitchFamily="50" charset="-128"/>
              </a:rPr>
              <a:t>⑤</a:t>
            </a:r>
            <a:endParaRPr lang="ja-JP" altLang="en-US" sz="20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076" name="Rectangle 7"/>
          <p:cNvSpPr>
            <a:spLocks noChangeArrowheads="1"/>
          </p:cNvSpPr>
          <p:nvPr/>
        </p:nvSpPr>
        <p:spPr bwMode="auto">
          <a:xfrm>
            <a:off x="7" y="0"/>
            <a:ext cx="184731" cy="369332"/>
          </a:xfrm>
          <a:prstGeom prst="rect">
            <a:avLst/>
          </a:prstGeom>
          <a:noFill/>
          <a:ln w="9525">
            <a:noFill/>
            <a:miter lim="800000"/>
            <a:headEnd/>
            <a:tailEnd/>
          </a:ln>
        </p:spPr>
        <p:txBody>
          <a:bodyPr wrap="none" anchor="ctr">
            <a:spAutoFit/>
          </a:bodyPr>
          <a:lstStyle/>
          <a:p>
            <a:endParaRPr lang="ja-JP" altLang="en-US" dirty="0">
              <a:solidFill>
                <a:srgbClr val="000000"/>
              </a:solidFill>
            </a:endParaRPr>
          </a:p>
        </p:txBody>
      </p:sp>
      <p:sp>
        <p:nvSpPr>
          <p:cNvPr id="11" name="テキスト ボックス 10"/>
          <p:cNvSpPr txBox="1"/>
          <p:nvPr/>
        </p:nvSpPr>
        <p:spPr>
          <a:xfrm>
            <a:off x="344487" y="2250902"/>
            <a:ext cx="4716524" cy="984885"/>
          </a:xfrm>
          <a:prstGeom prst="rect">
            <a:avLst/>
          </a:prstGeom>
          <a:noFill/>
        </p:spPr>
        <p:txBody>
          <a:bodyPr wrap="square" rtlCol="0">
            <a:spAutoFit/>
          </a:bodyPr>
          <a:lstStyle/>
          <a:p>
            <a:pPr>
              <a:spcBef>
                <a:spcPts val="1200"/>
              </a:spcBef>
            </a:pPr>
            <a:r>
              <a:rPr lang="en-US" altLang="ja-JP" sz="2400" dirty="0" smtClean="0">
                <a:latin typeface="HGP創英角ﾎﾟｯﾌﾟ体" panose="040B0A00000000000000" pitchFamily="50" charset="-128"/>
                <a:ea typeface="HGP創英角ﾎﾟｯﾌﾟ体" panose="040B0A00000000000000" pitchFamily="50" charset="-128"/>
              </a:rPr>
              <a:t>【</a:t>
            </a:r>
            <a:r>
              <a:rPr lang="ja-JP" altLang="en-US" sz="2400" dirty="0">
                <a:latin typeface="HGP創英角ﾎﾟｯﾌﾟ体" panose="040B0A00000000000000" pitchFamily="50" charset="-128"/>
                <a:ea typeface="HGP創英角ﾎﾟｯﾌﾟ体" panose="040B0A00000000000000" pitchFamily="50" charset="-128"/>
              </a:rPr>
              <a:t>ＰＯＩＮＴ！</a:t>
            </a:r>
            <a:r>
              <a:rPr lang="en-US" altLang="ja-JP" sz="2400" dirty="0" smtClean="0">
                <a:latin typeface="HGP創英角ﾎﾟｯﾌﾟ体" panose="040B0A00000000000000" pitchFamily="50" charset="-128"/>
                <a:ea typeface="HGP創英角ﾎﾟｯﾌﾟ体" panose="040B0A00000000000000" pitchFamily="50" charset="-128"/>
              </a:rPr>
              <a:t>】</a:t>
            </a:r>
          </a:p>
          <a:p>
            <a:pPr>
              <a:spcBef>
                <a:spcPts val="1200"/>
              </a:spcBef>
            </a:pPr>
            <a:r>
              <a:rPr lang="ja-JP" altLang="en-US" sz="2400" dirty="0">
                <a:latin typeface="HGP創英角ﾎﾟｯﾌﾟ体" panose="040B0A00000000000000" pitchFamily="50" charset="-128"/>
                <a:ea typeface="HGP創英角ﾎﾟｯﾌﾟ体" panose="040B0A00000000000000" pitchFamily="50" charset="-128"/>
              </a:rPr>
              <a:t>①</a:t>
            </a:r>
            <a:r>
              <a:rPr lang="ja-JP" altLang="en-US" sz="2400" dirty="0" smtClean="0">
                <a:latin typeface="HGP創英角ﾎﾟｯﾌﾟ体" panose="040B0A00000000000000" pitchFamily="50" charset="-128"/>
                <a:ea typeface="HGP創英角ﾎﾟｯﾌﾟ体" panose="040B0A00000000000000" pitchFamily="50" charset="-128"/>
              </a:rPr>
              <a:t>　靴の屈曲性</a:t>
            </a:r>
            <a:endParaRPr kumimoji="1" lang="en-US" altLang="ja-JP" sz="2400" dirty="0" smtClean="0">
              <a:latin typeface="HGP創英角ﾎﾟｯﾌﾟ体" panose="040B0A00000000000000" pitchFamily="50" charset="-128"/>
              <a:ea typeface="HGP創英角ﾎﾟｯﾌﾟ体" panose="040B0A00000000000000" pitchFamily="50" charset="-128"/>
            </a:endParaRPr>
          </a:p>
        </p:txBody>
      </p:sp>
      <p:sp>
        <p:nvSpPr>
          <p:cNvPr id="12" name="テキスト ボックス 11"/>
          <p:cNvSpPr txBox="1"/>
          <p:nvPr/>
        </p:nvSpPr>
        <p:spPr>
          <a:xfrm>
            <a:off x="200472" y="962725"/>
            <a:ext cx="9145016" cy="954107"/>
          </a:xfrm>
          <a:prstGeom prst="rect">
            <a:avLst/>
          </a:prstGeom>
          <a:noFill/>
        </p:spPr>
        <p:txBody>
          <a:bodyPr wrap="square" rtlCol="0">
            <a:spAutoFit/>
          </a:bodyPr>
          <a:lstStyle/>
          <a:p>
            <a:r>
              <a:rPr lang="ja-JP" altLang="en-US" sz="2800" dirty="0" smtClean="0">
                <a:solidFill>
                  <a:srgbClr val="FFC000"/>
                </a:solidFill>
                <a:latin typeface="HG創英角ｺﾞｼｯｸUB" panose="020B0909000000000000" pitchFamily="49" charset="-128"/>
                <a:ea typeface="HG創英角ｺﾞｼｯｸUB" panose="020B0909000000000000" pitchFamily="49" charset="-128"/>
              </a:rPr>
              <a:t>▶ </a:t>
            </a:r>
            <a:r>
              <a:rPr lang="ja-JP" altLang="en-US" sz="2800" dirty="0" smtClean="0">
                <a:latin typeface="HG創英角ｺﾞｼｯｸUB" panose="020B0909000000000000" pitchFamily="49" charset="-128"/>
                <a:ea typeface="HG創英角ｺﾞｼｯｸUB" panose="020B0909000000000000" pitchFamily="49" charset="-128"/>
              </a:rPr>
              <a:t>また、作業に適した靴を</a:t>
            </a:r>
            <a:endParaRPr lang="en-US" altLang="ja-JP" sz="2800" dirty="0" smtClean="0">
              <a:latin typeface="HG創英角ｺﾞｼｯｸUB" panose="020B0909000000000000" pitchFamily="49" charset="-128"/>
              <a:ea typeface="HG創英角ｺﾞｼｯｸUB" panose="020B0909000000000000" pitchFamily="49" charset="-128"/>
            </a:endParaRPr>
          </a:p>
          <a:p>
            <a:r>
              <a:rPr lang="ja-JP" altLang="en-US" sz="2800" dirty="0">
                <a:latin typeface="HG創英角ｺﾞｼｯｸUB" panose="020B0909000000000000" pitchFamily="49" charset="-128"/>
                <a:ea typeface="HG創英角ｺﾞｼｯｸUB" panose="020B0909000000000000" pitchFamily="49" charset="-128"/>
              </a:rPr>
              <a:t>　</a:t>
            </a:r>
            <a:r>
              <a:rPr lang="ja-JP" altLang="en-US" sz="2800" dirty="0" smtClean="0">
                <a:latin typeface="HG創英角ｺﾞｼｯｸUB" panose="020B0909000000000000" pitchFamily="49" charset="-128"/>
                <a:ea typeface="HG創英角ｺﾞｼｯｸUB" panose="020B0909000000000000" pitchFamily="49" charset="-128"/>
              </a:rPr>
              <a:t> 着用することも重要です。</a:t>
            </a:r>
            <a:endParaRPr lang="en-US" altLang="ja-JP" sz="2800" dirty="0" smtClean="0">
              <a:latin typeface="HG創英角ｺﾞｼｯｸUB" panose="020B0909000000000000" pitchFamily="49" charset="-128"/>
              <a:ea typeface="HG創英角ｺﾞｼｯｸUB" panose="020B0909000000000000" pitchFamily="49" charset="-128"/>
            </a:endParaRPr>
          </a:p>
        </p:txBody>
      </p:sp>
      <p:sp>
        <p:nvSpPr>
          <p:cNvPr id="8" name="テキスト ボックス 7"/>
          <p:cNvSpPr txBox="1"/>
          <p:nvPr/>
        </p:nvSpPr>
        <p:spPr>
          <a:xfrm>
            <a:off x="337512" y="3270470"/>
            <a:ext cx="4716524" cy="461665"/>
          </a:xfrm>
          <a:prstGeom prst="rect">
            <a:avLst/>
          </a:prstGeom>
          <a:noFill/>
        </p:spPr>
        <p:txBody>
          <a:bodyPr wrap="square" rtlCol="0">
            <a:spAutoFit/>
          </a:bodyPr>
          <a:lstStyle/>
          <a:p>
            <a:pPr>
              <a:spcBef>
                <a:spcPts val="1200"/>
              </a:spcBef>
            </a:pPr>
            <a:r>
              <a:rPr lang="ja-JP" altLang="en-US" sz="2400" dirty="0" smtClean="0">
                <a:latin typeface="HGP創英角ﾎﾟｯﾌﾟ体" panose="040B0A00000000000000" pitchFamily="50" charset="-128"/>
                <a:ea typeface="HGP創英角ﾎﾟｯﾌﾟ体" panose="040B0A00000000000000" pitchFamily="50" charset="-128"/>
              </a:rPr>
              <a:t>②　靴の重量</a:t>
            </a:r>
            <a:endParaRPr lang="en-US" altLang="ja-JP" sz="2400" dirty="0" smtClean="0">
              <a:latin typeface="HGP創英角ﾎﾟｯﾌﾟ体" panose="040B0A00000000000000" pitchFamily="50" charset="-128"/>
              <a:ea typeface="HGP創英角ﾎﾟｯﾌﾟ体" panose="040B0A00000000000000" pitchFamily="50" charset="-128"/>
            </a:endParaRPr>
          </a:p>
        </p:txBody>
      </p:sp>
      <p:sp>
        <p:nvSpPr>
          <p:cNvPr id="9" name="テキスト ボックス 8"/>
          <p:cNvSpPr txBox="1"/>
          <p:nvPr/>
        </p:nvSpPr>
        <p:spPr>
          <a:xfrm>
            <a:off x="344488" y="3804168"/>
            <a:ext cx="4716524" cy="461665"/>
          </a:xfrm>
          <a:prstGeom prst="rect">
            <a:avLst/>
          </a:prstGeom>
          <a:noFill/>
        </p:spPr>
        <p:txBody>
          <a:bodyPr wrap="square" rtlCol="0">
            <a:spAutoFit/>
          </a:bodyPr>
          <a:lstStyle/>
          <a:p>
            <a:pPr>
              <a:spcBef>
                <a:spcPts val="1200"/>
              </a:spcBef>
            </a:pPr>
            <a:r>
              <a:rPr lang="ja-JP" altLang="en-US" sz="2400" dirty="0" smtClean="0">
                <a:latin typeface="HGP創英角ﾎﾟｯﾌﾟ体" panose="040B0A00000000000000" pitchFamily="50" charset="-128"/>
                <a:ea typeface="HGP創英角ﾎﾟｯﾌﾟ体" panose="040B0A00000000000000" pitchFamily="50" charset="-128"/>
              </a:rPr>
              <a:t>③</a:t>
            </a:r>
            <a:r>
              <a:rPr kumimoji="1" lang="ja-JP" altLang="en-US" sz="2400" dirty="0" smtClean="0">
                <a:latin typeface="HGP創英角ﾎﾟｯﾌﾟ体" panose="040B0A00000000000000" pitchFamily="50" charset="-128"/>
                <a:ea typeface="HGP創英角ﾎﾟｯﾌﾟ体" panose="040B0A00000000000000" pitchFamily="50" charset="-128"/>
              </a:rPr>
              <a:t>　靴の重量バランス</a:t>
            </a:r>
            <a:endParaRPr kumimoji="1" lang="en-US" altLang="ja-JP" sz="2400" dirty="0" smtClean="0">
              <a:latin typeface="HGP創英角ﾎﾟｯﾌﾟ体" panose="040B0A00000000000000" pitchFamily="50" charset="-128"/>
              <a:ea typeface="HGP創英角ﾎﾟｯﾌﾟ体" panose="040B0A00000000000000" pitchFamily="50" charset="-128"/>
            </a:endParaRPr>
          </a:p>
        </p:txBody>
      </p:sp>
      <p:sp>
        <p:nvSpPr>
          <p:cNvPr id="10" name="テキスト ボックス 9"/>
          <p:cNvSpPr txBox="1"/>
          <p:nvPr/>
        </p:nvSpPr>
        <p:spPr>
          <a:xfrm>
            <a:off x="337512" y="4312092"/>
            <a:ext cx="4716524" cy="461665"/>
          </a:xfrm>
          <a:prstGeom prst="rect">
            <a:avLst/>
          </a:prstGeom>
          <a:noFill/>
        </p:spPr>
        <p:txBody>
          <a:bodyPr wrap="square" rtlCol="0">
            <a:spAutoFit/>
          </a:bodyPr>
          <a:lstStyle/>
          <a:p>
            <a:pPr>
              <a:spcBef>
                <a:spcPts val="1200"/>
              </a:spcBef>
            </a:pPr>
            <a:r>
              <a:rPr lang="ja-JP" altLang="en-US" sz="2400" dirty="0" smtClean="0">
                <a:latin typeface="HGP創英角ﾎﾟｯﾌﾟ体" panose="040B0A00000000000000" pitchFamily="50" charset="-128"/>
                <a:ea typeface="HGP創英角ﾎﾟｯﾌﾟ体" panose="040B0A00000000000000" pitchFamily="50" charset="-128"/>
              </a:rPr>
              <a:t>④　つま先部の高さ</a:t>
            </a:r>
            <a:endParaRPr lang="en-US" altLang="ja-JP" sz="2400" dirty="0" smtClean="0">
              <a:latin typeface="HGP創英角ﾎﾟｯﾌﾟ体" panose="040B0A00000000000000" pitchFamily="50" charset="-128"/>
              <a:ea typeface="HGP創英角ﾎﾟｯﾌﾟ体" panose="040B0A00000000000000" pitchFamily="50" charset="-128"/>
            </a:endParaRPr>
          </a:p>
        </p:txBody>
      </p:sp>
      <p:sp>
        <p:nvSpPr>
          <p:cNvPr id="13" name="テキスト ボックス 12"/>
          <p:cNvSpPr txBox="1"/>
          <p:nvPr/>
        </p:nvSpPr>
        <p:spPr>
          <a:xfrm>
            <a:off x="344602" y="4911551"/>
            <a:ext cx="4716524" cy="461665"/>
          </a:xfrm>
          <a:prstGeom prst="rect">
            <a:avLst/>
          </a:prstGeom>
          <a:noFill/>
        </p:spPr>
        <p:txBody>
          <a:bodyPr wrap="square" rtlCol="0">
            <a:spAutoFit/>
          </a:bodyPr>
          <a:lstStyle/>
          <a:p>
            <a:pPr>
              <a:spcBef>
                <a:spcPts val="1200"/>
              </a:spcBef>
            </a:pPr>
            <a:r>
              <a:rPr lang="ja-JP" altLang="en-US" sz="2400" dirty="0" smtClean="0">
                <a:latin typeface="HGP創英角ﾎﾟｯﾌﾟ体" panose="040B0A00000000000000" pitchFamily="50" charset="-128"/>
                <a:ea typeface="HGP創英角ﾎﾟｯﾌﾟ体" panose="040B0A00000000000000" pitchFamily="50" charset="-128"/>
              </a:rPr>
              <a:t>⑤</a:t>
            </a:r>
            <a:r>
              <a:rPr kumimoji="1" lang="ja-JP" altLang="en-US" sz="2400" dirty="0" smtClean="0">
                <a:latin typeface="HGP創英角ﾎﾟｯﾌﾟ体" panose="040B0A00000000000000" pitchFamily="50" charset="-128"/>
                <a:ea typeface="HGP創英角ﾎﾟｯﾌﾟ体" panose="040B0A00000000000000" pitchFamily="50" charset="-128"/>
              </a:rPr>
              <a:t>　靴底と床の耐滑性のバランス</a:t>
            </a:r>
            <a:endParaRPr kumimoji="1" lang="en-US" altLang="ja-JP" sz="2400" dirty="0" smtClean="0">
              <a:latin typeface="HGP創英角ﾎﾟｯﾌﾟ体" panose="040B0A00000000000000" pitchFamily="50" charset="-128"/>
              <a:ea typeface="HGP創英角ﾎﾟｯﾌﾟ体" panose="040B0A00000000000000" pitchFamily="50" charset="-128"/>
            </a:endParaRPr>
          </a:p>
        </p:txBody>
      </p:sp>
      <p:sp>
        <p:nvSpPr>
          <p:cNvPr id="21" name="テキスト ボックス 20"/>
          <p:cNvSpPr txBox="1"/>
          <p:nvPr/>
        </p:nvSpPr>
        <p:spPr>
          <a:xfrm>
            <a:off x="2360712" y="4751566"/>
            <a:ext cx="1005665" cy="261610"/>
          </a:xfrm>
          <a:prstGeom prst="rect">
            <a:avLst/>
          </a:prstGeom>
          <a:noFill/>
        </p:spPr>
        <p:txBody>
          <a:bodyPr wrap="square" rtlCol="0">
            <a:spAutoFit/>
          </a:bodyPr>
          <a:lstStyle/>
          <a:p>
            <a:pPr>
              <a:spcBef>
                <a:spcPts val="1200"/>
              </a:spcBef>
            </a:pPr>
            <a:r>
              <a:rPr lang="ja-JP" altLang="en-US" sz="1100" dirty="0" err="1">
                <a:latin typeface="HGP創英角ﾎﾟｯﾌﾟ体" panose="040B0A00000000000000" pitchFamily="50" charset="-128"/>
                <a:ea typeface="HGP創英角ﾎﾟｯﾌﾟ体" panose="040B0A00000000000000" pitchFamily="50" charset="-128"/>
              </a:rPr>
              <a:t>たい</a:t>
            </a:r>
            <a:r>
              <a:rPr lang="ja-JP" altLang="en-US" sz="1100" dirty="0" smtClean="0">
                <a:latin typeface="HGP創英角ﾎﾟｯﾌﾟ体" panose="040B0A00000000000000" pitchFamily="50" charset="-128"/>
                <a:ea typeface="HGP創英角ﾎﾟｯﾌﾟ体" panose="040B0A00000000000000" pitchFamily="50" charset="-128"/>
              </a:rPr>
              <a:t>かつせい</a:t>
            </a:r>
            <a:endParaRPr kumimoji="1" lang="en-US" altLang="ja-JP" sz="1100" dirty="0" smtClean="0">
              <a:latin typeface="HGP創英角ﾎﾟｯﾌﾟ体" panose="040B0A00000000000000" pitchFamily="50" charset="-128"/>
              <a:ea typeface="HGP創英角ﾎﾟｯﾌﾟ体" panose="040B0A00000000000000" pitchFamily="50" charset="-128"/>
            </a:endParaRPr>
          </a:p>
        </p:txBody>
      </p:sp>
      <p:pic>
        <p:nvPicPr>
          <p:cNvPr id="23" name="Picture 9" descr="C:\Users\AANGC\Desktop\STOP！転倒災害プロジェクト.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45288" y="180000"/>
            <a:ext cx="2160240" cy="567233"/>
          </a:xfrm>
          <a:prstGeom prst="rect">
            <a:avLst/>
          </a:prstGeom>
          <a:noFill/>
          <a:extLst>
            <a:ext uri="{909E8E84-426E-40DD-AFC4-6F175D3DCCD1}">
              <a14:hiddenFill xmlns:a14="http://schemas.microsoft.com/office/drawing/2010/main">
                <a:solidFill>
                  <a:srgbClr val="FFFFFF"/>
                </a:solidFill>
              </a14:hiddenFill>
            </a:ext>
          </a:extLst>
        </p:spPr>
      </p:pic>
      <p:grpSp>
        <p:nvGrpSpPr>
          <p:cNvPr id="6" name="グループ化 5"/>
          <p:cNvGrpSpPr/>
          <p:nvPr/>
        </p:nvGrpSpPr>
        <p:grpSpPr>
          <a:xfrm>
            <a:off x="4994317" y="986731"/>
            <a:ext cx="4640677" cy="1756602"/>
            <a:chOff x="4994317" y="986731"/>
            <a:chExt cx="4640677" cy="1756602"/>
          </a:xfrm>
        </p:grpSpPr>
        <p:grpSp>
          <p:nvGrpSpPr>
            <p:cNvPr id="2" name="グループ化 1"/>
            <p:cNvGrpSpPr/>
            <p:nvPr/>
          </p:nvGrpSpPr>
          <p:grpSpPr>
            <a:xfrm>
              <a:off x="4994317" y="986731"/>
              <a:ext cx="4119137" cy="1756602"/>
              <a:chOff x="5082335" y="1340768"/>
              <a:chExt cx="4612205" cy="1971676"/>
            </a:xfrm>
          </p:grpSpPr>
          <p:pic>
            <p:nvPicPr>
              <p:cNvPr id="2052" name="Picture 4" descr="http://anzeninfo.mhlw.go.jp/information/image/tsp28_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13040" y="1340768"/>
                <a:ext cx="4381500" cy="1971676"/>
              </a:xfrm>
              <a:prstGeom prst="rect">
                <a:avLst/>
              </a:prstGeom>
              <a:noFill/>
              <a:extLst>
                <a:ext uri="{909E8E84-426E-40DD-AFC4-6F175D3DCCD1}">
                  <a14:hiddenFill xmlns:a14="http://schemas.microsoft.com/office/drawing/2010/main">
                    <a:solidFill>
                      <a:srgbClr val="FFFFFF"/>
                    </a:solidFill>
                  </a14:hiddenFill>
                </a:ext>
              </a:extLst>
            </p:spPr>
          </p:pic>
          <p:sp>
            <p:nvSpPr>
              <p:cNvPr id="15" name="テキスト ボックス 14"/>
              <p:cNvSpPr txBox="1"/>
              <p:nvPr/>
            </p:nvSpPr>
            <p:spPr>
              <a:xfrm>
                <a:off x="5082335" y="1484784"/>
                <a:ext cx="662753" cy="461665"/>
              </a:xfrm>
              <a:prstGeom prst="rect">
                <a:avLst/>
              </a:prstGeom>
              <a:noFill/>
            </p:spPr>
            <p:txBody>
              <a:bodyPr wrap="square" rtlCol="0">
                <a:spAutoFit/>
              </a:bodyPr>
              <a:lstStyle/>
              <a:p>
                <a:pPr>
                  <a:spcBef>
                    <a:spcPts val="1200"/>
                  </a:spcBef>
                </a:pPr>
                <a:r>
                  <a:rPr lang="ja-JP" altLang="en-US" sz="2400" dirty="0">
                    <a:latin typeface="HGP創英角ﾎﾟｯﾌﾟ体" panose="040B0A00000000000000" pitchFamily="50" charset="-128"/>
                    <a:ea typeface="HGP創英角ﾎﾟｯﾌﾟ体" panose="040B0A00000000000000" pitchFamily="50" charset="-128"/>
                  </a:rPr>
                  <a:t>①</a:t>
                </a:r>
                <a:endParaRPr lang="en-US" altLang="ja-JP" sz="2400" dirty="0" smtClean="0">
                  <a:latin typeface="HGP創英角ﾎﾟｯﾌﾟ体" panose="040B0A00000000000000" pitchFamily="50" charset="-128"/>
                  <a:ea typeface="HGP創英角ﾎﾟｯﾌﾟ体" panose="040B0A00000000000000" pitchFamily="50" charset="-128"/>
                </a:endParaRPr>
              </a:p>
            </p:txBody>
          </p:sp>
        </p:grpSp>
        <p:sp>
          <p:nvSpPr>
            <p:cNvPr id="28" name="円/楕円 27"/>
            <p:cNvSpPr/>
            <p:nvPr/>
          </p:nvSpPr>
          <p:spPr>
            <a:xfrm>
              <a:off x="6751982" y="1065978"/>
              <a:ext cx="795012" cy="795012"/>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108000" rIns="36000" rtlCol="0" anchor="ctr"/>
            <a:lstStyle/>
            <a:p>
              <a:pPr algn="ctr"/>
              <a:r>
                <a:rPr lang="ja-JP" altLang="en-US" sz="1400" dirty="0" smtClean="0">
                  <a:solidFill>
                    <a:schemeClr val="bg1"/>
                  </a:solidFill>
                  <a:latin typeface="HGP創英角ﾎﾟｯﾌﾟ体" panose="040B0A00000000000000" pitchFamily="50" charset="-128"/>
                  <a:ea typeface="HGP創英角ﾎﾟｯﾌﾟ体" panose="040B0A00000000000000" pitchFamily="50" charset="-128"/>
                </a:rPr>
                <a:t>接地面</a:t>
              </a:r>
              <a:endParaRPr lang="en-US" altLang="ja-JP" sz="1400" dirty="0" smtClean="0">
                <a:solidFill>
                  <a:schemeClr val="bg1"/>
                </a:solidFill>
                <a:latin typeface="HGP創英角ﾎﾟｯﾌﾟ体" panose="040B0A00000000000000" pitchFamily="50" charset="-128"/>
                <a:ea typeface="HGP創英角ﾎﾟｯﾌﾟ体" panose="040B0A00000000000000" pitchFamily="50" charset="-128"/>
              </a:endParaRPr>
            </a:p>
            <a:p>
              <a:pPr algn="ctr"/>
              <a:r>
                <a:rPr kumimoji="1" lang="ja-JP" altLang="en-US" sz="2000" dirty="0">
                  <a:solidFill>
                    <a:schemeClr val="bg1"/>
                  </a:solidFill>
                  <a:latin typeface="HGP創英角ﾎﾟｯﾌﾟ体" panose="040B0A00000000000000" pitchFamily="50" charset="-128"/>
                  <a:ea typeface="HGP創英角ﾎﾟｯﾌﾟ体" panose="040B0A00000000000000" pitchFamily="50" charset="-128"/>
                </a:rPr>
                <a:t>大</a:t>
              </a:r>
              <a:endParaRPr kumimoji="1" lang="ja-JP" altLang="en-US" sz="2000" dirty="0">
                <a:solidFill>
                  <a:schemeClr val="bg1"/>
                </a:solidFill>
              </a:endParaRPr>
            </a:p>
          </p:txBody>
        </p:sp>
        <p:sp>
          <p:nvSpPr>
            <p:cNvPr id="29" name="円/楕円 28"/>
            <p:cNvSpPr/>
            <p:nvPr/>
          </p:nvSpPr>
          <p:spPr>
            <a:xfrm>
              <a:off x="8839982" y="1080736"/>
              <a:ext cx="795012" cy="795012"/>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108000" rIns="36000" rtlCol="0" anchor="ctr"/>
            <a:lstStyle/>
            <a:p>
              <a:pPr algn="ctr"/>
              <a:r>
                <a:rPr lang="ja-JP" altLang="en-US" sz="1400" dirty="0" smtClean="0">
                  <a:solidFill>
                    <a:schemeClr val="bg1"/>
                  </a:solidFill>
                  <a:latin typeface="HGP創英角ﾎﾟｯﾌﾟ体" panose="040B0A00000000000000" pitchFamily="50" charset="-128"/>
                  <a:ea typeface="HGP創英角ﾎﾟｯﾌﾟ体" panose="040B0A00000000000000" pitchFamily="50" charset="-128"/>
                </a:rPr>
                <a:t>接地面</a:t>
              </a:r>
              <a:endParaRPr lang="en-US" altLang="ja-JP" sz="1400" dirty="0" smtClean="0">
                <a:solidFill>
                  <a:schemeClr val="bg1"/>
                </a:solidFill>
                <a:latin typeface="HGP創英角ﾎﾟｯﾌﾟ体" panose="040B0A00000000000000" pitchFamily="50" charset="-128"/>
                <a:ea typeface="HGP創英角ﾎﾟｯﾌﾟ体" panose="040B0A00000000000000" pitchFamily="50" charset="-128"/>
              </a:endParaRPr>
            </a:p>
            <a:p>
              <a:pPr algn="ctr"/>
              <a:r>
                <a:rPr lang="ja-JP" altLang="en-US" sz="2000" dirty="0">
                  <a:solidFill>
                    <a:schemeClr val="bg1"/>
                  </a:solidFill>
                  <a:latin typeface="HGP創英角ﾎﾟｯﾌﾟ体" panose="040B0A00000000000000" pitchFamily="50" charset="-128"/>
                  <a:ea typeface="HGP創英角ﾎﾟｯﾌﾟ体" panose="040B0A00000000000000" pitchFamily="50" charset="-128"/>
                </a:rPr>
                <a:t>小</a:t>
              </a:r>
              <a:endParaRPr kumimoji="1" lang="ja-JP" altLang="en-US" sz="2000" dirty="0">
                <a:solidFill>
                  <a:schemeClr val="bg1"/>
                </a:solidFill>
              </a:endParaRPr>
            </a:p>
          </p:txBody>
        </p:sp>
      </p:grpSp>
      <p:grpSp>
        <p:nvGrpSpPr>
          <p:cNvPr id="7" name="グループ化 6"/>
          <p:cNvGrpSpPr/>
          <p:nvPr/>
        </p:nvGrpSpPr>
        <p:grpSpPr>
          <a:xfrm>
            <a:off x="5051124" y="2887349"/>
            <a:ext cx="4798420" cy="1923731"/>
            <a:chOff x="5051124" y="2887349"/>
            <a:chExt cx="4798420" cy="1923731"/>
          </a:xfrm>
        </p:grpSpPr>
        <p:grpSp>
          <p:nvGrpSpPr>
            <p:cNvPr id="5" name="グループ化 4"/>
            <p:cNvGrpSpPr/>
            <p:nvPr/>
          </p:nvGrpSpPr>
          <p:grpSpPr>
            <a:xfrm>
              <a:off x="5051124" y="2887349"/>
              <a:ext cx="4798420" cy="1923731"/>
              <a:chOff x="5139142" y="3140968"/>
              <a:chExt cx="4798420" cy="1923731"/>
            </a:xfrm>
          </p:grpSpPr>
          <p:grpSp>
            <p:nvGrpSpPr>
              <p:cNvPr id="3" name="グループ化 2"/>
              <p:cNvGrpSpPr/>
              <p:nvPr/>
            </p:nvGrpSpPr>
            <p:grpSpPr>
              <a:xfrm>
                <a:off x="5139142" y="3140968"/>
                <a:ext cx="4062330" cy="1923731"/>
                <a:chOff x="5139142" y="3304035"/>
                <a:chExt cx="4494378" cy="1952625"/>
              </a:xfrm>
            </p:grpSpPr>
            <p:pic>
              <p:nvPicPr>
                <p:cNvPr id="2058" name="Picture 10" descr="http://anzeninfo.mhlw.go.jp/information/image/tsp28_0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2020" y="3304035"/>
                  <a:ext cx="4381500" cy="1952625"/>
                </a:xfrm>
                <a:prstGeom prst="rect">
                  <a:avLst/>
                </a:prstGeom>
                <a:noFill/>
                <a:extLst>
                  <a:ext uri="{909E8E84-426E-40DD-AFC4-6F175D3DCCD1}">
                    <a14:hiddenFill xmlns:a14="http://schemas.microsoft.com/office/drawing/2010/main">
                      <a:solidFill>
                        <a:srgbClr val="FFFFFF"/>
                      </a:solidFill>
                    </a14:hiddenFill>
                  </a:ext>
                </a:extLst>
              </p:spPr>
            </p:pic>
            <p:sp>
              <p:nvSpPr>
                <p:cNvPr id="16" name="テキスト ボックス 15"/>
                <p:cNvSpPr txBox="1"/>
                <p:nvPr/>
              </p:nvSpPr>
              <p:spPr>
                <a:xfrm>
                  <a:off x="5139142" y="3363170"/>
                  <a:ext cx="662753" cy="461665"/>
                </a:xfrm>
                <a:prstGeom prst="rect">
                  <a:avLst/>
                </a:prstGeom>
                <a:noFill/>
              </p:spPr>
              <p:txBody>
                <a:bodyPr wrap="square" rtlCol="0">
                  <a:spAutoFit/>
                </a:bodyPr>
                <a:lstStyle/>
                <a:p>
                  <a:pPr>
                    <a:spcBef>
                      <a:spcPts val="1200"/>
                    </a:spcBef>
                  </a:pPr>
                  <a:r>
                    <a:rPr lang="ja-JP" altLang="en-US" sz="2400" dirty="0">
                      <a:latin typeface="HGP創英角ﾎﾟｯﾌﾟ体" panose="040B0A00000000000000" pitchFamily="50" charset="-128"/>
                      <a:ea typeface="HGP創英角ﾎﾟｯﾌﾟ体" panose="040B0A00000000000000" pitchFamily="50" charset="-128"/>
                    </a:rPr>
                    <a:t>③</a:t>
                  </a:r>
                  <a:endParaRPr lang="en-US" altLang="ja-JP" sz="2400" dirty="0" smtClean="0">
                    <a:latin typeface="HGP創英角ﾎﾟｯﾌﾟ体" panose="040B0A00000000000000" pitchFamily="50" charset="-128"/>
                    <a:ea typeface="HGP創英角ﾎﾟｯﾌﾟ体" panose="040B0A00000000000000" pitchFamily="50" charset="-128"/>
                  </a:endParaRPr>
                </a:p>
              </p:txBody>
            </p:sp>
          </p:grpSp>
          <p:sp>
            <p:nvSpPr>
              <p:cNvPr id="19" name="テキスト ボックス 18"/>
              <p:cNvSpPr txBox="1"/>
              <p:nvPr/>
            </p:nvSpPr>
            <p:spPr>
              <a:xfrm>
                <a:off x="8542662" y="4147658"/>
                <a:ext cx="1394900" cy="646331"/>
              </a:xfrm>
              <a:prstGeom prst="rect">
                <a:avLst/>
              </a:prstGeom>
              <a:noFill/>
            </p:spPr>
            <p:txBody>
              <a:bodyPr wrap="square" rtlCol="0">
                <a:spAutoFit/>
              </a:bodyPr>
              <a:lstStyle/>
              <a:p>
                <a:r>
                  <a:rPr lang="en-US" altLang="ja-JP" sz="1200" dirty="0" smtClean="0">
                    <a:latin typeface="HG創英角ｺﾞｼｯｸUB" panose="020B0909000000000000" pitchFamily="49" charset="-128"/>
                    <a:ea typeface="HG創英角ｺﾞｼｯｸUB" panose="020B0909000000000000" pitchFamily="49" charset="-128"/>
                  </a:rPr>
                  <a:t>※</a:t>
                </a:r>
                <a:r>
                  <a:rPr lang="ja-JP" altLang="en-US" sz="1200" dirty="0" smtClean="0">
                    <a:latin typeface="HG創英角ｺﾞｼｯｸUB" panose="020B0909000000000000" pitchFamily="49" charset="-128"/>
                    <a:ea typeface="HG創英角ｺﾞｼｯｸUB" panose="020B0909000000000000" pitchFamily="49" charset="-128"/>
                  </a:rPr>
                  <a:t>先芯が樹脂製</a:t>
                </a:r>
                <a:endParaRPr lang="en-US" altLang="ja-JP" sz="1200" dirty="0" smtClean="0">
                  <a:latin typeface="HG創英角ｺﾞｼｯｸUB" panose="020B0909000000000000" pitchFamily="49" charset="-128"/>
                  <a:ea typeface="HG創英角ｺﾞｼｯｸUB" panose="020B0909000000000000" pitchFamily="49" charset="-128"/>
                </a:endParaRPr>
              </a:p>
              <a:p>
                <a:r>
                  <a:rPr lang="ja-JP" altLang="en-US" sz="1200" dirty="0">
                    <a:latin typeface="HG創英角ｺﾞｼｯｸUB" panose="020B0909000000000000" pitchFamily="49" charset="-128"/>
                    <a:ea typeface="HG創英角ｺﾞｼｯｸUB" panose="020B0909000000000000" pitchFamily="49" charset="-128"/>
                  </a:rPr>
                  <a:t>　</a:t>
                </a:r>
                <a:r>
                  <a:rPr lang="ja-JP" altLang="en-US" sz="1200" dirty="0" smtClean="0">
                    <a:latin typeface="HG創英角ｺﾞｼｯｸUB" panose="020B0909000000000000" pitchFamily="49" charset="-128"/>
                    <a:ea typeface="HG創英角ｺﾞｼｯｸUB" panose="020B0909000000000000" pitchFamily="49" charset="-128"/>
                  </a:rPr>
                  <a:t>のものをおす</a:t>
                </a:r>
                <a:endParaRPr lang="en-US" altLang="ja-JP" sz="1200" dirty="0" smtClean="0">
                  <a:latin typeface="HG創英角ｺﾞｼｯｸUB" panose="020B0909000000000000" pitchFamily="49" charset="-128"/>
                  <a:ea typeface="HG創英角ｺﾞｼｯｸUB" panose="020B0909000000000000" pitchFamily="49" charset="-128"/>
                </a:endParaRPr>
              </a:p>
              <a:p>
                <a:r>
                  <a:rPr lang="ja-JP" altLang="en-US" sz="1200" dirty="0">
                    <a:latin typeface="HG創英角ｺﾞｼｯｸUB" panose="020B0909000000000000" pitchFamily="49" charset="-128"/>
                    <a:ea typeface="HG創英角ｺﾞｼｯｸUB" panose="020B0909000000000000" pitchFamily="49" charset="-128"/>
                  </a:rPr>
                  <a:t>　</a:t>
                </a:r>
                <a:r>
                  <a:rPr lang="ja-JP" altLang="en-US" sz="1200" dirty="0" err="1" smtClean="0">
                    <a:latin typeface="HG創英角ｺﾞｼｯｸUB" panose="020B0909000000000000" pitchFamily="49" charset="-128"/>
                    <a:ea typeface="HG創英角ｺﾞｼｯｸUB" panose="020B0909000000000000" pitchFamily="49" charset="-128"/>
                  </a:rPr>
                  <a:t>す</a:t>
                </a:r>
                <a:r>
                  <a:rPr lang="ja-JP" altLang="en-US" sz="1200" dirty="0" smtClean="0">
                    <a:latin typeface="HG創英角ｺﾞｼｯｸUB" panose="020B0909000000000000" pitchFamily="49" charset="-128"/>
                    <a:ea typeface="HG創英角ｺﾞｼｯｸUB" panose="020B0909000000000000" pitchFamily="49" charset="-128"/>
                  </a:rPr>
                  <a:t>めします。</a:t>
                </a:r>
                <a:endParaRPr lang="en-US" altLang="ja-JP" sz="1200" dirty="0" smtClean="0">
                  <a:latin typeface="HG創英角ｺﾞｼｯｸUB" panose="020B0909000000000000" pitchFamily="49" charset="-128"/>
                  <a:ea typeface="HG創英角ｺﾞｼｯｸUB" panose="020B0909000000000000" pitchFamily="49" charset="-128"/>
                </a:endParaRPr>
              </a:p>
            </p:txBody>
          </p:sp>
        </p:grpSp>
        <p:sp>
          <p:nvSpPr>
            <p:cNvPr id="30" name="円/楕円 29"/>
            <p:cNvSpPr/>
            <p:nvPr/>
          </p:nvSpPr>
          <p:spPr>
            <a:xfrm>
              <a:off x="6751982" y="3024942"/>
              <a:ext cx="795012" cy="795012"/>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0" rIns="36000" bIns="0" rtlCol="0" anchor="ctr"/>
            <a:lstStyle/>
            <a:p>
              <a:pPr algn="ctr"/>
              <a:r>
                <a:rPr lang="ja-JP" altLang="en-US" dirty="0">
                  <a:solidFill>
                    <a:schemeClr val="bg1"/>
                  </a:solidFill>
                  <a:latin typeface="HGP創英角ﾎﾟｯﾌﾟ体" panose="040B0A00000000000000" pitchFamily="50" charset="-128"/>
                  <a:ea typeface="HGP創英角ﾎﾟｯﾌﾟ体" panose="040B0A00000000000000" pitchFamily="50" charset="-128"/>
                </a:rPr>
                <a:t>安定</a:t>
              </a:r>
              <a:endParaRPr lang="en-US" altLang="ja-JP" dirty="0" smtClean="0">
                <a:solidFill>
                  <a:schemeClr val="bg1"/>
                </a:solidFill>
                <a:latin typeface="HGP創英角ﾎﾟｯﾌﾟ体" panose="040B0A00000000000000" pitchFamily="50" charset="-128"/>
                <a:ea typeface="HGP創英角ﾎﾟｯﾌﾟ体" panose="040B0A00000000000000" pitchFamily="50" charset="-128"/>
              </a:endParaRPr>
            </a:p>
          </p:txBody>
        </p:sp>
        <p:sp>
          <p:nvSpPr>
            <p:cNvPr id="31" name="円/楕円 30"/>
            <p:cNvSpPr/>
            <p:nvPr/>
          </p:nvSpPr>
          <p:spPr>
            <a:xfrm>
              <a:off x="8803982" y="3016851"/>
              <a:ext cx="795012" cy="795012"/>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0" rIns="36000" bIns="0" rtlCol="0" anchor="ctr"/>
            <a:lstStyle/>
            <a:p>
              <a:pPr algn="ctr"/>
              <a:r>
                <a:rPr lang="ja-JP" altLang="en-US" dirty="0" smtClean="0">
                  <a:solidFill>
                    <a:schemeClr val="bg1"/>
                  </a:solidFill>
                  <a:latin typeface="HGP創英角ﾎﾟｯﾌﾟ体" panose="040B0A00000000000000" pitchFamily="50" charset="-128"/>
                  <a:ea typeface="HGP創英角ﾎﾟｯﾌﾟ体" panose="040B0A00000000000000" pitchFamily="50" charset="-128"/>
                </a:rPr>
                <a:t>不安定</a:t>
              </a:r>
              <a:endParaRPr lang="en-US" altLang="ja-JP" dirty="0" smtClean="0">
                <a:solidFill>
                  <a:schemeClr val="bg1"/>
                </a:solidFill>
                <a:latin typeface="HGP創英角ﾎﾟｯﾌﾟ体" panose="040B0A00000000000000" pitchFamily="50" charset="-128"/>
                <a:ea typeface="HGP創英角ﾎﾟｯﾌﾟ体" panose="040B0A00000000000000" pitchFamily="50" charset="-128"/>
              </a:endParaRPr>
            </a:p>
          </p:txBody>
        </p:sp>
      </p:grpSp>
      <p:grpSp>
        <p:nvGrpSpPr>
          <p:cNvPr id="14" name="グループ化 13"/>
          <p:cNvGrpSpPr/>
          <p:nvPr/>
        </p:nvGrpSpPr>
        <p:grpSpPr>
          <a:xfrm>
            <a:off x="5081006" y="4965923"/>
            <a:ext cx="4517988" cy="1487413"/>
            <a:chOff x="5081006" y="4965923"/>
            <a:chExt cx="4517988" cy="1487413"/>
          </a:xfrm>
        </p:grpSpPr>
        <p:grpSp>
          <p:nvGrpSpPr>
            <p:cNvPr id="4" name="グループ化 3"/>
            <p:cNvGrpSpPr/>
            <p:nvPr/>
          </p:nvGrpSpPr>
          <p:grpSpPr>
            <a:xfrm>
              <a:off x="5081006" y="5047589"/>
              <a:ext cx="4392488" cy="1405747"/>
              <a:chOff x="5169024" y="5152651"/>
              <a:chExt cx="4536504" cy="1516709"/>
            </a:xfrm>
          </p:grpSpPr>
          <p:pic>
            <p:nvPicPr>
              <p:cNvPr id="2060" name="Picture 12" descr="http://anzeninfo.mhlw.go.jp/information/image/tsp28_03.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24028" y="5383484"/>
                <a:ext cx="4381500" cy="1285876"/>
              </a:xfrm>
              <a:prstGeom prst="rect">
                <a:avLst/>
              </a:prstGeom>
              <a:noFill/>
              <a:extLst>
                <a:ext uri="{909E8E84-426E-40DD-AFC4-6F175D3DCCD1}">
                  <a14:hiddenFill xmlns:a14="http://schemas.microsoft.com/office/drawing/2010/main">
                    <a:solidFill>
                      <a:srgbClr val="FFFFFF"/>
                    </a:solidFill>
                  </a14:hiddenFill>
                </a:ext>
              </a:extLst>
            </p:spPr>
          </p:pic>
          <p:sp>
            <p:nvSpPr>
              <p:cNvPr id="17" name="テキスト ボックス 16"/>
              <p:cNvSpPr txBox="1"/>
              <p:nvPr/>
            </p:nvSpPr>
            <p:spPr>
              <a:xfrm>
                <a:off x="5169024" y="5152651"/>
                <a:ext cx="662753" cy="461665"/>
              </a:xfrm>
              <a:prstGeom prst="rect">
                <a:avLst/>
              </a:prstGeom>
              <a:noFill/>
            </p:spPr>
            <p:txBody>
              <a:bodyPr wrap="square" rtlCol="0">
                <a:spAutoFit/>
              </a:bodyPr>
              <a:lstStyle/>
              <a:p>
                <a:pPr>
                  <a:spcBef>
                    <a:spcPts val="1200"/>
                  </a:spcBef>
                </a:pPr>
                <a:r>
                  <a:rPr lang="ja-JP" altLang="en-US" sz="2400" dirty="0">
                    <a:latin typeface="HGP創英角ﾎﾟｯﾌﾟ体" panose="040B0A00000000000000" pitchFamily="50" charset="-128"/>
                    <a:ea typeface="HGP創英角ﾎﾟｯﾌﾟ体" panose="040B0A00000000000000" pitchFamily="50" charset="-128"/>
                  </a:rPr>
                  <a:t>④</a:t>
                </a:r>
                <a:endParaRPr lang="en-US" altLang="ja-JP" sz="2400" dirty="0" smtClean="0">
                  <a:latin typeface="HGP創英角ﾎﾟｯﾌﾟ体" panose="040B0A00000000000000" pitchFamily="50" charset="-128"/>
                  <a:ea typeface="HGP創英角ﾎﾟｯﾌﾟ体" panose="040B0A00000000000000" pitchFamily="50" charset="-128"/>
                </a:endParaRPr>
              </a:p>
            </p:txBody>
          </p:sp>
        </p:grpSp>
        <p:sp>
          <p:nvSpPr>
            <p:cNvPr id="34" name="円/楕円 33"/>
            <p:cNvSpPr/>
            <p:nvPr/>
          </p:nvSpPr>
          <p:spPr>
            <a:xfrm>
              <a:off x="6751982" y="4965923"/>
              <a:ext cx="795012" cy="795012"/>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108000" rIns="36000" rtlCol="0" anchor="ctr"/>
            <a:lstStyle/>
            <a:p>
              <a:pPr algn="ctr"/>
              <a:r>
                <a:rPr lang="ja-JP" altLang="en-US" sz="1400" dirty="0" smtClean="0">
                  <a:solidFill>
                    <a:schemeClr val="bg1"/>
                  </a:solidFill>
                  <a:latin typeface="HGP創英角ﾎﾟｯﾌﾟ体" panose="040B0A00000000000000" pitchFamily="50" charset="-128"/>
                  <a:ea typeface="HGP創英角ﾎﾟｯﾌﾟ体" panose="040B0A00000000000000" pitchFamily="50" charset="-128"/>
                </a:rPr>
                <a:t>つま先</a:t>
              </a:r>
              <a:endParaRPr lang="en-US" altLang="ja-JP" sz="1400" dirty="0" smtClean="0">
                <a:solidFill>
                  <a:schemeClr val="bg1"/>
                </a:solidFill>
                <a:latin typeface="HGP創英角ﾎﾟｯﾌﾟ体" panose="040B0A00000000000000" pitchFamily="50" charset="-128"/>
                <a:ea typeface="HGP創英角ﾎﾟｯﾌﾟ体" panose="040B0A00000000000000" pitchFamily="50" charset="-128"/>
              </a:endParaRPr>
            </a:p>
            <a:p>
              <a:pPr algn="ctr"/>
              <a:r>
                <a:rPr kumimoji="1" lang="ja-JP" altLang="en-US" sz="2000" dirty="0" smtClean="0">
                  <a:solidFill>
                    <a:schemeClr val="bg1"/>
                  </a:solidFill>
                  <a:latin typeface="HGP創英角ﾎﾟｯﾌﾟ体" panose="040B0A00000000000000" pitchFamily="50" charset="-128"/>
                  <a:ea typeface="HGP創英角ﾎﾟｯﾌﾟ体" panose="040B0A00000000000000" pitchFamily="50" charset="-128"/>
                </a:rPr>
                <a:t>高</a:t>
              </a:r>
              <a:endParaRPr kumimoji="1" lang="ja-JP" altLang="en-US" sz="2000" dirty="0">
                <a:solidFill>
                  <a:schemeClr val="bg1"/>
                </a:solidFill>
              </a:endParaRPr>
            </a:p>
          </p:txBody>
        </p:sp>
        <p:sp>
          <p:nvSpPr>
            <p:cNvPr id="35" name="円/楕円 34"/>
            <p:cNvSpPr/>
            <p:nvPr/>
          </p:nvSpPr>
          <p:spPr>
            <a:xfrm>
              <a:off x="8803982" y="4980681"/>
              <a:ext cx="795012" cy="795012"/>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108000" rIns="36000" rtlCol="0" anchor="ctr"/>
            <a:lstStyle/>
            <a:p>
              <a:pPr algn="ctr"/>
              <a:r>
                <a:rPr lang="ja-JP" altLang="en-US" sz="1400" dirty="0" smtClean="0">
                  <a:solidFill>
                    <a:schemeClr val="bg1"/>
                  </a:solidFill>
                  <a:latin typeface="HGP創英角ﾎﾟｯﾌﾟ体" panose="040B0A00000000000000" pitchFamily="50" charset="-128"/>
                  <a:ea typeface="HGP創英角ﾎﾟｯﾌﾟ体" panose="040B0A00000000000000" pitchFamily="50" charset="-128"/>
                </a:rPr>
                <a:t>つま</a:t>
              </a:r>
              <a:r>
                <a:rPr lang="ja-JP" altLang="en-US" sz="1400" dirty="0">
                  <a:solidFill>
                    <a:schemeClr val="bg1"/>
                  </a:solidFill>
                  <a:latin typeface="HGP創英角ﾎﾟｯﾌﾟ体" panose="040B0A00000000000000" pitchFamily="50" charset="-128"/>
                  <a:ea typeface="HGP創英角ﾎﾟｯﾌﾟ体" panose="040B0A00000000000000" pitchFamily="50" charset="-128"/>
                </a:rPr>
                <a:t>先</a:t>
              </a:r>
              <a:endParaRPr lang="en-US" altLang="ja-JP" sz="1400" dirty="0" smtClean="0">
                <a:solidFill>
                  <a:schemeClr val="bg1"/>
                </a:solidFill>
                <a:latin typeface="HGP創英角ﾎﾟｯﾌﾟ体" panose="040B0A00000000000000" pitchFamily="50" charset="-128"/>
                <a:ea typeface="HGP創英角ﾎﾟｯﾌﾟ体" panose="040B0A00000000000000" pitchFamily="50" charset="-128"/>
              </a:endParaRPr>
            </a:p>
            <a:p>
              <a:pPr algn="ctr"/>
              <a:r>
                <a:rPr lang="ja-JP" altLang="en-US" sz="2000" dirty="0" smtClean="0">
                  <a:solidFill>
                    <a:schemeClr val="bg1"/>
                  </a:solidFill>
                  <a:latin typeface="HGP創英角ﾎﾟｯﾌﾟ体" panose="040B0A00000000000000" pitchFamily="50" charset="-128"/>
                  <a:ea typeface="HGP創英角ﾎﾟｯﾌﾟ体" panose="040B0A00000000000000" pitchFamily="50" charset="-128"/>
                </a:rPr>
                <a:t>低</a:t>
              </a:r>
              <a:endParaRPr kumimoji="1" lang="ja-JP" altLang="en-US" sz="2000" dirty="0">
                <a:solidFill>
                  <a:schemeClr val="bg1"/>
                </a:solidFill>
              </a:endParaRPr>
            </a:p>
          </p:txBody>
        </p:sp>
      </p:grpSp>
    </p:spTree>
    <p:extLst>
      <p:ext uri="{BB962C8B-B14F-4D97-AF65-F5344CB8AC3E}">
        <p14:creationId xmlns:p14="http://schemas.microsoft.com/office/powerpoint/2010/main" val="3768468276"/>
      </p:ext>
    </p:extLst>
  </p:cSld>
  <p:clrMapOvr>
    <a:masterClrMapping/>
  </p:clrMapOvr>
  <mc:AlternateContent xmlns:mc="http://schemas.openxmlformats.org/markup-compatibility/2006" xmlns:p14="http://schemas.microsoft.com/office/powerpoint/2010/main">
    <mc:Choice Requires="p14">
      <p:transition p14:dur="100" advTm="15000">
        <p:cut/>
      </p:transition>
    </mc:Choice>
    <mc:Fallback xmlns="">
      <p:transition advTm="15000">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300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childTnLst>
                                </p:cTn>
                              </p:par>
                              <p:par>
                                <p:cTn id="8" presetID="10" presetClass="entr" presetSubtype="0" fill="hold" nodeType="withEffect">
                                  <p:stCondLst>
                                    <p:cond delay="300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childTnLst>
                                </p:cTn>
                              </p:par>
                            </p:childTnLst>
                          </p:cTn>
                        </p:par>
                        <p:par>
                          <p:cTn id="11" fill="hold">
                            <p:stCondLst>
                              <p:cond delay="4000"/>
                            </p:stCondLst>
                            <p:childTnLst>
                              <p:par>
                                <p:cTn id="12" presetID="10" presetClass="entr" presetSubtype="0" fill="hold" grpId="0" nodeType="afterEffect">
                                  <p:stCondLst>
                                    <p:cond delay="100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childTnLst>
                                </p:cTn>
                              </p:par>
                            </p:childTnLst>
                          </p:cTn>
                        </p:par>
                        <p:par>
                          <p:cTn id="15" fill="hold">
                            <p:stCondLst>
                              <p:cond delay="6000"/>
                            </p:stCondLst>
                            <p:childTnLst>
                              <p:par>
                                <p:cTn id="16" presetID="10" presetClass="entr" presetSubtype="0" fill="hold" grpId="0" nodeType="afterEffect">
                                  <p:stCondLst>
                                    <p:cond delay="100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childTnLst>
                                </p:cTn>
                              </p:par>
                              <p:par>
                                <p:cTn id="19" presetID="10" presetClass="entr" presetSubtype="0" fill="hold" nodeType="withEffect">
                                  <p:stCondLst>
                                    <p:cond delay="100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childTnLst>
                                </p:cTn>
                              </p:par>
                            </p:childTnLst>
                          </p:cTn>
                        </p:par>
                        <p:par>
                          <p:cTn id="22" fill="hold">
                            <p:stCondLst>
                              <p:cond delay="8000"/>
                            </p:stCondLst>
                            <p:childTnLst>
                              <p:par>
                                <p:cTn id="23" presetID="10" presetClass="entr" presetSubtype="0" fill="hold" grpId="0" nodeType="afterEffect">
                                  <p:stCondLst>
                                    <p:cond delay="100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1000"/>
                                        <p:tgtEl>
                                          <p:spTgt spid="10"/>
                                        </p:tgtEl>
                                      </p:cBhvr>
                                    </p:animEffect>
                                  </p:childTnLst>
                                </p:cTn>
                              </p:par>
                              <p:par>
                                <p:cTn id="26" presetID="10" presetClass="entr" presetSubtype="0" fill="hold" nodeType="withEffect">
                                  <p:stCondLst>
                                    <p:cond delay="100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1000"/>
                                        <p:tgtEl>
                                          <p:spTgt spid="14"/>
                                        </p:tgtEl>
                                      </p:cBhvr>
                                    </p:animEffect>
                                  </p:childTnLst>
                                </p:cTn>
                              </p:par>
                            </p:childTnLst>
                          </p:cTn>
                        </p:par>
                        <p:par>
                          <p:cTn id="29" fill="hold">
                            <p:stCondLst>
                              <p:cond delay="10000"/>
                            </p:stCondLst>
                            <p:childTnLst>
                              <p:par>
                                <p:cTn id="30" presetID="10" presetClass="entr" presetSubtype="0" fill="hold" grpId="0" nodeType="afterEffect">
                                  <p:stCondLst>
                                    <p:cond delay="100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1000"/>
                                        <p:tgtEl>
                                          <p:spTgt spid="13"/>
                                        </p:tgtEl>
                                      </p:cBhvr>
                                    </p:animEffect>
                                  </p:childTnLst>
                                </p:cTn>
                              </p:par>
                              <p:par>
                                <p:cTn id="33" presetID="10" presetClass="entr" presetSubtype="0" fill="hold" grpId="0" nodeType="withEffect">
                                  <p:stCondLst>
                                    <p:cond delay="100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8" grpId="0"/>
      <p:bldP spid="9" grpId="0"/>
      <p:bldP spid="10" grpId="0"/>
      <p:bldP spid="13" grpId="0"/>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正方形/長方形 16"/>
          <p:cNvSpPr/>
          <p:nvPr/>
        </p:nvSpPr>
        <p:spPr>
          <a:xfrm>
            <a:off x="0" y="-2"/>
            <a:ext cx="9906000" cy="72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288000" tIns="144000" bIns="0" rtlCol="0" anchor="ctr"/>
          <a:lstStyle/>
          <a:p>
            <a:pPr>
              <a:tabLst>
                <a:tab pos="3048000" algn="l"/>
              </a:tabLst>
            </a:pPr>
            <a:r>
              <a:rPr lang="en-US" altLang="ja-JP" sz="2000" b="1" dirty="0">
                <a:latin typeface="メイリオ" panose="020B0604030504040204" pitchFamily="50" charset="-128"/>
                <a:ea typeface="メイリオ" panose="020B0604030504040204" pitchFamily="50" charset="-128"/>
                <a:cs typeface="メイリオ" panose="020B0604030504040204" pitchFamily="50" charset="-128"/>
              </a:rPr>
              <a:t>Ⅲ</a:t>
            </a:r>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　転倒災害を防ぐためには</a:t>
            </a:r>
            <a:r>
              <a:rPr lang="en-US" altLang="ja-JP" sz="2000"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2000" b="1"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000" b="1" dirty="0" smtClean="0">
                <a:latin typeface="メイリオ" panose="020B0604030504040204" pitchFamily="50" charset="-128"/>
                <a:ea typeface="メイリオ" panose="020B0604030504040204" pitchFamily="50" charset="-128"/>
                <a:cs typeface="メイリオ" panose="020B0604030504040204" pitchFamily="50" charset="-128"/>
              </a:rPr>
              <a:t>⑥</a:t>
            </a:r>
            <a:endParaRPr lang="ja-JP" altLang="en-US" sz="20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076" name="Rectangle 7"/>
          <p:cNvSpPr>
            <a:spLocks noChangeArrowheads="1"/>
          </p:cNvSpPr>
          <p:nvPr/>
        </p:nvSpPr>
        <p:spPr bwMode="auto">
          <a:xfrm>
            <a:off x="7" y="0"/>
            <a:ext cx="184731" cy="369332"/>
          </a:xfrm>
          <a:prstGeom prst="rect">
            <a:avLst/>
          </a:prstGeom>
          <a:noFill/>
          <a:ln w="9525">
            <a:noFill/>
            <a:miter lim="800000"/>
            <a:headEnd/>
            <a:tailEnd/>
          </a:ln>
        </p:spPr>
        <p:txBody>
          <a:bodyPr wrap="none" anchor="ctr">
            <a:spAutoFit/>
          </a:bodyPr>
          <a:lstStyle/>
          <a:p>
            <a:endParaRPr lang="ja-JP" altLang="en-US" dirty="0">
              <a:solidFill>
                <a:srgbClr val="000000"/>
              </a:solidFill>
            </a:endParaRPr>
          </a:p>
        </p:txBody>
      </p:sp>
      <p:sp>
        <p:nvSpPr>
          <p:cNvPr id="12" name="テキスト ボックス 11"/>
          <p:cNvSpPr txBox="1"/>
          <p:nvPr/>
        </p:nvSpPr>
        <p:spPr>
          <a:xfrm>
            <a:off x="226815" y="961564"/>
            <a:ext cx="9145016" cy="523220"/>
          </a:xfrm>
          <a:prstGeom prst="rect">
            <a:avLst/>
          </a:prstGeom>
          <a:noFill/>
        </p:spPr>
        <p:txBody>
          <a:bodyPr wrap="square" rtlCol="0">
            <a:spAutoFit/>
          </a:bodyPr>
          <a:lstStyle/>
          <a:p>
            <a:r>
              <a:rPr lang="ja-JP" altLang="en-US" sz="2800" dirty="0" smtClean="0">
                <a:solidFill>
                  <a:srgbClr val="FFC000"/>
                </a:solidFill>
                <a:latin typeface="HG創英角ｺﾞｼｯｸUB" panose="020B0909000000000000" pitchFamily="49" charset="-128"/>
                <a:ea typeface="HG創英角ｺﾞｼｯｸUB" panose="020B0909000000000000" pitchFamily="49" charset="-128"/>
              </a:rPr>
              <a:t>▶ </a:t>
            </a:r>
            <a:r>
              <a:rPr lang="ja-JP" altLang="en-US" sz="2800" dirty="0">
                <a:latin typeface="HG創英角ｺﾞｼｯｸUB" panose="020B0909000000000000" pitchFamily="49" charset="-128"/>
                <a:ea typeface="HG創英角ｺﾞｼｯｸUB" panose="020B0909000000000000" pitchFamily="49" charset="-128"/>
              </a:rPr>
              <a:t>さらに、</a:t>
            </a:r>
            <a:r>
              <a:rPr lang="ja-JP" altLang="en-US" sz="2800" dirty="0" smtClean="0">
                <a:latin typeface="HG創英角ｺﾞｼｯｸUB" panose="020B0909000000000000" pitchFamily="49" charset="-128"/>
                <a:ea typeface="HG創英角ｺﾞｼｯｸUB" panose="020B0909000000000000" pitchFamily="49" charset="-128"/>
              </a:rPr>
              <a:t>靴を定期的に点検することも重要です。</a:t>
            </a:r>
            <a:endParaRPr lang="en-US" altLang="ja-JP" sz="2800" dirty="0" smtClean="0">
              <a:latin typeface="HG創英角ｺﾞｼｯｸUB" panose="020B0909000000000000" pitchFamily="49" charset="-128"/>
              <a:ea typeface="HG創英角ｺﾞｼｯｸUB" panose="020B0909000000000000" pitchFamily="49" charset="-128"/>
            </a:endParaRPr>
          </a:p>
        </p:txBody>
      </p:sp>
      <p:sp>
        <p:nvSpPr>
          <p:cNvPr id="23" name="テキスト ボックス 22"/>
          <p:cNvSpPr txBox="1"/>
          <p:nvPr/>
        </p:nvSpPr>
        <p:spPr>
          <a:xfrm>
            <a:off x="272480" y="1922858"/>
            <a:ext cx="9145016" cy="954107"/>
          </a:xfrm>
          <a:prstGeom prst="rect">
            <a:avLst/>
          </a:prstGeom>
          <a:noFill/>
        </p:spPr>
        <p:txBody>
          <a:bodyPr wrap="square" rtlCol="0">
            <a:spAutoFit/>
          </a:bodyPr>
          <a:lstStyle/>
          <a:p>
            <a:r>
              <a:rPr lang="ja-JP" altLang="en-US" sz="2800" dirty="0" smtClean="0">
                <a:latin typeface="HG創英角ｺﾞｼｯｸUB" panose="020B0909000000000000" pitchFamily="49" charset="-128"/>
                <a:ea typeface="HG創英角ｺﾞｼｯｸUB" panose="020B0909000000000000" pitchFamily="49" charset="-128"/>
              </a:rPr>
              <a:t>例えば、靴底がすり減ることで耐滑性は損なわれ、</a:t>
            </a:r>
            <a:endParaRPr lang="en-US" altLang="ja-JP" sz="2800" dirty="0" smtClean="0">
              <a:latin typeface="HG創英角ｺﾞｼｯｸUB" panose="020B0909000000000000" pitchFamily="49" charset="-128"/>
              <a:ea typeface="HG創英角ｺﾞｼｯｸUB" panose="020B0909000000000000" pitchFamily="49" charset="-128"/>
            </a:endParaRPr>
          </a:p>
          <a:p>
            <a:r>
              <a:rPr lang="ja-JP" altLang="en-US" sz="2800" dirty="0" smtClean="0">
                <a:latin typeface="HG創英角ｺﾞｼｯｸUB" panose="020B0909000000000000" pitchFamily="49" charset="-128"/>
                <a:ea typeface="HG創英角ｺﾞｼｯｸUB" panose="020B0909000000000000" pitchFamily="49" charset="-128"/>
              </a:rPr>
              <a:t>滑りやすくなります。</a:t>
            </a:r>
            <a:endParaRPr lang="en-US" altLang="ja-JP" sz="2800" dirty="0" smtClean="0">
              <a:latin typeface="HG創英角ｺﾞｼｯｸUB" panose="020B0909000000000000" pitchFamily="49" charset="-128"/>
              <a:ea typeface="HG創英角ｺﾞｼｯｸUB" panose="020B0909000000000000" pitchFamily="49" charset="-128"/>
            </a:endParaRPr>
          </a:p>
        </p:txBody>
      </p:sp>
      <p:pic>
        <p:nvPicPr>
          <p:cNvPr id="25" name="Picture 7" descr="\\SDL42000001\personal42\yoshiokakni\redirects\Desktop\IMG_1665.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7610" t="16771" r="8147"/>
          <a:stretch/>
        </p:blipFill>
        <p:spPr bwMode="auto">
          <a:xfrm>
            <a:off x="355948" y="2876965"/>
            <a:ext cx="4398580" cy="3288339"/>
          </a:xfrm>
          <a:prstGeom prst="rect">
            <a:avLst/>
          </a:prstGeom>
          <a:noFill/>
          <a:extLst>
            <a:ext uri="{909E8E84-426E-40DD-AFC4-6F175D3DCCD1}">
              <a14:hiddenFill xmlns:a14="http://schemas.microsoft.com/office/drawing/2010/main">
                <a:solidFill>
                  <a:srgbClr val="FFFFFF"/>
                </a:solidFill>
              </a14:hiddenFill>
            </a:ext>
          </a:extLst>
        </p:spPr>
      </p:pic>
      <p:grpSp>
        <p:nvGrpSpPr>
          <p:cNvPr id="7" name="グループ化 6"/>
          <p:cNvGrpSpPr/>
          <p:nvPr/>
        </p:nvGrpSpPr>
        <p:grpSpPr>
          <a:xfrm>
            <a:off x="4805610" y="2876964"/>
            <a:ext cx="4867201" cy="3288340"/>
            <a:chOff x="4853542" y="3092988"/>
            <a:chExt cx="4867201" cy="3288340"/>
          </a:xfrm>
        </p:grpSpPr>
        <p:pic>
          <p:nvPicPr>
            <p:cNvPr id="24" name="Picture 6" descr="\\SDL42000001\personal42\yoshiokakni\redirects\Desktop\IMG_1666.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284" t="16793" r="16803" b="1347"/>
            <a:stretch/>
          </p:blipFill>
          <p:spPr bwMode="auto">
            <a:xfrm>
              <a:off x="5328743" y="3092988"/>
              <a:ext cx="4392000" cy="3288340"/>
            </a:xfrm>
            <a:prstGeom prst="rect">
              <a:avLst/>
            </a:prstGeom>
            <a:noFill/>
            <a:extLst>
              <a:ext uri="{909E8E84-426E-40DD-AFC4-6F175D3DCCD1}">
                <a14:hiddenFill xmlns:a14="http://schemas.microsoft.com/office/drawing/2010/main">
                  <a:solidFill>
                    <a:srgbClr val="FFFFFF"/>
                  </a:solidFill>
                </a14:hiddenFill>
              </a:ext>
            </a:extLst>
          </p:spPr>
        </p:pic>
        <p:sp>
          <p:nvSpPr>
            <p:cNvPr id="26" name="二等辺三角形 25"/>
            <p:cNvSpPr/>
            <p:nvPr/>
          </p:nvSpPr>
          <p:spPr>
            <a:xfrm rot="5400000">
              <a:off x="3449567" y="4496964"/>
              <a:ext cx="3240000" cy="432049"/>
            </a:xfrm>
            <a:prstGeom prst="triangle">
              <a:avLst/>
            </a:prstGeom>
            <a:solidFill>
              <a:srgbClr val="FFC000"/>
            </a:solidFill>
            <a:ln w="57150">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ln w="57150">
                  <a:solidFill>
                    <a:schemeClr val="tx1"/>
                  </a:solidFill>
                </a:ln>
              </a:endParaRPr>
            </a:p>
          </p:txBody>
        </p:sp>
      </p:grpSp>
      <p:sp>
        <p:nvSpPr>
          <p:cNvPr id="28" name="テキスト ボックス 27"/>
          <p:cNvSpPr txBox="1"/>
          <p:nvPr/>
        </p:nvSpPr>
        <p:spPr>
          <a:xfrm>
            <a:off x="5385048" y="1799238"/>
            <a:ext cx="1005665" cy="261610"/>
          </a:xfrm>
          <a:prstGeom prst="rect">
            <a:avLst/>
          </a:prstGeom>
          <a:noFill/>
        </p:spPr>
        <p:txBody>
          <a:bodyPr wrap="square" rtlCol="0">
            <a:spAutoFit/>
          </a:bodyPr>
          <a:lstStyle/>
          <a:p>
            <a:pPr>
              <a:spcBef>
                <a:spcPts val="1200"/>
              </a:spcBef>
            </a:pPr>
            <a:r>
              <a:rPr lang="ja-JP" altLang="en-US" sz="1100" dirty="0" err="1">
                <a:latin typeface="HGP創英角ﾎﾟｯﾌﾟ体" panose="040B0A00000000000000" pitchFamily="50" charset="-128"/>
                <a:ea typeface="HGP創英角ﾎﾟｯﾌﾟ体" panose="040B0A00000000000000" pitchFamily="50" charset="-128"/>
              </a:rPr>
              <a:t>たい</a:t>
            </a:r>
            <a:r>
              <a:rPr lang="ja-JP" altLang="en-US" sz="1100" dirty="0" smtClean="0">
                <a:latin typeface="HGP創英角ﾎﾟｯﾌﾟ体" panose="040B0A00000000000000" pitchFamily="50" charset="-128"/>
                <a:ea typeface="HGP創英角ﾎﾟｯﾌﾟ体" panose="040B0A00000000000000" pitchFamily="50" charset="-128"/>
              </a:rPr>
              <a:t>かつせい</a:t>
            </a:r>
            <a:endParaRPr kumimoji="1" lang="en-US" altLang="ja-JP" sz="1100" dirty="0" smtClean="0">
              <a:latin typeface="HGP創英角ﾎﾟｯﾌﾟ体" panose="040B0A00000000000000" pitchFamily="50" charset="-128"/>
              <a:ea typeface="HGP創英角ﾎﾟｯﾌﾟ体" panose="040B0A00000000000000" pitchFamily="50" charset="-128"/>
            </a:endParaRPr>
          </a:p>
        </p:txBody>
      </p:sp>
      <p:pic>
        <p:nvPicPr>
          <p:cNvPr id="13" name="Picture 9" descr="C:\Users\AANGC\Desktop\STOP！転倒災害プロジェクト.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45288" y="180000"/>
            <a:ext cx="2160240" cy="5672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1842740"/>
      </p:ext>
    </p:extLst>
  </p:cSld>
  <p:clrMapOvr>
    <a:masterClrMapping/>
  </p:clrMapOvr>
  <mc:AlternateContent xmlns:mc="http://schemas.openxmlformats.org/markup-compatibility/2006" xmlns:p14="http://schemas.microsoft.com/office/powerpoint/2010/main">
    <mc:Choice Requires="p14">
      <p:transition p14:dur="100" advTm="10000">
        <p:cut/>
      </p:transition>
    </mc:Choice>
    <mc:Fallback xmlns="">
      <p:transition advTm="10000">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childTnLst>
                                </p:cTn>
                              </p:par>
                              <p:par>
                                <p:cTn id="8" presetID="10" presetClass="entr" presetSubtype="0" fill="hold" nodeType="withEffect">
                                  <p:stCondLst>
                                    <p:cond delay="250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000"/>
                                        <p:tgtEl>
                                          <p:spTgt spid="7"/>
                                        </p:tgtEl>
                                      </p:cBhvr>
                                    </p:animEffect>
                                  </p:childTnLst>
                                </p:cTn>
                              </p:par>
                              <p:par>
                                <p:cTn id="11" presetID="10" presetClass="entr" presetSubtype="0" fill="hold" grpId="0" nodeType="withEffect">
                                  <p:stCondLst>
                                    <p:cond delay="250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正方形/長方形 18"/>
          <p:cNvSpPr/>
          <p:nvPr/>
        </p:nvSpPr>
        <p:spPr>
          <a:xfrm>
            <a:off x="0" y="-2"/>
            <a:ext cx="9906000" cy="72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288000" tIns="144000" bIns="0" rtlCol="0" anchor="ctr"/>
          <a:lstStyle/>
          <a:p>
            <a:pPr>
              <a:tabLst>
                <a:tab pos="3048000" algn="l"/>
              </a:tabLst>
            </a:pPr>
            <a:r>
              <a:rPr lang="en-US" altLang="ja-JP" sz="2000" b="1" dirty="0">
                <a:latin typeface="メイリオ" panose="020B0604030504040204" pitchFamily="50" charset="-128"/>
                <a:ea typeface="メイリオ" panose="020B0604030504040204" pitchFamily="50" charset="-128"/>
                <a:cs typeface="メイリオ" panose="020B0604030504040204" pitchFamily="50" charset="-128"/>
              </a:rPr>
              <a:t>Ⅲ</a:t>
            </a:r>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　転倒災害を防ぐためには</a:t>
            </a:r>
            <a:r>
              <a:rPr lang="en-US" altLang="ja-JP" sz="2000"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2000" b="1"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000" b="1" dirty="0" smtClean="0">
                <a:latin typeface="メイリオ" panose="020B0604030504040204" pitchFamily="50" charset="-128"/>
                <a:ea typeface="メイリオ" panose="020B0604030504040204" pitchFamily="50" charset="-128"/>
                <a:cs typeface="メイリオ" panose="020B0604030504040204" pitchFamily="50" charset="-128"/>
              </a:rPr>
              <a:t>⑦</a:t>
            </a:r>
            <a:endParaRPr lang="ja-JP" altLang="en-US" sz="20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076" name="Rectangle 7"/>
          <p:cNvSpPr>
            <a:spLocks noChangeArrowheads="1"/>
          </p:cNvSpPr>
          <p:nvPr/>
        </p:nvSpPr>
        <p:spPr bwMode="auto">
          <a:xfrm>
            <a:off x="7" y="0"/>
            <a:ext cx="184731" cy="369332"/>
          </a:xfrm>
          <a:prstGeom prst="rect">
            <a:avLst/>
          </a:prstGeom>
          <a:noFill/>
          <a:ln w="9525">
            <a:noFill/>
            <a:miter lim="800000"/>
            <a:headEnd/>
            <a:tailEnd/>
          </a:ln>
        </p:spPr>
        <p:txBody>
          <a:bodyPr wrap="none" anchor="ctr">
            <a:spAutoFit/>
          </a:bodyPr>
          <a:lstStyle/>
          <a:p>
            <a:endParaRPr lang="ja-JP" altLang="en-US" dirty="0">
              <a:solidFill>
                <a:srgbClr val="000000"/>
              </a:solidFill>
            </a:endParaRPr>
          </a:p>
        </p:txBody>
      </p:sp>
      <p:pic>
        <p:nvPicPr>
          <p:cNvPr id="2050" name="Picture 2" descr="C:\Users\AANGC\Desktop\無題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8957" y="2852960"/>
            <a:ext cx="6848475" cy="2857500"/>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5"/>
          <p:cNvSpPr txBox="1"/>
          <p:nvPr/>
        </p:nvSpPr>
        <p:spPr>
          <a:xfrm>
            <a:off x="200472" y="962725"/>
            <a:ext cx="9649072" cy="954107"/>
          </a:xfrm>
          <a:prstGeom prst="rect">
            <a:avLst/>
          </a:prstGeom>
          <a:noFill/>
        </p:spPr>
        <p:txBody>
          <a:bodyPr wrap="square" rtlCol="0">
            <a:spAutoFit/>
          </a:bodyPr>
          <a:lstStyle/>
          <a:p>
            <a:r>
              <a:rPr lang="ja-JP" altLang="en-US" sz="2800" dirty="0" smtClean="0">
                <a:solidFill>
                  <a:srgbClr val="FFC000"/>
                </a:solidFill>
                <a:latin typeface="HG創英角ｺﾞｼｯｸUB" panose="020B0909000000000000" pitchFamily="49" charset="-128"/>
                <a:ea typeface="HG創英角ｺﾞｼｯｸUB" panose="020B0909000000000000" pitchFamily="49" charset="-128"/>
              </a:rPr>
              <a:t>▶ </a:t>
            </a:r>
            <a:r>
              <a:rPr lang="ja-JP" altLang="en-US" sz="2800" dirty="0" smtClean="0">
                <a:latin typeface="HG創英角ｺﾞｼｯｸUB" panose="020B0909000000000000" pitchFamily="49" charset="-128"/>
                <a:ea typeface="HG創英角ｺﾞｼｯｸUB" panose="020B0909000000000000" pitchFamily="49" charset="-128"/>
              </a:rPr>
              <a:t>その</a:t>
            </a:r>
            <a:r>
              <a:rPr lang="ja-JP" altLang="en-US" sz="2800" dirty="0">
                <a:latin typeface="HG創英角ｺﾞｼｯｸUB" panose="020B0909000000000000" pitchFamily="49" charset="-128"/>
                <a:ea typeface="HG創英角ｺﾞｼｯｸUB" panose="020B0909000000000000" pitchFamily="49" charset="-128"/>
              </a:rPr>
              <a:t>ほかに</a:t>
            </a:r>
            <a:r>
              <a:rPr lang="ja-JP" altLang="en-US" sz="2800" dirty="0" smtClean="0">
                <a:latin typeface="HG創英角ｺﾞｼｯｸUB" panose="020B0909000000000000" pitchFamily="49" charset="-128"/>
                <a:ea typeface="HG創英角ｺﾞｼｯｸUB" panose="020B0909000000000000" pitchFamily="49" charset="-128"/>
              </a:rPr>
              <a:t>も、</a:t>
            </a:r>
            <a:endParaRPr lang="en-US" altLang="ja-JP" sz="2800" dirty="0" smtClean="0">
              <a:latin typeface="HG創英角ｺﾞｼｯｸUB" panose="020B0909000000000000" pitchFamily="49" charset="-128"/>
              <a:ea typeface="HG創英角ｺﾞｼｯｸUB" panose="020B0909000000000000" pitchFamily="49" charset="-128"/>
            </a:endParaRPr>
          </a:p>
          <a:p>
            <a:r>
              <a:rPr lang="ja-JP" altLang="en-US" sz="2800" dirty="0">
                <a:latin typeface="HG創英角ｺﾞｼｯｸUB" panose="020B0909000000000000" pitchFamily="49" charset="-128"/>
                <a:ea typeface="HG創英角ｺﾞｼｯｸUB" panose="020B0909000000000000" pitchFamily="49" charset="-128"/>
              </a:rPr>
              <a:t>　</a:t>
            </a:r>
            <a:r>
              <a:rPr lang="ja-JP" altLang="en-US" sz="2800" dirty="0" smtClean="0">
                <a:latin typeface="HG創英角ｺﾞｼｯｸUB" panose="020B0909000000000000" pitchFamily="49" charset="-128"/>
                <a:ea typeface="HG創英角ｺﾞｼｯｸUB" panose="020B0909000000000000" pitchFamily="49" charset="-128"/>
              </a:rPr>
              <a:t> 職場の危険マップを作成し、危険情報を共有すること、</a:t>
            </a:r>
            <a:endParaRPr lang="en-US" altLang="ja-JP" sz="2800" dirty="0" smtClean="0">
              <a:latin typeface="HG創英角ｺﾞｼｯｸUB" panose="020B0909000000000000" pitchFamily="49" charset="-128"/>
              <a:ea typeface="HG創英角ｺﾞｼｯｸUB" panose="020B0909000000000000" pitchFamily="49" charset="-128"/>
            </a:endParaRPr>
          </a:p>
        </p:txBody>
      </p:sp>
      <p:pic>
        <p:nvPicPr>
          <p:cNvPr id="7" name="Picture 2" descr="C:\Users\AANGC\Desktop\無題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5975" y="2924968"/>
            <a:ext cx="2395753" cy="2877739"/>
          </a:xfrm>
          <a:prstGeom prst="rect">
            <a:avLst/>
          </a:prstGeom>
          <a:noFill/>
          <a:extLst>
            <a:ext uri="{909E8E84-426E-40DD-AFC4-6F175D3DCCD1}">
              <a14:hiddenFill xmlns:a14="http://schemas.microsoft.com/office/drawing/2010/main">
                <a:solidFill>
                  <a:srgbClr val="FFFFFF"/>
                </a:solidFill>
              </a14:hiddenFill>
            </a:ext>
          </a:extLst>
        </p:spPr>
      </p:pic>
      <p:sp>
        <p:nvSpPr>
          <p:cNvPr id="13" name="テキスト ボックス 12"/>
          <p:cNvSpPr txBox="1"/>
          <p:nvPr/>
        </p:nvSpPr>
        <p:spPr>
          <a:xfrm>
            <a:off x="200472" y="1844848"/>
            <a:ext cx="9145016" cy="954107"/>
          </a:xfrm>
          <a:prstGeom prst="rect">
            <a:avLst/>
          </a:prstGeom>
          <a:noFill/>
        </p:spPr>
        <p:txBody>
          <a:bodyPr wrap="square" rtlCol="0">
            <a:spAutoFit/>
          </a:bodyPr>
          <a:lstStyle/>
          <a:p>
            <a:r>
              <a:rPr lang="ja-JP" altLang="en-US" sz="2800" dirty="0" smtClean="0">
                <a:solidFill>
                  <a:srgbClr val="FFC000"/>
                </a:solidFill>
                <a:latin typeface="HG創英角ｺﾞｼｯｸUB" panose="020B0909000000000000" pitchFamily="49" charset="-128"/>
                <a:ea typeface="HG創英角ｺﾞｼｯｸUB" panose="020B0909000000000000" pitchFamily="49" charset="-128"/>
              </a:rPr>
              <a:t>▶ </a:t>
            </a:r>
            <a:r>
              <a:rPr lang="ja-JP" altLang="en-US" sz="2800" dirty="0" smtClean="0">
                <a:latin typeface="HG創英角ｺﾞｼｯｸUB" panose="020B0909000000000000" pitchFamily="49" charset="-128"/>
                <a:ea typeface="HG創英角ｺﾞｼｯｸUB" panose="020B0909000000000000" pitchFamily="49" charset="-128"/>
              </a:rPr>
              <a:t>転倒の危険性がある場所にステッカーを掲示し、</a:t>
            </a:r>
            <a:endParaRPr lang="en-US" altLang="ja-JP" sz="2800" dirty="0" smtClean="0">
              <a:latin typeface="HG創英角ｺﾞｼｯｸUB" panose="020B0909000000000000" pitchFamily="49" charset="-128"/>
              <a:ea typeface="HG創英角ｺﾞｼｯｸUB" panose="020B0909000000000000" pitchFamily="49" charset="-128"/>
            </a:endParaRPr>
          </a:p>
          <a:p>
            <a:r>
              <a:rPr lang="ja-JP" altLang="en-US" sz="2800" dirty="0" smtClean="0">
                <a:latin typeface="HG創英角ｺﾞｼｯｸUB" panose="020B0909000000000000" pitchFamily="49" charset="-128"/>
                <a:ea typeface="HG創英角ｺﾞｼｯｸUB" panose="020B0909000000000000" pitchFamily="49" charset="-128"/>
              </a:rPr>
              <a:t>　 注意喚起することも重要です。</a:t>
            </a:r>
            <a:endParaRPr lang="en-US" altLang="ja-JP" sz="2800" dirty="0" smtClean="0">
              <a:latin typeface="HG創英角ｺﾞｼｯｸUB" panose="020B0909000000000000" pitchFamily="49" charset="-128"/>
              <a:ea typeface="HG創英角ｺﾞｼｯｸUB" panose="020B0909000000000000" pitchFamily="49" charset="-128"/>
            </a:endParaRPr>
          </a:p>
        </p:txBody>
      </p:sp>
      <p:pic>
        <p:nvPicPr>
          <p:cNvPr id="15" name="Picture 9" descr="C:\Users\AANGC\Desktop\STOP！転倒災害プロジェクト.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45288" y="180000"/>
            <a:ext cx="2160240" cy="567233"/>
          </a:xfrm>
          <a:prstGeom prst="rect">
            <a:avLst/>
          </a:prstGeom>
          <a:noFill/>
          <a:extLst>
            <a:ext uri="{909E8E84-426E-40DD-AFC4-6F175D3DCCD1}">
              <a14:hiddenFill xmlns:a14="http://schemas.microsoft.com/office/drawing/2010/main">
                <a:solidFill>
                  <a:srgbClr val="FFFFFF"/>
                </a:solidFill>
              </a14:hiddenFill>
            </a:ext>
          </a:extLst>
        </p:spPr>
      </p:pic>
      <p:grpSp>
        <p:nvGrpSpPr>
          <p:cNvPr id="5" name="グループ化 4"/>
          <p:cNvGrpSpPr/>
          <p:nvPr/>
        </p:nvGrpSpPr>
        <p:grpSpPr>
          <a:xfrm>
            <a:off x="344488" y="5802707"/>
            <a:ext cx="9361040" cy="722637"/>
            <a:chOff x="344488" y="5802707"/>
            <a:chExt cx="9361040" cy="722637"/>
          </a:xfrm>
        </p:grpSpPr>
        <p:grpSp>
          <p:nvGrpSpPr>
            <p:cNvPr id="3" name="グループ化 2"/>
            <p:cNvGrpSpPr/>
            <p:nvPr/>
          </p:nvGrpSpPr>
          <p:grpSpPr>
            <a:xfrm>
              <a:off x="560512" y="5840859"/>
              <a:ext cx="9145016" cy="646331"/>
              <a:chOff x="568896" y="5860429"/>
              <a:chExt cx="9145016" cy="646331"/>
            </a:xfrm>
          </p:grpSpPr>
          <p:sp>
            <p:nvSpPr>
              <p:cNvPr id="9" name="テキスト ボックス 8"/>
              <p:cNvSpPr txBox="1"/>
              <p:nvPr/>
            </p:nvSpPr>
            <p:spPr>
              <a:xfrm>
                <a:off x="568896" y="5860429"/>
                <a:ext cx="9145016" cy="646331"/>
              </a:xfrm>
              <a:prstGeom prst="rect">
                <a:avLst/>
              </a:prstGeom>
              <a:noFill/>
            </p:spPr>
            <p:txBody>
              <a:bodyPr wrap="square" rtlCol="0">
                <a:spAutoFit/>
              </a:bodyPr>
              <a:lstStyle/>
              <a:p>
                <a:r>
                  <a:rPr lang="ja-JP" altLang="en-US" dirty="0" smtClean="0">
                    <a:latin typeface="HG創英角ｺﾞｼｯｸUB" panose="020B0909000000000000" pitchFamily="49" charset="-128"/>
                    <a:ea typeface="HG創英角ｺﾞｼｯｸUB" panose="020B0909000000000000" pitchFamily="49" charset="-128"/>
                  </a:rPr>
                  <a:t>ステッカーは↓からダウンロードすることができます。</a:t>
                </a:r>
                <a:endParaRPr lang="en-US" altLang="ja-JP" dirty="0" smtClean="0">
                  <a:latin typeface="HG創英角ｺﾞｼｯｸUB" panose="020B0909000000000000" pitchFamily="49" charset="-128"/>
                  <a:ea typeface="HG創英角ｺﾞｼｯｸUB" panose="020B0909000000000000" pitchFamily="49" charset="-128"/>
                </a:endParaRPr>
              </a:p>
              <a:p>
                <a:r>
                  <a:rPr lang="en-US" altLang="ja-JP" dirty="0">
                    <a:latin typeface="HG創英角ｺﾞｼｯｸUB" panose="020B0909000000000000" pitchFamily="49" charset="-128"/>
                    <a:ea typeface="HG創英角ｺﾞｼｯｸUB" panose="020B0909000000000000" pitchFamily="49" charset="-128"/>
                  </a:rPr>
                  <a:t>http://anzeninfo.mhlw.go.jp/information/tentou1501.html</a:t>
                </a:r>
                <a:endParaRPr lang="en-US" altLang="ja-JP" dirty="0" smtClean="0">
                  <a:latin typeface="HG創英角ｺﾞｼｯｸUB" panose="020B0909000000000000" pitchFamily="49" charset="-128"/>
                  <a:ea typeface="HG創英角ｺﾞｼｯｸUB" panose="020B0909000000000000" pitchFamily="49" charset="-128"/>
                </a:endParaRPr>
              </a:p>
            </p:txBody>
          </p:sp>
          <p:grpSp>
            <p:nvGrpSpPr>
              <p:cNvPr id="2" name="グループ化 1"/>
              <p:cNvGrpSpPr/>
              <p:nvPr/>
            </p:nvGrpSpPr>
            <p:grpSpPr>
              <a:xfrm>
                <a:off x="7308830" y="5992822"/>
                <a:ext cx="2046759" cy="419866"/>
                <a:chOff x="7308830" y="6023264"/>
                <a:chExt cx="2046759" cy="419866"/>
              </a:xfrm>
            </p:grpSpPr>
            <p:sp>
              <p:nvSpPr>
                <p:cNvPr id="10" name="正方形/長方形 9"/>
                <p:cNvSpPr/>
                <p:nvPr/>
              </p:nvSpPr>
              <p:spPr>
                <a:xfrm>
                  <a:off x="7308830" y="6023703"/>
                  <a:ext cx="1243736" cy="319655"/>
                </a:xfrm>
                <a:prstGeom prst="rect">
                  <a:avLst/>
                </a:prstGeom>
                <a:ln w="3175">
                  <a:solidFill>
                    <a:schemeClr val="tx1"/>
                  </a:solidFill>
                </a:ln>
                <a:effectLst>
                  <a:outerShdw blurRad="38100" dist="25400" dir="2700000" algn="tl" rotWithShape="0">
                    <a:prstClr val="black">
                      <a:alpha val="40000"/>
                    </a:prstClr>
                  </a:outerShdw>
                </a:effectLst>
                <a:scene3d>
                  <a:camera prst="orthographicFront"/>
                  <a:lightRig rig="threePt" dir="t"/>
                </a:scene3d>
                <a:sp3d>
                  <a:bevelB w="152400" h="50800" prst="softRound"/>
                </a:sp3d>
              </p:spPr>
              <p:style>
                <a:lnRef idx="2">
                  <a:schemeClr val="accent6"/>
                </a:lnRef>
                <a:fillRef idx="1">
                  <a:schemeClr val="lt1"/>
                </a:fillRef>
                <a:effectRef idx="0">
                  <a:schemeClr val="accent6"/>
                </a:effectRef>
                <a:fontRef idx="minor">
                  <a:schemeClr val="dk1"/>
                </a:fontRef>
              </p:style>
              <p:txBody>
                <a:bodyPr lIns="36673" tIns="91684" rIns="36673" bIns="50688" rtlCol="0" anchor="ctr"/>
                <a:lstStyle>
                  <a:defPPr>
                    <a:defRPr lang="ja-JP"/>
                  </a:defPPr>
                  <a:lvl1pPr marL="0" algn="l" defTabSz="956371" rtl="0" eaLnBrk="1" latinLnBrk="0" hangingPunct="1">
                    <a:defRPr kumimoji="1" sz="1900" kern="1200">
                      <a:solidFill>
                        <a:schemeClr val="dk1"/>
                      </a:solidFill>
                      <a:latin typeface="+mn-lt"/>
                      <a:ea typeface="+mn-ea"/>
                      <a:cs typeface="+mn-cs"/>
                    </a:defRPr>
                  </a:lvl1pPr>
                  <a:lvl2pPr marL="478185" algn="l" defTabSz="956371" rtl="0" eaLnBrk="1" latinLnBrk="0" hangingPunct="1">
                    <a:defRPr kumimoji="1" sz="1900" kern="1200">
                      <a:solidFill>
                        <a:schemeClr val="dk1"/>
                      </a:solidFill>
                      <a:latin typeface="+mn-lt"/>
                      <a:ea typeface="+mn-ea"/>
                      <a:cs typeface="+mn-cs"/>
                    </a:defRPr>
                  </a:lvl2pPr>
                  <a:lvl3pPr marL="956371" algn="l" defTabSz="956371" rtl="0" eaLnBrk="1" latinLnBrk="0" hangingPunct="1">
                    <a:defRPr kumimoji="1" sz="1900" kern="1200">
                      <a:solidFill>
                        <a:schemeClr val="dk1"/>
                      </a:solidFill>
                      <a:latin typeface="+mn-lt"/>
                      <a:ea typeface="+mn-ea"/>
                      <a:cs typeface="+mn-cs"/>
                    </a:defRPr>
                  </a:lvl3pPr>
                  <a:lvl4pPr marL="1434556" algn="l" defTabSz="956371" rtl="0" eaLnBrk="1" latinLnBrk="0" hangingPunct="1">
                    <a:defRPr kumimoji="1" sz="1900" kern="1200">
                      <a:solidFill>
                        <a:schemeClr val="dk1"/>
                      </a:solidFill>
                      <a:latin typeface="+mn-lt"/>
                      <a:ea typeface="+mn-ea"/>
                      <a:cs typeface="+mn-cs"/>
                    </a:defRPr>
                  </a:lvl4pPr>
                  <a:lvl5pPr marL="1912742" algn="l" defTabSz="956371" rtl="0" eaLnBrk="1" latinLnBrk="0" hangingPunct="1">
                    <a:defRPr kumimoji="1" sz="1900" kern="1200">
                      <a:solidFill>
                        <a:schemeClr val="dk1"/>
                      </a:solidFill>
                      <a:latin typeface="+mn-lt"/>
                      <a:ea typeface="+mn-ea"/>
                      <a:cs typeface="+mn-cs"/>
                    </a:defRPr>
                  </a:lvl5pPr>
                  <a:lvl6pPr marL="2390927" algn="l" defTabSz="956371" rtl="0" eaLnBrk="1" latinLnBrk="0" hangingPunct="1">
                    <a:defRPr kumimoji="1" sz="1900" kern="1200">
                      <a:solidFill>
                        <a:schemeClr val="dk1"/>
                      </a:solidFill>
                      <a:latin typeface="+mn-lt"/>
                      <a:ea typeface="+mn-ea"/>
                      <a:cs typeface="+mn-cs"/>
                    </a:defRPr>
                  </a:lvl6pPr>
                  <a:lvl7pPr marL="2869113" algn="l" defTabSz="956371" rtl="0" eaLnBrk="1" latinLnBrk="0" hangingPunct="1">
                    <a:defRPr kumimoji="1" sz="1900" kern="1200">
                      <a:solidFill>
                        <a:schemeClr val="dk1"/>
                      </a:solidFill>
                      <a:latin typeface="+mn-lt"/>
                      <a:ea typeface="+mn-ea"/>
                      <a:cs typeface="+mn-cs"/>
                    </a:defRPr>
                  </a:lvl7pPr>
                  <a:lvl8pPr marL="3347298" algn="l" defTabSz="956371" rtl="0" eaLnBrk="1" latinLnBrk="0" hangingPunct="1">
                    <a:defRPr kumimoji="1" sz="1900" kern="1200">
                      <a:solidFill>
                        <a:schemeClr val="dk1"/>
                      </a:solidFill>
                      <a:latin typeface="+mn-lt"/>
                      <a:ea typeface="+mn-ea"/>
                      <a:cs typeface="+mn-cs"/>
                    </a:defRPr>
                  </a:lvl8pPr>
                  <a:lvl9pPr marL="3825484" algn="l" defTabSz="956371" rtl="0" eaLnBrk="1" latinLnBrk="0" hangingPunct="1">
                    <a:defRPr kumimoji="1" sz="1900" kern="1200">
                      <a:solidFill>
                        <a:schemeClr val="dk1"/>
                      </a:solidFill>
                      <a:latin typeface="+mn-lt"/>
                      <a:ea typeface="+mn-ea"/>
                      <a:cs typeface="+mn-cs"/>
                    </a:defRPr>
                  </a:lvl9pPr>
                </a:lstStyle>
                <a:p>
                  <a:pPr algn="ctr"/>
                  <a:r>
                    <a:rPr lang="en-US" altLang="ja-JP" sz="1200" b="1" dirty="0" smtClean="0">
                      <a:latin typeface="メイリオ" panose="020B0604030504040204" pitchFamily="50" charset="-128"/>
                      <a:ea typeface="メイリオ" panose="020B0604030504040204" pitchFamily="50" charset="-128"/>
                      <a:cs typeface="メイリオ" panose="020B0604030504040204" pitchFamily="50" charset="-128"/>
                    </a:rPr>
                    <a:t>STOP</a:t>
                  </a:r>
                  <a:r>
                    <a:rPr lang="ja-JP" altLang="en-US" sz="1200" b="1" dirty="0">
                      <a:latin typeface="メイリオ" panose="020B0604030504040204" pitchFamily="50" charset="-128"/>
                      <a:ea typeface="メイリオ" panose="020B0604030504040204" pitchFamily="50" charset="-128"/>
                      <a:cs typeface="メイリオ" panose="020B0604030504040204" pitchFamily="50" charset="-128"/>
                    </a:rPr>
                    <a:t>！ 転倒</a:t>
                  </a:r>
                  <a:endParaRPr lang="en-US" altLang="ja-JP" sz="12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角丸四角形 10"/>
                <p:cNvSpPr/>
                <p:nvPr/>
              </p:nvSpPr>
              <p:spPr>
                <a:xfrm>
                  <a:off x="8564456" y="6023264"/>
                  <a:ext cx="514286" cy="320660"/>
                </a:xfrm>
                <a:prstGeom prst="roundRect">
                  <a:avLst>
                    <a:gd name="adj" fmla="val 3872"/>
                  </a:avLst>
                </a:prstGeom>
                <a:solidFill>
                  <a:schemeClr val="tx1">
                    <a:lumMod val="50000"/>
                    <a:lumOff val="50000"/>
                  </a:schemeClr>
                </a:solidFill>
                <a:ln w="3175">
                  <a:solidFill>
                    <a:schemeClr val="tx1">
                      <a:lumMod val="50000"/>
                      <a:lumOff val="50000"/>
                    </a:schemeClr>
                  </a:solidFill>
                </a:ln>
                <a:effectLst>
                  <a:outerShdw blurRad="38100" dist="25400" dir="2700000" algn="tl" rotWithShape="0">
                    <a:prstClr val="black">
                      <a:alpha val="40000"/>
                    </a:prstClr>
                  </a:outerShdw>
                </a:effectLst>
                <a:scene3d>
                  <a:camera prst="orthographicFront"/>
                  <a:lightRig rig="threePt" dir="t"/>
                </a:scene3d>
                <a:sp3d>
                  <a:bevelT w="38100" h="38100"/>
                </a:sp3d>
              </p:spPr>
              <p:style>
                <a:lnRef idx="2">
                  <a:schemeClr val="accent1">
                    <a:shade val="50000"/>
                  </a:schemeClr>
                </a:lnRef>
                <a:fillRef idx="1">
                  <a:schemeClr val="accent1"/>
                </a:fillRef>
                <a:effectRef idx="0">
                  <a:schemeClr val="accent1"/>
                </a:effectRef>
                <a:fontRef idx="minor">
                  <a:schemeClr val="lt1"/>
                </a:fontRef>
              </p:style>
              <p:txBody>
                <a:bodyPr lIns="79824" tIns="79824" rIns="79824" bIns="50688" rtlCol="0" anchor="ctr"/>
                <a:lstStyle>
                  <a:defPPr>
                    <a:defRPr lang="ja-JP"/>
                  </a:defPPr>
                  <a:lvl1pPr marL="0" algn="l" defTabSz="956371" rtl="0" eaLnBrk="1" latinLnBrk="0" hangingPunct="1">
                    <a:defRPr kumimoji="1" sz="1900" kern="1200">
                      <a:solidFill>
                        <a:schemeClr val="lt1"/>
                      </a:solidFill>
                      <a:latin typeface="+mn-lt"/>
                      <a:ea typeface="+mn-ea"/>
                      <a:cs typeface="+mn-cs"/>
                    </a:defRPr>
                  </a:lvl1pPr>
                  <a:lvl2pPr marL="478185" algn="l" defTabSz="956371" rtl="0" eaLnBrk="1" latinLnBrk="0" hangingPunct="1">
                    <a:defRPr kumimoji="1" sz="1900" kern="1200">
                      <a:solidFill>
                        <a:schemeClr val="lt1"/>
                      </a:solidFill>
                      <a:latin typeface="+mn-lt"/>
                      <a:ea typeface="+mn-ea"/>
                      <a:cs typeface="+mn-cs"/>
                    </a:defRPr>
                  </a:lvl2pPr>
                  <a:lvl3pPr marL="956371" algn="l" defTabSz="956371" rtl="0" eaLnBrk="1" latinLnBrk="0" hangingPunct="1">
                    <a:defRPr kumimoji="1" sz="1900" kern="1200">
                      <a:solidFill>
                        <a:schemeClr val="lt1"/>
                      </a:solidFill>
                      <a:latin typeface="+mn-lt"/>
                      <a:ea typeface="+mn-ea"/>
                      <a:cs typeface="+mn-cs"/>
                    </a:defRPr>
                  </a:lvl3pPr>
                  <a:lvl4pPr marL="1434556" algn="l" defTabSz="956371" rtl="0" eaLnBrk="1" latinLnBrk="0" hangingPunct="1">
                    <a:defRPr kumimoji="1" sz="1900" kern="1200">
                      <a:solidFill>
                        <a:schemeClr val="lt1"/>
                      </a:solidFill>
                      <a:latin typeface="+mn-lt"/>
                      <a:ea typeface="+mn-ea"/>
                      <a:cs typeface="+mn-cs"/>
                    </a:defRPr>
                  </a:lvl4pPr>
                  <a:lvl5pPr marL="1912742" algn="l" defTabSz="956371" rtl="0" eaLnBrk="1" latinLnBrk="0" hangingPunct="1">
                    <a:defRPr kumimoji="1" sz="1900" kern="1200">
                      <a:solidFill>
                        <a:schemeClr val="lt1"/>
                      </a:solidFill>
                      <a:latin typeface="+mn-lt"/>
                      <a:ea typeface="+mn-ea"/>
                      <a:cs typeface="+mn-cs"/>
                    </a:defRPr>
                  </a:lvl5pPr>
                  <a:lvl6pPr marL="2390927" algn="l" defTabSz="956371" rtl="0" eaLnBrk="1" latinLnBrk="0" hangingPunct="1">
                    <a:defRPr kumimoji="1" sz="1900" kern="1200">
                      <a:solidFill>
                        <a:schemeClr val="lt1"/>
                      </a:solidFill>
                      <a:latin typeface="+mn-lt"/>
                      <a:ea typeface="+mn-ea"/>
                      <a:cs typeface="+mn-cs"/>
                    </a:defRPr>
                  </a:lvl6pPr>
                  <a:lvl7pPr marL="2869113" algn="l" defTabSz="956371" rtl="0" eaLnBrk="1" latinLnBrk="0" hangingPunct="1">
                    <a:defRPr kumimoji="1" sz="1900" kern="1200">
                      <a:solidFill>
                        <a:schemeClr val="lt1"/>
                      </a:solidFill>
                      <a:latin typeface="+mn-lt"/>
                      <a:ea typeface="+mn-ea"/>
                      <a:cs typeface="+mn-cs"/>
                    </a:defRPr>
                  </a:lvl7pPr>
                  <a:lvl8pPr marL="3347298" algn="l" defTabSz="956371" rtl="0" eaLnBrk="1" latinLnBrk="0" hangingPunct="1">
                    <a:defRPr kumimoji="1" sz="1900" kern="1200">
                      <a:solidFill>
                        <a:schemeClr val="lt1"/>
                      </a:solidFill>
                      <a:latin typeface="+mn-lt"/>
                      <a:ea typeface="+mn-ea"/>
                      <a:cs typeface="+mn-cs"/>
                    </a:defRPr>
                  </a:lvl8pPr>
                  <a:lvl9pPr marL="3825484" algn="l" defTabSz="956371" rtl="0" eaLnBrk="1" latinLnBrk="0" hangingPunct="1">
                    <a:defRPr kumimoji="1" sz="1900" kern="1200">
                      <a:solidFill>
                        <a:schemeClr val="lt1"/>
                      </a:solidFill>
                      <a:latin typeface="+mn-lt"/>
                      <a:ea typeface="+mn-ea"/>
                      <a:cs typeface="+mn-cs"/>
                    </a:defRPr>
                  </a:lvl9pPr>
                </a:lstStyle>
                <a:p>
                  <a:pPr algn="ctr"/>
                  <a:r>
                    <a:rPr lang="ja-JP" altLang="en-US" sz="10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検  索</a:t>
                  </a:r>
                </a:p>
              </p:txBody>
            </p:sp>
            <p:sp>
              <p:nvSpPr>
                <p:cNvPr id="12" name="右矢印 11"/>
                <p:cNvSpPr/>
                <p:nvPr/>
              </p:nvSpPr>
              <p:spPr>
                <a:xfrm rot="12970283" flipV="1">
                  <a:off x="9037246" y="6200636"/>
                  <a:ext cx="318343" cy="242494"/>
                </a:xfrm>
                <a:prstGeom prst="rightArrow">
                  <a:avLst>
                    <a:gd name="adj1" fmla="val 26549"/>
                    <a:gd name="adj2" fmla="val 84606"/>
                  </a:avLst>
                </a:prstGeom>
                <a:solidFill>
                  <a:schemeClr val="bg1"/>
                </a:solidFill>
                <a:ln w="3810">
                  <a:solidFill>
                    <a:schemeClr val="tx1"/>
                  </a:solidFill>
                </a:ln>
                <a:effectLst>
                  <a:outerShdw blurRad="63500" dist="508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337" tIns="50667" rIns="101337" bIns="50667" anchor="ctr"/>
                <a:lstStyle>
                  <a:defPPr>
                    <a:defRPr lang="ja-JP"/>
                  </a:defPPr>
                  <a:lvl1pPr marL="0" algn="l" defTabSz="956371" rtl="0" eaLnBrk="1" latinLnBrk="0" hangingPunct="1">
                    <a:defRPr kumimoji="1" sz="1900" kern="1200">
                      <a:solidFill>
                        <a:schemeClr val="lt1"/>
                      </a:solidFill>
                      <a:latin typeface="+mn-lt"/>
                      <a:ea typeface="+mn-ea"/>
                      <a:cs typeface="+mn-cs"/>
                    </a:defRPr>
                  </a:lvl1pPr>
                  <a:lvl2pPr marL="478185" algn="l" defTabSz="956371" rtl="0" eaLnBrk="1" latinLnBrk="0" hangingPunct="1">
                    <a:defRPr kumimoji="1" sz="1900" kern="1200">
                      <a:solidFill>
                        <a:schemeClr val="lt1"/>
                      </a:solidFill>
                      <a:latin typeface="+mn-lt"/>
                      <a:ea typeface="+mn-ea"/>
                      <a:cs typeface="+mn-cs"/>
                    </a:defRPr>
                  </a:lvl2pPr>
                  <a:lvl3pPr marL="956371" algn="l" defTabSz="956371" rtl="0" eaLnBrk="1" latinLnBrk="0" hangingPunct="1">
                    <a:defRPr kumimoji="1" sz="1900" kern="1200">
                      <a:solidFill>
                        <a:schemeClr val="lt1"/>
                      </a:solidFill>
                      <a:latin typeface="+mn-lt"/>
                      <a:ea typeface="+mn-ea"/>
                      <a:cs typeface="+mn-cs"/>
                    </a:defRPr>
                  </a:lvl3pPr>
                  <a:lvl4pPr marL="1434556" algn="l" defTabSz="956371" rtl="0" eaLnBrk="1" latinLnBrk="0" hangingPunct="1">
                    <a:defRPr kumimoji="1" sz="1900" kern="1200">
                      <a:solidFill>
                        <a:schemeClr val="lt1"/>
                      </a:solidFill>
                      <a:latin typeface="+mn-lt"/>
                      <a:ea typeface="+mn-ea"/>
                      <a:cs typeface="+mn-cs"/>
                    </a:defRPr>
                  </a:lvl4pPr>
                  <a:lvl5pPr marL="1912742" algn="l" defTabSz="956371" rtl="0" eaLnBrk="1" latinLnBrk="0" hangingPunct="1">
                    <a:defRPr kumimoji="1" sz="1900" kern="1200">
                      <a:solidFill>
                        <a:schemeClr val="lt1"/>
                      </a:solidFill>
                      <a:latin typeface="+mn-lt"/>
                      <a:ea typeface="+mn-ea"/>
                      <a:cs typeface="+mn-cs"/>
                    </a:defRPr>
                  </a:lvl5pPr>
                  <a:lvl6pPr marL="2390927" algn="l" defTabSz="956371" rtl="0" eaLnBrk="1" latinLnBrk="0" hangingPunct="1">
                    <a:defRPr kumimoji="1" sz="1900" kern="1200">
                      <a:solidFill>
                        <a:schemeClr val="lt1"/>
                      </a:solidFill>
                      <a:latin typeface="+mn-lt"/>
                      <a:ea typeface="+mn-ea"/>
                      <a:cs typeface="+mn-cs"/>
                    </a:defRPr>
                  </a:lvl6pPr>
                  <a:lvl7pPr marL="2869113" algn="l" defTabSz="956371" rtl="0" eaLnBrk="1" latinLnBrk="0" hangingPunct="1">
                    <a:defRPr kumimoji="1" sz="1900" kern="1200">
                      <a:solidFill>
                        <a:schemeClr val="lt1"/>
                      </a:solidFill>
                      <a:latin typeface="+mn-lt"/>
                      <a:ea typeface="+mn-ea"/>
                      <a:cs typeface="+mn-cs"/>
                    </a:defRPr>
                  </a:lvl7pPr>
                  <a:lvl8pPr marL="3347298" algn="l" defTabSz="956371" rtl="0" eaLnBrk="1" latinLnBrk="0" hangingPunct="1">
                    <a:defRPr kumimoji="1" sz="1900" kern="1200">
                      <a:solidFill>
                        <a:schemeClr val="lt1"/>
                      </a:solidFill>
                      <a:latin typeface="+mn-lt"/>
                      <a:ea typeface="+mn-ea"/>
                      <a:cs typeface="+mn-cs"/>
                    </a:defRPr>
                  </a:lvl8pPr>
                  <a:lvl9pPr marL="3825484" algn="l" defTabSz="956371" rtl="0" eaLnBrk="1" latinLnBrk="0" hangingPunct="1">
                    <a:defRPr kumimoji="1" sz="1900" kern="1200">
                      <a:solidFill>
                        <a:schemeClr val="lt1"/>
                      </a:solidFill>
                      <a:latin typeface="+mn-lt"/>
                      <a:ea typeface="+mn-ea"/>
                      <a:cs typeface="+mn-cs"/>
                    </a:defRPr>
                  </a:lvl9pPr>
                </a:lstStyle>
                <a:p>
                  <a:pPr algn="ctr">
                    <a:defRPr/>
                  </a:pPr>
                  <a:endParaRPr lang="ja-JP" altLang="en-US" sz="1000">
                    <a:latin typeface="メイリオ" panose="020B0604030504040204" pitchFamily="50" charset="-128"/>
                    <a:ea typeface="メイリオ" panose="020B0604030504040204" pitchFamily="50" charset="-128"/>
                    <a:cs typeface="メイリオ" panose="020B0604030504040204" pitchFamily="50" charset="-128"/>
                  </a:endParaRPr>
                </a:p>
              </p:txBody>
            </p:sp>
          </p:grpSp>
        </p:grpSp>
        <p:sp>
          <p:nvSpPr>
            <p:cNvPr id="4" name="角丸四角形 3"/>
            <p:cNvSpPr/>
            <p:nvPr/>
          </p:nvSpPr>
          <p:spPr>
            <a:xfrm>
              <a:off x="344488" y="5802707"/>
              <a:ext cx="9361040" cy="722637"/>
            </a:xfrm>
            <a:prstGeom prst="roundRect">
              <a:avLst/>
            </a:prstGeom>
            <a:noFill/>
            <a:ln w="95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4182671710"/>
      </p:ext>
    </p:extLst>
  </p:cSld>
  <p:clrMapOvr>
    <a:masterClrMapping/>
  </p:clrMapOvr>
  <mc:AlternateContent xmlns:mc="http://schemas.openxmlformats.org/markup-compatibility/2006" xmlns:p14="http://schemas.microsoft.com/office/powerpoint/2010/main">
    <mc:Choice Requires="p14">
      <p:transition p14:dur="100" advTm="14000">
        <p:cut/>
      </p:transition>
    </mc:Choice>
    <mc:Fallback xmlns="">
      <p:transition advTm="14000">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1000"/>
                                        <p:tgtEl>
                                          <p:spTgt spid="2050"/>
                                        </p:tgtEl>
                                      </p:cBhvr>
                                    </p:animEffect>
                                  </p:childTnLst>
                                </p:cTn>
                              </p:par>
                            </p:childTnLst>
                          </p:cTn>
                        </p:par>
                        <p:par>
                          <p:cTn id="8" fill="hold">
                            <p:stCondLst>
                              <p:cond delay="2000"/>
                            </p:stCondLst>
                            <p:childTnLst>
                              <p:par>
                                <p:cTn id="9" presetID="10" presetClass="entr" presetSubtype="0" fill="hold" grpId="0" nodeType="afterEffect">
                                  <p:stCondLst>
                                    <p:cond delay="200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childTnLst>
                                </p:cTn>
                              </p:par>
                              <p:par>
                                <p:cTn id="12" presetID="10" presetClass="entr" presetSubtype="0" fill="hold" nodeType="withEffect">
                                  <p:stCondLst>
                                    <p:cond delay="200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childTnLst>
                                </p:cTn>
                              </p:par>
                            </p:childTnLst>
                          </p:cTn>
                        </p:par>
                        <p:par>
                          <p:cTn id="15" fill="hold">
                            <p:stCondLst>
                              <p:cond delay="5000"/>
                            </p:stCondLst>
                            <p:childTnLst>
                              <p:par>
                                <p:cTn id="16" presetID="10" presetClass="entr" presetSubtype="0" fill="hold" nodeType="afterEffect">
                                  <p:stCondLst>
                                    <p:cond delay="150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a:xfrm>
            <a:off x="0" y="-2"/>
            <a:ext cx="9906000" cy="72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288000" tIns="144000" bIns="0" rtlCol="0" anchor="ctr"/>
          <a:lstStyle/>
          <a:p>
            <a:pPr>
              <a:tabLst>
                <a:tab pos="3048000" algn="l"/>
              </a:tabLst>
            </a:pPr>
            <a:r>
              <a:rPr lang="en-US" altLang="ja-JP" sz="2000" b="1" dirty="0">
                <a:latin typeface="メイリオ" panose="020B0604030504040204" pitchFamily="50" charset="-128"/>
                <a:ea typeface="メイリオ" panose="020B0604030504040204" pitchFamily="50" charset="-128"/>
                <a:cs typeface="メイリオ" panose="020B0604030504040204" pitchFamily="50" charset="-128"/>
              </a:rPr>
              <a:t>Ⅳ</a:t>
            </a:r>
            <a:r>
              <a:rPr lang="en-US" altLang="ja-JP" sz="2000" b="1" dirty="0" smtClean="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000" b="1" dirty="0" smtClean="0">
                <a:latin typeface="メイリオ" panose="020B0604030504040204" pitchFamily="50" charset="-128"/>
                <a:ea typeface="メイリオ" panose="020B0604030504040204" pitchFamily="50" charset="-128"/>
                <a:cs typeface="メイリオ" panose="020B0604030504040204" pitchFamily="50" charset="-128"/>
              </a:rPr>
              <a:t>参考資料  </a:t>
            </a:r>
            <a:r>
              <a:rPr kumimoji="1" lang="en-US" altLang="ja-JP" sz="2000" b="1"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000" b="1" dirty="0" smtClean="0">
                <a:latin typeface="メイリオ" panose="020B0604030504040204" pitchFamily="50" charset="-128"/>
                <a:ea typeface="メイリオ" panose="020B0604030504040204" pitchFamily="50" charset="-128"/>
                <a:cs typeface="メイリオ" panose="020B0604030504040204" pitchFamily="50" charset="-128"/>
              </a:rPr>
              <a:t>①</a:t>
            </a:r>
            <a:endParaRPr kumimoji="1" lang="ja-JP" altLang="en-US" sz="20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076" name="Rectangle 7"/>
          <p:cNvSpPr>
            <a:spLocks noChangeArrowheads="1"/>
          </p:cNvSpPr>
          <p:nvPr/>
        </p:nvSpPr>
        <p:spPr bwMode="auto">
          <a:xfrm>
            <a:off x="7" y="0"/>
            <a:ext cx="184731" cy="369332"/>
          </a:xfrm>
          <a:prstGeom prst="rect">
            <a:avLst/>
          </a:prstGeom>
          <a:noFill/>
          <a:ln w="9525">
            <a:noFill/>
            <a:miter lim="800000"/>
            <a:headEnd/>
            <a:tailEnd/>
          </a:ln>
        </p:spPr>
        <p:txBody>
          <a:bodyPr wrap="none" anchor="ctr">
            <a:spAutoFit/>
          </a:bodyPr>
          <a:lstStyle/>
          <a:p>
            <a:endParaRPr lang="ja-JP" altLang="en-US" dirty="0">
              <a:solidFill>
                <a:srgbClr val="000000"/>
              </a:solidFill>
            </a:endParaRPr>
          </a:p>
        </p:txBody>
      </p:sp>
      <p:sp>
        <p:nvSpPr>
          <p:cNvPr id="6" name="テキスト ボックス 5"/>
          <p:cNvSpPr txBox="1"/>
          <p:nvPr/>
        </p:nvSpPr>
        <p:spPr>
          <a:xfrm>
            <a:off x="416496" y="984498"/>
            <a:ext cx="9145016" cy="954107"/>
          </a:xfrm>
          <a:prstGeom prst="rect">
            <a:avLst/>
          </a:prstGeom>
          <a:noFill/>
        </p:spPr>
        <p:txBody>
          <a:bodyPr wrap="square" rtlCol="0">
            <a:spAutoFit/>
          </a:bodyPr>
          <a:lstStyle/>
          <a:p>
            <a:r>
              <a:rPr lang="ja-JP" altLang="en-US" sz="2800" dirty="0" smtClean="0">
                <a:latin typeface="HG創英角ｺﾞｼｯｸUB" panose="020B0909000000000000" pitchFamily="49" charset="-128"/>
                <a:ea typeface="HG創英角ｺﾞｼｯｸUB" panose="020B0909000000000000" pitchFamily="49" charset="-128"/>
              </a:rPr>
              <a:t>厚生労働省では、「</a:t>
            </a:r>
            <a:r>
              <a:rPr lang="en-US" altLang="ja-JP" sz="2800" dirty="0" smtClean="0">
                <a:latin typeface="HG創英角ｺﾞｼｯｸUB" panose="020B0909000000000000" pitchFamily="49" charset="-128"/>
                <a:ea typeface="HG創英角ｺﾞｼｯｸUB" panose="020B0909000000000000" pitchFamily="49" charset="-128"/>
              </a:rPr>
              <a:t>『</a:t>
            </a:r>
            <a:r>
              <a:rPr lang="ja-JP" altLang="en-US" sz="2800" dirty="0" smtClean="0">
                <a:latin typeface="HG創英角ｺﾞｼｯｸUB" panose="020B0909000000000000" pitchFamily="49" charset="-128"/>
                <a:ea typeface="HG創英角ｺﾞｼｯｸUB" panose="020B0909000000000000" pitchFamily="49" charset="-128"/>
              </a:rPr>
              <a:t>見える</a:t>
            </a:r>
            <a:r>
              <a:rPr lang="en-US" altLang="ja-JP" sz="2800" dirty="0" smtClean="0">
                <a:latin typeface="HG創英角ｺﾞｼｯｸUB" panose="020B0909000000000000" pitchFamily="49" charset="-128"/>
                <a:ea typeface="HG創英角ｺﾞｼｯｸUB" panose="020B0909000000000000" pitchFamily="49" charset="-128"/>
              </a:rPr>
              <a:t>』</a:t>
            </a:r>
            <a:r>
              <a:rPr lang="ja-JP" altLang="en-US" sz="2800" dirty="0" smtClean="0">
                <a:latin typeface="HG創英角ｺﾞｼｯｸUB" panose="020B0909000000000000" pitchFamily="49" charset="-128"/>
                <a:ea typeface="HG創英角ｺﾞｼｯｸUB" panose="020B0909000000000000" pitchFamily="49" charset="-128"/>
              </a:rPr>
              <a:t>安全活動コンクール」を実施しています。</a:t>
            </a:r>
            <a:endParaRPr lang="en-US" altLang="ja-JP" sz="2800" dirty="0" smtClean="0">
              <a:latin typeface="HG創英角ｺﾞｼｯｸUB" panose="020B0909000000000000" pitchFamily="49" charset="-128"/>
              <a:ea typeface="HG創英角ｺﾞｼｯｸUB" panose="020B0909000000000000" pitchFamily="49" charset="-128"/>
            </a:endParaRPr>
          </a:p>
        </p:txBody>
      </p:sp>
      <p:pic>
        <p:nvPicPr>
          <p:cNvPr id="1027" name="Picture 3" descr="C:\Users\AANGC\Desktop\無題.jpg"/>
          <p:cNvPicPr>
            <a:picLocks noChangeAspect="1" noChangeArrowheads="1"/>
          </p:cNvPicPr>
          <p:nvPr/>
        </p:nvPicPr>
        <p:blipFill rotWithShape="1">
          <a:blip r:embed="rId2">
            <a:extLst>
              <a:ext uri="{28A0092B-C50C-407E-A947-70E740481C1C}">
                <a14:useLocalDpi xmlns:a14="http://schemas.microsoft.com/office/drawing/2010/main" val="0"/>
              </a:ext>
            </a:extLst>
          </a:blip>
          <a:srcRect b="10105"/>
          <a:stretch/>
        </p:blipFill>
        <p:spPr bwMode="auto">
          <a:xfrm>
            <a:off x="1352600" y="3288754"/>
            <a:ext cx="7309903" cy="3236590"/>
          </a:xfrm>
          <a:prstGeom prst="rect">
            <a:avLst/>
          </a:prstGeom>
          <a:noFill/>
          <a:extLst>
            <a:ext uri="{909E8E84-426E-40DD-AFC4-6F175D3DCCD1}">
              <a14:hiddenFill xmlns:a14="http://schemas.microsoft.com/office/drawing/2010/main">
                <a:solidFill>
                  <a:srgbClr val="FFFFFF"/>
                </a:solidFill>
              </a14:hiddenFill>
            </a:ext>
          </a:extLst>
        </p:spPr>
      </p:pic>
      <p:sp>
        <p:nvSpPr>
          <p:cNvPr id="7" name="テキスト ボックス 6"/>
          <p:cNvSpPr txBox="1"/>
          <p:nvPr/>
        </p:nvSpPr>
        <p:spPr>
          <a:xfrm>
            <a:off x="416496" y="1831751"/>
            <a:ext cx="9145016" cy="1384995"/>
          </a:xfrm>
          <a:prstGeom prst="rect">
            <a:avLst/>
          </a:prstGeom>
          <a:noFill/>
        </p:spPr>
        <p:txBody>
          <a:bodyPr wrap="square" rtlCol="0">
            <a:spAutoFit/>
          </a:bodyPr>
          <a:lstStyle/>
          <a:p>
            <a:r>
              <a:rPr lang="ja-JP" altLang="en-US" sz="2800" dirty="0" smtClean="0">
                <a:latin typeface="HG創英角ｺﾞｼｯｸUB" panose="020B0909000000000000" pitchFamily="49" charset="-128"/>
                <a:ea typeface="HG創英角ｺﾞｼｯｸUB" panose="020B0909000000000000" pitchFamily="49" charset="-128"/>
              </a:rPr>
              <a:t>企業・事業場で実施されている転倒災害を防止するための安全活動の創意工夫事例（見える化事例）を募集し、公開していますので、参考にしてください。</a:t>
            </a:r>
            <a:endParaRPr lang="en-US" altLang="ja-JP" sz="2800" dirty="0" smtClean="0">
              <a:latin typeface="HG創英角ｺﾞｼｯｸUB" panose="020B0909000000000000" pitchFamily="49" charset="-128"/>
              <a:ea typeface="HG創英角ｺﾞｼｯｸUB" panose="020B0909000000000000" pitchFamily="49" charset="-128"/>
            </a:endParaRPr>
          </a:p>
        </p:txBody>
      </p:sp>
      <p:pic>
        <p:nvPicPr>
          <p:cNvPr id="9" name="Picture 9" descr="C:\Users\AANGC\Desktop\STOP！転倒災害プロジェクト.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5288" y="180000"/>
            <a:ext cx="2160240" cy="5672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672950"/>
      </p:ext>
    </p:extLst>
  </p:cSld>
  <p:clrMapOvr>
    <a:masterClrMapping/>
  </p:clrMapOvr>
  <mc:AlternateContent xmlns:mc="http://schemas.openxmlformats.org/markup-compatibility/2006" xmlns:p14="http://schemas.microsoft.com/office/powerpoint/2010/main">
    <mc:Choice Requires="p14">
      <p:transition p14:dur="100" advTm="10000">
        <p:cut/>
      </p:transition>
    </mc:Choice>
    <mc:Fallback xmlns="">
      <p:transition advTm="10000">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正方形/長方形 20"/>
          <p:cNvSpPr/>
          <p:nvPr/>
        </p:nvSpPr>
        <p:spPr>
          <a:xfrm>
            <a:off x="0" y="-2"/>
            <a:ext cx="9906000" cy="72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288000" tIns="144000" bIns="0" rtlCol="0" anchor="ctr"/>
          <a:lstStyle/>
          <a:p>
            <a:pPr>
              <a:tabLst>
                <a:tab pos="3048000" algn="l"/>
              </a:tabLst>
            </a:pPr>
            <a:r>
              <a:rPr lang="en-US" altLang="ja-JP" sz="2000" b="1" dirty="0">
                <a:latin typeface="メイリオ" panose="020B0604030504040204" pitchFamily="50" charset="-128"/>
                <a:ea typeface="メイリオ" panose="020B0604030504040204" pitchFamily="50" charset="-128"/>
                <a:cs typeface="メイリオ" panose="020B0604030504040204" pitchFamily="50" charset="-128"/>
              </a:rPr>
              <a:t>Ⅳ</a:t>
            </a:r>
            <a:r>
              <a:rPr lang="en-US" altLang="ja-JP" sz="2000" b="1" dirty="0" smtClean="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000" b="1" dirty="0" smtClean="0">
                <a:latin typeface="メイリオ" panose="020B0604030504040204" pitchFamily="50" charset="-128"/>
                <a:ea typeface="メイリオ" panose="020B0604030504040204" pitchFamily="50" charset="-128"/>
                <a:cs typeface="メイリオ" panose="020B0604030504040204" pitchFamily="50" charset="-128"/>
              </a:rPr>
              <a:t>参考資料  </a:t>
            </a:r>
            <a:r>
              <a:rPr kumimoji="1" lang="en-US" altLang="ja-JP" sz="2000" b="1"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2000" b="1" dirty="0" smtClean="0">
                <a:latin typeface="メイリオ" panose="020B0604030504040204" pitchFamily="50" charset="-128"/>
                <a:ea typeface="メイリオ" panose="020B0604030504040204" pitchFamily="50" charset="-128"/>
                <a:cs typeface="メイリオ" panose="020B0604030504040204" pitchFamily="50" charset="-128"/>
              </a:rPr>
              <a:t>②</a:t>
            </a:r>
            <a:endParaRPr kumimoji="1" lang="ja-JP" altLang="en-US" sz="20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076" name="Rectangle 7"/>
          <p:cNvSpPr>
            <a:spLocks noChangeArrowheads="1"/>
          </p:cNvSpPr>
          <p:nvPr/>
        </p:nvSpPr>
        <p:spPr bwMode="auto">
          <a:xfrm>
            <a:off x="7" y="0"/>
            <a:ext cx="184731" cy="369332"/>
          </a:xfrm>
          <a:prstGeom prst="rect">
            <a:avLst/>
          </a:prstGeom>
          <a:noFill/>
          <a:ln w="9525">
            <a:noFill/>
            <a:miter lim="800000"/>
            <a:headEnd/>
            <a:tailEnd/>
          </a:ln>
        </p:spPr>
        <p:txBody>
          <a:bodyPr wrap="none" anchor="ctr">
            <a:spAutoFit/>
          </a:bodyPr>
          <a:lstStyle/>
          <a:p>
            <a:endParaRPr lang="ja-JP" altLang="en-US" dirty="0">
              <a:solidFill>
                <a:srgbClr val="000000"/>
              </a:solidFill>
            </a:endParaRPr>
          </a:p>
        </p:txBody>
      </p:sp>
      <p:sp>
        <p:nvSpPr>
          <p:cNvPr id="6" name="テキスト ボックス 5"/>
          <p:cNvSpPr txBox="1"/>
          <p:nvPr/>
        </p:nvSpPr>
        <p:spPr>
          <a:xfrm>
            <a:off x="416496" y="963885"/>
            <a:ext cx="9145016" cy="1384995"/>
          </a:xfrm>
          <a:prstGeom prst="rect">
            <a:avLst/>
          </a:prstGeom>
          <a:noFill/>
        </p:spPr>
        <p:txBody>
          <a:bodyPr wrap="square" rtlCol="0">
            <a:spAutoFit/>
          </a:bodyPr>
          <a:lstStyle/>
          <a:p>
            <a:r>
              <a:rPr lang="ja-JP" altLang="en-US" sz="2800" dirty="0" smtClean="0">
                <a:latin typeface="HG創英角ｺﾞｼｯｸUB" panose="020B0909000000000000" pitchFamily="49" charset="-128"/>
                <a:ea typeface="HG創英角ｺﾞｼｯｸUB" panose="020B0909000000000000" pitchFamily="49" charset="-128"/>
              </a:rPr>
              <a:t>（独）労働者健康安全機構労働安全衛生総合研究所では、滑りによる転倒災害を防止するための映像教材を作成し、</a:t>
            </a:r>
            <a:r>
              <a:rPr lang="ja-JP" altLang="en-US" sz="2800" dirty="0">
                <a:latin typeface="HG創英角ｺﾞｼｯｸUB" panose="020B0909000000000000" pitchFamily="49" charset="-128"/>
                <a:ea typeface="HG創英角ｺﾞｼｯｸUB" panose="020B0909000000000000" pitchFamily="49" charset="-128"/>
              </a:rPr>
              <a:t>公開</a:t>
            </a:r>
            <a:r>
              <a:rPr lang="ja-JP" altLang="en-US" sz="2800" dirty="0" smtClean="0">
                <a:latin typeface="HG創英角ｺﾞｼｯｸUB" panose="020B0909000000000000" pitchFamily="49" charset="-128"/>
                <a:ea typeface="HG創英角ｺﾞｼｯｸUB" panose="020B0909000000000000" pitchFamily="49" charset="-128"/>
              </a:rPr>
              <a:t>していますので、参考にしてください。</a:t>
            </a:r>
            <a:endParaRPr lang="en-US" altLang="ja-JP" sz="2800" dirty="0" smtClean="0">
              <a:latin typeface="HG創英角ｺﾞｼｯｸUB" panose="020B0909000000000000" pitchFamily="49" charset="-128"/>
              <a:ea typeface="HG創英角ｺﾞｼｯｸUB" panose="020B0909000000000000" pitchFamily="49" charset="-128"/>
            </a:endParaRPr>
          </a:p>
        </p:txBody>
      </p:sp>
      <p:pic>
        <p:nvPicPr>
          <p:cNvPr id="1026" name="Picture 2" descr="http://www.jniosh.go.jp/publication/houkoku/slip/intro.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738" y="2838626"/>
            <a:ext cx="2930172" cy="165618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jniosh.go.jp/publication/houkoku/slip/taisaku01.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2988" y="2845704"/>
            <a:ext cx="2930172" cy="165618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jniosh.go.jp/publication/houkoku/slip/taisaku02.jpg">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03348" y="2845704"/>
            <a:ext cx="2930172" cy="1663416"/>
          </a:xfrm>
          <a:prstGeom prst="rect">
            <a:avLst/>
          </a:prstGeom>
          <a:noFill/>
          <a:extLst>
            <a:ext uri="{909E8E84-426E-40DD-AFC4-6F175D3DCCD1}">
              <a14:hiddenFill xmlns:a14="http://schemas.microsoft.com/office/drawing/2010/main">
                <a:solidFill>
                  <a:srgbClr val="FFFFFF"/>
                </a:solidFill>
              </a14:hiddenFill>
            </a:ext>
          </a:extLst>
        </p:spPr>
      </p:pic>
      <p:sp>
        <p:nvSpPr>
          <p:cNvPr id="13" name="テキスト ボックス 12"/>
          <p:cNvSpPr txBox="1"/>
          <p:nvPr/>
        </p:nvSpPr>
        <p:spPr>
          <a:xfrm>
            <a:off x="560512" y="5157192"/>
            <a:ext cx="9145016" cy="646331"/>
          </a:xfrm>
          <a:prstGeom prst="rect">
            <a:avLst/>
          </a:prstGeom>
          <a:noFill/>
        </p:spPr>
        <p:txBody>
          <a:bodyPr wrap="square" rtlCol="0">
            <a:spAutoFit/>
          </a:bodyPr>
          <a:lstStyle/>
          <a:p>
            <a:r>
              <a:rPr lang="ja-JP" altLang="en-US" dirty="0" smtClean="0">
                <a:latin typeface="HG創英角ｺﾞｼｯｸUB" panose="020B0909000000000000" pitchFamily="49" charset="-128"/>
                <a:ea typeface="HG創英角ｺﾞｼｯｸUB" panose="020B0909000000000000" pitchFamily="49" charset="-128"/>
              </a:rPr>
              <a:t>映像教材は↓から</a:t>
            </a:r>
            <a:r>
              <a:rPr lang="ja-JP" altLang="en-US" dirty="0">
                <a:latin typeface="HG創英角ｺﾞｼｯｸUB" panose="020B0909000000000000" pitchFamily="49" charset="-128"/>
                <a:ea typeface="HG創英角ｺﾞｼｯｸUB" panose="020B0909000000000000" pitchFamily="49" charset="-128"/>
              </a:rPr>
              <a:t>閲覧</a:t>
            </a:r>
            <a:r>
              <a:rPr lang="ja-JP" altLang="en-US" dirty="0" smtClean="0">
                <a:latin typeface="HG創英角ｺﾞｼｯｸUB" panose="020B0909000000000000" pitchFamily="49" charset="-128"/>
                <a:ea typeface="HG創英角ｺﾞｼｯｸUB" panose="020B0909000000000000" pitchFamily="49" charset="-128"/>
              </a:rPr>
              <a:t>することができます。</a:t>
            </a:r>
            <a:endParaRPr lang="en-US" altLang="ja-JP" dirty="0" smtClean="0">
              <a:latin typeface="HG創英角ｺﾞｼｯｸUB" panose="020B0909000000000000" pitchFamily="49" charset="-128"/>
              <a:ea typeface="HG創英角ｺﾞｼｯｸUB" panose="020B0909000000000000" pitchFamily="49" charset="-128"/>
            </a:endParaRPr>
          </a:p>
          <a:p>
            <a:r>
              <a:rPr lang="en-US" altLang="ja-JP" dirty="0">
                <a:latin typeface="HG創英角ｺﾞｼｯｸUB" panose="020B0909000000000000" pitchFamily="49" charset="-128"/>
                <a:ea typeface="HG創英角ｺﾞｼｯｸUB" panose="020B0909000000000000" pitchFamily="49" charset="-128"/>
              </a:rPr>
              <a:t>http://www.jniosh.go.jp/publication/houkoku/houkoku_2016_05.html</a:t>
            </a:r>
            <a:endParaRPr lang="ja-JP" altLang="en-US" dirty="0">
              <a:latin typeface="HG創英角ｺﾞｼｯｸUB" panose="020B0909000000000000" pitchFamily="49" charset="-128"/>
              <a:ea typeface="HG創英角ｺﾞｼｯｸUB" panose="020B0909000000000000" pitchFamily="49" charset="-128"/>
            </a:endParaRPr>
          </a:p>
        </p:txBody>
      </p:sp>
      <p:grpSp>
        <p:nvGrpSpPr>
          <p:cNvPr id="14" name="グループ化 13"/>
          <p:cNvGrpSpPr/>
          <p:nvPr/>
        </p:nvGrpSpPr>
        <p:grpSpPr>
          <a:xfrm>
            <a:off x="7617296" y="5877272"/>
            <a:ext cx="1839712" cy="412923"/>
            <a:chOff x="7308830" y="6015031"/>
            <a:chExt cx="1839712" cy="412923"/>
          </a:xfrm>
        </p:grpSpPr>
        <p:sp>
          <p:nvSpPr>
            <p:cNvPr id="15" name="正方形/長方形 14"/>
            <p:cNvSpPr/>
            <p:nvPr/>
          </p:nvSpPr>
          <p:spPr>
            <a:xfrm>
              <a:off x="7308830" y="6023703"/>
              <a:ext cx="1088504" cy="319655"/>
            </a:xfrm>
            <a:prstGeom prst="rect">
              <a:avLst/>
            </a:prstGeom>
            <a:ln w="3175">
              <a:solidFill>
                <a:schemeClr val="tx1"/>
              </a:solidFill>
            </a:ln>
            <a:effectLst>
              <a:outerShdw blurRad="38100" dist="25400" dir="2700000" algn="tl" rotWithShape="0">
                <a:prstClr val="black">
                  <a:alpha val="40000"/>
                </a:prstClr>
              </a:outerShdw>
            </a:effectLst>
            <a:scene3d>
              <a:camera prst="orthographicFront"/>
              <a:lightRig rig="threePt" dir="t"/>
            </a:scene3d>
            <a:sp3d>
              <a:bevelB w="152400" h="50800" prst="softRound"/>
            </a:sp3d>
          </p:spPr>
          <p:style>
            <a:lnRef idx="2">
              <a:schemeClr val="accent6"/>
            </a:lnRef>
            <a:fillRef idx="1">
              <a:schemeClr val="lt1"/>
            </a:fillRef>
            <a:effectRef idx="0">
              <a:schemeClr val="accent6"/>
            </a:effectRef>
            <a:fontRef idx="minor">
              <a:schemeClr val="dk1"/>
            </a:fontRef>
          </p:style>
          <p:txBody>
            <a:bodyPr lIns="36673" tIns="91684" rIns="36673" bIns="50688" rtlCol="0" anchor="ctr"/>
            <a:lstStyle>
              <a:defPPr>
                <a:defRPr lang="ja-JP"/>
              </a:defPPr>
              <a:lvl1pPr marL="0" algn="l" defTabSz="956371" rtl="0" eaLnBrk="1" latinLnBrk="0" hangingPunct="1">
                <a:defRPr kumimoji="1" sz="1900" kern="1200">
                  <a:solidFill>
                    <a:schemeClr val="dk1"/>
                  </a:solidFill>
                  <a:latin typeface="+mn-lt"/>
                  <a:ea typeface="+mn-ea"/>
                  <a:cs typeface="+mn-cs"/>
                </a:defRPr>
              </a:lvl1pPr>
              <a:lvl2pPr marL="478185" algn="l" defTabSz="956371" rtl="0" eaLnBrk="1" latinLnBrk="0" hangingPunct="1">
                <a:defRPr kumimoji="1" sz="1900" kern="1200">
                  <a:solidFill>
                    <a:schemeClr val="dk1"/>
                  </a:solidFill>
                  <a:latin typeface="+mn-lt"/>
                  <a:ea typeface="+mn-ea"/>
                  <a:cs typeface="+mn-cs"/>
                </a:defRPr>
              </a:lvl2pPr>
              <a:lvl3pPr marL="956371" algn="l" defTabSz="956371" rtl="0" eaLnBrk="1" latinLnBrk="0" hangingPunct="1">
                <a:defRPr kumimoji="1" sz="1900" kern="1200">
                  <a:solidFill>
                    <a:schemeClr val="dk1"/>
                  </a:solidFill>
                  <a:latin typeface="+mn-lt"/>
                  <a:ea typeface="+mn-ea"/>
                  <a:cs typeface="+mn-cs"/>
                </a:defRPr>
              </a:lvl3pPr>
              <a:lvl4pPr marL="1434556" algn="l" defTabSz="956371" rtl="0" eaLnBrk="1" latinLnBrk="0" hangingPunct="1">
                <a:defRPr kumimoji="1" sz="1900" kern="1200">
                  <a:solidFill>
                    <a:schemeClr val="dk1"/>
                  </a:solidFill>
                  <a:latin typeface="+mn-lt"/>
                  <a:ea typeface="+mn-ea"/>
                  <a:cs typeface="+mn-cs"/>
                </a:defRPr>
              </a:lvl4pPr>
              <a:lvl5pPr marL="1912742" algn="l" defTabSz="956371" rtl="0" eaLnBrk="1" latinLnBrk="0" hangingPunct="1">
                <a:defRPr kumimoji="1" sz="1900" kern="1200">
                  <a:solidFill>
                    <a:schemeClr val="dk1"/>
                  </a:solidFill>
                  <a:latin typeface="+mn-lt"/>
                  <a:ea typeface="+mn-ea"/>
                  <a:cs typeface="+mn-cs"/>
                </a:defRPr>
              </a:lvl5pPr>
              <a:lvl6pPr marL="2390927" algn="l" defTabSz="956371" rtl="0" eaLnBrk="1" latinLnBrk="0" hangingPunct="1">
                <a:defRPr kumimoji="1" sz="1900" kern="1200">
                  <a:solidFill>
                    <a:schemeClr val="dk1"/>
                  </a:solidFill>
                  <a:latin typeface="+mn-lt"/>
                  <a:ea typeface="+mn-ea"/>
                  <a:cs typeface="+mn-cs"/>
                </a:defRPr>
              </a:lvl6pPr>
              <a:lvl7pPr marL="2869113" algn="l" defTabSz="956371" rtl="0" eaLnBrk="1" latinLnBrk="0" hangingPunct="1">
                <a:defRPr kumimoji="1" sz="1900" kern="1200">
                  <a:solidFill>
                    <a:schemeClr val="dk1"/>
                  </a:solidFill>
                  <a:latin typeface="+mn-lt"/>
                  <a:ea typeface="+mn-ea"/>
                  <a:cs typeface="+mn-cs"/>
                </a:defRPr>
              </a:lvl7pPr>
              <a:lvl8pPr marL="3347298" algn="l" defTabSz="956371" rtl="0" eaLnBrk="1" latinLnBrk="0" hangingPunct="1">
                <a:defRPr kumimoji="1" sz="1900" kern="1200">
                  <a:solidFill>
                    <a:schemeClr val="dk1"/>
                  </a:solidFill>
                  <a:latin typeface="+mn-lt"/>
                  <a:ea typeface="+mn-ea"/>
                  <a:cs typeface="+mn-cs"/>
                </a:defRPr>
              </a:lvl8pPr>
              <a:lvl9pPr marL="3825484" algn="l" defTabSz="956371" rtl="0" eaLnBrk="1" latinLnBrk="0" hangingPunct="1">
                <a:defRPr kumimoji="1" sz="1900" kern="1200">
                  <a:solidFill>
                    <a:schemeClr val="dk1"/>
                  </a:solidFill>
                  <a:latin typeface="+mn-lt"/>
                  <a:ea typeface="+mn-ea"/>
                  <a:cs typeface="+mn-cs"/>
                </a:defRPr>
              </a:lvl9pPr>
            </a:lstStyle>
            <a:p>
              <a:pPr algn="ctr"/>
              <a:r>
                <a:rPr lang="ja-JP" altLang="en-US" sz="1200" b="1" dirty="0" smtClean="0">
                  <a:latin typeface="メイリオ" panose="020B0604030504040204" pitchFamily="50" charset="-128"/>
                  <a:ea typeface="メイリオ" panose="020B0604030504040204" pitchFamily="50" charset="-128"/>
                  <a:cs typeface="メイリオ" panose="020B0604030504040204" pitchFamily="50" charset="-128"/>
                </a:rPr>
                <a:t>安衛研 </a:t>
              </a:r>
              <a:r>
                <a:rPr lang="ja-JP" altLang="en-US" sz="1200" b="1" dirty="0">
                  <a:latin typeface="メイリオ" panose="020B0604030504040204" pitchFamily="50" charset="-128"/>
                  <a:ea typeface="メイリオ" panose="020B0604030504040204" pitchFamily="50" charset="-128"/>
                  <a:cs typeface="メイリオ" panose="020B0604030504040204" pitchFamily="50" charset="-128"/>
                </a:rPr>
                <a:t>転倒</a:t>
              </a:r>
              <a:endParaRPr lang="en-US" altLang="ja-JP" sz="12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6" name="角丸四角形 15"/>
            <p:cNvSpPr/>
            <p:nvPr/>
          </p:nvSpPr>
          <p:spPr>
            <a:xfrm>
              <a:off x="8397334" y="6015031"/>
              <a:ext cx="514286" cy="320660"/>
            </a:xfrm>
            <a:prstGeom prst="roundRect">
              <a:avLst>
                <a:gd name="adj" fmla="val 3872"/>
              </a:avLst>
            </a:prstGeom>
            <a:solidFill>
              <a:schemeClr val="tx1">
                <a:lumMod val="50000"/>
                <a:lumOff val="50000"/>
              </a:schemeClr>
            </a:solidFill>
            <a:ln w="3175">
              <a:solidFill>
                <a:schemeClr val="tx1">
                  <a:lumMod val="50000"/>
                  <a:lumOff val="50000"/>
                </a:schemeClr>
              </a:solidFill>
            </a:ln>
            <a:effectLst>
              <a:outerShdw blurRad="38100" dist="25400" dir="2700000" algn="tl" rotWithShape="0">
                <a:prstClr val="black">
                  <a:alpha val="40000"/>
                </a:prstClr>
              </a:outerShdw>
            </a:effectLst>
            <a:scene3d>
              <a:camera prst="orthographicFront"/>
              <a:lightRig rig="threePt" dir="t"/>
            </a:scene3d>
            <a:sp3d>
              <a:bevelT w="38100" h="38100"/>
            </a:sp3d>
          </p:spPr>
          <p:style>
            <a:lnRef idx="2">
              <a:schemeClr val="accent1">
                <a:shade val="50000"/>
              </a:schemeClr>
            </a:lnRef>
            <a:fillRef idx="1">
              <a:schemeClr val="accent1"/>
            </a:fillRef>
            <a:effectRef idx="0">
              <a:schemeClr val="accent1"/>
            </a:effectRef>
            <a:fontRef idx="minor">
              <a:schemeClr val="lt1"/>
            </a:fontRef>
          </p:style>
          <p:txBody>
            <a:bodyPr lIns="79824" tIns="79824" rIns="79824" bIns="50688" rtlCol="0" anchor="ctr"/>
            <a:lstStyle>
              <a:defPPr>
                <a:defRPr lang="ja-JP"/>
              </a:defPPr>
              <a:lvl1pPr marL="0" algn="l" defTabSz="956371" rtl="0" eaLnBrk="1" latinLnBrk="0" hangingPunct="1">
                <a:defRPr kumimoji="1" sz="1900" kern="1200">
                  <a:solidFill>
                    <a:schemeClr val="lt1"/>
                  </a:solidFill>
                  <a:latin typeface="+mn-lt"/>
                  <a:ea typeface="+mn-ea"/>
                  <a:cs typeface="+mn-cs"/>
                </a:defRPr>
              </a:lvl1pPr>
              <a:lvl2pPr marL="478185" algn="l" defTabSz="956371" rtl="0" eaLnBrk="1" latinLnBrk="0" hangingPunct="1">
                <a:defRPr kumimoji="1" sz="1900" kern="1200">
                  <a:solidFill>
                    <a:schemeClr val="lt1"/>
                  </a:solidFill>
                  <a:latin typeface="+mn-lt"/>
                  <a:ea typeface="+mn-ea"/>
                  <a:cs typeface="+mn-cs"/>
                </a:defRPr>
              </a:lvl2pPr>
              <a:lvl3pPr marL="956371" algn="l" defTabSz="956371" rtl="0" eaLnBrk="1" latinLnBrk="0" hangingPunct="1">
                <a:defRPr kumimoji="1" sz="1900" kern="1200">
                  <a:solidFill>
                    <a:schemeClr val="lt1"/>
                  </a:solidFill>
                  <a:latin typeface="+mn-lt"/>
                  <a:ea typeface="+mn-ea"/>
                  <a:cs typeface="+mn-cs"/>
                </a:defRPr>
              </a:lvl3pPr>
              <a:lvl4pPr marL="1434556" algn="l" defTabSz="956371" rtl="0" eaLnBrk="1" latinLnBrk="0" hangingPunct="1">
                <a:defRPr kumimoji="1" sz="1900" kern="1200">
                  <a:solidFill>
                    <a:schemeClr val="lt1"/>
                  </a:solidFill>
                  <a:latin typeface="+mn-lt"/>
                  <a:ea typeface="+mn-ea"/>
                  <a:cs typeface="+mn-cs"/>
                </a:defRPr>
              </a:lvl4pPr>
              <a:lvl5pPr marL="1912742" algn="l" defTabSz="956371" rtl="0" eaLnBrk="1" latinLnBrk="0" hangingPunct="1">
                <a:defRPr kumimoji="1" sz="1900" kern="1200">
                  <a:solidFill>
                    <a:schemeClr val="lt1"/>
                  </a:solidFill>
                  <a:latin typeface="+mn-lt"/>
                  <a:ea typeface="+mn-ea"/>
                  <a:cs typeface="+mn-cs"/>
                </a:defRPr>
              </a:lvl5pPr>
              <a:lvl6pPr marL="2390927" algn="l" defTabSz="956371" rtl="0" eaLnBrk="1" latinLnBrk="0" hangingPunct="1">
                <a:defRPr kumimoji="1" sz="1900" kern="1200">
                  <a:solidFill>
                    <a:schemeClr val="lt1"/>
                  </a:solidFill>
                  <a:latin typeface="+mn-lt"/>
                  <a:ea typeface="+mn-ea"/>
                  <a:cs typeface="+mn-cs"/>
                </a:defRPr>
              </a:lvl6pPr>
              <a:lvl7pPr marL="2869113" algn="l" defTabSz="956371" rtl="0" eaLnBrk="1" latinLnBrk="0" hangingPunct="1">
                <a:defRPr kumimoji="1" sz="1900" kern="1200">
                  <a:solidFill>
                    <a:schemeClr val="lt1"/>
                  </a:solidFill>
                  <a:latin typeface="+mn-lt"/>
                  <a:ea typeface="+mn-ea"/>
                  <a:cs typeface="+mn-cs"/>
                </a:defRPr>
              </a:lvl7pPr>
              <a:lvl8pPr marL="3347298" algn="l" defTabSz="956371" rtl="0" eaLnBrk="1" latinLnBrk="0" hangingPunct="1">
                <a:defRPr kumimoji="1" sz="1900" kern="1200">
                  <a:solidFill>
                    <a:schemeClr val="lt1"/>
                  </a:solidFill>
                  <a:latin typeface="+mn-lt"/>
                  <a:ea typeface="+mn-ea"/>
                  <a:cs typeface="+mn-cs"/>
                </a:defRPr>
              </a:lvl8pPr>
              <a:lvl9pPr marL="3825484" algn="l" defTabSz="956371" rtl="0" eaLnBrk="1" latinLnBrk="0" hangingPunct="1">
                <a:defRPr kumimoji="1" sz="1900" kern="1200">
                  <a:solidFill>
                    <a:schemeClr val="lt1"/>
                  </a:solidFill>
                  <a:latin typeface="+mn-lt"/>
                  <a:ea typeface="+mn-ea"/>
                  <a:cs typeface="+mn-cs"/>
                </a:defRPr>
              </a:lvl9pPr>
            </a:lstStyle>
            <a:p>
              <a:pPr algn="ctr"/>
              <a:r>
                <a:rPr lang="ja-JP" altLang="en-US" sz="10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検  索</a:t>
              </a:r>
            </a:p>
          </p:txBody>
        </p:sp>
        <p:sp>
          <p:nvSpPr>
            <p:cNvPr id="17" name="右矢印 16"/>
            <p:cNvSpPr/>
            <p:nvPr/>
          </p:nvSpPr>
          <p:spPr>
            <a:xfrm rot="12970283" flipV="1">
              <a:off x="8830199" y="6185460"/>
              <a:ext cx="318343" cy="242494"/>
            </a:xfrm>
            <a:prstGeom prst="rightArrow">
              <a:avLst>
                <a:gd name="adj1" fmla="val 26549"/>
                <a:gd name="adj2" fmla="val 84606"/>
              </a:avLst>
            </a:prstGeom>
            <a:solidFill>
              <a:schemeClr val="bg1"/>
            </a:solidFill>
            <a:ln w="3810">
              <a:solidFill>
                <a:schemeClr val="tx1"/>
              </a:solidFill>
            </a:ln>
            <a:effectLst>
              <a:outerShdw blurRad="63500" dist="508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337" tIns="50667" rIns="101337" bIns="50667" anchor="ctr"/>
            <a:lstStyle>
              <a:defPPr>
                <a:defRPr lang="ja-JP"/>
              </a:defPPr>
              <a:lvl1pPr marL="0" algn="l" defTabSz="956371" rtl="0" eaLnBrk="1" latinLnBrk="0" hangingPunct="1">
                <a:defRPr kumimoji="1" sz="1900" kern="1200">
                  <a:solidFill>
                    <a:schemeClr val="lt1"/>
                  </a:solidFill>
                  <a:latin typeface="+mn-lt"/>
                  <a:ea typeface="+mn-ea"/>
                  <a:cs typeface="+mn-cs"/>
                </a:defRPr>
              </a:lvl1pPr>
              <a:lvl2pPr marL="478185" algn="l" defTabSz="956371" rtl="0" eaLnBrk="1" latinLnBrk="0" hangingPunct="1">
                <a:defRPr kumimoji="1" sz="1900" kern="1200">
                  <a:solidFill>
                    <a:schemeClr val="lt1"/>
                  </a:solidFill>
                  <a:latin typeface="+mn-lt"/>
                  <a:ea typeface="+mn-ea"/>
                  <a:cs typeface="+mn-cs"/>
                </a:defRPr>
              </a:lvl2pPr>
              <a:lvl3pPr marL="956371" algn="l" defTabSz="956371" rtl="0" eaLnBrk="1" latinLnBrk="0" hangingPunct="1">
                <a:defRPr kumimoji="1" sz="1900" kern="1200">
                  <a:solidFill>
                    <a:schemeClr val="lt1"/>
                  </a:solidFill>
                  <a:latin typeface="+mn-lt"/>
                  <a:ea typeface="+mn-ea"/>
                  <a:cs typeface="+mn-cs"/>
                </a:defRPr>
              </a:lvl3pPr>
              <a:lvl4pPr marL="1434556" algn="l" defTabSz="956371" rtl="0" eaLnBrk="1" latinLnBrk="0" hangingPunct="1">
                <a:defRPr kumimoji="1" sz="1900" kern="1200">
                  <a:solidFill>
                    <a:schemeClr val="lt1"/>
                  </a:solidFill>
                  <a:latin typeface="+mn-lt"/>
                  <a:ea typeface="+mn-ea"/>
                  <a:cs typeface="+mn-cs"/>
                </a:defRPr>
              </a:lvl4pPr>
              <a:lvl5pPr marL="1912742" algn="l" defTabSz="956371" rtl="0" eaLnBrk="1" latinLnBrk="0" hangingPunct="1">
                <a:defRPr kumimoji="1" sz="1900" kern="1200">
                  <a:solidFill>
                    <a:schemeClr val="lt1"/>
                  </a:solidFill>
                  <a:latin typeface="+mn-lt"/>
                  <a:ea typeface="+mn-ea"/>
                  <a:cs typeface="+mn-cs"/>
                </a:defRPr>
              </a:lvl5pPr>
              <a:lvl6pPr marL="2390927" algn="l" defTabSz="956371" rtl="0" eaLnBrk="1" latinLnBrk="0" hangingPunct="1">
                <a:defRPr kumimoji="1" sz="1900" kern="1200">
                  <a:solidFill>
                    <a:schemeClr val="lt1"/>
                  </a:solidFill>
                  <a:latin typeface="+mn-lt"/>
                  <a:ea typeface="+mn-ea"/>
                  <a:cs typeface="+mn-cs"/>
                </a:defRPr>
              </a:lvl6pPr>
              <a:lvl7pPr marL="2869113" algn="l" defTabSz="956371" rtl="0" eaLnBrk="1" latinLnBrk="0" hangingPunct="1">
                <a:defRPr kumimoji="1" sz="1900" kern="1200">
                  <a:solidFill>
                    <a:schemeClr val="lt1"/>
                  </a:solidFill>
                  <a:latin typeface="+mn-lt"/>
                  <a:ea typeface="+mn-ea"/>
                  <a:cs typeface="+mn-cs"/>
                </a:defRPr>
              </a:lvl7pPr>
              <a:lvl8pPr marL="3347298" algn="l" defTabSz="956371" rtl="0" eaLnBrk="1" latinLnBrk="0" hangingPunct="1">
                <a:defRPr kumimoji="1" sz="1900" kern="1200">
                  <a:solidFill>
                    <a:schemeClr val="lt1"/>
                  </a:solidFill>
                  <a:latin typeface="+mn-lt"/>
                  <a:ea typeface="+mn-ea"/>
                  <a:cs typeface="+mn-cs"/>
                </a:defRPr>
              </a:lvl8pPr>
              <a:lvl9pPr marL="3825484" algn="l" defTabSz="956371" rtl="0" eaLnBrk="1" latinLnBrk="0" hangingPunct="1">
                <a:defRPr kumimoji="1" sz="1900" kern="1200">
                  <a:solidFill>
                    <a:schemeClr val="lt1"/>
                  </a:solidFill>
                  <a:latin typeface="+mn-lt"/>
                  <a:ea typeface="+mn-ea"/>
                  <a:cs typeface="+mn-cs"/>
                </a:defRPr>
              </a:lvl9pPr>
            </a:lstStyle>
            <a:p>
              <a:pPr algn="ctr">
                <a:defRPr/>
              </a:pPr>
              <a:endParaRPr lang="ja-JP" altLang="en-US" sz="1000">
                <a:latin typeface="メイリオ" panose="020B0604030504040204" pitchFamily="50" charset="-128"/>
                <a:ea typeface="メイリオ" panose="020B0604030504040204" pitchFamily="50" charset="-128"/>
                <a:cs typeface="メイリオ" panose="020B0604030504040204" pitchFamily="50" charset="-128"/>
              </a:endParaRPr>
            </a:p>
          </p:txBody>
        </p:sp>
      </p:grpSp>
      <p:pic>
        <p:nvPicPr>
          <p:cNvPr id="19" name="Picture 9" descr="C:\Users\AANGC\Desktop\STOP！転倒災害プロジェクト.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545288" y="180000"/>
            <a:ext cx="2160240" cy="567233"/>
          </a:xfrm>
          <a:prstGeom prst="rect">
            <a:avLst/>
          </a:prstGeom>
          <a:noFill/>
          <a:extLst>
            <a:ext uri="{909E8E84-426E-40DD-AFC4-6F175D3DCCD1}">
              <a14:hiddenFill xmlns:a14="http://schemas.microsoft.com/office/drawing/2010/main">
                <a:solidFill>
                  <a:srgbClr val="FFFFFF"/>
                </a:solidFill>
              </a14:hiddenFill>
            </a:ext>
          </a:extLst>
        </p:spPr>
      </p:pic>
      <p:sp>
        <p:nvSpPr>
          <p:cNvPr id="22" name="角丸四角形 21"/>
          <p:cNvSpPr/>
          <p:nvPr/>
        </p:nvSpPr>
        <p:spPr>
          <a:xfrm>
            <a:off x="344488" y="5013176"/>
            <a:ext cx="9361040" cy="1440161"/>
          </a:xfrm>
          <a:prstGeom prst="roundRect">
            <a:avLst/>
          </a:prstGeom>
          <a:noFill/>
          <a:ln w="95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199777208"/>
      </p:ext>
    </p:extLst>
  </p:cSld>
  <p:clrMapOvr>
    <a:masterClrMapping/>
  </p:clrMapOvr>
  <mc:AlternateContent xmlns:mc="http://schemas.openxmlformats.org/markup-compatibility/2006" xmlns:p14="http://schemas.microsoft.com/office/powerpoint/2010/main">
    <mc:Choice Requires="p14">
      <p:transition p14:dur="100" advTm="15000">
        <p:cut/>
      </p:transition>
    </mc:Choice>
    <mc:Fallback xmlns="">
      <p:transition advTm="15000">
        <p:cu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正方形/長方形 23"/>
          <p:cNvSpPr/>
          <p:nvPr/>
        </p:nvSpPr>
        <p:spPr>
          <a:xfrm>
            <a:off x="0" y="-2"/>
            <a:ext cx="9906000" cy="72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288000" tIns="144000" bIns="0" rtlCol="0" anchor="ctr"/>
          <a:lstStyle/>
          <a:p>
            <a:pPr>
              <a:tabLst>
                <a:tab pos="3048000" algn="l"/>
              </a:tabLst>
            </a:pPr>
            <a:r>
              <a:rPr lang="en-US" altLang="ja-JP" sz="2000" b="1" dirty="0">
                <a:latin typeface="メイリオ" panose="020B0604030504040204" pitchFamily="50" charset="-128"/>
                <a:ea typeface="メイリオ" panose="020B0604030504040204" pitchFamily="50" charset="-128"/>
                <a:cs typeface="メイリオ" panose="020B0604030504040204" pitchFamily="50" charset="-128"/>
              </a:rPr>
              <a:t>Ⅴ</a:t>
            </a:r>
            <a:r>
              <a:rPr lang="en-US" altLang="ja-JP" sz="2000" b="1" dirty="0" smtClean="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000" b="1" dirty="0" smtClean="0">
                <a:latin typeface="メイリオ" panose="020B0604030504040204" pitchFamily="50" charset="-128"/>
                <a:ea typeface="メイリオ" panose="020B0604030504040204" pitchFamily="50" charset="-128"/>
                <a:cs typeface="メイリオ" panose="020B0604030504040204" pitchFamily="50" charset="-128"/>
              </a:rPr>
              <a:t>確認問題 </a:t>
            </a:r>
            <a:r>
              <a:rPr lang="en-US" altLang="ja-JP" sz="2000" b="1"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000" b="1" dirty="0" smtClean="0">
                <a:latin typeface="メイリオ" panose="020B0604030504040204" pitchFamily="50" charset="-128"/>
                <a:ea typeface="メイリオ" panose="020B0604030504040204" pitchFamily="50" charset="-128"/>
                <a:cs typeface="メイリオ" panose="020B0604030504040204" pitchFamily="50" charset="-128"/>
              </a:rPr>
              <a:t>問い</a:t>
            </a:r>
            <a:endParaRPr kumimoji="1" lang="ja-JP" altLang="en-US" sz="20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テキスト ボックス 7"/>
          <p:cNvSpPr txBox="1"/>
          <p:nvPr/>
        </p:nvSpPr>
        <p:spPr>
          <a:xfrm>
            <a:off x="200472" y="961564"/>
            <a:ext cx="8856984" cy="523220"/>
          </a:xfrm>
          <a:prstGeom prst="rect">
            <a:avLst/>
          </a:prstGeom>
          <a:noFill/>
        </p:spPr>
        <p:txBody>
          <a:bodyPr wrap="square" rtlCol="0">
            <a:spAutoFit/>
          </a:bodyPr>
          <a:lstStyle/>
          <a:p>
            <a:r>
              <a:rPr lang="ja-JP" altLang="en-US" sz="2800" dirty="0" smtClean="0">
                <a:solidFill>
                  <a:srgbClr val="FFC000"/>
                </a:solidFill>
                <a:latin typeface="HG創英角ｺﾞｼｯｸUB" panose="020B0909000000000000" pitchFamily="49" charset="-128"/>
                <a:ea typeface="HG創英角ｺﾞｼｯｸUB" panose="020B0909000000000000" pitchFamily="49" charset="-128"/>
              </a:rPr>
              <a:t>▶ </a:t>
            </a:r>
            <a:r>
              <a:rPr lang="ja-JP" altLang="en-US" sz="2800" dirty="0" smtClean="0">
                <a:latin typeface="HG創英角ｺﾞｼｯｸUB" panose="020B0909000000000000" pitchFamily="49" charset="-128"/>
                <a:ea typeface="HG創英角ｺﾞｼｯｸUB" panose="020B0909000000000000" pitchFamily="49" charset="-128"/>
              </a:rPr>
              <a:t>どこに転倒の危険があるかお分かりでしょうか？</a:t>
            </a:r>
            <a:endParaRPr kumimoji="1" lang="ja-JP" altLang="en-US" sz="2800" dirty="0">
              <a:latin typeface="HG創英角ｺﾞｼｯｸUB" panose="020B0909000000000000" pitchFamily="49" charset="-128"/>
              <a:ea typeface="HG創英角ｺﾞｼｯｸUB" panose="020B0909000000000000" pitchFamily="49" charset="-128"/>
            </a:endParaRPr>
          </a:p>
        </p:txBody>
      </p:sp>
      <p:grpSp>
        <p:nvGrpSpPr>
          <p:cNvPr id="7" name="グループ化 6"/>
          <p:cNvGrpSpPr/>
          <p:nvPr/>
        </p:nvGrpSpPr>
        <p:grpSpPr>
          <a:xfrm>
            <a:off x="704528" y="1477229"/>
            <a:ext cx="3888431" cy="4976107"/>
            <a:chOff x="992561" y="1261181"/>
            <a:chExt cx="3600401" cy="5552194"/>
          </a:xfrm>
        </p:grpSpPr>
        <p:sp>
          <p:nvSpPr>
            <p:cNvPr id="26" name="台形 25"/>
            <p:cNvSpPr/>
            <p:nvPr/>
          </p:nvSpPr>
          <p:spPr>
            <a:xfrm rot="10800000">
              <a:off x="1033618" y="1261182"/>
              <a:ext cx="3559342" cy="546159"/>
            </a:xfrm>
            <a:prstGeom prst="trapezoid">
              <a:avLst>
                <a:gd name="adj" fmla="val 36729"/>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台形 18"/>
            <p:cNvSpPr/>
            <p:nvPr/>
          </p:nvSpPr>
          <p:spPr>
            <a:xfrm rot="16200000">
              <a:off x="1090274" y="3297419"/>
              <a:ext cx="5538926" cy="1466450"/>
            </a:xfrm>
            <a:prstGeom prst="trapezoid">
              <a:avLst>
                <a:gd name="adj" fmla="val 31316"/>
              </a:avLst>
            </a:prstGeom>
            <a:solidFill>
              <a:srgbClr val="EAEAE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台形 17"/>
            <p:cNvSpPr/>
            <p:nvPr/>
          </p:nvSpPr>
          <p:spPr>
            <a:xfrm rot="5400000">
              <a:off x="-1063456" y="3317199"/>
              <a:ext cx="5552193" cy="1440160"/>
            </a:xfrm>
            <a:prstGeom prst="trapezoid">
              <a:avLst>
                <a:gd name="adj" fmla="val 31830"/>
              </a:avLst>
            </a:prstGeom>
            <a:solidFill>
              <a:srgbClr val="EAEAE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台形 1"/>
            <p:cNvSpPr/>
            <p:nvPr/>
          </p:nvSpPr>
          <p:spPr>
            <a:xfrm>
              <a:off x="992561" y="4713644"/>
              <a:ext cx="3600399" cy="2099727"/>
            </a:xfrm>
            <a:prstGeom prst="trapezoid">
              <a:avLst>
                <a:gd name="adj" fmla="val 44321"/>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台形 10"/>
            <p:cNvSpPr/>
            <p:nvPr/>
          </p:nvSpPr>
          <p:spPr>
            <a:xfrm>
              <a:off x="1728407" y="2578183"/>
              <a:ext cx="2113525" cy="1883640"/>
            </a:xfrm>
            <a:prstGeom prst="trapezoid">
              <a:avLst>
                <a:gd name="adj" fmla="val 44628"/>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p:cNvSpPr/>
            <p:nvPr/>
          </p:nvSpPr>
          <p:spPr>
            <a:xfrm>
              <a:off x="1728407" y="4456620"/>
              <a:ext cx="2111092" cy="324766"/>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直方体 3"/>
            <p:cNvSpPr/>
            <p:nvPr/>
          </p:nvSpPr>
          <p:spPr>
            <a:xfrm>
              <a:off x="1689780" y="5306804"/>
              <a:ext cx="742940" cy="714484"/>
            </a:xfrm>
            <a:prstGeom prst="cube">
              <a:avLst/>
            </a:prstGeom>
            <a:solidFill>
              <a:srgbClr val="C4A14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6" name="グループ化 5"/>
            <p:cNvGrpSpPr/>
            <p:nvPr/>
          </p:nvGrpSpPr>
          <p:grpSpPr>
            <a:xfrm>
              <a:off x="3005559" y="3324940"/>
              <a:ext cx="435273" cy="462234"/>
              <a:chOff x="4129992" y="2880320"/>
              <a:chExt cx="548444" cy="512440"/>
            </a:xfrm>
          </p:grpSpPr>
          <p:sp>
            <p:nvSpPr>
              <p:cNvPr id="5" name="円/楕円 4"/>
              <p:cNvSpPr/>
              <p:nvPr/>
            </p:nvSpPr>
            <p:spPr>
              <a:xfrm>
                <a:off x="4129992" y="2880320"/>
                <a:ext cx="396044" cy="360040"/>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円/楕円 15"/>
              <p:cNvSpPr/>
              <p:nvPr/>
            </p:nvSpPr>
            <p:spPr>
              <a:xfrm>
                <a:off x="4282392" y="3032720"/>
                <a:ext cx="396044" cy="360040"/>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円/楕円 16"/>
              <p:cNvSpPr/>
              <p:nvPr/>
            </p:nvSpPr>
            <p:spPr>
              <a:xfrm>
                <a:off x="4129992" y="3150350"/>
                <a:ext cx="350422" cy="242410"/>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5" name="正方形/長方形 14"/>
            <p:cNvSpPr/>
            <p:nvPr/>
          </p:nvSpPr>
          <p:spPr>
            <a:xfrm>
              <a:off x="2432721" y="1807341"/>
              <a:ext cx="693790" cy="770842"/>
            </a:xfrm>
            <a:prstGeom prst="rect">
              <a:avLst/>
            </a:prstGeom>
            <a:solidFill>
              <a:srgbClr val="C4A14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L 字 20"/>
            <p:cNvSpPr/>
            <p:nvPr/>
          </p:nvSpPr>
          <p:spPr>
            <a:xfrm>
              <a:off x="2495202" y="2204863"/>
              <a:ext cx="128541" cy="45719"/>
            </a:xfrm>
            <a:prstGeom prst="corner">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22" name="Picture 9" descr="C:\Users\AANGC\Desktop\STOP！転倒災害プロジェクト.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45288" y="180000"/>
            <a:ext cx="2160240" cy="5672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4190641"/>
      </p:ext>
    </p:extLst>
  </p:cSld>
  <p:clrMapOvr>
    <a:masterClrMapping/>
  </p:clrMapOvr>
  <mc:AlternateContent xmlns:mc="http://schemas.openxmlformats.org/markup-compatibility/2006" xmlns:p14="http://schemas.microsoft.com/office/powerpoint/2010/main">
    <mc:Choice Requires="p14">
      <p:transition p14:dur="100" advTm="10000">
        <p:cut/>
      </p:transition>
    </mc:Choice>
    <mc:Fallback xmlns="">
      <p:transition advTm="10000">
        <p:cu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正方形/長方形 35"/>
          <p:cNvSpPr/>
          <p:nvPr/>
        </p:nvSpPr>
        <p:spPr>
          <a:xfrm>
            <a:off x="0" y="-2"/>
            <a:ext cx="9906000" cy="72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288000" tIns="144000" bIns="0" rtlCol="0" anchor="ctr"/>
          <a:lstStyle/>
          <a:p>
            <a:pPr>
              <a:tabLst>
                <a:tab pos="3048000" algn="l"/>
              </a:tabLst>
            </a:pPr>
            <a:r>
              <a:rPr lang="en-US" altLang="ja-JP" sz="2000" b="1" dirty="0">
                <a:latin typeface="メイリオ" panose="020B0604030504040204" pitchFamily="50" charset="-128"/>
                <a:ea typeface="メイリオ" panose="020B0604030504040204" pitchFamily="50" charset="-128"/>
                <a:cs typeface="メイリオ" panose="020B0604030504040204" pitchFamily="50" charset="-128"/>
              </a:rPr>
              <a:t>Ⅴ</a:t>
            </a:r>
            <a:r>
              <a:rPr lang="en-US" altLang="ja-JP" sz="2000" b="1" dirty="0" smtClean="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000" b="1" dirty="0" smtClean="0">
                <a:latin typeface="メイリオ" panose="020B0604030504040204" pitchFamily="50" charset="-128"/>
                <a:ea typeface="メイリオ" panose="020B0604030504040204" pitchFamily="50" charset="-128"/>
                <a:cs typeface="メイリオ" panose="020B0604030504040204" pitchFamily="50" charset="-128"/>
              </a:rPr>
              <a:t>確認問題 </a:t>
            </a:r>
            <a:r>
              <a:rPr lang="en-US" altLang="ja-JP" sz="2000" b="1"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000" b="1" dirty="0" smtClean="0">
                <a:latin typeface="メイリオ" panose="020B0604030504040204" pitchFamily="50" charset="-128"/>
                <a:ea typeface="メイリオ" panose="020B0604030504040204" pitchFamily="50" charset="-128"/>
                <a:cs typeface="メイリオ" panose="020B0604030504040204" pitchFamily="50" charset="-128"/>
              </a:rPr>
              <a:t>答え</a:t>
            </a:r>
            <a:endParaRPr kumimoji="1" lang="ja-JP" altLang="en-US" sz="20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6" name="台形 25"/>
          <p:cNvSpPr/>
          <p:nvPr/>
        </p:nvSpPr>
        <p:spPr>
          <a:xfrm rot="10800000">
            <a:off x="748813" y="1477230"/>
            <a:ext cx="3839185" cy="489490"/>
          </a:xfrm>
          <a:prstGeom prst="trapezoid">
            <a:avLst>
              <a:gd name="adj" fmla="val 36729"/>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台形 18"/>
          <p:cNvSpPr/>
          <p:nvPr/>
        </p:nvSpPr>
        <p:spPr>
          <a:xfrm rot="16200000">
            <a:off x="1315020" y="3168465"/>
            <a:ext cx="4964216" cy="1581744"/>
          </a:xfrm>
          <a:prstGeom prst="trapezoid">
            <a:avLst>
              <a:gd name="adj" fmla="val 31309"/>
            </a:avLst>
          </a:prstGeom>
          <a:solidFill>
            <a:srgbClr val="EAEAE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台形 17"/>
          <p:cNvSpPr/>
          <p:nvPr/>
        </p:nvSpPr>
        <p:spPr>
          <a:xfrm rot="5400000">
            <a:off x="-1006831" y="3188589"/>
            <a:ext cx="4976106" cy="1553388"/>
          </a:xfrm>
          <a:prstGeom prst="trapezoid">
            <a:avLst>
              <a:gd name="adj" fmla="val 31824"/>
            </a:avLst>
          </a:prstGeom>
          <a:solidFill>
            <a:srgbClr val="EAEAE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台形 1"/>
          <p:cNvSpPr/>
          <p:nvPr/>
        </p:nvSpPr>
        <p:spPr>
          <a:xfrm>
            <a:off x="704528" y="4571470"/>
            <a:ext cx="3883470" cy="1881863"/>
          </a:xfrm>
          <a:prstGeom prst="trapezoid">
            <a:avLst>
              <a:gd name="adj" fmla="val 42297"/>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台形 10"/>
          <p:cNvSpPr/>
          <p:nvPr/>
        </p:nvSpPr>
        <p:spPr>
          <a:xfrm>
            <a:off x="1498228" y="2657581"/>
            <a:ext cx="2279695" cy="1688196"/>
          </a:xfrm>
          <a:prstGeom prst="trapezoid">
            <a:avLst>
              <a:gd name="adj" fmla="val 44064"/>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p:cNvSpPr/>
          <p:nvPr/>
        </p:nvSpPr>
        <p:spPr>
          <a:xfrm>
            <a:off x="1498228" y="4341114"/>
            <a:ext cx="2277070" cy="291069"/>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p:cNvSpPr/>
          <p:nvPr/>
        </p:nvSpPr>
        <p:spPr>
          <a:xfrm>
            <a:off x="2257916" y="1966720"/>
            <a:ext cx="748339" cy="690861"/>
          </a:xfrm>
          <a:prstGeom prst="rect">
            <a:avLst/>
          </a:prstGeom>
          <a:solidFill>
            <a:srgbClr val="C4A14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L 字 20"/>
          <p:cNvSpPr/>
          <p:nvPr/>
        </p:nvSpPr>
        <p:spPr>
          <a:xfrm>
            <a:off x="2325310" y="2322996"/>
            <a:ext cx="138647" cy="40975"/>
          </a:xfrm>
          <a:prstGeom prst="corner">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2539083" y="2060872"/>
            <a:ext cx="397692" cy="504056"/>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r>
              <a:rPr lang="ja-JP" altLang="en-US" sz="800" dirty="0" smtClean="0">
                <a:solidFill>
                  <a:schemeClr val="tx1"/>
                </a:solidFill>
                <a:latin typeface="HG丸ｺﾞｼｯｸM-PRO" panose="020F0600000000000000" pitchFamily="50" charset="-128"/>
                <a:ea typeface="HG丸ｺﾞｼｯｸM-PRO" panose="020F0600000000000000" pitchFamily="50" charset="-128"/>
              </a:rPr>
              <a:t>ドアの</a:t>
            </a:r>
            <a:endParaRPr lang="en-US" altLang="ja-JP" sz="800" dirty="0" smtClean="0">
              <a:solidFill>
                <a:schemeClr val="tx1"/>
              </a:solidFill>
              <a:latin typeface="HG丸ｺﾞｼｯｸM-PRO" panose="020F0600000000000000" pitchFamily="50" charset="-128"/>
              <a:ea typeface="HG丸ｺﾞｼｯｸM-PRO" panose="020F0600000000000000" pitchFamily="50" charset="-128"/>
            </a:endParaRPr>
          </a:p>
          <a:p>
            <a:pPr algn="ctr"/>
            <a:r>
              <a:rPr lang="ja-JP" altLang="en-US" sz="800" dirty="0" smtClean="0">
                <a:solidFill>
                  <a:schemeClr val="tx1"/>
                </a:solidFill>
                <a:latin typeface="HG丸ｺﾞｼｯｸM-PRO" panose="020F0600000000000000" pitchFamily="50" charset="-128"/>
                <a:ea typeface="HG丸ｺﾞｼｯｸM-PRO" panose="020F0600000000000000" pitchFamily="50" charset="-128"/>
              </a:rPr>
              <a:t>開閉に</a:t>
            </a:r>
            <a:endParaRPr lang="en-US" altLang="ja-JP" sz="800" dirty="0" smtClean="0">
              <a:solidFill>
                <a:schemeClr val="tx1"/>
              </a:solidFill>
              <a:latin typeface="HG丸ｺﾞｼｯｸM-PRO" panose="020F0600000000000000" pitchFamily="50" charset="-128"/>
              <a:ea typeface="HG丸ｺﾞｼｯｸM-PRO" panose="020F0600000000000000" pitchFamily="50" charset="-128"/>
            </a:endParaRPr>
          </a:p>
          <a:p>
            <a:pPr algn="ctr"/>
            <a:r>
              <a:rPr lang="ja-JP" altLang="en-US" sz="800" dirty="0" smtClean="0">
                <a:solidFill>
                  <a:schemeClr val="tx1"/>
                </a:solidFill>
                <a:latin typeface="HG丸ｺﾞｼｯｸM-PRO" panose="020F0600000000000000" pitchFamily="50" charset="-128"/>
                <a:ea typeface="HG丸ｺﾞｼｯｸM-PRO" panose="020F0600000000000000" pitchFamily="50" charset="-128"/>
              </a:rPr>
              <a:t>注意</a:t>
            </a:r>
            <a:endParaRPr kumimoji="1" lang="ja-JP" altLang="en-US" sz="800" dirty="0">
              <a:solidFill>
                <a:schemeClr val="tx1"/>
              </a:solidFill>
              <a:latin typeface="HG丸ｺﾞｼｯｸM-PRO" panose="020F0600000000000000" pitchFamily="50" charset="-128"/>
              <a:ea typeface="HG丸ｺﾞｼｯｸM-PRO" panose="020F0600000000000000" pitchFamily="50" charset="-128"/>
            </a:endParaRPr>
          </a:p>
        </p:txBody>
      </p:sp>
      <p:grpSp>
        <p:nvGrpSpPr>
          <p:cNvPr id="7" name="グループ化 6"/>
          <p:cNvGrpSpPr/>
          <p:nvPr/>
        </p:nvGrpSpPr>
        <p:grpSpPr>
          <a:xfrm>
            <a:off x="1481222" y="4198110"/>
            <a:ext cx="2279695" cy="145468"/>
            <a:chOff x="7329264" y="4634843"/>
            <a:chExt cx="2113525" cy="162309"/>
          </a:xfrm>
        </p:grpSpPr>
        <p:sp>
          <p:nvSpPr>
            <p:cNvPr id="20" name="台形 19"/>
            <p:cNvSpPr/>
            <p:nvPr/>
          </p:nvSpPr>
          <p:spPr>
            <a:xfrm>
              <a:off x="7329264" y="4634843"/>
              <a:ext cx="2113525" cy="157602"/>
            </a:xfrm>
            <a:prstGeom prst="trapezoid">
              <a:avLst>
                <a:gd name="adj" fmla="val 36729"/>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台形 21"/>
            <p:cNvSpPr/>
            <p:nvPr/>
          </p:nvSpPr>
          <p:spPr>
            <a:xfrm>
              <a:off x="7617296" y="4637370"/>
              <a:ext cx="207640" cy="157602"/>
            </a:xfrm>
            <a:prstGeom prst="trapezoid">
              <a:avLst>
                <a:gd name="adj" fmla="val 3672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台形 22"/>
            <p:cNvSpPr/>
            <p:nvPr/>
          </p:nvSpPr>
          <p:spPr>
            <a:xfrm>
              <a:off x="8089820" y="4639550"/>
              <a:ext cx="207640" cy="157602"/>
            </a:xfrm>
            <a:prstGeom prst="trapezoid">
              <a:avLst>
                <a:gd name="adj" fmla="val 3672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台形 23"/>
            <p:cNvSpPr/>
            <p:nvPr/>
          </p:nvSpPr>
          <p:spPr>
            <a:xfrm>
              <a:off x="8962300" y="4637370"/>
              <a:ext cx="207640" cy="157602"/>
            </a:xfrm>
            <a:prstGeom prst="trapezoid">
              <a:avLst>
                <a:gd name="adj" fmla="val 3672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台形 24"/>
            <p:cNvSpPr/>
            <p:nvPr/>
          </p:nvSpPr>
          <p:spPr>
            <a:xfrm>
              <a:off x="8530252" y="4637370"/>
              <a:ext cx="207640" cy="157602"/>
            </a:xfrm>
            <a:prstGeom prst="trapezoid">
              <a:avLst>
                <a:gd name="adj" fmla="val 3672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7" name="台形 26"/>
          <p:cNvSpPr/>
          <p:nvPr/>
        </p:nvSpPr>
        <p:spPr>
          <a:xfrm>
            <a:off x="1369542" y="4345777"/>
            <a:ext cx="2510081" cy="526274"/>
          </a:xfrm>
          <a:prstGeom prst="trapezoid">
            <a:avLst>
              <a:gd name="adj" fmla="val 20786"/>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台形 27"/>
          <p:cNvSpPr/>
          <p:nvPr/>
        </p:nvSpPr>
        <p:spPr>
          <a:xfrm rot="5400000">
            <a:off x="552984" y="2938509"/>
            <a:ext cx="1168353" cy="776694"/>
          </a:xfrm>
          <a:prstGeom prst="trapezoid">
            <a:avLst>
              <a:gd name="adj" fmla="val 36729"/>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kumimoji="1" lang="ja-JP" altLang="en-US" dirty="0" smtClean="0">
                <a:solidFill>
                  <a:schemeClr val="tx1"/>
                </a:solidFill>
              </a:rPr>
              <a:t>転倒注意</a:t>
            </a:r>
            <a:endParaRPr kumimoji="1" lang="ja-JP" altLang="en-US" dirty="0">
              <a:solidFill>
                <a:schemeClr val="tx1"/>
              </a:solidFill>
            </a:endParaRPr>
          </a:p>
        </p:txBody>
      </p:sp>
      <p:sp>
        <p:nvSpPr>
          <p:cNvPr id="29" name="テキスト ボックス 28"/>
          <p:cNvSpPr txBox="1"/>
          <p:nvPr/>
        </p:nvSpPr>
        <p:spPr>
          <a:xfrm>
            <a:off x="4876033" y="1943563"/>
            <a:ext cx="4613471" cy="954107"/>
          </a:xfrm>
          <a:prstGeom prst="rect">
            <a:avLst/>
          </a:prstGeom>
          <a:noFill/>
        </p:spPr>
        <p:txBody>
          <a:bodyPr wrap="square" rtlCol="0">
            <a:spAutoFit/>
          </a:bodyPr>
          <a:lstStyle/>
          <a:p>
            <a:pPr marL="725488" indent="-725488"/>
            <a:r>
              <a:rPr lang="ja-JP" altLang="en-US" sz="2800" dirty="0" smtClean="0">
                <a:latin typeface="HG創英角ｺﾞｼｯｸUB" panose="020B0909000000000000" pitchFamily="49" charset="-128"/>
                <a:ea typeface="HG創英角ｺﾞｼｯｸUB" panose="020B0909000000000000" pitchFamily="49" charset="-128"/>
              </a:rPr>
              <a:t>□　床にある荷物や水たまりを取り除く</a:t>
            </a:r>
            <a:endParaRPr lang="en-US" altLang="ja-JP" sz="2800" dirty="0" smtClean="0">
              <a:latin typeface="HG創英角ｺﾞｼｯｸUB" panose="020B0909000000000000" pitchFamily="49" charset="-128"/>
              <a:ea typeface="HG創英角ｺﾞｼｯｸUB" panose="020B0909000000000000" pitchFamily="49" charset="-128"/>
            </a:endParaRPr>
          </a:p>
        </p:txBody>
      </p:sp>
      <p:sp>
        <p:nvSpPr>
          <p:cNvPr id="30" name="テキスト ボックス 29"/>
          <p:cNvSpPr txBox="1"/>
          <p:nvPr/>
        </p:nvSpPr>
        <p:spPr>
          <a:xfrm>
            <a:off x="4880992" y="3052141"/>
            <a:ext cx="4608512" cy="1815882"/>
          </a:xfrm>
          <a:prstGeom prst="rect">
            <a:avLst/>
          </a:prstGeom>
          <a:noFill/>
        </p:spPr>
        <p:txBody>
          <a:bodyPr wrap="square" rtlCol="0">
            <a:spAutoFit/>
          </a:bodyPr>
          <a:lstStyle/>
          <a:p>
            <a:pPr marL="725488" indent="-725488"/>
            <a:r>
              <a:rPr lang="ja-JP" altLang="en-US" sz="2800" dirty="0" smtClean="0">
                <a:latin typeface="HG創英角ｺﾞｼｯｸUB" panose="020B0909000000000000" pitchFamily="49" charset="-128"/>
                <a:ea typeface="HG創英角ｺﾞｼｯｸUB" panose="020B0909000000000000" pitchFamily="49" charset="-128"/>
              </a:rPr>
              <a:t>□　スロープなどで段差を解消する、または、</a:t>
            </a:r>
            <a:endParaRPr lang="en-US" altLang="ja-JP" sz="2800" dirty="0" smtClean="0">
              <a:latin typeface="HG創英角ｺﾞｼｯｸUB" panose="020B0909000000000000" pitchFamily="49" charset="-128"/>
              <a:ea typeface="HG創英角ｺﾞｼｯｸUB" panose="020B0909000000000000" pitchFamily="49" charset="-128"/>
            </a:endParaRPr>
          </a:p>
          <a:p>
            <a:pPr marL="725488" indent="-725488"/>
            <a:r>
              <a:rPr lang="ja-JP" altLang="en-US" sz="2800" dirty="0">
                <a:latin typeface="HG創英角ｺﾞｼｯｸUB" panose="020B0909000000000000" pitchFamily="49" charset="-128"/>
                <a:ea typeface="HG創英角ｺﾞｼｯｸUB" panose="020B0909000000000000" pitchFamily="49" charset="-128"/>
              </a:rPr>
              <a:t>　</a:t>
            </a:r>
            <a:r>
              <a:rPr lang="ja-JP" altLang="en-US" sz="2800" dirty="0" smtClean="0">
                <a:latin typeface="HG創英角ｺﾞｼｯｸUB" panose="020B0909000000000000" pitchFamily="49" charset="-128"/>
                <a:ea typeface="HG創英角ｺﾞｼｯｸUB" panose="020B0909000000000000" pitchFamily="49" charset="-128"/>
              </a:rPr>
              <a:t>　トラテープなどで危険箇所を明示する</a:t>
            </a:r>
            <a:endParaRPr lang="en-US" altLang="ja-JP" sz="2800" dirty="0" smtClean="0">
              <a:latin typeface="HG創英角ｺﾞｼｯｸUB" panose="020B0909000000000000" pitchFamily="49" charset="-128"/>
              <a:ea typeface="HG創英角ｺﾞｼｯｸUB" panose="020B0909000000000000" pitchFamily="49" charset="-128"/>
            </a:endParaRPr>
          </a:p>
        </p:txBody>
      </p:sp>
      <p:sp>
        <p:nvSpPr>
          <p:cNvPr id="31" name="テキスト ボックス 30"/>
          <p:cNvSpPr txBox="1"/>
          <p:nvPr/>
        </p:nvSpPr>
        <p:spPr>
          <a:xfrm>
            <a:off x="4880992" y="4995197"/>
            <a:ext cx="4608512" cy="954107"/>
          </a:xfrm>
          <a:prstGeom prst="rect">
            <a:avLst/>
          </a:prstGeom>
          <a:noFill/>
        </p:spPr>
        <p:txBody>
          <a:bodyPr wrap="square" rtlCol="0">
            <a:spAutoFit/>
          </a:bodyPr>
          <a:lstStyle/>
          <a:p>
            <a:pPr marL="725488" indent="-725488"/>
            <a:r>
              <a:rPr lang="ja-JP" altLang="en-US" sz="2800" dirty="0" smtClean="0">
                <a:latin typeface="HG創英角ｺﾞｼｯｸUB" panose="020B0909000000000000" pitchFamily="49" charset="-128"/>
                <a:ea typeface="HG創英角ｺﾞｼｯｸUB" panose="020B0909000000000000" pitchFamily="49" charset="-128"/>
              </a:rPr>
              <a:t>□　ステッカーを掲示し、注意喚起する</a:t>
            </a:r>
            <a:endParaRPr lang="en-US" altLang="ja-JP" sz="2800" dirty="0" smtClean="0">
              <a:latin typeface="HG創英角ｺﾞｼｯｸUB" panose="020B0909000000000000" pitchFamily="49" charset="-128"/>
              <a:ea typeface="HG創英角ｺﾞｼｯｸUB" panose="020B0909000000000000" pitchFamily="49" charset="-128"/>
            </a:endParaRPr>
          </a:p>
        </p:txBody>
      </p:sp>
      <p:pic>
        <p:nvPicPr>
          <p:cNvPr id="33" name="Picture 9" descr="C:\Users\AANGC\Desktop\STOP！転倒災害プロジェクト.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45288" y="180000"/>
            <a:ext cx="2160240" cy="567233"/>
          </a:xfrm>
          <a:prstGeom prst="rect">
            <a:avLst/>
          </a:prstGeom>
          <a:noFill/>
          <a:extLst>
            <a:ext uri="{909E8E84-426E-40DD-AFC4-6F175D3DCCD1}">
              <a14:hiddenFill xmlns:a14="http://schemas.microsoft.com/office/drawing/2010/main">
                <a:solidFill>
                  <a:srgbClr val="FFFFFF"/>
                </a:solidFill>
              </a14:hiddenFill>
            </a:ext>
          </a:extLst>
        </p:spPr>
      </p:pic>
      <p:sp>
        <p:nvSpPr>
          <p:cNvPr id="35" name="テキスト ボックス 34"/>
          <p:cNvSpPr txBox="1"/>
          <p:nvPr/>
        </p:nvSpPr>
        <p:spPr>
          <a:xfrm>
            <a:off x="200472" y="961564"/>
            <a:ext cx="8856984" cy="523220"/>
          </a:xfrm>
          <a:prstGeom prst="rect">
            <a:avLst/>
          </a:prstGeom>
          <a:noFill/>
        </p:spPr>
        <p:txBody>
          <a:bodyPr wrap="square" rtlCol="0">
            <a:spAutoFit/>
          </a:bodyPr>
          <a:lstStyle/>
          <a:p>
            <a:r>
              <a:rPr lang="ja-JP" altLang="en-US" sz="2800" dirty="0">
                <a:solidFill>
                  <a:srgbClr val="FFC000"/>
                </a:solidFill>
                <a:latin typeface="HG創英角ｺﾞｼｯｸUB" panose="020B0909000000000000" pitchFamily="49" charset="-128"/>
                <a:ea typeface="HG創英角ｺﾞｼｯｸUB" panose="020B0909000000000000" pitchFamily="49" charset="-128"/>
              </a:rPr>
              <a:t>　</a:t>
            </a:r>
            <a:r>
              <a:rPr lang="ja-JP" altLang="en-US" sz="2800" dirty="0" smtClean="0">
                <a:solidFill>
                  <a:srgbClr val="FFC000"/>
                </a:solidFill>
                <a:latin typeface="HG創英角ｺﾞｼｯｸUB" panose="020B0909000000000000" pitchFamily="49" charset="-128"/>
                <a:ea typeface="HG創英角ｺﾞｼｯｸUB" panose="020B0909000000000000" pitchFamily="49" charset="-128"/>
              </a:rPr>
              <a:t> </a:t>
            </a:r>
            <a:r>
              <a:rPr lang="ja-JP" altLang="en-US" sz="2800" dirty="0" smtClean="0">
                <a:solidFill>
                  <a:schemeClr val="bg1">
                    <a:lumMod val="50000"/>
                  </a:schemeClr>
                </a:solidFill>
                <a:latin typeface="HG創英角ｺﾞｼｯｸUB" panose="020B0909000000000000" pitchFamily="49" charset="-128"/>
                <a:ea typeface="HG創英角ｺﾞｼｯｸUB" panose="020B0909000000000000" pitchFamily="49" charset="-128"/>
              </a:rPr>
              <a:t>どこに転倒の危険があるかお分かりでしょうか？</a:t>
            </a:r>
            <a:endParaRPr kumimoji="1" lang="ja-JP" altLang="en-US" sz="2800" dirty="0">
              <a:solidFill>
                <a:schemeClr val="bg1">
                  <a:lumMod val="50000"/>
                </a:schemeClr>
              </a:solidFill>
              <a:latin typeface="HG創英角ｺﾞｼｯｸUB" panose="020B0909000000000000" pitchFamily="49" charset="-128"/>
              <a:ea typeface="HG創英角ｺﾞｼｯｸUB" panose="020B0909000000000000" pitchFamily="49" charset="-128"/>
            </a:endParaRPr>
          </a:p>
        </p:txBody>
      </p:sp>
      <p:grpSp>
        <p:nvGrpSpPr>
          <p:cNvPr id="5" name="グループ化 4"/>
          <p:cNvGrpSpPr/>
          <p:nvPr/>
        </p:nvGrpSpPr>
        <p:grpSpPr>
          <a:xfrm>
            <a:off x="2878565" y="3326856"/>
            <a:ext cx="470095" cy="414273"/>
            <a:chOff x="2878565" y="3326856"/>
            <a:chExt cx="470095" cy="414273"/>
          </a:xfrm>
        </p:grpSpPr>
        <p:sp>
          <p:nvSpPr>
            <p:cNvPr id="37" name="円/楕円 36"/>
            <p:cNvSpPr/>
            <p:nvPr/>
          </p:nvSpPr>
          <p:spPr>
            <a:xfrm>
              <a:off x="2878565" y="3326856"/>
              <a:ext cx="339466" cy="291068"/>
            </a:xfrm>
            <a:prstGeom prst="ellipse">
              <a:avLst/>
            </a:prstGeom>
            <a:solidFill>
              <a:schemeClr val="bg1"/>
            </a:solidFill>
            <a:ln>
              <a:solidFill>
                <a:srgbClr val="93CDDD"/>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8" name="円/楕円 37"/>
            <p:cNvSpPr/>
            <p:nvPr/>
          </p:nvSpPr>
          <p:spPr>
            <a:xfrm>
              <a:off x="3009194" y="3450061"/>
              <a:ext cx="339466" cy="291068"/>
            </a:xfrm>
            <a:prstGeom prst="ellipse">
              <a:avLst/>
            </a:prstGeom>
            <a:solidFill>
              <a:schemeClr val="bg1"/>
            </a:solidFill>
            <a:ln>
              <a:solidFill>
                <a:srgbClr val="93CDDD"/>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円/楕円 38"/>
            <p:cNvSpPr/>
            <p:nvPr/>
          </p:nvSpPr>
          <p:spPr>
            <a:xfrm>
              <a:off x="2878565" y="3545157"/>
              <a:ext cx="300362" cy="195972"/>
            </a:xfrm>
            <a:prstGeom prst="ellipse">
              <a:avLst/>
            </a:prstGeom>
            <a:solidFill>
              <a:schemeClr val="bg1"/>
            </a:solidFill>
            <a:ln>
              <a:solidFill>
                <a:srgbClr val="93CDDD"/>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sp>
        <p:nvSpPr>
          <p:cNvPr id="40" name="直方体 39"/>
          <p:cNvSpPr/>
          <p:nvPr/>
        </p:nvSpPr>
        <p:spPr>
          <a:xfrm>
            <a:off x="1457524" y="5103084"/>
            <a:ext cx="802375" cy="640350"/>
          </a:xfrm>
          <a:prstGeom prst="cube">
            <a:avLst/>
          </a:prstGeom>
          <a:solidFill>
            <a:schemeClr val="bg1"/>
          </a:solidFill>
          <a:ln w="28575">
            <a:solidFill>
              <a:srgbClr val="C4A14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434467050"/>
      </p:ext>
    </p:extLst>
  </p:cSld>
  <p:clrMapOvr>
    <a:masterClrMapping/>
  </p:clrMapOvr>
  <mc:AlternateContent xmlns:mc="http://schemas.openxmlformats.org/markup-compatibility/2006" xmlns:p14="http://schemas.microsoft.com/office/powerpoint/2010/main">
    <mc:Choice Requires="p14">
      <p:transition p14:dur="100" advClick="0" advTm="15000">
        <p:cut/>
      </p:transition>
    </mc:Choice>
    <mc:Fallback xmlns="">
      <p:transition advClick="0" advTm="15000">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childTnLst>
                                </p:cTn>
                              </p:par>
                            </p:childTnLst>
                          </p:cTn>
                        </p:par>
                        <p:par>
                          <p:cTn id="8" fill="hold">
                            <p:stCondLst>
                              <p:cond delay="1000"/>
                            </p:stCondLst>
                            <p:childTnLst>
                              <p:par>
                                <p:cTn id="9" presetID="10" presetClass="entr" presetSubtype="0" fill="hold" grpId="0" nodeType="afterEffect">
                                  <p:stCondLst>
                                    <p:cond delay="200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childTnLst>
                                </p:cTn>
                              </p:par>
                              <p:par>
                                <p:cTn id="12" presetID="10" presetClass="entr" presetSubtype="0" fill="hold" grpId="1" nodeType="withEffect">
                                  <p:stCondLst>
                                    <p:cond delay="200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1000"/>
                                        <p:tgtEl>
                                          <p:spTgt spid="27"/>
                                        </p:tgtEl>
                                      </p:cBhvr>
                                    </p:animEffect>
                                  </p:childTnLst>
                                </p:cTn>
                              </p:par>
                            </p:childTnLst>
                          </p:cTn>
                        </p:par>
                        <p:par>
                          <p:cTn id="15" fill="hold">
                            <p:stCondLst>
                              <p:cond delay="4000"/>
                            </p:stCondLst>
                            <p:childTnLst>
                              <p:par>
                                <p:cTn id="16" presetID="10" presetClass="exit" presetSubtype="0" fill="hold" grpId="2" nodeType="afterEffect">
                                  <p:stCondLst>
                                    <p:cond delay="0"/>
                                  </p:stCondLst>
                                  <p:childTnLst>
                                    <p:animEffect transition="out" filter="fade">
                                      <p:cBhvr>
                                        <p:cTn id="17" dur="1000"/>
                                        <p:tgtEl>
                                          <p:spTgt spid="27"/>
                                        </p:tgtEl>
                                      </p:cBhvr>
                                    </p:animEffect>
                                    <p:set>
                                      <p:cBhvr>
                                        <p:cTn id="18" dur="1" fill="hold">
                                          <p:stCondLst>
                                            <p:cond delay="999"/>
                                          </p:stCondLst>
                                        </p:cTn>
                                        <p:tgtEl>
                                          <p:spTgt spid="27"/>
                                        </p:tgtEl>
                                        <p:attrNameLst>
                                          <p:attrName>style.visibility</p:attrName>
                                        </p:attrNameLst>
                                      </p:cBhvr>
                                      <p:to>
                                        <p:strVal val="hidden"/>
                                      </p:to>
                                    </p:set>
                                  </p:childTnLst>
                                </p:cTn>
                              </p:par>
                            </p:childTnLst>
                          </p:cTn>
                        </p:par>
                        <p:par>
                          <p:cTn id="19" fill="hold">
                            <p:stCondLst>
                              <p:cond delay="5000"/>
                            </p:stCondLst>
                            <p:childTnLst>
                              <p:par>
                                <p:cTn id="20" presetID="10"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childTnLst>
                                </p:cTn>
                              </p:par>
                            </p:childTnLst>
                          </p:cTn>
                        </p:par>
                        <p:par>
                          <p:cTn id="23" fill="hold">
                            <p:stCondLst>
                              <p:cond delay="6000"/>
                            </p:stCondLst>
                            <p:childTnLst>
                              <p:par>
                                <p:cTn id="24" presetID="10" presetClass="entr" presetSubtype="0" fill="hold" grpId="0" nodeType="afterEffect">
                                  <p:stCondLst>
                                    <p:cond delay="2000"/>
                                  </p:stCondLst>
                                  <p:childTnLst>
                                    <p:set>
                                      <p:cBhvr>
                                        <p:cTn id="25" dur="1" fill="hold">
                                          <p:stCondLst>
                                            <p:cond delay="0"/>
                                          </p:stCondLst>
                                        </p:cTn>
                                        <p:tgtEl>
                                          <p:spTgt spid="31"/>
                                        </p:tgtEl>
                                        <p:attrNameLst>
                                          <p:attrName>style.visibility</p:attrName>
                                        </p:attrNameLst>
                                      </p:cBhvr>
                                      <p:to>
                                        <p:strVal val="visible"/>
                                      </p:to>
                                    </p:set>
                                    <p:animEffect transition="in" filter="fade">
                                      <p:cBhvr>
                                        <p:cTn id="26" dur="1000"/>
                                        <p:tgtEl>
                                          <p:spTgt spid="31"/>
                                        </p:tgtEl>
                                      </p:cBhvr>
                                    </p:animEffect>
                                  </p:childTnLst>
                                </p:cTn>
                              </p:par>
                              <p:par>
                                <p:cTn id="27" presetID="10" presetClass="entr" presetSubtype="0" fill="hold" grpId="0" nodeType="withEffect">
                                  <p:stCondLst>
                                    <p:cond delay="200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childTnLst>
                                </p:cTn>
                              </p:par>
                              <p:par>
                                <p:cTn id="30" presetID="10" presetClass="entr" presetSubtype="0" fill="hold" grpId="0" nodeType="withEffect">
                                  <p:stCondLst>
                                    <p:cond delay="2000"/>
                                  </p:stCondLst>
                                  <p:childTnLst>
                                    <p:set>
                                      <p:cBhvr>
                                        <p:cTn id="31" dur="1" fill="hold">
                                          <p:stCondLst>
                                            <p:cond delay="0"/>
                                          </p:stCondLst>
                                        </p:cTn>
                                        <p:tgtEl>
                                          <p:spTgt spid="28"/>
                                        </p:tgtEl>
                                        <p:attrNameLst>
                                          <p:attrName>style.visibility</p:attrName>
                                        </p:attrNameLst>
                                      </p:cBhvr>
                                      <p:to>
                                        <p:strVal val="visible"/>
                                      </p:to>
                                    </p:set>
                                    <p:animEffect transition="in" filter="fade">
                                      <p:cBhvr>
                                        <p:cTn id="32"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7" grpId="1" animBg="1"/>
      <p:bldP spid="27" grpId="2" animBg="1"/>
      <p:bldP spid="28" grpId="0" animBg="1"/>
      <p:bldP spid="29" grpId="0"/>
      <p:bldP spid="30" grpId="0"/>
      <p:bldP spid="3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p:cNvSpPr/>
          <p:nvPr/>
        </p:nvSpPr>
        <p:spPr>
          <a:xfrm>
            <a:off x="0" y="-2"/>
            <a:ext cx="9906000" cy="72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288000" tIns="144000" bIns="0" rtlCol="0" anchor="ctr"/>
          <a:lstStyle/>
          <a:p>
            <a:pPr>
              <a:tabLst>
                <a:tab pos="3048000" algn="l"/>
              </a:tabLst>
            </a:pPr>
            <a:r>
              <a:rPr lang="en-US" altLang="ja-JP" sz="2000" b="1" dirty="0">
                <a:latin typeface="メイリオ" panose="020B0604030504040204" pitchFamily="50" charset="-128"/>
                <a:ea typeface="メイリオ" panose="020B0604030504040204" pitchFamily="50" charset="-128"/>
                <a:cs typeface="メイリオ" panose="020B0604030504040204" pitchFamily="50" charset="-128"/>
              </a:rPr>
              <a:t>Ⅵ</a:t>
            </a:r>
            <a:r>
              <a:rPr lang="en-US" altLang="ja-JP" sz="2000" b="1" dirty="0" smtClean="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おわり</a:t>
            </a:r>
            <a:r>
              <a:rPr lang="ja-JP" altLang="en-US" sz="2000" b="1" dirty="0" smtClean="0">
                <a:latin typeface="メイリオ" panose="020B0604030504040204" pitchFamily="50" charset="-128"/>
                <a:ea typeface="メイリオ" panose="020B0604030504040204" pitchFamily="50" charset="-128"/>
                <a:cs typeface="メイリオ" panose="020B0604030504040204" pitchFamily="50" charset="-128"/>
              </a:rPr>
              <a:t>に  </a:t>
            </a:r>
            <a:r>
              <a:rPr lang="en-US" altLang="ja-JP" sz="2000" b="1"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000" b="1" dirty="0" smtClean="0">
                <a:latin typeface="メイリオ" panose="020B0604030504040204" pitchFamily="50" charset="-128"/>
                <a:ea typeface="メイリオ" panose="020B0604030504040204" pitchFamily="50" charset="-128"/>
                <a:cs typeface="メイリオ" panose="020B0604030504040204" pitchFamily="50" charset="-128"/>
              </a:rPr>
              <a:t>①</a:t>
            </a:r>
            <a:endParaRPr kumimoji="1" lang="ja-JP" altLang="en-US" sz="20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076" name="Rectangle 7"/>
          <p:cNvSpPr>
            <a:spLocks noChangeArrowheads="1"/>
          </p:cNvSpPr>
          <p:nvPr/>
        </p:nvSpPr>
        <p:spPr bwMode="auto">
          <a:xfrm>
            <a:off x="7" y="0"/>
            <a:ext cx="184731" cy="369332"/>
          </a:xfrm>
          <a:prstGeom prst="rect">
            <a:avLst/>
          </a:prstGeom>
          <a:noFill/>
          <a:ln w="9525">
            <a:noFill/>
            <a:miter lim="800000"/>
            <a:headEnd/>
            <a:tailEnd/>
          </a:ln>
        </p:spPr>
        <p:txBody>
          <a:bodyPr wrap="none" anchor="ctr">
            <a:spAutoFit/>
          </a:bodyPr>
          <a:lstStyle/>
          <a:p>
            <a:endParaRPr lang="ja-JP" altLang="en-US" dirty="0">
              <a:solidFill>
                <a:srgbClr val="000000"/>
              </a:solidFill>
            </a:endParaRPr>
          </a:p>
        </p:txBody>
      </p:sp>
      <p:sp>
        <p:nvSpPr>
          <p:cNvPr id="7" name="テキスト ボックス 6"/>
          <p:cNvSpPr txBox="1"/>
          <p:nvPr/>
        </p:nvSpPr>
        <p:spPr>
          <a:xfrm>
            <a:off x="416496" y="838453"/>
            <a:ext cx="9145016" cy="646331"/>
          </a:xfrm>
          <a:prstGeom prst="rect">
            <a:avLst/>
          </a:prstGeom>
          <a:noFill/>
        </p:spPr>
        <p:txBody>
          <a:bodyPr wrap="square" rtlCol="0">
            <a:spAutoFit/>
          </a:bodyPr>
          <a:lstStyle/>
          <a:p>
            <a:pPr algn="ctr"/>
            <a:r>
              <a:rPr lang="ja-JP" altLang="en-US" sz="3600" dirty="0">
                <a:latin typeface="HG創英角ｺﾞｼｯｸUB" panose="020B0909000000000000" pitchFamily="49" charset="-128"/>
                <a:ea typeface="HG創英角ｺﾞｼｯｸUB" panose="020B0909000000000000" pitchFamily="49" charset="-128"/>
              </a:rPr>
              <a:t>まとめ</a:t>
            </a:r>
            <a:endParaRPr lang="en-US" altLang="ja-JP" sz="3600" dirty="0" smtClean="0">
              <a:latin typeface="HG創英角ｺﾞｼｯｸUB" panose="020B0909000000000000" pitchFamily="49" charset="-128"/>
              <a:ea typeface="HG創英角ｺﾞｼｯｸUB" panose="020B0909000000000000" pitchFamily="49" charset="-128"/>
            </a:endParaRPr>
          </a:p>
        </p:txBody>
      </p:sp>
      <p:sp>
        <p:nvSpPr>
          <p:cNvPr id="8" name="テキスト ボックス 7"/>
          <p:cNvSpPr txBox="1"/>
          <p:nvPr/>
        </p:nvSpPr>
        <p:spPr>
          <a:xfrm>
            <a:off x="416496" y="2627034"/>
            <a:ext cx="9206476" cy="3847207"/>
          </a:xfrm>
          <a:prstGeom prst="rect">
            <a:avLst/>
          </a:prstGeom>
          <a:noFill/>
        </p:spPr>
        <p:txBody>
          <a:bodyPr wrap="square" rtlCol="0">
            <a:spAutoFit/>
          </a:bodyPr>
          <a:lstStyle/>
          <a:p>
            <a:r>
              <a:rPr lang="ja-JP" altLang="en-US" sz="2800" dirty="0" smtClean="0">
                <a:latin typeface="HG創英角ｺﾞｼｯｸUB" panose="020B0909000000000000" pitchFamily="49" charset="-128"/>
                <a:ea typeface="HG創英角ｺﾞｼｯｸUB" panose="020B0909000000000000" pitchFamily="49" charset="-128"/>
              </a:rPr>
              <a:t>□　転倒災害を防止するためには、</a:t>
            </a:r>
            <a:endParaRPr lang="en-US" altLang="ja-JP" sz="2800" dirty="0" smtClean="0">
              <a:latin typeface="HG創英角ｺﾞｼｯｸUB" panose="020B0909000000000000" pitchFamily="49" charset="-128"/>
              <a:ea typeface="HG創英角ｺﾞｼｯｸUB" panose="020B0909000000000000" pitchFamily="49" charset="-128"/>
            </a:endParaRPr>
          </a:p>
          <a:p>
            <a:pPr>
              <a:spcBef>
                <a:spcPts val="600"/>
              </a:spcBef>
            </a:pPr>
            <a:r>
              <a:rPr lang="ja-JP" altLang="en-US" sz="2800" dirty="0">
                <a:latin typeface="HG創英角ｺﾞｼｯｸUB" panose="020B0909000000000000" pitchFamily="49" charset="-128"/>
                <a:ea typeface="HG創英角ｺﾞｼｯｸUB" panose="020B0909000000000000" pitchFamily="49" charset="-128"/>
              </a:rPr>
              <a:t> </a:t>
            </a:r>
            <a:r>
              <a:rPr lang="ja-JP" altLang="en-US" sz="2800" dirty="0" smtClean="0">
                <a:latin typeface="HG創英角ｺﾞｼｯｸUB" panose="020B0909000000000000" pitchFamily="49" charset="-128"/>
                <a:ea typeface="HG創英角ｺﾞｼｯｸUB" panose="020B0909000000000000" pitchFamily="49" charset="-128"/>
              </a:rPr>
              <a:t> </a:t>
            </a:r>
            <a:r>
              <a:rPr lang="ja-JP" altLang="en-US" sz="2600" dirty="0" smtClean="0">
                <a:latin typeface="HG創英角ｺﾞｼｯｸUB" panose="020B0909000000000000" pitchFamily="49" charset="-128"/>
                <a:ea typeface="HG創英角ｺﾞｼｯｸUB" panose="020B0909000000000000" pitchFamily="49" charset="-128"/>
              </a:rPr>
              <a:t>○ ４Ｓ（整理・整頓・清掃・清潔）に取り組むこと</a:t>
            </a:r>
            <a:endParaRPr lang="en-US" altLang="ja-JP" sz="2600" dirty="0" smtClean="0">
              <a:latin typeface="HG創英角ｺﾞｼｯｸUB" panose="020B0909000000000000" pitchFamily="49" charset="-128"/>
              <a:ea typeface="HG創英角ｺﾞｼｯｸUB" panose="020B0909000000000000" pitchFamily="49" charset="-128"/>
            </a:endParaRPr>
          </a:p>
          <a:p>
            <a:pPr>
              <a:spcBef>
                <a:spcPts val="600"/>
              </a:spcBef>
            </a:pPr>
            <a:r>
              <a:rPr lang="ja-JP" altLang="en-US" sz="2600" dirty="0" smtClean="0">
                <a:latin typeface="HG創英角ｺﾞｼｯｸUB" panose="020B0909000000000000" pitchFamily="49" charset="-128"/>
                <a:ea typeface="HG創英角ｺﾞｼｯｸUB" panose="020B0909000000000000" pitchFamily="49" charset="-128"/>
              </a:rPr>
              <a:t>  ○ 転倒しにくい方法で作業すること</a:t>
            </a:r>
            <a:endParaRPr lang="en-US" altLang="ja-JP" sz="2600" dirty="0" smtClean="0">
              <a:latin typeface="HG創英角ｺﾞｼｯｸUB" panose="020B0909000000000000" pitchFamily="49" charset="-128"/>
              <a:ea typeface="HG創英角ｺﾞｼｯｸUB" panose="020B0909000000000000" pitchFamily="49" charset="-128"/>
            </a:endParaRPr>
          </a:p>
          <a:p>
            <a:pPr>
              <a:spcBef>
                <a:spcPts val="600"/>
              </a:spcBef>
            </a:pPr>
            <a:r>
              <a:rPr lang="ja-JP" altLang="en-US" sz="2600" dirty="0" smtClean="0">
                <a:latin typeface="HG創英角ｺﾞｼｯｸUB" panose="020B0909000000000000" pitchFamily="49" charset="-128"/>
                <a:ea typeface="HG創英角ｺﾞｼｯｸUB" panose="020B0909000000000000" pitchFamily="49" charset="-128"/>
              </a:rPr>
              <a:t>  ○ 作業に適した靴を選び、定期的に点検すること</a:t>
            </a:r>
            <a:endParaRPr lang="en-US" altLang="ja-JP" sz="2600" dirty="0" smtClean="0">
              <a:latin typeface="HG創英角ｺﾞｼｯｸUB" panose="020B0909000000000000" pitchFamily="49" charset="-128"/>
              <a:ea typeface="HG創英角ｺﾞｼｯｸUB" panose="020B0909000000000000" pitchFamily="49" charset="-128"/>
            </a:endParaRPr>
          </a:p>
          <a:p>
            <a:pPr marL="1071563" indent="-1071563">
              <a:spcBef>
                <a:spcPts val="600"/>
              </a:spcBef>
            </a:pPr>
            <a:r>
              <a:rPr lang="ja-JP" altLang="en-US" sz="2600" dirty="0" smtClean="0">
                <a:latin typeface="HG創英角ｺﾞｼｯｸUB" panose="020B0909000000000000" pitchFamily="49" charset="-128"/>
                <a:ea typeface="HG創英角ｺﾞｼｯｸUB" panose="020B0909000000000000" pitchFamily="49" charset="-128"/>
              </a:rPr>
              <a:t>  ○ 職場の危険マップを作成し、危険情報を共有すること</a:t>
            </a:r>
            <a:endParaRPr lang="en-US" altLang="ja-JP" sz="2600" dirty="0" smtClean="0">
              <a:latin typeface="HG創英角ｺﾞｼｯｸUB" panose="020B0909000000000000" pitchFamily="49" charset="-128"/>
              <a:ea typeface="HG創英角ｺﾞｼｯｸUB" panose="020B0909000000000000" pitchFamily="49" charset="-128"/>
            </a:endParaRPr>
          </a:p>
          <a:p>
            <a:pPr marL="820800" indent="-820800">
              <a:spcBef>
                <a:spcPts val="600"/>
              </a:spcBef>
            </a:pPr>
            <a:r>
              <a:rPr lang="ja-JP" altLang="en-US" sz="2600" dirty="0" smtClean="0">
                <a:latin typeface="HG創英角ｺﾞｼｯｸUB" panose="020B0909000000000000" pitchFamily="49" charset="-128"/>
                <a:ea typeface="HG創英角ｺﾞｼｯｸUB" panose="020B0909000000000000" pitchFamily="49" charset="-128"/>
              </a:rPr>
              <a:t>  ○ 転倒の危険性がある場所にステッカーを掲示し、注意喚起すること</a:t>
            </a:r>
            <a:endParaRPr lang="en-US" altLang="ja-JP" sz="2600" dirty="0" smtClean="0">
              <a:latin typeface="HG創英角ｺﾞｼｯｸUB" panose="020B0909000000000000" pitchFamily="49" charset="-128"/>
              <a:ea typeface="HG創英角ｺﾞｼｯｸUB" panose="020B0909000000000000" pitchFamily="49" charset="-128"/>
            </a:endParaRPr>
          </a:p>
          <a:p>
            <a:pPr marL="1071563" indent="-1071563">
              <a:spcBef>
                <a:spcPts val="600"/>
              </a:spcBef>
            </a:pPr>
            <a:r>
              <a:rPr lang="ja-JP" altLang="en-US" sz="2800" dirty="0">
                <a:latin typeface="HG創英角ｺﾞｼｯｸUB" panose="020B0909000000000000" pitchFamily="49" charset="-128"/>
                <a:ea typeface="HG創英角ｺﾞｼｯｸUB" panose="020B0909000000000000" pitchFamily="49" charset="-128"/>
              </a:rPr>
              <a:t>　</a:t>
            </a:r>
            <a:r>
              <a:rPr lang="ja-JP" altLang="en-US" sz="2800" dirty="0" smtClean="0">
                <a:latin typeface="HG創英角ｺﾞｼｯｸUB" panose="020B0909000000000000" pitchFamily="49" charset="-128"/>
                <a:ea typeface="HG創英角ｺﾞｼｯｸUB" panose="020B0909000000000000" pitchFamily="49" charset="-128"/>
              </a:rPr>
              <a:t>　                                などが重要です。</a:t>
            </a:r>
            <a:endParaRPr lang="en-US" altLang="ja-JP" sz="2800" dirty="0" smtClean="0">
              <a:latin typeface="HG創英角ｺﾞｼｯｸUB" panose="020B0909000000000000" pitchFamily="49" charset="-128"/>
              <a:ea typeface="HG創英角ｺﾞｼｯｸUB" panose="020B0909000000000000" pitchFamily="49" charset="-128"/>
            </a:endParaRPr>
          </a:p>
        </p:txBody>
      </p:sp>
      <p:sp>
        <p:nvSpPr>
          <p:cNvPr id="10" name="テキスト ボックス 9"/>
          <p:cNvSpPr txBox="1"/>
          <p:nvPr/>
        </p:nvSpPr>
        <p:spPr>
          <a:xfrm>
            <a:off x="416496" y="1538789"/>
            <a:ext cx="9145016" cy="954107"/>
          </a:xfrm>
          <a:prstGeom prst="rect">
            <a:avLst/>
          </a:prstGeom>
          <a:noFill/>
        </p:spPr>
        <p:txBody>
          <a:bodyPr wrap="square" rtlCol="0">
            <a:spAutoFit/>
          </a:bodyPr>
          <a:lstStyle/>
          <a:p>
            <a:pPr marL="725488" indent="-725488"/>
            <a:r>
              <a:rPr lang="ja-JP" altLang="en-US" sz="2800" dirty="0" smtClean="0">
                <a:latin typeface="HG創英角ｺﾞｼｯｸUB" panose="020B0909000000000000" pitchFamily="49" charset="-128"/>
                <a:ea typeface="HG創英角ｺﾞｼｯｸUB" panose="020B0909000000000000" pitchFamily="49" charset="-128"/>
              </a:rPr>
              <a:t>□　転倒災害には、「滑り」「つまずき」「踏み外し」の３つの典型的なパターンがあります。</a:t>
            </a:r>
            <a:endParaRPr lang="en-US" altLang="ja-JP" sz="2800" dirty="0" smtClean="0">
              <a:latin typeface="HG創英角ｺﾞｼｯｸUB" panose="020B0909000000000000" pitchFamily="49" charset="-128"/>
              <a:ea typeface="HG創英角ｺﾞｼｯｸUB" panose="020B0909000000000000" pitchFamily="49" charset="-128"/>
            </a:endParaRPr>
          </a:p>
        </p:txBody>
      </p:sp>
      <p:pic>
        <p:nvPicPr>
          <p:cNvPr id="12" name="Picture 9" descr="C:\Users\AANGC\Desktop\STOP！転倒災害プロジェクト.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45288" y="180000"/>
            <a:ext cx="2160240" cy="5672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5146350"/>
      </p:ext>
    </p:extLst>
  </p:cSld>
  <p:clrMapOvr>
    <a:masterClrMapping/>
  </p:clrMapOvr>
  <mc:AlternateContent xmlns:mc="http://schemas.openxmlformats.org/markup-compatibility/2006" xmlns:p14="http://schemas.microsoft.com/office/powerpoint/2010/main">
    <mc:Choice Requires="p14">
      <p:transition p14:dur="100" advTm="20000">
        <p:cut/>
      </p:transition>
    </mc:Choice>
    <mc:Fallback xmlns="">
      <p:transition advTm="20000">
        <p:cu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2"/>
            <a:ext cx="9906000" cy="72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288000" tIns="144000" bIns="0" rtlCol="0" anchor="ctr"/>
          <a:lstStyle/>
          <a:p>
            <a:r>
              <a:rPr lang="en-US" altLang="ja-JP" sz="2000" b="1" dirty="0" smtClean="0">
                <a:latin typeface="メイリオ" panose="020B0604030504040204" pitchFamily="50" charset="-128"/>
                <a:ea typeface="メイリオ" panose="020B0604030504040204" pitchFamily="50" charset="-128"/>
                <a:cs typeface="メイリオ" panose="020B0604030504040204" pitchFamily="50" charset="-128"/>
              </a:rPr>
              <a:t>Ⅰ</a:t>
            </a:r>
            <a:r>
              <a:rPr kumimoji="1" lang="ja-JP" altLang="en-US" sz="2000" b="1" dirty="0" smtClean="0">
                <a:latin typeface="メイリオ" panose="020B0604030504040204" pitchFamily="50" charset="-128"/>
                <a:ea typeface="メイリオ" panose="020B0604030504040204" pitchFamily="50" charset="-128"/>
                <a:cs typeface="メイリオ" panose="020B0604030504040204" pitchFamily="50" charset="-128"/>
              </a:rPr>
              <a:t>  はじめに </a:t>
            </a:r>
            <a:r>
              <a:rPr kumimoji="1" lang="en-US" altLang="ja-JP" sz="2000" b="1"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2000" b="1" dirty="0" smtClean="0">
                <a:latin typeface="メイリオ" panose="020B0604030504040204" pitchFamily="50" charset="-128"/>
                <a:ea typeface="メイリオ" panose="020B0604030504040204" pitchFamily="50" charset="-128"/>
                <a:cs typeface="メイリオ" panose="020B0604030504040204" pitchFamily="50" charset="-128"/>
              </a:rPr>
              <a:t>①</a:t>
            </a:r>
            <a:endParaRPr kumimoji="1" lang="ja-JP" altLang="en-US" sz="20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テキスト ボックス 7"/>
          <p:cNvSpPr txBox="1"/>
          <p:nvPr/>
        </p:nvSpPr>
        <p:spPr>
          <a:xfrm>
            <a:off x="200472" y="889556"/>
            <a:ext cx="8856984" cy="523220"/>
          </a:xfrm>
          <a:prstGeom prst="rect">
            <a:avLst/>
          </a:prstGeom>
          <a:noFill/>
        </p:spPr>
        <p:txBody>
          <a:bodyPr wrap="square" rtlCol="0">
            <a:spAutoFit/>
          </a:bodyPr>
          <a:lstStyle/>
          <a:p>
            <a:r>
              <a:rPr lang="ja-JP" altLang="en-US" sz="2800" dirty="0" smtClean="0">
                <a:solidFill>
                  <a:srgbClr val="FFC000"/>
                </a:solidFill>
                <a:latin typeface="HG創英角ｺﾞｼｯｸUB" panose="020B0909000000000000" pitchFamily="49" charset="-128"/>
                <a:ea typeface="HG創英角ｺﾞｼｯｸUB" panose="020B0909000000000000" pitchFamily="49" charset="-128"/>
              </a:rPr>
              <a:t>▶ </a:t>
            </a:r>
            <a:r>
              <a:rPr lang="ja-JP" altLang="en-US" sz="2800" dirty="0" smtClean="0">
                <a:latin typeface="HG創英角ｺﾞｼｯｸUB" panose="020B0909000000000000" pitchFamily="49" charset="-128"/>
                <a:ea typeface="HG創英角ｺﾞｼｯｸUB" panose="020B0909000000000000" pitchFamily="49" charset="-128"/>
              </a:rPr>
              <a:t>職場でこんなことありませんか？</a:t>
            </a:r>
            <a:endParaRPr kumimoji="1" lang="ja-JP" altLang="en-US" sz="2800" dirty="0">
              <a:latin typeface="HG創英角ｺﾞｼｯｸUB" panose="020B0909000000000000" pitchFamily="49" charset="-128"/>
              <a:ea typeface="HG創英角ｺﾞｼｯｸUB" panose="020B0909000000000000" pitchFamily="49" charset="-128"/>
            </a:endParaRPr>
          </a:p>
        </p:txBody>
      </p:sp>
      <p:pic>
        <p:nvPicPr>
          <p:cNvPr id="10" name="Picture 9" descr="C:\Users\AANGC\Desktop\STOP！転倒災害プロジェクト.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45288" y="180000"/>
            <a:ext cx="2160240" cy="567233"/>
          </a:xfrm>
          <a:prstGeom prst="rect">
            <a:avLst/>
          </a:prstGeom>
          <a:noFill/>
          <a:extLst>
            <a:ext uri="{909E8E84-426E-40DD-AFC4-6F175D3DCCD1}">
              <a14:hiddenFill xmlns:a14="http://schemas.microsoft.com/office/drawing/2010/main">
                <a:solidFill>
                  <a:srgbClr val="FFFFFF"/>
                </a:solidFill>
              </a14:hiddenFill>
            </a:ext>
          </a:extLst>
        </p:spPr>
      </p:pic>
      <p:grpSp>
        <p:nvGrpSpPr>
          <p:cNvPr id="2" name="グループ化 1"/>
          <p:cNvGrpSpPr/>
          <p:nvPr/>
        </p:nvGrpSpPr>
        <p:grpSpPr>
          <a:xfrm>
            <a:off x="365839" y="1554802"/>
            <a:ext cx="4625262" cy="2090222"/>
            <a:chOff x="365839" y="1554802"/>
            <a:chExt cx="4625262" cy="2090222"/>
          </a:xfrm>
        </p:grpSpPr>
        <p:pic>
          <p:nvPicPr>
            <p:cNvPr id="2052" name="Picture 4" descr="http://anzeninfo.mhlw.go.jp/anzen/sai/image/sai24/sai24-57-56-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839" y="1554802"/>
              <a:ext cx="2786962" cy="2090222"/>
            </a:xfrm>
            <a:prstGeom prst="rect">
              <a:avLst/>
            </a:prstGeom>
            <a:noFill/>
            <a:extLst>
              <a:ext uri="{909E8E84-426E-40DD-AFC4-6F175D3DCCD1}">
                <a14:hiddenFill xmlns:a14="http://schemas.microsoft.com/office/drawing/2010/main">
                  <a:solidFill>
                    <a:srgbClr val="FFFFFF"/>
                  </a:solidFill>
                </a14:hiddenFill>
              </a:ext>
            </a:extLst>
          </p:spPr>
        </p:pic>
        <p:sp>
          <p:nvSpPr>
            <p:cNvPr id="3" name="円形吹き出し 2"/>
            <p:cNvSpPr/>
            <p:nvPr/>
          </p:nvSpPr>
          <p:spPr>
            <a:xfrm>
              <a:off x="3219571" y="1556792"/>
              <a:ext cx="1771530" cy="1259684"/>
            </a:xfrm>
            <a:prstGeom prst="wedgeEllipseCallout">
              <a:avLst>
                <a:gd name="adj1" fmla="val -69406"/>
                <a:gd name="adj2" fmla="val 52022"/>
              </a:avLst>
            </a:prstGeom>
            <a:solidFill>
              <a:schemeClr val="bg1"/>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ja-JP" altLang="en-US" sz="160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床が水</a:t>
              </a:r>
              <a:r>
                <a:rPr lang="ja-JP" altLang="en-US" sz="16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で</a:t>
              </a:r>
              <a:endParaRPr lang="en-US" altLang="ja-JP" sz="160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algn="ctr"/>
              <a:r>
                <a:rPr lang="ja-JP" altLang="en-US" sz="16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濡れて</a:t>
              </a:r>
              <a:r>
                <a:rPr lang="ja-JP" altLang="en-US" sz="160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いて</a:t>
              </a:r>
              <a:endParaRPr lang="en-US" altLang="ja-JP" sz="160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algn="ctr"/>
              <a:r>
                <a:rPr lang="ja-JP" altLang="en-US" sz="160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滑った </a:t>
              </a:r>
              <a:r>
                <a:rPr lang="en-US" altLang="ja-JP" sz="160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a:t>
              </a:r>
              <a:endParaRPr kumimoji="1" lang="ja-JP" altLang="en-US" sz="16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grpSp>
      <p:grpSp>
        <p:nvGrpSpPr>
          <p:cNvPr id="6" name="グループ化 5"/>
          <p:cNvGrpSpPr/>
          <p:nvPr/>
        </p:nvGrpSpPr>
        <p:grpSpPr>
          <a:xfrm>
            <a:off x="-292174" y="3467455"/>
            <a:ext cx="4165054" cy="2773900"/>
            <a:chOff x="-292174" y="3467455"/>
            <a:chExt cx="4165054" cy="2773900"/>
          </a:xfrm>
        </p:grpSpPr>
        <p:pic>
          <p:nvPicPr>
            <p:cNvPr id="1032" name="Picture 8" descr="http://anzeninfo.mhlw.go.jp/anzen/sai/image/sai24/sai24-55-56-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2174" y="3852277"/>
              <a:ext cx="3185436" cy="2389078"/>
            </a:xfrm>
            <a:prstGeom prst="rect">
              <a:avLst/>
            </a:prstGeom>
            <a:noFill/>
            <a:extLst>
              <a:ext uri="{909E8E84-426E-40DD-AFC4-6F175D3DCCD1}">
                <a14:hiddenFill xmlns:a14="http://schemas.microsoft.com/office/drawing/2010/main">
                  <a:solidFill>
                    <a:srgbClr val="FFFFFF"/>
                  </a:solidFill>
                </a14:hiddenFill>
              </a:ext>
            </a:extLst>
          </p:spPr>
        </p:pic>
        <p:sp>
          <p:nvSpPr>
            <p:cNvPr id="14" name="円形吹き出し 13"/>
            <p:cNvSpPr/>
            <p:nvPr/>
          </p:nvSpPr>
          <p:spPr>
            <a:xfrm>
              <a:off x="2144688" y="3467455"/>
              <a:ext cx="1728192" cy="1257689"/>
            </a:xfrm>
            <a:prstGeom prst="wedgeEllipseCallout">
              <a:avLst>
                <a:gd name="adj1" fmla="val -51347"/>
                <a:gd name="adj2" fmla="val 79363"/>
              </a:avLst>
            </a:prstGeom>
            <a:solidFill>
              <a:schemeClr val="bg1"/>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kumimoji="1" lang="ja-JP" altLang="en-US" sz="160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雨の日に</a:t>
              </a:r>
              <a:endParaRPr kumimoji="1" lang="en-US" altLang="ja-JP" sz="160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algn="ctr"/>
              <a:r>
                <a:rPr lang="ja-JP" altLang="en-US" sz="160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滑って</a:t>
              </a:r>
              <a:endParaRPr lang="en-US" altLang="ja-JP" sz="160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algn="ctr"/>
              <a:r>
                <a:rPr lang="ja-JP" altLang="en-US" sz="160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転んだ </a:t>
              </a:r>
              <a:r>
                <a:rPr lang="en-US" altLang="ja-JP" sz="160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a:t>
              </a:r>
              <a:endParaRPr kumimoji="1" lang="ja-JP" altLang="en-US" sz="16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grpSp>
      <p:grpSp>
        <p:nvGrpSpPr>
          <p:cNvPr id="11" name="グループ化 10"/>
          <p:cNvGrpSpPr/>
          <p:nvPr/>
        </p:nvGrpSpPr>
        <p:grpSpPr>
          <a:xfrm>
            <a:off x="2668834" y="3010430"/>
            <a:ext cx="3140124" cy="2722826"/>
            <a:chOff x="2668834" y="3010430"/>
            <a:chExt cx="3140124" cy="2722826"/>
          </a:xfrm>
        </p:grpSpPr>
        <p:pic>
          <p:nvPicPr>
            <p:cNvPr id="1026" name="Picture 2" descr="階段の踏み段の高さがアンバランスで転びそうになった"/>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27087" y="3010430"/>
              <a:ext cx="1881871" cy="1881871"/>
            </a:xfrm>
            <a:prstGeom prst="rect">
              <a:avLst/>
            </a:prstGeom>
            <a:noFill/>
            <a:extLst>
              <a:ext uri="{909E8E84-426E-40DD-AFC4-6F175D3DCCD1}">
                <a14:hiddenFill xmlns:a14="http://schemas.microsoft.com/office/drawing/2010/main">
                  <a:solidFill>
                    <a:srgbClr val="FFFFFF"/>
                  </a:solidFill>
                </a14:hiddenFill>
              </a:ext>
            </a:extLst>
          </p:spPr>
        </p:pic>
        <p:sp>
          <p:nvSpPr>
            <p:cNvPr id="15" name="円形吹き出し 14"/>
            <p:cNvSpPr/>
            <p:nvPr/>
          </p:nvSpPr>
          <p:spPr>
            <a:xfrm>
              <a:off x="2668834" y="4892301"/>
              <a:ext cx="2964540" cy="840955"/>
            </a:xfrm>
            <a:prstGeom prst="wedgeEllipseCallout">
              <a:avLst>
                <a:gd name="adj1" fmla="val 24953"/>
                <a:gd name="adj2" fmla="val -85431"/>
              </a:avLst>
            </a:prstGeom>
            <a:solidFill>
              <a:schemeClr val="bg1"/>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kumimoji="1" lang="ja-JP" altLang="en-US" sz="160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階段を踏み外した </a:t>
              </a:r>
              <a:r>
                <a:rPr lang="en-US" altLang="ja-JP" sz="160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a:t>
              </a:r>
              <a:endParaRPr kumimoji="1" lang="en-US" altLang="ja-JP" sz="160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grpSp>
      <p:grpSp>
        <p:nvGrpSpPr>
          <p:cNvPr id="5" name="グループ化 4"/>
          <p:cNvGrpSpPr/>
          <p:nvPr/>
        </p:nvGrpSpPr>
        <p:grpSpPr>
          <a:xfrm>
            <a:off x="5590406" y="840024"/>
            <a:ext cx="4115122" cy="2588976"/>
            <a:chOff x="5590406" y="840024"/>
            <a:chExt cx="4115122" cy="2588976"/>
          </a:xfrm>
        </p:grpSpPr>
        <p:pic>
          <p:nvPicPr>
            <p:cNvPr id="12" name="Picture 6" descr="http://anzeninfo.mhlw.go.jp/anzen/sai/image/sai24/sai24-53-56-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37603" y="840024"/>
              <a:ext cx="3067925" cy="2300944"/>
            </a:xfrm>
            <a:prstGeom prst="rect">
              <a:avLst/>
            </a:prstGeom>
            <a:noFill/>
            <a:extLst>
              <a:ext uri="{909E8E84-426E-40DD-AFC4-6F175D3DCCD1}">
                <a14:hiddenFill xmlns:a14="http://schemas.microsoft.com/office/drawing/2010/main">
                  <a:solidFill>
                    <a:srgbClr val="FFFFFF"/>
                  </a:solidFill>
                </a14:hiddenFill>
              </a:ext>
            </a:extLst>
          </p:spPr>
        </p:pic>
        <p:sp>
          <p:nvSpPr>
            <p:cNvPr id="16" name="円形吹き出し 15"/>
            <p:cNvSpPr/>
            <p:nvPr/>
          </p:nvSpPr>
          <p:spPr>
            <a:xfrm>
              <a:off x="5590406" y="2236751"/>
              <a:ext cx="2124844" cy="1192249"/>
            </a:xfrm>
            <a:prstGeom prst="wedgeEllipseCallout">
              <a:avLst>
                <a:gd name="adj1" fmla="val 38741"/>
                <a:gd name="adj2" fmla="val -51193"/>
              </a:avLst>
            </a:prstGeom>
            <a:solidFill>
              <a:schemeClr val="bg1"/>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ja-JP" altLang="en-US" sz="160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梱包用のバンドにひっかかって</a:t>
              </a:r>
              <a:endParaRPr lang="en-US" altLang="ja-JP" sz="160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algn="ctr"/>
              <a:r>
                <a:rPr lang="ja-JP" altLang="en-US" sz="160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転んだ </a:t>
              </a:r>
              <a:r>
                <a:rPr lang="en-US" altLang="ja-JP" sz="160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a:t>
              </a:r>
              <a:endParaRPr kumimoji="1" lang="ja-JP" altLang="en-US" sz="16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grpSp>
      <p:grpSp>
        <p:nvGrpSpPr>
          <p:cNvPr id="7" name="グループ化 6"/>
          <p:cNvGrpSpPr/>
          <p:nvPr/>
        </p:nvGrpSpPr>
        <p:grpSpPr>
          <a:xfrm>
            <a:off x="5745088" y="3488766"/>
            <a:ext cx="3933738" cy="2170604"/>
            <a:chOff x="5745088" y="3488766"/>
            <a:chExt cx="3933738" cy="2170604"/>
          </a:xfrm>
        </p:grpSpPr>
        <p:pic>
          <p:nvPicPr>
            <p:cNvPr id="1030" name="Picture 6" descr="http://anzeninfo.mhlw.go.jp/anzen/sai/image/sai24/sai24-59-56-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45088" y="3488766"/>
              <a:ext cx="2880320" cy="2160240"/>
            </a:xfrm>
            <a:prstGeom prst="rect">
              <a:avLst/>
            </a:prstGeom>
            <a:noFill/>
            <a:extLst>
              <a:ext uri="{909E8E84-426E-40DD-AFC4-6F175D3DCCD1}">
                <a14:hiddenFill xmlns:a14="http://schemas.microsoft.com/office/drawing/2010/main">
                  <a:solidFill>
                    <a:srgbClr val="FFFFFF"/>
                  </a:solidFill>
                </a14:hiddenFill>
              </a:ext>
            </a:extLst>
          </p:spPr>
        </p:pic>
        <p:sp>
          <p:nvSpPr>
            <p:cNvPr id="17" name="円形吹き出し 16"/>
            <p:cNvSpPr/>
            <p:nvPr/>
          </p:nvSpPr>
          <p:spPr>
            <a:xfrm>
              <a:off x="7762490" y="4397436"/>
              <a:ext cx="1916336" cy="1261934"/>
            </a:xfrm>
            <a:prstGeom prst="wedgeEllipseCallout">
              <a:avLst>
                <a:gd name="adj1" fmla="val -81595"/>
                <a:gd name="adj2" fmla="val 12310"/>
              </a:avLst>
            </a:prstGeom>
            <a:solidFill>
              <a:schemeClr val="bg1"/>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ja-JP" altLang="en-US" sz="16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電源</a:t>
              </a:r>
              <a:r>
                <a:rPr kumimoji="1" lang="ja-JP" altLang="en-US" sz="160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コードにひっかかって</a:t>
              </a:r>
              <a:endParaRPr kumimoji="1" lang="en-US" altLang="ja-JP" sz="160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algn="ctr"/>
              <a:r>
                <a:rPr kumimoji="1" lang="ja-JP" altLang="en-US" sz="160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転んだ </a:t>
              </a:r>
              <a:r>
                <a:rPr lang="en-US" altLang="ja-JP" sz="160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a:t>
              </a:r>
              <a:endParaRPr kumimoji="1" lang="ja-JP" altLang="en-US" sz="16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grpSp>
      <p:sp>
        <p:nvSpPr>
          <p:cNvPr id="9" name="テキスト ボックス 8"/>
          <p:cNvSpPr txBox="1"/>
          <p:nvPr/>
        </p:nvSpPr>
        <p:spPr>
          <a:xfrm>
            <a:off x="3311985" y="6453336"/>
            <a:ext cx="6537559" cy="307777"/>
          </a:xfrm>
          <a:prstGeom prst="rect">
            <a:avLst/>
          </a:prstGeom>
          <a:noFill/>
        </p:spPr>
        <p:txBody>
          <a:bodyPr wrap="square" rtlCol="0">
            <a:spAutoFit/>
          </a:bodyPr>
          <a:lstStyle/>
          <a:p>
            <a:pPr algn="r"/>
            <a:r>
              <a:rPr lang="ja-JP" altLang="en-US" sz="1400" dirty="0" smtClean="0">
                <a:latin typeface="HG創英角ｺﾞｼｯｸUB" panose="020B0909000000000000" pitchFamily="49" charset="-128"/>
                <a:ea typeface="HG創英角ｺﾞｼｯｸUB" panose="020B0909000000000000" pitchFamily="49" charset="-128"/>
              </a:rPr>
              <a:t>出典：職場のあんぜんサイト「労働災害事例」「ヒヤリハット事例」</a:t>
            </a:r>
            <a:endParaRPr lang="en-US" altLang="ja-JP" sz="1400" dirty="0" smtClean="0">
              <a:latin typeface="HG創英角ｺﾞｼｯｸUB" panose="020B0909000000000000" pitchFamily="49" charset="-128"/>
              <a:ea typeface="HG創英角ｺﾞｼｯｸUB" panose="020B0909000000000000" pitchFamily="49" charset="-128"/>
            </a:endParaRPr>
          </a:p>
        </p:txBody>
      </p:sp>
      <p:sp>
        <p:nvSpPr>
          <p:cNvPr id="20" name="テキスト ボックス 19"/>
          <p:cNvSpPr txBox="1"/>
          <p:nvPr/>
        </p:nvSpPr>
        <p:spPr>
          <a:xfrm>
            <a:off x="2432720" y="5877272"/>
            <a:ext cx="7643133" cy="523220"/>
          </a:xfrm>
          <a:prstGeom prst="rect">
            <a:avLst/>
          </a:prstGeom>
          <a:noFill/>
        </p:spPr>
        <p:txBody>
          <a:bodyPr wrap="square" rtlCol="0">
            <a:spAutoFit/>
          </a:bodyPr>
          <a:lstStyle/>
          <a:p>
            <a:r>
              <a:rPr lang="ja-JP" altLang="en-US" sz="2800" dirty="0" smtClean="0">
                <a:solidFill>
                  <a:srgbClr val="FFC000"/>
                </a:solidFill>
                <a:latin typeface="HG創英角ｺﾞｼｯｸUB" panose="020B0909000000000000" pitchFamily="49" charset="-128"/>
                <a:ea typeface="HG創英角ｺﾞｼｯｸUB" panose="020B0909000000000000" pitchFamily="49" charset="-128"/>
              </a:rPr>
              <a:t>▶</a:t>
            </a:r>
            <a:r>
              <a:rPr lang="ja-JP" altLang="en-US" sz="2800" dirty="0" smtClean="0">
                <a:latin typeface="HG創英角ｺﾞｼｯｸUB" panose="020B0909000000000000" pitchFamily="49" charset="-128"/>
                <a:ea typeface="HG創英角ｺﾞｼｯｸUB" panose="020B0909000000000000" pitchFamily="49" charset="-128"/>
              </a:rPr>
              <a:t> 仕事中なら、これらは全て労働災害です</a:t>
            </a:r>
            <a:r>
              <a:rPr lang="ja-JP" altLang="en-US" sz="2800" dirty="0">
                <a:latin typeface="HG創英角ｺﾞｼｯｸUB" panose="020B0909000000000000" pitchFamily="49" charset="-128"/>
                <a:ea typeface="HG創英角ｺﾞｼｯｸUB" panose="020B0909000000000000" pitchFamily="49" charset="-128"/>
              </a:rPr>
              <a:t>！</a:t>
            </a:r>
            <a:endParaRPr kumimoji="1" lang="ja-JP" altLang="en-US" sz="2800" dirty="0">
              <a:latin typeface="HG創英角ｺﾞｼｯｸUB" panose="020B0909000000000000" pitchFamily="49" charset="-128"/>
              <a:ea typeface="HG創英角ｺﾞｼｯｸUB" panose="020B0909000000000000" pitchFamily="49" charset="-128"/>
            </a:endParaRPr>
          </a:p>
        </p:txBody>
      </p:sp>
    </p:spTree>
    <p:extLst>
      <p:ext uri="{BB962C8B-B14F-4D97-AF65-F5344CB8AC3E}">
        <p14:creationId xmlns:p14="http://schemas.microsoft.com/office/powerpoint/2010/main" val="2892530428"/>
      </p:ext>
    </p:extLst>
  </p:cSld>
  <p:clrMapOvr>
    <a:masterClrMapping/>
  </p:clrMapOvr>
  <mc:AlternateContent xmlns:mc="http://schemas.openxmlformats.org/markup-compatibility/2006" xmlns:p14="http://schemas.microsoft.com/office/powerpoint/2010/main">
    <mc:Choice Requires="p14">
      <p:transition p14:dur="100" advTm="10000">
        <p:cut/>
      </p:transition>
    </mc:Choice>
    <mc:Fallback xmlns="">
      <p:transition advTm="10000">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1000"/>
                                        <p:tgtEl>
                                          <p:spTgt spid="2"/>
                                        </p:tgtEl>
                                      </p:cBhvr>
                                    </p:animEffect>
                                  </p:child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childTnLst>
                                </p:cTn>
                              </p:par>
                            </p:childTnLst>
                          </p:cTn>
                        </p:par>
                        <p:par>
                          <p:cTn id="15" fill="hold">
                            <p:stCondLst>
                              <p:cond delay="2000"/>
                            </p:stCondLst>
                            <p:childTnLst>
                              <p:par>
                                <p:cTn id="16" presetID="10" presetClass="entr" presetSubtype="0"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childTnLst>
                                </p:cTn>
                              </p:par>
                            </p:childTnLst>
                          </p:cTn>
                        </p:par>
                        <p:par>
                          <p:cTn id="19" fill="hold">
                            <p:stCondLst>
                              <p:cond delay="3000"/>
                            </p:stCondLst>
                            <p:childTnLst>
                              <p:par>
                                <p:cTn id="20" presetID="10" presetClass="entr" presetSubtype="0"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childTnLst>
                                </p:cTn>
                              </p:par>
                            </p:childTnLst>
                          </p:cTn>
                        </p:par>
                        <p:par>
                          <p:cTn id="23" fill="hold">
                            <p:stCondLst>
                              <p:cond delay="4000"/>
                            </p:stCondLst>
                            <p:childTnLst>
                              <p:par>
                                <p:cTn id="24" presetID="10" presetClass="entr" presetSubtype="0" fill="hold"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childTnLst>
                                </p:cTn>
                              </p:par>
                            </p:childTnLst>
                          </p:cTn>
                        </p:par>
                        <p:par>
                          <p:cTn id="27" fill="hold">
                            <p:stCondLst>
                              <p:cond delay="5000"/>
                            </p:stCondLst>
                            <p:childTnLst>
                              <p:par>
                                <p:cTn id="28" presetID="10"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a:xfrm>
            <a:off x="0" y="-2"/>
            <a:ext cx="9906000" cy="72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288000" tIns="144000" bIns="0" rtlCol="0" anchor="ctr"/>
          <a:lstStyle/>
          <a:p>
            <a:pPr>
              <a:tabLst>
                <a:tab pos="3048000" algn="l"/>
              </a:tabLst>
            </a:pPr>
            <a:r>
              <a:rPr lang="en-US" altLang="ja-JP" sz="2000" b="1" dirty="0">
                <a:latin typeface="メイリオ" panose="020B0604030504040204" pitchFamily="50" charset="-128"/>
                <a:ea typeface="メイリオ" panose="020B0604030504040204" pitchFamily="50" charset="-128"/>
                <a:cs typeface="メイリオ" panose="020B0604030504040204" pitchFamily="50" charset="-128"/>
              </a:rPr>
              <a:t>Ⅵ</a:t>
            </a:r>
            <a:r>
              <a:rPr lang="en-US" altLang="ja-JP" sz="2000" b="1" dirty="0" smtClean="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おわり</a:t>
            </a:r>
            <a:r>
              <a:rPr lang="ja-JP" altLang="en-US" sz="2000" b="1" dirty="0" smtClean="0">
                <a:latin typeface="メイリオ" panose="020B0604030504040204" pitchFamily="50" charset="-128"/>
                <a:ea typeface="メイリオ" panose="020B0604030504040204" pitchFamily="50" charset="-128"/>
                <a:cs typeface="メイリオ" panose="020B0604030504040204" pitchFamily="50" charset="-128"/>
              </a:rPr>
              <a:t>に  </a:t>
            </a:r>
            <a:r>
              <a:rPr lang="en-US" altLang="ja-JP" sz="2000" b="1"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000" b="1" dirty="0" smtClean="0">
                <a:latin typeface="メイリオ" panose="020B0604030504040204" pitchFamily="50" charset="-128"/>
                <a:ea typeface="メイリオ" panose="020B0604030504040204" pitchFamily="50" charset="-128"/>
                <a:cs typeface="メイリオ" panose="020B0604030504040204" pitchFamily="50" charset="-128"/>
              </a:rPr>
              <a:t>②</a:t>
            </a:r>
            <a:endParaRPr kumimoji="1" lang="ja-JP" altLang="en-US" sz="20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076" name="Rectangle 7"/>
          <p:cNvSpPr>
            <a:spLocks noChangeArrowheads="1"/>
          </p:cNvSpPr>
          <p:nvPr/>
        </p:nvSpPr>
        <p:spPr bwMode="auto">
          <a:xfrm>
            <a:off x="7" y="0"/>
            <a:ext cx="184731" cy="369332"/>
          </a:xfrm>
          <a:prstGeom prst="rect">
            <a:avLst/>
          </a:prstGeom>
          <a:noFill/>
          <a:ln w="9525">
            <a:noFill/>
            <a:miter lim="800000"/>
            <a:headEnd/>
            <a:tailEnd/>
          </a:ln>
        </p:spPr>
        <p:txBody>
          <a:bodyPr wrap="none" anchor="ctr">
            <a:spAutoFit/>
          </a:bodyPr>
          <a:lstStyle/>
          <a:p>
            <a:endParaRPr lang="ja-JP" altLang="en-US" dirty="0">
              <a:solidFill>
                <a:srgbClr val="000000"/>
              </a:solidFill>
            </a:endParaRPr>
          </a:p>
        </p:txBody>
      </p:sp>
      <p:sp>
        <p:nvSpPr>
          <p:cNvPr id="7" name="テキスト ボックス 6"/>
          <p:cNvSpPr txBox="1"/>
          <p:nvPr/>
        </p:nvSpPr>
        <p:spPr>
          <a:xfrm>
            <a:off x="200472" y="961564"/>
            <a:ext cx="9145016" cy="523220"/>
          </a:xfrm>
          <a:prstGeom prst="rect">
            <a:avLst/>
          </a:prstGeom>
          <a:noFill/>
        </p:spPr>
        <p:txBody>
          <a:bodyPr wrap="square" rtlCol="0">
            <a:spAutoFit/>
          </a:bodyPr>
          <a:lstStyle/>
          <a:p>
            <a:r>
              <a:rPr lang="ja-JP" altLang="en-US" sz="2800" dirty="0" smtClean="0">
                <a:solidFill>
                  <a:srgbClr val="FFC000"/>
                </a:solidFill>
                <a:latin typeface="HG創英角ｺﾞｼｯｸUB" panose="020B0909000000000000" pitchFamily="49" charset="-128"/>
                <a:ea typeface="HG創英角ｺﾞｼｯｸUB" panose="020B0909000000000000" pitchFamily="49" charset="-128"/>
              </a:rPr>
              <a:t>▶ </a:t>
            </a:r>
            <a:r>
              <a:rPr lang="ja-JP" altLang="en-US" sz="2800" dirty="0" smtClean="0">
                <a:latin typeface="HG創英角ｺﾞｼｯｸUB" panose="020B0909000000000000" pitchFamily="49" charset="-128"/>
                <a:ea typeface="HG創英角ｺﾞｼｯｸUB" panose="020B0909000000000000" pitchFamily="49" charset="-128"/>
              </a:rPr>
              <a:t>職場の状況をチェックしてみましょう！</a:t>
            </a:r>
            <a:endParaRPr lang="en-US" altLang="ja-JP" sz="2800" dirty="0" smtClean="0">
              <a:latin typeface="HG創英角ｺﾞｼｯｸUB" panose="020B0909000000000000" pitchFamily="49" charset="-128"/>
              <a:ea typeface="HG創英角ｺﾞｼｯｸUB" panose="020B0909000000000000" pitchFamily="49" charset="-128"/>
            </a:endParaRPr>
          </a:p>
        </p:txBody>
      </p:sp>
      <p:graphicFrame>
        <p:nvGraphicFramePr>
          <p:cNvPr id="2" name="表 1"/>
          <p:cNvGraphicFramePr>
            <a:graphicFrameLocks noGrp="1"/>
          </p:cNvGraphicFramePr>
          <p:nvPr>
            <p:extLst>
              <p:ext uri="{D42A27DB-BD31-4B8C-83A1-F6EECF244321}">
                <p14:modId xmlns:p14="http://schemas.microsoft.com/office/powerpoint/2010/main" val="39183256"/>
              </p:ext>
            </p:extLst>
          </p:nvPr>
        </p:nvGraphicFramePr>
        <p:xfrm>
          <a:off x="344488" y="1443968"/>
          <a:ext cx="9254367" cy="5081376"/>
        </p:xfrm>
        <a:graphic>
          <a:graphicData uri="http://schemas.openxmlformats.org/drawingml/2006/table">
            <a:tbl>
              <a:tblPr firstRow="1" bandRow="1">
                <a:tableStyleId>{5C22544A-7EE6-4342-B048-85BDC9FD1C3A}</a:tableStyleId>
              </a:tblPr>
              <a:tblGrid>
                <a:gridCol w="487680"/>
                <a:gridCol w="8081272"/>
                <a:gridCol w="685415"/>
              </a:tblGrid>
              <a:tr h="360040">
                <a:tc gridSpan="2">
                  <a:txBody>
                    <a:bodyPr/>
                    <a:lstStyle/>
                    <a:p>
                      <a:pPr algn="ctr"/>
                      <a:r>
                        <a:rPr lang="ja-JP" altLang="en-US" sz="2000" dirty="0" smtClean="0">
                          <a:solidFill>
                            <a:schemeClr val="tx1"/>
                          </a:solidFill>
                          <a:latin typeface="HGS創英角ｺﾞｼｯｸUB" panose="020B0900000000000000" pitchFamily="50" charset="-128"/>
                          <a:ea typeface="HGS創英角ｺﾞｼｯｸUB" panose="020B0900000000000000" pitchFamily="50" charset="-128"/>
                        </a:rPr>
                        <a:t>チェック項目</a:t>
                      </a:r>
                      <a:endParaRPr lang="ja-JP" altLang="en-US" sz="2000" dirty="0">
                        <a:solidFill>
                          <a:schemeClr val="tx1"/>
                        </a:solidFill>
                        <a:latin typeface="HGS創英角ｺﾞｼｯｸUB" panose="020B0900000000000000" pitchFamily="50" charset="-128"/>
                        <a:ea typeface="HGS創英角ｺﾞｼｯｸUB" panose="020B09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2400" b="0" dirty="0" smtClean="0">
                          <a:solidFill>
                            <a:schemeClr val="tx1"/>
                          </a:solidFill>
                          <a:latin typeface="HGS創英角ｺﾞｼｯｸUB" panose="020B0900000000000000" pitchFamily="50" charset="-128"/>
                          <a:ea typeface="HGS創英角ｺﾞｼｯｸUB" panose="020B0900000000000000" pitchFamily="50" charset="-128"/>
                        </a:rPr>
                        <a:t>☑</a:t>
                      </a:r>
                      <a:endParaRPr kumimoji="1" lang="ja-JP" altLang="en-US" sz="2400" b="0" dirty="0">
                        <a:solidFill>
                          <a:schemeClr val="tx1"/>
                        </a:solidFill>
                        <a:latin typeface="HGS創英角ｺﾞｼｯｸUB" panose="020B0900000000000000" pitchFamily="50" charset="-128"/>
                        <a:ea typeface="HGS創英角ｺﾞｼｯｸUB" panose="020B09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481136">
                <a:tc>
                  <a:txBody>
                    <a:bodyPr/>
                    <a:lstStyle/>
                    <a:p>
                      <a:pPr algn="ctr"/>
                      <a:r>
                        <a:rPr kumimoji="1" lang="ja-JP" altLang="en-US" dirty="0" smtClean="0">
                          <a:solidFill>
                            <a:schemeClr val="tx1"/>
                          </a:solidFill>
                          <a:latin typeface="HGS創英角ｺﾞｼｯｸUB" panose="020B0900000000000000" pitchFamily="50" charset="-128"/>
                          <a:ea typeface="HGS創英角ｺﾞｼｯｸUB" panose="020B0900000000000000" pitchFamily="50" charset="-128"/>
                        </a:rPr>
                        <a:t>１</a:t>
                      </a:r>
                      <a:endParaRPr kumimoji="1" lang="ja-JP" altLang="en-US" dirty="0">
                        <a:solidFill>
                          <a:schemeClr val="tx1"/>
                        </a:solidFill>
                        <a:latin typeface="HGS創英角ｺﾞｼｯｸUB" panose="020B0900000000000000" pitchFamily="50" charset="-128"/>
                        <a:ea typeface="HGS創英角ｺﾞｼｯｸUB" panose="020B09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dirty="0" smtClean="0">
                          <a:solidFill>
                            <a:schemeClr val="tx1"/>
                          </a:solidFill>
                          <a:latin typeface="HGS創英角ｺﾞｼｯｸUB" panose="020B0900000000000000" pitchFamily="50" charset="-128"/>
                          <a:ea typeface="HGS創英角ｺﾞｼｯｸUB" panose="020B0900000000000000" pitchFamily="50" charset="-128"/>
                        </a:rPr>
                        <a:t>通路、階段、出口に物を放置していませんか</a:t>
                      </a:r>
                      <a:endParaRPr kumimoji="1" lang="ja-JP" altLang="en-US" dirty="0">
                        <a:solidFill>
                          <a:schemeClr val="tx1"/>
                        </a:solidFill>
                        <a:latin typeface="HGS創英角ｺﾞｼｯｸUB" panose="020B0900000000000000" pitchFamily="50" charset="-128"/>
                        <a:ea typeface="HGS創英角ｺﾞｼｯｸUB" panose="020B09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2400" dirty="0" smtClean="0">
                          <a:solidFill>
                            <a:schemeClr val="tx1"/>
                          </a:solidFill>
                          <a:latin typeface="HGS創英角ｺﾞｼｯｸUB" panose="020B0900000000000000" pitchFamily="50" charset="-128"/>
                          <a:ea typeface="HGS創英角ｺﾞｼｯｸUB" panose="020B0900000000000000" pitchFamily="50" charset="-128"/>
                        </a:rPr>
                        <a:t>□</a:t>
                      </a:r>
                      <a:endParaRPr kumimoji="1" lang="ja-JP" altLang="en-US" sz="2400" dirty="0">
                        <a:solidFill>
                          <a:schemeClr val="tx1"/>
                        </a:solidFill>
                        <a:latin typeface="HGS創英角ｺﾞｼｯｸUB" panose="020B0900000000000000" pitchFamily="50" charset="-128"/>
                        <a:ea typeface="HGS創英角ｺﾞｼｯｸUB" panose="020B09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29816">
                <a:tc>
                  <a:txBody>
                    <a:bodyPr/>
                    <a:lstStyle/>
                    <a:p>
                      <a:pPr algn="ctr"/>
                      <a:r>
                        <a:rPr kumimoji="1" lang="ja-JP" altLang="en-US" dirty="0" smtClean="0">
                          <a:solidFill>
                            <a:schemeClr val="tx1"/>
                          </a:solidFill>
                          <a:latin typeface="HGS創英角ｺﾞｼｯｸUB" panose="020B0900000000000000" pitchFamily="50" charset="-128"/>
                          <a:ea typeface="HGS創英角ｺﾞｼｯｸUB" panose="020B0900000000000000" pitchFamily="50" charset="-128"/>
                        </a:rPr>
                        <a:t>２</a:t>
                      </a:r>
                      <a:endParaRPr kumimoji="1" lang="ja-JP" altLang="en-US" dirty="0">
                        <a:solidFill>
                          <a:schemeClr val="tx1"/>
                        </a:solidFill>
                        <a:latin typeface="HGS創英角ｺﾞｼｯｸUB" panose="020B0900000000000000" pitchFamily="50" charset="-128"/>
                        <a:ea typeface="HGS創英角ｺﾞｼｯｸUB" panose="020B09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dirty="0" smtClean="0">
                          <a:solidFill>
                            <a:schemeClr val="tx1"/>
                          </a:solidFill>
                          <a:latin typeface="HGS創英角ｺﾞｼｯｸUB" panose="020B0900000000000000" pitchFamily="50" charset="-128"/>
                          <a:ea typeface="HGS創英角ｺﾞｼｯｸUB" panose="020B0900000000000000" pitchFamily="50" charset="-128"/>
                        </a:rPr>
                        <a:t>床の水たまりや氷、油、粉類などは放置せず、その都度取り除いていますか</a:t>
                      </a:r>
                      <a:endParaRPr kumimoji="1" lang="ja-JP" altLang="en-US" dirty="0">
                        <a:solidFill>
                          <a:schemeClr val="tx1"/>
                        </a:solidFill>
                        <a:latin typeface="HGS創英角ｺﾞｼｯｸUB" panose="020B0900000000000000" pitchFamily="50" charset="-128"/>
                        <a:ea typeface="HGS創英角ｺﾞｼｯｸUB" panose="020B09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2400" dirty="0" smtClean="0">
                          <a:solidFill>
                            <a:schemeClr val="tx1"/>
                          </a:solidFill>
                          <a:latin typeface="HGS創英角ｺﾞｼｯｸUB" panose="020B0900000000000000" pitchFamily="50" charset="-128"/>
                          <a:ea typeface="HGS創英角ｺﾞｼｯｸUB" panose="020B0900000000000000" pitchFamily="50" charset="-128"/>
                        </a:rPr>
                        <a:t>□</a:t>
                      </a:r>
                      <a:endParaRPr kumimoji="1" lang="ja-JP" altLang="en-US" sz="2400" dirty="0">
                        <a:solidFill>
                          <a:schemeClr val="tx1"/>
                        </a:solidFill>
                        <a:latin typeface="HGS創英角ｺﾞｼｯｸUB" panose="020B0900000000000000" pitchFamily="50" charset="-128"/>
                        <a:ea typeface="HGS創英角ｺﾞｼｯｸUB" panose="020B09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81136">
                <a:tc>
                  <a:txBody>
                    <a:bodyPr/>
                    <a:lstStyle/>
                    <a:p>
                      <a:pPr algn="ctr"/>
                      <a:r>
                        <a:rPr kumimoji="1" lang="ja-JP" altLang="en-US" dirty="0" smtClean="0">
                          <a:solidFill>
                            <a:schemeClr val="tx1"/>
                          </a:solidFill>
                          <a:latin typeface="HGS創英角ｺﾞｼｯｸUB" panose="020B0900000000000000" pitchFamily="50" charset="-128"/>
                          <a:ea typeface="HGS創英角ｺﾞｼｯｸUB" panose="020B0900000000000000" pitchFamily="50" charset="-128"/>
                        </a:rPr>
                        <a:t>３</a:t>
                      </a:r>
                      <a:endParaRPr kumimoji="1" lang="ja-JP" altLang="en-US" dirty="0">
                        <a:solidFill>
                          <a:schemeClr val="tx1"/>
                        </a:solidFill>
                        <a:latin typeface="HGS創英角ｺﾞｼｯｸUB" panose="020B0900000000000000" pitchFamily="50" charset="-128"/>
                        <a:ea typeface="HGS創英角ｺﾞｼｯｸUB" panose="020B09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dirty="0" smtClean="0">
                          <a:solidFill>
                            <a:schemeClr val="tx1"/>
                          </a:solidFill>
                          <a:latin typeface="HGS創英角ｺﾞｼｯｸUB" panose="020B0900000000000000" pitchFamily="50" charset="-128"/>
                          <a:ea typeface="HGS創英角ｺﾞｼｯｸUB" panose="020B0900000000000000" pitchFamily="50" charset="-128"/>
                        </a:rPr>
                        <a:t>安全に移動できるように十分な明るさ（照度）が確保されていますか</a:t>
                      </a:r>
                      <a:endParaRPr kumimoji="1" lang="ja-JP" altLang="en-US" dirty="0">
                        <a:solidFill>
                          <a:schemeClr val="tx1"/>
                        </a:solidFill>
                        <a:latin typeface="HGS創英角ｺﾞｼｯｸUB" panose="020B0900000000000000" pitchFamily="50" charset="-128"/>
                        <a:ea typeface="HGS創英角ｺﾞｼｯｸUB" panose="020B09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2400" dirty="0" smtClean="0">
                          <a:solidFill>
                            <a:schemeClr val="tx1"/>
                          </a:solidFill>
                          <a:latin typeface="HGS創英角ｺﾞｼｯｸUB" panose="020B0900000000000000" pitchFamily="50" charset="-128"/>
                          <a:ea typeface="HGS創英角ｺﾞｼｯｸUB" panose="020B0900000000000000" pitchFamily="50" charset="-128"/>
                        </a:rPr>
                        <a:t>□</a:t>
                      </a:r>
                      <a:endParaRPr kumimoji="1" lang="ja-JP" altLang="en-US" sz="2400" dirty="0">
                        <a:solidFill>
                          <a:schemeClr val="tx1"/>
                        </a:solidFill>
                        <a:latin typeface="HGS創英角ｺﾞｼｯｸUB" panose="020B0900000000000000" pitchFamily="50" charset="-128"/>
                        <a:ea typeface="HGS創英角ｺﾞｼｯｸUB" panose="020B09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81136">
                <a:tc>
                  <a:txBody>
                    <a:bodyPr/>
                    <a:lstStyle/>
                    <a:p>
                      <a:pPr algn="ctr"/>
                      <a:r>
                        <a:rPr kumimoji="1" lang="ja-JP" altLang="en-US" dirty="0" smtClean="0">
                          <a:solidFill>
                            <a:schemeClr val="tx1"/>
                          </a:solidFill>
                          <a:latin typeface="HGS創英角ｺﾞｼｯｸUB" panose="020B0900000000000000" pitchFamily="50" charset="-128"/>
                          <a:ea typeface="HGS創英角ｺﾞｼｯｸUB" panose="020B0900000000000000" pitchFamily="50" charset="-128"/>
                        </a:rPr>
                        <a:t>４</a:t>
                      </a:r>
                      <a:endParaRPr kumimoji="1" lang="ja-JP" altLang="en-US" dirty="0">
                        <a:solidFill>
                          <a:schemeClr val="tx1"/>
                        </a:solidFill>
                        <a:latin typeface="HGS創英角ｺﾞｼｯｸUB" panose="020B0900000000000000" pitchFamily="50" charset="-128"/>
                        <a:ea typeface="HGS創英角ｺﾞｼｯｸUB" panose="020B09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dirty="0" smtClean="0">
                          <a:solidFill>
                            <a:schemeClr val="tx1"/>
                          </a:solidFill>
                          <a:latin typeface="HGS創英角ｺﾞｼｯｸUB" panose="020B0900000000000000" pitchFamily="50" charset="-128"/>
                          <a:ea typeface="HGS創英角ｺﾞｼｯｸUB" panose="020B0900000000000000" pitchFamily="50" charset="-128"/>
                        </a:rPr>
                        <a:t>転倒を予防するための教育を行っていますか</a:t>
                      </a:r>
                      <a:endParaRPr kumimoji="1" lang="ja-JP" altLang="en-US" dirty="0">
                        <a:solidFill>
                          <a:schemeClr val="tx1"/>
                        </a:solidFill>
                        <a:latin typeface="HGS創英角ｺﾞｼｯｸUB" panose="020B0900000000000000" pitchFamily="50" charset="-128"/>
                        <a:ea typeface="HGS創英角ｺﾞｼｯｸUB" panose="020B09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2400" dirty="0" smtClean="0">
                          <a:solidFill>
                            <a:schemeClr val="tx1"/>
                          </a:solidFill>
                          <a:latin typeface="HGS創英角ｺﾞｼｯｸUB" panose="020B0900000000000000" pitchFamily="50" charset="-128"/>
                          <a:ea typeface="HGS創英角ｺﾞｼｯｸUB" panose="020B0900000000000000" pitchFamily="50" charset="-128"/>
                        </a:rPr>
                        <a:t>□</a:t>
                      </a:r>
                      <a:endParaRPr kumimoji="1" lang="ja-JP" altLang="en-US" sz="2400" dirty="0">
                        <a:solidFill>
                          <a:schemeClr val="tx1"/>
                        </a:solidFill>
                        <a:latin typeface="HGS創英角ｺﾞｼｯｸUB" panose="020B0900000000000000" pitchFamily="50" charset="-128"/>
                        <a:ea typeface="HGS創英角ｺﾞｼｯｸUB" panose="020B09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81136">
                <a:tc>
                  <a:txBody>
                    <a:bodyPr/>
                    <a:lstStyle/>
                    <a:p>
                      <a:pPr algn="ctr"/>
                      <a:r>
                        <a:rPr kumimoji="1" lang="ja-JP" altLang="en-US" dirty="0" smtClean="0">
                          <a:solidFill>
                            <a:schemeClr val="tx1"/>
                          </a:solidFill>
                          <a:latin typeface="HGS創英角ｺﾞｼｯｸUB" panose="020B0900000000000000" pitchFamily="50" charset="-128"/>
                          <a:ea typeface="HGS創英角ｺﾞｼｯｸUB" panose="020B0900000000000000" pitchFamily="50" charset="-128"/>
                        </a:rPr>
                        <a:t>５</a:t>
                      </a:r>
                      <a:endParaRPr kumimoji="1" lang="ja-JP" altLang="en-US" dirty="0">
                        <a:solidFill>
                          <a:schemeClr val="tx1"/>
                        </a:solidFill>
                        <a:latin typeface="HGS創英角ｺﾞｼｯｸUB" panose="020B0900000000000000" pitchFamily="50" charset="-128"/>
                        <a:ea typeface="HGS創英角ｺﾞｼｯｸUB" panose="020B09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dirty="0" smtClean="0">
                          <a:solidFill>
                            <a:schemeClr val="tx1"/>
                          </a:solidFill>
                          <a:latin typeface="HGS創英角ｺﾞｼｯｸUB" panose="020B0900000000000000" pitchFamily="50" charset="-128"/>
                          <a:ea typeface="HGS創英角ｺﾞｼｯｸUB" panose="020B0900000000000000" pitchFamily="50" charset="-128"/>
                        </a:rPr>
                        <a:t>作業靴は、作業に適したものを選び、定期的に点検していますか</a:t>
                      </a:r>
                      <a:endParaRPr kumimoji="1" lang="ja-JP" altLang="en-US" dirty="0">
                        <a:solidFill>
                          <a:schemeClr val="tx1"/>
                        </a:solidFill>
                        <a:latin typeface="HGS創英角ｺﾞｼｯｸUB" panose="020B0900000000000000" pitchFamily="50" charset="-128"/>
                        <a:ea typeface="HGS創英角ｺﾞｼｯｸUB" panose="020B09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2400" dirty="0" smtClean="0">
                          <a:solidFill>
                            <a:schemeClr val="tx1"/>
                          </a:solidFill>
                          <a:latin typeface="HGS創英角ｺﾞｼｯｸUB" panose="020B0900000000000000" pitchFamily="50" charset="-128"/>
                          <a:ea typeface="HGS創英角ｺﾞｼｯｸUB" panose="020B0900000000000000" pitchFamily="50" charset="-128"/>
                        </a:rPr>
                        <a:t>□</a:t>
                      </a:r>
                      <a:endParaRPr kumimoji="1" lang="ja-JP" altLang="en-US" sz="2400" dirty="0">
                        <a:solidFill>
                          <a:schemeClr val="tx1"/>
                        </a:solidFill>
                        <a:latin typeface="HGS創英角ｺﾞｼｯｸUB" panose="020B0900000000000000" pitchFamily="50" charset="-128"/>
                        <a:ea typeface="HGS創英角ｺﾞｼｯｸUB" panose="020B09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81136">
                <a:tc>
                  <a:txBody>
                    <a:bodyPr/>
                    <a:lstStyle/>
                    <a:p>
                      <a:pPr algn="ctr"/>
                      <a:r>
                        <a:rPr kumimoji="1" lang="ja-JP" altLang="en-US" dirty="0" smtClean="0">
                          <a:solidFill>
                            <a:schemeClr val="tx1"/>
                          </a:solidFill>
                          <a:latin typeface="HGS創英角ｺﾞｼｯｸUB" panose="020B0900000000000000" pitchFamily="50" charset="-128"/>
                          <a:ea typeface="HGS創英角ｺﾞｼｯｸUB" panose="020B0900000000000000" pitchFamily="50" charset="-128"/>
                        </a:rPr>
                        <a:t>６</a:t>
                      </a:r>
                      <a:endParaRPr kumimoji="1" lang="ja-JP" altLang="en-US" dirty="0">
                        <a:solidFill>
                          <a:schemeClr val="tx1"/>
                        </a:solidFill>
                        <a:latin typeface="HGS創英角ｺﾞｼｯｸUB" panose="020B0900000000000000" pitchFamily="50" charset="-128"/>
                        <a:ea typeface="HGS創英角ｺﾞｼｯｸUB" panose="020B09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dirty="0" smtClean="0">
                          <a:solidFill>
                            <a:schemeClr val="tx1"/>
                          </a:solidFill>
                          <a:latin typeface="HGS創英角ｺﾞｼｯｸUB" panose="020B0900000000000000" pitchFamily="50" charset="-128"/>
                          <a:ea typeface="HGS創英角ｺﾞｼｯｸUB" panose="020B0900000000000000" pitchFamily="50" charset="-128"/>
                        </a:rPr>
                        <a:t>ヒヤリハット情報を活用して、転倒しやすい場所の危険マップを作成し、</a:t>
                      </a:r>
                      <a:endParaRPr kumimoji="1" lang="en-US" altLang="ja-JP" dirty="0" smtClean="0">
                        <a:solidFill>
                          <a:schemeClr val="tx1"/>
                        </a:solidFill>
                        <a:latin typeface="HGS創英角ｺﾞｼｯｸUB" panose="020B0900000000000000" pitchFamily="50" charset="-128"/>
                        <a:ea typeface="HGS創英角ｺﾞｼｯｸUB" panose="020B0900000000000000" pitchFamily="50" charset="-128"/>
                      </a:endParaRPr>
                    </a:p>
                    <a:p>
                      <a:r>
                        <a:rPr kumimoji="1" lang="ja-JP" altLang="en-US" dirty="0" smtClean="0">
                          <a:solidFill>
                            <a:schemeClr val="tx1"/>
                          </a:solidFill>
                          <a:latin typeface="HGS創英角ｺﾞｼｯｸUB" panose="020B0900000000000000" pitchFamily="50" charset="-128"/>
                          <a:ea typeface="HGS創英角ｺﾞｼｯｸUB" panose="020B0900000000000000" pitchFamily="50" charset="-128"/>
                        </a:rPr>
                        <a:t>周知していますか</a:t>
                      </a:r>
                      <a:endParaRPr kumimoji="1" lang="ja-JP" altLang="en-US" dirty="0">
                        <a:solidFill>
                          <a:schemeClr val="tx1"/>
                        </a:solidFill>
                        <a:latin typeface="HGS創英角ｺﾞｼｯｸUB" panose="020B0900000000000000" pitchFamily="50" charset="-128"/>
                        <a:ea typeface="HGS創英角ｺﾞｼｯｸUB" panose="020B09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2400" dirty="0" smtClean="0">
                          <a:solidFill>
                            <a:schemeClr val="tx1"/>
                          </a:solidFill>
                          <a:latin typeface="HGS創英角ｺﾞｼｯｸUB" panose="020B0900000000000000" pitchFamily="50" charset="-128"/>
                          <a:ea typeface="HGS創英角ｺﾞｼｯｸUB" panose="020B0900000000000000" pitchFamily="50" charset="-128"/>
                        </a:rPr>
                        <a:t>□</a:t>
                      </a:r>
                      <a:endParaRPr kumimoji="1" lang="ja-JP" altLang="en-US" sz="2400" dirty="0">
                        <a:solidFill>
                          <a:schemeClr val="tx1"/>
                        </a:solidFill>
                        <a:latin typeface="HGS創英角ｺﾞｼｯｸUB" panose="020B0900000000000000" pitchFamily="50" charset="-128"/>
                        <a:ea typeface="HGS創英角ｺﾞｼｯｸUB" panose="020B09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81136">
                <a:tc>
                  <a:txBody>
                    <a:bodyPr/>
                    <a:lstStyle/>
                    <a:p>
                      <a:pPr algn="ctr"/>
                      <a:r>
                        <a:rPr kumimoji="1" lang="ja-JP" altLang="en-US" dirty="0" smtClean="0">
                          <a:solidFill>
                            <a:schemeClr val="tx1"/>
                          </a:solidFill>
                          <a:latin typeface="HGS創英角ｺﾞｼｯｸUB" panose="020B0900000000000000" pitchFamily="50" charset="-128"/>
                          <a:ea typeface="HGS創英角ｺﾞｼｯｸUB" panose="020B0900000000000000" pitchFamily="50" charset="-128"/>
                        </a:rPr>
                        <a:t>７</a:t>
                      </a:r>
                      <a:endParaRPr kumimoji="1" lang="ja-JP" altLang="en-US" dirty="0">
                        <a:solidFill>
                          <a:schemeClr val="tx1"/>
                        </a:solidFill>
                        <a:latin typeface="HGS創英角ｺﾞｼｯｸUB" panose="020B0900000000000000" pitchFamily="50" charset="-128"/>
                        <a:ea typeface="HGS創英角ｺﾞｼｯｸUB" panose="020B09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dirty="0" smtClean="0">
                          <a:solidFill>
                            <a:schemeClr val="tx1"/>
                          </a:solidFill>
                          <a:latin typeface="HGS創英角ｺﾞｼｯｸUB" panose="020B0900000000000000" pitchFamily="50" charset="-128"/>
                          <a:ea typeface="HGS創英角ｺﾞｼｯｸUB" panose="020B0900000000000000" pitchFamily="50" charset="-128"/>
                        </a:rPr>
                        <a:t>段差のある箇所や滑りやすい場所などに注意を促すステッカー（標識）を</a:t>
                      </a:r>
                      <a:endParaRPr kumimoji="1" lang="en-US" altLang="ja-JP" dirty="0" smtClean="0">
                        <a:solidFill>
                          <a:schemeClr val="tx1"/>
                        </a:solidFill>
                        <a:latin typeface="HGS創英角ｺﾞｼｯｸUB" panose="020B0900000000000000" pitchFamily="50" charset="-128"/>
                        <a:ea typeface="HGS創英角ｺﾞｼｯｸUB" panose="020B0900000000000000" pitchFamily="50" charset="-128"/>
                      </a:endParaRPr>
                    </a:p>
                    <a:p>
                      <a:r>
                        <a:rPr kumimoji="1" lang="ja-JP" altLang="en-US" dirty="0" smtClean="0">
                          <a:solidFill>
                            <a:schemeClr val="tx1"/>
                          </a:solidFill>
                          <a:latin typeface="HGS創英角ｺﾞｼｯｸUB" panose="020B0900000000000000" pitchFamily="50" charset="-128"/>
                          <a:ea typeface="HGS創英角ｺﾞｼｯｸUB" panose="020B0900000000000000" pitchFamily="50" charset="-128"/>
                        </a:rPr>
                        <a:t>つけていますか</a:t>
                      </a:r>
                      <a:endParaRPr kumimoji="1" lang="ja-JP" altLang="en-US" dirty="0">
                        <a:solidFill>
                          <a:schemeClr val="tx1"/>
                        </a:solidFill>
                        <a:latin typeface="HGS創英角ｺﾞｼｯｸUB" panose="020B0900000000000000" pitchFamily="50" charset="-128"/>
                        <a:ea typeface="HGS創英角ｺﾞｼｯｸUB" panose="020B09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2400" dirty="0" smtClean="0">
                          <a:solidFill>
                            <a:schemeClr val="tx1"/>
                          </a:solidFill>
                          <a:latin typeface="HGS創英角ｺﾞｼｯｸUB" panose="020B0900000000000000" pitchFamily="50" charset="-128"/>
                          <a:ea typeface="HGS創英角ｺﾞｼｯｸUB" panose="020B0900000000000000" pitchFamily="50" charset="-128"/>
                        </a:rPr>
                        <a:t>□</a:t>
                      </a:r>
                      <a:endParaRPr kumimoji="1" lang="ja-JP" altLang="en-US" sz="2400" dirty="0">
                        <a:solidFill>
                          <a:schemeClr val="tx1"/>
                        </a:solidFill>
                        <a:latin typeface="HGS創英角ｺﾞｼｯｸUB" panose="020B0900000000000000" pitchFamily="50" charset="-128"/>
                        <a:ea typeface="HGS創英角ｺﾞｼｯｸUB" panose="020B09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81136">
                <a:tc>
                  <a:txBody>
                    <a:bodyPr/>
                    <a:lstStyle/>
                    <a:p>
                      <a:pPr algn="ctr"/>
                      <a:r>
                        <a:rPr kumimoji="1" lang="ja-JP" altLang="en-US" dirty="0" smtClean="0">
                          <a:solidFill>
                            <a:schemeClr val="tx1"/>
                          </a:solidFill>
                          <a:latin typeface="HGS創英角ｺﾞｼｯｸUB" panose="020B0900000000000000" pitchFamily="50" charset="-128"/>
                          <a:ea typeface="HGS創英角ｺﾞｼｯｸUB" panose="020B0900000000000000" pitchFamily="50" charset="-128"/>
                        </a:rPr>
                        <a:t>８</a:t>
                      </a:r>
                      <a:endParaRPr kumimoji="1" lang="ja-JP" altLang="en-US" dirty="0">
                        <a:solidFill>
                          <a:schemeClr val="tx1"/>
                        </a:solidFill>
                        <a:latin typeface="HGS創英角ｺﾞｼｯｸUB" panose="020B0900000000000000" pitchFamily="50" charset="-128"/>
                        <a:ea typeface="HGS創英角ｺﾞｼｯｸUB" panose="020B09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dirty="0" smtClean="0">
                          <a:solidFill>
                            <a:schemeClr val="tx1"/>
                          </a:solidFill>
                          <a:latin typeface="HGS創英角ｺﾞｼｯｸUB" panose="020B0900000000000000" pitchFamily="50" charset="-128"/>
                          <a:ea typeface="HGS創英角ｺﾞｼｯｸUB" panose="020B0900000000000000" pitchFamily="50" charset="-128"/>
                        </a:rPr>
                        <a:t>ポケットに手を入れたまま歩くことを禁止していますか</a:t>
                      </a:r>
                      <a:endParaRPr kumimoji="1" lang="ja-JP" altLang="en-US" dirty="0">
                        <a:solidFill>
                          <a:schemeClr val="tx1"/>
                        </a:solidFill>
                        <a:latin typeface="HGS創英角ｺﾞｼｯｸUB" panose="020B0900000000000000" pitchFamily="50" charset="-128"/>
                        <a:ea typeface="HGS創英角ｺﾞｼｯｸUB" panose="020B09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2400" dirty="0" smtClean="0">
                          <a:solidFill>
                            <a:schemeClr val="tx1"/>
                          </a:solidFill>
                          <a:latin typeface="HGS創英角ｺﾞｼｯｸUB" panose="020B0900000000000000" pitchFamily="50" charset="-128"/>
                          <a:ea typeface="HGS創英角ｺﾞｼｯｸUB" panose="020B0900000000000000" pitchFamily="50" charset="-128"/>
                        </a:rPr>
                        <a:t>□</a:t>
                      </a:r>
                      <a:endParaRPr kumimoji="1" lang="ja-JP" altLang="en-US" sz="2400" dirty="0">
                        <a:solidFill>
                          <a:schemeClr val="tx1"/>
                        </a:solidFill>
                        <a:latin typeface="HGS創英角ｺﾞｼｯｸUB" panose="020B0900000000000000" pitchFamily="50" charset="-128"/>
                        <a:ea typeface="HGS創英角ｺﾞｼｯｸUB" panose="020B09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81136">
                <a:tc>
                  <a:txBody>
                    <a:bodyPr/>
                    <a:lstStyle/>
                    <a:p>
                      <a:pPr algn="ctr"/>
                      <a:r>
                        <a:rPr kumimoji="1" lang="ja-JP" altLang="en-US" dirty="0" smtClean="0">
                          <a:solidFill>
                            <a:schemeClr val="tx1"/>
                          </a:solidFill>
                          <a:latin typeface="HGS創英角ｺﾞｼｯｸUB" panose="020B0900000000000000" pitchFamily="50" charset="-128"/>
                          <a:ea typeface="HGS創英角ｺﾞｼｯｸUB" panose="020B0900000000000000" pitchFamily="50" charset="-128"/>
                        </a:rPr>
                        <a:t>９</a:t>
                      </a:r>
                      <a:endParaRPr kumimoji="1" lang="ja-JP" altLang="en-US" dirty="0">
                        <a:solidFill>
                          <a:schemeClr val="tx1"/>
                        </a:solidFill>
                        <a:latin typeface="HGS創英角ｺﾞｼｯｸUB" panose="020B0900000000000000" pitchFamily="50" charset="-128"/>
                        <a:ea typeface="HGS創英角ｺﾞｼｯｸUB" panose="020B09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dirty="0" smtClean="0">
                          <a:solidFill>
                            <a:schemeClr val="tx1"/>
                          </a:solidFill>
                          <a:latin typeface="HGS創英角ｺﾞｼｯｸUB" panose="020B0900000000000000" pitchFamily="50" charset="-128"/>
                          <a:ea typeface="HGS創英角ｺﾞｼｯｸUB" panose="020B0900000000000000" pitchFamily="50" charset="-128"/>
                        </a:rPr>
                        <a:t>ストレッチ体操や転倒予防のための運動を取り入れていますか</a:t>
                      </a:r>
                      <a:endParaRPr kumimoji="1" lang="ja-JP" altLang="en-US" dirty="0">
                        <a:solidFill>
                          <a:schemeClr val="tx1"/>
                        </a:solidFill>
                        <a:latin typeface="HGS創英角ｺﾞｼｯｸUB" panose="020B0900000000000000" pitchFamily="50" charset="-128"/>
                        <a:ea typeface="HGS創英角ｺﾞｼｯｸUB" panose="020B09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2400" dirty="0" smtClean="0">
                          <a:solidFill>
                            <a:schemeClr val="tx1"/>
                          </a:solidFill>
                          <a:latin typeface="HGS創英角ｺﾞｼｯｸUB" panose="020B0900000000000000" pitchFamily="50" charset="-128"/>
                          <a:ea typeface="HGS創英角ｺﾞｼｯｸUB" panose="020B0900000000000000" pitchFamily="50" charset="-128"/>
                        </a:rPr>
                        <a:t>□</a:t>
                      </a:r>
                      <a:endParaRPr kumimoji="1" lang="ja-JP" altLang="en-US" sz="2400" dirty="0">
                        <a:solidFill>
                          <a:schemeClr val="tx1"/>
                        </a:solidFill>
                        <a:latin typeface="HGS創英角ｺﾞｼｯｸUB" panose="020B0900000000000000" pitchFamily="50" charset="-128"/>
                        <a:ea typeface="HGS創英角ｺﾞｼｯｸUB" panose="020B09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pic>
        <p:nvPicPr>
          <p:cNvPr id="8" name="Picture 9" descr="C:\Users\AANGC\Desktop\STOP！転倒災害プロジェクト.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45288" y="180000"/>
            <a:ext cx="2160240" cy="5672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1429251"/>
      </p:ext>
    </p:extLst>
  </p:cSld>
  <p:clrMapOvr>
    <a:masterClrMapping/>
  </p:clrMapOvr>
  <mc:AlternateContent xmlns:mc="http://schemas.openxmlformats.org/markup-compatibility/2006" xmlns:p14="http://schemas.microsoft.com/office/powerpoint/2010/main">
    <mc:Choice Requires="p14">
      <p:transition p14:dur="100" advTm="20000">
        <p:cut/>
      </p:transition>
    </mc:Choice>
    <mc:Fallback xmlns="">
      <p:transition advTm="20000">
        <p:cu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p:cNvSpPr/>
          <p:nvPr/>
        </p:nvSpPr>
        <p:spPr>
          <a:xfrm>
            <a:off x="0" y="-2"/>
            <a:ext cx="9906000" cy="72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288000" tIns="144000" bIns="0" rtlCol="0" anchor="ctr"/>
          <a:lstStyle/>
          <a:p>
            <a:r>
              <a:rPr lang="en-US" altLang="ja-JP" sz="2000" b="1" dirty="0" smtClean="0">
                <a:latin typeface="メイリオ" panose="020B0604030504040204" pitchFamily="50" charset="-128"/>
                <a:ea typeface="メイリオ" panose="020B0604030504040204" pitchFamily="50" charset="-128"/>
                <a:cs typeface="メイリオ" panose="020B0604030504040204" pitchFamily="50" charset="-128"/>
              </a:rPr>
              <a:t>Ⅰ</a:t>
            </a:r>
            <a:r>
              <a:rPr kumimoji="1" lang="ja-JP" altLang="en-US" sz="2000" b="1" dirty="0" smtClean="0">
                <a:latin typeface="メイリオ" panose="020B0604030504040204" pitchFamily="50" charset="-128"/>
                <a:ea typeface="メイリオ" panose="020B0604030504040204" pitchFamily="50" charset="-128"/>
                <a:cs typeface="メイリオ" panose="020B0604030504040204" pitchFamily="50" charset="-128"/>
              </a:rPr>
              <a:t>  はじめに </a:t>
            </a:r>
            <a:r>
              <a:rPr kumimoji="1" lang="en-US" altLang="ja-JP" sz="2000" b="1"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2000" b="1" dirty="0" smtClean="0">
                <a:latin typeface="メイリオ" panose="020B0604030504040204" pitchFamily="50" charset="-128"/>
                <a:ea typeface="メイリオ" panose="020B0604030504040204" pitchFamily="50" charset="-128"/>
                <a:cs typeface="メイリオ" panose="020B0604030504040204" pitchFamily="50" charset="-128"/>
              </a:rPr>
              <a:t>②</a:t>
            </a:r>
            <a:endParaRPr kumimoji="1" lang="ja-JP" altLang="en-US" sz="20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テキスト ボックス 2"/>
          <p:cNvSpPr txBox="1"/>
          <p:nvPr/>
        </p:nvSpPr>
        <p:spPr>
          <a:xfrm>
            <a:off x="200472" y="962725"/>
            <a:ext cx="9145016" cy="954107"/>
          </a:xfrm>
          <a:prstGeom prst="rect">
            <a:avLst/>
          </a:prstGeom>
          <a:noFill/>
        </p:spPr>
        <p:txBody>
          <a:bodyPr wrap="square" rtlCol="0">
            <a:spAutoFit/>
          </a:bodyPr>
          <a:lstStyle/>
          <a:p>
            <a:r>
              <a:rPr lang="ja-JP" altLang="en-US" sz="2800" dirty="0" smtClean="0">
                <a:solidFill>
                  <a:srgbClr val="FFC000"/>
                </a:solidFill>
                <a:latin typeface="HG創英角ｺﾞｼｯｸUB" panose="020B0909000000000000" pitchFamily="49" charset="-128"/>
                <a:ea typeface="HG創英角ｺﾞｼｯｸUB" panose="020B0909000000000000" pitchFamily="49" charset="-128"/>
              </a:rPr>
              <a:t>▶ </a:t>
            </a:r>
            <a:r>
              <a:rPr lang="ja-JP" altLang="en-US" sz="2800" dirty="0" smtClean="0">
                <a:latin typeface="HG創英角ｺﾞｼｯｸUB" panose="020B0909000000000000" pitchFamily="49" charset="-128"/>
                <a:ea typeface="HG創英角ｺﾞｼｯｸUB" panose="020B0909000000000000" pitchFamily="49" charset="-128"/>
              </a:rPr>
              <a:t>転倒しただけで労働災害につながるというと</a:t>
            </a:r>
            <a:endParaRPr lang="en-US" altLang="ja-JP" sz="2800" dirty="0" smtClean="0">
              <a:latin typeface="HG創英角ｺﾞｼｯｸUB" panose="020B0909000000000000" pitchFamily="49" charset="-128"/>
              <a:ea typeface="HG創英角ｺﾞｼｯｸUB" panose="020B0909000000000000" pitchFamily="49" charset="-128"/>
            </a:endParaRPr>
          </a:p>
          <a:p>
            <a:r>
              <a:rPr lang="en-US" altLang="ja-JP" sz="2800" dirty="0">
                <a:latin typeface="HG創英角ｺﾞｼｯｸUB" panose="020B0909000000000000" pitchFamily="49" charset="-128"/>
                <a:ea typeface="HG創英角ｺﾞｼｯｸUB" panose="020B0909000000000000" pitchFamily="49" charset="-128"/>
              </a:rPr>
              <a:t> </a:t>
            </a:r>
            <a:r>
              <a:rPr lang="en-US" altLang="ja-JP" sz="2800" dirty="0" smtClean="0">
                <a:latin typeface="HG創英角ｺﾞｼｯｸUB" panose="020B0909000000000000" pitchFamily="49" charset="-128"/>
                <a:ea typeface="HG創英角ｺﾞｼｯｸUB" panose="020B0909000000000000" pitchFamily="49" charset="-128"/>
              </a:rPr>
              <a:t>  </a:t>
            </a:r>
            <a:r>
              <a:rPr lang="ja-JP" altLang="en-US" sz="2800" dirty="0" smtClean="0">
                <a:latin typeface="HG創英角ｺﾞｼｯｸUB" panose="020B0909000000000000" pitchFamily="49" charset="-128"/>
                <a:ea typeface="HG創英角ｺﾞｼｯｸUB" panose="020B0909000000000000" pitchFamily="49" charset="-128"/>
              </a:rPr>
              <a:t>大げさに思われるかもしれませんが、</a:t>
            </a:r>
            <a:endParaRPr kumimoji="1" lang="ja-JP" altLang="en-US" sz="2800" dirty="0">
              <a:latin typeface="HG創英角ｺﾞｼｯｸUB" panose="020B0909000000000000" pitchFamily="49" charset="-128"/>
              <a:ea typeface="HG創英角ｺﾞｼｯｸUB" panose="020B0909000000000000" pitchFamily="49" charset="-128"/>
            </a:endParaRPr>
          </a:p>
        </p:txBody>
      </p:sp>
      <p:graphicFrame>
        <p:nvGraphicFramePr>
          <p:cNvPr id="6" name="グラフ 5"/>
          <p:cNvGraphicFramePr>
            <a:graphicFrameLocks/>
          </p:cNvGraphicFramePr>
          <p:nvPr>
            <p:extLst>
              <p:ext uri="{D42A27DB-BD31-4B8C-83A1-F6EECF244321}">
                <p14:modId xmlns:p14="http://schemas.microsoft.com/office/powerpoint/2010/main" val="4012975743"/>
              </p:ext>
            </p:extLst>
          </p:nvPr>
        </p:nvGraphicFramePr>
        <p:xfrm>
          <a:off x="5576104" y="1841342"/>
          <a:ext cx="3977460" cy="3933438"/>
        </p:xfrm>
        <a:graphic>
          <a:graphicData uri="http://schemas.openxmlformats.org/drawingml/2006/chart">
            <c:chart xmlns:c="http://schemas.openxmlformats.org/drawingml/2006/chart" xmlns:r="http://schemas.openxmlformats.org/officeDocument/2006/relationships" r:id="rId2"/>
          </a:graphicData>
        </a:graphic>
      </p:graphicFrame>
      <p:sp>
        <p:nvSpPr>
          <p:cNvPr id="2" name="円/楕円 1"/>
          <p:cNvSpPr/>
          <p:nvPr/>
        </p:nvSpPr>
        <p:spPr>
          <a:xfrm>
            <a:off x="6910802" y="3156552"/>
            <a:ext cx="1347204" cy="1311146"/>
          </a:xfrm>
          <a:prstGeom prst="ellipse">
            <a:avLst/>
          </a:prstGeom>
          <a:solidFill>
            <a:srgbClr val="FFFF99"/>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lnSpc>
                <a:spcPts val="2000"/>
              </a:lnSpc>
            </a:pPr>
            <a:r>
              <a:rPr kumimoji="1" lang="en-US" altLang="ja-JP" sz="14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H28</a:t>
            </a:r>
          </a:p>
          <a:p>
            <a:pPr algn="ctr">
              <a:lnSpc>
                <a:spcPts val="2000"/>
              </a:lnSpc>
            </a:pPr>
            <a:r>
              <a:rPr lang="en-US" altLang="ja-JP" sz="14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117,910</a:t>
            </a:r>
            <a:r>
              <a:rPr lang="ja-JP" altLang="en-US" sz="14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人</a:t>
            </a:r>
            <a:endParaRPr lang="en-US" altLang="ja-JP" sz="14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lnSpc>
                <a:spcPts val="2000"/>
              </a:lnSpc>
            </a:pPr>
            <a:r>
              <a:rPr kumimoji="1" lang="ja-JP" altLang="en-US" sz="11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（死傷者数）</a:t>
            </a:r>
            <a:endParaRPr kumimoji="1" lang="ja-JP" altLang="en-US" sz="11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テキスト ボックス 6"/>
          <p:cNvSpPr txBox="1"/>
          <p:nvPr/>
        </p:nvSpPr>
        <p:spPr>
          <a:xfrm>
            <a:off x="200472" y="3557334"/>
            <a:ext cx="5040560" cy="1815882"/>
          </a:xfrm>
          <a:prstGeom prst="rect">
            <a:avLst/>
          </a:prstGeom>
          <a:noFill/>
        </p:spPr>
        <p:txBody>
          <a:bodyPr wrap="square" rtlCol="0">
            <a:spAutoFit/>
          </a:bodyPr>
          <a:lstStyle/>
          <a:p>
            <a:r>
              <a:rPr lang="ja-JP" altLang="en-US" sz="2800" dirty="0" smtClean="0">
                <a:solidFill>
                  <a:srgbClr val="FFC000"/>
                </a:solidFill>
                <a:latin typeface="HG創英角ｺﾞｼｯｸUB" panose="020B0909000000000000" pitchFamily="49" charset="-128"/>
                <a:ea typeface="HG創英角ｺﾞｼｯｸUB" panose="020B0909000000000000" pitchFamily="49" charset="-128"/>
              </a:rPr>
              <a:t>▶ </a:t>
            </a:r>
            <a:r>
              <a:rPr lang="ja-JP" altLang="en-US" sz="2800" u="sng" dirty="0" smtClean="0">
                <a:latin typeface="HG創英角ｺﾞｼｯｸUB" panose="020B0909000000000000" pitchFamily="49" charset="-128"/>
                <a:ea typeface="HG創英角ｺﾞｼｯｸUB" panose="020B0909000000000000" pitchFamily="49" charset="-128"/>
              </a:rPr>
              <a:t>約４分の労働時間に１人</a:t>
            </a:r>
            <a:endParaRPr lang="en-US" altLang="ja-JP" sz="2800" u="sng" dirty="0" smtClean="0">
              <a:latin typeface="HG創英角ｺﾞｼｯｸUB" panose="020B0909000000000000" pitchFamily="49" charset="-128"/>
              <a:ea typeface="HG創英角ｺﾞｼｯｸUB" panose="020B0909000000000000" pitchFamily="49" charset="-128"/>
            </a:endParaRPr>
          </a:p>
          <a:p>
            <a:r>
              <a:rPr lang="en-US" altLang="ja-JP" sz="2800" dirty="0">
                <a:latin typeface="HG創英角ｺﾞｼｯｸUB" panose="020B0909000000000000" pitchFamily="49" charset="-128"/>
                <a:ea typeface="HG創英角ｺﾞｼｯｸUB" panose="020B0909000000000000" pitchFamily="49" charset="-128"/>
              </a:rPr>
              <a:t> </a:t>
            </a:r>
            <a:r>
              <a:rPr lang="en-US" altLang="ja-JP" sz="2800" dirty="0" smtClean="0">
                <a:latin typeface="HG創英角ｺﾞｼｯｸUB" panose="020B0909000000000000" pitchFamily="49" charset="-128"/>
                <a:ea typeface="HG創英角ｺﾞｼｯｸUB" panose="020B0909000000000000" pitchFamily="49" charset="-128"/>
              </a:rPr>
              <a:t> </a:t>
            </a:r>
            <a:r>
              <a:rPr lang="ja-JP" altLang="en-US" sz="2800" dirty="0" smtClean="0">
                <a:latin typeface="HG創英角ｺﾞｼｯｸUB" panose="020B0909000000000000" pitchFamily="49" charset="-128"/>
                <a:ea typeface="HG創英角ｺﾞｼｯｸUB" panose="020B0909000000000000" pitchFamily="49" charset="-128"/>
              </a:rPr>
              <a:t> の頻度で、転倒災害</a:t>
            </a:r>
            <a:endParaRPr lang="en-US" altLang="ja-JP" sz="2800" dirty="0" smtClean="0">
              <a:latin typeface="HG創英角ｺﾞｼｯｸUB" panose="020B0909000000000000" pitchFamily="49" charset="-128"/>
              <a:ea typeface="HG創英角ｺﾞｼｯｸUB" panose="020B0909000000000000" pitchFamily="49" charset="-128"/>
            </a:endParaRPr>
          </a:p>
          <a:p>
            <a:r>
              <a:rPr lang="en-US" altLang="ja-JP" sz="2800" dirty="0">
                <a:latin typeface="HG創英角ｺﾞｼｯｸUB" panose="020B0909000000000000" pitchFamily="49" charset="-128"/>
                <a:ea typeface="HG創英角ｺﾞｼｯｸUB" panose="020B0909000000000000" pitchFamily="49" charset="-128"/>
              </a:rPr>
              <a:t> </a:t>
            </a:r>
            <a:r>
              <a:rPr lang="en-US" altLang="ja-JP" sz="2800" dirty="0" smtClean="0">
                <a:latin typeface="HG創英角ｺﾞｼｯｸUB" panose="020B0909000000000000" pitchFamily="49" charset="-128"/>
                <a:ea typeface="HG創英角ｺﾞｼｯｸUB" panose="020B0909000000000000" pitchFamily="49" charset="-128"/>
              </a:rPr>
              <a:t> </a:t>
            </a:r>
            <a:r>
              <a:rPr lang="ja-JP" altLang="en-US" sz="2800" dirty="0" smtClean="0">
                <a:latin typeface="HG創英角ｺﾞｼｯｸUB" panose="020B0909000000000000" pitchFamily="49" charset="-128"/>
                <a:ea typeface="HG創英角ｺﾞｼｯｸUB" panose="020B0909000000000000" pitchFamily="49" charset="-128"/>
              </a:rPr>
              <a:t>（休業４日以上）が発生</a:t>
            </a:r>
            <a:endParaRPr lang="en-US" altLang="ja-JP" sz="2800" dirty="0" smtClean="0">
              <a:latin typeface="HG創英角ｺﾞｼｯｸUB" panose="020B0909000000000000" pitchFamily="49" charset="-128"/>
              <a:ea typeface="HG創英角ｺﾞｼｯｸUB" panose="020B0909000000000000" pitchFamily="49" charset="-128"/>
            </a:endParaRPr>
          </a:p>
          <a:p>
            <a:r>
              <a:rPr lang="en-US" altLang="ja-JP" sz="2800" dirty="0">
                <a:latin typeface="HG創英角ｺﾞｼｯｸUB" panose="020B0909000000000000" pitchFamily="49" charset="-128"/>
                <a:ea typeface="HG創英角ｺﾞｼｯｸUB" panose="020B0909000000000000" pitchFamily="49" charset="-128"/>
              </a:rPr>
              <a:t> </a:t>
            </a:r>
            <a:r>
              <a:rPr lang="en-US" altLang="ja-JP" sz="2800" dirty="0" smtClean="0">
                <a:latin typeface="HG創英角ｺﾞｼｯｸUB" panose="020B0909000000000000" pitchFamily="49" charset="-128"/>
                <a:ea typeface="HG創英角ｺﾞｼｯｸUB" panose="020B0909000000000000" pitchFamily="49" charset="-128"/>
              </a:rPr>
              <a:t>  </a:t>
            </a:r>
            <a:r>
              <a:rPr lang="ja-JP" altLang="en-US" sz="2800" dirty="0" smtClean="0">
                <a:latin typeface="HG創英角ｺﾞｼｯｸUB" panose="020B0909000000000000" pitchFamily="49" charset="-128"/>
                <a:ea typeface="HG創英角ｺﾞｼｯｸUB" panose="020B0909000000000000" pitchFamily="49" charset="-128"/>
              </a:rPr>
              <a:t>している計算になります。</a:t>
            </a:r>
            <a:endParaRPr kumimoji="1" lang="ja-JP" altLang="en-US" sz="2800" dirty="0">
              <a:latin typeface="HG創英角ｺﾞｼｯｸUB" panose="020B0909000000000000" pitchFamily="49" charset="-128"/>
              <a:ea typeface="HG創英角ｺﾞｼｯｸUB" panose="020B0909000000000000" pitchFamily="49" charset="-128"/>
            </a:endParaRPr>
          </a:p>
        </p:txBody>
      </p:sp>
      <p:sp>
        <p:nvSpPr>
          <p:cNvPr id="10" name="テキスト ボックス 9"/>
          <p:cNvSpPr txBox="1"/>
          <p:nvPr/>
        </p:nvSpPr>
        <p:spPr>
          <a:xfrm>
            <a:off x="200472" y="2044005"/>
            <a:ext cx="5256584" cy="1384995"/>
          </a:xfrm>
          <a:prstGeom prst="rect">
            <a:avLst/>
          </a:prstGeom>
          <a:noFill/>
        </p:spPr>
        <p:txBody>
          <a:bodyPr wrap="square" rtlCol="0">
            <a:spAutoFit/>
          </a:bodyPr>
          <a:lstStyle/>
          <a:p>
            <a:r>
              <a:rPr lang="ja-JP" altLang="en-US" sz="2800" dirty="0" smtClean="0">
                <a:solidFill>
                  <a:srgbClr val="FFC000"/>
                </a:solidFill>
                <a:latin typeface="HG創英角ｺﾞｼｯｸUB" panose="020B0909000000000000" pitchFamily="49" charset="-128"/>
                <a:ea typeface="HG創英角ｺﾞｼｯｸUB" panose="020B0909000000000000" pitchFamily="49" charset="-128"/>
              </a:rPr>
              <a:t>▶ </a:t>
            </a:r>
            <a:r>
              <a:rPr lang="ja-JP" altLang="en-US" sz="2800" dirty="0" smtClean="0">
                <a:latin typeface="HG創英角ｺﾞｼｯｸUB" panose="020B0909000000000000" pitchFamily="49" charset="-128"/>
                <a:ea typeface="HG創英角ｺﾞｼｯｸUB" panose="020B0909000000000000" pitchFamily="49" charset="-128"/>
              </a:rPr>
              <a:t>仕事中に転倒したことで</a:t>
            </a:r>
            <a:endParaRPr lang="en-US" altLang="ja-JP" sz="2800" dirty="0" smtClean="0">
              <a:latin typeface="HG創英角ｺﾞｼｯｸUB" panose="020B0909000000000000" pitchFamily="49" charset="-128"/>
              <a:ea typeface="HG創英角ｺﾞｼｯｸUB" panose="020B0909000000000000" pitchFamily="49" charset="-128"/>
            </a:endParaRPr>
          </a:p>
          <a:p>
            <a:r>
              <a:rPr lang="ja-JP" altLang="en-US" sz="2800" dirty="0" smtClean="0">
                <a:latin typeface="HG創英角ｺﾞｼｯｸUB" panose="020B0909000000000000" pitchFamily="49" charset="-128"/>
                <a:ea typeface="HG創英角ｺﾞｼｯｸUB" panose="020B0909000000000000" pitchFamily="49" charset="-128"/>
              </a:rPr>
              <a:t>   </a:t>
            </a:r>
            <a:r>
              <a:rPr lang="ja-JP" altLang="en-US" sz="2800" u="sng" dirty="0" smtClean="0">
                <a:latin typeface="HG創英角ｺﾞｼｯｸUB" panose="020B0909000000000000" pitchFamily="49" charset="-128"/>
                <a:ea typeface="HG創英角ｺﾞｼｯｸUB" panose="020B0909000000000000" pitchFamily="49" charset="-128"/>
              </a:rPr>
              <a:t>４日以上仕事を休</a:t>
            </a:r>
            <a:r>
              <a:rPr lang="ja-JP" altLang="en-US" sz="2800" u="sng" dirty="0">
                <a:latin typeface="HG創英角ｺﾞｼｯｸUB" panose="020B0909000000000000" pitchFamily="49" charset="-128"/>
                <a:ea typeface="HG創英角ｺﾞｼｯｸUB" panose="020B0909000000000000" pitchFamily="49" charset="-128"/>
              </a:rPr>
              <a:t>む</a:t>
            </a:r>
            <a:r>
              <a:rPr lang="ja-JP" altLang="en-US" sz="2800" u="sng" dirty="0" smtClean="0">
                <a:latin typeface="HG創英角ｺﾞｼｯｸUB" panose="020B0909000000000000" pitchFamily="49" charset="-128"/>
                <a:ea typeface="HG創英角ｺﾞｼｯｸUB" panose="020B0909000000000000" pitchFamily="49" charset="-128"/>
              </a:rPr>
              <a:t>方が</a:t>
            </a:r>
            <a:endParaRPr lang="en-US" altLang="ja-JP" sz="2800" u="sng" dirty="0" smtClean="0">
              <a:latin typeface="HG創英角ｺﾞｼｯｸUB" panose="020B0909000000000000" pitchFamily="49" charset="-128"/>
              <a:ea typeface="HG創英角ｺﾞｼｯｸUB" panose="020B0909000000000000" pitchFamily="49" charset="-128"/>
            </a:endParaRPr>
          </a:p>
          <a:p>
            <a:r>
              <a:rPr lang="ja-JP" altLang="en-US" sz="2800" dirty="0">
                <a:latin typeface="HG創英角ｺﾞｼｯｸUB" panose="020B0909000000000000" pitchFamily="49" charset="-128"/>
                <a:ea typeface="HG創英角ｺﾞｼｯｸUB" panose="020B0909000000000000" pitchFamily="49" charset="-128"/>
              </a:rPr>
              <a:t>　 </a:t>
            </a:r>
            <a:r>
              <a:rPr lang="ja-JP" altLang="en-US" sz="2800" u="sng" dirty="0" smtClean="0">
                <a:latin typeface="HG創英角ｺﾞｼｯｸUB" panose="020B0909000000000000" pitchFamily="49" charset="-128"/>
                <a:ea typeface="HG創英角ｺﾞｼｯｸUB" panose="020B0909000000000000" pitchFamily="49" charset="-128"/>
              </a:rPr>
              <a:t>年間３万人</a:t>
            </a:r>
            <a:r>
              <a:rPr lang="ja-JP" altLang="en-US" sz="2800" dirty="0" smtClean="0">
                <a:latin typeface="HG創英角ｺﾞｼｯｸUB" panose="020B0909000000000000" pitchFamily="49" charset="-128"/>
                <a:ea typeface="HG創英角ｺﾞｼｯｸUB" panose="020B0909000000000000" pitchFamily="49" charset="-128"/>
              </a:rPr>
              <a:t>近くいます。</a:t>
            </a:r>
            <a:endParaRPr lang="en-US" altLang="ja-JP" sz="2800" dirty="0" smtClean="0">
              <a:latin typeface="HG創英角ｺﾞｼｯｸUB" panose="020B0909000000000000" pitchFamily="49" charset="-128"/>
              <a:ea typeface="HG創英角ｺﾞｼｯｸUB" panose="020B0909000000000000" pitchFamily="49" charset="-128"/>
            </a:endParaRPr>
          </a:p>
        </p:txBody>
      </p:sp>
      <p:pic>
        <p:nvPicPr>
          <p:cNvPr id="12" name="Picture 9" descr="C:\Users\AANGC\Desktop\STOP！転倒災害プロジェクト.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5288" y="180000"/>
            <a:ext cx="2160240" cy="567233"/>
          </a:xfrm>
          <a:prstGeom prst="rect">
            <a:avLst/>
          </a:prstGeom>
          <a:noFill/>
          <a:extLst>
            <a:ext uri="{909E8E84-426E-40DD-AFC4-6F175D3DCCD1}">
              <a14:hiddenFill xmlns:a14="http://schemas.microsoft.com/office/drawing/2010/main">
                <a:solidFill>
                  <a:srgbClr val="FFFFFF"/>
                </a:solidFill>
              </a14:hiddenFill>
            </a:ext>
          </a:extLst>
        </p:spPr>
      </p:pic>
      <p:sp>
        <p:nvSpPr>
          <p:cNvPr id="8" name="正方形/長方形 7"/>
          <p:cNvSpPr/>
          <p:nvPr/>
        </p:nvSpPr>
        <p:spPr>
          <a:xfrm>
            <a:off x="7852883" y="1624445"/>
            <a:ext cx="1697200" cy="959138"/>
          </a:xfrm>
          <a:prstGeom prst="rect">
            <a:avLst/>
          </a:prstGeom>
          <a:solidFill>
            <a:srgbClr val="FFFF99"/>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36000" bIns="0" rtlCol="0" anchor="ctr"/>
          <a:lstStyle/>
          <a:p>
            <a:pPr algn="ctr">
              <a:lnSpc>
                <a:spcPts val="2000"/>
              </a:lnSpc>
            </a:pPr>
            <a:r>
              <a:rPr lang="ja-JP" altLang="en-US"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転倒</a:t>
            </a:r>
            <a:endParaRPr lang="en-US" altLang="ja-JP"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lnSpc>
                <a:spcPts val="2000"/>
              </a:lnSpc>
            </a:pPr>
            <a:r>
              <a:rPr lang="ja-JP" altLang="en-US"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２７</a:t>
            </a:r>
            <a:r>
              <a:rPr lang="en-US" altLang="ja-JP"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１５２人</a:t>
            </a:r>
            <a:endParaRPr lang="en-US" altLang="ja-JP"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lnSpc>
                <a:spcPts val="2000"/>
              </a:lnSpc>
            </a:pPr>
            <a:r>
              <a:rPr kumimoji="1" lang="ja-JP" altLang="en-US"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（２３％）</a:t>
            </a:r>
            <a:endParaRPr kumimoji="1" lang="ja-JP" altLang="en-US"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 name="正方形/長方形 13"/>
          <p:cNvSpPr/>
          <p:nvPr/>
        </p:nvSpPr>
        <p:spPr>
          <a:xfrm>
            <a:off x="8409384" y="4075813"/>
            <a:ext cx="1224136" cy="720080"/>
          </a:xfrm>
          <a:prstGeom prst="rect">
            <a:avLst/>
          </a:prstGeom>
          <a:solidFill>
            <a:schemeClr val="bg1"/>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tIns="36000" bIns="0" rtlCol="0" anchor="ctr"/>
          <a:lstStyle/>
          <a:p>
            <a:pPr algn="ctr">
              <a:lnSpc>
                <a:spcPts val="1600"/>
              </a:lnSpc>
            </a:pPr>
            <a:r>
              <a:rPr lang="ja-JP" altLang="en-US" sz="1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墜落・転落</a:t>
            </a:r>
            <a:endParaRPr lang="en-US" altLang="ja-JP" sz="1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lnSpc>
                <a:spcPts val="1600"/>
              </a:lnSpc>
            </a:pPr>
            <a:r>
              <a:rPr lang="ja-JP" altLang="en-US" sz="1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２０</a:t>
            </a:r>
            <a:r>
              <a:rPr lang="en-US" altLang="ja-JP" sz="1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０９４</a:t>
            </a:r>
            <a:r>
              <a:rPr lang="ja-JP" altLang="en-US" sz="1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人</a:t>
            </a:r>
            <a:endParaRPr lang="en-US" altLang="ja-JP" sz="1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lnSpc>
                <a:spcPts val="1600"/>
              </a:lnSpc>
            </a:pPr>
            <a:r>
              <a:rPr kumimoji="1" lang="ja-JP" altLang="en-US" sz="1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（１７％）</a:t>
            </a:r>
            <a:endParaRPr kumimoji="1" lang="ja-JP" altLang="en-US"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 name="正方形/長方形 14"/>
          <p:cNvSpPr/>
          <p:nvPr/>
        </p:nvSpPr>
        <p:spPr>
          <a:xfrm>
            <a:off x="5745088" y="2104014"/>
            <a:ext cx="1224136" cy="720080"/>
          </a:xfrm>
          <a:prstGeom prst="rect">
            <a:avLst/>
          </a:prstGeom>
          <a:pattFill prst="pct40">
            <a:fgClr>
              <a:schemeClr val="bg1"/>
            </a:fgClr>
            <a:bgClr>
              <a:schemeClr val="bg1"/>
            </a:bgClr>
          </a:patt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36000" bIns="0" rtlCol="0" anchor="ctr"/>
          <a:lstStyle/>
          <a:p>
            <a:pPr algn="ctr">
              <a:lnSpc>
                <a:spcPts val="1600"/>
              </a:lnSpc>
            </a:pPr>
            <a:r>
              <a:rPr lang="ja-JP" altLang="en-US" sz="1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その他</a:t>
            </a:r>
            <a:endParaRPr lang="en-US" altLang="ja-JP"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lnSpc>
                <a:spcPts val="1600"/>
              </a:lnSpc>
            </a:pPr>
            <a:r>
              <a:rPr lang="ja-JP" altLang="en-US" sz="1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２５</a:t>
            </a:r>
            <a:r>
              <a:rPr lang="en-US" altLang="ja-JP" sz="1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２０５</a:t>
            </a:r>
            <a:r>
              <a:rPr lang="ja-JP" altLang="en-US" sz="1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人</a:t>
            </a:r>
            <a:endParaRPr lang="en-US" altLang="ja-JP" sz="1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lnSpc>
                <a:spcPts val="1600"/>
              </a:lnSpc>
            </a:pPr>
            <a:r>
              <a:rPr kumimoji="1" lang="ja-JP" altLang="en-US" sz="1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（２１％）</a:t>
            </a:r>
            <a:endParaRPr kumimoji="1" lang="ja-JP" altLang="en-US"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6" name="正方形/長方形 15"/>
          <p:cNvSpPr/>
          <p:nvPr/>
        </p:nvSpPr>
        <p:spPr>
          <a:xfrm>
            <a:off x="5307191" y="3197202"/>
            <a:ext cx="1224136" cy="720080"/>
          </a:xfrm>
          <a:prstGeom prst="rect">
            <a:avLst/>
          </a:prstGeom>
          <a:solidFill>
            <a:schemeClr val="bg1"/>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tIns="36000" bIns="0" rtlCol="0" anchor="ctr"/>
          <a:lstStyle/>
          <a:p>
            <a:pPr algn="ctr">
              <a:lnSpc>
                <a:spcPts val="1600"/>
              </a:lnSpc>
            </a:pPr>
            <a:r>
              <a:rPr lang="ja-JP" altLang="en-US" sz="1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切れ・こすれ</a:t>
            </a:r>
            <a:endParaRPr lang="en-US" altLang="ja-JP" sz="1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lnSpc>
                <a:spcPts val="1600"/>
              </a:lnSpc>
            </a:pPr>
            <a:r>
              <a:rPr lang="ja-JP" altLang="en-US"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８</a:t>
            </a:r>
            <a:r>
              <a:rPr lang="en-US" altLang="ja-JP" sz="1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１１７</a:t>
            </a:r>
            <a:r>
              <a:rPr lang="ja-JP" altLang="en-US" sz="1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人</a:t>
            </a:r>
            <a:endParaRPr lang="en-US" altLang="ja-JP" sz="1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lnSpc>
                <a:spcPts val="1600"/>
              </a:lnSpc>
            </a:pPr>
            <a:r>
              <a:rPr kumimoji="1" lang="ja-JP" altLang="en-US" sz="1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（７％）</a:t>
            </a:r>
            <a:endParaRPr kumimoji="1" lang="ja-JP" altLang="en-US"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7" name="正方形/長方形 16"/>
          <p:cNvSpPr/>
          <p:nvPr/>
        </p:nvSpPr>
        <p:spPr>
          <a:xfrm>
            <a:off x="5307191" y="4313908"/>
            <a:ext cx="1440160" cy="720080"/>
          </a:xfrm>
          <a:prstGeom prst="rect">
            <a:avLst/>
          </a:prstGeom>
          <a:solidFill>
            <a:schemeClr val="bg1"/>
          </a:solid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tIns="36000" bIns="0" rtlCol="0" anchor="ctr"/>
          <a:lstStyle/>
          <a:p>
            <a:pPr algn="ctr">
              <a:lnSpc>
                <a:spcPts val="1600"/>
              </a:lnSpc>
            </a:pPr>
            <a:r>
              <a:rPr lang="ja-JP" altLang="en-US" sz="1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交通事故（道路）８</a:t>
            </a:r>
            <a:r>
              <a:rPr lang="en-US" altLang="ja-JP" sz="1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１２５人</a:t>
            </a:r>
            <a:endParaRPr lang="en-US" altLang="ja-JP" sz="1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lnSpc>
                <a:spcPts val="1600"/>
              </a:lnSpc>
            </a:pPr>
            <a:r>
              <a:rPr kumimoji="1" lang="ja-JP" altLang="en-US" sz="1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（７％）</a:t>
            </a:r>
            <a:endParaRPr kumimoji="1" lang="ja-JP" altLang="en-US"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8" name="正方形/長方形 17"/>
          <p:cNvSpPr/>
          <p:nvPr/>
        </p:nvSpPr>
        <p:spPr>
          <a:xfrm>
            <a:off x="7550168" y="5193243"/>
            <a:ext cx="1224136" cy="972061"/>
          </a:xfrm>
          <a:prstGeom prst="rect">
            <a:avLst/>
          </a:prstGeom>
          <a:solidFill>
            <a:schemeClr val="bg1"/>
          </a:solidFill>
          <a:ln w="190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tIns="36000" bIns="0" rtlCol="0" anchor="ctr"/>
          <a:lstStyle/>
          <a:p>
            <a:pPr algn="ctr">
              <a:lnSpc>
                <a:spcPts val="1600"/>
              </a:lnSpc>
            </a:pPr>
            <a:r>
              <a:rPr lang="ja-JP" altLang="en-US" sz="1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はさまれ・</a:t>
            </a:r>
            <a:endParaRPr lang="en-US" altLang="ja-JP" sz="1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lnSpc>
                <a:spcPts val="1600"/>
              </a:lnSpc>
            </a:pPr>
            <a:r>
              <a:rPr lang="ja-JP" altLang="en-US" sz="1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巻き込まれ</a:t>
            </a:r>
            <a:endParaRPr lang="en-US" altLang="ja-JP" sz="1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lnSpc>
                <a:spcPts val="1600"/>
              </a:lnSpc>
            </a:pPr>
            <a:r>
              <a:rPr lang="ja-JP" altLang="en-US"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１４</a:t>
            </a:r>
            <a:r>
              <a:rPr lang="en-US" altLang="ja-JP" sz="1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１３６</a:t>
            </a:r>
            <a:r>
              <a:rPr lang="ja-JP" altLang="en-US" sz="1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人</a:t>
            </a:r>
            <a:endParaRPr lang="en-US" altLang="ja-JP" sz="1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lnSpc>
                <a:spcPts val="1600"/>
              </a:lnSpc>
            </a:pPr>
            <a:r>
              <a:rPr kumimoji="1" lang="ja-JP" altLang="en-US" sz="1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（１２％）</a:t>
            </a:r>
            <a:endParaRPr kumimoji="1" lang="ja-JP" altLang="en-US"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9" name="正方形/長方形 18"/>
          <p:cNvSpPr/>
          <p:nvPr/>
        </p:nvSpPr>
        <p:spPr>
          <a:xfrm>
            <a:off x="5919259" y="5176553"/>
            <a:ext cx="1224136" cy="972061"/>
          </a:xfrm>
          <a:prstGeom prst="rect">
            <a:avLst/>
          </a:prstGeom>
          <a:solidFill>
            <a:schemeClr val="bg1"/>
          </a:solidFill>
          <a:ln w="19050">
            <a:solidFill>
              <a:srgbClr val="93CDDD"/>
            </a:solidFill>
          </a:ln>
        </p:spPr>
        <p:style>
          <a:lnRef idx="2">
            <a:schemeClr val="accent1">
              <a:shade val="50000"/>
            </a:schemeClr>
          </a:lnRef>
          <a:fillRef idx="1">
            <a:schemeClr val="accent1"/>
          </a:fillRef>
          <a:effectRef idx="0">
            <a:schemeClr val="accent1"/>
          </a:effectRef>
          <a:fontRef idx="minor">
            <a:schemeClr val="lt1"/>
          </a:fontRef>
        </p:style>
        <p:txBody>
          <a:bodyPr tIns="36000" bIns="0" rtlCol="0" anchor="ctr"/>
          <a:lstStyle/>
          <a:p>
            <a:pPr algn="ctr">
              <a:lnSpc>
                <a:spcPts val="1600"/>
              </a:lnSpc>
            </a:pPr>
            <a:r>
              <a:rPr lang="ja-JP" altLang="en-US" sz="1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動作の反動、</a:t>
            </a:r>
            <a:endParaRPr lang="en-US" altLang="ja-JP" sz="1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lnSpc>
                <a:spcPts val="1600"/>
              </a:lnSpc>
            </a:pPr>
            <a:r>
              <a:rPr lang="ja-JP" altLang="en-US" sz="1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無理な動作</a:t>
            </a:r>
            <a:endParaRPr lang="en-US" altLang="ja-JP" sz="1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lnSpc>
                <a:spcPts val="1600"/>
              </a:lnSpc>
            </a:pPr>
            <a:r>
              <a:rPr lang="ja-JP" altLang="en-US" sz="1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１５</a:t>
            </a:r>
            <a:r>
              <a:rPr lang="en-US" altLang="ja-JP" sz="1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０８１</a:t>
            </a:r>
            <a:r>
              <a:rPr lang="ja-JP" altLang="en-US" sz="1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人</a:t>
            </a:r>
            <a:endParaRPr lang="en-US" altLang="ja-JP" sz="1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lnSpc>
                <a:spcPts val="1600"/>
              </a:lnSpc>
            </a:pPr>
            <a:r>
              <a:rPr kumimoji="1" lang="ja-JP" altLang="en-US" sz="1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（１３％）</a:t>
            </a:r>
            <a:endParaRPr kumimoji="1" lang="ja-JP" altLang="en-US"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0" name="テキスト ボックス 19"/>
          <p:cNvSpPr txBox="1"/>
          <p:nvPr/>
        </p:nvSpPr>
        <p:spPr>
          <a:xfrm>
            <a:off x="200472" y="5572397"/>
            <a:ext cx="5040560" cy="1384995"/>
          </a:xfrm>
          <a:prstGeom prst="rect">
            <a:avLst/>
          </a:prstGeom>
          <a:noFill/>
        </p:spPr>
        <p:txBody>
          <a:bodyPr wrap="square" rtlCol="0">
            <a:spAutoFit/>
          </a:bodyPr>
          <a:lstStyle/>
          <a:p>
            <a:r>
              <a:rPr lang="ja-JP" altLang="en-US" sz="2800" dirty="0" smtClean="0">
                <a:solidFill>
                  <a:srgbClr val="FFC000"/>
                </a:solidFill>
                <a:latin typeface="HG創英角ｺﾞｼｯｸUB" panose="020B0909000000000000" pitchFamily="49" charset="-128"/>
                <a:ea typeface="HG創英角ｺﾞｼｯｸUB" panose="020B0909000000000000" pitchFamily="49" charset="-128"/>
              </a:rPr>
              <a:t>▶ </a:t>
            </a:r>
            <a:r>
              <a:rPr lang="ja-JP" altLang="en-US" sz="2800" dirty="0" smtClean="0">
                <a:latin typeface="HG創英角ｺﾞｼｯｸUB" panose="020B0909000000000000" pitchFamily="49" charset="-128"/>
                <a:ea typeface="HG創英角ｺﾞｼｯｸUB" panose="020B0909000000000000" pitchFamily="49" charset="-128"/>
              </a:rPr>
              <a:t>平成</a:t>
            </a:r>
            <a:r>
              <a:rPr lang="en-US" altLang="ja-JP" sz="2800" dirty="0" smtClean="0">
                <a:latin typeface="HG創英角ｺﾞｼｯｸUB" panose="020B0909000000000000" pitchFamily="49" charset="-128"/>
                <a:ea typeface="HG創英角ｺﾞｼｯｸUB" panose="020B0909000000000000" pitchFamily="49" charset="-128"/>
              </a:rPr>
              <a:t>28</a:t>
            </a:r>
            <a:r>
              <a:rPr lang="ja-JP" altLang="en-US" sz="2800" dirty="0" smtClean="0">
                <a:latin typeface="HG創英角ｺﾞｼｯｸUB" panose="020B0909000000000000" pitchFamily="49" charset="-128"/>
                <a:ea typeface="HG創英角ｺﾞｼｯｸUB" panose="020B0909000000000000" pitchFamily="49" charset="-128"/>
              </a:rPr>
              <a:t>年の労働災害による</a:t>
            </a:r>
            <a:endParaRPr lang="en-US" altLang="ja-JP" sz="2800" dirty="0" smtClean="0">
              <a:latin typeface="HG創英角ｺﾞｼｯｸUB" panose="020B0909000000000000" pitchFamily="49" charset="-128"/>
              <a:ea typeface="HG創英角ｺﾞｼｯｸUB" panose="020B0909000000000000" pitchFamily="49" charset="-128"/>
            </a:endParaRPr>
          </a:p>
          <a:p>
            <a:r>
              <a:rPr lang="ja-JP" altLang="en-US" sz="2800" dirty="0">
                <a:latin typeface="HG創英角ｺﾞｼｯｸUB" panose="020B0909000000000000" pitchFamily="49" charset="-128"/>
                <a:ea typeface="HG創英角ｺﾞｼｯｸUB" panose="020B0909000000000000" pitchFamily="49" charset="-128"/>
              </a:rPr>
              <a:t>　</a:t>
            </a:r>
            <a:r>
              <a:rPr lang="ja-JP" altLang="en-US" sz="2800" dirty="0" smtClean="0">
                <a:latin typeface="HG創英角ｺﾞｼｯｸUB" panose="020B0909000000000000" pitchFamily="49" charset="-128"/>
                <a:ea typeface="HG創英角ｺﾞｼｯｸUB" panose="020B0909000000000000" pitchFamily="49" charset="-128"/>
              </a:rPr>
              <a:t> 死傷者数は、こちらです→</a:t>
            </a:r>
            <a:endParaRPr lang="en-US" altLang="ja-JP" sz="2800" dirty="0" smtClean="0">
              <a:latin typeface="HG創英角ｺﾞｼｯｸUB" panose="020B0909000000000000" pitchFamily="49" charset="-128"/>
              <a:ea typeface="HG創英角ｺﾞｼｯｸUB" panose="020B0909000000000000" pitchFamily="49" charset="-128"/>
            </a:endParaRPr>
          </a:p>
          <a:p>
            <a:r>
              <a:rPr kumimoji="1" lang="ja-JP" altLang="en-US" sz="2800" dirty="0">
                <a:latin typeface="HG創英角ｺﾞｼｯｸUB" panose="020B0909000000000000" pitchFamily="49" charset="-128"/>
                <a:ea typeface="HG創英角ｺﾞｼｯｸUB" panose="020B0909000000000000" pitchFamily="49" charset="-128"/>
              </a:rPr>
              <a:t>　</a:t>
            </a:r>
            <a:r>
              <a:rPr lang="ja-JP" altLang="en-US" sz="2800" dirty="0" smtClean="0">
                <a:latin typeface="HG創英角ｺﾞｼｯｸUB" panose="020B0909000000000000" pitchFamily="49" charset="-128"/>
                <a:ea typeface="HG創英角ｺﾞｼｯｸUB" panose="020B0909000000000000" pitchFamily="49" charset="-128"/>
              </a:rPr>
              <a:t> </a:t>
            </a:r>
            <a:endParaRPr kumimoji="1" lang="ja-JP" altLang="en-US" sz="2800" dirty="0">
              <a:latin typeface="HG創英角ｺﾞｼｯｸUB" panose="020B0909000000000000" pitchFamily="49" charset="-128"/>
              <a:ea typeface="HG創英角ｺﾞｼｯｸUB" panose="020B0909000000000000" pitchFamily="49" charset="-128"/>
            </a:endParaRPr>
          </a:p>
        </p:txBody>
      </p:sp>
      <p:sp>
        <p:nvSpPr>
          <p:cNvPr id="24" name="テキスト ボックス 23"/>
          <p:cNvSpPr txBox="1"/>
          <p:nvPr/>
        </p:nvSpPr>
        <p:spPr>
          <a:xfrm>
            <a:off x="6249144" y="6480000"/>
            <a:ext cx="3944888" cy="338554"/>
          </a:xfrm>
          <a:prstGeom prst="rect">
            <a:avLst/>
          </a:prstGeom>
          <a:noFill/>
        </p:spPr>
        <p:txBody>
          <a:bodyPr wrap="square" rtlCol="0">
            <a:spAutoFit/>
          </a:bodyPr>
          <a:lstStyle/>
          <a:p>
            <a:r>
              <a:rPr lang="ja-JP" altLang="en-US" sz="1600" dirty="0" smtClean="0">
                <a:latin typeface="HG創英角ｺﾞｼｯｸUB" panose="020B0909000000000000" pitchFamily="49" charset="-128"/>
                <a:ea typeface="HG創英角ｺﾞｼｯｸUB" panose="020B0909000000000000" pitchFamily="49" charset="-128"/>
              </a:rPr>
              <a:t>出典：労働者死傷病報告（平成</a:t>
            </a:r>
            <a:r>
              <a:rPr lang="en-US" altLang="ja-JP" sz="1600" dirty="0">
                <a:latin typeface="HG創英角ｺﾞｼｯｸUB" panose="020B0909000000000000" pitchFamily="49" charset="-128"/>
                <a:ea typeface="HG創英角ｺﾞｼｯｸUB" panose="020B0909000000000000" pitchFamily="49" charset="-128"/>
              </a:rPr>
              <a:t>28</a:t>
            </a:r>
            <a:r>
              <a:rPr lang="ja-JP" altLang="en-US" sz="1600" dirty="0" smtClean="0">
                <a:latin typeface="HG創英角ｺﾞｼｯｸUB" panose="020B0909000000000000" pitchFamily="49" charset="-128"/>
                <a:ea typeface="HG創英角ｺﾞｼｯｸUB" panose="020B0909000000000000" pitchFamily="49" charset="-128"/>
              </a:rPr>
              <a:t>年）</a:t>
            </a:r>
            <a:endParaRPr lang="en-US" altLang="ja-JP" sz="1600" dirty="0" smtClean="0">
              <a:latin typeface="HG創英角ｺﾞｼｯｸUB" panose="020B0909000000000000" pitchFamily="49" charset="-128"/>
              <a:ea typeface="HG創英角ｺﾞｼｯｸUB" panose="020B0909000000000000" pitchFamily="49" charset="-128"/>
            </a:endParaRPr>
          </a:p>
        </p:txBody>
      </p:sp>
    </p:spTree>
    <p:extLst>
      <p:ext uri="{BB962C8B-B14F-4D97-AF65-F5344CB8AC3E}">
        <p14:creationId xmlns:p14="http://schemas.microsoft.com/office/powerpoint/2010/main" val="3610203366"/>
      </p:ext>
    </p:extLst>
  </p:cSld>
  <p:clrMapOvr>
    <a:masterClrMapping/>
  </p:clrMapOvr>
  <mc:AlternateContent xmlns:mc="http://schemas.openxmlformats.org/markup-compatibility/2006" xmlns:p14="http://schemas.microsoft.com/office/powerpoint/2010/main">
    <mc:Choice Requires="p14">
      <p:transition p14:dur="100" advTm="17000">
        <p:cut/>
      </p:transition>
    </mc:Choice>
    <mc:Fallback xmlns="">
      <p:transition advTm="17000">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30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par>
                          <p:cTn id="8" fill="hold">
                            <p:stCondLst>
                              <p:cond delay="4000"/>
                            </p:stCondLst>
                            <p:childTnLst>
                              <p:par>
                                <p:cTn id="9" presetID="10" presetClass="entr" presetSubtype="0" fill="hold" grpId="0" nodeType="afterEffect">
                                  <p:stCondLst>
                                    <p:cond delay="300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childTnLst>
                                </p:cTn>
                              </p:par>
                            </p:childTnLst>
                          </p:cTn>
                        </p:par>
                        <p:par>
                          <p:cTn id="12" fill="hold">
                            <p:stCondLst>
                              <p:cond delay="8000"/>
                            </p:stCondLst>
                            <p:childTnLst>
                              <p:par>
                                <p:cTn id="13" presetID="10" presetClass="entr" presetSubtype="0" fill="hold" grpId="0" nodeType="afterEffect">
                                  <p:stCondLst>
                                    <p:cond delay="300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正方形/長方形 15"/>
          <p:cNvSpPr/>
          <p:nvPr/>
        </p:nvSpPr>
        <p:spPr>
          <a:xfrm>
            <a:off x="0" y="-2"/>
            <a:ext cx="9906000" cy="72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288000" tIns="144000" bIns="0" rtlCol="0" anchor="ctr"/>
          <a:lstStyle/>
          <a:p>
            <a:r>
              <a:rPr lang="en-US" altLang="ja-JP" sz="2000" b="1" dirty="0" smtClean="0">
                <a:latin typeface="メイリオ" panose="020B0604030504040204" pitchFamily="50" charset="-128"/>
                <a:ea typeface="メイリオ" panose="020B0604030504040204" pitchFamily="50" charset="-128"/>
                <a:cs typeface="メイリオ" panose="020B0604030504040204" pitchFamily="50" charset="-128"/>
              </a:rPr>
              <a:t>Ⅰ</a:t>
            </a:r>
            <a:r>
              <a:rPr kumimoji="1" lang="ja-JP" altLang="en-US" sz="2000" b="1" dirty="0" smtClean="0">
                <a:latin typeface="メイリオ" panose="020B0604030504040204" pitchFamily="50" charset="-128"/>
                <a:ea typeface="メイリオ" panose="020B0604030504040204" pitchFamily="50" charset="-128"/>
                <a:cs typeface="メイリオ" panose="020B0604030504040204" pitchFamily="50" charset="-128"/>
              </a:rPr>
              <a:t>  はじめに </a:t>
            </a:r>
            <a:r>
              <a:rPr kumimoji="1" lang="en-US" altLang="ja-JP" sz="2000" b="1"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2000" b="1" dirty="0" smtClean="0">
                <a:latin typeface="メイリオ" panose="020B0604030504040204" pitchFamily="50" charset="-128"/>
                <a:ea typeface="メイリオ" panose="020B0604030504040204" pitchFamily="50" charset="-128"/>
                <a:cs typeface="メイリオ" panose="020B0604030504040204" pitchFamily="50" charset="-128"/>
              </a:rPr>
              <a:t>③</a:t>
            </a:r>
            <a:endParaRPr kumimoji="1" lang="ja-JP" altLang="en-US" sz="20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テキスト ボックス 2"/>
          <p:cNvSpPr txBox="1"/>
          <p:nvPr/>
        </p:nvSpPr>
        <p:spPr>
          <a:xfrm>
            <a:off x="200472" y="908720"/>
            <a:ext cx="9145016" cy="523220"/>
          </a:xfrm>
          <a:prstGeom prst="rect">
            <a:avLst/>
          </a:prstGeom>
          <a:noFill/>
        </p:spPr>
        <p:txBody>
          <a:bodyPr wrap="square" rtlCol="0">
            <a:spAutoFit/>
          </a:bodyPr>
          <a:lstStyle/>
          <a:p>
            <a:r>
              <a:rPr lang="ja-JP" altLang="en-US" sz="2800" dirty="0" smtClean="0">
                <a:solidFill>
                  <a:srgbClr val="FFC000"/>
                </a:solidFill>
                <a:latin typeface="HG創英角ｺﾞｼｯｸUB" panose="020B0909000000000000" pitchFamily="49" charset="-128"/>
                <a:ea typeface="HG創英角ｺﾞｼｯｸUB" panose="020B0909000000000000" pitchFamily="49" charset="-128"/>
              </a:rPr>
              <a:t>▶ </a:t>
            </a:r>
            <a:r>
              <a:rPr lang="ja-JP" altLang="en-US" sz="2800" dirty="0" smtClean="0">
                <a:latin typeface="HG創英角ｺﾞｼｯｸUB" panose="020B0909000000000000" pitchFamily="49" charset="-128"/>
                <a:ea typeface="HG創英角ｺﾞｼｯｸUB" panose="020B0909000000000000" pitchFamily="49" charset="-128"/>
              </a:rPr>
              <a:t>また、休業期間が長期におよぶこともあり、</a:t>
            </a:r>
            <a:endParaRPr lang="en-US" altLang="ja-JP" sz="2800" dirty="0" smtClean="0">
              <a:latin typeface="HG創英角ｺﾞｼｯｸUB" panose="020B0909000000000000" pitchFamily="49" charset="-128"/>
              <a:ea typeface="HG創英角ｺﾞｼｯｸUB" panose="020B0909000000000000" pitchFamily="49" charset="-128"/>
            </a:endParaRPr>
          </a:p>
        </p:txBody>
      </p:sp>
      <p:graphicFrame>
        <p:nvGraphicFramePr>
          <p:cNvPr id="2" name="グラフ 1"/>
          <p:cNvGraphicFramePr/>
          <p:nvPr>
            <p:extLst>
              <p:ext uri="{D42A27DB-BD31-4B8C-83A1-F6EECF244321}">
                <p14:modId xmlns:p14="http://schemas.microsoft.com/office/powerpoint/2010/main" val="3711117648"/>
              </p:ext>
            </p:extLst>
          </p:nvPr>
        </p:nvGraphicFramePr>
        <p:xfrm>
          <a:off x="2792760" y="2420888"/>
          <a:ext cx="5688632" cy="3792422"/>
        </p:xfrm>
        <a:graphic>
          <a:graphicData uri="http://schemas.openxmlformats.org/drawingml/2006/chart">
            <c:chart xmlns:c="http://schemas.openxmlformats.org/drawingml/2006/chart" xmlns:r="http://schemas.openxmlformats.org/officeDocument/2006/relationships" r:id="rId2"/>
          </a:graphicData>
        </a:graphic>
      </p:graphicFrame>
      <p:sp>
        <p:nvSpPr>
          <p:cNvPr id="4" name="テキスト ボックス 3"/>
          <p:cNvSpPr txBox="1"/>
          <p:nvPr/>
        </p:nvSpPr>
        <p:spPr>
          <a:xfrm>
            <a:off x="6249144" y="6480000"/>
            <a:ext cx="3944888" cy="338554"/>
          </a:xfrm>
          <a:prstGeom prst="rect">
            <a:avLst/>
          </a:prstGeom>
          <a:noFill/>
        </p:spPr>
        <p:txBody>
          <a:bodyPr wrap="square" rtlCol="0">
            <a:spAutoFit/>
          </a:bodyPr>
          <a:lstStyle/>
          <a:p>
            <a:r>
              <a:rPr lang="ja-JP" altLang="en-US" sz="1600" dirty="0" smtClean="0">
                <a:latin typeface="HG創英角ｺﾞｼｯｸUB" panose="020B0909000000000000" pitchFamily="49" charset="-128"/>
                <a:ea typeface="HG創英角ｺﾞｼｯｸUB" panose="020B0909000000000000" pitchFamily="49" charset="-128"/>
              </a:rPr>
              <a:t>出典：労働者死傷病報告（平成</a:t>
            </a:r>
            <a:r>
              <a:rPr lang="en-US" altLang="ja-JP" sz="1600" dirty="0" smtClean="0">
                <a:latin typeface="HG創英角ｺﾞｼｯｸUB" panose="020B0909000000000000" pitchFamily="49" charset="-128"/>
                <a:ea typeface="HG創英角ｺﾞｼｯｸUB" panose="020B0909000000000000" pitchFamily="49" charset="-128"/>
              </a:rPr>
              <a:t>28</a:t>
            </a:r>
            <a:r>
              <a:rPr lang="ja-JP" altLang="en-US" sz="1600" dirty="0" smtClean="0">
                <a:latin typeface="HG創英角ｺﾞｼｯｸUB" panose="020B0909000000000000" pitchFamily="49" charset="-128"/>
                <a:ea typeface="HG創英角ｺﾞｼｯｸUB" panose="020B0909000000000000" pitchFamily="49" charset="-128"/>
              </a:rPr>
              <a:t>年）</a:t>
            </a:r>
            <a:endParaRPr lang="en-US" altLang="ja-JP" sz="1600" dirty="0" smtClean="0">
              <a:latin typeface="HG創英角ｺﾞｼｯｸUB" panose="020B0909000000000000" pitchFamily="49" charset="-128"/>
              <a:ea typeface="HG創英角ｺﾞｼｯｸUB" panose="020B0909000000000000" pitchFamily="49" charset="-128"/>
            </a:endParaRPr>
          </a:p>
        </p:txBody>
      </p:sp>
      <p:sp>
        <p:nvSpPr>
          <p:cNvPr id="7" name="テキスト ボックス 6"/>
          <p:cNvSpPr txBox="1"/>
          <p:nvPr/>
        </p:nvSpPr>
        <p:spPr>
          <a:xfrm>
            <a:off x="200472" y="1538789"/>
            <a:ext cx="9505056" cy="954107"/>
          </a:xfrm>
          <a:prstGeom prst="rect">
            <a:avLst/>
          </a:prstGeom>
          <a:noFill/>
        </p:spPr>
        <p:txBody>
          <a:bodyPr wrap="square" rtlCol="0">
            <a:spAutoFit/>
          </a:bodyPr>
          <a:lstStyle/>
          <a:p>
            <a:pPr marL="536575" indent="-536575">
              <a:tabLst>
                <a:tab pos="711200" algn="l"/>
              </a:tabLst>
            </a:pPr>
            <a:r>
              <a:rPr lang="ja-JP" altLang="en-US" sz="2800" dirty="0">
                <a:solidFill>
                  <a:srgbClr val="FFC000"/>
                </a:solidFill>
                <a:latin typeface="HG創英角ｺﾞｼｯｸUB" panose="020B0909000000000000" pitchFamily="49" charset="-128"/>
                <a:ea typeface="HG創英角ｺﾞｼｯｸUB" panose="020B0909000000000000" pitchFamily="49" charset="-128"/>
              </a:rPr>
              <a:t>▶ </a:t>
            </a:r>
            <a:r>
              <a:rPr lang="ja-JP" altLang="en-US" sz="2800" dirty="0" smtClean="0">
                <a:latin typeface="HG創英角ｺﾞｼｯｸUB" panose="020B0909000000000000" pitchFamily="49" charset="-128"/>
                <a:ea typeface="HG創英角ｺﾞｼｯｸUB" panose="020B0909000000000000" pitchFamily="49" charset="-128"/>
              </a:rPr>
              <a:t>４日以上仕事を休まれる方の約６割の方が、１か月以上の休業となっています。</a:t>
            </a:r>
            <a:endParaRPr lang="en-US" altLang="ja-JP" sz="2800" dirty="0" smtClean="0">
              <a:latin typeface="HG創英角ｺﾞｼｯｸUB" panose="020B0909000000000000" pitchFamily="49" charset="-128"/>
              <a:ea typeface="HG創英角ｺﾞｼｯｸUB" panose="020B0909000000000000" pitchFamily="49" charset="-128"/>
            </a:endParaRPr>
          </a:p>
        </p:txBody>
      </p:sp>
      <p:pic>
        <p:nvPicPr>
          <p:cNvPr id="9" name="Picture 9" descr="C:\Users\AANGC\Desktop\STOP！転倒災害プロジェクト.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5288" y="180000"/>
            <a:ext cx="2160240" cy="567233"/>
          </a:xfrm>
          <a:prstGeom prst="rect">
            <a:avLst/>
          </a:prstGeom>
          <a:noFill/>
          <a:extLst>
            <a:ext uri="{909E8E84-426E-40DD-AFC4-6F175D3DCCD1}">
              <a14:hiddenFill xmlns:a14="http://schemas.microsoft.com/office/drawing/2010/main">
                <a:solidFill>
                  <a:srgbClr val="FFFFFF"/>
                </a:solidFill>
              </a14:hiddenFill>
            </a:ext>
          </a:extLst>
        </p:spPr>
      </p:pic>
      <p:sp>
        <p:nvSpPr>
          <p:cNvPr id="12" name="角丸四角形吹き出し 11"/>
          <p:cNvSpPr/>
          <p:nvPr/>
        </p:nvSpPr>
        <p:spPr>
          <a:xfrm>
            <a:off x="7401272" y="4653136"/>
            <a:ext cx="2088232" cy="1368152"/>
          </a:xfrm>
          <a:prstGeom prst="wedgeRoundRectCallout">
            <a:avLst>
              <a:gd name="adj1" fmla="val -78934"/>
              <a:gd name="adj2" fmla="val -49886"/>
              <a:gd name="adj3" fmla="val 16667"/>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3200"/>
              </a:lnSpc>
            </a:pPr>
            <a:r>
              <a:rPr kumimoji="1" lang="ja-JP" altLang="en-US" b="1" dirty="0" smtClean="0">
                <a:solidFill>
                  <a:schemeClr val="accent1"/>
                </a:solidFill>
                <a:latin typeface="メイリオ" panose="020B0604030504040204" pitchFamily="50" charset="-128"/>
                <a:ea typeface="メイリオ" panose="020B0604030504040204" pitchFamily="50" charset="-128"/>
                <a:cs typeface="メイリオ" panose="020B0604030504040204" pitchFamily="50" charset="-128"/>
              </a:rPr>
              <a:t>休業１か月未満</a:t>
            </a:r>
            <a:endParaRPr kumimoji="1" lang="en-US" altLang="ja-JP" b="1" dirty="0" smtClean="0">
              <a:solidFill>
                <a:schemeClr val="accent1"/>
              </a:solidFill>
              <a:latin typeface="メイリオ" panose="020B0604030504040204" pitchFamily="50" charset="-128"/>
              <a:ea typeface="メイリオ" panose="020B0604030504040204" pitchFamily="50" charset="-128"/>
              <a:cs typeface="メイリオ" panose="020B0604030504040204" pitchFamily="50" charset="-128"/>
            </a:endParaRPr>
          </a:p>
          <a:p>
            <a:pPr algn="ctr">
              <a:lnSpc>
                <a:spcPts val="3200"/>
              </a:lnSpc>
            </a:pPr>
            <a:r>
              <a:rPr lang="ja-JP" altLang="en-US" sz="2800" b="1" u="sng" dirty="0" smtClean="0">
                <a:solidFill>
                  <a:schemeClr val="accent1"/>
                </a:solidFill>
                <a:latin typeface="メイリオ" panose="020B0604030504040204" pitchFamily="50" charset="-128"/>
                <a:ea typeface="メイリオ" panose="020B0604030504040204" pitchFamily="50" charset="-128"/>
                <a:cs typeface="メイリオ" panose="020B0604030504040204" pitchFamily="50" charset="-128"/>
              </a:rPr>
              <a:t>３９％</a:t>
            </a:r>
            <a:endParaRPr kumimoji="1" lang="ja-JP" altLang="en-US" sz="2800" b="1" u="sng" dirty="0">
              <a:solidFill>
                <a:schemeClr val="accent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角丸四角形吹き出し 12"/>
          <p:cNvSpPr/>
          <p:nvPr/>
        </p:nvSpPr>
        <p:spPr>
          <a:xfrm>
            <a:off x="848544" y="2636912"/>
            <a:ext cx="2592288" cy="1368152"/>
          </a:xfrm>
          <a:prstGeom prst="wedgeRoundRectCallout">
            <a:avLst>
              <a:gd name="adj1" fmla="val 91855"/>
              <a:gd name="adj2" fmla="val 53018"/>
              <a:gd name="adj3" fmla="val 16667"/>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4200"/>
              </a:lnSpc>
            </a:pPr>
            <a:r>
              <a:rPr kumimoji="1" lang="ja-JP" altLang="en-US" sz="2400" b="1" dirty="0" smtClean="0">
                <a:latin typeface="メイリオ" panose="020B0604030504040204" pitchFamily="50" charset="-128"/>
                <a:ea typeface="メイリオ" panose="020B0604030504040204" pitchFamily="50" charset="-128"/>
                <a:cs typeface="メイリオ" panose="020B0604030504040204" pitchFamily="50" charset="-128"/>
              </a:rPr>
              <a:t>休業１か月以上</a:t>
            </a:r>
            <a:endParaRPr kumimoji="1" lang="en-US" altLang="ja-JP" sz="2400" b="1" dirty="0" smtClean="0">
              <a:latin typeface="メイリオ" panose="020B0604030504040204" pitchFamily="50" charset="-128"/>
              <a:ea typeface="メイリオ" panose="020B0604030504040204" pitchFamily="50" charset="-128"/>
              <a:cs typeface="メイリオ" panose="020B0604030504040204" pitchFamily="50" charset="-128"/>
            </a:endParaRPr>
          </a:p>
          <a:p>
            <a:pPr algn="ctr">
              <a:lnSpc>
                <a:spcPts val="4200"/>
              </a:lnSpc>
            </a:pPr>
            <a:r>
              <a:rPr lang="ja-JP" altLang="en-US" sz="3200" b="1" u="sng" dirty="0">
                <a:latin typeface="メイリオ" panose="020B0604030504040204" pitchFamily="50" charset="-128"/>
                <a:ea typeface="メイリオ" panose="020B0604030504040204" pitchFamily="50" charset="-128"/>
                <a:cs typeface="メイリオ" panose="020B0604030504040204" pitchFamily="50" charset="-128"/>
              </a:rPr>
              <a:t>６１</a:t>
            </a:r>
            <a:r>
              <a:rPr lang="ja-JP" altLang="en-US" sz="3200" b="1" u="sng" dirty="0" smtClean="0">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3200" b="1" u="sng"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000747684"/>
      </p:ext>
    </p:extLst>
  </p:cSld>
  <p:clrMapOvr>
    <a:masterClrMapping/>
  </p:clrMapOvr>
  <mc:AlternateContent xmlns:mc="http://schemas.openxmlformats.org/markup-compatibility/2006" xmlns:p14="http://schemas.microsoft.com/office/powerpoint/2010/main">
    <mc:Choice Requires="p14">
      <p:transition p14:dur="100" advTm="8000">
        <p:cut/>
      </p:transition>
    </mc:Choice>
    <mc:Fallback xmlns="">
      <p:transition advTm="8000">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0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YKMTL\Pictures\滑り、背景.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4608" y="3484009"/>
            <a:ext cx="3240360" cy="2902503"/>
          </a:xfrm>
          <a:prstGeom prst="rect">
            <a:avLst/>
          </a:prstGeom>
          <a:noFill/>
          <a:extLst>
            <a:ext uri="{909E8E84-426E-40DD-AFC4-6F175D3DCCD1}">
              <a14:hiddenFill xmlns:a14="http://schemas.microsoft.com/office/drawing/2010/main">
                <a:solidFill>
                  <a:srgbClr val="FFFFFF"/>
                </a:solidFill>
              </a14:hiddenFill>
            </a:ext>
          </a:extLst>
        </p:spPr>
      </p:pic>
      <p:sp>
        <p:nvSpPr>
          <p:cNvPr id="17" name="正方形/長方形 16"/>
          <p:cNvSpPr/>
          <p:nvPr/>
        </p:nvSpPr>
        <p:spPr>
          <a:xfrm>
            <a:off x="0" y="-2"/>
            <a:ext cx="9906000" cy="72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288000" tIns="144000" bIns="0" rtlCol="0" anchor="ctr"/>
          <a:lstStyle/>
          <a:p>
            <a:r>
              <a:rPr kumimoji="1" lang="en-US" altLang="ja-JP" sz="2000" b="1" dirty="0" smtClean="0">
                <a:latin typeface="メイリオ" panose="020B0604030504040204" pitchFamily="50" charset="-128"/>
                <a:ea typeface="メイリオ" panose="020B0604030504040204" pitchFamily="50" charset="-128"/>
                <a:cs typeface="メイリオ" panose="020B0604030504040204" pitchFamily="50" charset="-128"/>
              </a:rPr>
              <a:t>Ⅱ  </a:t>
            </a:r>
            <a:r>
              <a:rPr lang="ja-JP" altLang="en-US" sz="2000" b="1" dirty="0" smtClean="0">
                <a:latin typeface="メイリオ" panose="020B0604030504040204" pitchFamily="50" charset="-128"/>
                <a:ea typeface="メイリオ" panose="020B0604030504040204" pitchFamily="50" charset="-128"/>
                <a:cs typeface="メイリオ" panose="020B0604030504040204" pitchFamily="50" charset="-128"/>
              </a:rPr>
              <a:t>転倒</a:t>
            </a:r>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災害の３つの</a:t>
            </a:r>
            <a:r>
              <a:rPr lang="ja-JP" altLang="en-US" sz="2000" b="1" dirty="0" smtClean="0">
                <a:latin typeface="メイリオ" panose="020B0604030504040204" pitchFamily="50" charset="-128"/>
                <a:ea typeface="メイリオ" panose="020B0604030504040204" pitchFamily="50" charset="-128"/>
                <a:cs typeface="メイリオ" panose="020B0604030504040204" pitchFamily="50" charset="-128"/>
              </a:rPr>
              <a:t>パターン  </a:t>
            </a:r>
            <a:r>
              <a:rPr kumimoji="1" lang="en-US" altLang="ja-JP" sz="2000" b="1"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①</a:t>
            </a:r>
            <a:endParaRPr kumimoji="1" lang="ja-JP" altLang="en-US" sz="20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 name="円/楕円 14"/>
          <p:cNvSpPr/>
          <p:nvPr/>
        </p:nvSpPr>
        <p:spPr>
          <a:xfrm>
            <a:off x="4953383" y="3905612"/>
            <a:ext cx="4652450" cy="2547724"/>
          </a:xfrm>
          <a:prstGeom prst="ellipse">
            <a:avLst/>
          </a:prstGeom>
          <a:solidFill>
            <a:srgbClr val="FFC000"/>
          </a:solidFill>
          <a:ln>
            <a:noFill/>
          </a:ln>
          <a:effectLst>
            <a:softEdge rad="228600"/>
          </a:effectLst>
        </p:spPr>
        <p:style>
          <a:lnRef idx="2">
            <a:schemeClr val="accent1">
              <a:shade val="50000"/>
            </a:schemeClr>
          </a:lnRef>
          <a:fillRef idx="1">
            <a:schemeClr val="accent1"/>
          </a:fillRef>
          <a:effectRef idx="0">
            <a:schemeClr val="accent1"/>
          </a:effectRef>
          <a:fontRef idx="minor">
            <a:schemeClr val="lt1"/>
          </a:fontRef>
        </p:style>
        <p:txBody>
          <a:bodyPr lIns="36000" tIns="0" rIns="36000" bIns="72000" rtlCol="0" anchor="ctr"/>
          <a:lstStyle/>
          <a:p>
            <a:pPr algn="ctr"/>
            <a:r>
              <a:rPr kumimoji="1" lang="ja-JP" altLang="en-US" sz="5000" dirty="0" smtClean="0">
                <a:latin typeface="HG丸ｺﾞｼｯｸM-PRO" panose="020F0600000000000000" pitchFamily="50" charset="-128"/>
                <a:ea typeface="HG丸ｺﾞｼｯｸM-PRO" panose="020F0600000000000000" pitchFamily="50" charset="-128"/>
              </a:rPr>
              <a:t>滑り</a:t>
            </a:r>
            <a:endParaRPr kumimoji="1" lang="ja-JP" altLang="en-US" sz="5000" dirty="0">
              <a:latin typeface="HG丸ｺﾞｼｯｸM-PRO" panose="020F0600000000000000" pitchFamily="50" charset="-128"/>
              <a:ea typeface="HG丸ｺﾞｼｯｸM-PRO" panose="020F0600000000000000" pitchFamily="50" charset="-128"/>
            </a:endParaRPr>
          </a:p>
        </p:txBody>
      </p:sp>
      <p:sp>
        <p:nvSpPr>
          <p:cNvPr id="3" name="テキスト ボックス 2"/>
          <p:cNvSpPr txBox="1"/>
          <p:nvPr/>
        </p:nvSpPr>
        <p:spPr>
          <a:xfrm>
            <a:off x="200472" y="961564"/>
            <a:ext cx="9145016" cy="523220"/>
          </a:xfrm>
          <a:prstGeom prst="rect">
            <a:avLst/>
          </a:prstGeom>
          <a:noFill/>
        </p:spPr>
        <p:txBody>
          <a:bodyPr wrap="square" rtlCol="0">
            <a:spAutoFit/>
          </a:bodyPr>
          <a:lstStyle/>
          <a:p>
            <a:r>
              <a:rPr lang="ja-JP" altLang="en-US" sz="2800" dirty="0" smtClean="0">
                <a:solidFill>
                  <a:srgbClr val="FFC000"/>
                </a:solidFill>
                <a:latin typeface="HG創英角ｺﾞｼｯｸUB" panose="020B0909000000000000" pitchFamily="49" charset="-128"/>
                <a:ea typeface="HG創英角ｺﾞｼｯｸUB" panose="020B0909000000000000" pitchFamily="49" charset="-128"/>
              </a:rPr>
              <a:t>▶ </a:t>
            </a:r>
            <a:r>
              <a:rPr lang="ja-JP" altLang="en-US" sz="2800" dirty="0" smtClean="0">
                <a:latin typeface="HG創英角ｺﾞｼｯｸUB" panose="020B0909000000000000" pitchFamily="49" charset="-128"/>
                <a:ea typeface="HG創英角ｺﾞｼｯｸUB" panose="020B0909000000000000" pitchFamily="49" charset="-128"/>
              </a:rPr>
              <a:t>転倒災害には３つの典型的なパターンがあります。</a:t>
            </a:r>
            <a:endParaRPr lang="en-US" altLang="ja-JP" sz="2800" dirty="0" smtClean="0">
              <a:latin typeface="HG創英角ｺﾞｼｯｸUB" panose="020B0909000000000000" pitchFamily="49" charset="-128"/>
              <a:ea typeface="HG創英角ｺﾞｼｯｸUB" panose="020B0909000000000000" pitchFamily="49" charset="-128"/>
            </a:endParaRPr>
          </a:p>
        </p:txBody>
      </p:sp>
      <p:sp>
        <p:nvSpPr>
          <p:cNvPr id="37" name="テキスト ボックス 36"/>
          <p:cNvSpPr txBox="1"/>
          <p:nvPr/>
        </p:nvSpPr>
        <p:spPr>
          <a:xfrm>
            <a:off x="200472" y="1633127"/>
            <a:ext cx="9145016" cy="523220"/>
          </a:xfrm>
          <a:prstGeom prst="rect">
            <a:avLst/>
          </a:prstGeom>
          <a:noFill/>
        </p:spPr>
        <p:txBody>
          <a:bodyPr wrap="square" rtlCol="0">
            <a:spAutoFit/>
          </a:bodyPr>
          <a:lstStyle/>
          <a:p>
            <a:r>
              <a:rPr lang="ja-JP" altLang="en-US" sz="2800" dirty="0">
                <a:solidFill>
                  <a:srgbClr val="FFC000"/>
                </a:solidFill>
                <a:latin typeface="HG創英角ｺﾞｼｯｸUB" panose="020B0909000000000000" pitchFamily="49" charset="-128"/>
                <a:ea typeface="HG創英角ｺﾞｼｯｸUB" panose="020B0909000000000000" pitchFamily="49" charset="-128"/>
              </a:rPr>
              <a:t>▶ </a:t>
            </a:r>
            <a:r>
              <a:rPr lang="ja-JP" altLang="en-US" sz="2800" dirty="0" smtClean="0">
                <a:latin typeface="HG創英角ｺﾞｼｯｸUB" panose="020B0909000000000000" pitchFamily="49" charset="-128"/>
                <a:ea typeface="HG創英角ｺﾞｼｯｸUB" panose="020B0909000000000000" pitchFamily="49" charset="-128"/>
              </a:rPr>
              <a:t>１つめは「滑り」です。</a:t>
            </a:r>
            <a:endParaRPr lang="en-US" altLang="ja-JP" sz="2800" dirty="0" smtClean="0">
              <a:latin typeface="HG創英角ｺﾞｼｯｸUB" panose="020B0909000000000000" pitchFamily="49" charset="-128"/>
              <a:ea typeface="HG創英角ｺﾞｼｯｸUB" panose="020B0909000000000000" pitchFamily="49" charset="-128"/>
            </a:endParaRPr>
          </a:p>
        </p:txBody>
      </p:sp>
      <p:sp>
        <p:nvSpPr>
          <p:cNvPr id="40" name="テキスト ボックス 39"/>
          <p:cNvSpPr txBox="1"/>
          <p:nvPr/>
        </p:nvSpPr>
        <p:spPr>
          <a:xfrm>
            <a:off x="776536" y="2258869"/>
            <a:ext cx="9145016" cy="954107"/>
          </a:xfrm>
          <a:prstGeom prst="rect">
            <a:avLst/>
          </a:prstGeom>
          <a:noFill/>
        </p:spPr>
        <p:txBody>
          <a:bodyPr wrap="square" rtlCol="0">
            <a:spAutoFit/>
          </a:bodyPr>
          <a:lstStyle/>
          <a:p>
            <a:r>
              <a:rPr lang="ja-JP" altLang="en-US" sz="2800" dirty="0" smtClean="0">
                <a:latin typeface="HG創英角ｺﾞｼｯｸUB" panose="020B0909000000000000" pitchFamily="49" charset="-128"/>
                <a:ea typeface="HG創英角ｺﾞｼｯｸUB" panose="020B0909000000000000" pitchFamily="49" charset="-128"/>
              </a:rPr>
              <a:t>床の素材が滑りやすいものであったり、</a:t>
            </a:r>
            <a:endParaRPr lang="en-US" altLang="ja-JP" sz="2800" dirty="0" smtClean="0">
              <a:latin typeface="HG創英角ｺﾞｼｯｸUB" panose="020B0909000000000000" pitchFamily="49" charset="-128"/>
              <a:ea typeface="HG創英角ｺﾞｼｯｸUB" panose="020B0909000000000000" pitchFamily="49" charset="-128"/>
            </a:endParaRPr>
          </a:p>
          <a:p>
            <a:r>
              <a:rPr lang="ja-JP" altLang="en-US" sz="2800" dirty="0" smtClean="0">
                <a:latin typeface="HG創英角ｺﾞｼｯｸUB" panose="020B0909000000000000" pitchFamily="49" charset="-128"/>
                <a:ea typeface="HG創英角ｺﾞｼｯｸUB" panose="020B0909000000000000" pitchFamily="49" charset="-128"/>
              </a:rPr>
              <a:t>床に水や油などが残ったままの状態であったりすると、</a:t>
            </a:r>
            <a:endParaRPr lang="en-US" altLang="ja-JP" sz="2800" dirty="0" smtClean="0">
              <a:latin typeface="HG創英角ｺﾞｼｯｸUB" panose="020B0909000000000000" pitchFamily="49" charset="-128"/>
              <a:ea typeface="HG創英角ｺﾞｼｯｸUB" panose="020B0909000000000000" pitchFamily="49" charset="-128"/>
            </a:endParaRPr>
          </a:p>
        </p:txBody>
      </p:sp>
      <p:sp>
        <p:nvSpPr>
          <p:cNvPr id="41" name="テキスト ボックス 40"/>
          <p:cNvSpPr txBox="1"/>
          <p:nvPr/>
        </p:nvSpPr>
        <p:spPr>
          <a:xfrm>
            <a:off x="776536" y="3140968"/>
            <a:ext cx="9145016" cy="523220"/>
          </a:xfrm>
          <a:prstGeom prst="rect">
            <a:avLst/>
          </a:prstGeom>
          <a:noFill/>
        </p:spPr>
        <p:txBody>
          <a:bodyPr wrap="square" rtlCol="0">
            <a:spAutoFit/>
          </a:bodyPr>
          <a:lstStyle/>
          <a:p>
            <a:r>
              <a:rPr lang="ja-JP" altLang="en-US" sz="2800" dirty="0" smtClean="0">
                <a:latin typeface="HG創英角ｺﾞｼｯｸUB" panose="020B0909000000000000" pitchFamily="49" charset="-128"/>
                <a:ea typeface="HG創英角ｺﾞｼｯｸUB" panose="020B0909000000000000" pitchFamily="49" charset="-128"/>
              </a:rPr>
              <a:t>滑って転倒しやすくなります。</a:t>
            </a:r>
            <a:endParaRPr lang="en-US" altLang="ja-JP" sz="2800" dirty="0" smtClean="0">
              <a:latin typeface="HG創英角ｺﾞｼｯｸUB" panose="020B0909000000000000" pitchFamily="49" charset="-128"/>
              <a:ea typeface="HG創英角ｺﾞｼｯｸUB" panose="020B0909000000000000" pitchFamily="49" charset="-128"/>
            </a:endParaRPr>
          </a:p>
        </p:txBody>
      </p:sp>
      <p:pic>
        <p:nvPicPr>
          <p:cNvPr id="1027" name="Picture 3" descr="C:\Users\YKMTL\Pictures\滑り、人.pn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foregroundMark x1="14953" y1="18095" x2="14953" y2="18095"/>
                        <a14:foregroundMark x1="14953" y1="27619" x2="14953" y2="27619"/>
                        <a14:foregroundMark x1="14019" y1="31429" x2="14019" y2="31429"/>
                        <a14:foregroundMark x1="6542" y1="15238" x2="6542" y2="15238"/>
                        <a14:foregroundMark x1="14019" y1="5714" x2="14019" y2="5714"/>
                        <a14:foregroundMark x1="35514" y1="26667" x2="35514" y2="26667"/>
                        <a14:foregroundMark x1="45794" y1="29524" x2="45794" y2="29524"/>
                        <a14:foregroundMark x1="38318" y1="44762" x2="38318" y2="46667"/>
                        <a14:foregroundMark x1="31776" y1="55238" x2="31776" y2="55238"/>
                        <a14:foregroundMark x1="15888" y1="59048" x2="15888" y2="59048"/>
                        <a14:foregroundMark x1="24299" y1="59048" x2="24299" y2="59048"/>
                        <a14:foregroundMark x1="22430" y1="53333" x2="22430" y2="53333"/>
                        <a14:foregroundMark x1="30841" y1="60952" x2="30841" y2="60952"/>
                        <a14:foregroundMark x1="37383" y1="56190" x2="37383" y2="56190"/>
                        <a14:foregroundMark x1="41121" y1="38095" x2="41121" y2="38095"/>
                        <a14:foregroundMark x1="37383" y1="28571" x2="37383" y2="28571"/>
                        <a14:foregroundMark x1="25234" y1="24762" x2="25234" y2="24762"/>
                        <a14:foregroundMark x1="28972" y1="24762" x2="28972" y2="24762"/>
                        <a14:foregroundMark x1="50467" y1="23810" x2="50467" y2="23810"/>
                        <a14:foregroundMark x1="58879" y1="40952" x2="58879" y2="40952"/>
                        <a14:foregroundMark x1="67290" y1="52381" x2="68224" y2="59048"/>
                        <a14:foregroundMark x1="70093" y1="70476" x2="70093" y2="70476"/>
                        <a14:foregroundMark x1="81308" y1="71429" x2="81308" y2="71429"/>
                        <a14:foregroundMark x1="81308" y1="62857" x2="81308" y2="62857"/>
                        <a14:foregroundMark x1="87850" y1="86667" x2="87850" y2="86667"/>
                        <a14:foregroundMark x1="79439" y1="80952" x2="79439" y2="80952"/>
                        <a14:foregroundMark x1="24299" y1="65714" x2="24299" y2="65714"/>
                        <a14:foregroundMark x1="71028" y1="43810" x2="71028" y2="43810"/>
                        <a14:foregroundMark x1="74766" y1="52381" x2="74766" y2="52381"/>
                        <a14:foregroundMark x1="89720" y1="71429" x2="89720" y2="71429"/>
                        <a14:foregroundMark x1="73832" y1="78095" x2="73832" y2="78095"/>
                        <a14:foregroundMark x1="9346" y1="22857" x2="9346" y2="22857"/>
                        <a14:foregroundMark x1="3738" y1="20000" x2="3738" y2="20000"/>
                        <a14:foregroundMark x1="43925" y1="52381" x2="43925" y2="52381"/>
                        <a14:foregroundMark x1="30841" y1="65714" x2="30841" y2="65714"/>
                        <a14:foregroundMark x1="32710" y1="64762" x2="32710" y2="64762"/>
                        <a14:foregroundMark x1="34579" y1="63810" x2="34579" y2="63810"/>
                        <a14:foregroundMark x1="41121" y1="57143" x2="41121" y2="57143"/>
                        <a14:foregroundMark x1="26168" y1="49524" x2="26168" y2="49524"/>
                        <a14:foregroundMark x1="29907" y1="46667" x2="29907" y2="46667"/>
                        <a14:foregroundMark x1="32710" y1="30476" x2="32710" y2="30476"/>
                        <a14:foregroundMark x1="35514" y1="37143" x2="35514" y2="37143"/>
                        <a14:foregroundMark x1="73832" y1="46667" x2="73832" y2="46667"/>
                        <a14:foregroundMark x1="59813" y1="25714" x2="59813" y2="25714"/>
                        <a14:foregroundMark x1="55140" y1="22857" x2="55140" y2="22857"/>
                        <a14:foregroundMark x1="59813" y1="69524" x2="59813" y2="69524"/>
                        <a14:foregroundMark x1="49533" y1="46667" x2="49533" y2="46667"/>
                        <a14:foregroundMark x1="27103" y1="74286" x2="27103" y2="74286"/>
                        <a14:foregroundMark x1="29907" y1="70476" x2="29907" y2="70476"/>
                        <a14:foregroundMark x1="31776" y1="66667" x2="31776" y2="66667"/>
                        <a14:foregroundMark x1="22430" y1="72381" x2="22430" y2="72381"/>
                        <a14:foregroundMark x1="15888" y1="65714" x2="15888" y2="65714"/>
                      </a14:backgroundRemoval>
                    </a14:imgEffect>
                  </a14:imgLayer>
                </a14:imgProps>
              </a:ext>
              <a:ext uri="{28A0092B-C50C-407E-A947-70E740481C1C}">
                <a14:useLocalDpi xmlns:a14="http://schemas.microsoft.com/office/drawing/2010/main" val="0"/>
              </a:ext>
            </a:extLst>
          </a:blip>
          <a:srcRect/>
          <a:stretch>
            <a:fillRect/>
          </a:stretch>
        </p:blipFill>
        <p:spPr bwMode="auto">
          <a:xfrm rot="2241177">
            <a:off x="2599695" y="4112121"/>
            <a:ext cx="1593613" cy="156382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C:\Users\AANGC\Desktop\STOP！転倒災害プロジェクト.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45288" y="180000"/>
            <a:ext cx="2160240" cy="5672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9300749"/>
      </p:ext>
    </p:extLst>
  </p:cSld>
  <p:clrMapOvr>
    <a:masterClrMapping/>
  </p:clrMapOvr>
  <mc:AlternateContent xmlns:mc="http://schemas.openxmlformats.org/markup-compatibility/2006" xmlns:p14="http://schemas.microsoft.com/office/powerpoint/2010/main">
    <mc:Choice Requires="p14">
      <p:transition p14:dur="100" advTm="20000">
        <p:cut/>
      </p:transition>
    </mc:Choice>
    <mc:Fallback xmlns="">
      <p:transition advTm="20000">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300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childTnLst>
                                </p:cTn>
                              </p:par>
                              <p:par>
                                <p:cTn id="8" presetID="10" presetClass="entr" presetSubtype="0" fill="hold" grpId="0" nodeType="withEffect">
                                  <p:stCondLst>
                                    <p:cond delay="300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1000"/>
                                        <p:tgtEl>
                                          <p:spTgt spid="15"/>
                                        </p:tgtEl>
                                      </p:cBhvr>
                                    </p:animEffect>
                                  </p:childTnLst>
                                </p:cTn>
                              </p:par>
                            </p:childTnLst>
                          </p:cTn>
                        </p:par>
                        <p:par>
                          <p:cTn id="11" fill="hold">
                            <p:stCondLst>
                              <p:cond delay="4000"/>
                            </p:stCondLst>
                            <p:childTnLst>
                              <p:par>
                                <p:cTn id="12" presetID="10" presetClass="entr" presetSubtype="0" fill="hold" grpId="0" nodeType="afterEffect">
                                  <p:stCondLst>
                                    <p:cond delay="2000"/>
                                  </p:stCondLst>
                                  <p:childTnLst>
                                    <p:set>
                                      <p:cBhvr>
                                        <p:cTn id="13" dur="1" fill="hold">
                                          <p:stCondLst>
                                            <p:cond delay="0"/>
                                          </p:stCondLst>
                                        </p:cTn>
                                        <p:tgtEl>
                                          <p:spTgt spid="40"/>
                                        </p:tgtEl>
                                        <p:attrNameLst>
                                          <p:attrName>style.visibility</p:attrName>
                                        </p:attrNameLst>
                                      </p:cBhvr>
                                      <p:to>
                                        <p:strVal val="visible"/>
                                      </p:to>
                                    </p:set>
                                    <p:animEffect transition="in" filter="fade">
                                      <p:cBhvr>
                                        <p:cTn id="14" dur="1000"/>
                                        <p:tgtEl>
                                          <p:spTgt spid="40"/>
                                        </p:tgtEl>
                                      </p:cBhvr>
                                    </p:animEffect>
                                  </p:childTnLst>
                                </p:cTn>
                              </p:par>
                            </p:childTnLst>
                          </p:cTn>
                        </p:par>
                        <p:par>
                          <p:cTn id="15" fill="hold">
                            <p:stCondLst>
                              <p:cond delay="7000"/>
                            </p:stCondLst>
                            <p:childTnLst>
                              <p:par>
                                <p:cTn id="16" presetID="2" presetClass="entr" presetSubtype="2" fill="hold" nodeType="afterEffect">
                                  <p:stCondLst>
                                    <p:cond delay="3000"/>
                                  </p:stCondLst>
                                  <p:childTnLst>
                                    <p:set>
                                      <p:cBhvr>
                                        <p:cTn id="17" dur="1" fill="hold">
                                          <p:stCondLst>
                                            <p:cond delay="0"/>
                                          </p:stCondLst>
                                        </p:cTn>
                                        <p:tgtEl>
                                          <p:spTgt spid="1027"/>
                                        </p:tgtEl>
                                        <p:attrNameLst>
                                          <p:attrName>style.visibility</p:attrName>
                                        </p:attrNameLst>
                                      </p:cBhvr>
                                      <p:to>
                                        <p:strVal val="visible"/>
                                      </p:to>
                                    </p:set>
                                    <p:anim calcmode="lin" valueType="num">
                                      <p:cBhvr additive="base">
                                        <p:cTn id="18" dur="2000" fill="hold"/>
                                        <p:tgtEl>
                                          <p:spTgt spid="1027"/>
                                        </p:tgtEl>
                                        <p:attrNameLst>
                                          <p:attrName>ppt_x</p:attrName>
                                        </p:attrNameLst>
                                      </p:cBhvr>
                                      <p:tavLst>
                                        <p:tav tm="0">
                                          <p:val>
                                            <p:strVal val="1+#ppt_w/2"/>
                                          </p:val>
                                        </p:tav>
                                        <p:tav tm="100000">
                                          <p:val>
                                            <p:strVal val="#ppt_x"/>
                                          </p:val>
                                        </p:tav>
                                      </p:tavLst>
                                    </p:anim>
                                    <p:anim calcmode="lin" valueType="num">
                                      <p:cBhvr additive="base">
                                        <p:cTn id="19" dur="2000" fill="hold"/>
                                        <p:tgtEl>
                                          <p:spTgt spid="1027"/>
                                        </p:tgtEl>
                                        <p:attrNameLst>
                                          <p:attrName>ppt_y</p:attrName>
                                        </p:attrNameLst>
                                      </p:cBhvr>
                                      <p:tavLst>
                                        <p:tav tm="0">
                                          <p:val>
                                            <p:strVal val="#ppt_y"/>
                                          </p:val>
                                        </p:tav>
                                        <p:tav tm="100000">
                                          <p:val>
                                            <p:strVal val="#ppt_y"/>
                                          </p:val>
                                        </p:tav>
                                      </p:tavLst>
                                    </p:anim>
                                  </p:childTnLst>
                                </p:cTn>
                              </p:par>
                            </p:childTnLst>
                          </p:cTn>
                        </p:par>
                        <p:par>
                          <p:cTn id="20" fill="hold">
                            <p:stCondLst>
                              <p:cond delay="12000"/>
                            </p:stCondLst>
                            <p:childTnLst>
                              <p:par>
                                <p:cTn id="21" presetID="10" presetClass="entr" presetSubtype="0" fill="hold" grpId="0" nodeType="after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fade">
                                      <p:cBhvr>
                                        <p:cTn id="23" dur="500"/>
                                        <p:tgtEl>
                                          <p:spTgt spid="41"/>
                                        </p:tgtEl>
                                      </p:cBhvr>
                                    </p:animEffect>
                                  </p:childTnLst>
                                </p:cTn>
                              </p:par>
                              <p:par>
                                <p:cTn id="24" presetID="8" presetClass="emph" presetSubtype="0" fill="hold" nodeType="withEffect">
                                  <p:stCondLst>
                                    <p:cond delay="0"/>
                                  </p:stCondLst>
                                  <p:childTnLst>
                                    <p:animRot by="5400000">
                                      <p:cBhvr>
                                        <p:cTn id="25" dur="2000" fill="hold"/>
                                        <p:tgtEl>
                                          <p:spTgt spid="102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37" grpId="0"/>
      <p:bldP spid="40" grpId="0"/>
      <p:bldP spid="4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p:cNvSpPr/>
          <p:nvPr/>
        </p:nvSpPr>
        <p:spPr>
          <a:xfrm>
            <a:off x="0" y="-2"/>
            <a:ext cx="9906000" cy="72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288000" tIns="144000" bIns="0" rtlCol="0" anchor="ctr"/>
          <a:lstStyle/>
          <a:p>
            <a:r>
              <a:rPr kumimoji="1" lang="en-US" altLang="ja-JP" sz="2000" b="1" dirty="0" smtClean="0">
                <a:latin typeface="メイリオ" panose="020B0604030504040204" pitchFamily="50" charset="-128"/>
                <a:ea typeface="メイリオ" panose="020B0604030504040204" pitchFamily="50" charset="-128"/>
                <a:cs typeface="メイリオ" panose="020B0604030504040204" pitchFamily="50" charset="-128"/>
              </a:rPr>
              <a:t>Ⅱ  </a:t>
            </a:r>
            <a:r>
              <a:rPr lang="ja-JP" altLang="en-US" sz="2000" b="1" dirty="0" smtClean="0">
                <a:latin typeface="メイリオ" panose="020B0604030504040204" pitchFamily="50" charset="-128"/>
                <a:ea typeface="メイリオ" panose="020B0604030504040204" pitchFamily="50" charset="-128"/>
                <a:cs typeface="メイリオ" panose="020B0604030504040204" pitchFamily="50" charset="-128"/>
              </a:rPr>
              <a:t>転倒</a:t>
            </a:r>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災害の３つの</a:t>
            </a:r>
            <a:r>
              <a:rPr lang="ja-JP" altLang="en-US" sz="2000" b="1" dirty="0" smtClean="0">
                <a:latin typeface="メイリオ" panose="020B0604030504040204" pitchFamily="50" charset="-128"/>
                <a:ea typeface="メイリオ" panose="020B0604030504040204" pitchFamily="50" charset="-128"/>
                <a:cs typeface="メイリオ" panose="020B0604030504040204" pitchFamily="50" charset="-128"/>
              </a:rPr>
              <a:t>パターン  </a:t>
            </a:r>
            <a:r>
              <a:rPr kumimoji="1" lang="en-US" altLang="ja-JP" sz="2000" b="1"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②</a:t>
            </a:r>
            <a:endParaRPr kumimoji="1" lang="ja-JP" altLang="en-US" sz="20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0" name="テキスト ボックス 19"/>
          <p:cNvSpPr txBox="1"/>
          <p:nvPr/>
        </p:nvSpPr>
        <p:spPr>
          <a:xfrm>
            <a:off x="200472" y="1633127"/>
            <a:ext cx="9145016" cy="523220"/>
          </a:xfrm>
          <a:prstGeom prst="rect">
            <a:avLst/>
          </a:prstGeom>
          <a:noFill/>
        </p:spPr>
        <p:txBody>
          <a:bodyPr wrap="square" rtlCol="0">
            <a:spAutoFit/>
          </a:bodyPr>
          <a:lstStyle/>
          <a:p>
            <a:r>
              <a:rPr lang="ja-JP" altLang="en-US" sz="2800" dirty="0">
                <a:solidFill>
                  <a:srgbClr val="FFC000"/>
                </a:solidFill>
                <a:latin typeface="HG創英角ｺﾞｼｯｸUB" panose="020B0909000000000000" pitchFamily="49" charset="-128"/>
                <a:ea typeface="HG創英角ｺﾞｼｯｸUB" panose="020B0909000000000000" pitchFamily="49" charset="-128"/>
              </a:rPr>
              <a:t>▶ </a:t>
            </a:r>
            <a:r>
              <a:rPr lang="ja-JP" altLang="en-US" sz="2800" dirty="0">
                <a:latin typeface="HG創英角ｺﾞｼｯｸUB" panose="020B0909000000000000" pitchFamily="49" charset="-128"/>
                <a:ea typeface="HG創英角ｺﾞｼｯｸUB" panose="020B0909000000000000" pitchFamily="49" charset="-128"/>
              </a:rPr>
              <a:t>２つめは「つまずき」です。</a:t>
            </a:r>
            <a:endParaRPr lang="en-US" altLang="ja-JP" sz="2800" dirty="0">
              <a:latin typeface="HG創英角ｺﾞｼｯｸUB" panose="020B0909000000000000" pitchFamily="49" charset="-128"/>
              <a:ea typeface="HG創英角ｺﾞｼｯｸUB" panose="020B0909000000000000" pitchFamily="49" charset="-128"/>
            </a:endParaRPr>
          </a:p>
        </p:txBody>
      </p:sp>
      <p:grpSp>
        <p:nvGrpSpPr>
          <p:cNvPr id="2" name="グループ化 1"/>
          <p:cNvGrpSpPr/>
          <p:nvPr/>
        </p:nvGrpSpPr>
        <p:grpSpPr>
          <a:xfrm>
            <a:off x="2932591" y="4365104"/>
            <a:ext cx="1651637" cy="1554973"/>
            <a:chOff x="3800872" y="4432815"/>
            <a:chExt cx="1651637" cy="1554973"/>
          </a:xfrm>
        </p:grpSpPr>
        <p:pic>
          <p:nvPicPr>
            <p:cNvPr id="30" name="図 29" descr="C:\Users\tree\Desktop\4.png"/>
            <p:cNvPicPr/>
            <p:nvPr/>
          </p:nvPicPr>
          <p:blipFill>
            <a:blip r:embed="rId2" cstate="print"/>
            <a:srcRect r="56277" b="21098"/>
            <a:stretch>
              <a:fillRect/>
            </a:stretch>
          </p:blipFill>
          <p:spPr bwMode="auto">
            <a:xfrm>
              <a:off x="3800872" y="4437112"/>
              <a:ext cx="1651637" cy="1550676"/>
            </a:xfrm>
            <a:prstGeom prst="rect">
              <a:avLst/>
            </a:prstGeom>
            <a:noFill/>
            <a:ln w="9525">
              <a:noFill/>
              <a:miter lim="800000"/>
              <a:headEnd/>
              <a:tailEnd/>
            </a:ln>
          </p:spPr>
        </p:pic>
        <p:sp>
          <p:nvSpPr>
            <p:cNvPr id="34" name="フリーフォーム 32"/>
            <p:cNvSpPr/>
            <p:nvPr/>
          </p:nvSpPr>
          <p:spPr>
            <a:xfrm rot="2592351">
              <a:off x="4321976" y="4432815"/>
              <a:ext cx="258932" cy="152334"/>
            </a:xfrm>
            <a:custGeom>
              <a:avLst/>
              <a:gdLst>
                <a:gd name="connsiteX0" fmla="*/ 330200 w 863600"/>
                <a:gd name="connsiteY0" fmla="*/ 546100 h 546100"/>
                <a:gd name="connsiteX1" fmla="*/ 0 w 863600"/>
                <a:gd name="connsiteY1" fmla="*/ 254000 h 546100"/>
                <a:gd name="connsiteX2" fmla="*/ 304800 w 863600"/>
                <a:gd name="connsiteY2" fmla="*/ 317500 h 546100"/>
                <a:gd name="connsiteX3" fmla="*/ 266700 w 863600"/>
                <a:gd name="connsiteY3" fmla="*/ 139700 h 546100"/>
                <a:gd name="connsiteX4" fmla="*/ 457200 w 863600"/>
                <a:gd name="connsiteY4" fmla="*/ 190500 h 546100"/>
                <a:gd name="connsiteX5" fmla="*/ 546100 w 863600"/>
                <a:gd name="connsiteY5" fmla="*/ 25400 h 546100"/>
                <a:gd name="connsiteX6" fmla="*/ 660400 w 863600"/>
                <a:gd name="connsiteY6" fmla="*/ 152400 h 546100"/>
                <a:gd name="connsiteX7" fmla="*/ 863600 w 863600"/>
                <a:gd name="connsiteY7" fmla="*/ 0 h 546100"/>
                <a:gd name="connsiteX8" fmla="*/ 800100 w 863600"/>
                <a:gd name="connsiteY8" fmla="*/ 431800 h 54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3600" h="546100">
                  <a:moveTo>
                    <a:pt x="330200" y="546100"/>
                  </a:moveTo>
                  <a:lnTo>
                    <a:pt x="0" y="254000"/>
                  </a:lnTo>
                  <a:lnTo>
                    <a:pt x="304800" y="317500"/>
                  </a:lnTo>
                  <a:lnTo>
                    <a:pt x="266700" y="139700"/>
                  </a:lnTo>
                  <a:lnTo>
                    <a:pt x="457200" y="190500"/>
                  </a:lnTo>
                  <a:lnTo>
                    <a:pt x="546100" y="25400"/>
                  </a:lnTo>
                  <a:lnTo>
                    <a:pt x="660400" y="152400"/>
                  </a:lnTo>
                  <a:lnTo>
                    <a:pt x="863600" y="0"/>
                  </a:lnTo>
                  <a:lnTo>
                    <a:pt x="800100" y="431800"/>
                  </a:lnTo>
                </a:path>
              </a:pathLst>
            </a:cu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1" name="正方形/長方形 30"/>
          <p:cNvSpPr/>
          <p:nvPr/>
        </p:nvSpPr>
        <p:spPr>
          <a:xfrm>
            <a:off x="4177413" y="4835538"/>
            <a:ext cx="127515" cy="853613"/>
          </a:xfrm>
          <a:prstGeom prst="rect">
            <a:avLst/>
          </a:prstGeom>
          <a:solidFill>
            <a:schemeClr val="tx1">
              <a:lumMod val="50000"/>
              <a:lumOff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正方形/長方形 32"/>
          <p:cNvSpPr/>
          <p:nvPr/>
        </p:nvSpPr>
        <p:spPr>
          <a:xfrm>
            <a:off x="3322142" y="5689152"/>
            <a:ext cx="982786" cy="85940"/>
          </a:xfrm>
          <a:prstGeom prst="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円/楕円 33"/>
          <p:cNvSpPr/>
          <p:nvPr/>
        </p:nvSpPr>
        <p:spPr>
          <a:xfrm>
            <a:off x="3305299" y="5775092"/>
            <a:ext cx="138277" cy="144972"/>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円/楕円 34"/>
          <p:cNvSpPr/>
          <p:nvPr/>
        </p:nvSpPr>
        <p:spPr>
          <a:xfrm>
            <a:off x="4166403" y="5775105"/>
            <a:ext cx="138277" cy="144972"/>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776536" y="2348880"/>
            <a:ext cx="8769806" cy="954107"/>
          </a:xfrm>
          <a:prstGeom prst="rect">
            <a:avLst/>
          </a:prstGeom>
          <a:noFill/>
        </p:spPr>
        <p:txBody>
          <a:bodyPr wrap="square" rtlCol="0">
            <a:spAutoFit/>
          </a:bodyPr>
          <a:lstStyle/>
          <a:p>
            <a:r>
              <a:rPr lang="ja-JP" altLang="en-US" sz="2800" dirty="0" smtClean="0">
                <a:latin typeface="HG創英角ｺﾞｼｯｸUB" panose="020B0909000000000000" pitchFamily="49" charset="-128"/>
                <a:ea typeface="HG創英角ｺﾞｼｯｸUB" panose="020B0909000000000000" pitchFamily="49" charset="-128"/>
              </a:rPr>
              <a:t>床に凹凸や段差があり、つまずいて転倒したという例が多くあります。</a:t>
            </a:r>
            <a:endParaRPr lang="en-US" altLang="ja-JP" sz="2800" dirty="0" smtClean="0">
              <a:latin typeface="HG創英角ｺﾞｼｯｸUB" panose="020B0909000000000000" pitchFamily="49" charset="-128"/>
              <a:ea typeface="HG創英角ｺﾞｼｯｸUB" panose="020B0909000000000000" pitchFamily="49" charset="-128"/>
            </a:endParaRPr>
          </a:p>
        </p:txBody>
      </p:sp>
      <p:sp>
        <p:nvSpPr>
          <p:cNvPr id="13" name="テキスト ボックス 12"/>
          <p:cNvSpPr txBox="1"/>
          <p:nvPr/>
        </p:nvSpPr>
        <p:spPr>
          <a:xfrm>
            <a:off x="776536" y="3194973"/>
            <a:ext cx="8929439" cy="954107"/>
          </a:xfrm>
          <a:prstGeom prst="rect">
            <a:avLst/>
          </a:prstGeom>
          <a:noFill/>
        </p:spPr>
        <p:txBody>
          <a:bodyPr wrap="square" rtlCol="0">
            <a:spAutoFit/>
          </a:bodyPr>
          <a:lstStyle/>
          <a:p>
            <a:r>
              <a:rPr lang="ja-JP" altLang="en-US" sz="2800" dirty="0" smtClean="0">
                <a:latin typeface="HG創英角ｺﾞｼｯｸUB" panose="020B0909000000000000" pitchFamily="49" charset="-128"/>
                <a:ea typeface="HG創英角ｺﾞｼｯｸUB" panose="020B0909000000000000" pitchFamily="49" charset="-128"/>
              </a:rPr>
              <a:t>また、放置されていた荷物や商品などにつまずいたというケースがあります。</a:t>
            </a:r>
            <a:endParaRPr lang="en-US" altLang="ja-JP" sz="2800" dirty="0" smtClean="0">
              <a:latin typeface="HG創英角ｺﾞｼｯｸUB" panose="020B0909000000000000" pitchFamily="49" charset="-128"/>
              <a:ea typeface="HG創英角ｺﾞｼｯｸUB" panose="020B0909000000000000" pitchFamily="49" charset="-128"/>
            </a:endParaRPr>
          </a:p>
        </p:txBody>
      </p:sp>
      <p:pic>
        <p:nvPicPr>
          <p:cNvPr id="15" name="Picture 9" descr="C:\Users\AANGC\Desktop\STOP！転倒災害プロジェクト.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5288" y="180000"/>
            <a:ext cx="2160240" cy="567233"/>
          </a:xfrm>
          <a:prstGeom prst="rect">
            <a:avLst/>
          </a:prstGeom>
          <a:noFill/>
          <a:extLst>
            <a:ext uri="{909E8E84-426E-40DD-AFC4-6F175D3DCCD1}">
              <a14:hiddenFill xmlns:a14="http://schemas.microsoft.com/office/drawing/2010/main">
                <a:solidFill>
                  <a:srgbClr val="FFFFFF"/>
                </a:solidFill>
              </a14:hiddenFill>
            </a:ext>
          </a:extLst>
        </p:spPr>
      </p:pic>
      <p:sp>
        <p:nvSpPr>
          <p:cNvPr id="21" name="円/楕円 20"/>
          <p:cNvSpPr/>
          <p:nvPr/>
        </p:nvSpPr>
        <p:spPr>
          <a:xfrm>
            <a:off x="4953383" y="3905612"/>
            <a:ext cx="4652450" cy="2547724"/>
          </a:xfrm>
          <a:prstGeom prst="ellipse">
            <a:avLst/>
          </a:prstGeom>
          <a:solidFill>
            <a:srgbClr val="FFC000"/>
          </a:solidFill>
          <a:ln>
            <a:noFill/>
          </a:ln>
          <a:effectLst>
            <a:softEdge rad="228600"/>
          </a:effectLst>
        </p:spPr>
        <p:style>
          <a:lnRef idx="2">
            <a:schemeClr val="accent1">
              <a:shade val="50000"/>
            </a:schemeClr>
          </a:lnRef>
          <a:fillRef idx="1">
            <a:schemeClr val="accent1"/>
          </a:fillRef>
          <a:effectRef idx="0">
            <a:schemeClr val="accent1"/>
          </a:effectRef>
          <a:fontRef idx="minor">
            <a:schemeClr val="lt1"/>
          </a:fontRef>
        </p:style>
        <p:txBody>
          <a:bodyPr lIns="36000" tIns="0" rIns="36000" bIns="72000" rtlCol="0" anchor="ctr"/>
          <a:lstStyle/>
          <a:p>
            <a:pPr algn="ctr"/>
            <a:r>
              <a:rPr kumimoji="1" lang="ja-JP" altLang="en-US" sz="5000" dirty="0" smtClean="0">
                <a:latin typeface="HG丸ｺﾞｼｯｸM-PRO" panose="020F0600000000000000" pitchFamily="50" charset="-128"/>
                <a:ea typeface="HG丸ｺﾞｼｯｸM-PRO" panose="020F0600000000000000" pitchFamily="50" charset="-128"/>
              </a:rPr>
              <a:t>つまずき</a:t>
            </a:r>
            <a:endParaRPr kumimoji="1" lang="ja-JP" altLang="en-US" sz="5000" dirty="0">
              <a:latin typeface="HG丸ｺﾞｼｯｸM-PRO" panose="020F0600000000000000" pitchFamily="50" charset="-128"/>
              <a:ea typeface="HG丸ｺﾞｼｯｸM-PRO" panose="020F0600000000000000" pitchFamily="50" charset="-128"/>
            </a:endParaRPr>
          </a:p>
        </p:txBody>
      </p:sp>
      <p:sp>
        <p:nvSpPr>
          <p:cNvPr id="24" name="テキスト ボックス 23"/>
          <p:cNvSpPr txBox="1"/>
          <p:nvPr/>
        </p:nvSpPr>
        <p:spPr>
          <a:xfrm>
            <a:off x="200472" y="961564"/>
            <a:ext cx="9145016" cy="523220"/>
          </a:xfrm>
          <a:prstGeom prst="rect">
            <a:avLst/>
          </a:prstGeom>
          <a:noFill/>
        </p:spPr>
        <p:txBody>
          <a:bodyPr wrap="square" rtlCol="0">
            <a:spAutoFit/>
          </a:bodyPr>
          <a:lstStyle/>
          <a:p>
            <a:r>
              <a:rPr lang="ja-JP" altLang="en-US" sz="2800" dirty="0">
                <a:solidFill>
                  <a:srgbClr val="FFC000"/>
                </a:solidFill>
                <a:latin typeface="HG創英角ｺﾞｼｯｸUB" panose="020B0909000000000000" pitchFamily="49" charset="-128"/>
                <a:ea typeface="HG創英角ｺﾞｼｯｸUB" panose="020B0909000000000000" pitchFamily="49" charset="-128"/>
              </a:rPr>
              <a:t>　</a:t>
            </a:r>
            <a:r>
              <a:rPr lang="ja-JP" altLang="en-US" sz="2800" dirty="0" smtClean="0">
                <a:solidFill>
                  <a:srgbClr val="FFC000"/>
                </a:solidFill>
                <a:latin typeface="HG創英角ｺﾞｼｯｸUB" panose="020B0909000000000000" pitchFamily="49" charset="-128"/>
                <a:ea typeface="HG創英角ｺﾞｼｯｸUB" panose="020B0909000000000000" pitchFamily="49" charset="-128"/>
              </a:rPr>
              <a:t> </a:t>
            </a:r>
            <a:r>
              <a:rPr lang="ja-JP" altLang="en-US" sz="2800" dirty="0" smtClean="0">
                <a:solidFill>
                  <a:schemeClr val="bg1">
                    <a:lumMod val="50000"/>
                  </a:schemeClr>
                </a:solidFill>
                <a:latin typeface="HG創英角ｺﾞｼｯｸUB" panose="020B0909000000000000" pitchFamily="49" charset="-128"/>
                <a:ea typeface="HG創英角ｺﾞｼｯｸUB" panose="020B0909000000000000" pitchFamily="49" charset="-128"/>
              </a:rPr>
              <a:t>転倒災害には３つの典型的なパターンがあります。</a:t>
            </a:r>
            <a:endParaRPr lang="en-US" altLang="ja-JP" sz="2800" dirty="0" smtClean="0">
              <a:solidFill>
                <a:schemeClr val="bg1">
                  <a:lumMod val="50000"/>
                </a:schemeClr>
              </a:solidFill>
              <a:latin typeface="HG創英角ｺﾞｼｯｸUB" panose="020B0909000000000000" pitchFamily="49" charset="-128"/>
              <a:ea typeface="HG創英角ｺﾞｼｯｸUB" panose="020B0909000000000000" pitchFamily="49" charset="-128"/>
            </a:endParaRPr>
          </a:p>
        </p:txBody>
      </p:sp>
    </p:spTree>
    <p:extLst>
      <p:ext uri="{BB962C8B-B14F-4D97-AF65-F5344CB8AC3E}">
        <p14:creationId xmlns:p14="http://schemas.microsoft.com/office/powerpoint/2010/main" val="3200916042"/>
      </p:ext>
    </p:extLst>
  </p:cSld>
  <p:clrMapOvr>
    <a:masterClrMapping/>
  </p:clrMapOvr>
  <mc:AlternateContent xmlns:mc="http://schemas.openxmlformats.org/markup-compatibility/2006" xmlns:p14="http://schemas.microsoft.com/office/powerpoint/2010/main">
    <mc:Choice Requires="p14">
      <p:transition p14:dur="100" advTm="15000">
        <p:cut/>
      </p:transition>
    </mc:Choice>
    <mc:Fallback xmlns="">
      <p:transition advTm="15000">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1000"/>
                                        <p:tgtEl>
                                          <p:spTgt spid="21"/>
                                        </p:tgtEl>
                                      </p:cBhvr>
                                    </p:animEffect>
                                  </p:childTnLst>
                                </p:cTn>
                              </p:par>
                            </p:childTnLst>
                          </p:cTn>
                        </p:par>
                        <p:par>
                          <p:cTn id="11" fill="hold">
                            <p:stCondLst>
                              <p:cond delay="1000"/>
                            </p:stCondLst>
                            <p:childTnLst>
                              <p:par>
                                <p:cTn id="12" presetID="10" presetClass="entr" presetSubtype="0" fill="hold" grpId="0" nodeType="afterEffect">
                                  <p:stCondLst>
                                    <p:cond delay="200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childTnLst>
                                </p:cTn>
                              </p:par>
                            </p:childTnLst>
                          </p:cTn>
                        </p:par>
                        <p:par>
                          <p:cTn id="15" fill="hold">
                            <p:stCondLst>
                              <p:cond delay="4000"/>
                            </p:stCondLst>
                            <p:childTnLst>
                              <p:par>
                                <p:cTn id="16" presetID="10" presetClass="entr" presetSubtype="0" fill="hold" grpId="0" nodeType="afterEffect">
                                  <p:stCondLst>
                                    <p:cond delay="300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childTnLst>
                                </p:cTn>
                              </p:par>
                            </p:childTnLst>
                          </p:cTn>
                        </p:par>
                        <p:par>
                          <p:cTn id="19" fill="hold">
                            <p:stCondLst>
                              <p:cond delay="8000"/>
                            </p:stCondLst>
                            <p:childTnLst>
                              <p:par>
                                <p:cTn id="20" presetID="37" presetClass="path" presetSubtype="0" accel="50000" decel="50000" fill="hold" nodeType="afterEffect">
                                  <p:stCondLst>
                                    <p:cond delay="0"/>
                                  </p:stCondLst>
                                  <p:childTnLst>
                                    <p:animMotion origin="layout" path="M -1.707E-6 -9.89824E-7 L -0.04456 0.00463 C -0.05385 0.00509 -0.06636 0.01064 -0.07902 0.01943 C -0.09328 0.02891 -0.10354 0.03955 -0.10963 0.04949 L -0.14041 0.09667 " pathEditMode="relative" rAng="9272199" ptsTypes="FffFF">
                                      <p:cBhvr>
                                        <p:cTn id="21" dur="2000" fill="hold"/>
                                        <p:tgtEl>
                                          <p:spTgt spid="2"/>
                                        </p:tgtEl>
                                        <p:attrNameLst>
                                          <p:attrName>ppt_x</p:attrName>
                                          <p:attrName>ppt_y</p:attrName>
                                        </p:attrNameLst>
                                      </p:cBhvr>
                                      <p:rCtr x="-7485" y="3400"/>
                                    </p:animMotion>
                                  </p:childTnLst>
                                </p:cTn>
                              </p:par>
                              <p:par>
                                <p:cTn id="22" presetID="8" presetClass="emph" presetSubtype="0" fill="hold" nodeType="withEffect">
                                  <p:stCondLst>
                                    <p:cond delay="0"/>
                                  </p:stCondLst>
                                  <p:childTnLst>
                                    <p:animRot by="-5400000">
                                      <p:cBhvr>
                                        <p:cTn id="23" dur="2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12" grpId="0"/>
      <p:bldP spid="13" grpId="0"/>
      <p:bldP spid="2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正方形/長方形 27"/>
          <p:cNvSpPr/>
          <p:nvPr/>
        </p:nvSpPr>
        <p:spPr>
          <a:xfrm>
            <a:off x="0" y="-2"/>
            <a:ext cx="9906000" cy="72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288000" tIns="144000" bIns="0" rtlCol="0" anchor="ctr"/>
          <a:lstStyle/>
          <a:p>
            <a:r>
              <a:rPr kumimoji="1" lang="en-US" altLang="ja-JP" sz="2000" b="1" dirty="0" smtClean="0">
                <a:latin typeface="メイリオ" panose="020B0604030504040204" pitchFamily="50" charset="-128"/>
                <a:ea typeface="メイリオ" panose="020B0604030504040204" pitchFamily="50" charset="-128"/>
                <a:cs typeface="メイリオ" panose="020B0604030504040204" pitchFamily="50" charset="-128"/>
              </a:rPr>
              <a:t>Ⅱ  </a:t>
            </a:r>
            <a:r>
              <a:rPr lang="ja-JP" altLang="en-US" sz="2000" b="1" dirty="0" smtClean="0">
                <a:latin typeface="メイリオ" panose="020B0604030504040204" pitchFamily="50" charset="-128"/>
                <a:ea typeface="メイリオ" panose="020B0604030504040204" pitchFamily="50" charset="-128"/>
                <a:cs typeface="メイリオ" panose="020B0604030504040204" pitchFamily="50" charset="-128"/>
              </a:rPr>
              <a:t>転倒</a:t>
            </a:r>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災害の３つの</a:t>
            </a:r>
            <a:r>
              <a:rPr lang="ja-JP" altLang="en-US" sz="2000" b="1" dirty="0" smtClean="0">
                <a:latin typeface="メイリオ" panose="020B0604030504040204" pitchFamily="50" charset="-128"/>
                <a:ea typeface="メイリオ" panose="020B0604030504040204" pitchFamily="50" charset="-128"/>
                <a:cs typeface="メイリオ" panose="020B0604030504040204" pitchFamily="50" charset="-128"/>
              </a:rPr>
              <a:t>パターン  </a:t>
            </a:r>
            <a:r>
              <a:rPr kumimoji="1" lang="en-US" altLang="ja-JP" sz="2000" b="1"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2000" b="1" dirty="0" smtClean="0">
                <a:latin typeface="メイリオ" panose="020B0604030504040204" pitchFamily="50" charset="-128"/>
                <a:ea typeface="メイリオ" panose="020B0604030504040204" pitchFamily="50" charset="-128"/>
                <a:cs typeface="メイリオ" panose="020B0604030504040204" pitchFamily="50" charset="-128"/>
              </a:rPr>
              <a:t>③</a:t>
            </a:r>
            <a:endParaRPr kumimoji="1" lang="ja-JP" altLang="en-US" sz="2000" b="1" dirty="0">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5" name="グループ化 4"/>
          <p:cNvGrpSpPr/>
          <p:nvPr/>
        </p:nvGrpSpPr>
        <p:grpSpPr>
          <a:xfrm>
            <a:off x="2360712" y="5144861"/>
            <a:ext cx="2032019" cy="600725"/>
            <a:chOff x="2915816" y="4285290"/>
            <a:chExt cx="3960440" cy="1597868"/>
          </a:xfrm>
        </p:grpSpPr>
        <p:sp>
          <p:nvSpPr>
            <p:cNvPr id="12" name="正方形/長方形 11"/>
            <p:cNvSpPr/>
            <p:nvPr/>
          </p:nvSpPr>
          <p:spPr>
            <a:xfrm>
              <a:off x="4868416" y="4285290"/>
              <a:ext cx="2007840" cy="490364"/>
            </a:xfrm>
            <a:prstGeom prst="rect">
              <a:avLst/>
            </a:prstGeom>
            <a:solidFill>
              <a:schemeClr val="bg1">
                <a:lumMod val="7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p:nvSpPr>
          <p:spPr>
            <a:xfrm>
              <a:off x="4355976" y="4775654"/>
              <a:ext cx="2520280" cy="490364"/>
            </a:xfrm>
            <a:prstGeom prst="rect">
              <a:avLst/>
            </a:prstGeom>
            <a:solidFill>
              <a:schemeClr val="bg1">
                <a:lumMod val="7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p:cNvSpPr/>
            <p:nvPr/>
          </p:nvSpPr>
          <p:spPr>
            <a:xfrm>
              <a:off x="3491880" y="5266018"/>
              <a:ext cx="3384376" cy="490364"/>
            </a:xfrm>
            <a:prstGeom prst="rect">
              <a:avLst/>
            </a:prstGeom>
            <a:solidFill>
              <a:schemeClr val="bg1">
                <a:lumMod val="7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p:cNvSpPr/>
            <p:nvPr/>
          </p:nvSpPr>
          <p:spPr>
            <a:xfrm>
              <a:off x="2915816" y="5751756"/>
              <a:ext cx="3960440" cy="131402"/>
            </a:xfrm>
            <a:prstGeom prst="rect">
              <a:avLst/>
            </a:prstGeom>
            <a:solidFill>
              <a:schemeClr val="bg1">
                <a:lumMod val="7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 name="グループ化 3"/>
          <p:cNvGrpSpPr/>
          <p:nvPr/>
        </p:nvGrpSpPr>
        <p:grpSpPr>
          <a:xfrm>
            <a:off x="2897281" y="4149216"/>
            <a:ext cx="991285" cy="1505394"/>
            <a:chOff x="3689369" y="3429000"/>
            <a:chExt cx="991285" cy="1505394"/>
          </a:xfrm>
        </p:grpSpPr>
        <p:sp>
          <p:nvSpPr>
            <p:cNvPr id="7" name="涙形 6"/>
            <p:cNvSpPr/>
            <p:nvPr/>
          </p:nvSpPr>
          <p:spPr>
            <a:xfrm rot="10800000">
              <a:off x="4405633" y="3528875"/>
              <a:ext cx="68981" cy="27866"/>
            </a:xfrm>
            <a:prstGeom prst="teardrop">
              <a:avLst>
                <a:gd name="adj" fmla="val 14646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涙形 7"/>
            <p:cNvSpPr/>
            <p:nvPr/>
          </p:nvSpPr>
          <p:spPr>
            <a:xfrm rot="10800000">
              <a:off x="4340245" y="3429000"/>
              <a:ext cx="68981" cy="27866"/>
            </a:xfrm>
            <a:prstGeom prst="teardrop">
              <a:avLst>
                <a:gd name="adj" fmla="val 14646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 name="図 8" descr="C:\Users\tree\Desktop\2.png"/>
            <p:cNvPicPr/>
            <p:nvPr/>
          </p:nvPicPr>
          <p:blipFill>
            <a:blip r:embed="rId2" cstate="print"/>
            <a:srcRect r="62987" b="33526"/>
            <a:stretch>
              <a:fillRect/>
            </a:stretch>
          </p:blipFill>
          <p:spPr bwMode="auto">
            <a:xfrm rot="20930400">
              <a:off x="3689369" y="3511479"/>
              <a:ext cx="991285" cy="1422915"/>
            </a:xfrm>
            <a:prstGeom prst="rect">
              <a:avLst/>
            </a:prstGeom>
            <a:noFill/>
            <a:ln w="9525">
              <a:noFill/>
              <a:miter lim="800000"/>
              <a:headEnd/>
              <a:tailEnd/>
            </a:ln>
          </p:spPr>
        </p:pic>
      </p:grpSp>
      <p:sp>
        <p:nvSpPr>
          <p:cNvPr id="17" name="テキスト ボックス 16"/>
          <p:cNvSpPr txBox="1"/>
          <p:nvPr/>
        </p:nvSpPr>
        <p:spPr>
          <a:xfrm>
            <a:off x="776536" y="2330877"/>
            <a:ext cx="9145016" cy="954107"/>
          </a:xfrm>
          <a:prstGeom prst="rect">
            <a:avLst/>
          </a:prstGeom>
          <a:noFill/>
        </p:spPr>
        <p:txBody>
          <a:bodyPr wrap="square" rtlCol="0">
            <a:spAutoFit/>
          </a:bodyPr>
          <a:lstStyle/>
          <a:p>
            <a:r>
              <a:rPr lang="ja-JP" altLang="en-US" sz="2800" dirty="0" smtClean="0">
                <a:latin typeface="HG創英角ｺﾞｼｯｸUB" panose="020B0909000000000000" pitchFamily="49" charset="-128"/>
                <a:ea typeface="HG創英角ｺﾞｼｯｸUB" panose="020B0909000000000000" pitchFamily="49" charset="-128"/>
              </a:rPr>
              <a:t>大きな荷物を抱えて階段を下りるときなど、</a:t>
            </a:r>
            <a:endParaRPr lang="en-US" altLang="ja-JP" sz="2800" dirty="0" smtClean="0">
              <a:latin typeface="HG創英角ｺﾞｼｯｸUB" panose="020B0909000000000000" pitchFamily="49" charset="-128"/>
              <a:ea typeface="HG創英角ｺﾞｼｯｸUB" panose="020B0909000000000000" pitchFamily="49" charset="-128"/>
            </a:endParaRPr>
          </a:p>
          <a:p>
            <a:r>
              <a:rPr lang="ja-JP" altLang="en-US" sz="2800" dirty="0">
                <a:latin typeface="HG創英角ｺﾞｼｯｸUB" panose="020B0909000000000000" pitchFamily="49" charset="-128"/>
                <a:ea typeface="HG創英角ｺﾞｼｯｸUB" panose="020B0909000000000000" pitchFamily="49" charset="-128"/>
              </a:rPr>
              <a:t>足元が見えづらいときに足を踏み外し</a:t>
            </a:r>
            <a:r>
              <a:rPr lang="ja-JP" altLang="en-US" sz="2800" dirty="0" smtClean="0">
                <a:latin typeface="HG創英角ｺﾞｼｯｸUB" panose="020B0909000000000000" pitchFamily="49" charset="-128"/>
                <a:ea typeface="HG創英角ｺﾞｼｯｸUB" panose="020B0909000000000000" pitchFamily="49" charset="-128"/>
              </a:rPr>
              <a:t>、</a:t>
            </a:r>
            <a:endParaRPr lang="en-US" altLang="ja-JP" sz="2800" dirty="0" smtClean="0">
              <a:latin typeface="HG創英角ｺﾞｼｯｸUB" panose="020B0909000000000000" pitchFamily="49" charset="-128"/>
              <a:ea typeface="HG創英角ｺﾞｼｯｸUB" panose="020B0909000000000000" pitchFamily="49" charset="-128"/>
            </a:endParaRPr>
          </a:p>
        </p:txBody>
      </p:sp>
      <p:sp>
        <p:nvSpPr>
          <p:cNvPr id="19" name="テキスト ボックス 18"/>
          <p:cNvSpPr txBox="1"/>
          <p:nvPr/>
        </p:nvSpPr>
        <p:spPr>
          <a:xfrm>
            <a:off x="776536" y="3193812"/>
            <a:ext cx="9145016" cy="523220"/>
          </a:xfrm>
          <a:prstGeom prst="rect">
            <a:avLst/>
          </a:prstGeom>
          <a:noFill/>
        </p:spPr>
        <p:txBody>
          <a:bodyPr wrap="square" rtlCol="0">
            <a:spAutoFit/>
          </a:bodyPr>
          <a:lstStyle/>
          <a:p>
            <a:r>
              <a:rPr lang="ja-JP" altLang="en-US" sz="2800" dirty="0" smtClean="0">
                <a:latin typeface="HG創英角ｺﾞｼｯｸUB" panose="020B0909000000000000" pitchFamily="49" charset="-128"/>
                <a:ea typeface="HG創英角ｺﾞｼｯｸUB" panose="020B0909000000000000" pitchFamily="49" charset="-128"/>
              </a:rPr>
              <a:t>転倒することがあります。</a:t>
            </a:r>
            <a:endParaRPr lang="en-US" altLang="ja-JP" sz="2800" dirty="0" smtClean="0">
              <a:latin typeface="HG創英角ｺﾞｼｯｸUB" panose="020B0909000000000000" pitchFamily="49" charset="-128"/>
              <a:ea typeface="HG創英角ｺﾞｼｯｸUB" panose="020B0909000000000000" pitchFamily="49" charset="-128"/>
            </a:endParaRPr>
          </a:p>
        </p:txBody>
      </p:sp>
      <p:pic>
        <p:nvPicPr>
          <p:cNvPr id="21" name="Picture 9" descr="C:\Users\AANGC\Desktop\STOP！転倒災害プロジェクト.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5288" y="180000"/>
            <a:ext cx="2160240" cy="567233"/>
          </a:xfrm>
          <a:prstGeom prst="rect">
            <a:avLst/>
          </a:prstGeom>
          <a:noFill/>
          <a:extLst>
            <a:ext uri="{909E8E84-426E-40DD-AFC4-6F175D3DCCD1}">
              <a14:hiddenFill xmlns:a14="http://schemas.microsoft.com/office/drawing/2010/main">
                <a:solidFill>
                  <a:srgbClr val="FFFFFF"/>
                </a:solidFill>
              </a14:hiddenFill>
            </a:ext>
          </a:extLst>
        </p:spPr>
      </p:pic>
      <p:sp>
        <p:nvSpPr>
          <p:cNvPr id="23" name="円/楕円 22"/>
          <p:cNvSpPr/>
          <p:nvPr/>
        </p:nvSpPr>
        <p:spPr>
          <a:xfrm>
            <a:off x="4953383" y="3905612"/>
            <a:ext cx="4652450" cy="2547724"/>
          </a:xfrm>
          <a:prstGeom prst="ellipse">
            <a:avLst/>
          </a:prstGeom>
          <a:solidFill>
            <a:srgbClr val="FFC000"/>
          </a:solidFill>
          <a:ln>
            <a:noFill/>
          </a:ln>
          <a:effectLst>
            <a:softEdge rad="228600"/>
          </a:effectLst>
        </p:spPr>
        <p:style>
          <a:lnRef idx="2">
            <a:schemeClr val="accent1">
              <a:shade val="50000"/>
            </a:schemeClr>
          </a:lnRef>
          <a:fillRef idx="1">
            <a:schemeClr val="accent1"/>
          </a:fillRef>
          <a:effectRef idx="0">
            <a:schemeClr val="accent1"/>
          </a:effectRef>
          <a:fontRef idx="minor">
            <a:schemeClr val="lt1"/>
          </a:fontRef>
        </p:style>
        <p:txBody>
          <a:bodyPr lIns="36000" tIns="0" rIns="36000" bIns="72000" rtlCol="0" anchor="ctr"/>
          <a:lstStyle/>
          <a:p>
            <a:pPr algn="ctr"/>
            <a:r>
              <a:rPr lang="ja-JP" altLang="en-US" sz="5000" dirty="0">
                <a:latin typeface="HG丸ｺﾞｼｯｸM-PRO" panose="020F0600000000000000" pitchFamily="50" charset="-128"/>
                <a:ea typeface="HG丸ｺﾞｼｯｸM-PRO" panose="020F0600000000000000" pitchFamily="50" charset="-128"/>
              </a:rPr>
              <a:t>踏み外し</a:t>
            </a:r>
            <a:endParaRPr kumimoji="1" lang="ja-JP" altLang="en-US" sz="5000" dirty="0">
              <a:latin typeface="HG丸ｺﾞｼｯｸM-PRO" panose="020F0600000000000000" pitchFamily="50" charset="-128"/>
              <a:ea typeface="HG丸ｺﾞｼｯｸM-PRO" panose="020F0600000000000000" pitchFamily="50" charset="-128"/>
            </a:endParaRPr>
          </a:p>
        </p:txBody>
      </p:sp>
      <p:sp>
        <p:nvSpPr>
          <p:cNvPr id="25" name="テキスト ボックス 24"/>
          <p:cNvSpPr txBox="1"/>
          <p:nvPr/>
        </p:nvSpPr>
        <p:spPr>
          <a:xfrm>
            <a:off x="200472" y="1633127"/>
            <a:ext cx="9145016" cy="523220"/>
          </a:xfrm>
          <a:prstGeom prst="rect">
            <a:avLst/>
          </a:prstGeom>
          <a:noFill/>
        </p:spPr>
        <p:txBody>
          <a:bodyPr wrap="square" rtlCol="0">
            <a:spAutoFit/>
          </a:bodyPr>
          <a:lstStyle/>
          <a:p>
            <a:r>
              <a:rPr lang="ja-JP" altLang="en-US" sz="2800" dirty="0">
                <a:solidFill>
                  <a:srgbClr val="FFC000"/>
                </a:solidFill>
                <a:latin typeface="HG創英角ｺﾞｼｯｸUB" panose="020B0909000000000000" pitchFamily="49" charset="-128"/>
                <a:ea typeface="HG創英角ｺﾞｼｯｸUB" panose="020B0909000000000000" pitchFamily="49" charset="-128"/>
              </a:rPr>
              <a:t>▶ </a:t>
            </a:r>
            <a:r>
              <a:rPr lang="ja-JP" altLang="en-US" sz="2800" dirty="0" smtClean="0">
                <a:latin typeface="HG創英角ｺﾞｼｯｸUB" panose="020B0909000000000000" pitchFamily="49" charset="-128"/>
                <a:ea typeface="HG創英角ｺﾞｼｯｸUB" panose="020B0909000000000000" pitchFamily="49" charset="-128"/>
              </a:rPr>
              <a:t>３</a:t>
            </a:r>
            <a:r>
              <a:rPr lang="ja-JP" altLang="en-US" sz="2800" dirty="0">
                <a:latin typeface="HG創英角ｺﾞｼｯｸUB" panose="020B0909000000000000" pitchFamily="49" charset="-128"/>
                <a:ea typeface="HG創英角ｺﾞｼｯｸUB" panose="020B0909000000000000" pitchFamily="49" charset="-128"/>
              </a:rPr>
              <a:t>つめは「踏み外し」です。</a:t>
            </a:r>
            <a:endParaRPr lang="en-US" altLang="ja-JP" sz="2800" dirty="0">
              <a:latin typeface="HG創英角ｺﾞｼｯｸUB" panose="020B0909000000000000" pitchFamily="49" charset="-128"/>
              <a:ea typeface="HG創英角ｺﾞｼｯｸUB" panose="020B0909000000000000" pitchFamily="49" charset="-128"/>
            </a:endParaRPr>
          </a:p>
        </p:txBody>
      </p:sp>
      <p:sp>
        <p:nvSpPr>
          <p:cNvPr id="29" name="テキスト ボックス 28"/>
          <p:cNvSpPr txBox="1"/>
          <p:nvPr/>
        </p:nvSpPr>
        <p:spPr>
          <a:xfrm>
            <a:off x="200472" y="961564"/>
            <a:ext cx="9145016" cy="523220"/>
          </a:xfrm>
          <a:prstGeom prst="rect">
            <a:avLst/>
          </a:prstGeom>
          <a:noFill/>
        </p:spPr>
        <p:txBody>
          <a:bodyPr wrap="square" rtlCol="0">
            <a:spAutoFit/>
          </a:bodyPr>
          <a:lstStyle/>
          <a:p>
            <a:r>
              <a:rPr lang="ja-JP" altLang="en-US" sz="2800" dirty="0">
                <a:solidFill>
                  <a:srgbClr val="FFC000"/>
                </a:solidFill>
                <a:latin typeface="HG創英角ｺﾞｼｯｸUB" panose="020B0909000000000000" pitchFamily="49" charset="-128"/>
                <a:ea typeface="HG創英角ｺﾞｼｯｸUB" panose="020B0909000000000000" pitchFamily="49" charset="-128"/>
              </a:rPr>
              <a:t>　</a:t>
            </a:r>
            <a:r>
              <a:rPr lang="ja-JP" altLang="en-US" sz="2800" dirty="0" smtClean="0">
                <a:solidFill>
                  <a:srgbClr val="FFC000"/>
                </a:solidFill>
                <a:latin typeface="HG創英角ｺﾞｼｯｸUB" panose="020B0909000000000000" pitchFamily="49" charset="-128"/>
                <a:ea typeface="HG創英角ｺﾞｼｯｸUB" panose="020B0909000000000000" pitchFamily="49" charset="-128"/>
              </a:rPr>
              <a:t> </a:t>
            </a:r>
            <a:r>
              <a:rPr lang="ja-JP" altLang="en-US" sz="2800" dirty="0" smtClean="0">
                <a:solidFill>
                  <a:schemeClr val="bg1">
                    <a:lumMod val="50000"/>
                  </a:schemeClr>
                </a:solidFill>
                <a:latin typeface="HG創英角ｺﾞｼｯｸUB" panose="020B0909000000000000" pitchFamily="49" charset="-128"/>
                <a:ea typeface="HG創英角ｺﾞｼｯｸUB" panose="020B0909000000000000" pitchFamily="49" charset="-128"/>
              </a:rPr>
              <a:t>転倒災害には３つの典型的なパターンがあります。</a:t>
            </a:r>
            <a:endParaRPr lang="en-US" altLang="ja-JP" sz="2800" dirty="0" smtClean="0">
              <a:solidFill>
                <a:schemeClr val="bg1">
                  <a:lumMod val="50000"/>
                </a:schemeClr>
              </a:solidFill>
              <a:latin typeface="HG創英角ｺﾞｼｯｸUB" panose="020B0909000000000000" pitchFamily="49" charset="-128"/>
              <a:ea typeface="HG創英角ｺﾞｼｯｸUB" panose="020B0909000000000000" pitchFamily="49" charset="-128"/>
            </a:endParaRPr>
          </a:p>
        </p:txBody>
      </p:sp>
    </p:spTree>
    <p:extLst>
      <p:ext uri="{BB962C8B-B14F-4D97-AF65-F5344CB8AC3E}">
        <p14:creationId xmlns:p14="http://schemas.microsoft.com/office/powerpoint/2010/main" val="998846127"/>
      </p:ext>
    </p:extLst>
  </p:cSld>
  <p:clrMapOvr>
    <a:masterClrMapping/>
  </p:clrMapOvr>
  <mc:AlternateContent xmlns:mc="http://schemas.openxmlformats.org/markup-compatibility/2006" xmlns:p14="http://schemas.microsoft.com/office/powerpoint/2010/main">
    <mc:Choice Requires="p14">
      <p:transition p14:dur="100" advTm="15000">
        <p:cut/>
      </p:transition>
    </mc:Choice>
    <mc:Fallback xmlns="">
      <p:transition advTm="15000">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1000"/>
                                        <p:tgtEl>
                                          <p:spTgt spid="23"/>
                                        </p:tgtEl>
                                      </p:cBhvr>
                                    </p:animEffect>
                                  </p:childTnLst>
                                </p:cTn>
                              </p:par>
                            </p:childTnLst>
                          </p:cTn>
                        </p:par>
                        <p:par>
                          <p:cTn id="11" fill="hold">
                            <p:stCondLst>
                              <p:cond delay="1000"/>
                            </p:stCondLst>
                            <p:childTnLst>
                              <p:par>
                                <p:cTn id="12" presetID="10" presetClass="entr" presetSubtype="0" fill="hold" grpId="0" nodeType="afterEffect">
                                  <p:stCondLst>
                                    <p:cond delay="200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1000"/>
                                        <p:tgtEl>
                                          <p:spTgt spid="17"/>
                                        </p:tgtEl>
                                      </p:cBhvr>
                                    </p:animEffect>
                                  </p:childTnLst>
                                </p:cTn>
                              </p:par>
                            </p:childTnLst>
                          </p:cTn>
                        </p:par>
                        <p:par>
                          <p:cTn id="15" fill="hold">
                            <p:stCondLst>
                              <p:cond delay="4000"/>
                            </p:stCondLst>
                            <p:childTnLst>
                              <p:par>
                                <p:cTn id="16" presetID="32" presetClass="emph" presetSubtype="0" fill="hold" nodeType="afterEffect">
                                  <p:stCondLst>
                                    <p:cond delay="0"/>
                                  </p:stCondLst>
                                  <p:childTnLst>
                                    <p:animRot by="120000">
                                      <p:cBhvr>
                                        <p:cTn id="17" dur="100" fill="hold">
                                          <p:stCondLst>
                                            <p:cond delay="0"/>
                                          </p:stCondLst>
                                        </p:cTn>
                                        <p:tgtEl>
                                          <p:spTgt spid="4"/>
                                        </p:tgtEl>
                                        <p:attrNameLst>
                                          <p:attrName>r</p:attrName>
                                        </p:attrNameLst>
                                      </p:cBhvr>
                                    </p:animRot>
                                    <p:animRot by="-240000">
                                      <p:cBhvr>
                                        <p:cTn id="18" dur="200" fill="hold">
                                          <p:stCondLst>
                                            <p:cond delay="200"/>
                                          </p:stCondLst>
                                        </p:cTn>
                                        <p:tgtEl>
                                          <p:spTgt spid="4"/>
                                        </p:tgtEl>
                                        <p:attrNameLst>
                                          <p:attrName>r</p:attrName>
                                        </p:attrNameLst>
                                      </p:cBhvr>
                                    </p:animRot>
                                    <p:animRot by="240000">
                                      <p:cBhvr>
                                        <p:cTn id="19" dur="200" fill="hold">
                                          <p:stCondLst>
                                            <p:cond delay="400"/>
                                          </p:stCondLst>
                                        </p:cTn>
                                        <p:tgtEl>
                                          <p:spTgt spid="4"/>
                                        </p:tgtEl>
                                        <p:attrNameLst>
                                          <p:attrName>r</p:attrName>
                                        </p:attrNameLst>
                                      </p:cBhvr>
                                    </p:animRot>
                                    <p:animRot by="-240000">
                                      <p:cBhvr>
                                        <p:cTn id="20" dur="200" fill="hold">
                                          <p:stCondLst>
                                            <p:cond delay="600"/>
                                          </p:stCondLst>
                                        </p:cTn>
                                        <p:tgtEl>
                                          <p:spTgt spid="4"/>
                                        </p:tgtEl>
                                        <p:attrNameLst>
                                          <p:attrName>r</p:attrName>
                                        </p:attrNameLst>
                                      </p:cBhvr>
                                    </p:animRot>
                                    <p:animRot by="120000">
                                      <p:cBhvr>
                                        <p:cTn id="21" dur="200" fill="hold">
                                          <p:stCondLst>
                                            <p:cond delay="800"/>
                                          </p:stCondLst>
                                        </p:cTn>
                                        <p:tgtEl>
                                          <p:spTgt spid="4"/>
                                        </p:tgtEl>
                                        <p:attrNameLst>
                                          <p:attrName>r</p:attrName>
                                        </p:attrNameLst>
                                      </p:cBhvr>
                                    </p:animRot>
                                  </p:childTnLst>
                                </p:cTn>
                              </p:par>
                            </p:childTnLst>
                          </p:cTn>
                        </p:par>
                        <p:par>
                          <p:cTn id="22" fill="hold">
                            <p:stCondLst>
                              <p:cond delay="5000"/>
                            </p:stCondLst>
                            <p:childTnLst>
                              <p:par>
                                <p:cTn id="23" presetID="42" presetClass="path" presetSubtype="0" accel="50000" decel="50000" fill="hold" nodeType="afterEffect">
                                  <p:stCondLst>
                                    <p:cond delay="0"/>
                                  </p:stCondLst>
                                  <p:childTnLst>
                                    <p:animMotion origin="layout" path="M -3.60635E-6 1.41536E-6 L -0.08959 0.08881 " pathEditMode="relative" rAng="0" ptsTypes="AA">
                                      <p:cBhvr>
                                        <p:cTn id="24" dur="2000" fill="hold"/>
                                        <p:tgtEl>
                                          <p:spTgt spid="4"/>
                                        </p:tgtEl>
                                        <p:attrNameLst>
                                          <p:attrName>ppt_x</p:attrName>
                                          <p:attrName>ppt_y</p:attrName>
                                        </p:attrNameLst>
                                      </p:cBhvr>
                                      <p:rCtr x="-4488" y="4440"/>
                                    </p:animMotion>
                                  </p:childTnLst>
                                </p:cTn>
                              </p:par>
                              <p:par>
                                <p:cTn id="25" presetID="8" presetClass="emph" presetSubtype="0" fill="hold" nodeType="withEffect">
                                  <p:stCondLst>
                                    <p:cond delay="0"/>
                                  </p:stCondLst>
                                  <p:childTnLst>
                                    <p:animRot by="-5400000">
                                      <p:cBhvr>
                                        <p:cTn id="26" dur="2000" fill="hold"/>
                                        <p:tgtEl>
                                          <p:spTgt spid="4"/>
                                        </p:tgtEl>
                                        <p:attrNameLst>
                                          <p:attrName>r</p:attrName>
                                        </p:attrNameLst>
                                      </p:cBhvr>
                                    </p:animRot>
                                  </p:childTnLst>
                                </p:cTn>
                              </p:par>
                              <p:par>
                                <p:cTn id="27" presetID="10" presetClass="entr" presetSubtype="0" fill="hold" grpId="0" nodeType="withEffect">
                                  <p:stCondLst>
                                    <p:cond delay="100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P spid="23" grpId="0" animBg="1"/>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正方形/長方形 28"/>
          <p:cNvSpPr/>
          <p:nvPr/>
        </p:nvSpPr>
        <p:spPr>
          <a:xfrm>
            <a:off x="0" y="-2"/>
            <a:ext cx="9906000" cy="72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288000" tIns="144000" bIns="0" rtlCol="0" anchor="ctr"/>
          <a:lstStyle/>
          <a:p>
            <a:pPr>
              <a:tabLst>
                <a:tab pos="3048000" algn="l"/>
              </a:tabLst>
            </a:pPr>
            <a:r>
              <a:rPr lang="en-US" altLang="ja-JP" sz="2000" b="1" dirty="0" smtClean="0">
                <a:latin typeface="メイリオ" panose="020B0604030504040204" pitchFamily="50" charset="-128"/>
                <a:ea typeface="メイリオ" panose="020B0604030504040204" pitchFamily="50" charset="-128"/>
                <a:cs typeface="メイリオ" panose="020B0604030504040204" pitchFamily="50" charset="-128"/>
              </a:rPr>
              <a:t>Ⅲ</a:t>
            </a:r>
            <a:r>
              <a:rPr lang="ja-JP" altLang="en-US" sz="2000" b="1" dirty="0" smtClean="0">
                <a:latin typeface="メイリオ" panose="020B0604030504040204" pitchFamily="50" charset="-128"/>
                <a:ea typeface="メイリオ" panose="020B0604030504040204" pitchFamily="50" charset="-128"/>
                <a:cs typeface="メイリオ" panose="020B0604030504040204" pitchFamily="50" charset="-128"/>
              </a:rPr>
              <a:t>　転倒</a:t>
            </a:r>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災害を防ぐためには</a:t>
            </a:r>
            <a:r>
              <a:rPr lang="en-US" altLang="ja-JP" sz="2000"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2000"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①</a:t>
            </a:r>
          </a:p>
        </p:txBody>
      </p:sp>
      <p:sp>
        <p:nvSpPr>
          <p:cNvPr id="3076" name="Rectangle 7"/>
          <p:cNvSpPr>
            <a:spLocks noChangeArrowheads="1"/>
          </p:cNvSpPr>
          <p:nvPr/>
        </p:nvSpPr>
        <p:spPr bwMode="auto">
          <a:xfrm>
            <a:off x="7" y="0"/>
            <a:ext cx="184731" cy="369332"/>
          </a:xfrm>
          <a:prstGeom prst="rect">
            <a:avLst/>
          </a:prstGeom>
          <a:noFill/>
          <a:ln w="9525">
            <a:noFill/>
            <a:miter lim="800000"/>
            <a:headEnd/>
            <a:tailEnd/>
          </a:ln>
        </p:spPr>
        <p:txBody>
          <a:bodyPr wrap="none" anchor="ctr">
            <a:spAutoFit/>
          </a:bodyPr>
          <a:lstStyle/>
          <a:p>
            <a:endParaRPr lang="ja-JP" altLang="en-US" dirty="0">
              <a:solidFill>
                <a:srgbClr val="000000"/>
              </a:solidFill>
            </a:endParaRPr>
          </a:p>
        </p:txBody>
      </p:sp>
      <p:sp>
        <p:nvSpPr>
          <p:cNvPr id="7" name="テキスト ボックス 6"/>
          <p:cNvSpPr txBox="1"/>
          <p:nvPr/>
        </p:nvSpPr>
        <p:spPr>
          <a:xfrm>
            <a:off x="205404" y="962725"/>
            <a:ext cx="9145016" cy="954107"/>
          </a:xfrm>
          <a:prstGeom prst="rect">
            <a:avLst/>
          </a:prstGeom>
          <a:noFill/>
        </p:spPr>
        <p:txBody>
          <a:bodyPr wrap="square" rtlCol="0">
            <a:spAutoFit/>
          </a:bodyPr>
          <a:lstStyle/>
          <a:p>
            <a:r>
              <a:rPr lang="ja-JP" altLang="en-US" sz="2800" dirty="0" smtClean="0">
                <a:solidFill>
                  <a:srgbClr val="FFC000"/>
                </a:solidFill>
                <a:latin typeface="HG創英角ｺﾞｼｯｸUB" panose="020B0909000000000000" pitchFamily="49" charset="-128"/>
                <a:ea typeface="HG創英角ｺﾞｼｯｸUB" panose="020B0909000000000000" pitchFamily="49" charset="-128"/>
              </a:rPr>
              <a:t>▶ </a:t>
            </a:r>
            <a:r>
              <a:rPr lang="ja-JP" altLang="en-US" sz="2800" dirty="0" smtClean="0">
                <a:latin typeface="HG創英角ｺﾞｼｯｸUB" panose="020B0909000000000000" pitchFamily="49" charset="-128"/>
                <a:ea typeface="HG創英角ｺﾞｼｯｸUB" panose="020B0909000000000000" pitchFamily="49" charset="-128"/>
              </a:rPr>
              <a:t>日頃から整理・整頓・清掃・清潔に取り組むことが、</a:t>
            </a:r>
            <a:endParaRPr lang="en-US" altLang="ja-JP" sz="2800" dirty="0" smtClean="0">
              <a:latin typeface="HG創英角ｺﾞｼｯｸUB" panose="020B0909000000000000" pitchFamily="49" charset="-128"/>
              <a:ea typeface="HG創英角ｺﾞｼｯｸUB" panose="020B0909000000000000" pitchFamily="49" charset="-128"/>
            </a:endParaRPr>
          </a:p>
          <a:p>
            <a:r>
              <a:rPr lang="en-US" altLang="ja-JP" sz="2800" dirty="0">
                <a:latin typeface="HG創英角ｺﾞｼｯｸUB" panose="020B0909000000000000" pitchFamily="49" charset="-128"/>
                <a:ea typeface="HG創英角ｺﾞｼｯｸUB" panose="020B0909000000000000" pitchFamily="49" charset="-128"/>
              </a:rPr>
              <a:t> </a:t>
            </a:r>
            <a:r>
              <a:rPr lang="en-US" altLang="ja-JP" sz="2800" dirty="0" smtClean="0">
                <a:latin typeface="HG創英角ｺﾞｼｯｸUB" panose="020B0909000000000000" pitchFamily="49" charset="-128"/>
                <a:ea typeface="HG創英角ｺﾞｼｯｸUB" panose="020B0909000000000000" pitchFamily="49" charset="-128"/>
              </a:rPr>
              <a:t>  </a:t>
            </a:r>
            <a:r>
              <a:rPr lang="ja-JP" altLang="en-US" sz="2800" dirty="0" smtClean="0">
                <a:latin typeface="HG創英角ｺﾞｼｯｸUB" panose="020B0909000000000000" pitchFamily="49" charset="-128"/>
                <a:ea typeface="HG創英角ｺﾞｼｯｸUB" panose="020B0909000000000000" pitchFamily="49" charset="-128"/>
              </a:rPr>
              <a:t>転倒災害を防ぐためには重要です。</a:t>
            </a:r>
            <a:endParaRPr lang="en-US" altLang="ja-JP" sz="2800" dirty="0" smtClean="0">
              <a:latin typeface="HG創英角ｺﾞｼｯｸUB" panose="020B0909000000000000" pitchFamily="49" charset="-128"/>
              <a:ea typeface="HG創英角ｺﾞｼｯｸUB" panose="020B0909000000000000" pitchFamily="49" charset="-128"/>
            </a:endParaRPr>
          </a:p>
        </p:txBody>
      </p:sp>
      <p:sp>
        <p:nvSpPr>
          <p:cNvPr id="8" name="テキスト ボックス 7"/>
          <p:cNvSpPr txBox="1"/>
          <p:nvPr/>
        </p:nvSpPr>
        <p:spPr>
          <a:xfrm>
            <a:off x="776536" y="2558914"/>
            <a:ext cx="9145016" cy="523220"/>
          </a:xfrm>
          <a:prstGeom prst="rect">
            <a:avLst/>
          </a:prstGeom>
          <a:noFill/>
        </p:spPr>
        <p:txBody>
          <a:bodyPr wrap="square" rtlCol="0">
            <a:spAutoFit/>
          </a:bodyPr>
          <a:lstStyle/>
          <a:p>
            <a:r>
              <a:rPr lang="ja-JP" altLang="en-US" sz="2800" dirty="0" smtClean="0">
                <a:latin typeface="HG創英角ｺﾞｼｯｸUB" panose="020B0909000000000000" pitchFamily="49" charset="-128"/>
                <a:ea typeface="HG創英角ｺﾞｼｯｸUB" panose="020B0909000000000000" pitchFamily="49" charset="-128"/>
              </a:rPr>
              <a:t>例えば、歩く場所に物を放置しない、</a:t>
            </a:r>
            <a:endParaRPr lang="en-US" altLang="ja-JP" sz="2800" dirty="0" smtClean="0">
              <a:latin typeface="HG創英角ｺﾞｼｯｸUB" panose="020B0909000000000000" pitchFamily="49" charset="-128"/>
              <a:ea typeface="HG創英角ｺﾞｼｯｸUB" panose="020B0909000000000000" pitchFamily="49" charset="-128"/>
            </a:endParaRPr>
          </a:p>
        </p:txBody>
      </p:sp>
      <p:sp>
        <p:nvSpPr>
          <p:cNvPr id="10" name="テキスト ボックス 9"/>
          <p:cNvSpPr txBox="1"/>
          <p:nvPr/>
        </p:nvSpPr>
        <p:spPr>
          <a:xfrm>
            <a:off x="209824" y="2113692"/>
            <a:ext cx="9145016" cy="523220"/>
          </a:xfrm>
          <a:prstGeom prst="rect">
            <a:avLst/>
          </a:prstGeom>
          <a:noFill/>
        </p:spPr>
        <p:txBody>
          <a:bodyPr wrap="square" rtlCol="0">
            <a:spAutoFit/>
          </a:bodyPr>
          <a:lstStyle/>
          <a:p>
            <a:r>
              <a:rPr lang="ja-JP" altLang="en-US" sz="2800" dirty="0">
                <a:solidFill>
                  <a:srgbClr val="FFC000"/>
                </a:solidFill>
                <a:latin typeface="HG創英角ｺﾞｼｯｸUB" panose="020B0909000000000000" pitchFamily="49" charset="-128"/>
                <a:ea typeface="HG創英角ｺﾞｼｯｸUB" panose="020B0909000000000000" pitchFamily="49" charset="-128"/>
              </a:rPr>
              <a:t>▶ </a:t>
            </a:r>
            <a:r>
              <a:rPr lang="ja-JP" altLang="en-US" sz="2800" dirty="0" smtClean="0">
                <a:latin typeface="HG創英角ｺﾞｼｯｸUB" panose="020B0909000000000000" pitchFamily="49" charset="-128"/>
                <a:ea typeface="HG創英角ｺﾞｼｯｸUB" panose="020B0909000000000000" pitchFamily="49" charset="-128"/>
              </a:rPr>
              <a:t>４Ｓと覚えてください。</a:t>
            </a:r>
            <a:endParaRPr lang="en-US" altLang="ja-JP" sz="2800" dirty="0" smtClean="0">
              <a:latin typeface="HG創英角ｺﾞｼｯｸUB" panose="020B0909000000000000" pitchFamily="49" charset="-128"/>
              <a:ea typeface="HG創英角ｺﾞｼｯｸUB" panose="020B0909000000000000" pitchFamily="49" charset="-128"/>
            </a:endParaRPr>
          </a:p>
        </p:txBody>
      </p:sp>
      <p:sp>
        <p:nvSpPr>
          <p:cNvPr id="11" name="テキスト ボックス 10"/>
          <p:cNvSpPr txBox="1"/>
          <p:nvPr/>
        </p:nvSpPr>
        <p:spPr>
          <a:xfrm>
            <a:off x="776536" y="2980109"/>
            <a:ext cx="9145016" cy="523220"/>
          </a:xfrm>
          <a:prstGeom prst="rect">
            <a:avLst/>
          </a:prstGeom>
          <a:noFill/>
        </p:spPr>
        <p:txBody>
          <a:bodyPr wrap="square" rtlCol="0">
            <a:spAutoFit/>
          </a:bodyPr>
          <a:lstStyle/>
          <a:p>
            <a:r>
              <a:rPr lang="ja-JP" altLang="en-US" sz="2800" dirty="0" smtClean="0">
                <a:latin typeface="HG創英角ｺﾞｼｯｸUB" panose="020B0909000000000000" pitchFamily="49" charset="-128"/>
                <a:ea typeface="HG創英角ｺﾞｼｯｸUB" panose="020B0909000000000000" pitchFamily="49" charset="-128"/>
              </a:rPr>
              <a:t>床面の汚れを取り除く、</a:t>
            </a:r>
            <a:endParaRPr lang="en-US" altLang="ja-JP" sz="2800" dirty="0" smtClean="0">
              <a:latin typeface="HG創英角ｺﾞｼｯｸUB" panose="020B0909000000000000" pitchFamily="49" charset="-128"/>
              <a:ea typeface="HG創英角ｺﾞｼｯｸUB" panose="020B0909000000000000" pitchFamily="49" charset="-128"/>
            </a:endParaRPr>
          </a:p>
        </p:txBody>
      </p:sp>
      <p:sp>
        <p:nvSpPr>
          <p:cNvPr id="12" name="テキスト ボックス 11"/>
          <p:cNvSpPr txBox="1"/>
          <p:nvPr/>
        </p:nvSpPr>
        <p:spPr>
          <a:xfrm>
            <a:off x="776536" y="3409836"/>
            <a:ext cx="9145016" cy="523220"/>
          </a:xfrm>
          <a:prstGeom prst="rect">
            <a:avLst/>
          </a:prstGeom>
          <a:noFill/>
        </p:spPr>
        <p:txBody>
          <a:bodyPr wrap="square" rtlCol="0">
            <a:spAutoFit/>
          </a:bodyPr>
          <a:lstStyle/>
          <a:p>
            <a:r>
              <a:rPr lang="ja-JP" altLang="en-US" sz="2800" dirty="0" smtClean="0">
                <a:latin typeface="HG創英角ｺﾞｼｯｸUB" panose="020B0909000000000000" pitchFamily="49" charset="-128"/>
                <a:ea typeface="HG創英角ｺﾞｼｯｸUB" panose="020B0909000000000000" pitchFamily="49" charset="-128"/>
              </a:rPr>
              <a:t>こうしたことが転倒災害の防止につながります。</a:t>
            </a:r>
            <a:endParaRPr lang="en-US" altLang="ja-JP" sz="2800" dirty="0" smtClean="0">
              <a:latin typeface="HG創英角ｺﾞｼｯｸUB" panose="020B0909000000000000" pitchFamily="49" charset="-128"/>
              <a:ea typeface="HG創英角ｺﾞｼｯｸUB" panose="020B0909000000000000" pitchFamily="49" charset="-128"/>
            </a:endParaRPr>
          </a:p>
        </p:txBody>
      </p:sp>
      <p:pic>
        <p:nvPicPr>
          <p:cNvPr id="14" name="Picture 9" descr="C:\Users\AANGC\Desktop\STOP！転倒災害プロジェクト.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45288" y="180000"/>
            <a:ext cx="2160240" cy="567233"/>
          </a:xfrm>
          <a:prstGeom prst="rect">
            <a:avLst/>
          </a:prstGeom>
          <a:noFill/>
          <a:extLst>
            <a:ext uri="{909E8E84-426E-40DD-AFC4-6F175D3DCCD1}">
              <a14:hiddenFill xmlns:a14="http://schemas.microsoft.com/office/drawing/2010/main">
                <a:solidFill>
                  <a:srgbClr val="FFFFFF"/>
                </a:solidFill>
              </a14:hiddenFill>
            </a:ext>
          </a:extLst>
        </p:spPr>
      </p:pic>
      <p:grpSp>
        <p:nvGrpSpPr>
          <p:cNvPr id="2" name="グループ化 1"/>
          <p:cNvGrpSpPr/>
          <p:nvPr/>
        </p:nvGrpSpPr>
        <p:grpSpPr>
          <a:xfrm>
            <a:off x="1643269" y="4149080"/>
            <a:ext cx="8422299" cy="2292935"/>
            <a:chOff x="1643269" y="4149080"/>
            <a:chExt cx="8422299" cy="2292935"/>
          </a:xfrm>
        </p:grpSpPr>
        <p:sp>
          <p:nvSpPr>
            <p:cNvPr id="6" name="テキスト ボックス 5"/>
            <p:cNvSpPr txBox="1"/>
            <p:nvPr/>
          </p:nvSpPr>
          <p:spPr>
            <a:xfrm>
              <a:off x="4520952" y="4149080"/>
              <a:ext cx="5544616" cy="2292935"/>
            </a:xfrm>
            <a:prstGeom prst="rect">
              <a:avLst/>
            </a:prstGeom>
            <a:noFill/>
          </p:spPr>
          <p:txBody>
            <a:bodyPr wrap="square" rtlCol="0">
              <a:spAutoFit/>
            </a:bodyPr>
            <a:lstStyle/>
            <a:p>
              <a:pPr>
                <a:spcBef>
                  <a:spcPts val="600"/>
                </a:spcBef>
              </a:pPr>
              <a:r>
                <a:rPr lang="ja-JP" altLang="en-US" sz="3200" b="1" dirty="0" smtClean="0">
                  <a:solidFill>
                    <a:srgbClr val="FF0000"/>
                  </a:solidFill>
                  <a:latin typeface="HGP創英角ﾎﾟｯﾌﾟ体" panose="040B0A00000000000000" pitchFamily="50" charset="-128"/>
                  <a:ea typeface="HGP創英角ﾎﾟｯﾌﾟ体" panose="040B0A00000000000000" pitchFamily="50" charset="-128"/>
                </a:rPr>
                <a:t>Ｓ</a:t>
              </a:r>
              <a:r>
                <a:rPr lang="ja-JP" altLang="en-US" sz="3200" b="1" dirty="0" smtClean="0">
                  <a:latin typeface="HGP創英角ﾎﾟｯﾌﾟ体" panose="040B0A00000000000000" pitchFamily="50" charset="-128"/>
                  <a:ea typeface="HGP創英角ﾎﾟｯﾌﾟ体" panose="040B0A00000000000000" pitchFamily="50" charset="-128"/>
                </a:rPr>
                <a:t>ＥＩＲＩ（整理）</a:t>
              </a:r>
              <a:endParaRPr lang="en-US" altLang="ja-JP" sz="3200" b="1" dirty="0" smtClean="0">
                <a:latin typeface="HGP創英角ﾎﾟｯﾌﾟ体" panose="040B0A00000000000000" pitchFamily="50" charset="-128"/>
                <a:ea typeface="HGP創英角ﾎﾟｯﾌﾟ体" panose="040B0A00000000000000" pitchFamily="50" charset="-128"/>
              </a:endParaRPr>
            </a:p>
            <a:p>
              <a:pPr>
                <a:spcBef>
                  <a:spcPts val="600"/>
                </a:spcBef>
              </a:pPr>
              <a:r>
                <a:rPr lang="ja-JP" altLang="en-US" sz="3200" b="1" dirty="0" smtClean="0">
                  <a:solidFill>
                    <a:srgbClr val="FF0000"/>
                  </a:solidFill>
                  <a:latin typeface="HGP創英角ﾎﾟｯﾌﾟ体" panose="040B0A00000000000000" pitchFamily="50" charset="-128"/>
                  <a:ea typeface="HGP創英角ﾎﾟｯﾌﾟ体" panose="040B0A00000000000000" pitchFamily="50" charset="-128"/>
                </a:rPr>
                <a:t>Ｓ</a:t>
              </a:r>
              <a:r>
                <a:rPr lang="ja-JP" altLang="en-US" sz="3200" b="1" dirty="0" smtClean="0">
                  <a:latin typeface="HGP創英角ﾎﾟｯﾌﾟ体" panose="040B0A00000000000000" pitchFamily="50" charset="-128"/>
                  <a:ea typeface="HGP創英角ﾎﾟｯﾌﾟ体" panose="040B0A00000000000000" pitchFamily="50" charset="-128"/>
                </a:rPr>
                <a:t>ＥＩＴＯＮ（整頓）</a:t>
              </a:r>
              <a:endParaRPr lang="en-US" altLang="ja-JP" sz="3200" b="1" dirty="0" smtClean="0">
                <a:latin typeface="HGP創英角ﾎﾟｯﾌﾟ体" panose="040B0A00000000000000" pitchFamily="50" charset="-128"/>
                <a:ea typeface="HGP創英角ﾎﾟｯﾌﾟ体" panose="040B0A00000000000000" pitchFamily="50" charset="-128"/>
              </a:endParaRPr>
            </a:p>
            <a:p>
              <a:pPr>
                <a:spcBef>
                  <a:spcPts val="600"/>
                </a:spcBef>
              </a:pPr>
              <a:r>
                <a:rPr lang="ja-JP" altLang="en-US" sz="3200" b="1" dirty="0" smtClean="0">
                  <a:solidFill>
                    <a:srgbClr val="FF0000"/>
                  </a:solidFill>
                  <a:latin typeface="HGP創英角ﾎﾟｯﾌﾟ体" panose="040B0A00000000000000" pitchFamily="50" charset="-128"/>
                  <a:ea typeface="HGP創英角ﾎﾟｯﾌﾟ体" panose="040B0A00000000000000" pitchFamily="50" charset="-128"/>
                </a:rPr>
                <a:t>Ｓ</a:t>
              </a:r>
              <a:r>
                <a:rPr lang="ja-JP" altLang="en-US" sz="3200" b="1" dirty="0" smtClean="0">
                  <a:latin typeface="HGP創英角ﾎﾟｯﾌﾟ体" panose="040B0A00000000000000" pitchFamily="50" charset="-128"/>
                  <a:ea typeface="HGP創英角ﾎﾟｯﾌﾟ体" panose="040B0A00000000000000" pitchFamily="50" charset="-128"/>
                </a:rPr>
                <a:t>ＥＩＳＯ（清掃）</a:t>
              </a:r>
              <a:endParaRPr lang="en-US" altLang="ja-JP" sz="3200" b="1" dirty="0" smtClean="0">
                <a:latin typeface="HGP創英角ﾎﾟｯﾌﾟ体" panose="040B0A00000000000000" pitchFamily="50" charset="-128"/>
                <a:ea typeface="HGP創英角ﾎﾟｯﾌﾟ体" panose="040B0A00000000000000" pitchFamily="50" charset="-128"/>
              </a:endParaRPr>
            </a:p>
            <a:p>
              <a:pPr>
                <a:spcBef>
                  <a:spcPts val="600"/>
                </a:spcBef>
              </a:pPr>
              <a:r>
                <a:rPr lang="ja-JP" altLang="en-US" sz="3200" b="1" dirty="0" smtClean="0">
                  <a:solidFill>
                    <a:srgbClr val="FF0000"/>
                  </a:solidFill>
                  <a:latin typeface="HGP創英角ﾎﾟｯﾌﾟ体" panose="040B0A00000000000000" pitchFamily="50" charset="-128"/>
                  <a:ea typeface="HGP創英角ﾎﾟｯﾌﾟ体" panose="040B0A00000000000000" pitchFamily="50" charset="-128"/>
                </a:rPr>
                <a:t>Ｓ</a:t>
              </a:r>
              <a:r>
                <a:rPr lang="ja-JP" altLang="en-US" sz="3200" b="1" dirty="0" smtClean="0">
                  <a:latin typeface="HGP創英角ﾎﾟｯﾌﾟ体" panose="040B0A00000000000000" pitchFamily="50" charset="-128"/>
                  <a:ea typeface="HGP創英角ﾎﾟｯﾌﾟ体" panose="040B0A00000000000000" pitchFamily="50" charset="-128"/>
                </a:rPr>
                <a:t>ＥＩＫＥＴＳＵ（清潔）</a:t>
              </a:r>
              <a:endParaRPr lang="en-US" altLang="ja-JP" sz="3200" b="1" dirty="0" smtClean="0">
                <a:latin typeface="HGP創英角ﾎﾟｯﾌﾟ体" panose="040B0A00000000000000" pitchFamily="50" charset="-128"/>
                <a:ea typeface="HGP創英角ﾎﾟｯﾌﾟ体" panose="040B0A00000000000000" pitchFamily="50" charset="-128"/>
              </a:endParaRPr>
            </a:p>
          </p:txBody>
        </p:sp>
        <p:sp>
          <p:nvSpPr>
            <p:cNvPr id="3" name="円/楕円 2"/>
            <p:cNvSpPr/>
            <p:nvPr/>
          </p:nvSpPr>
          <p:spPr>
            <a:xfrm>
              <a:off x="1643269" y="4431452"/>
              <a:ext cx="1728192" cy="172819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b="1" dirty="0" smtClean="0">
                  <a:solidFill>
                    <a:schemeClr val="bg1"/>
                  </a:solidFill>
                  <a:latin typeface="HGP創英角ﾎﾟｯﾌﾟ体" panose="040B0A00000000000000" pitchFamily="50" charset="-128"/>
                  <a:ea typeface="HGP創英角ﾎﾟｯﾌﾟ体" panose="040B0A00000000000000" pitchFamily="50" charset="-128"/>
                </a:rPr>
                <a:t>４Ｓ</a:t>
              </a:r>
              <a:endParaRPr kumimoji="1" lang="ja-JP" altLang="en-US" sz="3600" dirty="0">
                <a:solidFill>
                  <a:schemeClr val="bg1"/>
                </a:solidFill>
              </a:endParaRPr>
            </a:p>
          </p:txBody>
        </p:sp>
        <p:cxnSp>
          <p:nvCxnSpPr>
            <p:cNvPr id="5" name="直線矢印コネクタ 4"/>
            <p:cNvCxnSpPr/>
            <p:nvPr/>
          </p:nvCxnSpPr>
          <p:spPr>
            <a:xfrm flipV="1">
              <a:off x="3371461" y="4514842"/>
              <a:ext cx="1012732" cy="453248"/>
            </a:xfrm>
            <a:prstGeom prst="straightConnector1">
              <a:avLst/>
            </a:prstGeom>
            <a:ln w="5715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8" name="直線矢印コネクタ 17"/>
            <p:cNvCxnSpPr/>
            <p:nvPr/>
          </p:nvCxnSpPr>
          <p:spPr>
            <a:xfrm flipV="1">
              <a:off x="3473612" y="4968090"/>
              <a:ext cx="910581" cy="242928"/>
            </a:xfrm>
            <a:prstGeom prst="straightConnector1">
              <a:avLst/>
            </a:prstGeom>
            <a:ln w="5715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9" name="直線矢印コネクタ 18"/>
            <p:cNvCxnSpPr/>
            <p:nvPr/>
          </p:nvCxnSpPr>
          <p:spPr>
            <a:xfrm>
              <a:off x="3473612" y="5394459"/>
              <a:ext cx="910581" cy="232470"/>
            </a:xfrm>
            <a:prstGeom prst="straightConnector1">
              <a:avLst/>
            </a:prstGeom>
            <a:ln w="5715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20" name="直線矢印コネクタ 19"/>
            <p:cNvCxnSpPr/>
            <p:nvPr/>
          </p:nvCxnSpPr>
          <p:spPr>
            <a:xfrm>
              <a:off x="3371461" y="5626929"/>
              <a:ext cx="1012732" cy="532715"/>
            </a:xfrm>
            <a:prstGeom prst="straightConnector1">
              <a:avLst/>
            </a:prstGeom>
            <a:ln w="57150">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36977433"/>
      </p:ext>
    </p:extLst>
  </p:cSld>
  <p:clrMapOvr>
    <a:masterClrMapping/>
  </p:clrMapOvr>
  <mc:AlternateContent xmlns:mc="http://schemas.openxmlformats.org/markup-compatibility/2006" xmlns:p14="http://schemas.microsoft.com/office/powerpoint/2010/main">
    <mc:Choice Requires="p14">
      <p:transition p14:dur="100" advTm="17000">
        <p:cut/>
      </p:transition>
    </mc:Choice>
    <mc:Fallback xmlns="">
      <p:transition advTm="17000">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30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par>
                                <p:cTn id="8" presetID="10" presetClass="entr" presetSubtype="0" fill="hold" nodeType="withEffect">
                                  <p:stCondLst>
                                    <p:cond delay="300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1000"/>
                                        <p:tgtEl>
                                          <p:spTgt spid="2"/>
                                        </p:tgtEl>
                                      </p:cBhvr>
                                    </p:animEffect>
                                  </p:childTnLst>
                                </p:cTn>
                              </p:par>
                            </p:childTnLst>
                          </p:cTn>
                        </p:par>
                        <p:par>
                          <p:cTn id="11" fill="hold">
                            <p:stCondLst>
                              <p:cond delay="4000"/>
                            </p:stCondLst>
                            <p:childTnLst>
                              <p:par>
                                <p:cTn id="12" presetID="10" presetClass="entr" presetSubtype="0" fill="hold" grpId="0" nodeType="afterEffect">
                                  <p:stCondLst>
                                    <p:cond delay="150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childTnLst>
                                </p:cTn>
                              </p:par>
                            </p:childTnLst>
                          </p:cTn>
                        </p:par>
                        <p:par>
                          <p:cTn id="15" fill="hold">
                            <p:stCondLst>
                              <p:cond delay="6500"/>
                            </p:stCondLst>
                            <p:childTnLst>
                              <p:par>
                                <p:cTn id="16" presetID="10" presetClass="entr" presetSubtype="0" fill="hold" grpId="0" nodeType="afterEffect">
                                  <p:stCondLst>
                                    <p:cond delay="150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childTnLst>
                                </p:cTn>
                              </p:par>
                            </p:childTnLst>
                          </p:cTn>
                        </p:par>
                        <p:par>
                          <p:cTn id="19" fill="hold">
                            <p:stCondLst>
                              <p:cond delay="9000"/>
                            </p:stCondLst>
                            <p:childTnLst>
                              <p:par>
                                <p:cTn id="20" presetID="10" presetClass="entr" presetSubtype="0" fill="hold" grpId="0" nodeType="afterEffect">
                                  <p:stCondLst>
                                    <p:cond delay="100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p:cNvSpPr/>
          <p:nvPr/>
        </p:nvSpPr>
        <p:spPr>
          <a:xfrm>
            <a:off x="0" y="-2"/>
            <a:ext cx="9906000" cy="72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288000" tIns="144000" bIns="0" rtlCol="0" anchor="ctr"/>
          <a:lstStyle/>
          <a:p>
            <a:pPr>
              <a:tabLst>
                <a:tab pos="3048000" algn="l"/>
              </a:tabLst>
            </a:pPr>
            <a:r>
              <a:rPr lang="en-US" altLang="ja-JP" sz="2000" b="1" dirty="0">
                <a:latin typeface="メイリオ" panose="020B0604030504040204" pitchFamily="50" charset="-128"/>
                <a:ea typeface="メイリオ" panose="020B0604030504040204" pitchFamily="50" charset="-128"/>
                <a:cs typeface="メイリオ" panose="020B0604030504040204" pitchFamily="50" charset="-128"/>
              </a:rPr>
              <a:t>Ⅲ</a:t>
            </a:r>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　転倒災害を防ぐためには</a:t>
            </a:r>
            <a:r>
              <a:rPr lang="en-US" altLang="ja-JP" sz="2000"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2000" b="1"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000" b="1" dirty="0" smtClean="0">
                <a:latin typeface="メイリオ" panose="020B0604030504040204" pitchFamily="50" charset="-128"/>
                <a:ea typeface="メイリオ" panose="020B0604030504040204" pitchFamily="50" charset="-128"/>
                <a:cs typeface="メイリオ" panose="020B0604030504040204" pitchFamily="50" charset="-128"/>
              </a:rPr>
              <a:t>②</a:t>
            </a:r>
            <a:endParaRPr lang="ja-JP" altLang="en-US" sz="20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076" name="Rectangle 7"/>
          <p:cNvSpPr>
            <a:spLocks noChangeArrowheads="1"/>
          </p:cNvSpPr>
          <p:nvPr/>
        </p:nvSpPr>
        <p:spPr bwMode="auto">
          <a:xfrm>
            <a:off x="7" y="0"/>
            <a:ext cx="184731" cy="369332"/>
          </a:xfrm>
          <a:prstGeom prst="rect">
            <a:avLst/>
          </a:prstGeom>
          <a:noFill/>
          <a:ln w="9525">
            <a:noFill/>
            <a:miter lim="800000"/>
            <a:headEnd/>
            <a:tailEnd/>
          </a:ln>
        </p:spPr>
        <p:txBody>
          <a:bodyPr wrap="none" anchor="ctr">
            <a:spAutoFit/>
          </a:bodyPr>
          <a:lstStyle/>
          <a:p>
            <a:endParaRPr lang="ja-JP" altLang="en-US" dirty="0">
              <a:solidFill>
                <a:srgbClr val="000000"/>
              </a:solidFill>
            </a:endParaRPr>
          </a:p>
        </p:txBody>
      </p:sp>
      <p:pic>
        <p:nvPicPr>
          <p:cNvPr id="4098" name="Picture 2" descr="http://anzeninfo.mhlw.go.jp/information/image/tsp22_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6108" y="2532230"/>
            <a:ext cx="2569442" cy="3032405"/>
          </a:xfrm>
          <a:prstGeom prst="rect">
            <a:avLst/>
          </a:prstGeom>
          <a:noFill/>
          <a:extLst>
            <a:ext uri="{909E8E84-426E-40DD-AFC4-6F175D3DCCD1}">
              <a14:hiddenFill xmlns:a14="http://schemas.microsoft.com/office/drawing/2010/main">
                <a:solidFill>
                  <a:srgbClr val="FFFFFF"/>
                </a:solidFill>
              </a14:hiddenFill>
            </a:ext>
          </a:extLst>
        </p:spPr>
      </p:pic>
      <p:sp>
        <p:nvSpPr>
          <p:cNvPr id="7" name="テキスト ボックス 6"/>
          <p:cNvSpPr txBox="1"/>
          <p:nvPr/>
        </p:nvSpPr>
        <p:spPr>
          <a:xfrm>
            <a:off x="200472" y="961564"/>
            <a:ext cx="10009112" cy="523220"/>
          </a:xfrm>
          <a:prstGeom prst="rect">
            <a:avLst/>
          </a:prstGeom>
          <a:noFill/>
        </p:spPr>
        <p:txBody>
          <a:bodyPr wrap="square" rtlCol="0">
            <a:spAutoFit/>
          </a:bodyPr>
          <a:lstStyle/>
          <a:p>
            <a:r>
              <a:rPr lang="ja-JP" altLang="en-US" sz="2800" dirty="0" smtClean="0">
                <a:solidFill>
                  <a:srgbClr val="FFC000"/>
                </a:solidFill>
                <a:latin typeface="HG創英角ｺﾞｼｯｸUB" panose="020B0909000000000000" pitchFamily="49" charset="-128"/>
                <a:ea typeface="HG創英角ｺﾞｼｯｸUB" panose="020B0909000000000000" pitchFamily="49" charset="-128"/>
              </a:rPr>
              <a:t>▶ </a:t>
            </a:r>
            <a:r>
              <a:rPr lang="ja-JP" altLang="en-US" sz="2800" dirty="0" smtClean="0">
                <a:latin typeface="HG創英角ｺﾞｼｯｸUB" panose="020B0909000000000000" pitchFamily="49" charset="-128"/>
                <a:ea typeface="HG創英角ｺﾞｼｯｸUB" panose="020B0909000000000000" pitchFamily="49" charset="-128"/>
              </a:rPr>
              <a:t>下の図で、４Ｓが何に当たるかお分かりでしょうか？</a:t>
            </a:r>
            <a:endParaRPr lang="en-US" altLang="ja-JP" sz="2800" dirty="0" smtClean="0">
              <a:latin typeface="HG創英角ｺﾞｼｯｸUB" panose="020B0909000000000000" pitchFamily="49" charset="-128"/>
              <a:ea typeface="HG創英角ｺﾞｼｯｸUB" panose="020B0909000000000000" pitchFamily="49" charset="-128"/>
            </a:endParaRPr>
          </a:p>
        </p:txBody>
      </p:sp>
      <p:pic>
        <p:nvPicPr>
          <p:cNvPr id="6" name="Picture 9" descr="C:\Users\AANGC\Desktop\STOP！転倒災害プロジェクト.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5288" y="180000"/>
            <a:ext cx="2160240" cy="5672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0423221"/>
      </p:ext>
    </p:extLst>
  </p:cSld>
  <p:clrMapOvr>
    <a:masterClrMapping/>
  </p:clrMapOvr>
  <mc:AlternateContent xmlns:mc="http://schemas.openxmlformats.org/markup-compatibility/2006" xmlns:p14="http://schemas.microsoft.com/office/powerpoint/2010/main">
    <mc:Choice Requires="p14">
      <p:transition p14:dur="100" advTm="5000">
        <p:cut/>
      </p:transition>
    </mc:Choice>
    <mc:Fallback xmlns="">
      <p:transition advTm="5000">
        <p:cut/>
      </p:transition>
    </mc:Fallback>
  </mc:AlternateContent>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2DA299AC048A4B8EA9C1D19079C1A32200DE0AE8C0CE00AC4B8E26970D44763D8C" ma:contentTypeVersion="11" ma:contentTypeDescription="" ma:contentTypeScope="" ma:versionID="722e66e9e6b13e5ab82ad6b1a73d199e">
  <xsd:schema xmlns:xsd="http://www.w3.org/2001/XMLSchema" xmlns:p="http://schemas.microsoft.com/office/2006/metadata/properties" xmlns:ns2="8B97BE19-CDDD-400E-817A-CFDD13F7EC12" xmlns:ns3="05ccbe30-0689-4537-820d-3faecdcc0df3" targetNamespace="http://schemas.microsoft.com/office/2006/metadata/properties" ma:root="true" ma:fieldsID="58b02f50a6463e1cd81ce1b93cee34b8" ns2:_="" ns3:_="">
    <xsd:import namespace="8B97BE19-CDDD-400E-817A-CFDD13F7EC12"/>
    <xsd:import namespace="05ccbe30-0689-4537-820d-3faecdcc0df3"/>
    <xsd:element name="properties">
      <xsd:complexType>
        <xsd:sequence>
          <xsd:element name="documentManagement">
            <xsd:complexType>
              <xsd:all>
                <xsd:element ref="ns2:ClassLarge" minOccurs="0"/>
                <xsd:element ref="ns2:ClassMedium" minOccurs="0"/>
                <xsd:element ref="ns2:ClassSmall" minOccurs="0"/>
                <xsd:element ref="ns2:GyoseiFile" minOccurs="0"/>
                <xsd:element ref="ns2:CreatedBy" minOccurs="0"/>
                <xsd:element ref="ns2:PreservationPeriod" minOccurs="0"/>
                <xsd:element ref="ns2:PreservationPeriodExpire" minOccurs="0"/>
                <xsd:element ref="ns2:CreatedDate" minOccurs="0"/>
                <xsd:element ref="ns2:FixationStatus" minOccurs="0"/>
                <xsd:element ref="ns2:EditorWithSpace" minOccurs="0"/>
                <xsd:element ref="ns3:DaibunruiID" minOccurs="0"/>
                <xsd:element ref="ns3:ChuubunruiID" minOccurs="0"/>
                <xsd:element ref="ns3:SyoubunruiID" minOccurs="0"/>
                <xsd:element ref="ns3:GyouseibunsyoID" minOccurs="0"/>
                <xsd:element ref="ns3:Renkei" minOccurs="0"/>
                <xsd:element ref="ns3:Flag01" minOccurs="0"/>
                <xsd:element ref="ns3:Yobi01" minOccurs="0"/>
                <xsd:element ref="ns3:Yobi02" minOccurs="0"/>
                <xsd:element ref="ns3:Yobi03" minOccurs="0"/>
              </xsd:all>
            </xsd:complexType>
          </xsd:element>
        </xsd:sequence>
      </xsd:complexType>
    </xsd:element>
  </xsd:schema>
  <xsd:schema xmlns:xsd="http://www.w3.org/2001/XMLSchema" xmlns:dms="http://schemas.microsoft.com/office/2006/documentManagement/types" targetNamespace="8B97BE19-CDDD-400E-817A-CFDD13F7EC12" elementFormDefault="qualified">
    <xsd:import namespace="http://schemas.microsoft.com/office/2006/documentManagement/types"/>
    <xsd:element name="ClassLarge" ma:index="8" nillable="true" ma:displayName="大分類" ma:hidden="true" ma:internalName="ClassLarge" ma:readOnly="true">
      <xsd:simpleType>
        <xsd:restriction base="dms:Unknown"/>
      </xsd:simpleType>
    </xsd:element>
    <xsd:element name="ClassMedium" ma:index="9" nillable="true" ma:displayName="中分類" ma:hidden="true" ma:internalName="ClassMedium" ma:readOnly="true">
      <xsd:simpleType>
        <xsd:restriction base="dms:Unknown"/>
      </xsd:simpleType>
    </xsd:element>
    <xsd:element name="ClassSmall" ma:index="10" nillable="true" ma:displayName="小分類" ma:hidden="true" ma:internalName="ClassSmall" ma:readOnly="true">
      <xsd:simpleType>
        <xsd:restriction base="dms:Unknown"/>
      </xsd:simpleType>
    </xsd:element>
    <xsd:element name="GyoseiFile" ma:index="11" nillable="true" ma:displayName="行政文書ファイル名" ma:hidden="true" ma:internalName="GyoseiFile" ma:readOnly="true">
      <xsd:simpleType>
        <xsd:restriction base="dms:Unknown"/>
      </xsd:simpleType>
    </xsd:element>
    <xsd:element name="CreatedBy" ma:index="12" nillable="true" ma:displayName="作成課/係・作成者" ma:hidden="true" ma:internalName="CreatedBy" ma:readOnly="true">
      <xsd:simpleType>
        <xsd:restriction base="dms:Unknown"/>
      </xsd:simpleType>
    </xsd:element>
    <xsd:element name="PreservationPeriod" ma:index="13" nillable="true" ma:displayName="保存期間" ma:hidden="true" ma:internalName="PreservationPeriod" ma:readOnly="true">
      <xsd:simpleType>
        <xsd:restriction base="dms:Unknown"/>
      </xsd:simpleType>
    </xsd:element>
    <xsd:element name="PreservationPeriodExpire" ma:index="14" nillable="true" ma:displayName="保存期間満了時期" ma:format="DateOnly" ma:hidden="true" ma:internalName="PreservationPeriodExpire" ma:readOnly="true">
      <xsd:simpleType>
        <xsd:restriction base="dms:Unknown"/>
      </xsd:simpleType>
    </xsd:element>
    <xsd:element name="CreatedDate" ma:index="15" nillable="true" ma:displayName="作成年月日" ma:hidden="true" ma:internalName="CreatedDate" ma:readOnly="true">
      <xsd:simpleType>
        <xsd:restriction base="dms:Unknown"/>
      </xsd:simpleType>
    </xsd:element>
    <xsd:element name="FixationStatus" ma:index="16" nillable="true" ma:displayName="確定状況" ma:hidden="true" ma:internalName="FixationStatus" ma:readOnly="true">
      <xsd:simpleType>
        <xsd:restriction base="dms:Unknown"/>
      </xsd:simpleType>
    </xsd:element>
    <xsd:element name="EditorWithSpace" ma:index="18" nillable="true" ma:displayName="更新者　　　　　　" ma:hidden="true" ma:internalName="EditorWithSpace" ma:readOnly="tru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dms="http://schemas.microsoft.com/office/2006/documentManagement/types" targetNamespace="05ccbe30-0689-4537-820d-3faecdcc0df3" elementFormDefault="qualified">
    <xsd:import namespace="http://schemas.microsoft.com/office/2006/documentManagement/types"/>
    <xsd:element name="DaibunruiID" ma:index="19" nillable="true" ma:displayName="大分類ID" ma:description="" ma:hidden="true" ma:internalName="DaibunruiID" ma:readOnly="true">
      <xsd:simpleType>
        <xsd:restriction base="dms:Text"/>
      </xsd:simpleType>
    </xsd:element>
    <xsd:element name="ChuubunruiID" ma:index="20" nillable="true" ma:displayName="中分類ID" ma:description="" ma:hidden="true" ma:internalName="ChuubunruiID" ma:readOnly="true">
      <xsd:simpleType>
        <xsd:restriction base="dms:Text"/>
      </xsd:simpleType>
    </xsd:element>
    <xsd:element name="SyoubunruiID" ma:index="21" nillable="true" ma:displayName="小分類ID" ma:description="" ma:hidden="true" ma:internalName="SyoubunruiID" ma:readOnly="true">
      <xsd:simpleType>
        <xsd:restriction base="dms:Text"/>
      </xsd:simpleType>
    </xsd:element>
    <xsd:element name="GyouseibunsyoID" ma:index="22" nillable="true" ma:displayName="行政文書ファイル名ID" ma:description="" ma:hidden="true" ma:internalName="GyouseibunsyoID" ma:readOnly="true">
      <xsd:simpleType>
        <xsd:restriction base="dms:Text"/>
      </xsd:simpleType>
    </xsd:element>
    <xsd:element name="Renkei" ma:index="23" nillable="true" ma:displayName="行政文書連携フラグ" ma:description="" ma:hidden="true" ma:internalName="Renkei" ma:readOnly="true">
      <xsd:simpleType>
        <xsd:restriction base="dms:Text"/>
      </xsd:simpleType>
    </xsd:element>
    <xsd:element name="Flag01" ma:index="24" nillable="true" ma:displayName="予備フラグ" ma:description="" ma:hidden="true" ma:internalName="Flag01" ma:readOnly="true">
      <xsd:simpleType>
        <xsd:restriction base="dms:Text"/>
      </xsd:simpleType>
    </xsd:element>
    <xsd:element name="Yobi01" ma:index="25" nillable="true" ma:displayName="予備列01" ma:description="" ma:hidden="true" ma:internalName="Yobi01" ma:readOnly="true">
      <xsd:simpleType>
        <xsd:restriction base="dms:Text"/>
      </xsd:simpleType>
    </xsd:element>
    <xsd:element name="Yobi02" ma:index="26" nillable="true" ma:displayName="予備列02" ma:description="" ma:hidden="true" ma:internalName="Yobi02" ma:readOnly="true">
      <xsd:simpleType>
        <xsd:restriction base="dms:Text"/>
      </xsd:simpleType>
    </xsd:element>
    <xsd:element name="Yobi03" ma:index="27" nillable="true" ma:displayName="予備列03" ma:description="" ma:hidden="true" ma:internalName="Yobi03"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ma:readOnly="true"/>
        <xsd:element ref="dc:title" minOccurs="0" maxOccurs="1" ma:index="17" ma:displayName="タイトル" ma:readOnly="tru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7F29D16D-939E-4E55-8D42-1E726CD707BE}">
  <ds:schemaRefs>
    <ds:schemaRef ds:uri="http://schemas.microsoft.com/sharepoint/v3/contenttype/forms"/>
  </ds:schemaRefs>
</ds:datastoreItem>
</file>

<file path=customXml/itemProps2.xml><?xml version="1.0" encoding="utf-8"?>
<ds:datastoreItem xmlns:ds="http://schemas.openxmlformats.org/officeDocument/2006/customXml" ds:itemID="{009F0D7D-AA5F-48E1-8F5A-B0FF64C563C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B97BE19-CDDD-400E-817A-CFDD13F7EC12"/>
    <ds:schemaRef ds:uri="05ccbe30-0689-4537-820d-3faecdcc0df3"/>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FA3E7AF0-314E-4E9C-8944-F09814605276}">
  <ds:schemaRefs>
    <ds:schemaRef ds:uri="http://purl.org/dc/terms/"/>
    <ds:schemaRef ds:uri="http://schemas.openxmlformats.org/package/2006/metadata/core-properties"/>
    <ds:schemaRef ds:uri="http://purl.org/dc/elements/1.1/"/>
    <ds:schemaRef ds:uri="8B97BE19-CDDD-400E-817A-CFDD13F7EC12"/>
    <ds:schemaRef ds:uri="http://schemas.microsoft.com/office/2006/documentManagement/types"/>
    <ds:schemaRef ds:uri="http://purl.org/dc/dcmitype/"/>
    <ds:schemaRef ds:uri="http://www.w3.org/XML/1998/namespace"/>
    <ds:schemaRef ds:uri="http://schemas.microsoft.com/office/2006/metadata/properties"/>
    <ds:schemaRef ds:uri="05ccbe30-0689-4537-820d-3faecdcc0df3"/>
  </ds:schemaRefs>
</ds:datastoreItem>
</file>

<file path=docProps/app.xml><?xml version="1.0" encoding="utf-8"?>
<Properties xmlns="http://schemas.openxmlformats.org/officeDocument/2006/extended-properties" xmlns:vt="http://schemas.openxmlformats.org/officeDocument/2006/docPropsVTypes">
  <Template/>
  <TotalTime>62680</TotalTime>
  <Words>1085</Words>
  <Application>Microsoft Office PowerPoint</Application>
  <PresentationFormat>A4 210 x 297 mm</PresentationFormat>
  <Paragraphs>218</Paragraphs>
  <Slides>20</Slides>
  <Notes>0</Notes>
  <HiddenSlides>0</HiddenSlides>
  <MMClips>0</MMClips>
  <ScaleCrop>false</ScaleCrop>
  <HeadingPairs>
    <vt:vector size="4" baseType="variant">
      <vt:variant>
        <vt:lpstr>テーマ</vt:lpstr>
      </vt:variant>
      <vt:variant>
        <vt:i4>1</vt:i4>
      </vt:variant>
      <vt:variant>
        <vt:lpstr>スライド タイトル</vt:lpstr>
      </vt:variant>
      <vt:variant>
        <vt:i4>20</vt:i4>
      </vt:variant>
    </vt:vector>
  </HeadingPairs>
  <TitlesOfParts>
    <vt:vector size="21" baseType="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厚生労働省</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厚生労働省ネットワークシステム</dc:creator>
  <cp:lastModifiedBy>厚生労働省ネットワークシステム</cp:lastModifiedBy>
  <cp:revision>4492</cp:revision>
  <cp:lastPrinted>2017-09-15T08:24:53Z</cp:lastPrinted>
  <dcterms:created xsi:type="dcterms:W3CDTF">2009-01-20T19:21:21Z</dcterms:created>
  <dcterms:modified xsi:type="dcterms:W3CDTF">2017-10-06T01:20:47Z</dcterms:modified>
</cp:coreProperties>
</file>