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8" d="100"/>
          <a:sy n="78" d="100"/>
        </p:scale>
        <p:origin x="303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2020/3/26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3961" y="1136576"/>
            <a:ext cx="6408712" cy="696489"/>
          </a:xfrm>
          <a:prstGeom prst="roundRect">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900" b="1" dirty="0" smtClean="0">
                <a:solidFill>
                  <a:schemeClr val="bg1"/>
                </a:solidFill>
                <a:latin typeface="メイリオ" panose="020B0604030504040204" pitchFamily="50" charset="-128"/>
                <a:ea typeface="メイリオ" panose="020B0604030504040204" pitchFamily="50" charset="-128"/>
              </a:rPr>
              <a:t>お金、仕事、住宅など、生活に関する相談窓口のご案内</a:t>
            </a:r>
            <a:endParaRPr kumimoji="1" lang="ja-JP" altLang="en-US" sz="19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60648" y="345285"/>
            <a:ext cx="4536504"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新型コロナウイルス感染症の影響を受け、生活にお悩みの皆さまへ</a:t>
            </a:r>
            <a:endParaRPr kumimoji="1" lang="ja-JP" altLang="en-US"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5877272" y="24714"/>
            <a:ext cx="980728" cy="276999"/>
          </a:xfrm>
          <a:prstGeom prst="rect">
            <a:avLst/>
          </a:prstGeom>
          <a:noFill/>
        </p:spPr>
        <p:txBody>
          <a:bodyPr wrap="square" rtlCol="0">
            <a:spAutoFit/>
          </a:bodyPr>
          <a:lstStyle/>
          <a:p>
            <a:pPr algn="ctr"/>
            <a:r>
              <a:rPr kumimoji="1" lang="ja-JP" altLang="en-US" sz="1200" dirty="0" smtClean="0"/>
              <a:t>（別紙１）</a:t>
            </a:r>
            <a:endParaRPr kumimoji="1" lang="ja-JP" altLang="en-US" sz="1200" dirty="0"/>
          </a:p>
        </p:txBody>
      </p:sp>
      <p:sp>
        <p:nvSpPr>
          <p:cNvPr id="10" name="テキスト ボックス 9"/>
          <p:cNvSpPr txBox="1"/>
          <p:nvPr/>
        </p:nvSpPr>
        <p:spPr>
          <a:xfrm>
            <a:off x="233961" y="2043405"/>
            <a:ext cx="6408712" cy="2157001"/>
          </a:xfrm>
          <a:prstGeom prst="rect">
            <a:avLst/>
          </a:prstGeom>
          <a:noFill/>
        </p:spPr>
        <p:txBody>
          <a:bodyPr wrap="square" rtlCol="0">
            <a:spAutoFit/>
          </a:bodyPr>
          <a:lstStyle/>
          <a:p>
            <a:pPr>
              <a:lnSpc>
                <a:spcPts val="2300"/>
              </a:lnSpc>
            </a:pPr>
            <a:r>
              <a:rPr kumimoji="1" lang="ja-JP" altLang="en-US" sz="1600" dirty="0" smtClean="0">
                <a:latin typeface="メイリオ" panose="020B0604030504040204" pitchFamily="50" charset="-128"/>
                <a:ea typeface="メイリオ" panose="020B0604030504040204" pitchFamily="50" charset="-128"/>
              </a:rPr>
              <a:t>　新型コロナウイルス感染症の拡大により、収入が減ってしまい、家計が苦しいなど、生活のことでお悩みはありませんか？</a:t>
            </a:r>
            <a:endParaRPr kumimoji="1" lang="en-US" altLang="ja-JP" sz="1600" dirty="0" smtClean="0">
              <a:latin typeface="メイリオ" panose="020B0604030504040204" pitchFamily="50" charset="-128"/>
              <a:ea typeface="メイリオ" panose="020B0604030504040204" pitchFamily="50" charset="-128"/>
            </a:endParaRPr>
          </a:p>
          <a:p>
            <a:pPr>
              <a:lnSpc>
                <a:spcPts val="2300"/>
              </a:lnSpc>
            </a:pPr>
            <a:r>
              <a:rPr lang="ja-JP" altLang="en-US" sz="1600" dirty="0" smtClean="0">
                <a:latin typeface="メイリオ" panose="020B0604030504040204" pitchFamily="50" charset="-128"/>
                <a:ea typeface="メイリオ" panose="020B0604030504040204" pitchFamily="50" charset="-128"/>
              </a:rPr>
              <a:t>　</a:t>
            </a:r>
            <a:r>
              <a:rPr lang="ja-JP" altLang="en-US" sz="1600" u="heavy" dirty="0" smtClean="0">
                <a:uFill>
                  <a:solidFill>
                    <a:schemeClr val="accent6"/>
                  </a:solidFill>
                </a:uFill>
                <a:latin typeface="メイリオ" panose="020B0604030504040204" pitchFamily="50" charset="-128"/>
                <a:ea typeface="メイリオ" panose="020B0604030504040204" pitchFamily="50" charset="-128"/>
              </a:rPr>
              <a:t>○○市町村では</a:t>
            </a:r>
            <a:r>
              <a:rPr lang="ja-JP" altLang="en-US" sz="1600" u="heavy" dirty="0" smtClean="0">
                <a:uFill>
                  <a:solidFill>
                    <a:schemeClr val="accent6"/>
                  </a:solidFill>
                </a:uFill>
                <a:latin typeface="メイリオ" panose="020B0604030504040204" pitchFamily="50" charset="-128"/>
                <a:ea typeface="メイリオ" panose="020B0604030504040204" pitchFamily="50" charset="-128"/>
              </a:rPr>
              <a:t>、相談窓口を設け、日々の生活のこと、仕事のことなど、専門の相談員がお話を聞かせていただきながら、解決に向けた提案や、解決までのお手伝いをします。</a:t>
            </a:r>
            <a:r>
              <a:rPr kumimoji="1" lang="ja-JP" altLang="en-US" sz="1600" dirty="0" smtClean="0">
                <a:latin typeface="メイリオ" panose="020B0604030504040204" pitchFamily="50" charset="-128"/>
                <a:ea typeface="メイリオ" panose="020B0604030504040204" pitchFamily="50" charset="-128"/>
              </a:rPr>
              <a:t>おひとりで抱え込まずに、どのようなことでも結構ですので、まずはお話をお聞かせ下さい。</a:t>
            </a:r>
            <a:endParaRPr kumimoji="1" lang="en-US" altLang="ja-JP" sz="1600" dirty="0" smtClean="0">
              <a:latin typeface="メイリオ" panose="020B0604030504040204" pitchFamily="50" charset="-128"/>
              <a:ea typeface="メイリオ" panose="020B0604030504040204" pitchFamily="50" charset="-128"/>
            </a:endParaRPr>
          </a:p>
        </p:txBody>
      </p:sp>
      <p:sp>
        <p:nvSpPr>
          <p:cNvPr id="23" name="角丸四角形 22"/>
          <p:cNvSpPr/>
          <p:nvPr/>
        </p:nvSpPr>
        <p:spPr>
          <a:xfrm>
            <a:off x="224644" y="7942178"/>
            <a:ext cx="6408712" cy="1858941"/>
          </a:xfrm>
          <a:prstGeom prst="roundRect">
            <a:avLst>
              <a:gd name="adj" fmla="val 874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260648" y="8040052"/>
            <a:ext cx="1512168"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お問合せ先</a:t>
            </a:r>
            <a:endParaRPr kumimoji="1" lang="ja-JP" altLang="en-US"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470055" y="8439208"/>
            <a:ext cx="4471113" cy="1361911"/>
          </a:xfrm>
          <a:prstGeom prst="rect">
            <a:avLst/>
          </a:prstGeom>
          <a:noFill/>
        </p:spPr>
        <p:txBody>
          <a:bodyPr wrap="square" rtlCol="0">
            <a:spAutoFit/>
          </a:bodyPr>
          <a:lstStyle/>
          <a:p>
            <a:pPr>
              <a:lnSpc>
                <a:spcPts val="2880"/>
              </a:lnSpc>
            </a:pPr>
            <a:r>
              <a:rPr kumimoji="1" lang="ja-JP" altLang="en-US" sz="2000" u="sng" dirty="0" smtClean="0">
                <a:latin typeface="メイリオ" panose="020B0604030504040204" pitchFamily="50" charset="-128"/>
                <a:ea typeface="メイリオ" panose="020B0604030504040204" pitchFamily="50" charset="-128"/>
              </a:rPr>
              <a:t>●●●●●●●</a:t>
            </a:r>
            <a:r>
              <a:rPr kumimoji="1" lang="ja-JP" altLang="en-US" sz="1200" u="sng" dirty="0" smtClean="0">
                <a:latin typeface="メイリオ" panose="020B0604030504040204" pitchFamily="50" charset="-128"/>
                <a:ea typeface="メイリオ" panose="020B0604030504040204" pitchFamily="50" charset="-128"/>
              </a:rPr>
              <a:t>（</a:t>
            </a:r>
            <a:r>
              <a:rPr kumimoji="1" lang="en-US" altLang="ja-JP" sz="1200" u="sng" dirty="0" smtClean="0">
                <a:latin typeface="メイリオ" panose="020B0604030504040204" pitchFamily="50" charset="-128"/>
                <a:ea typeface="メイリオ" panose="020B0604030504040204" pitchFamily="50" charset="-128"/>
              </a:rPr>
              <a:t>※</a:t>
            </a:r>
            <a:r>
              <a:rPr kumimoji="1" lang="ja-JP" altLang="en-US" sz="1200" u="sng" dirty="0" smtClean="0">
                <a:latin typeface="メイリオ" panose="020B0604030504040204" pitchFamily="50" charset="-128"/>
                <a:ea typeface="メイリオ" panose="020B0604030504040204" pitchFamily="50" charset="-128"/>
              </a:rPr>
              <a:t>自立相談支援機関の窓口名称）</a:t>
            </a:r>
            <a:endParaRPr kumimoji="1" lang="en-US" altLang="ja-JP" sz="2000" u="sng" dirty="0" smtClean="0">
              <a:latin typeface="メイリオ" panose="020B0604030504040204" pitchFamily="50" charset="-128"/>
              <a:ea typeface="メイリオ" panose="020B0604030504040204" pitchFamily="50" charset="-128"/>
            </a:endParaRPr>
          </a:p>
          <a:p>
            <a:endParaRPr kumimoji="1" lang="en-US" altLang="ja-JP" sz="1000" dirty="0" smtClean="0">
              <a:latin typeface="メイリオ" panose="020B0604030504040204" pitchFamily="50" charset="-128"/>
              <a:ea typeface="メイリオ" panose="020B0604030504040204" pitchFamily="50" charset="-128"/>
            </a:endParaRPr>
          </a:p>
          <a:p>
            <a:pPr>
              <a:lnSpc>
                <a:spcPts val="2880"/>
              </a:lnSpc>
            </a:pPr>
            <a:r>
              <a:rPr kumimoji="1" lang="ja-JP" altLang="en-US" sz="2000" dirty="0" smtClean="0">
                <a:latin typeface="メイリオ" panose="020B0604030504040204" pitchFamily="50" charset="-128"/>
                <a:ea typeface="メイリオ" panose="020B0604030504040204" pitchFamily="50" charset="-128"/>
              </a:rPr>
              <a:t>電話：●●●●●●●●●●●●</a:t>
            </a:r>
            <a:endParaRPr kumimoji="1" lang="en-US" altLang="ja-JP" sz="2400" dirty="0" smtClean="0">
              <a:latin typeface="メイリオ" panose="020B0604030504040204" pitchFamily="50" charset="-128"/>
              <a:ea typeface="メイリオ" panose="020B0604030504040204" pitchFamily="50" charset="-128"/>
            </a:endParaRPr>
          </a:p>
          <a:p>
            <a:pPr>
              <a:lnSpc>
                <a:spcPts val="2880"/>
              </a:lnSpc>
            </a:pPr>
            <a:r>
              <a:rPr kumimoji="1" lang="ja-JP" altLang="en-US" sz="1400" dirty="0" smtClean="0">
                <a:latin typeface="メイリオ" panose="020B0604030504040204" pitchFamily="50" charset="-128"/>
                <a:ea typeface="メイリオ" panose="020B0604030504040204" pitchFamily="50" charset="-128"/>
              </a:rPr>
              <a:t>受付時間：（月～金曜日　</a:t>
            </a:r>
            <a:r>
              <a:rPr kumimoji="1" lang="en-US" altLang="ja-JP" sz="1400" dirty="0" smtClean="0">
                <a:latin typeface="メイリオ" panose="020B0604030504040204" pitchFamily="50" charset="-128"/>
                <a:ea typeface="メイリオ" panose="020B0604030504040204" pitchFamily="50" charset="-128"/>
              </a:rPr>
              <a:t>9:00</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17:00 </a:t>
            </a:r>
            <a:r>
              <a:rPr kumimoji="1" lang="ja-JP" altLang="en-US" sz="1400" dirty="0" smtClean="0">
                <a:latin typeface="メイリオ" panose="020B0604030504040204" pitchFamily="50" charset="-128"/>
                <a:ea typeface="メイリオ" panose="020B0604030504040204" pitchFamily="50" charset="-128"/>
              </a:rPr>
              <a:t>等）</a:t>
            </a:r>
            <a:endParaRPr kumimoji="1" lang="ja-JP" altLang="en-US" sz="14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941168" y="8300222"/>
            <a:ext cx="1489049" cy="140530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住所、地図等</a:t>
            </a:r>
            <a:endParaRPr kumimoji="1" lang="ja-JP" altLang="en-US" dirty="0">
              <a:solidFill>
                <a:schemeClr val="tx1"/>
              </a:solidFill>
            </a:endParaRPr>
          </a:p>
        </p:txBody>
      </p:sp>
      <p:sp>
        <p:nvSpPr>
          <p:cNvPr id="6" name="角丸四角形 5"/>
          <p:cNvSpPr/>
          <p:nvPr/>
        </p:nvSpPr>
        <p:spPr>
          <a:xfrm>
            <a:off x="5198597" y="350436"/>
            <a:ext cx="1476164" cy="57526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ＤＦ特太ゴシック体" panose="020B0509000000000000" pitchFamily="49" charset="-128"/>
                <a:ea typeface="ＤＦ特太ゴシック体" panose="020B0509000000000000" pitchFamily="49" charset="-128"/>
              </a:rPr>
              <a:t>相談無料</a:t>
            </a:r>
            <a:endParaRPr kumimoji="1" lang="ja-JP" altLang="en-US" sz="2000" dirty="0">
              <a:latin typeface="ＤＦ特太ゴシック体" panose="020B0509000000000000" pitchFamily="49" charset="-128"/>
              <a:ea typeface="ＤＦ特太ゴシック体" panose="020B0509000000000000" pitchFamily="49" charset="-128"/>
            </a:endParaRPr>
          </a:p>
        </p:txBody>
      </p:sp>
      <p:pic>
        <p:nvPicPr>
          <p:cNvPr id="8" name="図 7"/>
          <p:cNvPicPr>
            <a:picLocks noChangeAspect="1"/>
          </p:cNvPicPr>
          <p:nvPr/>
        </p:nvPicPr>
        <p:blipFill>
          <a:blip r:embed="rId2"/>
          <a:stretch>
            <a:fillRect/>
          </a:stretch>
        </p:blipFill>
        <p:spPr>
          <a:xfrm>
            <a:off x="2175477" y="5792786"/>
            <a:ext cx="2215414" cy="1981202"/>
          </a:xfrm>
          <a:prstGeom prst="rect">
            <a:avLst/>
          </a:prstGeom>
        </p:spPr>
      </p:pic>
      <p:sp>
        <p:nvSpPr>
          <p:cNvPr id="15" name="雲形吹き出し 14"/>
          <p:cNvSpPr/>
          <p:nvPr/>
        </p:nvSpPr>
        <p:spPr>
          <a:xfrm>
            <a:off x="3337971" y="4402483"/>
            <a:ext cx="2243130" cy="864096"/>
          </a:xfrm>
          <a:prstGeom prst="cloudCallout">
            <a:avLst>
              <a:gd name="adj1" fmla="val -36832"/>
              <a:gd name="adj2" fmla="val 10683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失業して、</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家賃が払えない</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6" name="雲形吹き出し 15"/>
          <p:cNvSpPr/>
          <p:nvPr/>
        </p:nvSpPr>
        <p:spPr>
          <a:xfrm>
            <a:off x="158162" y="5325867"/>
            <a:ext cx="1775078" cy="864096"/>
          </a:xfrm>
          <a:prstGeom prst="cloudCallout">
            <a:avLst>
              <a:gd name="adj1" fmla="val 67524"/>
              <a:gd name="adj2" fmla="val 4820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公共料金に</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滞納がある</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7" name="雲形吹き出し 16"/>
          <p:cNvSpPr/>
          <p:nvPr/>
        </p:nvSpPr>
        <p:spPr>
          <a:xfrm>
            <a:off x="4459536" y="5351997"/>
            <a:ext cx="2218354" cy="864096"/>
          </a:xfrm>
          <a:prstGeom prst="cloudCallout">
            <a:avLst>
              <a:gd name="adj1" fmla="val -64044"/>
              <a:gd name="adj2" fmla="val 3819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求職活動が</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うまくいかない</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8" name="雲形吹き出し 17"/>
          <p:cNvSpPr/>
          <p:nvPr/>
        </p:nvSpPr>
        <p:spPr>
          <a:xfrm>
            <a:off x="4612082" y="6285586"/>
            <a:ext cx="1913262" cy="864096"/>
          </a:xfrm>
          <a:prstGeom prst="cloudCallout">
            <a:avLst>
              <a:gd name="adj1" fmla="val -64044"/>
              <a:gd name="adj2" fmla="val 3819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債務の返済で</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困っている</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7" name="雲形吹き出し 6"/>
          <p:cNvSpPr/>
          <p:nvPr/>
        </p:nvSpPr>
        <p:spPr>
          <a:xfrm>
            <a:off x="1016732" y="4322186"/>
            <a:ext cx="1950833" cy="864096"/>
          </a:xfrm>
          <a:prstGeom prst="cloudCallout">
            <a:avLst>
              <a:gd name="adj1" fmla="val 46253"/>
              <a:gd name="adj2" fmla="val 10540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収入が減って家計が苦しい</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9" name="雲形吹き出し 18"/>
          <p:cNvSpPr/>
          <p:nvPr/>
        </p:nvSpPr>
        <p:spPr>
          <a:xfrm>
            <a:off x="158162" y="6429840"/>
            <a:ext cx="1775078" cy="864096"/>
          </a:xfrm>
          <a:prstGeom prst="cloudCallout">
            <a:avLst>
              <a:gd name="adj1" fmla="val 78662"/>
              <a:gd name="adj2" fmla="val 2103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相談相手が</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いない</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12212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88640" y="3296816"/>
            <a:ext cx="6552728" cy="654701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88640" y="200472"/>
            <a:ext cx="6552728" cy="28803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手操作入力 23"/>
          <p:cNvSpPr/>
          <p:nvPr/>
        </p:nvSpPr>
        <p:spPr>
          <a:xfrm rot="5400000" flipH="1">
            <a:off x="1976353" y="-1570975"/>
            <a:ext cx="396569" cy="3948882"/>
          </a:xfrm>
          <a:prstGeom prst="flowChartManualInpu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rPr>
              <a:t>相談の流れ</a:t>
            </a:r>
            <a:r>
              <a:rPr kumimoji="1" lang="ja-JP" altLang="en-US" sz="1400" dirty="0" smtClean="0">
                <a:solidFill>
                  <a:schemeClr val="bg1"/>
                </a:solidFill>
                <a:latin typeface="メイリオ" panose="020B0604030504040204" pitchFamily="50" charset="-128"/>
                <a:ea typeface="メイリオ" panose="020B0604030504040204" pitchFamily="50" charset="-128"/>
              </a:rPr>
              <a:t>（自立相談支援事業）</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332656" y="806504"/>
            <a:ext cx="432048" cy="19464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相談の受付</a:t>
            </a:r>
            <a:endParaRPr kumimoji="1" lang="ja-JP" altLang="en-US" sz="1400" dirty="0">
              <a:latin typeface="メイリオ" panose="020B0604030504040204" pitchFamily="50" charset="-128"/>
              <a:ea typeface="メイリオ" panose="020B0604030504040204" pitchFamily="50" charset="-128"/>
            </a:endParaRPr>
          </a:p>
        </p:txBody>
      </p:sp>
      <p:sp>
        <p:nvSpPr>
          <p:cNvPr id="37" name="角丸四角形 36"/>
          <p:cNvSpPr/>
          <p:nvPr/>
        </p:nvSpPr>
        <p:spPr>
          <a:xfrm>
            <a:off x="1484784" y="806504"/>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生活状況の課題を整理</a:t>
            </a:r>
            <a:endParaRPr kumimoji="1" lang="ja-JP" altLang="en-US" sz="1400"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2564904" y="806504"/>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支援プランの作成</a:t>
            </a:r>
            <a:endParaRPr kumimoji="1" lang="ja-JP" altLang="en-US" sz="1400" dirty="0">
              <a:latin typeface="メイリオ" panose="020B0604030504040204" pitchFamily="50" charset="-128"/>
              <a:ea typeface="メイリオ" panose="020B0604030504040204" pitchFamily="50" charset="-128"/>
            </a:endParaRPr>
          </a:p>
        </p:txBody>
      </p:sp>
      <p:sp>
        <p:nvSpPr>
          <p:cNvPr id="39" name="角丸四角形 38"/>
          <p:cNvSpPr/>
          <p:nvPr/>
        </p:nvSpPr>
        <p:spPr>
          <a:xfrm>
            <a:off x="3717032" y="806504"/>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支援メニューの提供</a:t>
            </a:r>
            <a:endParaRPr kumimoji="1" lang="ja-JP" altLang="en-US" sz="1400" dirty="0">
              <a:latin typeface="メイリオ" panose="020B0604030504040204" pitchFamily="50" charset="-128"/>
              <a:ea typeface="メイリオ" panose="020B0604030504040204" pitchFamily="50" charset="-128"/>
            </a:endParaRPr>
          </a:p>
        </p:txBody>
      </p:sp>
      <p:sp>
        <p:nvSpPr>
          <p:cNvPr id="40" name="角丸四角形 39"/>
          <p:cNvSpPr/>
          <p:nvPr/>
        </p:nvSpPr>
        <p:spPr>
          <a:xfrm>
            <a:off x="4869160" y="806504"/>
            <a:ext cx="432048" cy="1946448"/>
          </a:xfrm>
          <a:prstGeom prst="roundRect">
            <a:avLst/>
          </a:prstGeom>
          <a:solidFill>
            <a:schemeClr val="accent2">
              <a:lumMod val="20000"/>
              <a:lumOff val="80000"/>
            </a:schemeClr>
          </a:solid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2"/>
                </a:solidFill>
                <a:latin typeface="メイリオ" panose="020B0604030504040204" pitchFamily="50" charset="-128"/>
                <a:ea typeface="メイリオ" panose="020B0604030504040204" pitchFamily="50" charset="-128"/>
              </a:rPr>
              <a:t>プランの見直し</a:t>
            </a:r>
            <a:endParaRPr kumimoji="1" lang="en-US" altLang="ja-JP" sz="1400" dirty="0" smtClean="0">
              <a:solidFill>
                <a:schemeClr val="accent2"/>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5949280" y="806504"/>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困りごとの解決</a:t>
            </a:r>
            <a:endParaRPr kumimoji="1" lang="ja-JP" altLang="en-US" sz="1400" dirty="0">
              <a:latin typeface="メイリオ" panose="020B0604030504040204" pitchFamily="50" charset="-128"/>
              <a:ea typeface="メイリオ" panose="020B0604030504040204" pitchFamily="50" charset="-128"/>
            </a:endParaRPr>
          </a:p>
        </p:txBody>
      </p:sp>
      <p:sp>
        <p:nvSpPr>
          <p:cNvPr id="6" name="二等辺三角形 5"/>
          <p:cNvSpPr/>
          <p:nvPr/>
        </p:nvSpPr>
        <p:spPr>
          <a:xfrm rot="5400000">
            <a:off x="533934" y="1711900"/>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2" name="二等辺三角形 41"/>
          <p:cNvSpPr/>
          <p:nvPr/>
        </p:nvSpPr>
        <p:spPr>
          <a:xfrm rot="5400000">
            <a:off x="1758070" y="1711900"/>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3" name="二等辺三角形 42"/>
          <p:cNvSpPr/>
          <p:nvPr/>
        </p:nvSpPr>
        <p:spPr>
          <a:xfrm rot="5400000">
            <a:off x="2867476" y="1711900"/>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4" name="二等辺三角形 43"/>
          <p:cNvSpPr/>
          <p:nvPr/>
        </p:nvSpPr>
        <p:spPr>
          <a:xfrm rot="5400000">
            <a:off x="4019604" y="1712016"/>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5" name="二等辺三角形 44"/>
          <p:cNvSpPr/>
          <p:nvPr/>
        </p:nvSpPr>
        <p:spPr>
          <a:xfrm rot="5400000">
            <a:off x="5171732" y="1711900"/>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6" name="フローチャート: 手操作入力 45"/>
          <p:cNvSpPr/>
          <p:nvPr/>
        </p:nvSpPr>
        <p:spPr>
          <a:xfrm rot="5400000" flipH="1">
            <a:off x="1976354" y="1536273"/>
            <a:ext cx="396569" cy="3948882"/>
          </a:xfrm>
          <a:prstGeom prst="flowChartManualInpu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rPr>
              <a:t>支援メニューの例</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8" name="メモ 7"/>
          <p:cNvSpPr/>
          <p:nvPr/>
        </p:nvSpPr>
        <p:spPr>
          <a:xfrm>
            <a:off x="332656" y="3987188"/>
            <a:ext cx="2909606" cy="2703845"/>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就労支援・就労準備支援</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■就労に関する助言や個別の求人開拓等の支援を行います。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また、就労に対して不安を抱えていたり、コミュニケーションが苦手といった場合に、ワークショップや就労体験といった支援を行います</a:t>
            </a:r>
            <a:r>
              <a:rPr lang="ja-JP" altLang="en-US" sz="1400" dirty="0" smtClean="0">
                <a:solidFill>
                  <a:schemeClr val="tx1"/>
                </a:solidFill>
                <a:latin typeface="メイリオ" panose="020B0604030504040204" pitchFamily="50" charset="-128"/>
                <a:ea typeface="メイリオ" panose="020B0604030504040204" pitchFamily="50" charset="-128"/>
              </a:rPr>
              <a:t>。</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54" name="メモ 53"/>
          <p:cNvSpPr/>
          <p:nvPr/>
        </p:nvSpPr>
        <p:spPr>
          <a:xfrm>
            <a:off x="3717032" y="3953580"/>
            <a:ext cx="2909606" cy="2703845"/>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家計改善支援</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■家計の状況を「見える化」することで、家計の状況を把握したり、貸付のあっせん等を行います。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■また、家賃、税金、公共料金等の滞納や各種給付制度等の利用に向けた支援も行います</a:t>
            </a:r>
            <a:r>
              <a:rPr lang="ja-JP" altLang="en-US" sz="1400" dirty="0" smtClean="0">
                <a:solidFill>
                  <a:schemeClr val="tx1"/>
                </a:solidFill>
                <a:latin typeface="メイリオ" panose="020B0604030504040204" pitchFamily="50" charset="-128"/>
                <a:ea typeface="メイリオ" panose="020B0604030504040204" pitchFamily="50" charset="-128"/>
              </a:rPr>
              <a:t>。</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55" name="メモ 54"/>
          <p:cNvSpPr/>
          <p:nvPr/>
        </p:nvSpPr>
        <p:spPr>
          <a:xfrm>
            <a:off x="332656" y="6969222"/>
            <a:ext cx="2909606" cy="2703845"/>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住居確保給付金</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■離職等により経済的に困窮し、住居を失ってしまった方や、そのおそれのある方に対し、求職活動等を条件に、家賃費用を有期で給付します。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56" name="メモ 55"/>
          <p:cNvSpPr/>
          <p:nvPr/>
        </p:nvSpPr>
        <p:spPr>
          <a:xfrm>
            <a:off x="3717032" y="6969221"/>
            <a:ext cx="2909606" cy="2703845"/>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一時生活支援</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■住居を失ってしまった方に対し、一定期間、衣食住等の日常生活に必要な支援を行います。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269</TotalTime>
  <Words>325</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ＤＦ特太ゴシック体</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櫻井 琢磨(sakurai-takuma)</dc:creator>
  <cp:lastModifiedBy>櫻井 琢磨(sakurai-takuma)</cp:lastModifiedBy>
  <cp:revision>50</cp:revision>
  <dcterms:created xsi:type="dcterms:W3CDTF">2019-07-12T05:06:58Z</dcterms:created>
  <dcterms:modified xsi:type="dcterms:W3CDTF">2020-03-26T01:06:05Z</dcterms:modified>
</cp:coreProperties>
</file>