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Lst>
  <p:sldSz cx="6858000" cy="9906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78" d="100"/>
          <a:sy n="78" d="100"/>
        </p:scale>
        <p:origin x="3030" y="90"/>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660380" indent="0" algn="ctr">
              <a:buNone/>
              <a:defRPr>
                <a:solidFill>
                  <a:schemeClr val="tx1">
                    <a:tint val="75000"/>
                  </a:schemeClr>
                </a:solidFill>
              </a:defRPr>
            </a:lvl2pPr>
            <a:lvl3pPr marL="1320759" indent="0" algn="ctr">
              <a:buNone/>
              <a:defRPr>
                <a:solidFill>
                  <a:schemeClr val="tx1">
                    <a:tint val="75000"/>
                  </a:schemeClr>
                </a:solidFill>
              </a:defRPr>
            </a:lvl3pPr>
            <a:lvl4pPr marL="1981139" indent="0" algn="ctr">
              <a:buNone/>
              <a:defRPr>
                <a:solidFill>
                  <a:schemeClr val="tx1">
                    <a:tint val="75000"/>
                  </a:schemeClr>
                </a:solidFill>
              </a:defRPr>
            </a:lvl4pPr>
            <a:lvl5pPr marL="2641519" indent="0" algn="ctr">
              <a:buNone/>
              <a:defRPr>
                <a:solidFill>
                  <a:schemeClr val="tx1">
                    <a:tint val="75000"/>
                  </a:schemeClr>
                </a:solidFill>
              </a:defRPr>
            </a:lvl5pPr>
            <a:lvl6pPr marL="3301898" indent="0" algn="ctr">
              <a:buNone/>
              <a:defRPr>
                <a:solidFill>
                  <a:schemeClr val="tx1">
                    <a:tint val="75000"/>
                  </a:schemeClr>
                </a:solidFill>
              </a:defRPr>
            </a:lvl6pPr>
            <a:lvl7pPr marL="3962278" indent="0" algn="ctr">
              <a:buNone/>
              <a:defRPr>
                <a:solidFill>
                  <a:schemeClr val="tx1">
                    <a:tint val="75000"/>
                  </a:schemeClr>
                </a:solidFill>
              </a:defRPr>
            </a:lvl7pPr>
            <a:lvl8pPr marL="4622658" indent="0" algn="ctr">
              <a:buNone/>
              <a:defRPr>
                <a:solidFill>
                  <a:schemeClr val="tx1">
                    <a:tint val="75000"/>
                  </a:schemeClr>
                </a:solidFill>
              </a:defRPr>
            </a:lvl8pPr>
            <a:lvl9pPr marL="5283037"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2020/3/26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2020/3/26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342900" y="396700"/>
            <a:ext cx="4514850" cy="8452203"/>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2020/3/26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2020/3/26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5778"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4198586"/>
            <a:ext cx="5829300" cy="2166937"/>
          </a:xfrm>
        </p:spPr>
        <p:txBody>
          <a:bodyPr anchor="b"/>
          <a:lstStyle>
            <a:lvl1pPr marL="0" indent="0">
              <a:buNone/>
              <a:defRPr sz="2889">
                <a:solidFill>
                  <a:schemeClr val="tx1">
                    <a:tint val="75000"/>
                  </a:schemeClr>
                </a:solidFill>
              </a:defRPr>
            </a:lvl1pPr>
            <a:lvl2pPr marL="660380" indent="0">
              <a:buNone/>
              <a:defRPr sz="2600">
                <a:solidFill>
                  <a:schemeClr val="tx1">
                    <a:tint val="75000"/>
                  </a:schemeClr>
                </a:solidFill>
              </a:defRPr>
            </a:lvl2pPr>
            <a:lvl3pPr marL="1320759" indent="0">
              <a:buNone/>
              <a:defRPr sz="2311">
                <a:solidFill>
                  <a:schemeClr val="tx1">
                    <a:tint val="75000"/>
                  </a:schemeClr>
                </a:solidFill>
              </a:defRPr>
            </a:lvl3pPr>
            <a:lvl4pPr marL="1981139" indent="0">
              <a:buNone/>
              <a:defRPr sz="2022">
                <a:solidFill>
                  <a:schemeClr val="tx1">
                    <a:tint val="75000"/>
                  </a:schemeClr>
                </a:solidFill>
              </a:defRPr>
            </a:lvl4pPr>
            <a:lvl5pPr marL="2641519" indent="0">
              <a:buNone/>
              <a:defRPr sz="2022">
                <a:solidFill>
                  <a:schemeClr val="tx1">
                    <a:tint val="75000"/>
                  </a:schemeClr>
                </a:solidFill>
              </a:defRPr>
            </a:lvl5pPr>
            <a:lvl6pPr marL="3301898" indent="0">
              <a:buNone/>
              <a:defRPr sz="2022">
                <a:solidFill>
                  <a:schemeClr val="tx1">
                    <a:tint val="75000"/>
                  </a:schemeClr>
                </a:solidFill>
              </a:defRPr>
            </a:lvl6pPr>
            <a:lvl7pPr marL="3962278" indent="0">
              <a:buNone/>
              <a:defRPr sz="2022">
                <a:solidFill>
                  <a:schemeClr val="tx1">
                    <a:tint val="75000"/>
                  </a:schemeClr>
                </a:solidFill>
              </a:defRPr>
            </a:lvl7pPr>
            <a:lvl8pPr marL="4622658" indent="0">
              <a:buNone/>
              <a:defRPr sz="2022">
                <a:solidFill>
                  <a:schemeClr val="tx1">
                    <a:tint val="75000"/>
                  </a:schemeClr>
                </a:solidFill>
              </a:defRPr>
            </a:lvl8pPr>
            <a:lvl9pPr marL="5283037" indent="0">
              <a:buNone/>
              <a:defRPr sz="2022">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2020/3/26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342900" y="2311401"/>
            <a:ext cx="3028950"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486150" y="2311401"/>
            <a:ext cx="3028950"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2020/3/26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69" y="2217385"/>
            <a:ext cx="3031331" cy="924101"/>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69" y="3141486"/>
            <a:ext cx="3031331"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372D545-8467-428C-B4B7-668AFE11EB3F}" type="datetimeFigureOut">
              <a:rPr kumimoji="1" lang="ja-JP" altLang="en-US" smtClean="0"/>
              <a:t>2020/3/26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372D545-8467-428C-B4B7-668AFE11EB3F}" type="datetimeFigureOut">
              <a:rPr kumimoji="1" lang="ja-JP" altLang="en-US" smtClean="0"/>
              <a:t>2020/3/26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72D545-8467-428C-B4B7-668AFE11EB3F}" type="datetimeFigureOut">
              <a:rPr kumimoji="1" lang="ja-JP" altLang="en-US" smtClean="0"/>
              <a:t>2020/3/26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889"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87" y="394406"/>
            <a:ext cx="3833813" cy="8454497"/>
          </a:xfrm>
        </p:spPr>
        <p:txBody>
          <a:bodyPr/>
          <a:lstStyle>
            <a:lvl1pPr>
              <a:defRPr sz="4622"/>
            </a:lvl1pPr>
            <a:lvl2pPr>
              <a:defRPr sz="4044"/>
            </a:lvl2pPr>
            <a:lvl3pPr>
              <a:defRPr sz="3467"/>
            </a:lvl3pPr>
            <a:lvl4pPr>
              <a:defRPr sz="2889"/>
            </a:lvl4pPr>
            <a:lvl5pPr>
              <a:defRPr sz="2889"/>
            </a:lvl5pPr>
            <a:lvl6pPr>
              <a:defRPr sz="2889"/>
            </a:lvl6pPr>
            <a:lvl7pPr>
              <a:defRPr sz="2889"/>
            </a:lvl7pPr>
            <a:lvl8pPr>
              <a:defRPr sz="2889"/>
            </a:lvl8pPr>
            <a:lvl9pPr>
              <a:defRPr sz="2889"/>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0" y="2072923"/>
            <a:ext cx="2256235" cy="6775980"/>
          </a:xfrm>
        </p:spPr>
        <p:txBody>
          <a:bodyPr/>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2020/3/26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889"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4622"/>
            </a:lvl1pPr>
            <a:lvl2pPr marL="660380" indent="0">
              <a:buNone/>
              <a:defRPr sz="4044"/>
            </a:lvl2pPr>
            <a:lvl3pPr marL="1320759" indent="0">
              <a:buNone/>
              <a:defRPr sz="3467"/>
            </a:lvl3pPr>
            <a:lvl4pPr marL="1981139" indent="0">
              <a:buNone/>
              <a:defRPr sz="2889"/>
            </a:lvl4pPr>
            <a:lvl5pPr marL="2641519" indent="0">
              <a:buNone/>
              <a:defRPr sz="2889"/>
            </a:lvl5pPr>
            <a:lvl6pPr marL="3301898" indent="0">
              <a:buNone/>
              <a:defRPr sz="2889"/>
            </a:lvl6pPr>
            <a:lvl7pPr marL="3962278" indent="0">
              <a:buNone/>
              <a:defRPr sz="2889"/>
            </a:lvl7pPr>
            <a:lvl8pPr marL="4622658" indent="0">
              <a:buNone/>
              <a:defRPr sz="2889"/>
            </a:lvl8pPr>
            <a:lvl9pPr marL="5283037" indent="0">
              <a:buNone/>
              <a:defRPr sz="2889"/>
            </a:lvl9pPr>
          </a:lstStyle>
          <a:p>
            <a:r>
              <a:rPr kumimoji="1" lang="ja-JP" altLang="en-US" smtClean="0"/>
              <a:t>図を追加</a:t>
            </a:r>
            <a:endParaRPr kumimoji="1" lang="ja-JP" altLang="en-US"/>
          </a:p>
        </p:txBody>
      </p:sp>
      <p:sp>
        <p:nvSpPr>
          <p:cNvPr id="4" name="テキスト プレースホルダー 3"/>
          <p:cNvSpPr>
            <a:spLocks noGrp="1"/>
          </p:cNvSpPr>
          <p:nvPr>
            <p:ph type="body" sz="half" idx="2"/>
          </p:nvPr>
        </p:nvSpPr>
        <p:spPr>
          <a:xfrm>
            <a:off x="1344216" y="7752822"/>
            <a:ext cx="4114800" cy="1162578"/>
          </a:xfrm>
        </p:spPr>
        <p:txBody>
          <a:bodyPr/>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2020/3/26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733">
                <a:solidFill>
                  <a:schemeClr val="tx1">
                    <a:tint val="75000"/>
                  </a:schemeClr>
                </a:solidFill>
              </a:defRPr>
            </a:lvl1pPr>
          </a:lstStyle>
          <a:p>
            <a:fld id="{7372D545-8467-428C-B4B7-668AFE11EB3F}" type="datetimeFigureOut">
              <a:rPr kumimoji="1" lang="ja-JP" altLang="en-US" smtClean="0"/>
              <a:t>2020/3/26</a:t>
            </a:fld>
            <a:endParaRPr kumimoji="1" lang="ja-JP" altLang="en-US"/>
          </a:p>
        </p:txBody>
      </p:sp>
      <p:sp>
        <p:nvSpPr>
          <p:cNvPr id="5" name="フッター プレースホルダー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733">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733">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320759" rtl="0" eaLnBrk="1" latinLnBrk="0" hangingPunct="1">
        <a:spcBef>
          <a:spcPct val="0"/>
        </a:spcBef>
        <a:buNone/>
        <a:defRPr kumimoji="1" sz="6355" kern="1200">
          <a:solidFill>
            <a:schemeClr val="tx1"/>
          </a:solidFill>
          <a:latin typeface="+mj-lt"/>
          <a:ea typeface="+mj-ea"/>
          <a:cs typeface="+mj-cs"/>
        </a:defRPr>
      </a:lvl1pPr>
    </p:titleStyle>
    <p:bodyStyle>
      <a:lvl1pPr marL="495285" indent="-495285" algn="l" defTabSz="1320759" rtl="0" eaLnBrk="1" latinLnBrk="0" hangingPunct="1">
        <a:spcBef>
          <a:spcPct val="20000"/>
        </a:spcBef>
        <a:buFont typeface="Arial" pitchFamily="34" charset="0"/>
        <a:buChar char="•"/>
        <a:defRPr kumimoji="1" sz="4622" kern="1200">
          <a:solidFill>
            <a:schemeClr val="tx1"/>
          </a:solidFill>
          <a:latin typeface="+mn-lt"/>
          <a:ea typeface="+mn-ea"/>
          <a:cs typeface="+mn-cs"/>
        </a:defRPr>
      </a:lvl1pPr>
      <a:lvl2pPr marL="1073117" indent="-412737" algn="l" defTabSz="1320759" rtl="0" eaLnBrk="1" latinLnBrk="0" hangingPunct="1">
        <a:spcBef>
          <a:spcPct val="20000"/>
        </a:spcBef>
        <a:buFont typeface="Arial" pitchFamily="34" charset="0"/>
        <a:buChar char="–"/>
        <a:defRPr kumimoji="1" sz="4044" kern="1200">
          <a:solidFill>
            <a:schemeClr val="tx1"/>
          </a:solidFill>
          <a:latin typeface="+mn-lt"/>
          <a:ea typeface="+mn-ea"/>
          <a:cs typeface="+mn-cs"/>
        </a:defRPr>
      </a:lvl2pPr>
      <a:lvl3pPr marL="1650949" indent="-330190" algn="l" defTabSz="1320759" rtl="0" eaLnBrk="1" latinLnBrk="0" hangingPunct="1">
        <a:spcBef>
          <a:spcPct val="20000"/>
        </a:spcBef>
        <a:buFont typeface="Arial" pitchFamily="34" charset="0"/>
        <a:buChar char="•"/>
        <a:defRPr kumimoji="1" sz="3467" kern="1200">
          <a:solidFill>
            <a:schemeClr val="tx1"/>
          </a:solidFill>
          <a:latin typeface="+mn-lt"/>
          <a:ea typeface="+mn-ea"/>
          <a:cs typeface="+mn-cs"/>
        </a:defRPr>
      </a:lvl3pPr>
      <a:lvl4pPr marL="2311329"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4pPr>
      <a:lvl5pPr marL="2971709"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5pPr>
      <a:lvl6pPr marL="363208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6pPr>
      <a:lvl7pPr marL="429246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7pPr>
      <a:lvl8pPr marL="495284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8pPr>
      <a:lvl9pPr marL="5613227"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9pPr>
    </p:bodyStyle>
    <p:otherStyle>
      <a:defPPr>
        <a:defRPr lang="ja-JP"/>
      </a:defPPr>
      <a:lvl1pPr marL="0" algn="l" defTabSz="1320759" rtl="0" eaLnBrk="1" latinLnBrk="0" hangingPunct="1">
        <a:defRPr kumimoji="1" sz="2600" kern="1200">
          <a:solidFill>
            <a:schemeClr val="tx1"/>
          </a:solidFill>
          <a:latin typeface="+mn-lt"/>
          <a:ea typeface="+mn-ea"/>
          <a:cs typeface="+mn-cs"/>
        </a:defRPr>
      </a:lvl1pPr>
      <a:lvl2pPr marL="660380" algn="l" defTabSz="1320759" rtl="0" eaLnBrk="1" latinLnBrk="0" hangingPunct="1">
        <a:defRPr kumimoji="1" sz="2600" kern="1200">
          <a:solidFill>
            <a:schemeClr val="tx1"/>
          </a:solidFill>
          <a:latin typeface="+mn-lt"/>
          <a:ea typeface="+mn-ea"/>
          <a:cs typeface="+mn-cs"/>
        </a:defRPr>
      </a:lvl2pPr>
      <a:lvl3pPr marL="1320759" algn="l" defTabSz="1320759" rtl="0" eaLnBrk="1" latinLnBrk="0" hangingPunct="1">
        <a:defRPr kumimoji="1" sz="2600" kern="1200">
          <a:solidFill>
            <a:schemeClr val="tx1"/>
          </a:solidFill>
          <a:latin typeface="+mn-lt"/>
          <a:ea typeface="+mn-ea"/>
          <a:cs typeface="+mn-cs"/>
        </a:defRPr>
      </a:lvl3pPr>
      <a:lvl4pPr marL="1981139" algn="l" defTabSz="1320759" rtl="0" eaLnBrk="1" latinLnBrk="0" hangingPunct="1">
        <a:defRPr kumimoji="1" sz="2600" kern="1200">
          <a:solidFill>
            <a:schemeClr val="tx1"/>
          </a:solidFill>
          <a:latin typeface="+mn-lt"/>
          <a:ea typeface="+mn-ea"/>
          <a:cs typeface="+mn-cs"/>
        </a:defRPr>
      </a:lvl4pPr>
      <a:lvl5pPr marL="2641519" algn="l" defTabSz="1320759" rtl="0" eaLnBrk="1" latinLnBrk="0" hangingPunct="1">
        <a:defRPr kumimoji="1" sz="2600" kern="1200">
          <a:solidFill>
            <a:schemeClr val="tx1"/>
          </a:solidFill>
          <a:latin typeface="+mn-lt"/>
          <a:ea typeface="+mn-ea"/>
          <a:cs typeface="+mn-cs"/>
        </a:defRPr>
      </a:lvl5pPr>
      <a:lvl6pPr marL="3301898" algn="l" defTabSz="1320759" rtl="0" eaLnBrk="1" latinLnBrk="0" hangingPunct="1">
        <a:defRPr kumimoji="1" sz="2600" kern="1200">
          <a:solidFill>
            <a:schemeClr val="tx1"/>
          </a:solidFill>
          <a:latin typeface="+mn-lt"/>
          <a:ea typeface="+mn-ea"/>
          <a:cs typeface="+mn-cs"/>
        </a:defRPr>
      </a:lvl6pPr>
      <a:lvl7pPr marL="3962278" algn="l" defTabSz="1320759" rtl="0" eaLnBrk="1" latinLnBrk="0" hangingPunct="1">
        <a:defRPr kumimoji="1" sz="2600" kern="1200">
          <a:solidFill>
            <a:schemeClr val="tx1"/>
          </a:solidFill>
          <a:latin typeface="+mn-lt"/>
          <a:ea typeface="+mn-ea"/>
          <a:cs typeface="+mn-cs"/>
        </a:defRPr>
      </a:lvl7pPr>
      <a:lvl8pPr marL="4622658" algn="l" defTabSz="1320759" rtl="0" eaLnBrk="1" latinLnBrk="0" hangingPunct="1">
        <a:defRPr kumimoji="1" sz="2600" kern="1200">
          <a:solidFill>
            <a:schemeClr val="tx1"/>
          </a:solidFill>
          <a:latin typeface="+mn-lt"/>
          <a:ea typeface="+mn-ea"/>
          <a:cs typeface="+mn-cs"/>
        </a:defRPr>
      </a:lvl8pPr>
      <a:lvl9pPr marL="5283037" algn="l" defTabSz="1320759" rtl="0" eaLnBrk="1" latinLnBrk="0" hangingPunct="1">
        <a:defRPr kumimoji="1"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233961" y="1136576"/>
            <a:ext cx="6408712" cy="696489"/>
          </a:xfrm>
          <a:prstGeom prst="roundRect">
            <a:avLst/>
          </a:prstGeom>
          <a:solidFill>
            <a:schemeClr val="accent2"/>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900" b="1" dirty="0" smtClean="0">
                <a:solidFill>
                  <a:schemeClr val="bg1"/>
                </a:solidFill>
                <a:latin typeface="メイリオ" panose="020B0604030504040204" pitchFamily="50" charset="-128"/>
                <a:ea typeface="メイリオ" panose="020B0604030504040204" pitchFamily="50" charset="-128"/>
              </a:rPr>
              <a:t>お金、仕事、住宅など、生活に関する相談窓口のご案内</a:t>
            </a:r>
            <a:endParaRPr kumimoji="1" lang="ja-JP" altLang="en-US" sz="1900" b="1" dirty="0">
              <a:solidFill>
                <a:schemeClr val="bg1"/>
              </a:solidFill>
              <a:latin typeface="メイリオ" panose="020B0604030504040204" pitchFamily="50" charset="-128"/>
              <a:ea typeface="メイリオ" panose="020B0604030504040204" pitchFamily="50" charset="-128"/>
            </a:endParaRPr>
          </a:p>
        </p:txBody>
      </p:sp>
      <p:sp>
        <p:nvSpPr>
          <p:cNvPr id="5" name="テキスト ボックス 4"/>
          <p:cNvSpPr txBox="1"/>
          <p:nvPr/>
        </p:nvSpPr>
        <p:spPr>
          <a:xfrm>
            <a:off x="260648" y="345285"/>
            <a:ext cx="4536504" cy="646331"/>
          </a:xfrm>
          <a:prstGeom prst="rect">
            <a:avLst/>
          </a:prstGeom>
          <a:noFill/>
        </p:spPr>
        <p:txBody>
          <a:bodyPr wrap="square" rtlCol="0">
            <a:spAutoFit/>
          </a:bodyPr>
          <a:lstStyle/>
          <a:p>
            <a:r>
              <a:rPr kumimoji="1" lang="ja-JP" altLang="en-US" dirty="0" smtClean="0">
                <a:latin typeface="メイリオ" panose="020B0604030504040204" pitchFamily="50" charset="-128"/>
                <a:ea typeface="メイリオ" panose="020B0604030504040204" pitchFamily="50" charset="-128"/>
              </a:rPr>
              <a:t>新型コロナウイルス感染症の影響を受け、生活にお悩みの皆さまへ</a:t>
            </a:r>
            <a:endParaRPr kumimoji="1" lang="ja-JP" altLang="en-US" dirty="0">
              <a:latin typeface="メイリオ" panose="020B0604030504040204" pitchFamily="50" charset="-128"/>
              <a:ea typeface="メイリオ" panose="020B0604030504040204" pitchFamily="50" charset="-128"/>
            </a:endParaRPr>
          </a:p>
        </p:txBody>
      </p:sp>
      <p:sp>
        <p:nvSpPr>
          <p:cNvPr id="9" name="テキスト ボックス 8"/>
          <p:cNvSpPr txBox="1"/>
          <p:nvPr/>
        </p:nvSpPr>
        <p:spPr>
          <a:xfrm>
            <a:off x="5877272" y="24714"/>
            <a:ext cx="980728" cy="276999"/>
          </a:xfrm>
          <a:prstGeom prst="rect">
            <a:avLst/>
          </a:prstGeom>
          <a:noFill/>
        </p:spPr>
        <p:txBody>
          <a:bodyPr wrap="square" rtlCol="0">
            <a:spAutoFit/>
          </a:bodyPr>
          <a:lstStyle/>
          <a:p>
            <a:pPr algn="ctr"/>
            <a:r>
              <a:rPr kumimoji="1" lang="ja-JP" altLang="en-US" sz="1200" dirty="0" smtClean="0"/>
              <a:t>（別紙１）</a:t>
            </a:r>
            <a:endParaRPr kumimoji="1" lang="ja-JP" altLang="en-US" sz="1200" dirty="0"/>
          </a:p>
        </p:txBody>
      </p:sp>
      <p:sp>
        <p:nvSpPr>
          <p:cNvPr id="10" name="テキスト ボックス 9"/>
          <p:cNvSpPr txBox="1"/>
          <p:nvPr/>
        </p:nvSpPr>
        <p:spPr>
          <a:xfrm>
            <a:off x="233961" y="2043405"/>
            <a:ext cx="6408712" cy="2157001"/>
          </a:xfrm>
          <a:prstGeom prst="rect">
            <a:avLst/>
          </a:prstGeom>
          <a:noFill/>
        </p:spPr>
        <p:txBody>
          <a:bodyPr wrap="square" rtlCol="0">
            <a:spAutoFit/>
          </a:bodyPr>
          <a:lstStyle/>
          <a:p>
            <a:pPr>
              <a:lnSpc>
                <a:spcPts val="2300"/>
              </a:lnSpc>
            </a:pPr>
            <a:r>
              <a:rPr kumimoji="1" lang="ja-JP" altLang="en-US" sz="1600" dirty="0" smtClean="0">
                <a:latin typeface="メイリオ" panose="020B0604030504040204" pitchFamily="50" charset="-128"/>
                <a:ea typeface="メイリオ" panose="020B0604030504040204" pitchFamily="50" charset="-128"/>
              </a:rPr>
              <a:t>　新型コロナウイルス感染症の拡大により、収入が減ってしまい、家計が苦しいなど、生活のことでお悩みはありませんか？</a:t>
            </a:r>
            <a:endParaRPr kumimoji="1" lang="en-US" altLang="ja-JP" sz="1600" dirty="0" smtClean="0">
              <a:latin typeface="メイリオ" panose="020B0604030504040204" pitchFamily="50" charset="-128"/>
              <a:ea typeface="メイリオ" panose="020B0604030504040204" pitchFamily="50" charset="-128"/>
            </a:endParaRPr>
          </a:p>
          <a:p>
            <a:pPr>
              <a:lnSpc>
                <a:spcPts val="2300"/>
              </a:lnSpc>
            </a:pPr>
            <a:r>
              <a:rPr lang="ja-JP" altLang="en-US" sz="1600" dirty="0" smtClean="0">
                <a:latin typeface="メイリオ" panose="020B0604030504040204" pitchFamily="50" charset="-128"/>
                <a:ea typeface="メイリオ" panose="020B0604030504040204" pitchFamily="50" charset="-128"/>
              </a:rPr>
              <a:t>　</a:t>
            </a:r>
            <a:r>
              <a:rPr lang="ja-JP" altLang="en-US" sz="1600" u="heavy" dirty="0" smtClean="0">
                <a:uFill>
                  <a:solidFill>
                    <a:schemeClr val="accent6"/>
                  </a:solidFill>
                </a:uFill>
                <a:latin typeface="メイリオ" panose="020B0604030504040204" pitchFamily="50" charset="-128"/>
                <a:ea typeface="メイリオ" panose="020B0604030504040204" pitchFamily="50" charset="-128"/>
              </a:rPr>
              <a:t>○○市町村では</a:t>
            </a:r>
            <a:r>
              <a:rPr lang="ja-JP" altLang="en-US" sz="1600" u="heavy" dirty="0" smtClean="0">
                <a:uFill>
                  <a:solidFill>
                    <a:schemeClr val="accent6"/>
                  </a:solidFill>
                </a:uFill>
                <a:latin typeface="メイリオ" panose="020B0604030504040204" pitchFamily="50" charset="-128"/>
                <a:ea typeface="メイリオ" panose="020B0604030504040204" pitchFamily="50" charset="-128"/>
              </a:rPr>
              <a:t>、相談窓口を設け、日々の生活のこと、仕事のことなど、専門の相談員がお話を聞かせていただきながら、解決に向けた提案や、解決までのお手伝いをします。</a:t>
            </a:r>
            <a:r>
              <a:rPr kumimoji="1" lang="ja-JP" altLang="en-US" sz="1600" dirty="0" smtClean="0">
                <a:latin typeface="メイリオ" panose="020B0604030504040204" pitchFamily="50" charset="-128"/>
                <a:ea typeface="メイリオ" panose="020B0604030504040204" pitchFamily="50" charset="-128"/>
              </a:rPr>
              <a:t>おひとりで抱え込まずに、どのようなことでも結構ですので、まずはお話をお聞かせ下さい。</a:t>
            </a:r>
            <a:endParaRPr kumimoji="1" lang="en-US" altLang="ja-JP" sz="1600" dirty="0" smtClean="0">
              <a:latin typeface="メイリオ" panose="020B0604030504040204" pitchFamily="50" charset="-128"/>
              <a:ea typeface="メイリオ" panose="020B0604030504040204" pitchFamily="50" charset="-128"/>
            </a:endParaRPr>
          </a:p>
        </p:txBody>
      </p:sp>
      <p:sp>
        <p:nvSpPr>
          <p:cNvPr id="23" name="角丸四角形 22"/>
          <p:cNvSpPr/>
          <p:nvPr/>
        </p:nvSpPr>
        <p:spPr>
          <a:xfrm>
            <a:off x="224644" y="7942178"/>
            <a:ext cx="6408712" cy="1858941"/>
          </a:xfrm>
          <a:prstGeom prst="roundRect">
            <a:avLst>
              <a:gd name="adj" fmla="val 8747"/>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4" name="テキスト ボックス 23"/>
          <p:cNvSpPr txBox="1"/>
          <p:nvPr/>
        </p:nvSpPr>
        <p:spPr>
          <a:xfrm>
            <a:off x="260648" y="8040052"/>
            <a:ext cx="1512168" cy="369332"/>
          </a:xfrm>
          <a:prstGeom prst="rect">
            <a:avLst/>
          </a:prstGeom>
          <a:noFill/>
        </p:spPr>
        <p:txBody>
          <a:bodyPr wrap="square" rtlCol="0">
            <a:spAutoFit/>
          </a:bodyPr>
          <a:lstStyle/>
          <a:p>
            <a:r>
              <a:rPr kumimoji="1" lang="ja-JP" altLang="en-US" dirty="0" smtClean="0">
                <a:latin typeface="メイリオ" panose="020B0604030504040204" pitchFamily="50" charset="-128"/>
                <a:ea typeface="メイリオ" panose="020B0604030504040204" pitchFamily="50" charset="-128"/>
              </a:rPr>
              <a:t>お問合せ先</a:t>
            </a:r>
            <a:endParaRPr kumimoji="1" lang="ja-JP" altLang="en-US" dirty="0">
              <a:latin typeface="メイリオ" panose="020B0604030504040204" pitchFamily="50" charset="-128"/>
              <a:ea typeface="メイリオ" panose="020B0604030504040204" pitchFamily="50" charset="-128"/>
            </a:endParaRPr>
          </a:p>
        </p:txBody>
      </p:sp>
      <p:sp>
        <p:nvSpPr>
          <p:cNvPr id="26" name="テキスト ボックス 25"/>
          <p:cNvSpPr txBox="1"/>
          <p:nvPr/>
        </p:nvSpPr>
        <p:spPr>
          <a:xfrm>
            <a:off x="470055" y="8439208"/>
            <a:ext cx="4471113" cy="1361911"/>
          </a:xfrm>
          <a:prstGeom prst="rect">
            <a:avLst/>
          </a:prstGeom>
          <a:noFill/>
        </p:spPr>
        <p:txBody>
          <a:bodyPr wrap="square" rtlCol="0">
            <a:spAutoFit/>
          </a:bodyPr>
          <a:lstStyle/>
          <a:p>
            <a:pPr>
              <a:lnSpc>
                <a:spcPts val="2880"/>
              </a:lnSpc>
            </a:pPr>
            <a:r>
              <a:rPr kumimoji="1" lang="ja-JP" altLang="en-US" sz="2000" u="sng" dirty="0" smtClean="0">
                <a:latin typeface="メイリオ" panose="020B0604030504040204" pitchFamily="50" charset="-128"/>
                <a:ea typeface="メイリオ" panose="020B0604030504040204" pitchFamily="50" charset="-128"/>
              </a:rPr>
              <a:t>●●●●●●●</a:t>
            </a:r>
            <a:r>
              <a:rPr kumimoji="1" lang="ja-JP" altLang="en-US" sz="1200" u="sng" dirty="0" smtClean="0">
                <a:latin typeface="メイリオ" panose="020B0604030504040204" pitchFamily="50" charset="-128"/>
                <a:ea typeface="メイリオ" panose="020B0604030504040204" pitchFamily="50" charset="-128"/>
              </a:rPr>
              <a:t>（</a:t>
            </a:r>
            <a:r>
              <a:rPr kumimoji="1" lang="en-US" altLang="ja-JP" sz="1200" u="sng" dirty="0" smtClean="0">
                <a:latin typeface="メイリオ" panose="020B0604030504040204" pitchFamily="50" charset="-128"/>
                <a:ea typeface="メイリオ" panose="020B0604030504040204" pitchFamily="50" charset="-128"/>
              </a:rPr>
              <a:t>※</a:t>
            </a:r>
            <a:r>
              <a:rPr kumimoji="1" lang="ja-JP" altLang="en-US" sz="1200" u="sng" dirty="0" smtClean="0">
                <a:latin typeface="メイリオ" panose="020B0604030504040204" pitchFamily="50" charset="-128"/>
                <a:ea typeface="メイリオ" panose="020B0604030504040204" pitchFamily="50" charset="-128"/>
              </a:rPr>
              <a:t>自立相談支援機関の窓口名称）</a:t>
            </a:r>
            <a:endParaRPr kumimoji="1" lang="en-US" altLang="ja-JP" sz="2000" u="sng" dirty="0" smtClean="0">
              <a:latin typeface="メイリオ" panose="020B0604030504040204" pitchFamily="50" charset="-128"/>
              <a:ea typeface="メイリオ" panose="020B0604030504040204" pitchFamily="50" charset="-128"/>
            </a:endParaRPr>
          </a:p>
          <a:p>
            <a:endParaRPr kumimoji="1" lang="en-US" altLang="ja-JP" sz="1000" dirty="0" smtClean="0">
              <a:latin typeface="メイリオ" panose="020B0604030504040204" pitchFamily="50" charset="-128"/>
              <a:ea typeface="メイリオ" panose="020B0604030504040204" pitchFamily="50" charset="-128"/>
            </a:endParaRPr>
          </a:p>
          <a:p>
            <a:pPr>
              <a:lnSpc>
                <a:spcPts val="2880"/>
              </a:lnSpc>
            </a:pPr>
            <a:r>
              <a:rPr kumimoji="1" lang="ja-JP" altLang="en-US" sz="2000" dirty="0" smtClean="0">
                <a:latin typeface="メイリオ" panose="020B0604030504040204" pitchFamily="50" charset="-128"/>
                <a:ea typeface="メイリオ" panose="020B0604030504040204" pitchFamily="50" charset="-128"/>
              </a:rPr>
              <a:t>電話：●●●●●●●●●●●●</a:t>
            </a:r>
            <a:endParaRPr kumimoji="1" lang="en-US" altLang="ja-JP" sz="2400" dirty="0" smtClean="0">
              <a:latin typeface="メイリオ" panose="020B0604030504040204" pitchFamily="50" charset="-128"/>
              <a:ea typeface="メイリオ" panose="020B0604030504040204" pitchFamily="50" charset="-128"/>
            </a:endParaRPr>
          </a:p>
          <a:p>
            <a:pPr>
              <a:lnSpc>
                <a:spcPts val="2880"/>
              </a:lnSpc>
            </a:pPr>
            <a:r>
              <a:rPr kumimoji="1" lang="ja-JP" altLang="en-US" sz="1400" dirty="0" smtClean="0">
                <a:latin typeface="メイリオ" panose="020B0604030504040204" pitchFamily="50" charset="-128"/>
                <a:ea typeface="メイリオ" panose="020B0604030504040204" pitchFamily="50" charset="-128"/>
              </a:rPr>
              <a:t>受付時間：（月～金曜日　</a:t>
            </a:r>
            <a:r>
              <a:rPr kumimoji="1" lang="en-US" altLang="ja-JP" sz="1400" dirty="0" smtClean="0">
                <a:latin typeface="メイリオ" panose="020B0604030504040204" pitchFamily="50" charset="-128"/>
                <a:ea typeface="メイリオ" panose="020B0604030504040204" pitchFamily="50" charset="-128"/>
              </a:rPr>
              <a:t>9:00</a:t>
            </a:r>
            <a:r>
              <a:rPr kumimoji="1" lang="ja-JP" altLang="en-US" sz="1400" dirty="0" smtClean="0">
                <a:latin typeface="メイリオ" panose="020B0604030504040204" pitchFamily="50" charset="-128"/>
                <a:ea typeface="メイリオ" panose="020B0604030504040204" pitchFamily="50" charset="-128"/>
              </a:rPr>
              <a:t>～</a:t>
            </a:r>
            <a:r>
              <a:rPr kumimoji="1" lang="en-US" altLang="ja-JP" sz="1400" dirty="0" smtClean="0">
                <a:latin typeface="メイリオ" panose="020B0604030504040204" pitchFamily="50" charset="-128"/>
                <a:ea typeface="メイリオ" panose="020B0604030504040204" pitchFamily="50" charset="-128"/>
              </a:rPr>
              <a:t>17:00 </a:t>
            </a:r>
            <a:r>
              <a:rPr kumimoji="1" lang="ja-JP" altLang="en-US" sz="1400" dirty="0" smtClean="0">
                <a:latin typeface="メイリオ" panose="020B0604030504040204" pitchFamily="50" charset="-128"/>
                <a:ea typeface="メイリオ" panose="020B0604030504040204" pitchFamily="50" charset="-128"/>
              </a:rPr>
              <a:t>等）</a:t>
            </a:r>
            <a:endParaRPr kumimoji="1" lang="ja-JP" altLang="en-US" sz="1400" dirty="0">
              <a:latin typeface="メイリオ" panose="020B0604030504040204" pitchFamily="50" charset="-128"/>
              <a:ea typeface="メイリオ" panose="020B0604030504040204" pitchFamily="50" charset="-128"/>
            </a:endParaRPr>
          </a:p>
        </p:txBody>
      </p:sp>
      <p:sp>
        <p:nvSpPr>
          <p:cNvPr id="11" name="正方形/長方形 10"/>
          <p:cNvSpPr/>
          <p:nvPr/>
        </p:nvSpPr>
        <p:spPr>
          <a:xfrm>
            <a:off x="4941168" y="8300222"/>
            <a:ext cx="1489049" cy="1405306"/>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住所、地図等</a:t>
            </a:r>
            <a:endParaRPr kumimoji="1" lang="ja-JP" altLang="en-US" dirty="0">
              <a:solidFill>
                <a:schemeClr val="tx1"/>
              </a:solidFill>
            </a:endParaRPr>
          </a:p>
        </p:txBody>
      </p:sp>
      <p:sp>
        <p:nvSpPr>
          <p:cNvPr id="6" name="角丸四角形 5"/>
          <p:cNvSpPr/>
          <p:nvPr/>
        </p:nvSpPr>
        <p:spPr>
          <a:xfrm>
            <a:off x="5198597" y="350436"/>
            <a:ext cx="1476164" cy="575267"/>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latin typeface="ＤＦ特太ゴシック体" panose="020B0509000000000000" pitchFamily="49" charset="-128"/>
                <a:ea typeface="ＤＦ特太ゴシック体" panose="020B0509000000000000" pitchFamily="49" charset="-128"/>
              </a:rPr>
              <a:t>相談無料</a:t>
            </a:r>
            <a:endParaRPr kumimoji="1" lang="ja-JP" altLang="en-US" sz="2000" dirty="0">
              <a:latin typeface="ＤＦ特太ゴシック体" panose="020B0509000000000000" pitchFamily="49" charset="-128"/>
              <a:ea typeface="ＤＦ特太ゴシック体" panose="020B0509000000000000" pitchFamily="49" charset="-128"/>
            </a:endParaRPr>
          </a:p>
        </p:txBody>
      </p:sp>
      <p:pic>
        <p:nvPicPr>
          <p:cNvPr id="8" name="図 7"/>
          <p:cNvPicPr>
            <a:picLocks noChangeAspect="1"/>
          </p:cNvPicPr>
          <p:nvPr/>
        </p:nvPicPr>
        <p:blipFill>
          <a:blip r:embed="rId2"/>
          <a:stretch>
            <a:fillRect/>
          </a:stretch>
        </p:blipFill>
        <p:spPr>
          <a:xfrm>
            <a:off x="2175477" y="5792786"/>
            <a:ext cx="2215414" cy="1981202"/>
          </a:xfrm>
          <a:prstGeom prst="rect">
            <a:avLst/>
          </a:prstGeom>
        </p:spPr>
      </p:pic>
      <p:sp>
        <p:nvSpPr>
          <p:cNvPr id="15" name="雲形吹き出し 14"/>
          <p:cNvSpPr/>
          <p:nvPr/>
        </p:nvSpPr>
        <p:spPr>
          <a:xfrm>
            <a:off x="3337971" y="4402483"/>
            <a:ext cx="2243130" cy="864096"/>
          </a:xfrm>
          <a:prstGeom prst="cloudCallout">
            <a:avLst>
              <a:gd name="adj1" fmla="val -36832"/>
              <a:gd name="adj2" fmla="val 106830"/>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メイリオ" panose="020B0604030504040204" pitchFamily="50" charset="-128"/>
                <a:ea typeface="メイリオ" panose="020B0604030504040204" pitchFamily="50" charset="-128"/>
              </a:rPr>
              <a:t>失業して、</a:t>
            </a:r>
            <a:endParaRPr kumimoji="1" lang="en-US" altLang="ja-JP" sz="1400"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400" dirty="0" smtClean="0">
                <a:solidFill>
                  <a:schemeClr val="tx1"/>
                </a:solidFill>
                <a:latin typeface="メイリオ" panose="020B0604030504040204" pitchFamily="50" charset="-128"/>
                <a:ea typeface="メイリオ" panose="020B0604030504040204" pitchFamily="50" charset="-128"/>
              </a:rPr>
              <a:t>家賃が払えない</a:t>
            </a:r>
            <a:endParaRPr kumimoji="1" lang="ja-JP" altLang="en-US" sz="1400" dirty="0">
              <a:solidFill>
                <a:schemeClr val="tx1"/>
              </a:solidFill>
              <a:latin typeface="メイリオ" panose="020B0604030504040204" pitchFamily="50" charset="-128"/>
              <a:ea typeface="メイリオ" panose="020B0604030504040204" pitchFamily="50" charset="-128"/>
            </a:endParaRPr>
          </a:p>
        </p:txBody>
      </p:sp>
      <p:sp>
        <p:nvSpPr>
          <p:cNvPr id="16" name="雲形吹き出し 15"/>
          <p:cNvSpPr/>
          <p:nvPr/>
        </p:nvSpPr>
        <p:spPr>
          <a:xfrm>
            <a:off x="158162" y="5325867"/>
            <a:ext cx="1775078" cy="864096"/>
          </a:xfrm>
          <a:prstGeom prst="cloudCallout">
            <a:avLst>
              <a:gd name="adj1" fmla="val 67524"/>
              <a:gd name="adj2" fmla="val 48200"/>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メイリオ" panose="020B0604030504040204" pitchFamily="50" charset="-128"/>
                <a:ea typeface="メイリオ" panose="020B0604030504040204" pitchFamily="50" charset="-128"/>
              </a:rPr>
              <a:t>公共料金に</a:t>
            </a:r>
            <a:endParaRPr kumimoji="1" lang="en-US" altLang="ja-JP" sz="1400"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400" dirty="0" smtClean="0">
                <a:solidFill>
                  <a:schemeClr val="tx1"/>
                </a:solidFill>
                <a:latin typeface="メイリオ" panose="020B0604030504040204" pitchFamily="50" charset="-128"/>
                <a:ea typeface="メイリオ" panose="020B0604030504040204" pitchFamily="50" charset="-128"/>
              </a:rPr>
              <a:t>滞納がある</a:t>
            </a:r>
            <a:endParaRPr kumimoji="1" lang="ja-JP" altLang="en-US" sz="1400" dirty="0">
              <a:solidFill>
                <a:schemeClr val="tx1"/>
              </a:solidFill>
              <a:latin typeface="メイリオ" panose="020B0604030504040204" pitchFamily="50" charset="-128"/>
              <a:ea typeface="メイリオ" panose="020B0604030504040204" pitchFamily="50" charset="-128"/>
            </a:endParaRPr>
          </a:p>
        </p:txBody>
      </p:sp>
      <p:sp>
        <p:nvSpPr>
          <p:cNvPr id="17" name="雲形吹き出し 16"/>
          <p:cNvSpPr/>
          <p:nvPr/>
        </p:nvSpPr>
        <p:spPr>
          <a:xfrm>
            <a:off x="4459536" y="5351997"/>
            <a:ext cx="2218354" cy="864096"/>
          </a:xfrm>
          <a:prstGeom prst="cloudCallout">
            <a:avLst>
              <a:gd name="adj1" fmla="val -64044"/>
              <a:gd name="adj2" fmla="val 38190"/>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メイリオ" panose="020B0604030504040204" pitchFamily="50" charset="-128"/>
                <a:ea typeface="メイリオ" panose="020B0604030504040204" pitchFamily="50" charset="-128"/>
              </a:rPr>
              <a:t>求職活動が</a:t>
            </a:r>
            <a:endParaRPr kumimoji="1" lang="en-US" altLang="ja-JP" sz="1400"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400" dirty="0" smtClean="0">
                <a:solidFill>
                  <a:schemeClr val="tx1"/>
                </a:solidFill>
                <a:latin typeface="メイリオ" panose="020B0604030504040204" pitchFamily="50" charset="-128"/>
                <a:ea typeface="メイリオ" panose="020B0604030504040204" pitchFamily="50" charset="-128"/>
              </a:rPr>
              <a:t>うまくいかない</a:t>
            </a:r>
            <a:endParaRPr kumimoji="1" lang="ja-JP" altLang="en-US" sz="1400" dirty="0">
              <a:solidFill>
                <a:schemeClr val="tx1"/>
              </a:solidFill>
              <a:latin typeface="メイリオ" panose="020B0604030504040204" pitchFamily="50" charset="-128"/>
              <a:ea typeface="メイリオ" panose="020B0604030504040204" pitchFamily="50" charset="-128"/>
            </a:endParaRPr>
          </a:p>
        </p:txBody>
      </p:sp>
      <p:sp>
        <p:nvSpPr>
          <p:cNvPr id="18" name="雲形吹き出し 17"/>
          <p:cNvSpPr/>
          <p:nvPr/>
        </p:nvSpPr>
        <p:spPr>
          <a:xfrm>
            <a:off x="4612082" y="6285586"/>
            <a:ext cx="1913262" cy="864096"/>
          </a:xfrm>
          <a:prstGeom prst="cloudCallout">
            <a:avLst>
              <a:gd name="adj1" fmla="val -64044"/>
              <a:gd name="adj2" fmla="val 38190"/>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メイリオ" panose="020B0604030504040204" pitchFamily="50" charset="-128"/>
                <a:ea typeface="メイリオ" panose="020B0604030504040204" pitchFamily="50" charset="-128"/>
              </a:rPr>
              <a:t>債務の返済で</a:t>
            </a:r>
            <a:endParaRPr kumimoji="1" lang="en-US" altLang="ja-JP" sz="1400"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400" dirty="0" smtClean="0">
                <a:solidFill>
                  <a:schemeClr val="tx1"/>
                </a:solidFill>
                <a:latin typeface="メイリオ" panose="020B0604030504040204" pitchFamily="50" charset="-128"/>
                <a:ea typeface="メイリオ" panose="020B0604030504040204" pitchFamily="50" charset="-128"/>
              </a:rPr>
              <a:t>困っている</a:t>
            </a:r>
            <a:endParaRPr kumimoji="1" lang="ja-JP" altLang="en-US" sz="1400" dirty="0">
              <a:solidFill>
                <a:schemeClr val="tx1"/>
              </a:solidFill>
              <a:latin typeface="メイリオ" panose="020B0604030504040204" pitchFamily="50" charset="-128"/>
              <a:ea typeface="メイリオ" panose="020B0604030504040204" pitchFamily="50" charset="-128"/>
            </a:endParaRPr>
          </a:p>
        </p:txBody>
      </p:sp>
      <p:sp>
        <p:nvSpPr>
          <p:cNvPr id="7" name="雲形吹き出し 6"/>
          <p:cNvSpPr/>
          <p:nvPr/>
        </p:nvSpPr>
        <p:spPr>
          <a:xfrm>
            <a:off x="1016732" y="4322186"/>
            <a:ext cx="1950833" cy="864096"/>
          </a:xfrm>
          <a:prstGeom prst="cloudCallout">
            <a:avLst>
              <a:gd name="adj1" fmla="val 46253"/>
              <a:gd name="adj2" fmla="val 105400"/>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メイリオ" panose="020B0604030504040204" pitchFamily="50" charset="-128"/>
                <a:ea typeface="メイリオ" panose="020B0604030504040204" pitchFamily="50" charset="-128"/>
              </a:rPr>
              <a:t>収入が減って家計が苦しい</a:t>
            </a:r>
            <a:endParaRPr kumimoji="1" lang="ja-JP" altLang="en-US" sz="1400" dirty="0">
              <a:solidFill>
                <a:schemeClr val="tx1"/>
              </a:solidFill>
              <a:latin typeface="メイリオ" panose="020B0604030504040204" pitchFamily="50" charset="-128"/>
              <a:ea typeface="メイリオ" panose="020B0604030504040204" pitchFamily="50" charset="-128"/>
            </a:endParaRPr>
          </a:p>
        </p:txBody>
      </p:sp>
      <p:sp>
        <p:nvSpPr>
          <p:cNvPr id="19" name="雲形吹き出し 18"/>
          <p:cNvSpPr/>
          <p:nvPr/>
        </p:nvSpPr>
        <p:spPr>
          <a:xfrm>
            <a:off x="158162" y="6429840"/>
            <a:ext cx="1775078" cy="864096"/>
          </a:xfrm>
          <a:prstGeom prst="cloudCallout">
            <a:avLst>
              <a:gd name="adj1" fmla="val 78662"/>
              <a:gd name="adj2" fmla="val 21030"/>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メイリオ" panose="020B0604030504040204" pitchFamily="50" charset="-128"/>
                <a:ea typeface="メイリオ" panose="020B0604030504040204" pitchFamily="50" charset="-128"/>
              </a:rPr>
              <a:t>相談相手が</a:t>
            </a:r>
            <a:endParaRPr kumimoji="1" lang="en-US" altLang="ja-JP" sz="1400"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400" dirty="0" smtClean="0">
                <a:solidFill>
                  <a:schemeClr val="tx1"/>
                </a:solidFill>
                <a:latin typeface="メイリオ" panose="020B0604030504040204" pitchFamily="50" charset="-128"/>
                <a:ea typeface="メイリオ" panose="020B0604030504040204" pitchFamily="50" charset="-128"/>
              </a:rPr>
              <a:t>いない</a:t>
            </a:r>
            <a:endParaRPr kumimoji="1" lang="ja-JP" altLang="en-US" sz="1400"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3122123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188640" y="3296816"/>
            <a:ext cx="6552728" cy="6547018"/>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188640" y="200472"/>
            <a:ext cx="6552728" cy="288032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フローチャート: 手操作入力 23"/>
          <p:cNvSpPr/>
          <p:nvPr/>
        </p:nvSpPr>
        <p:spPr>
          <a:xfrm rot="5400000" flipH="1">
            <a:off x="1976353" y="-1570975"/>
            <a:ext cx="396569" cy="3948882"/>
          </a:xfrm>
          <a:prstGeom prst="flowChartManualInpu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kumimoji="1" lang="ja-JP" altLang="en-US" dirty="0" smtClean="0">
                <a:solidFill>
                  <a:schemeClr val="bg1"/>
                </a:solidFill>
                <a:latin typeface="メイリオ" panose="020B0604030504040204" pitchFamily="50" charset="-128"/>
                <a:ea typeface="メイリオ" panose="020B0604030504040204" pitchFamily="50" charset="-128"/>
              </a:rPr>
              <a:t>相談の流れ</a:t>
            </a:r>
            <a:r>
              <a:rPr kumimoji="1" lang="ja-JP" altLang="en-US" sz="1400" dirty="0" smtClean="0">
                <a:solidFill>
                  <a:schemeClr val="bg1"/>
                </a:solidFill>
                <a:latin typeface="メイリオ" panose="020B0604030504040204" pitchFamily="50" charset="-128"/>
                <a:ea typeface="メイリオ" panose="020B0604030504040204" pitchFamily="50" charset="-128"/>
              </a:rPr>
              <a:t>（自立相談支援事業）</a:t>
            </a:r>
            <a:endParaRPr kumimoji="1" lang="ja-JP" altLang="en-US" dirty="0">
              <a:solidFill>
                <a:schemeClr val="bg1"/>
              </a:solidFill>
              <a:latin typeface="メイリオ" panose="020B0604030504040204" pitchFamily="50" charset="-128"/>
              <a:ea typeface="メイリオ" panose="020B0604030504040204" pitchFamily="50" charset="-128"/>
            </a:endParaRPr>
          </a:p>
        </p:txBody>
      </p:sp>
      <p:sp>
        <p:nvSpPr>
          <p:cNvPr id="25" name="角丸四角形 24"/>
          <p:cNvSpPr/>
          <p:nvPr/>
        </p:nvSpPr>
        <p:spPr>
          <a:xfrm>
            <a:off x="332656" y="806504"/>
            <a:ext cx="432048" cy="194644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400" dirty="0" smtClean="0">
                <a:latin typeface="メイリオ" panose="020B0604030504040204" pitchFamily="50" charset="-128"/>
                <a:ea typeface="メイリオ" panose="020B0604030504040204" pitchFamily="50" charset="-128"/>
              </a:rPr>
              <a:t>相談の受付</a:t>
            </a:r>
            <a:endParaRPr kumimoji="1" lang="ja-JP" altLang="en-US" sz="1400" dirty="0">
              <a:latin typeface="メイリオ" panose="020B0604030504040204" pitchFamily="50" charset="-128"/>
              <a:ea typeface="メイリオ" panose="020B0604030504040204" pitchFamily="50" charset="-128"/>
            </a:endParaRPr>
          </a:p>
        </p:txBody>
      </p:sp>
      <p:sp>
        <p:nvSpPr>
          <p:cNvPr id="37" name="角丸四角形 36"/>
          <p:cNvSpPr/>
          <p:nvPr/>
        </p:nvSpPr>
        <p:spPr>
          <a:xfrm>
            <a:off x="1484784" y="806504"/>
            <a:ext cx="432048" cy="1946448"/>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400" dirty="0" smtClean="0">
                <a:latin typeface="メイリオ" panose="020B0604030504040204" pitchFamily="50" charset="-128"/>
                <a:ea typeface="メイリオ" panose="020B0604030504040204" pitchFamily="50" charset="-128"/>
              </a:rPr>
              <a:t>生活状況の課題を整理</a:t>
            </a:r>
            <a:endParaRPr kumimoji="1" lang="ja-JP" altLang="en-US" sz="1400" dirty="0">
              <a:latin typeface="メイリオ" panose="020B0604030504040204" pitchFamily="50" charset="-128"/>
              <a:ea typeface="メイリオ" panose="020B0604030504040204" pitchFamily="50" charset="-128"/>
            </a:endParaRPr>
          </a:p>
        </p:txBody>
      </p:sp>
      <p:sp>
        <p:nvSpPr>
          <p:cNvPr id="38" name="角丸四角形 37"/>
          <p:cNvSpPr/>
          <p:nvPr/>
        </p:nvSpPr>
        <p:spPr>
          <a:xfrm>
            <a:off x="2564904" y="806504"/>
            <a:ext cx="432048" cy="1946448"/>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400" dirty="0" smtClean="0">
                <a:latin typeface="メイリオ" panose="020B0604030504040204" pitchFamily="50" charset="-128"/>
                <a:ea typeface="メイリオ" panose="020B0604030504040204" pitchFamily="50" charset="-128"/>
              </a:rPr>
              <a:t>支援プランの作成</a:t>
            </a:r>
            <a:endParaRPr kumimoji="1" lang="ja-JP" altLang="en-US" sz="1400" dirty="0">
              <a:latin typeface="メイリオ" panose="020B0604030504040204" pitchFamily="50" charset="-128"/>
              <a:ea typeface="メイリオ" panose="020B0604030504040204" pitchFamily="50" charset="-128"/>
            </a:endParaRPr>
          </a:p>
        </p:txBody>
      </p:sp>
      <p:sp>
        <p:nvSpPr>
          <p:cNvPr id="39" name="角丸四角形 38"/>
          <p:cNvSpPr/>
          <p:nvPr/>
        </p:nvSpPr>
        <p:spPr>
          <a:xfrm>
            <a:off x="3717032" y="806504"/>
            <a:ext cx="432048" cy="1946448"/>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400" dirty="0" smtClean="0">
                <a:latin typeface="メイリオ" panose="020B0604030504040204" pitchFamily="50" charset="-128"/>
                <a:ea typeface="メイリオ" panose="020B0604030504040204" pitchFamily="50" charset="-128"/>
              </a:rPr>
              <a:t>支援メニューの提供</a:t>
            </a:r>
            <a:endParaRPr kumimoji="1" lang="ja-JP" altLang="en-US" sz="1400" dirty="0">
              <a:latin typeface="メイリオ" panose="020B0604030504040204" pitchFamily="50" charset="-128"/>
              <a:ea typeface="メイリオ" panose="020B0604030504040204" pitchFamily="50" charset="-128"/>
            </a:endParaRPr>
          </a:p>
        </p:txBody>
      </p:sp>
      <p:sp>
        <p:nvSpPr>
          <p:cNvPr id="40" name="角丸四角形 39"/>
          <p:cNvSpPr/>
          <p:nvPr/>
        </p:nvSpPr>
        <p:spPr>
          <a:xfrm>
            <a:off x="4869160" y="806504"/>
            <a:ext cx="432048" cy="1946448"/>
          </a:xfrm>
          <a:prstGeom prst="roundRect">
            <a:avLst/>
          </a:prstGeom>
          <a:solidFill>
            <a:schemeClr val="accent2">
              <a:lumMod val="20000"/>
              <a:lumOff val="80000"/>
            </a:schemeClr>
          </a:solidFill>
          <a:ln>
            <a:solidFill>
              <a:schemeClr val="accent2"/>
            </a:solidFill>
            <a:prstDash val="dash"/>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400" dirty="0" smtClean="0">
                <a:solidFill>
                  <a:schemeClr val="accent2"/>
                </a:solidFill>
                <a:latin typeface="メイリオ" panose="020B0604030504040204" pitchFamily="50" charset="-128"/>
                <a:ea typeface="メイリオ" panose="020B0604030504040204" pitchFamily="50" charset="-128"/>
              </a:rPr>
              <a:t>プランの見直し</a:t>
            </a:r>
            <a:endParaRPr kumimoji="1" lang="en-US" altLang="ja-JP" sz="1400" dirty="0" smtClean="0">
              <a:solidFill>
                <a:schemeClr val="accent2"/>
              </a:solidFill>
              <a:latin typeface="メイリオ" panose="020B0604030504040204" pitchFamily="50" charset="-128"/>
              <a:ea typeface="メイリオ" panose="020B0604030504040204" pitchFamily="50" charset="-128"/>
            </a:endParaRPr>
          </a:p>
        </p:txBody>
      </p:sp>
      <p:sp>
        <p:nvSpPr>
          <p:cNvPr id="41" name="角丸四角形 40"/>
          <p:cNvSpPr/>
          <p:nvPr/>
        </p:nvSpPr>
        <p:spPr>
          <a:xfrm>
            <a:off x="5949280" y="806504"/>
            <a:ext cx="432048" cy="1946448"/>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400" dirty="0" smtClean="0">
                <a:latin typeface="メイリオ" panose="020B0604030504040204" pitchFamily="50" charset="-128"/>
                <a:ea typeface="メイリオ" panose="020B0604030504040204" pitchFamily="50" charset="-128"/>
              </a:rPr>
              <a:t>困りごとの解決</a:t>
            </a:r>
            <a:endParaRPr kumimoji="1" lang="ja-JP" altLang="en-US" sz="1400" dirty="0">
              <a:latin typeface="メイリオ" panose="020B0604030504040204" pitchFamily="50" charset="-128"/>
              <a:ea typeface="メイリオ" panose="020B0604030504040204" pitchFamily="50" charset="-128"/>
            </a:endParaRPr>
          </a:p>
        </p:txBody>
      </p:sp>
      <p:sp>
        <p:nvSpPr>
          <p:cNvPr id="6" name="二等辺三角形 5"/>
          <p:cNvSpPr/>
          <p:nvPr/>
        </p:nvSpPr>
        <p:spPr>
          <a:xfrm rot="5400000">
            <a:off x="533934" y="1711900"/>
            <a:ext cx="1008318" cy="25874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42" name="二等辺三角形 41"/>
          <p:cNvSpPr/>
          <p:nvPr/>
        </p:nvSpPr>
        <p:spPr>
          <a:xfrm rot="5400000">
            <a:off x="1758070" y="1711900"/>
            <a:ext cx="1008318" cy="25874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43" name="二等辺三角形 42"/>
          <p:cNvSpPr/>
          <p:nvPr/>
        </p:nvSpPr>
        <p:spPr>
          <a:xfrm rot="5400000">
            <a:off x="2867476" y="1711900"/>
            <a:ext cx="1008318" cy="25874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44" name="二等辺三角形 43"/>
          <p:cNvSpPr/>
          <p:nvPr/>
        </p:nvSpPr>
        <p:spPr>
          <a:xfrm rot="5400000">
            <a:off x="4019604" y="1712016"/>
            <a:ext cx="1008318" cy="25874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45" name="二等辺三角形 44"/>
          <p:cNvSpPr/>
          <p:nvPr/>
        </p:nvSpPr>
        <p:spPr>
          <a:xfrm rot="5400000">
            <a:off x="5171732" y="1711900"/>
            <a:ext cx="1008318" cy="25874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46" name="フローチャート: 手操作入力 45"/>
          <p:cNvSpPr/>
          <p:nvPr/>
        </p:nvSpPr>
        <p:spPr>
          <a:xfrm rot="5400000" flipH="1">
            <a:off x="1976354" y="1536273"/>
            <a:ext cx="396569" cy="3948882"/>
          </a:xfrm>
          <a:prstGeom prst="flowChartManualInpu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kumimoji="1" lang="ja-JP" altLang="en-US" dirty="0" smtClean="0">
                <a:solidFill>
                  <a:schemeClr val="bg1"/>
                </a:solidFill>
                <a:latin typeface="メイリオ" panose="020B0604030504040204" pitchFamily="50" charset="-128"/>
                <a:ea typeface="メイリオ" panose="020B0604030504040204" pitchFamily="50" charset="-128"/>
              </a:rPr>
              <a:t>支援メニューの例</a:t>
            </a:r>
            <a:endParaRPr kumimoji="1" lang="ja-JP" altLang="en-US" dirty="0">
              <a:solidFill>
                <a:schemeClr val="bg1"/>
              </a:solidFill>
              <a:latin typeface="メイリオ" panose="020B0604030504040204" pitchFamily="50" charset="-128"/>
              <a:ea typeface="メイリオ" panose="020B0604030504040204" pitchFamily="50" charset="-128"/>
            </a:endParaRPr>
          </a:p>
        </p:txBody>
      </p:sp>
      <p:sp>
        <p:nvSpPr>
          <p:cNvPr id="8" name="メモ 7"/>
          <p:cNvSpPr/>
          <p:nvPr/>
        </p:nvSpPr>
        <p:spPr>
          <a:xfrm>
            <a:off x="332656" y="3987188"/>
            <a:ext cx="2909606" cy="2703845"/>
          </a:xfrm>
          <a:prstGeom prst="foldedCorner">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en-US" altLang="ja-JP" sz="900"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dirty="0" smtClean="0">
                <a:solidFill>
                  <a:schemeClr val="tx1"/>
                </a:solidFill>
                <a:latin typeface="メイリオ" panose="020B0604030504040204" pitchFamily="50" charset="-128"/>
                <a:ea typeface="メイリオ" panose="020B0604030504040204" pitchFamily="50" charset="-128"/>
              </a:rPr>
              <a:t>就労支援・就労準備支援</a:t>
            </a:r>
            <a:endParaRPr kumimoji="1" lang="en-US" altLang="ja-JP" dirty="0" smtClean="0">
              <a:solidFill>
                <a:schemeClr val="tx1"/>
              </a:solidFill>
              <a:latin typeface="メイリオ" panose="020B0604030504040204" pitchFamily="50" charset="-128"/>
              <a:ea typeface="メイリオ" panose="020B0604030504040204" pitchFamily="50" charset="-128"/>
            </a:endParaRPr>
          </a:p>
          <a:p>
            <a:endParaRPr lang="en-US" altLang="ja-JP" sz="900" dirty="0">
              <a:solidFill>
                <a:schemeClr val="tx1"/>
              </a:solidFill>
              <a:latin typeface="メイリオ" panose="020B0604030504040204" pitchFamily="50" charset="-128"/>
              <a:ea typeface="メイリオ" panose="020B0604030504040204" pitchFamily="50" charset="-128"/>
            </a:endParaRPr>
          </a:p>
          <a:p>
            <a:pPr marL="87313" indent="-87313">
              <a:lnSpc>
                <a:spcPts val="2200"/>
              </a:lnSpc>
            </a:pPr>
            <a:r>
              <a:rPr kumimoji="1" lang="ja-JP" altLang="en-US" sz="1400" dirty="0" smtClean="0">
                <a:solidFill>
                  <a:schemeClr val="tx1"/>
                </a:solidFill>
                <a:latin typeface="メイリオ" panose="020B0604030504040204" pitchFamily="50" charset="-128"/>
                <a:ea typeface="メイリオ" panose="020B0604030504040204" pitchFamily="50" charset="-128"/>
              </a:rPr>
              <a:t>■就労に関する助言や個別の求人開拓等の支援を行います。</a:t>
            </a:r>
            <a:endParaRPr kumimoji="1" lang="en-US" altLang="ja-JP" sz="1400" dirty="0" smtClean="0">
              <a:solidFill>
                <a:schemeClr val="tx1"/>
              </a:solidFill>
              <a:latin typeface="メイリオ" panose="020B0604030504040204" pitchFamily="50" charset="-128"/>
              <a:ea typeface="メイリオ" panose="020B0604030504040204" pitchFamily="50" charset="-128"/>
            </a:endParaRPr>
          </a:p>
          <a:p>
            <a:pPr marL="87313" indent="-87313">
              <a:lnSpc>
                <a:spcPts val="2200"/>
              </a:lnSpc>
            </a:pPr>
            <a:r>
              <a:rPr kumimoji="1" lang="ja-JP" altLang="en-US" sz="1400" dirty="0" smtClean="0">
                <a:solidFill>
                  <a:schemeClr val="tx1"/>
                </a:solidFill>
                <a:latin typeface="メイリオ" panose="020B0604030504040204" pitchFamily="50" charset="-128"/>
                <a:ea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rPr>
              <a:t>また、就労に対して不安を抱えていたり、コミュニケーションが苦手といった場合に、ワークショップや就労体験といった支援を行います</a:t>
            </a:r>
            <a:r>
              <a:rPr lang="ja-JP" altLang="en-US" sz="1400" dirty="0" smtClean="0">
                <a:solidFill>
                  <a:schemeClr val="tx1"/>
                </a:solidFill>
                <a:latin typeface="メイリオ" panose="020B0604030504040204" pitchFamily="50" charset="-128"/>
                <a:ea typeface="メイリオ" panose="020B0604030504040204" pitchFamily="50" charset="-128"/>
              </a:rPr>
              <a:t>。</a:t>
            </a:r>
            <a:endParaRPr kumimoji="1" lang="en-US" altLang="ja-JP" dirty="0" smtClean="0">
              <a:solidFill>
                <a:schemeClr val="tx1"/>
              </a:solidFill>
              <a:latin typeface="メイリオ" panose="020B0604030504040204" pitchFamily="50" charset="-128"/>
              <a:ea typeface="メイリオ" panose="020B0604030504040204" pitchFamily="50" charset="-128"/>
            </a:endParaRPr>
          </a:p>
          <a:p>
            <a:pPr marL="87313" indent="-87313">
              <a:lnSpc>
                <a:spcPts val="2600"/>
              </a:lnSpc>
            </a:pPr>
            <a:endParaRPr kumimoji="1" lang="en-US" altLang="ja-JP" dirty="0" smtClean="0">
              <a:solidFill>
                <a:schemeClr val="tx1"/>
              </a:solidFill>
              <a:latin typeface="メイリオ" panose="020B0604030504040204" pitchFamily="50" charset="-128"/>
              <a:ea typeface="メイリオ" panose="020B0604030504040204" pitchFamily="50" charset="-128"/>
            </a:endParaRPr>
          </a:p>
          <a:p>
            <a:pPr marL="87313" indent="-87313">
              <a:lnSpc>
                <a:spcPts val="2600"/>
              </a:lnSpc>
            </a:pPr>
            <a:endParaRPr kumimoji="1" lang="ja-JP" altLang="en-US" sz="2400" dirty="0">
              <a:solidFill>
                <a:schemeClr val="tx1"/>
              </a:solidFill>
              <a:latin typeface="メイリオ" panose="020B0604030504040204" pitchFamily="50" charset="-128"/>
              <a:ea typeface="メイリオ" panose="020B0604030504040204" pitchFamily="50" charset="-128"/>
            </a:endParaRPr>
          </a:p>
        </p:txBody>
      </p:sp>
      <p:sp>
        <p:nvSpPr>
          <p:cNvPr id="54" name="メモ 53"/>
          <p:cNvSpPr/>
          <p:nvPr/>
        </p:nvSpPr>
        <p:spPr>
          <a:xfrm>
            <a:off x="3717032" y="3953580"/>
            <a:ext cx="2909606" cy="2703845"/>
          </a:xfrm>
          <a:prstGeom prst="foldedCorner">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en-US" altLang="ja-JP" sz="900"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dirty="0" smtClean="0">
                <a:solidFill>
                  <a:schemeClr val="tx1"/>
                </a:solidFill>
                <a:latin typeface="メイリオ" panose="020B0604030504040204" pitchFamily="50" charset="-128"/>
                <a:ea typeface="メイリオ" panose="020B0604030504040204" pitchFamily="50" charset="-128"/>
              </a:rPr>
              <a:t>家計改善支援</a:t>
            </a:r>
            <a:endParaRPr kumimoji="1" lang="en-US" altLang="ja-JP" dirty="0" smtClean="0">
              <a:solidFill>
                <a:schemeClr val="tx1"/>
              </a:solidFill>
              <a:latin typeface="メイリオ" panose="020B0604030504040204" pitchFamily="50" charset="-128"/>
              <a:ea typeface="メイリオ" panose="020B0604030504040204" pitchFamily="50" charset="-128"/>
            </a:endParaRPr>
          </a:p>
          <a:p>
            <a:endParaRPr lang="en-US" altLang="ja-JP" sz="900" dirty="0">
              <a:solidFill>
                <a:schemeClr val="tx1"/>
              </a:solidFill>
              <a:latin typeface="メイリオ" panose="020B0604030504040204" pitchFamily="50" charset="-128"/>
              <a:ea typeface="メイリオ" panose="020B0604030504040204" pitchFamily="50" charset="-128"/>
            </a:endParaRPr>
          </a:p>
          <a:p>
            <a:pPr marL="87313" indent="-87313">
              <a:lnSpc>
                <a:spcPts val="2200"/>
              </a:lnSpc>
            </a:pPr>
            <a:r>
              <a:rPr kumimoji="1" lang="ja-JP" altLang="en-US" sz="1400" dirty="0" smtClean="0">
                <a:solidFill>
                  <a:schemeClr val="tx1"/>
                </a:solidFill>
                <a:latin typeface="メイリオ" panose="020B0604030504040204" pitchFamily="50" charset="-128"/>
                <a:ea typeface="メイリオ" panose="020B0604030504040204" pitchFamily="50" charset="-128"/>
              </a:rPr>
              <a:t>■家計の状況を「見える化」することで、家計の状況を把握したり、貸付のあっせん等を行います。</a:t>
            </a:r>
            <a:endParaRPr kumimoji="1" lang="en-US" altLang="ja-JP" sz="1400" dirty="0" smtClean="0">
              <a:solidFill>
                <a:schemeClr val="tx1"/>
              </a:solidFill>
              <a:latin typeface="メイリオ" panose="020B0604030504040204" pitchFamily="50" charset="-128"/>
              <a:ea typeface="メイリオ" panose="020B0604030504040204" pitchFamily="50" charset="-128"/>
            </a:endParaRPr>
          </a:p>
          <a:p>
            <a:pPr marL="87313" indent="-87313">
              <a:lnSpc>
                <a:spcPts val="2200"/>
              </a:lnSpc>
            </a:pPr>
            <a:r>
              <a:rPr kumimoji="1" lang="ja-JP" altLang="en-US" sz="1400" dirty="0" smtClean="0">
                <a:solidFill>
                  <a:schemeClr val="tx1"/>
                </a:solidFill>
                <a:latin typeface="メイリオ" panose="020B0604030504040204" pitchFamily="50" charset="-128"/>
                <a:ea typeface="メイリオ" panose="020B0604030504040204" pitchFamily="50" charset="-128"/>
              </a:rPr>
              <a:t>■また、家賃、税金、公共料金等の滞納や各種給付制度等の利用に向けた支援も行います</a:t>
            </a:r>
            <a:r>
              <a:rPr lang="ja-JP" altLang="en-US" sz="1400" dirty="0" smtClean="0">
                <a:solidFill>
                  <a:schemeClr val="tx1"/>
                </a:solidFill>
                <a:latin typeface="メイリオ" panose="020B0604030504040204" pitchFamily="50" charset="-128"/>
                <a:ea typeface="メイリオ" panose="020B0604030504040204" pitchFamily="50" charset="-128"/>
              </a:rPr>
              <a:t>。</a:t>
            </a:r>
            <a:endParaRPr kumimoji="1" lang="en-US" altLang="ja-JP" dirty="0" smtClean="0">
              <a:solidFill>
                <a:schemeClr val="tx1"/>
              </a:solidFill>
              <a:latin typeface="メイリオ" panose="020B0604030504040204" pitchFamily="50" charset="-128"/>
              <a:ea typeface="メイリオ" panose="020B0604030504040204" pitchFamily="50" charset="-128"/>
            </a:endParaRPr>
          </a:p>
          <a:p>
            <a:pPr marL="87313" indent="-87313">
              <a:lnSpc>
                <a:spcPts val="2600"/>
              </a:lnSpc>
            </a:pPr>
            <a:endParaRPr kumimoji="1" lang="en-US" altLang="ja-JP" dirty="0" smtClean="0">
              <a:solidFill>
                <a:schemeClr val="tx1"/>
              </a:solidFill>
              <a:latin typeface="メイリオ" panose="020B0604030504040204" pitchFamily="50" charset="-128"/>
              <a:ea typeface="メイリオ" panose="020B0604030504040204" pitchFamily="50" charset="-128"/>
            </a:endParaRPr>
          </a:p>
          <a:p>
            <a:pPr marL="87313" indent="-87313">
              <a:lnSpc>
                <a:spcPts val="2600"/>
              </a:lnSpc>
            </a:pPr>
            <a:endParaRPr kumimoji="1" lang="ja-JP" altLang="en-US" sz="2400" dirty="0">
              <a:solidFill>
                <a:schemeClr val="tx1"/>
              </a:solidFill>
              <a:latin typeface="メイリオ" panose="020B0604030504040204" pitchFamily="50" charset="-128"/>
              <a:ea typeface="メイリオ" panose="020B0604030504040204" pitchFamily="50" charset="-128"/>
            </a:endParaRPr>
          </a:p>
        </p:txBody>
      </p:sp>
      <p:sp>
        <p:nvSpPr>
          <p:cNvPr id="55" name="メモ 54"/>
          <p:cNvSpPr/>
          <p:nvPr/>
        </p:nvSpPr>
        <p:spPr>
          <a:xfrm>
            <a:off x="332656" y="6969222"/>
            <a:ext cx="2909606" cy="2703845"/>
          </a:xfrm>
          <a:prstGeom prst="foldedCorner">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en-US" altLang="ja-JP" sz="900"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dirty="0" smtClean="0">
                <a:solidFill>
                  <a:schemeClr val="tx1"/>
                </a:solidFill>
                <a:latin typeface="メイリオ" panose="020B0604030504040204" pitchFamily="50" charset="-128"/>
                <a:ea typeface="メイリオ" panose="020B0604030504040204" pitchFamily="50" charset="-128"/>
              </a:rPr>
              <a:t>住居確保給付金</a:t>
            </a:r>
            <a:endParaRPr kumimoji="1" lang="en-US" altLang="ja-JP" dirty="0" smtClean="0">
              <a:solidFill>
                <a:schemeClr val="tx1"/>
              </a:solidFill>
              <a:latin typeface="メイリオ" panose="020B0604030504040204" pitchFamily="50" charset="-128"/>
              <a:ea typeface="メイリオ" panose="020B0604030504040204" pitchFamily="50" charset="-128"/>
            </a:endParaRPr>
          </a:p>
          <a:p>
            <a:endParaRPr lang="en-US" altLang="ja-JP" sz="900" dirty="0">
              <a:solidFill>
                <a:schemeClr val="tx1"/>
              </a:solidFill>
              <a:latin typeface="メイリオ" panose="020B0604030504040204" pitchFamily="50" charset="-128"/>
              <a:ea typeface="メイリオ" panose="020B0604030504040204" pitchFamily="50" charset="-128"/>
            </a:endParaRPr>
          </a:p>
          <a:p>
            <a:pPr marL="87313" indent="-87313">
              <a:lnSpc>
                <a:spcPts val="2200"/>
              </a:lnSpc>
            </a:pPr>
            <a:r>
              <a:rPr kumimoji="1" lang="ja-JP" altLang="en-US" sz="1400" dirty="0" smtClean="0">
                <a:solidFill>
                  <a:schemeClr val="tx1"/>
                </a:solidFill>
                <a:latin typeface="メイリオ" panose="020B0604030504040204" pitchFamily="50" charset="-128"/>
                <a:ea typeface="メイリオ" panose="020B0604030504040204" pitchFamily="50" charset="-128"/>
              </a:rPr>
              <a:t>■離職等により経済的に困窮し、住居を失ってしまった方や、そのおそれのある方に対し、求職活動等を条件に、家賃費用を有期で給付します。</a:t>
            </a:r>
            <a:endParaRPr kumimoji="1" lang="en-US" altLang="ja-JP" sz="1400" dirty="0" smtClean="0">
              <a:solidFill>
                <a:schemeClr val="tx1"/>
              </a:solidFill>
              <a:latin typeface="メイリオ" panose="020B0604030504040204" pitchFamily="50" charset="-128"/>
              <a:ea typeface="メイリオ" panose="020B0604030504040204" pitchFamily="50" charset="-128"/>
            </a:endParaRPr>
          </a:p>
          <a:p>
            <a:pPr marL="87313" indent="-87313">
              <a:lnSpc>
                <a:spcPts val="2200"/>
              </a:lnSpc>
            </a:pPr>
            <a:endParaRPr kumimoji="1" lang="en-US" altLang="ja-JP" dirty="0" smtClean="0">
              <a:solidFill>
                <a:schemeClr val="tx1"/>
              </a:solidFill>
              <a:latin typeface="メイリオ" panose="020B0604030504040204" pitchFamily="50" charset="-128"/>
              <a:ea typeface="メイリオ" panose="020B0604030504040204" pitchFamily="50" charset="-128"/>
            </a:endParaRPr>
          </a:p>
          <a:p>
            <a:pPr marL="87313" indent="-87313">
              <a:lnSpc>
                <a:spcPts val="2600"/>
              </a:lnSpc>
            </a:pPr>
            <a:endParaRPr kumimoji="1" lang="ja-JP" altLang="en-US" sz="2400" dirty="0">
              <a:solidFill>
                <a:schemeClr val="tx1"/>
              </a:solidFill>
              <a:latin typeface="メイリオ" panose="020B0604030504040204" pitchFamily="50" charset="-128"/>
              <a:ea typeface="メイリオ" panose="020B0604030504040204" pitchFamily="50" charset="-128"/>
            </a:endParaRPr>
          </a:p>
        </p:txBody>
      </p:sp>
      <p:sp>
        <p:nvSpPr>
          <p:cNvPr id="56" name="メモ 55"/>
          <p:cNvSpPr/>
          <p:nvPr/>
        </p:nvSpPr>
        <p:spPr>
          <a:xfrm>
            <a:off x="3717032" y="6969221"/>
            <a:ext cx="2909606" cy="2703845"/>
          </a:xfrm>
          <a:prstGeom prst="foldedCorner">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en-US" altLang="ja-JP" sz="900"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dirty="0" smtClean="0">
                <a:solidFill>
                  <a:schemeClr val="tx1"/>
                </a:solidFill>
                <a:latin typeface="メイリオ" panose="020B0604030504040204" pitchFamily="50" charset="-128"/>
                <a:ea typeface="メイリオ" panose="020B0604030504040204" pitchFamily="50" charset="-128"/>
              </a:rPr>
              <a:t>一時生活支援</a:t>
            </a:r>
            <a:endParaRPr kumimoji="1" lang="en-US" altLang="ja-JP" dirty="0" smtClean="0">
              <a:solidFill>
                <a:schemeClr val="tx1"/>
              </a:solidFill>
              <a:latin typeface="メイリオ" panose="020B0604030504040204" pitchFamily="50" charset="-128"/>
              <a:ea typeface="メイリオ" panose="020B0604030504040204" pitchFamily="50" charset="-128"/>
            </a:endParaRPr>
          </a:p>
          <a:p>
            <a:endParaRPr lang="en-US" altLang="ja-JP" sz="900" dirty="0">
              <a:solidFill>
                <a:schemeClr val="tx1"/>
              </a:solidFill>
              <a:latin typeface="メイリオ" panose="020B0604030504040204" pitchFamily="50" charset="-128"/>
              <a:ea typeface="メイリオ" panose="020B0604030504040204" pitchFamily="50" charset="-128"/>
            </a:endParaRPr>
          </a:p>
          <a:p>
            <a:pPr marL="87313" indent="-87313">
              <a:lnSpc>
                <a:spcPts val="2200"/>
              </a:lnSpc>
            </a:pPr>
            <a:r>
              <a:rPr kumimoji="1" lang="ja-JP" altLang="en-US" sz="1400" dirty="0" smtClean="0">
                <a:solidFill>
                  <a:schemeClr val="tx1"/>
                </a:solidFill>
                <a:latin typeface="メイリオ" panose="020B0604030504040204" pitchFamily="50" charset="-128"/>
                <a:ea typeface="メイリオ" panose="020B0604030504040204" pitchFamily="50" charset="-128"/>
              </a:rPr>
              <a:t>■住居を失ってしまった方に対し、一定期間、衣食住等の日常生活に必要な支援を行います。</a:t>
            </a:r>
            <a:endParaRPr kumimoji="1" lang="en-US" altLang="ja-JP" sz="1400" dirty="0" smtClean="0">
              <a:solidFill>
                <a:schemeClr val="tx1"/>
              </a:solidFill>
              <a:latin typeface="メイリオ" panose="020B0604030504040204" pitchFamily="50" charset="-128"/>
              <a:ea typeface="メイリオ" panose="020B0604030504040204" pitchFamily="50" charset="-128"/>
            </a:endParaRPr>
          </a:p>
          <a:p>
            <a:pPr marL="87313" indent="-87313">
              <a:lnSpc>
                <a:spcPts val="2200"/>
              </a:lnSpc>
            </a:pPr>
            <a:endParaRPr kumimoji="1" lang="en-US" altLang="ja-JP" dirty="0" smtClean="0">
              <a:solidFill>
                <a:schemeClr val="tx1"/>
              </a:solidFill>
              <a:latin typeface="メイリオ" panose="020B0604030504040204" pitchFamily="50" charset="-128"/>
              <a:ea typeface="メイリオ" panose="020B0604030504040204" pitchFamily="50" charset="-128"/>
            </a:endParaRPr>
          </a:p>
          <a:p>
            <a:pPr marL="87313" indent="-87313">
              <a:lnSpc>
                <a:spcPts val="2600"/>
              </a:lnSpc>
            </a:pPr>
            <a:endParaRPr kumimoji="1" lang="ja-JP" altLang="en-US" sz="2400"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3914332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docProps/app.xml><?xml version="1.0" encoding="utf-8"?>
<Properties xmlns="http://schemas.openxmlformats.org/officeDocument/2006/extended-properties" xmlns:vt="http://schemas.openxmlformats.org/officeDocument/2006/docPropsVTypes">
  <Template>blank</Template>
  <TotalTime>269</TotalTime>
  <Words>325</Words>
  <Application>Microsoft Office PowerPoint</Application>
  <PresentationFormat>A4 210 x 297 mm</PresentationFormat>
  <Paragraphs>49</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ＤＦ特太ゴシック体</vt:lpstr>
      <vt:lpstr>ＭＳ Ｐゴシック</vt:lpstr>
      <vt:lpstr>メイリオ</vt:lpstr>
      <vt:lpstr>Arial</vt:lpstr>
      <vt:lpstr>Calibri</vt:lpstr>
      <vt:lpstr>Office ​​テーマ</vt:lpstr>
      <vt:lpstr>PowerPoint プレゼンテーション</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櫻井 琢磨(sakurai-takuma)</dc:creator>
  <cp:lastModifiedBy>櫻井 琢磨(sakurai-takuma)</cp:lastModifiedBy>
  <cp:revision>50</cp:revision>
  <dcterms:created xsi:type="dcterms:W3CDTF">2019-07-12T05:06:58Z</dcterms:created>
  <dcterms:modified xsi:type="dcterms:W3CDTF">2020-03-26T01:06:05Z</dcterms:modified>
</cp:coreProperties>
</file>