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60"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8" r:id="rId30"/>
    <p:sldId id="289" r:id="rId31"/>
    <p:sldId id="290" r:id="rId3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3641" autoAdjust="0"/>
  </p:normalViewPr>
  <p:slideViewPr>
    <p:cSldViewPr showGuides="1">
      <p:cViewPr varScale="1">
        <p:scale>
          <a:sx n="96" d="100"/>
          <a:sy n="96" d="100"/>
        </p:scale>
        <p:origin x="2070" y="72"/>
      </p:cViewPr>
      <p:guideLst>
        <p:guide orient="horz" pos="2160"/>
        <p:guide pos="288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423CB96-D018-44AB-868E-750588D5EC77}" type="datetimeFigureOut">
              <a:rPr kumimoji="1" lang="ja-JP" altLang="en-US" smtClean="0"/>
              <a:t>2020/3/24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A7FF5F8-1051-4AA7-964B-EA33EF5AAE93}" type="slidenum">
              <a:rPr kumimoji="1" lang="ja-JP" altLang="en-US" smtClean="0"/>
              <a:t>‹#›</a:t>
            </a:fld>
            <a:endParaRPr kumimoji="1" lang="ja-JP" altLang="en-US"/>
          </a:p>
        </p:txBody>
      </p:sp>
    </p:spTree>
    <p:extLst>
      <p:ext uri="{BB962C8B-B14F-4D97-AF65-F5344CB8AC3E}">
        <p14:creationId xmlns:p14="http://schemas.microsoft.com/office/powerpoint/2010/main" val="41290858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7FF5F8-1051-4AA7-964B-EA33EF5AAE93}" type="slidenum">
              <a:rPr kumimoji="1" lang="ja-JP" altLang="en-US" smtClean="0"/>
              <a:t>1</a:t>
            </a:fld>
            <a:endParaRPr kumimoji="1" lang="ja-JP" altLang="en-US"/>
          </a:p>
        </p:txBody>
      </p:sp>
    </p:spTree>
    <p:extLst>
      <p:ext uri="{BB962C8B-B14F-4D97-AF65-F5344CB8AC3E}">
        <p14:creationId xmlns:p14="http://schemas.microsoft.com/office/powerpoint/2010/main" val="1048443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199"/>
            <a:ext cx="7772400" cy="2400296"/>
          </a:xfrm>
        </p:spPr>
        <p:txBody>
          <a:bodyPr anchor="ctr"/>
          <a:lstStyle>
            <a:lvl1pPr algn="ctr">
              <a:defRPr sz="4800">
                <a:solidFill>
                  <a:schemeClr val="accent5">
                    <a:lumMod val="7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70483"/>
            <a:ext cx="6858000" cy="24225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13" name="Rectangle 4"/>
          <p:cNvSpPr>
            <a:spLocks noChangeArrowheads="1"/>
          </p:cNvSpPr>
          <p:nvPr/>
        </p:nvSpPr>
        <p:spPr bwMode="auto">
          <a:xfrm>
            <a:off x="259133" y="1302848"/>
            <a:ext cx="8650288" cy="122237"/>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a:defRPr/>
            </a:pPr>
            <a:endParaRPr lang="ja-JP" altLang="en-US"/>
          </a:p>
        </p:txBody>
      </p:sp>
      <p:sp>
        <p:nvSpPr>
          <p:cNvPr id="14" name="Rectangle 5"/>
          <p:cNvSpPr>
            <a:spLocks noChangeArrowheads="1"/>
          </p:cNvSpPr>
          <p:nvPr/>
        </p:nvSpPr>
        <p:spPr bwMode="auto">
          <a:xfrm rot="10800000">
            <a:off x="246856" y="4158576"/>
            <a:ext cx="8650287" cy="120650"/>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a:defRPr/>
            </a:pPr>
            <a:endParaRPr lang="ja-JP" altLang="en-US"/>
          </a:p>
        </p:txBody>
      </p:sp>
      <p:sp>
        <p:nvSpPr>
          <p:cNvPr id="16" name="Line 3"/>
          <p:cNvSpPr>
            <a:spLocks noChangeShapeType="1"/>
          </p:cNvSpPr>
          <p:nvPr/>
        </p:nvSpPr>
        <p:spPr bwMode="auto">
          <a:xfrm>
            <a:off x="165100" y="6524625"/>
            <a:ext cx="8085503" cy="0"/>
          </a:xfrm>
          <a:prstGeom prst="line">
            <a:avLst/>
          </a:prstGeom>
          <a:noFill/>
          <a:ln w="12700">
            <a:solidFill>
              <a:srgbClr val="140078"/>
            </a:solidFill>
            <a:round/>
            <a:headEnd/>
            <a:tailEnd/>
          </a:ln>
          <a:effectLst/>
        </p:spPr>
        <p:txBody>
          <a:bodyPr/>
          <a:lstStyle/>
          <a:p>
            <a:pPr>
              <a:defRPr/>
            </a:pPr>
            <a:endParaRPr lang="ja-JP" altLang="en-US">
              <a:latin typeface="Arial" charset="0"/>
            </a:endParaRPr>
          </a:p>
        </p:txBody>
      </p:sp>
      <p:sp>
        <p:nvSpPr>
          <p:cNvPr id="11" name="Slide Number Placeholder 5"/>
          <p:cNvSpPr>
            <a:spLocks noGrp="1"/>
          </p:cNvSpPr>
          <p:nvPr>
            <p:ph type="sldNum" sz="quarter" idx="12"/>
          </p:nvPr>
        </p:nvSpPr>
        <p:spPr>
          <a:xfrm>
            <a:off x="3543300" y="6548437"/>
            <a:ext cx="2057400" cy="365125"/>
          </a:xfrm>
        </p:spPr>
        <p:txBody>
          <a:bodyPr/>
          <a:lstStyle/>
          <a:p>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41913123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Slide Number Placeholder 5"/>
          <p:cNvSpPr>
            <a:spLocks noGrp="1"/>
          </p:cNvSpPr>
          <p:nvPr>
            <p:ph type="sldNum" sz="quarter" idx="12"/>
          </p:nvPr>
        </p:nvSpPr>
        <p:spPr/>
        <p:txBody>
          <a:bodyPr/>
          <a:lstStyle/>
          <a:p>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4544108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59422"/>
            <a:ext cx="1971675" cy="575016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659422"/>
            <a:ext cx="5800725" cy="575016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Slide Number Placeholder 5"/>
          <p:cNvSpPr>
            <a:spLocks noGrp="1"/>
          </p:cNvSpPr>
          <p:nvPr>
            <p:ph type="sldNum" sz="quarter" idx="12"/>
          </p:nvPr>
        </p:nvSpPr>
        <p:spPr/>
        <p:txBody>
          <a:bodyPr/>
          <a:lstStyle/>
          <a:p>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228378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1pPr>
              <a:defRPr baseline="0"/>
            </a:lvl1pPr>
            <a:lvl2pPr>
              <a:defRPr/>
            </a:lvl2pPr>
            <a:lvl3pPr>
              <a:defRPr/>
            </a:lvl3pPr>
            <a:lvl4pPr>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Slide Number Placeholder 5"/>
          <p:cNvSpPr>
            <a:spLocks noGrp="1"/>
          </p:cNvSpPr>
          <p:nvPr>
            <p:ph type="sldNum" sz="quarter" idx="12"/>
          </p:nvPr>
        </p:nvSpPr>
        <p:spPr/>
        <p:txBody>
          <a:bodyPr/>
          <a:lstStyle/>
          <a:p>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5197294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6" name="Slide Number Placeholder 5"/>
          <p:cNvSpPr>
            <a:spLocks noGrp="1"/>
          </p:cNvSpPr>
          <p:nvPr>
            <p:ph type="sldNum" sz="quarter" idx="12"/>
          </p:nvPr>
        </p:nvSpPr>
        <p:spPr/>
        <p:txBody>
          <a:bodyPr/>
          <a:lstStyle/>
          <a:p>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503874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vl1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Slide Number Placeholder 6"/>
          <p:cNvSpPr>
            <a:spLocks noGrp="1"/>
          </p:cNvSpPr>
          <p:nvPr>
            <p:ph type="sldNum" sz="quarter" idx="12"/>
          </p:nvPr>
        </p:nvSpPr>
        <p:spPr/>
        <p:txBody>
          <a:bodyPr/>
          <a:lstStyle/>
          <a:p>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778777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9" name="Slide Number Placeholder 8"/>
          <p:cNvSpPr>
            <a:spLocks noGrp="1"/>
          </p:cNvSpPr>
          <p:nvPr>
            <p:ph type="sldNum" sz="quarter" idx="12"/>
          </p:nvPr>
        </p:nvSpPr>
        <p:spPr/>
        <p:txBody>
          <a:bodyPr/>
          <a:lstStyle/>
          <a:p>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1110425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5" name="Slide Number Placeholder 4"/>
          <p:cNvSpPr>
            <a:spLocks noGrp="1"/>
          </p:cNvSpPr>
          <p:nvPr>
            <p:ph type="sldNum" sz="quarter" idx="12"/>
          </p:nvPr>
        </p:nvSpPr>
        <p:spPr/>
        <p:txBody>
          <a:bodyPr/>
          <a:lstStyle/>
          <a:p>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2865829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9660657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7" name="Slide Number Placeholder 6"/>
          <p:cNvSpPr>
            <a:spLocks noGrp="1"/>
          </p:cNvSpPr>
          <p:nvPr>
            <p:ph type="sldNum" sz="quarter" idx="12"/>
          </p:nvPr>
        </p:nvSpPr>
        <p:spPr/>
        <p:txBody>
          <a:bodyPr/>
          <a:lstStyle/>
          <a:p>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0017601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7" name="Slide Number Placeholder 6"/>
          <p:cNvSpPr>
            <a:spLocks noGrp="1"/>
          </p:cNvSpPr>
          <p:nvPr>
            <p:ph type="sldNum" sz="quarter" idx="12"/>
          </p:nvPr>
        </p:nvSpPr>
        <p:spPr/>
        <p:txBody>
          <a:bodyPr/>
          <a:lstStyle/>
          <a:p>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799105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4976" y="633548"/>
            <a:ext cx="8853023" cy="1854675"/>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6" name="Slide Number Placeholder 5"/>
          <p:cNvSpPr>
            <a:spLocks noGrp="1"/>
          </p:cNvSpPr>
          <p:nvPr>
            <p:ph type="sldNum" sz="quarter" idx="4"/>
          </p:nvPr>
        </p:nvSpPr>
        <p:spPr>
          <a:xfrm>
            <a:off x="7092000" y="6548437"/>
            <a:ext cx="20574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1228868F-0BF5-4F87-8A94-00DF56ADA4E5}" type="slidenum">
              <a:rPr lang="ja-JP" altLang="en-US" smtClean="0"/>
              <a:pPr/>
              <a:t>‹#›</a:t>
            </a:fld>
            <a:endParaRPr lang="ja-JP" altLang="en-US"/>
          </a:p>
        </p:txBody>
      </p:sp>
      <p:sp>
        <p:nvSpPr>
          <p:cNvPr id="2" name="Title Placeholder 1"/>
          <p:cNvSpPr>
            <a:spLocks noGrp="1"/>
          </p:cNvSpPr>
          <p:nvPr>
            <p:ph type="title"/>
          </p:nvPr>
        </p:nvSpPr>
        <p:spPr>
          <a:xfrm>
            <a:off x="207962" y="78078"/>
            <a:ext cx="7858737" cy="499908"/>
          </a:xfrm>
          <a:prstGeom prst="rect">
            <a:avLst/>
          </a:prstGeom>
        </p:spPr>
        <p:txBody>
          <a:bodyPr vert="horz" lIns="91440" tIns="45720" rIns="91440" bIns="45720" rtlCol="0" anchor="ctr">
            <a:noAutofit/>
          </a:bodyPr>
          <a:lstStyle/>
          <a:p>
            <a:r>
              <a:rPr lang="ja-JP" altLang="en-US" dirty="0" smtClean="0"/>
              <a:t>マスター タイトルの書式設定</a:t>
            </a:r>
            <a:endParaRPr lang="en-US" dirty="0"/>
          </a:p>
        </p:txBody>
      </p:sp>
      <p:sp>
        <p:nvSpPr>
          <p:cNvPr id="19" name="Rectangle 2"/>
          <p:cNvSpPr>
            <a:spLocks noChangeArrowheads="1"/>
          </p:cNvSpPr>
          <p:nvPr/>
        </p:nvSpPr>
        <p:spPr bwMode="auto">
          <a:xfrm>
            <a:off x="165100" y="81000"/>
            <a:ext cx="42863" cy="6588000"/>
          </a:xfrm>
          <a:prstGeom prst="rect">
            <a:avLst/>
          </a:prstGeom>
          <a:solidFill>
            <a:srgbClr val="140078"/>
          </a:solidFill>
          <a:ln w="9525">
            <a:noFill/>
            <a:miter lim="800000"/>
            <a:headEnd/>
            <a:tailEnd/>
          </a:ln>
          <a:effectLst/>
        </p:spPr>
        <p:txBody>
          <a:bodyPr wrap="none" anchor="ctr"/>
          <a:lstStyle/>
          <a:p>
            <a:pPr>
              <a:defRPr/>
            </a:pPr>
            <a:endParaRPr lang="ja-JP" altLang="en-US">
              <a:latin typeface="Arial" charset="0"/>
            </a:endParaRPr>
          </a:p>
        </p:txBody>
      </p:sp>
      <p:sp>
        <p:nvSpPr>
          <p:cNvPr id="20" name="Line 3"/>
          <p:cNvSpPr>
            <a:spLocks noChangeShapeType="1"/>
          </p:cNvSpPr>
          <p:nvPr/>
        </p:nvSpPr>
        <p:spPr bwMode="auto">
          <a:xfrm>
            <a:off x="165100" y="6669000"/>
            <a:ext cx="8085503" cy="0"/>
          </a:xfrm>
          <a:prstGeom prst="line">
            <a:avLst/>
          </a:prstGeom>
          <a:noFill/>
          <a:ln w="12700">
            <a:solidFill>
              <a:srgbClr val="140078"/>
            </a:solidFill>
            <a:round/>
            <a:headEnd/>
            <a:tailEnd/>
          </a:ln>
          <a:effectLst/>
        </p:spPr>
        <p:txBody>
          <a:bodyPr/>
          <a:lstStyle/>
          <a:p>
            <a:pPr>
              <a:defRPr/>
            </a:pPr>
            <a:endParaRPr lang="ja-JP" altLang="en-US">
              <a:latin typeface="Arial" charset="0"/>
            </a:endParaRPr>
          </a:p>
        </p:txBody>
      </p:sp>
    </p:spTree>
    <p:extLst>
      <p:ext uri="{BB962C8B-B14F-4D97-AF65-F5344CB8AC3E}">
        <p14:creationId xmlns:p14="http://schemas.microsoft.com/office/powerpoint/2010/main" val="4216278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2800" b="1"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安全かつ健康的に働くために</a:t>
            </a:r>
            <a:endParaRPr kumimoji="1" lang="ja-JP" altLang="en-US" dirty="0"/>
          </a:p>
        </p:txBody>
      </p:sp>
      <p:sp>
        <p:nvSpPr>
          <p:cNvPr id="3" name="サブタイトル 2"/>
          <p:cNvSpPr>
            <a:spLocks noGrp="1"/>
          </p:cNvSpPr>
          <p:nvPr>
            <p:ph type="subTitle" idx="1"/>
          </p:nvPr>
        </p:nvSpPr>
        <p:spPr>
          <a:xfrm>
            <a:off x="180000" y="909000"/>
            <a:ext cx="6858000" cy="1132428"/>
          </a:xfrm>
        </p:spPr>
        <p:txBody>
          <a:bodyPr/>
          <a:lstStyle/>
          <a:p>
            <a:pPr algn="l"/>
            <a:r>
              <a:rPr kumimoji="1" lang="ja-JP" altLang="en-US" dirty="0" smtClean="0"/>
              <a:t>警備員として働くみなさまへ</a:t>
            </a:r>
            <a:endParaRPr kumimoji="1" lang="ja-JP" altLang="en-US" dirty="0"/>
          </a:p>
        </p:txBody>
      </p:sp>
      <p:sp>
        <p:nvSpPr>
          <p:cNvPr id="4" name="テキスト ボックス 3"/>
          <p:cNvSpPr txBox="1"/>
          <p:nvPr/>
        </p:nvSpPr>
        <p:spPr>
          <a:xfrm>
            <a:off x="7846200" y="36881"/>
            <a:ext cx="1224000" cy="369332"/>
          </a:xfrm>
          <a:prstGeom prst="rect">
            <a:avLst/>
          </a:prstGeom>
          <a:noFill/>
          <a:ln w="12700">
            <a:solidFill>
              <a:schemeClr val="tx1"/>
            </a:solidFill>
          </a:ln>
        </p:spPr>
        <p:txBody>
          <a:bodyPr wrap="square" rtlCol="0">
            <a:spAutoFit/>
          </a:bodyPr>
          <a:lstStyle/>
          <a:p>
            <a:pPr algn="ctr"/>
            <a:r>
              <a:rPr kumimoji="1" lang="ja-JP" altLang="en-US" dirty="0" smtClean="0"/>
              <a:t>資料</a:t>
            </a:r>
            <a:r>
              <a:rPr lang="en-US" altLang="ja-JP" dirty="0"/>
              <a:t>3</a:t>
            </a:r>
            <a:r>
              <a:rPr kumimoji="1" lang="en-US" altLang="ja-JP" smtClean="0"/>
              <a:t>-2</a:t>
            </a:r>
            <a:endParaRPr kumimoji="1" lang="ja-JP" altLang="en-US" dirty="0"/>
          </a:p>
        </p:txBody>
      </p:sp>
    </p:spTree>
    <p:extLst>
      <p:ext uri="{BB962C8B-B14F-4D97-AF65-F5344CB8AC3E}">
        <p14:creationId xmlns:p14="http://schemas.microsoft.com/office/powerpoint/2010/main" val="3192162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警備指令書を確認し遵守しましょう</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5886675"/>
          </a:xfrm>
        </p:spPr>
        <p:txBody>
          <a:bodyPr>
            <a:normAutofit/>
          </a:bodyPr>
          <a:lstStyle/>
          <a:p>
            <a:r>
              <a:rPr kumimoji="1" lang="ja-JP" altLang="en-US" dirty="0" smtClean="0"/>
              <a:t>ポイント</a:t>
            </a:r>
            <a:r>
              <a:rPr kumimoji="1" lang="en-US" altLang="ja-JP" dirty="0" smtClean="0"/>
              <a:t>【</a:t>
            </a:r>
            <a:r>
              <a:rPr kumimoji="1" lang="ja-JP" altLang="en-US" dirty="0" smtClean="0"/>
              <a:t>施設警備</a:t>
            </a:r>
            <a:r>
              <a:rPr kumimoji="1" lang="en-US" altLang="ja-JP" dirty="0" smtClean="0"/>
              <a:t>】</a:t>
            </a:r>
          </a:p>
          <a:p>
            <a:pPr marL="468000" lvl="1"/>
            <a:r>
              <a:rPr lang="ja-JP" altLang="en-US" dirty="0" smtClean="0"/>
              <a:t>警備</a:t>
            </a:r>
            <a:r>
              <a:rPr lang="ja-JP" altLang="en-US" dirty="0"/>
              <a:t>計画書・警備指令書の内容や施設の規定などを</a:t>
            </a:r>
            <a:r>
              <a:rPr lang="ja-JP" altLang="en-US" b="1" u="sng" dirty="0">
                <a:solidFill>
                  <a:srgbClr val="F24F4F"/>
                </a:solidFill>
              </a:rPr>
              <a:t>しっかり把握</a:t>
            </a:r>
            <a:r>
              <a:rPr lang="ja-JP" altLang="en-US" dirty="0"/>
              <a:t>しましょう。</a:t>
            </a:r>
          </a:p>
          <a:p>
            <a:pPr marL="468000" lvl="1"/>
            <a:r>
              <a:rPr lang="ja-JP" altLang="en-US" dirty="0" smtClean="0"/>
              <a:t>昇降機</a:t>
            </a:r>
            <a:r>
              <a:rPr lang="ja-JP" altLang="en-US" dirty="0"/>
              <a:t>、防火シャッター、防火扉などの設備や電子錠、鍵などの</a:t>
            </a:r>
            <a:r>
              <a:rPr lang="ja-JP" altLang="en-US" b="1" u="sng" dirty="0">
                <a:solidFill>
                  <a:srgbClr val="F24F4F"/>
                </a:solidFill>
              </a:rPr>
              <a:t>取扱い方法</a:t>
            </a:r>
            <a:r>
              <a:rPr lang="ja-JP" altLang="en-US" dirty="0"/>
              <a:t>や</a:t>
            </a:r>
            <a:r>
              <a:rPr lang="ja-JP" altLang="en-US" b="1" u="sng" dirty="0">
                <a:solidFill>
                  <a:srgbClr val="F24F4F"/>
                </a:solidFill>
              </a:rPr>
              <a:t>管理方法</a:t>
            </a:r>
            <a:r>
              <a:rPr lang="ja-JP" altLang="en-US" dirty="0"/>
              <a:t>はあらかじめ確認しましょう。</a:t>
            </a:r>
          </a:p>
          <a:p>
            <a:pPr marL="468000" lvl="1"/>
            <a:r>
              <a:rPr lang="ja-JP" altLang="en-US" dirty="0" smtClean="0"/>
              <a:t>安全上</a:t>
            </a:r>
            <a:r>
              <a:rPr lang="ja-JP" altLang="en-US" dirty="0"/>
              <a:t>やるべきこと、やってはいけないことを</a:t>
            </a:r>
            <a:r>
              <a:rPr lang="ja-JP" altLang="en-US" b="1" u="sng" dirty="0">
                <a:solidFill>
                  <a:srgbClr val="F24F4F"/>
                </a:solidFill>
              </a:rPr>
              <a:t>関係法令や規定・ルールを確認のうえ順守</a:t>
            </a:r>
            <a:r>
              <a:rPr lang="ja-JP" altLang="en-US" dirty="0"/>
              <a:t>しましょう。</a:t>
            </a:r>
          </a:p>
          <a:p>
            <a:pPr marL="468000" lvl="1">
              <a:buClr>
                <a:schemeClr val="tx1"/>
              </a:buClr>
            </a:pPr>
            <a:r>
              <a:rPr lang="ja-JP" altLang="en-US" b="1" u="sng" dirty="0" smtClean="0">
                <a:solidFill>
                  <a:srgbClr val="F24F4F"/>
                </a:solidFill>
              </a:rPr>
              <a:t>定められた</a:t>
            </a:r>
            <a:r>
              <a:rPr lang="ja-JP" altLang="en-US" b="1" u="sng" dirty="0">
                <a:solidFill>
                  <a:srgbClr val="F24F4F"/>
                </a:solidFill>
              </a:rPr>
              <a:t>経路、ルール</a:t>
            </a:r>
            <a:r>
              <a:rPr lang="ja-JP" altLang="en-US" dirty="0"/>
              <a:t>（夜間は懐中電灯の使用など）</a:t>
            </a:r>
            <a:r>
              <a:rPr lang="ja-JP" altLang="en-US" b="1" u="sng" dirty="0">
                <a:solidFill>
                  <a:srgbClr val="F24F4F"/>
                </a:solidFill>
              </a:rPr>
              <a:t>を守り</a:t>
            </a:r>
            <a:r>
              <a:rPr lang="ja-JP" altLang="en-US" dirty="0"/>
              <a:t>、安全に巡回しましょう。</a:t>
            </a:r>
          </a:p>
          <a:p>
            <a:pPr marL="468000" lvl="1"/>
            <a:r>
              <a:rPr lang="ja-JP" altLang="en-US" dirty="0" smtClean="0"/>
              <a:t>前任者</a:t>
            </a:r>
            <a:r>
              <a:rPr lang="ja-JP" altLang="en-US" dirty="0"/>
              <a:t>から業務を引き継ぐ際には、</a:t>
            </a:r>
            <a:r>
              <a:rPr lang="ja-JP" altLang="en-US" b="1" u="sng" dirty="0">
                <a:solidFill>
                  <a:srgbClr val="F24F4F"/>
                </a:solidFill>
              </a:rPr>
              <a:t>安全面の注意点</a:t>
            </a:r>
            <a:r>
              <a:rPr lang="ja-JP" altLang="en-US" dirty="0"/>
              <a:t>などを聞いておきましょう。</a:t>
            </a:r>
          </a:p>
          <a:p>
            <a:pPr marL="468000" lvl="1"/>
            <a:r>
              <a:rPr lang="ja-JP" altLang="en-US" dirty="0" smtClean="0"/>
              <a:t>分からない</a:t>
            </a:r>
            <a:r>
              <a:rPr lang="ja-JP" altLang="en-US" dirty="0"/>
              <a:t>ことがあれば、そのままにせず</a:t>
            </a:r>
            <a:r>
              <a:rPr lang="ja-JP" altLang="en-US" b="1" u="sng" dirty="0">
                <a:solidFill>
                  <a:srgbClr val="F24F4F"/>
                </a:solidFill>
              </a:rPr>
              <a:t>必ず責任者や前任者に確認</a:t>
            </a:r>
            <a:r>
              <a:rPr lang="ja-JP" altLang="en-US" dirty="0"/>
              <a:t>しましょう。</a:t>
            </a:r>
          </a:p>
          <a:p>
            <a:pPr marL="468000" lvl="1">
              <a:buClr>
                <a:schemeClr val="tx1"/>
              </a:buClr>
            </a:pPr>
            <a:r>
              <a:rPr lang="ja-JP" altLang="en-US" b="1" u="sng" dirty="0" smtClean="0">
                <a:solidFill>
                  <a:srgbClr val="F24F4F"/>
                </a:solidFill>
              </a:rPr>
              <a:t>慣れ</a:t>
            </a:r>
            <a:r>
              <a:rPr lang="ja-JP" altLang="en-US" b="1" u="sng" dirty="0">
                <a:solidFill>
                  <a:srgbClr val="F24F4F"/>
                </a:solidFill>
              </a:rPr>
              <a:t>による怪我</a:t>
            </a:r>
            <a:r>
              <a:rPr lang="ja-JP" altLang="en-US" dirty="0"/>
              <a:t>には注意し、</a:t>
            </a:r>
            <a:r>
              <a:rPr lang="ja-JP" altLang="en-US" b="1" u="sng" dirty="0">
                <a:solidFill>
                  <a:srgbClr val="F24F4F"/>
                </a:solidFill>
              </a:rPr>
              <a:t>軽はずみな行動や無理な動作</a:t>
            </a:r>
            <a:r>
              <a:rPr lang="ja-JP" altLang="en-US" dirty="0"/>
              <a:t>は避けましょう。</a:t>
            </a:r>
          </a:p>
        </p:txBody>
      </p:sp>
      <p:sp>
        <p:nvSpPr>
          <p:cNvPr id="2" name="スライド番号プレースホルダー 1"/>
          <p:cNvSpPr>
            <a:spLocks noGrp="1"/>
          </p:cNvSpPr>
          <p:nvPr>
            <p:ph type="sldNum" sz="quarter" idx="12"/>
          </p:nvPr>
        </p:nvSpPr>
        <p:spPr/>
        <p:txBody>
          <a:bodyPr/>
          <a:lstStyle/>
          <a:p>
            <a:fld id="{1228868F-0BF5-4F87-8A94-00DF56ADA4E5}" type="slidenum">
              <a:rPr kumimoji="1" lang="ja-JP" altLang="en-US" smtClean="0"/>
              <a:t>10</a:t>
            </a:fld>
            <a:endParaRPr kumimoji="1" lang="ja-JP" altLang="en-US"/>
          </a:p>
        </p:txBody>
      </p:sp>
    </p:spTree>
    <p:extLst>
      <p:ext uri="{BB962C8B-B14F-4D97-AF65-F5344CB8AC3E}">
        <p14:creationId xmlns:p14="http://schemas.microsoft.com/office/powerpoint/2010/main" val="293321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警備指令書を確認し遵守しましょう</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462675"/>
          </a:xfrm>
        </p:spPr>
        <p:txBody>
          <a:bodyPr>
            <a:normAutofit/>
          </a:bodyPr>
          <a:lstStyle/>
          <a:p>
            <a:r>
              <a:rPr kumimoji="1" lang="ja-JP" altLang="en-US" dirty="0" smtClean="0"/>
              <a:t>ポイント</a:t>
            </a:r>
            <a:r>
              <a:rPr kumimoji="1" lang="en-US" altLang="ja-JP" dirty="0" smtClean="0"/>
              <a:t>【</a:t>
            </a:r>
            <a:r>
              <a:rPr kumimoji="1" lang="ja-JP" altLang="en-US" dirty="0" smtClean="0"/>
              <a:t>交通誘導警備</a:t>
            </a:r>
            <a:r>
              <a:rPr kumimoji="1" lang="en-US" altLang="ja-JP" dirty="0" smtClean="0"/>
              <a:t>】</a:t>
            </a:r>
          </a:p>
          <a:p>
            <a:pPr marL="468000" lvl="1"/>
            <a:r>
              <a:rPr lang="ja-JP" altLang="en-US" dirty="0" smtClean="0"/>
              <a:t>警備</a:t>
            </a:r>
            <a:r>
              <a:rPr lang="ja-JP" altLang="en-US" dirty="0"/>
              <a:t>計画書・警備指令書の内容や施設の規定などを</a:t>
            </a:r>
            <a:r>
              <a:rPr lang="ja-JP" altLang="en-US" b="1" u="sng" dirty="0">
                <a:solidFill>
                  <a:srgbClr val="F24F4F"/>
                </a:solidFill>
              </a:rPr>
              <a:t>しっかり把握</a:t>
            </a:r>
            <a:r>
              <a:rPr lang="ja-JP" altLang="en-US" dirty="0"/>
              <a:t>しましょう。</a:t>
            </a:r>
          </a:p>
          <a:p>
            <a:pPr marL="468000" lvl="1"/>
            <a:r>
              <a:rPr lang="ja-JP" altLang="en-US" dirty="0" smtClean="0"/>
              <a:t>定められた</a:t>
            </a:r>
            <a:r>
              <a:rPr lang="ja-JP" altLang="en-US" dirty="0"/>
              <a:t>装備品（手旗・誘導灯、警笛、トランシーバーなど）は</a:t>
            </a:r>
            <a:r>
              <a:rPr lang="ja-JP" altLang="en-US" b="1" u="sng" dirty="0">
                <a:solidFill>
                  <a:srgbClr val="F24F4F"/>
                </a:solidFill>
              </a:rPr>
              <a:t>正しく身につける</a:t>
            </a:r>
            <a:r>
              <a:rPr lang="ja-JP" altLang="en-US" dirty="0"/>
              <a:t>とともに、特に電池で作動する装備品は</a:t>
            </a:r>
            <a:r>
              <a:rPr lang="ja-JP" altLang="en-US" b="1" u="sng" dirty="0">
                <a:solidFill>
                  <a:srgbClr val="F24F4F"/>
                </a:solidFill>
              </a:rPr>
              <a:t>きちんと動作すること</a:t>
            </a:r>
            <a:r>
              <a:rPr lang="ja-JP" altLang="en-US" dirty="0"/>
              <a:t>や</a:t>
            </a:r>
            <a:r>
              <a:rPr lang="ja-JP" altLang="en-US" b="1" u="sng" dirty="0">
                <a:solidFill>
                  <a:srgbClr val="F24F4F"/>
                </a:solidFill>
              </a:rPr>
              <a:t>電池の残量</a:t>
            </a:r>
            <a:r>
              <a:rPr lang="ja-JP" altLang="en-US" dirty="0"/>
              <a:t>を確認しましょう。</a:t>
            </a:r>
          </a:p>
          <a:p>
            <a:pPr marL="468000" lvl="1"/>
            <a:r>
              <a:rPr lang="ja-JP" altLang="en-US" dirty="0" smtClean="0"/>
              <a:t>特</a:t>
            </a:r>
            <a:r>
              <a:rPr lang="ja-JP" altLang="en-US" dirty="0"/>
              <a:t>に夜間は、</a:t>
            </a:r>
            <a:r>
              <a:rPr lang="ja-JP" altLang="en-US" b="1" u="sng" dirty="0">
                <a:solidFill>
                  <a:srgbClr val="F24F4F"/>
                </a:solidFill>
              </a:rPr>
              <a:t>夜行性・反射性のあるベスト（反射ベスト）は必ず装着</a:t>
            </a:r>
            <a:r>
              <a:rPr lang="ja-JP" altLang="en-US" dirty="0"/>
              <a:t>し、車両の運転手などから見やすいようにしましょう。</a:t>
            </a:r>
          </a:p>
          <a:p>
            <a:pPr marL="468000" lvl="1"/>
            <a:r>
              <a:rPr lang="ja-JP" altLang="en-US" dirty="0" smtClean="0"/>
              <a:t>交通</a:t>
            </a:r>
            <a:r>
              <a:rPr lang="ja-JP" altLang="en-US" dirty="0"/>
              <a:t>誘導警備業務用資材（セフティコーンなど）を</a:t>
            </a:r>
            <a:r>
              <a:rPr lang="ja-JP" altLang="en-US" b="1" u="sng" dirty="0">
                <a:solidFill>
                  <a:srgbClr val="F24F4F"/>
                </a:solidFill>
              </a:rPr>
              <a:t>設置する際だけではなく撤去時</a:t>
            </a:r>
            <a:r>
              <a:rPr lang="ja-JP" altLang="en-US" dirty="0"/>
              <a:t>も、警備指令書に順守するとともに車両にも注意しましょう。</a:t>
            </a:r>
          </a:p>
          <a:p>
            <a:pPr marL="468000" lvl="1"/>
            <a:r>
              <a:rPr lang="ja-JP" altLang="en-US" dirty="0" smtClean="0"/>
              <a:t>安全上</a:t>
            </a:r>
            <a:r>
              <a:rPr lang="ja-JP" altLang="en-US" dirty="0"/>
              <a:t>やるべきこと、やってはいけないことを</a:t>
            </a:r>
            <a:r>
              <a:rPr lang="ja-JP" altLang="en-US" b="1" u="sng" dirty="0">
                <a:solidFill>
                  <a:srgbClr val="F24F4F"/>
                </a:solidFill>
              </a:rPr>
              <a:t>関係法令や規定・ルールを確認</a:t>
            </a:r>
            <a:r>
              <a:rPr lang="ja-JP" altLang="en-US" dirty="0"/>
              <a:t>のうえ順守しましょう。</a:t>
            </a:r>
          </a:p>
          <a:p>
            <a:pPr marL="468000" lvl="1"/>
            <a:r>
              <a:rPr lang="ja-JP" altLang="en-US" dirty="0" smtClean="0"/>
              <a:t>分からない</a:t>
            </a:r>
            <a:r>
              <a:rPr lang="ja-JP" altLang="en-US" dirty="0"/>
              <a:t>ことがあれば、そのままにせず</a:t>
            </a:r>
            <a:r>
              <a:rPr lang="ja-JP" altLang="en-US" b="1" u="sng" dirty="0">
                <a:solidFill>
                  <a:srgbClr val="F24F4F"/>
                </a:solidFill>
              </a:rPr>
              <a:t>必ず責任者や前任者に確認</a:t>
            </a:r>
            <a:r>
              <a:rPr lang="ja-JP" altLang="en-US" dirty="0"/>
              <a:t>しましょう。</a:t>
            </a:r>
          </a:p>
          <a:p>
            <a:pPr marL="468000" lvl="1">
              <a:buClr>
                <a:schemeClr val="tx1"/>
              </a:buClr>
            </a:pPr>
            <a:r>
              <a:rPr lang="ja-JP" altLang="en-US" b="1" u="sng" dirty="0" smtClean="0">
                <a:solidFill>
                  <a:srgbClr val="F24F4F"/>
                </a:solidFill>
              </a:rPr>
              <a:t>慣れ</a:t>
            </a:r>
            <a:r>
              <a:rPr lang="ja-JP" altLang="en-US" b="1" u="sng" dirty="0">
                <a:solidFill>
                  <a:srgbClr val="F24F4F"/>
                </a:solidFill>
              </a:rPr>
              <a:t>による怪我</a:t>
            </a:r>
            <a:r>
              <a:rPr lang="ja-JP" altLang="en-US" dirty="0"/>
              <a:t>には注意し、</a:t>
            </a:r>
            <a:r>
              <a:rPr lang="ja-JP" altLang="en-US" b="1" u="sng" dirty="0">
                <a:solidFill>
                  <a:srgbClr val="F24F4F"/>
                </a:solidFill>
              </a:rPr>
              <a:t>軽はずみな行動や無理な動作</a:t>
            </a:r>
            <a:r>
              <a:rPr lang="ja-JP" altLang="en-US" dirty="0"/>
              <a:t>は避けましょう。</a:t>
            </a:r>
          </a:p>
        </p:txBody>
      </p:sp>
      <p:sp>
        <p:nvSpPr>
          <p:cNvPr id="2" name="スライド番号プレースホルダー 1"/>
          <p:cNvSpPr>
            <a:spLocks noGrp="1"/>
          </p:cNvSpPr>
          <p:nvPr>
            <p:ph type="sldNum" sz="quarter" idx="12"/>
          </p:nvPr>
        </p:nvSpPr>
        <p:spPr/>
        <p:txBody>
          <a:bodyPr/>
          <a:lstStyle/>
          <a:p>
            <a:fld id="{1228868F-0BF5-4F87-8A94-00DF56ADA4E5}" type="slidenum">
              <a:rPr kumimoji="1" lang="ja-JP" altLang="en-US" smtClean="0"/>
              <a:t>11</a:t>
            </a:fld>
            <a:endParaRPr kumimoji="1" lang="ja-JP" altLang="en-US"/>
          </a:p>
        </p:txBody>
      </p:sp>
    </p:spTree>
    <p:extLst>
      <p:ext uri="{BB962C8B-B14F-4D97-AF65-F5344CB8AC3E}">
        <p14:creationId xmlns:p14="http://schemas.microsoft.com/office/powerpoint/2010/main" val="1222235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危険予知活動（</a:t>
            </a:r>
            <a:r>
              <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KYT</a:t>
            </a: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）を実践しましょう</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a:normAutofit/>
          </a:bodyPr>
          <a:lstStyle/>
          <a:p>
            <a:r>
              <a:rPr lang="ja-JP" altLang="en-US" dirty="0" smtClean="0"/>
              <a:t>危険予知活動（</a:t>
            </a:r>
            <a:r>
              <a:rPr lang="en-US" altLang="ja-JP" dirty="0" smtClean="0"/>
              <a:t>KYT</a:t>
            </a:r>
            <a:r>
              <a:rPr lang="ja-JP" altLang="en-US" dirty="0" smtClean="0"/>
              <a:t>）とは</a:t>
            </a:r>
            <a:endParaRPr lang="en-US" altLang="ja-JP" dirty="0" smtClean="0"/>
          </a:p>
          <a:p>
            <a:pPr marL="468000" lvl="1"/>
            <a:r>
              <a:rPr lang="en-US" altLang="ja-JP" dirty="0" smtClean="0"/>
              <a:t>K</a:t>
            </a:r>
            <a:r>
              <a:rPr lang="ja-JP" altLang="en-US" dirty="0" smtClean="0"/>
              <a:t>（キケン）</a:t>
            </a:r>
            <a:r>
              <a:rPr lang="en-US" altLang="ja-JP" dirty="0" smtClean="0"/>
              <a:t>Y</a:t>
            </a:r>
            <a:r>
              <a:rPr lang="ja-JP" altLang="en-US" dirty="0" smtClean="0"/>
              <a:t>（</a:t>
            </a:r>
            <a:r>
              <a:rPr lang="ja-JP" altLang="en-US" dirty="0"/>
              <a:t>ヨチ</a:t>
            </a:r>
            <a:r>
              <a:rPr lang="ja-JP" altLang="en-US" dirty="0" smtClean="0"/>
              <a:t>）</a:t>
            </a:r>
            <a:r>
              <a:rPr lang="en-US" altLang="ja-JP" dirty="0" smtClean="0"/>
              <a:t>T</a:t>
            </a:r>
            <a:r>
              <a:rPr lang="ja-JP" altLang="en-US" dirty="0" smtClean="0"/>
              <a:t>（トレーニング）の略称。</a:t>
            </a:r>
            <a:endParaRPr lang="en-US" altLang="ja-JP" dirty="0" smtClean="0"/>
          </a:p>
          <a:p>
            <a:pPr marL="468000" lvl="1"/>
            <a:r>
              <a:rPr lang="ja-JP" altLang="en-US" dirty="0" smtClean="0"/>
              <a:t>作業</a:t>
            </a:r>
            <a:r>
              <a:rPr lang="ja-JP" altLang="en-US" dirty="0"/>
              <a:t>を始める前に、その作業に「どんな危険が潜んでいるか」を関係者同士で話し合って「ここが危ない」や「その結果○○が起こるかもしれない」など、作業に潜む危険や、それにより発生する災害などについて話し合い、予め危険を特定し対策を検討・実践する</a:t>
            </a:r>
            <a:r>
              <a:rPr lang="ja-JP" altLang="en-US" dirty="0" smtClean="0"/>
              <a:t>こと。</a:t>
            </a:r>
            <a:endParaRPr lang="en-US" altLang="ja-JP" dirty="0" smtClean="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693" y="3816000"/>
            <a:ext cx="2421000" cy="2421000"/>
          </a:xfrm>
          <a:prstGeom prst="rect">
            <a:avLst/>
          </a:prstGeom>
        </p:spPr>
      </p:pic>
      <p:sp>
        <p:nvSpPr>
          <p:cNvPr id="4" name="角丸四角形吹き出し 3"/>
          <p:cNvSpPr/>
          <p:nvPr/>
        </p:nvSpPr>
        <p:spPr>
          <a:xfrm>
            <a:off x="4139999" y="3060263"/>
            <a:ext cx="4087955" cy="891000"/>
          </a:xfrm>
          <a:prstGeom prst="wedgeRoundRectCallout">
            <a:avLst>
              <a:gd name="adj1" fmla="val -32440"/>
              <a:gd name="adj2" fmla="val 75074"/>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smtClean="0">
                <a:solidFill>
                  <a:schemeClr val="tx1"/>
                </a:solidFill>
              </a:rPr>
              <a:t>ここの階段は暗くて足元が見えないから躓いて転落してしまうかもしれない</a:t>
            </a:r>
            <a:endParaRPr kumimoji="1" lang="ja-JP" altLang="en-US" dirty="0">
              <a:solidFill>
                <a:schemeClr val="tx1"/>
              </a:solidFill>
            </a:endParaRPr>
          </a:p>
        </p:txBody>
      </p:sp>
      <p:sp>
        <p:nvSpPr>
          <p:cNvPr id="7" name="角丸四角形吹き出し 6"/>
          <p:cNvSpPr/>
          <p:nvPr/>
        </p:nvSpPr>
        <p:spPr>
          <a:xfrm>
            <a:off x="1260000" y="2983500"/>
            <a:ext cx="2543274" cy="1152000"/>
          </a:xfrm>
          <a:prstGeom prst="wedgeRoundRectCallout">
            <a:avLst>
              <a:gd name="adj1" fmla="val 31479"/>
              <a:gd name="adj2" fmla="val 72978"/>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smtClean="0">
                <a:solidFill>
                  <a:schemeClr val="tx1"/>
                </a:solidFill>
              </a:rPr>
              <a:t>外の通路の床が鉄板なので雨が降ると滑りやすくなるかもしれない</a:t>
            </a:r>
            <a:endParaRPr kumimoji="1" lang="ja-JP" altLang="en-US" dirty="0">
              <a:solidFill>
                <a:schemeClr val="tx1"/>
              </a:solidFill>
            </a:endParaRPr>
          </a:p>
        </p:txBody>
      </p:sp>
      <p:sp>
        <p:nvSpPr>
          <p:cNvPr id="8" name="角丸四角形吹き出し 7"/>
          <p:cNvSpPr/>
          <p:nvPr/>
        </p:nvSpPr>
        <p:spPr>
          <a:xfrm>
            <a:off x="254976" y="5824585"/>
            <a:ext cx="3828036" cy="772415"/>
          </a:xfrm>
          <a:prstGeom prst="wedgeRoundRectCallout">
            <a:avLst>
              <a:gd name="adj1" fmla="val 28486"/>
              <a:gd name="adj2" fmla="val -74673"/>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今日は重機を使う作業があるから、今の配置だと警備員と接触するかも</a:t>
            </a:r>
            <a:endParaRPr kumimoji="1" lang="ja-JP" altLang="en-US" dirty="0">
              <a:solidFill>
                <a:schemeClr val="tx1"/>
              </a:solidFill>
            </a:endParaRPr>
          </a:p>
        </p:txBody>
      </p:sp>
      <p:sp>
        <p:nvSpPr>
          <p:cNvPr id="9" name="角丸四角形吹き出し 8"/>
          <p:cNvSpPr/>
          <p:nvPr/>
        </p:nvSpPr>
        <p:spPr>
          <a:xfrm>
            <a:off x="324431" y="3933000"/>
            <a:ext cx="2741262" cy="864000"/>
          </a:xfrm>
          <a:prstGeom prst="wedgeRoundRectCallout">
            <a:avLst>
              <a:gd name="adj1" fmla="val 31479"/>
              <a:gd name="adj2" fmla="val 72978"/>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じゃあ、滑り止め付きの靴を用意しよう。通路にマットをひくのはどうか</a:t>
            </a:r>
            <a:r>
              <a:rPr lang="ja-JP" altLang="en-US" dirty="0" err="1" smtClean="0">
                <a:solidFill>
                  <a:schemeClr val="tx1"/>
                </a:solidFill>
              </a:rPr>
              <a:t>な</a:t>
            </a:r>
            <a:r>
              <a:rPr lang="ja-JP" altLang="en-US" dirty="0" smtClean="0">
                <a:solidFill>
                  <a:schemeClr val="tx1"/>
                </a:solidFill>
              </a:rPr>
              <a:t>？</a:t>
            </a:r>
            <a:endParaRPr kumimoji="1" lang="ja-JP" altLang="en-US" dirty="0">
              <a:solidFill>
                <a:schemeClr val="tx1"/>
              </a:solidFill>
            </a:endParaRPr>
          </a:p>
        </p:txBody>
      </p:sp>
      <p:sp>
        <p:nvSpPr>
          <p:cNvPr id="10" name="角丸四角形吹き出し 9"/>
          <p:cNvSpPr/>
          <p:nvPr/>
        </p:nvSpPr>
        <p:spPr>
          <a:xfrm>
            <a:off x="5139916" y="3732746"/>
            <a:ext cx="3847358" cy="704254"/>
          </a:xfrm>
          <a:prstGeom prst="wedgeRoundRectCallout">
            <a:avLst>
              <a:gd name="adj1" fmla="val -32440"/>
              <a:gd name="adj2" fmla="val 75074"/>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照明をつけてもらえるようお願いしてみようか。懐中電灯は必携だね。</a:t>
            </a:r>
            <a:endParaRPr kumimoji="1" lang="ja-JP" altLang="en-US" dirty="0">
              <a:solidFill>
                <a:schemeClr val="tx1"/>
              </a:solidFill>
            </a:endParaRPr>
          </a:p>
        </p:txBody>
      </p:sp>
      <p:sp>
        <p:nvSpPr>
          <p:cNvPr id="11" name="角丸四角形吹き出し 10"/>
          <p:cNvSpPr/>
          <p:nvPr/>
        </p:nvSpPr>
        <p:spPr>
          <a:xfrm>
            <a:off x="3960976" y="6269239"/>
            <a:ext cx="3117732" cy="494208"/>
          </a:xfrm>
          <a:prstGeom prst="wedgeRoundRectCallout">
            <a:avLst>
              <a:gd name="adj1" fmla="val -18743"/>
              <a:gd name="adj2" fmla="val -80099"/>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配置を含めて計画を見直そう</a:t>
            </a:r>
            <a:endParaRPr kumimoji="1" lang="ja-JP" altLang="en-US" dirty="0">
              <a:solidFill>
                <a:schemeClr val="tx1"/>
              </a:solidFill>
            </a:endParaRPr>
          </a:p>
        </p:txBody>
      </p:sp>
      <p:sp>
        <p:nvSpPr>
          <p:cNvPr id="5" name="スライド番号プレースホルダー 4"/>
          <p:cNvSpPr>
            <a:spLocks noGrp="1"/>
          </p:cNvSpPr>
          <p:nvPr>
            <p:ph type="sldNum" sz="quarter" idx="12"/>
          </p:nvPr>
        </p:nvSpPr>
        <p:spPr/>
        <p:txBody>
          <a:bodyPr/>
          <a:lstStyle/>
          <a:p>
            <a:fld id="{1228868F-0BF5-4F87-8A94-00DF56ADA4E5}" type="slidenum">
              <a:rPr kumimoji="1" lang="ja-JP" altLang="en-US" smtClean="0"/>
              <a:t>12</a:t>
            </a:fld>
            <a:endParaRPr kumimoji="1" lang="ja-JP" altLang="en-US"/>
          </a:p>
        </p:txBody>
      </p:sp>
    </p:spTree>
    <p:extLst>
      <p:ext uri="{BB962C8B-B14F-4D97-AF65-F5344CB8AC3E}">
        <p14:creationId xmlns:p14="http://schemas.microsoft.com/office/powerpoint/2010/main" val="591235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危険予知活動（</a:t>
            </a:r>
            <a:r>
              <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KYT</a:t>
            </a: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）を実践しましょう</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a:normAutofit/>
          </a:bodyPr>
          <a:lstStyle/>
          <a:p>
            <a:r>
              <a:rPr lang="en-US" altLang="ja-JP" dirty="0" smtClean="0"/>
              <a:t>KYT</a:t>
            </a:r>
            <a:r>
              <a:rPr lang="ja-JP" altLang="en-US" dirty="0" smtClean="0"/>
              <a:t>基礎</a:t>
            </a:r>
            <a:r>
              <a:rPr lang="en-US" altLang="ja-JP" dirty="0" smtClean="0"/>
              <a:t>4</a:t>
            </a:r>
            <a:r>
              <a:rPr lang="ja-JP" altLang="en-US" dirty="0" smtClean="0"/>
              <a:t>ラウンド法</a:t>
            </a:r>
            <a:endParaRPr lang="en-US" altLang="ja-JP" dirty="0" smtClean="0"/>
          </a:p>
          <a:p>
            <a:pPr marL="468000" lvl="1"/>
            <a:r>
              <a:rPr lang="ja-JP" altLang="en-US" dirty="0"/>
              <a:t>チームでイラストシートや現場・現物で職場や業務にひそむ危険を発見・把握・解決して</a:t>
            </a:r>
            <a:r>
              <a:rPr lang="ja-JP" altLang="en-US" dirty="0" smtClean="0"/>
              <a:t>いく</a:t>
            </a:r>
            <a:r>
              <a:rPr lang="en-US" altLang="ja-JP" dirty="0" smtClean="0"/>
              <a:t>KYT</a:t>
            </a:r>
            <a:r>
              <a:rPr lang="ja-JP" altLang="en-US" dirty="0" smtClean="0"/>
              <a:t>の</a:t>
            </a:r>
            <a:r>
              <a:rPr lang="ja-JP" altLang="en-US" dirty="0"/>
              <a:t>基本</a:t>
            </a:r>
            <a:r>
              <a:rPr lang="ja-JP" altLang="en-US" dirty="0" smtClean="0"/>
              <a:t>手法。</a:t>
            </a:r>
            <a:endParaRPr lang="en-US" altLang="ja-JP" dirty="0" smtClean="0"/>
          </a:p>
        </p:txBody>
      </p:sp>
      <p:graphicFrame>
        <p:nvGraphicFramePr>
          <p:cNvPr id="2" name="表 1"/>
          <p:cNvGraphicFramePr>
            <a:graphicFrameLocks noGrp="1"/>
          </p:cNvGraphicFramePr>
          <p:nvPr>
            <p:extLst>
              <p:ext uri="{D42A27DB-BD31-4B8C-83A1-F6EECF244321}">
                <p14:modId xmlns:p14="http://schemas.microsoft.com/office/powerpoint/2010/main" val="2219586074"/>
              </p:ext>
            </p:extLst>
          </p:nvPr>
        </p:nvGraphicFramePr>
        <p:xfrm>
          <a:off x="612000" y="2205000"/>
          <a:ext cx="8280000" cy="3222000"/>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216000">
                <a:tc>
                  <a:txBody>
                    <a:bodyPr/>
                    <a:lstStyle/>
                    <a:p>
                      <a:pPr algn="ctr"/>
                      <a:r>
                        <a:rPr kumimoji="1" lang="ja-JP" altLang="en-US" sz="2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ラウンド</a:t>
                      </a:r>
                      <a:endParaRPr kumimoji="1" lang="ja-JP" altLang="en-US"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kumimoji="1" lang="ja-JP" altLang="en-US" sz="2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91200">
                <a:tc>
                  <a:txBody>
                    <a:bodyPr/>
                    <a:lstStyle/>
                    <a:p>
                      <a:pPr algn="ct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【1R】</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現状把握</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どのような危険が潜んでいるかを挙げてみよう！</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200">
                <a:tc>
                  <a:txBody>
                    <a:bodyPr/>
                    <a:lstStyle/>
                    <a:p>
                      <a:pPr algn="ct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【2R】</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本質追求</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どれが重要なポイントか絞り込もう！</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91200">
                <a:tc>
                  <a:txBody>
                    <a:bodyPr/>
                    <a:lstStyle/>
                    <a:p>
                      <a:pPr algn="ct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【3R】</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対策樹立</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どうすれば防ぐことができるのか考えてみよう！</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91200">
                <a:tc>
                  <a:txBody>
                    <a:bodyPr/>
                    <a:lstStyle/>
                    <a:p>
                      <a:pPr algn="ct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【4R】</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目標設定</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対策を実現するための行動目標を設定しよう！</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下矢印 3"/>
          <p:cNvSpPr/>
          <p:nvPr/>
        </p:nvSpPr>
        <p:spPr>
          <a:xfrm>
            <a:off x="1548000" y="3240159"/>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1548000" y="3942053"/>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1548000" y="4625841"/>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1228868F-0BF5-4F87-8A94-00DF56ADA4E5}" type="slidenum">
              <a:rPr kumimoji="1" lang="ja-JP" altLang="en-US" smtClean="0"/>
              <a:t>13</a:t>
            </a:fld>
            <a:endParaRPr kumimoji="1" lang="ja-JP" altLang="en-US"/>
          </a:p>
        </p:txBody>
      </p:sp>
    </p:spTree>
    <p:extLst>
      <p:ext uri="{BB962C8B-B14F-4D97-AF65-F5344CB8AC3E}">
        <p14:creationId xmlns:p14="http://schemas.microsoft.com/office/powerpoint/2010/main" val="2642123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KYT</a:t>
            </a: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CASE STUDY</a:t>
            </a:r>
          </a:p>
        </p:txBody>
      </p:sp>
      <p:sp>
        <p:nvSpPr>
          <p:cNvPr id="3" name="コンテンツ プレースホルダー 2"/>
          <p:cNvSpPr>
            <a:spLocks noGrp="1"/>
          </p:cNvSpPr>
          <p:nvPr>
            <p:ph idx="1"/>
          </p:nvPr>
        </p:nvSpPr>
        <p:spPr>
          <a:xfrm>
            <a:off x="254976" y="710325"/>
            <a:ext cx="8853023" cy="6102675"/>
          </a:xfrm>
        </p:spPr>
        <p:txBody>
          <a:bodyPr>
            <a:normAutofit/>
          </a:bodyPr>
          <a:lstStyle/>
          <a:p>
            <a:pPr marL="0" indent="0">
              <a:buNone/>
            </a:pPr>
            <a:r>
              <a:rPr lang="ja-JP" altLang="en-US" sz="2000" b="1" dirty="0" smtClean="0">
                <a:solidFill>
                  <a:srgbClr val="C00000"/>
                </a:solidFill>
              </a:rPr>
              <a:t>道路工事現場で通行人の誘導を行っているケースで</a:t>
            </a:r>
            <a:r>
              <a:rPr lang="en-US" altLang="ja-JP" sz="2000" b="1" dirty="0" smtClean="0">
                <a:solidFill>
                  <a:srgbClr val="C00000"/>
                </a:solidFill>
              </a:rPr>
              <a:t>KYT</a:t>
            </a:r>
            <a:r>
              <a:rPr lang="ja-JP" altLang="en-US" sz="2000" b="1" dirty="0" smtClean="0">
                <a:solidFill>
                  <a:srgbClr val="C00000"/>
                </a:solidFill>
              </a:rPr>
              <a:t>をやってみよう！</a:t>
            </a:r>
            <a:endParaRPr lang="en-US" altLang="ja-JP" sz="2000" b="1" dirty="0" smtClean="0">
              <a:solidFill>
                <a:srgbClr val="C00000"/>
              </a:solidFill>
            </a:endParaRPr>
          </a:p>
        </p:txBody>
      </p:sp>
      <p:pic>
        <p:nvPicPr>
          <p:cNvPr id="5" name="図 4" descr="\\irfsvc42\div5\環境ｴﾈﾙｷﾞｰ第１部\c一般\e1c_proj\2019\リスクT\1900632_MHLW安全教育\31_警備業安全衛生教育マニュアル作成\03_マニュアル\0115_警備業イラスト1\①イラスト.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718" y="1485000"/>
            <a:ext cx="4188563" cy="4188563"/>
          </a:xfrm>
          <a:prstGeom prst="rect">
            <a:avLst/>
          </a:prstGeom>
          <a:noFill/>
          <a:ln>
            <a:noFill/>
          </a:ln>
        </p:spPr>
      </p:pic>
      <p:sp>
        <p:nvSpPr>
          <p:cNvPr id="2" name="スライド番号プレースホルダー 1"/>
          <p:cNvSpPr>
            <a:spLocks noGrp="1"/>
          </p:cNvSpPr>
          <p:nvPr>
            <p:ph type="sldNum" sz="quarter" idx="12"/>
          </p:nvPr>
        </p:nvSpPr>
        <p:spPr/>
        <p:txBody>
          <a:bodyPr/>
          <a:lstStyle/>
          <a:p>
            <a:fld id="{1228868F-0BF5-4F87-8A94-00DF56ADA4E5}" type="slidenum">
              <a:rPr kumimoji="1" lang="ja-JP" altLang="en-US" smtClean="0"/>
              <a:t>14</a:t>
            </a:fld>
            <a:endParaRPr kumimoji="1" lang="ja-JP" altLang="en-US"/>
          </a:p>
        </p:txBody>
      </p:sp>
    </p:spTree>
    <p:extLst>
      <p:ext uri="{BB962C8B-B14F-4D97-AF65-F5344CB8AC3E}">
        <p14:creationId xmlns:p14="http://schemas.microsoft.com/office/powerpoint/2010/main" val="647982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KYT</a:t>
            </a: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CASE STUDY</a:t>
            </a:r>
          </a:p>
        </p:txBody>
      </p:sp>
      <p:sp>
        <p:nvSpPr>
          <p:cNvPr id="3" name="コンテンツ プレースホルダー 2"/>
          <p:cNvSpPr>
            <a:spLocks noGrp="1"/>
          </p:cNvSpPr>
          <p:nvPr>
            <p:ph idx="1"/>
          </p:nvPr>
        </p:nvSpPr>
        <p:spPr>
          <a:xfrm>
            <a:off x="254976" y="710325"/>
            <a:ext cx="8853023" cy="6102675"/>
          </a:xfrm>
        </p:spPr>
        <p:txBody>
          <a:bodyPr>
            <a:normAutofit/>
          </a:bodyPr>
          <a:lstStyle/>
          <a:p>
            <a:pPr marL="0" indent="0">
              <a:buNone/>
            </a:pPr>
            <a:r>
              <a:rPr lang="ja-JP" altLang="en-US" sz="2000" b="1" dirty="0" smtClean="0">
                <a:solidFill>
                  <a:srgbClr val="C00000"/>
                </a:solidFill>
              </a:rPr>
              <a:t>道路工事現場で通行人の誘導を行っているケースで</a:t>
            </a:r>
            <a:r>
              <a:rPr lang="en-US" altLang="ja-JP" sz="2000" b="1" dirty="0" smtClean="0">
                <a:solidFill>
                  <a:srgbClr val="C00000"/>
                </a:solidFill>
              </a:rPr>
              <a:t>KYT</a:t>
            </a:r>
            <a:r>
              <a:rPr lang="ja-JP" altLang="en-US" sz="2000" b="1" dirty="0" smtClean="0">
                <a:solidFill>
                  <a:srgbClr val="C00000"/>
                </a:solidFill>
              </a:rPr>
              <a:t>をやってみよう！</a:t>
            </a:r>
            <a:endParaRPr lang="en-US" altLang="ja-JP" sz="2000" b="1" dirty="0" smtClean="0">
              <a:solidFill>
                <a:srgbClr val="C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276715067"/>
              </p:ext>
            </p:extLst>
          </p:nvPr>
        </p:nvGraphicFramePr>
        <p:xfrm>
          <a:off x="612000" y="1268998"/>
          <a:ext cx="8280000" cy="5341568"/>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a:r>
                        <a:rPr kumimoji="1" lang="ja-JP" altLang="en-US" sz="2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ラウンド</a:t>
                      </a:r>
                      <a:endParaRPr kumimoji="1" lang="ja-JP" altLang="en-US"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kumimoji="1" lang="ja-JP" altLang="en-US" sz="2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algn="ct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【1R】</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現状把握</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a:buFont typeface="Wingdings" panose="05000000000000000000" pitchFamily="2" charset="2"/>
                        <a:buChar char="ü"/>
                      </a:pP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1092">
                <a:tc>
                  <a:txBody>
                    <a:bodyPr/>
                    <a:lstStyle/>
                    <a:p>
                      <a:pPr algn="ct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【2R】</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本質追求</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a:buFont typeface="Wingdings" panose="05000000000000000000" pitchFamily="2" charset="2"/>
                        <a:buChar char="ü"/>
                      </a:pP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21092">
                <a:tc>
                  <a:txBody>
                    <a:bodyPr/>
                    <a:lstStyle/>
                    <a:p>
                      <a:pPr algn="ct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【3R】</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対策樹立</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a:buFont typeface="Wingdings" panose="05000000000000000000" pitchFamily="2" charset="2"/>
                        <a:buChar char="ü"/>
                      </a:pP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【4R】</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目標設定</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a:buFont typeface="Wingdings" panose="05000000000000000000" pitchFamily="2" charset="2"/>
                        <a:buChar char="ü"/>
                      </a:pP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548000" y="2853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1548000" y="407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1548000" y="5301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1228868F-0BF5-4F87-8A94-00DF56ADA4E5}" type="slidenum">
              <a:rPr kumimoji="1" lang="ja-JP" altLang="en-US" smtClean="0"/>
              <a:t>15</a:t>
            </a:fld>
            <a:endParaRPr kumimoji="1" lang="ja-JP" altLang="en-US"/>
          </a:p>
        </p:txBody>
      </p:sp>
    </p:spTree>
    <p:extLst>
      <p:ext uri="{BB962C8B-B14F-4D97-AF65-F5344CB8AC3E}">
        <p14:creationId xmlns:p14="http://schemas.microsoft.com/office/powerpoint/2010/main" val="2493168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KYT</a:t>
            </a: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CASE STUDY</a:t>
            </a:r>
          </a:p>
        </p:txBody>
      </p:sp>
      <p:sp>
        <p:nvSpPr>
          <p:cNvPr id="3" name="コンテンツ プレースホルダー 2"/>
          <p:cNvSpPr>
            <a:spLocks noGrp="1"/>
          </p:cNvSpPr>
          <p:nvPr>
            <p:ph idx="1"/>
          </p:nvPr>
        </p:nvSpPr>
        <p:spPr>
          <a:xfrm>
            <a:off x="254976" y="710325"/>
            <a:ext cx="8853023" cy="6102675"/>
          </a:xfrm>
        </p:spPr>
        <p:txBody>
          <a:bodyPr>
            <a:normAutofit/>
          </a:bodyPr>
          <a:lstStyle/>
          <a:p>
            <a:pPr marL="0" indent="0">
              <a:buNone/>
            </a:pPr>
            <a:r>
              <a:rPr lang="ja-JP" altLang="en-US" sz="2000" b="1" dirty="0" smtClean="0">
                <a:solidFill>
                  <a:srgbClr val="C00000"/>
                </a:solidFill>
              </a:rPr>
              <a:t>道路工事現場で通行人の誘導を行っているケースで</a:t>
            </a:r>
            <a:r>
              <a:rPr lang="en-US" altLang="ja-JP" sz="2000" b="1" dirty="0" smtClean="0">
                <a:solidFill>
                  <a:srgbClr val="C00000"/>
                </a:solidFill>
              </a:rPr>
              <a:t>KYT</a:t>
            </a:r>
            <a:r>
              <a:rPr lang="ja-JP" altLang="en-US" sz="2000" b="1" dirty="0" smtClean="0">
                <a:solidFill>
                  <a:srgbClr val="C00000"/>
                </a:solidFill>
              </a:rPr>
              <a:t>をやってみよう！</a:t>
            </a:r>
            <a:endParaRPr lang="en-US" altLang="ja-JP" sz="2000" b="1" dirty="0" smtClean="0">
              <a:solidFill>
                <a:srgbClr val="C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797718702"/>
              </p:ext>
            </p:extLst>
          </p:nvPr>
        </p:nvGraphicFramePr>
        <p:xfrm>
          <a:off x="612000" y="1268998"/>
          <a:ext cx="8280000" cy="5341568"/>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a:r>
                        <a:rPr kumimoji="1" lang="ja-JP" altLang="en-US" sz="2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ラウンド</a:t>
                      </a:r>
                      <a:endParaRPr kumimoji="1" lang="ja-JP" altLang="en-US"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kumimoji="1" lang="ja-JP" altLang="en-US" sz="2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algn="ct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【1R】</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現状把握</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通行人に注意が集中していて、接近する油圧ショベルに気付かずひかれるかもしれない。</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盛り土からこぼれた砂利を踏み、滑って転ぶかもしれない。</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急に旋回したアームに激突されるかもしれない。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1092">
                <a:tc>
                  <a:txBody>
                    <a:bodyPr/>
                    <a:lstStyle/>
                    <a:p>
                      <a:pPr algn="ct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【2R】</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本質追求</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a:buFont typeface="Wingdings" panose="05000000000000000000" pitchFamily="2" charset="2"/>
                        <a:buChar char="ü"/>
                      </a:pPr>
                      <a:r>
                        <a:rPr kumimoji="1" lang="ja-JP" altLang="en-US" sz="1800" b="1" u="sng" dirty="0" smtClean="0">
                          <a:latin typeface="Meiryo UI" panose="020B0604030504040204" pitchFamily="50" charset="-128"/>
                          <a:ea typeface="Meiryo UI" panose="020B0604030504040204" pitchFamily="50" charset="-128"/>
                          <a:cs typeface="Meiryo UI" panose="020B0604030504040204" pitchFamily="50" charset="-128"/>
                        </a:rPr>
                        <a:t>通行人に注意が集中していて、接近する油圧ショベルに気付かずひかれるかもしれない。</a:t>
                      </a:r>
                    </a:p>
                    <a:p>
                      <a:pPr marL="342900" indent="-342900" algn="l">
                        <a:buFont typeface="Wingdings" panose="05000000000000000000" pitchFamily="2" charset="2"/>
                        <a:buChar char="ü"/>
                      </a:pPr>
                      <a:r>
                        <a:rPr kumimoji="1" lang="ja-JP" altLang="en-US" sz="1800" dirty="0" smtClean="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盛り土からこぼれた砂利を踏み、滑って転ぶかもしれない。</a:t>
                      </a:r>
                    </a:p>
                    <a:p>
                      <a:pPr marL="342900" indent="-342900" algn="l">
                        <a:buFont typeface="Wingdings" panose="05000000000000000000" pitchFamily="2" charset="2"/>
                        <a:buChar char="ü"/>
                      </a:pPr>
                      <a:r>
                        <a:rPr kumimoji="1" lang="ja-JP" altLang="en-US" sz="1800" dirty="0" smtClean="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急に旋回したアームに激突されるかもしれない。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21092">
                <a:tc>
                  <a:txBody>
                    <a:bodyPr/>
                    <a:lstStyle/>
                    <a:p>
                      <a:pPr algn="ct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【3R】</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対策樹立</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油圧ショベルの進行方向を避けて立つ。</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油圧ショベルを移動させるときの合図方法を運転者と警備員であらかじめ決めておく。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【4R】</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目標設定</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油圧ショベルを移動させるとき、運転手はトランシーバーを用いて警備員に連絡を行い、双方が安全を確認してから移動させる。（確認できない場合は移動させない。）</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548000" y="2853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1548000" y="407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1548000" y="5301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1228868F-0BF5-4F87-8A94-00DF56ADA4E5}" type="slidenum">
              <a:rPr kumimoji="1" lang="ja-JP" altLang="en-US" smtClean="0"/>
              <a:t>16</a:t>
            </a:fld>
            <a:endParaRPr kumimoji="1" lang="ja-JP" altLang="en-US"/>
          </a:p>
        </p:txBody>
      </p:sp>
    </p:spTree>
    <p:extLst>
      <p:ext uri="{BB962C8B-B14F-4D97-AF65-F5344CB8AC3E}">
        <p14:creationId xmlns:p14="http://schemas.microsoft.com/office/powerpoint/2010/main" val="3504332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4S</a:t>
            </a: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5S</a:t>
            </a: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を励行して安全な職場環境を改善しよう</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564569857"/>
              </p:ext>
            </p:extLst>
          </p:nvPr>
        </p:nvGraphicFramePr>
        <p:xfrm>
          <a:off x="324430" y="789000"/>
          <a:ext cx="8711569" cy="5808000"/>
        </p:xfrm>
        <a:graphic>
          <a:graphicData uri="http://schemas.openxmlformats.org/drawingml/2006/table">
            <a:tbl>
              <a:tblPr firstRow="1" bandRow="1">
                <a:tableStyleId>{5C22544A-7EE6-4342-B048-85BDC9FD1C3A}</a:tableStyleId>
              </a:tblPr>
              <a:tblGrid>
                <a:gridCol w="1583570">
                  <a:extLst>
                    <a:ext uri="{9D8B030D-6E8A-4147-A177-3AD203B41FA5}">
                      <a16:colId xmlns:a16="http://schemas.microsoft.com/office/drawing/2014/main" val="20000"/>
                    </a:ext>
                  </a:extLst>
                </a:gridCol>
                <a:gridCol w="7127999">
                  <a:extLst>
                    <a:ext uri="{9D8B030D-6E8A-4147-A177-3AD203B41FA5}">
                      <a16:colId xmlns:a16="http://schemas.microsoft.com/office/drawing/2014/main" val="20001"/>
                    </a:ext>
                  </a:extLst>
                </a:gridCol>
              </a:tblGrid>
              <a:tr h="1161600">
                <a:tc>
                  <a:txBody>
                    <a:bodyPr/>
                    <a:lstStyle/>
                    <a:p>
                      <a:pPr algn="l"/>
                      <a:r>
                        <a:rPr kumimoji="1"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整理</a:t>
                      </a:r>
                      <a:endParaRPr kumimoji="1" lang="ja-JP" altLang="en-US"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2000" b="1" dirty="0" smtClean="0">
                          <a:solidFill>
                            <a:srgbClr val="F24F4F"/>
                          </a:solidFill>
                          <a:latin typeface="Meiryo UI" panose="020B0604030504040204" pitchFamily="50" charset="-128"/>
                          <a:ea typeface="Meiryo UI" panose="020B0604030504040204" pitchFamily="50" charset="-128"/>
                          <a:cs typeface="Meiryo UI" panose="020B0604030504040204" pitchFamily="50" charset="-128"/>
                        </a:rPr>
                        <a:t>必要なものと不要なものを分けて、不要なものは処分しましょう。</a:t>
                      </a:r>
                    </a:p>
                    <a:p>
                      <a:pPr algn="l"/>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通路などに不要なものが不用意に置かれていると、つまずいて転倒するおそれがあります。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61600">
                <a:tc>
                  <a:txBody>
                    <a:bodyPr/>
                    <a:lstStyle/>
                    <a:p>
                      <a:pPr algn="l"/>
                      <a:r>
                        <a:rPr kumimoji="1"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整頓</a:t>
                      </a:r>
                      <a:endParaRPr kumimoji="1" lang="ja-JP" altLang="en-US"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2000" b="1" dirty="0" smtClean="0">
                          <a:solidFill>
                            <a:srgbClr val="F24F4F"/>
                          </a:solidFill>
                          <a:latin typeface="Meiryo UI" panose="020B0604030504040204" pitchFamily="50" charset="-128"/>
                          <a:ea typeface="Meiryo UI" panose="020B0604030504040204" pitchFamily="50" charset="-128"/>
                          <a:cs typeface="Meiryo UI" panose="020B0604030504040204" pitchFamily="50" charset="-128"/>
                        </a:rPr>
                        <a:t>必要なものを使いやすいように、分けて配置しましょう。</a:t>
                      </a:r>
                    </a:p>
                    <a:p>
                      <a:pPr algn="l"/>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ものを必要な時に使用できるよう工夫することで作業効率も高くなります。また、使用したらきちんと片づけて元の位置に戻すよう心がけましょう（本来の位置を写真で示しておくと、整頓が容易にな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61600">
                <a:tc>
                  <a:txBody>
                    <a:bodyPr/>
                    <a:lstStyle/>
                    <a:p>
                      <a:pPr algn="l"/>
                      <a:r>
                        <a:rPr kumimoji="1"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清掃</a:t>
                      </a:r>
                      <a:endParaRPr kumimoji="1" lang="ja-JP" altLang="en-US"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2000" b="1" dirty="0" smtClean="0">
                          <a:solidFill>
                            <a:srgbClr val="F24F4F"/>
                          </a:solidFill>
                          <a:latin typeface="Meiryo UI" panose="020B0604030504040204" pitchFamily="50" charset="-128"/>
                          <a:ea typeface="Meiryo UI" panose="020B0604030504040204" pitchFamily="50" charset="-128"/>
                          <a:cs typeface="Meiryo UI" panose="020B0604030504040204" pitchFamily="50" charset="-128"/>
                        </a:rPr>
                        <a:t>掃除をしてゴミや汚れを取り除きましょう。</a:t>
                      </a:r>
                    </a:p>
                    <a:p>
                      <a:pPr algn="l"/>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床にゴミや荷物が散乱していた場合や、床面が水で濡れていたり油で汚れている場合、つまづいたり、滑って転倒するおそれがあります。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61600">
                <a:tc>
                  <a:txBody>
                    <a:bodyPr/>
                    <a:lstStyle/>
                    <a:p>
                      <a:pPr algn="l"/>
                      <a:r>
                        <a:rPr kumimoji="1"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清潔</a:t>
                      </a:r>
                      <a:endParaRPr kumimoji="1" lang="ja-JP" altLang="en-US"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2000" b="1" dirty="0" smtClean="0">
                          <a:solidFill>
                            <a:srgbClr val="F24F4F"/>
                          </a:solidFill>
                          <a:latin typeface="Meiryo UI" panose="020B0604030504040204" pitchFamily="50" charset="-128"/>
                          <a:ea typeface="Meiryo UI" panose="020B0604030504040204" pitchFamily="50" charset="-128"/>
                          <a:cs typeface="Meiryo UI" panose="020B0604030504040204" pitchFamily="50" charset="-128"/>
                        </a:rPr>
                        <a:t>整理・整頓・清掃した状態を維持しましょう。</a:t>
                      </a:r>
                    </a:p>
                    <a:p>
                      <a:pPr algn="l"/>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常に快適な職場環境を維持するため、整理・整頓・清掃を繰り返しましょう。設備などの正常な動作維持にも必要です。また、清潔にすることで感染症の予防にも繋がります。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61600">
                <a:tc>
                  <a:txBody>
                    <a:bodyPr/>
                    <a:lstStyle/>
                    <a:p>
                      <a:pPr algn="l"/>
                      <a:r>
                        <a:rPr kumimoji="1"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習慣（しつけ）</a:t>
                      </a:r>
                      <a:endParaRPr kumimoji="1" lang="ja-JP" altLang="en-US"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2000" b="1" dirty="0" smtClean="0">
                          <a:solidFill>
                            <a:srgbClr val="F24F4F"/>
                          </a:solidFill>
                          <a:latin typeface="Meiryo UI" panose="020B0604030504040204" pitchFamily="50" charset="-128"/>
                          <a:ea typeface="Meiryo UI" panose="020B0604030504040204" pitchFamily="50" charset="-128"/>
                          <a:cs typeface="Meiryo UI" panose="020B0604030504040204" pitchFamily="50" charset="-128"/>
                        </a:rPr>
                        <a:t>4S</a:t>
                      </a:r>
                      <a:r>
                        <a:rPr kumimoji="1" lang="ja-JP" altLang="en-US" sz="2000" b="1" dirty="0" smtClean="0">
                          <a:solidFill>
                            <a:srgbClr val="F24F4F"/>
                          </a:solidFill>
                          <a:latin typeface="Meiryo UI" panose="020B0604030504040204" pitchFamily="50" charset="-128"/>
                          <a:ea typeface="Meiryo UI" panose="020B0604030504040204" pitchFamily="50" charset="-128"/>
                          <a:cs typeface="Meiryo UI" panose="020B0604030504040204" pitchFamily="50" charset="-128"/>
                        </a:rPr>
                        <a:t>を励行し、習慣づけましょう。</a:t>
                      </a:r>
                    </a:p>
                    <a:p>
                      <a:pPr algn="l"/>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決められたルールなどは遵守し、繰り返し行うことで習慣づけましょう。</a:t>
                      </a:r>
                      <a:r>
                        <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4S</a:t>
                      </a: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は、頭で理解しているだけではなく、実際に行動できるよう身につけることが重要です。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4" name="図 3" descr="C:\Users\1907875\Desktop\1107_警備業イラスト_ラフ\p51\G_１_整理.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481" y="1037674"/>
            <a:ext cx="814834" cy="814834"/>
          </a:xfrm>
          <a:prstGeom prst="rect">
            <a:avLst/>
          </a:prstGeom>
          <a:noFill/>
          <a:ln>
            <a:noFill/>
          </a:ln>
        </p:spPr>
      </p:pic>
      <p:pic>
        <p:nvPicPr>
          <p:cNvPr id="5" name="図 4" descr="C:\Users\1907875\Desktop\1107_警備業イラスト_ラフ\p51\G_2_整頓.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555" y="2247883"/>
            <a:ext cx="772687" cy="772687"/>
          </a:xfrm>
          <a:prstGeom prst="rect">
            <a:avLst/>
          </a:prstGeom>
          <a:noFill/>
          <a:ln>
            <a:noFill/>
          </a:ln>
        </p:spPr>
      </p:pic>
      <p:pic>
        <p:nvPicPr>
          <p:cNvPr id="7" name="図 6" descr="\\irfsvc42\div5\環境ｴﾈﾙｷﾞｰ第１部\c一般\e1c_proj\2019\リスクT\1900632_MHLW安全教育\31_警備業安全衛生教育マニュアル作成\03_マニュアル\0115_警備業イラスト2\H_清掃2.jpg"/>
          <p:cNvPicPr>
            <a:picLocks noChangeAspect="1"/>
          </p:cNvPicPr>
          <p:nvPr/>
        </p:nvPicPr>
        <p:blipFill rotWithShape="1">
          <a:blip r:embed="rId4" cstate="print">
            <a:extLst>
              <a:ext uri="{28A0092B-C50C-407E-A947-70E740481C1C}">
                <a14:useLocalDpi xmlns:a14="http://schemas.microsoft.com/office/drawing/2010/main" val="0"/>
              </a:ext>
            </a:extLst>
          </a:blip>
          <a:srcRect t="7407" b="5291"/>
          <a:stretch/>
        </p:blipFill>
        <p:spPr bwMode="auto">
          <a:xfrm>
            <a:off x="994218" y="3415945"/>
            <a:ext cx="851361" cy="743185"/>
          </a:xfrm>
          <a:prstGeom prst="rect">
            <a:avLst/>
          </a:prstGeom>
          <a:noFill/>
          <a:ln>
            <a:noFill/>
          </a:ln>
          <a:extLst>
            <a:ext uri="{53640926-AAD7-44D8-BBD7-CCE9431645EC}">
              <a14:shadowObscured xmlns:a14="http://schemas.microsoft.com/office/drawing/2010/main"/>
            </a:ext>
          </a:extLst>
        </p:spPr>
      </p:pic>
      <p:pic>
        <p:nvPicPr>
          <p:cNvPr id="8" name="図 7" descr="C:\Users\1907875\Desktop\1107_警備業イラスト_ラフ\p51\H_２_清潔.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555" y="4554505"/>
            <a:ext cx="772687" cy="772687"/>
          </a:xfrm>
          <a:prstGeom prst="rect">
            <a:avLst/>
          </a:prstGeom>
          <a:noFill/>
          <a:ln>
            <a:noFill/>
          </a:ln>
        </p:spPr>
      </p:pic>
      <p:pic>
        <p:nvPicPr>
          <p:cNvPr id="9" name="図 8" descr="C:\Users\1907875\Desktop\1107_警備業イラスト_ラフ\p51\I_習慣.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1847" y="5722566"/>
            <a:ext cx="796102" cy="796102"/>
          </a:xfrm>
          <a:prstGeom prst="rect">
            <a:avLst/>
          </a:prstGeom>
          <a:noFill/>
          <a:ln>
            <a:noFill/>
          </a:ln>
        </p:spPr>
      </p:pic>
      <p:sp>
        <p:nvSpPr>
          <p:cNvPr id="3" name="スライド番号プレースホルダー 2"/>
          <p:cNvSpPr>
            <a:spLocks noGrp="1"/>
          </p:cNvSpPr>
          <p:nvPr>
            <p:ph type="sldNum" sz="quarter" idx="12"/>
          </p:nvPr>
        </p:nvSpPr>
        <p:spPr/>
        <p:txBody>
          <a:bodyPr/>
          <a:lstStyle/>
          <a:p>
            <a:fld id="{1228868F-0BF5-4F87-8A94-00DF56ADA4E5}" type="slidenum">
              <a:rPr kumimoji="1" lang="ja-JP" altLang="en-US" smtClean="0"/>
              <a:t>17</a:t>
            </a:fld>
            <a:endParaRPr kumimoji="1" lang="ja-JP" altLang="en-US"/>
          </a:p>
        </p:txBody>
      </p:sp>
    </p:spTree>
    <p:extLst>
      <p:ext uri="{BB962C8B-B14F-4D97-AF65-F5344CB8AC3E}">
        <p14:creationId xmlns:p14="http://schemas.microsoft.com/office/powerpoint/2010/main" val="2140198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6" y="1125000"/>
            <a:ext cx="8499833" cy="151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p:cNvSpPr/>
          <p:nvPr/>
        </p:nvSpPr>
        <p:spPr>
          <a:xfrm>
            <a:off x="539999" y="3006052"/>
            <a:ext cx="8499833" cy="6932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正方形/長方形 11"/>
          <p:cNvSpPr/>
          <p:nvPr/>
        </p:nvSpPr>
        <p:spPr>
          <a:xfrm>
            <a:off x="539999" y="4175735"/>
            <a:ext cx="8499833" cy="10532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正方形/長方形 12"/>
          <p:cNvSpPr/>
          <p:nvPr/>
        </p:nvSpPr>
        <p:spPr>
          <a:xfrm>
            <a:off x="539999" y="5733001"/>
            <a:ext cx="8499833"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「転倒」災害防止のポイント</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a:normAutofit/>
          </a:bodyPr>
          <a:lstStyle/>
          <a:p>
            <a:r>
              <a:rPr lang="ja-JP" altLang="en-US" sz="2400" dirty="0" smtClean="0"/>
              <a:t>作業</a:t>
            </a:r>
            <a:r>
              <a:rPr lang="ja-JP" altLang="en-US" sz="2400" dirty="0"/>
              <a:t>場所は常に</a:t>
            </a:r>
            <a:r>
              <a:rPr lang="en-US" altLang="ja-JP" sz="2400" dirty="0"/>
              <a:t>4S</a:t>
            </a:r>
            <a:r>
              <a:rPr lang="ja-JP" altLang="en-US" sz="2400" dirty="0"/>
              <a:t>「整理」「整頓」「清掃」「清潔」で安全に</a:t>
            </a:r>
            <a:r>
              <a:rPr lang="ja-JP" altLang="en-US" sz="2400" dirty="0" smtClean="0"/>
              <a:t>！</a:t>
            </a:r>
            <a:endParaRPr lang="en-US" altLang="ja-JP" sz="2400" dirty="0" smtClean="0"/>
          </a:p>
          <a:p>
            <a:pPr marL="468000" lvl="1"/>
            <a:r>
              <a:rPr lang="ja-JP" altLang="en-US" dirty="0" smtClean="0"/>
              <a:t>床</a:t>
            </a:r>
            <a:r>
              <a:rPr lang="ja-JP" altLang="en-US" dirty="0"/>
              <a:t>に荷物やコード類などが乱雑に置かれていると、つまずいて転倒するリスクが高まります</a:t>
            </a:r>
            <a:r>
              <a:rPr lang="ja-JP" altLang="en-US" dirty="0" smtClean="0"/>
              <a:t>。</a:t>
            </a:r>
            <a:endParaRPr lang="en-US" altLang="ja-JP" dirty="0" smtClean="0"/>
          </a:p>
          <a:p>
            <a:pPr marL="468000" lvl="1"/>
            <a:r>
              <a:rPr lang="ja-JP" altLang="en-US" dirty="0" smtClean="0"/>
              <a:t>床面</a:t>
            </a:r>
            <a:r>
              <a:rPr lang="ja-JP" altLang="en-US" dirty="0"/>
              <a:t>が水で濡れていたりすると滑りやすくなるため、転倒するリスクが高まります。</a:t>
            </a:r>
          </a:p>
          <a:p>
            <a:r>
              <a:rPr lang="ja-JP" altLang="en-US" sz="2400" dirty="0" smtClean="0"/>
              <a:t>床面</a:t>
            </a:r>
            <a:r>
              <a:rPr lang="ja-JP" altLang="en-US" sz="2400" dirty="0"/>
              <a:t>や通路の状態を確認しましょう</a:t>
            </a:r>
            <a:r>
              <a:rPr lang="ja-JP" altLang="en-US" sz="2400" dirty="0" smtClean="0"/>
              <a:t>！</a:t>
            </a:r>
            <a:endParaRPr lang="en-US" altLang="ja-JP" sz="2400" dirty="0" smtClean="0"/>
          </a:p>
          <a:p>
            <a:pPr marL="468000" lvl="1"/>
            <a:r>
              <a:rPr lang="ja-JP" altLang="en-US" dirty="0" smtClean="0"/>
              <a:t>床面</a:t>
            </a:r>
            <a:r>
              <a:rPr lang="ja-JP" altLang="en-US" dirty="0"/>
              <a:t>が水で濡れていると滑りやすくなりますが、加えて段差や凸凹などがあるとつまずきやすくなるため、転倒するリスクが高まります。</a:t>
            </a:r>
          </a:p>
          <a:p>
            <a:r>
              <a:rPr lang="ja-JP" altLang="en-US" sz="2400" dirty="0" smtClean="0"/>
              <a:t>通路</a:t>
            </a:r>
            <a:r>
              <a:rPr lang="ja-JP" altLang="en-US" sz="2400" dirty="0"/>
              <a:t>の照明は十分に確保しましょう</a:t>
            </a:r>
            <a:r>
              <a:rPr lang="ja-JP" altLang="en-US" sz="2400" dirty="0" smtClean="0"/>
              <a:t>！</a:t>
            </a:r>
            <a:endParaRPr lang="en-US" altLang="ja-JP" sz="2400" dirty="0" smtClean="0"/>
          </a:p>
          <a:p>
            <a:pPr marL="468000" lvl="1"/>
            <a:r>
              <a:rPr lang="ja-JP" altLang="en-US" dirty="0" smtClean="0"/>
              <a:t>照明</a:t>
            </a:r>
            <a:r>
              <a:rPr lang="ja-JP" altLang="en-US" dirty="0"/>
              <a:t>が届かず暗がりになっている箇所があると、物が置いてあることや段差などに気付かずつまずきやすくなるため、転倒するリスクが高まります。</a:t>
            </a:r>
          </a:p>
          <a:p>
            <a:r>
              <a:rPr lang="ja-JP" altLang="en-US" sz="2400" dirty="0" smtClean="0"/>
              <a:t>転倒</a:t>
            </a:r>
            <a:r>
              <a:rPr lang="ja-JP" altLang="en-US" sz="2400" dirty="0"/>
              <a:t>しにくい靴を使用しましょう</a:t>
            </a:r>
            <a:r>
              <a:rPr lang="ja-JP" altLang="en-US" sz="2400" dirty="0" smtClean="0"/>
              <a:t>！</a:t>
            </a:r>
            <a:endParaRPr lang="en-US" altLang="ja-JP" sz="2400" dirty="0" smtClean="0"/>
          </a:p>
          <a:p>
            <a:pPr marL="468000" lvl="1"/>
            <a:r>
              <a:rPr lang="ja-JP" altLang="en-US" dirty="0" smtClean="0"/>
              <a:t>ゴム底</a:t>
            </a:r>
            <a:r>
              <a:rPr lang="ja-JP" altLang="en-US" dirty="0"/>
              <a:t>の靴など、滑りにくい靴を使用し転倒を防ぎましょう。</a:t>
            </a:r>
          </a:p>
        </p:txBody>
      </p:sp>
      <p:sp>
        <p:nvSpPr>
          <p:cNvPr id="2" name="スライド番号プレースホルダー 1"/>
          <p:cNvSpPr>
            <a:spLocks noGrp="1"/>
          </p:cNvSpPr>
          <p:nvPr>
            <p:ph type="sldNum" sz="quarter" idx="12"/>
          </p:nvPr>
        </p:nvSpPr>
        <p:spPr/>
        <p:txBody>
          <a:bodyPr/>
          <a:lstStyle/>
          <a:p>
            <a:fld id="{1228868F-0BF5-4F87-8A94-00DF56ADA4E5}" type="slidenum">
              <a:rPr kumimoji="1" lang="ja-JP" altLang="en-US" smtClean="0"/>
              <a:t>18</a:t>
            </a:fld>
            <a:endParaRPr kumimoji="1" lang="ja-JP" altLang="en-US"/>
          </a:p>
        </p:txBody>
      </p:sp>
    </p:spTree>
    <p:extLst>
      <p:ext uri="{BB962C8B-B14F-4D97-AF65-F5344CB8AC3E}">
        <p14:creationId xmlns:p14="http://schemas.microsoft.com/office/powerpoint/2010/main" val="2227924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「転倒」災害防止のポイント</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a:normAutofit/>
          </a:bodyPr>
          <a:lstStyle/>
          <a:p>
            <a:r>
              <a:rPr lang="ja-JP" altLang="en-US" sz="2400" dirty="0"/>
              <a:t>主</a:t>
            </a:r>
            <a:r>
              <a:rPr lang="ja-JP" altLang="en-US" sz="2400" dirty="0" smtClean="0"/>
              <a:t>な滑りやすい場所</a:t>
            </a:r>
            <a:endParaRPr lang="en-US" altLang="ja-JP" sz="2400" dirty="0" smtClean="0"/>
          </a:p>
          <a:p>
            <a:endParaRPr lang="en-US" altLang="ja-JP" sz="2400" dirty="0"/>
          </a:p>
          <a:p>
            <a:endParaRPr lang="en-US" altLang="ja-JP" sz="2400" dirty="0" smtClean="0"/>
          </a:p>
          <a:p>
            <a:endParaRPr lang="en-US" altLang="ja-JP" sz="2400" dirty="0"/>
          </a:p>
          <a:p>
            <a:pPr marL="0" indent="0">
              <a:buNone/>
            </a:pPr>
            <a:endParaRPr lang="en-US" altLang="ja-JP" sz="2400" dirty="0"/>
          </a:p>
          <a:p>
            <a:r>
              <a:rPr lang="ja-JP" altLang="en-US" sz="2400" dirty="0" smtClean="0"/>
              <a:t>主なつまずきやすい場所</a:t>
            </a:r>
            <a:endParaRPr lang="en-US" altLang="ja-JP" sz="2400" dirty="0" smtClean="0"/>
          </a:p>
        </p:txBody>
      </p:sp>
      <p:graphicFrame>
        <p:nvGraphicFramePr>
          <p:cNvPr id="8" name="表 7"/>
          <p:cNvGraphicFramePr>
            <a:graphicFrameLocks noGrp="1"/>
          </p:cNvGraphicFramePr>
          <p:nvPr>
            <p:extLst>
              <p:ext uri="{D42A27DB-BD31-4B8C-83A1-F6EECF244321}">
                <p14:modId xmlns:p14="http://schemas.microsoft.com/office/powerpoint/2010/main" val="161854646"/>
              </p:ext>
            </p:extLst>
          </p:nvPr>
        </p:nvGraphicFramePr>
        <p:xfrm>
          <a:off x="432000" y="1071210"/>
          <a:ext cx="8460000" cy="182880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212358">
                <a:tc>
                  <a:txBody>
                    <a:bodyPr/>
                    <a:lstStyle/>
                    <a:p>
                      <a:pPr algn="ct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屋内</a:t>
                      </a:r>
                      <a:endPar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屋外</a:t>
                      </a:r>
                      <a:endPar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水や油などで汚れた床面</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シャワールームやキッチンなどの水回り</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摩擦の少ない床に敷かれたマットや絨毯</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石床やワックスがけされたフローリング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（特に、濡れた状態の）マンホール</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グレーチング（メッシュ状の</a:t>
                      </a:r>
                      <a:r>
                        <a:rPr kumimoji="1" lang="ja-JP" altLang="en-US" sz="1800" dirty="0" err="1" smtClean="0">
                          <a:latin typeface="Meiryo UI" panose="020B0604030504040204" pitchFamily="50" charset="-128"/>
                          <a:ea typeface="Meiryo UI" panose="020B0604030504040204" pitchFamily="50" charset="-128"/>
                          <a:cs typeface="Meiryo UI" panose="020B0604030504040204" pitchFamily="50" charset="-128"/>
                        </a:rPr>
                        <a:t>どぶ</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板）</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石床や工事現場の銅板（金属製の板）</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階段や通路の金属面</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凍結路面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842272726"/>
              </p:ext>
            </p:extLst>
          </p:nvPr>
        </p:nvGraphicFramePr>
        <p:xfrm>
          <a:off x="432000" y="3357000"/>
          <a:ext cx="8460000" cy="182880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144000">
                <a:tc>
                  <a:txBody>
                    <a:bodyPr/>
                    <a:lstStyle/>
                    <a:p>
                      <a:pPr algn="ct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屋内</a:t>
                      </a:r>
                      <a:endPar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屋外</a:t>
                      </a:r>
                      <a:endPar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段差や凸凹がある床面</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通路や室内の床に置かれた物</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めくれあがった又はたわんだマットや絨毯</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テーブルやパーティション（つい立）の脚</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無造作に置かれたコード類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段差や凸凹がある道路、通路</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縁石や歩道上がり、街路樹等の植え込み</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階段や動く歩道、エスカレーター</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点字ブロックやスロープ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角丸四角形 1"/>
          <p:cNvSpPr/>
          <p:nvPr/>
        </p:nvSpPr>
        <p:spPr>
          <a:xfrm>
            <a:off x="432000" y="5445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事例</a:t>
            </a:r>
            <a:r>
              <a:rPr kumimoji="1" lang="en-US" altLang="ja-JP"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雨天</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の屋外巡回後、靴が濡れたまま室内に入ったところ床面で滑って転倒してしまった。</a:t>
            </a: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228868F-0BF5-4F87-8A94-00DF56ADA4E5}" type="slidenum">
              <a:rPr kumimoji="1" lang="ja-JP" altLang="en-US" smtClean="0"/>
              <a:t>19</a:t>
            </a:fld>
            <a:endParaRPr kumimoji="1" lang="ja-JP" altLang="en-US"/>
          </a:p>
        </p:txBody>
      </p:sp>
    </p:spTree>
    <p:extLst>
      <p:ext uri="{BB962C8B-B14F-4D97-AF65-F5344CB8AC3E}">
        <p14:creationId xmlns:p14="http://schemas.microsoft.com/office/powerpoint/2010/main" val="1991319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3333" y="5447427"/>
            <a:ext cx="8591081" cy="10055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6"/>
          <p:cNvSpPr/>
          <p:nvPr/>
        </p:nvSpPr>
        <p:spPr>
          <a:xfrm>
            <a:off x="274853" y="3789000"/>
            <a:ext cx="8591081" cy="12363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正方形/長方形 1"/>
          <p:cNvSpPr/>
          <p:nvPr/>
        </p:nvSpPr>
        <p:spPr>
          <a:xfrm>
            <a:off x="274854" y="1494939"/>
            <a:ext cx="5685024" cy="187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コンテンツ プレースホルダー 4"/>
          <p:cNvSpPr>
            <a:spLocks noGrp="1"/>
          </p:cNvSpPr>
          <p:nvPr>
            <p:ph idx="1"/>
          </p:nvPr>
        </p:nvSpPr>
        <p:spPr>
          <a:xfrm>
            <a:off x="254976" y="765000"/>
            <a:ext cx="8853023" cy="5903999"/>
          </a:xfrm>
        </p:spPr>
        <p:txBody>
          <a:bodyPr>
            <a:normAutofit lnSpcReduction="10000"/>
          </a:bodyPr>
          <a:lstStyle/>
          <a:p>
            <a:pPr marL="0" indent="0">
              <a:buNone/>
            </a:pPr>
            <a:r>
              <a:rPr kumimoji="1" lang="en-US" altLang="ja-JP" sz="2000" dirty="0" smtClean="0"/>
              <a:t>【</a:t>
            </a:r>
            <a:r>
              <a:rPr kumimoji="1" lang="ja-JP" altLang="en-US" sz="2000" dirty="0" smtClean="0"/>
              <a:t>労災事例１</a:t>
            </a:r>
            <a:r>
              <a:rPr kumimoji="1" lang="en-US" altLang="ja-JP" sz="2000" dirty="0" smtClean="0"/>
              <a:t>】</a:t>
            </a:r>
            <a:r>
              <a:rPr lang="ja-JP" altLang="en-US" sz="2000" dirty="0"/>
              <a:t>　</a:t>
            </a:r>
            <a:r>
              <a:rPr lang="ja-JP" altLang="en-US" sz="2000" b="1" dirty="0">
                <a:solidFill>
                  <a:srgbClr val="C00000"/>
                </a:solidFill>
              </a:rPr>
              <a:t>道路拡幅工事で車両の誘導中にドラグ・ショベルに</a:t>
            </a:r>
            <a:r>
              <a:rPr lang="ja-JP" altLang="en-US" sz="2000" b="1" dirty="0" smtClean="0">
                <a:solidFill>
                  <a:srgbClr val="C00000"/>
                </a:solidFill>
              </a:rPr>
              <a:t>ひかれる</a:t>
            </a:r>
            <a:endParaRPr lang="en-US" altLang="ja-JP" sz="2000" b="1" dirty="0" smtClean="0">
              <a:solidFill>
                <a:srgbClr val="C00000"/>
              </a:solidFill>
            </a:endParaRPr>
          </a:p>
          <a:p>
            <a:pPr marL="0" indent="0">
              <a:buNone/>
            </a:pPr>
            <a:r>
              <a:rPr kumimoji="1" lang="ja-JP" altLang="en-US" sz="2000" dirty="0" smtClean="0"/>
              <a:t>１　労働災害の発生状況</a:t>
            </a:r>
            <a:endParaRPr kumimoji="1" lang="en-US" altLang="ja-JP" sz="2000" dirty="0" smtClean="0"/>
          </a:p>
          <a:p>
            <a:pPr>
              <a:buFont typeface="Wingdings" panose="05000000000000000000" pitchFamily="2" charset="2"/>
              <a:buChar char="ü"/>
            </a:pPr>
            <a:r>
              <a:rPr lang="en-US" altLang="ja-JP" sz="1600" dirty="0" smtClean="0">
                <a:solidFill>
                  <a:schemeClr val="tx1"/>
                </a:solidFill>
              </a:rPr>
              <a:t>A</a:t>
            </a:r>
            <a:r>
              <a:rPr lang="ja-JP" altLang="en-US" sz="1600" dirty="0" smtClean="0">
                <a:solidFill>
                  <a:schemeClr val="tx1"/>
                </a:solidFill>
              </a:rPr>
              <a:t>（入社</a:t>
            </a:r>
            <a:r>
              <a:rPr lang="en-US" altLang="ja-JP" sz="1600" dirty="0" smtClean="0">
                <a:solidFill>
                  <a:schemeClr val="tx1"/>
                </a:solidFill>
              </a:rPr>
              <a:t>2</a:t>
            </a:r>
            <a:r>
              <a:rPr lang="ja-JP" altLang="en-US" sz="1600" dirty="0" smtClean="0">
                <a:solidFill>
                  <a:schemeClr val="tx1"/>
                </a:solidFill>
              </a:rPr>
              <a:t>年目）は、警備員として工事現場で一般車両の交通</a:t>
            </a:r>
            <a:endParaRPr lang="en-US" altLang="ja-JP" sz="1600" dirty="0">
              <a:solidFill>
                <a:schemeClr val="tx1"/>
              </a:solidFill>
            </a:endParaRPr>
          </a:p>
          <a:p>
            <a:pPr marL="0" indent="0">
              <a:buNone/>
            </a:pPr>
            <a:r>
              <a:rPr lang="ja-JP" altLang="en-US" sz="1600" dirty="0">
                <a:solidFill>
                  <a:schemeClr val="tx1"/>
                </a:solidFill>
              </a:rPr>
              <a:t>　 </a:t>
            </a:r>
            <a:r>
              <a:rPr lang="ja-JP" altLang="en-US" sz="1600" dirty="0" smtClean="0">
                <a:solidFill>
                  <a:schemeClr val="tx1"/>
                </a:solidFill>
              </a:rPr>
              <a:t>誘導を担当。</a:t>
            </a:r>
            <a:endParaRPr lang="en-US" altLang="ja-JP" sz="1600" dirty="0" smtClean="0">
              <a:solidFill>
                <a:schemeClr val="tx1"/>
              </a:solidFill>
            </a:endParaRPr>
          </a:p>
          <a:p>
            <a:pPr>
              <a:buFont typeface="Wingdings" panose="05000000000000000000" pitchFamily="2" charset="2"/>
              <a:buChar char="ü"/>
            </a:pPr>
            <a:r>
              <a:rPr lang="en-US" altLang="ja-JP" sz="1600" dirty="0">
                <a:solidFill>
                  <a:schemeClr val="tx1"/>
                </a:solidFill>
              </a:rPr>
              <a:t>B</a:t>
            </a:r>
            <a:r>
              <a:rPr lang="ja-JP" altLang="en-US" sz="1600" dirty="0" smtClean="0">
                <a:solidFill>
                  <a:schemeClr val="tx1"/>
                </a:solidFill>
              </a:rPr>
              <a:t>は、運転手兼工事現場の作業責任者として当日はドラグ・ショベ</a:t>
            </a:r>
            <a:endParaRPr lang="en-US" altLang="ja-JP" sz="1600" dirty="0" smtClean="0">
              <a:solidFill>
                <a:schemeClr val="tx1"/>
              </a:solidFill>
            </a:endParaRPr>
          </a:p>
          <a:p>
            <a:pPr marL="0" indent="0">
              <a:buNone/>
            </a:pPr>
            <a:r>
              <a:rPr lang="en-US" altLang="ja-JP" sz="1600" dirty="0">
                <a:solidFill>
                  <a:schemeClr val="tx1"/>
                </a:solidFill>
              </a:rPr>
              <a:t> </a:t>
            </a:r>
            <a:r>
              <a:rPr lang="en-US" altLang="ja-JP" sz="1600" dirty="0" smtClean="0">
                <a:solidFill>
                  <a:schemeClr val="tx1"/>
                </a:solidFill>
              </a:rPr>
              <a:t>  </a:t>
            </a:r>
            <a:r>
              <a:rPr lang="ja-JP" altLang="en-US" sz="1600" dirty="0" smtClean="0">
                <a:solidFill>
                  <a:schemeClr val="tx1"/>
                </a:solidFill>
              </a:rPr>
              <a:t>ルを使用して県道の拡幅等路盤整備を実施していた。</a:t>
            </a:r>
            <a:endParaRPr lang="en-US" altLang="ja-JP" sz="1600" dirty="0" smtClean="0">
              <a:solidFill>
                <a:schemeClr val="tx1"/>
              </a:solidFill>
            </a:endParaRPr>
          </a:p>
          <a:p>
            <a:pPr>
              <a:buFont typeface="Wingdings" panose="05000000000000000000" pitchFamily="2" charset="2"/>
              <a:buChar char="ü"/>
            </a:pPr>
            <a:r>
              <a:rPr lang="en-US" altLang="ja-JP" sz="1600" dirty="0" smtClean="0">
                <a:solidFill>
                  <a:schemeClr val="tx1"/>
                </a:solidFill>
              </a:rPr>
              <a:t>B</a:t>
            </a:r>
            <a:r>
              <a:rPr lang="ja-JP" altLang="en-US" sz="1600" dirty="0" smtClean="0">
                <a:solidFill>
                  <a:schemeClr val="tx1"/>
                </a:solidFill>
              </a:rPr>
              <a:t>は、ドラグ・ショベルを前後に走行させながら粉石に圧力をかける作</a:t>
            </a:r>
            <a:endParaRPr lang="en-US" altLang="ja-JP" sz="1600" dirty="0" smtClean="0">
              <a:solidFill>
                <a:schemeClr val="tx1"/>
              </a:solidFill>
            </a:endParaRPr>
          </a:p>
          <a:p>
            <a:pPr marL="0" indent="0">
              <a:buNone/>
            </a:pPr>
            <a:r>
              <a:rPr lang="en-US" altLang="ja-JP" sz="1600" dirty="0">
                <a:solidFill>
                  <a:schemeClr val="tx1"/>
                </a:solidFill>
              </a:rPr>
              <a:t> </a:t>
            </a:r>
            <a:r>
              <a:rPr lang="en-US" altLang="ja-JP" sz="1600" dirty="0" smtClean="0">
                <a:solidFill>
                  <a:schemeClr val="tx1"/>
                </a:solidFill>
              </a:rPr>
              <a:t>  </a:t>
            </a:r>
            <a:r>
              <a:rPr lang="ja-JP" altLang="en-US" sz="1600" dirty="0" smtClean="0">
                <a:solidFill>
                  <a:schemeClr val="tx1"/>
                </a:solidFill>
              </a:rPr>
              <a:t>業を行っていたところ、</a:t>
            </a:r>
            <a:r>
              <a:rPr lang="en-US" altLang="ja-JP" sz="1600" dirty="0" smtClean="0">
                <a:solidFill>
                  <a:schemeClr val="tx1"/>
                </a:solidFill>
              </a:rPr>
              <a:t>A</a:t>
            </a:r>
            <a:r>
              <a:rPr lang="ja-JP" altLang="en-US" sz="1600" dirty="0" smtClean="0">
                <a:solidFill>
                  <a:schemeClr val="tx1"/>
                </a:solidFill>
              </a:rPr>
              <a:t>は頭部をドラグ・ショベルにひかれてしまった。</a:t>
            </a:r>
            <a:endParaRPr lang="en-US" altLang="ja-JP" sz="1600" dirty="0">
              <a:solidFill>
                <a:schemeClr val="tx1"/>
              </a:solidFill>
            </a:endParaRPr>
          </a:p>
          <a:p>
            <a:pPr marL="0" indent="0">
              <a:buNone/>
            </a:pPr>
            <a:r>
              <a:rPr kumimoji="1" lang="ja-JP" altLang="en-US" sz="2000" dirty="0" smtClean="0"/>
              <a:t>２　不安全な作業</a:t>
            </a:r>
            <a:endParaRPr kumimoji="1" lang="en-US" altLang="ja-JP" sz="2000" dirty="0" smtClean="0"/>
          </a:p>
          <a:p>
            <a:pPr>
              <a:buFont typeface="Wingdings" panose="05000000000000000000" pitchFamily="2" charset="2"/>
              <a:buChar char="ü"/>
            </a:pPr>
            <a:r>
              <a:rPr lang="en-US" altLang="ja-JP" sz="1600" dirty="0" smtClean="0">
                <a:solidFill>
                  <a:schemeClr val="tx1"/>
                </a:solidFill>
              </a:rPr>
              <a:t>B</a:t>
            </a:r>
            <a:r>
              <a:rPr lang="ja-JP" altLang="en-US" sz="1600" dirty="0" smtClean="0">
                <a:solidFill>
                  <a:schemeClr val="tx1"/>
                </a:solidFill>
              </a:rPr>
              <a:t>は、後方を十分に確認しないでドラグ・ショベルを後退させてしまった。</a:t>
            </a:r>
            <a:endParaRPr lang="en-US" altLang="ja-JP" sz="1600" dirty="0" smtClean="0">
              <a:solidFill>
                <a:schemeClr val="tx1"/>
              </a:solidFill>
            </a:endParaRPr>
          </a:p>
          <a:p>
            <a:pPr>
              <a:buFont typeface="Wingdings" panose="05000000000000000000" pitchFamily="2" charset="2"/>
              <a:buChar char="ü"/>
            </a:pPr>
            <a:r>
              <a:rPr lang="en-US" altLang="ja-JP" sz="1600" dirty="0" smtClean="0">
                <a:solidFill>
                  <a:schemeClr val="tx1"/>
                </a:solidFill>
              </a:rPr>
              <a:t>A</a:t>
            </a:r>
            <a:r>
              <a:rPr lang="ja-JP" altLang="en-US" sz="1600" dirty="0" smtClean="0">
                <a:solidFill>
                  <a:schemeClr val="tx1"/>
                </a:solidFill>
              </a:rPr>
              <a:t>は、所定の位置からドラグ・ショベルの作業箇所に移動していた（本来入ってはいけない箇所）。</a:t>
            </a:r>
            <a:endParaRPr lang="en-US" altLang="ja-JP" sz="1600" dirty="0" smtClean="0">
              <a:solidFill>
                <a:schemeClr val="tx1"/>
              </a:solidFill>
            </a:endParaRPr>
          </a:p>
          <a:p>
            <a:pPr>
              <a:buFont typeface="Wingdings" panose="05000000000000000000" pitchFamily="2" charset="2"/>
              <a:buChar char="ü"/>
            </a:pPr>
            <a:r>
              <a:rPr lang="ja-JP" altLang="en-US" sz="1600" dirty="0">
                <a:solidFill>
                  <a:schemeClr val="tx1"/>
                </a:solidFill>
              </a:rPr>
              <a:t>作業</a:t>
            </a:r>
            <a:r>
              <a:rPr lang="ja-JP" altLang="en-US" sz="1600" dirty="0" smtClean="0">
                <a:solidFill>
                  <a:schemeClr val="tx1"/>
                </a:solidFill>
              </a:rPr>
              <a:t>の進行、変化を踏まえた作業計画・作業手順が明確になっていなかった。</a:t>
            </a:r>
            <a:endParaRPr lang="en-US" altLang="ja-JP" sz="1600" dirty="0" smtClean="0">
              <a:solidFill>
                <a:schemeClr val="tx1"/>
              </a:solidFill>
            </a:endParaRPr>
          </a:p>
          <a:p>
            <a:pPr>
              <a:buFont typeface="Wingdings" panose="05000000000000000000" pitchFamily="2" charset="2"/>
              <a:buChar char="ü"/>
            </a:pPr>
            <a:r>
              <a:rPr lang="ja-JP" altLang="en-US" sz="1600" dirty="0">
                <a:solidFill>
                  <a:schemeClr val="tx1"/>
                </a:solidFill>
              </a:rPr>
              <a:t>全体</a:t>
            </a:r>
            <a:r>
              <a:rPr lang="ja-JP" altLang="en-US" sz="1600" dirty="0" smtClean="0">
                <a:solidFill>
                  <a:schemeClr val="tx1"/>
                </a:solidFill>
              </a:rPr>
              <a:t>の作業を監視する者が指名されていなかった。</a:t>
            </a:r>
            <a:endParaRPr lang="en-US" altLang="ja-JP" sz="1600" dirty="0">
              <a:solidFill>
                <a:schemeClr val="tx1"/>
              </a:solidFill>
            </a:endParaRPr>
          </a:p>
          <a:p>
            <a:pPr marL="0" indent="0">
              <a:buNone/>
            </a:pPr>
            <a:r>
              <a:rPr kumimoji="1" lang="ja-JP" altLang="en-US" sz="2000" dirty="0" smtClean="0"/>
              <a:t>３　安全な作業のために</a:t>
            </a:r>
            <a:endParaRPr kumimoji="1" lang="en-US" altLang="ja-JP" sz="2000" dirty="0" smtClean="0"/>
          </a:p>
          <a:p>
            <a:pPr>
              <a:buFont typeface="Wingdings" panose="05000000000000000000" pitchFamily="2" charset="2"/>
              <a:buChar char="ü"/>
            </a:pPr>
            <a:r>
              <a:rPr lang="ja-JP" altLang="en-US" sz="1600" dirty="0" smtClean="0">
                <a:solidFill>
                  <a:schemeClr val="tx1"/>
                </a:solidFill>
              </a:rPr>
              <a:t>作業の進行状況や現場の状況の変化を踏まえた作業計画・手順の見直しと明確化。</a:t>
            </a:r>
            <a:endParaRPr lang="en-US" altLang="ja-JP" sz="1600" dirty="0" smtClean="0">
              <a:solidFill>
                <a:schemeClr val="tx1"/>
              </a:solidFill>
            </a:endParaRPr>
          </a:p>
          <a:p>
            <a:pPr>
              <a:buFont typeface="Wingdings" panose="05000000000000000000" pitchFamily="2" charset="2"/>
              <a:buChar char="ü"/>
            </a:pPr>
            <a:r>
              <a:rPr kumimoji="1" lang="ja-JP" altLang="en-US" sz="1600" dirty="0" smtClean="0">
                <a:solidFill>
                  <a:schemeClr val="tx1"/>
                </a:solidFill>
              </a:rPr>
              <a:t>経験などを踏まえた交通誘導員の適正配置の実施。</a:t>
            </a:r>
            <a:endParaRPr kumimoji="1" lang="en-US" altLang="ja-JP" sz="1600" dirty="0" smtClean="0">
              <a:solidFill>
                <a:schemeClr val="tx1"/>
              </a:solidFill>
            </a:endParaRPr>
          </a:p>
          <a:p>
            <a:pPr>
              <a:buFont typeface="Wingdings" panose="05000000000000000000" pitchFamily="2" charset="2"/>
              <a:buChar char="ü"/>
            </a:pPr>
            <a:r>
              <a:rPr lang="ja-JP" altLang="en-US" sz="1600" dirty="0" smtClean="0">
                <a:solidFill>
                  <a:schemeClr val="tx1"/>
                </a:solidFill>
              </a:rPr>
              <a:t>危険な範囲や立ち位置禁止区間など、作業開始前の指示の明確化とルールの順守。</a:t>
            </a:r>
            <a:endParaRPr kumimoji="1" lang="ja-JP" altLang="en-US" sz="1600" dirty="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職場にはさまざまな危険がある</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http://anzeninfo.mhlw.go.jp/anzen/sai/image/sai13/sai13-970-43-1.gif"/>
          <p:cNvPicPr/>
          <p:nvPr/>
        </p:nvPicPr>
        <p:blipFill>
          <a:blip r:embed="rId2">
            <a:extLst>
              <a:ext uri="{28A0092B-C50C-407E-A947-70E740481C1C}">
                <a14:useLocalDpi xmlns:a14="http://schemas.microsoft.com/office/drawing/2010/main" val="0"/>
              </a:ext>
            </a:extLst>
          </a:blip>
          <a:srcRect/>
          <a:stretch>
            <a:fillRect/>
          </a:stretch>
        </p:blipFill>
        <p:spPr bwMode="auto">
          <a:xfrm>
            <a:off x="6084000" y="1342390"/>
            <a:ext cx="2781935" cy="2086610"/>
          </a:xfrm>
          <a:prstGeom prst="rect">
            <a:avLst/>
          </a:prstGeom>
          <a:noFill/>
          <a:ln>
            <a:noFill/>
          </a:ln>
        </p:spPr>
      </p:pic>
      <p:sp>
        <p:nvSpPr>
          <p:cNvPr id="3" name="スライド番号プレースホルダー 2"/>
          <p:cNvSpPr>
            <a:spLocks noGrp="1"/>
          </p:cNvSpPr>
          <p:nvPr>
            <p:ph type="sldNum" sz="quarter" idx="12"/>
          </p:nvPr>
        </p:nvSpPr>
        <p:spPr/>
        <p:txBody>
          <a:bodyPr/>
          <a:lstStyle/>
          <a:p>
            <a:fld id="{1228868F-0BF5-4F87-8A94-00DF56ADA4E5}" type="slidenum">
              <a:rPr kumimoji="1" lang="ja-JP" altLang="en-US" smtClean="0"/>
              <a:t>2</a:t>
            </a:fld>
            <a:endParaRPr kumimoji="1" lang="ja-JP" altLang="en-US"/>
          </a:p>
        </p:txBody>
      </p:sp>
    </p:spTree>
    <p:extLst>
      <p:ext uri="{BB962C8B-B14F-4D97-AF65-F5344CB8AC3E}">
        <p14:creationId xmlns:p14="http://schemas.microsoft.com/office/powerpoint/2010/main" val="578053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4976" y="765000"/>
            <a:ext cx="8853023" cy="1440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65024" y="5218697"/>
            <a:ext cx="8499833" cy="5945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a:off x="461190" y="1532286"/>
            <a:ext cx="8571833"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p:cNvSpPr/>
          <p:nvPr/>
        </p:nvSpPr>
        <p:spPr>
          <a:xfrm>
            <a:off x="465023" y="3069000"/>
            <a:ext cx="8499833" cy="6302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正方形/長方形 11"/>
          <p:cNvSpPr/>
          <p:nvPr/>
        </p:nvSpPr>
        <p:spPr>
          <a:xfrm>
            <a:off x="465023" y="4146690"/>
            <a:ext cx="8499833" cy="5945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正方形/長方形 12"/>
          <p:cNvSpPr/>
          <p:nvPr/>
        </p:nvSpPr>
        <p:spPr>
          <a:xfrm>
            <a:off x="465023" y="6237000"/>
            <a:ext cx="8499833"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「交通事故」災害防止のポイント</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80000" y="1142325"/>
            <a:ext cx="8853023" cy="5771237"/>
          </a:xfrm>
        </p:spPr>
        <p:txBody>
          <a:bodyPr>
            <a:normAutofit/>
          </a:bodyPr>
          <a:lstStyle/>
          <a:p>
            <a:r>
              <a:rPr lang="ja-JP" altLang="en-US" sz="2400" dirty="0" smtClean="0"/>
              <a:t>決められた</a:t>
            </a:r>
            <a:r>
              <a:rPr lang="ja-JP" altLang="en-US" sz="2400" dirty="0"/>
              <a:t>装備品は身につけましょう！</a:t>
            </a:r>
          </a:p>
          <a:p>
            <a:pPr marL="468000" lvl="1"/>
            <a:r>
              <a:rPr lang="ja-JP" altLang="en-US" sz="2000" dirty="0"/>
              <a:t>手旗・誘導灯、警笛、トランシーバー、保護帽（ヘルメット）、反射チョッキなど決められた装備品を着用するとともに、電池で動作するものは電池残量を確認しましょう。</a:t>
            </a:r>
          </a:p>
          <a:p>
            <a:endParaRPr lang="en-US" altLang="ja-JP" sz="2400" dirty="0" smtClean="0"/>
          </a:p>
          <a:p>
            <a:r>
              <a:rPr lang="ja-JP" altLang="en-US" sz="2400" dirty="0" smtClean="0"/>
              <a:t>原則</a:t>
            </a:r>
            <a:r>
              <a:rPr lang="ja-JP" altLang="en-US" sz="2400" dirty="0"/>
              <a:t>として歩道に立ちましょう！</a:t>
            </a:r>
          </a:p>
          <a:p>
            <a:pPr marL="468000" lvl="1"/>
            <a:r>
              <a:rPr lang="ja-JP" altLang="en-US" sz="2000" dirty="0"/>
              <a:t>やむを得ない場合以外、見通しが良い道路であっても特に夜間や逆光時などでは運転手から警備員が見えづらいことがあります。</a:t>
            </a:r>
          </a:p>
          <a:p>
            <a:r>
              <a:rPr lang="ja-JP" altLang="en-US" sz="2400" dirty="0" smtClean="0"/>
              <a:t>車両</a:t>
            </a:r>
            <a:r>
              <a:rPr lang="ja-JP" altLang="en-US" sz="2400" dirty="0"/>
              <a:t>の運転手からよく見える場所に立ちましょう！</a:t>
            </a:r>
          </a:p>
          <a:p>
            <a:pPr marL="468000" lvl="1"/>
            <a:r>
              <a:rPr lang="ja-JP" altLang="en-US" sz="2000" dirty="0"/>
              <a:t>運転手の死角になる場所に立つと、運転手が警備員に気付かず運転を開始することがあります。</a:t>
            </a:r>
          </a:p>
          <a:p>
            <a:r>
              <a:rPr lang="ja-JP" altLang="en-US" sz="2400" dirty="0" smtClean="0"/>
              <a:t>車両</a:t>
            </a:r>
            <a:r>
              <a:rPr lang="ja-JP" altLang="en-US" sz="2400" dirty="0"/>
              <a:t>とは適切な安全距離を保ちましょう！</a:t>
            </a:r>
          </a:p>
          <a:p>
            <a:pPr marL="468000" lvl="1"/>
            <a:r>
              <a:rPr lang="ja-JP" altLang="en-US" sz="2000" dirty="0"/>
              <a:t>適切な安全距離を保つことで車両の思わぬ急発進や、悪天候時の警備員自身の転倒などに対処するゆとりが生まれます</a:t>
            </a:r>
            <a:r>
              <a:rPr lang="ja-JP" altLang="en-US" sz="2000" dirty="0" smtClean="0"/>
              <a:t>。</a:t>
            </a:r>
            <a:endParaRPr lang="en-US" altLang="ja-JP" sz="2000" dirty="0" smtClean="0"/>
          </a:p>
          <a:p>
            <a:pPr marL="10800"/>
            <a:r>
              <a:rPr lang="ja-JP" altLang="en-US" sz="2400" dirty="0" smtClean="0"/>
              <a:t>分かりやすく</a:t>
            </a:r>
            <a:r>
              <a:rPr lang="ja-JP" altLang="en-US" sz="2400" dirty="0"/>
              <a:t>大きな動作で合図を</a:t>
            </a:r>
            <a:r>
              <a:rPr lang="ja-JP" altLang="en-US" sz="2400" dirty="0" smtClean="0"/>
              <a:t>行いましょう！</a:t>
            </a:r>
            <a:endParaRPr lang="en-US" altLang="ja-JP" sz="2400" dirty="0" smtClean="0"/>
          </a:p>
          <a:p>
            <a:pPr marL="468000" lvl="1"/>
            <a:r>
              <a:rPr lang="ja-JP" altLang="en-US" sz="2000" dirty="0"/>
              <a:t>不明確な合図は運転手の混乱や不適切な誘導につながります。</a:t>
            </a:r>
          </a:p>
        </p:txBody>
      </p:sp>
      <p:sp>
        <p:nvSpPr>
          <p:cNvPr id="2" name="スライド番号プレースホルダー 1"/>
          <p:cNvSpPr>
            <a:spLocks noGrp="1"/>
          </p:cNvSpPr>
          <p:nvPr>
            <p:ph type="sldNum" sz="quarter" idx="12"/>
          </p:nvPr>
        </p:nvSpPr>
        <p:spPr/>
        <p:txBody>
          <a:bodyPr/>
          <a:lstStyle/>
          <a:p>
            <a:fld id="{1228868F-0BF5-4F87-8A94-00DF56ADA4E5}" type="slidenum">
              <a:rPr kumimoji="1" lang="ja-JP" altLang="en-US" smtClean="0"/>
              <a:t>20</a:t>
            </a:fld>
            <a:endParaRPr kumimoji="1" lang="ja-JP" altLang="en-US"/>
          </a:p>
        </p:txBody>
      </p:sp>
      <p:sp>
        <p:nvSpPr>
          <p:cNvPr id="4" name="テキスト ボックス 3"/>
          <p:cNvSpPr txBox="1"/>
          <p:nvPr/>
        </p:nvSpPr>
        <p:spPr>
          <a:xfrm>
            <a:off x="324431" y="735335"/>
            <a:ext cx="2015569" cy="461665"/>
          </a:xfrm>
          <a:prstGeom prst="rect">
            <a:avLst/>
          </a:prstGeom>
          <a:noFill/>
        </p:spPr>
        <p:txBody>
          <a:bodyPr wrap="square" rtlCol="0">
            <a:spAutoFit/>
          </a:bodyPr>
          <a:lstStyle/>
          <a:p>
            <a:r>
              <a:rPr kumimoji="1" lang="en-US" altLang="ja-JP" sz="2400" dirty="0" smtClean="0">
                <a:solidFill>
                  <a:schemeClr val="accent5">
                    <a:lumMod val="50000"/>
                  </a:schemeClr>
                </a:solidFill>
                <a:latin typeface="Meiryo UI" panose="020B0604030504040204" pitchFamily="50" charset="-128"/>
                <a:ea typeface="Meiryo UI" panose="020B0604030504040204" pitchFamily="50" charset="-128"/>
              </a:rPr>
              <a:t>【</a:t>
            </a:r>
            <a:r>
              <a:rPr kumimoji="1" lang="ja-JP" altLang="en-US" sz="2400" dirty="0" smtClean="0">
                <a:solidFill>
                  <a:schemeClr val="accent5">
                    <a:lumMod val="50000"/>
                  </a:schemeClr>
                </a:solidFill>
                <a:latin typeface="Meiryo UI" panose="020B0604030504040204" pitchFamily="50" charset="-128"/>
                <a:ea typeface="Meiryo UI" panose="020B0604030504040204" pitchFamily="50" charset="-128"/>
              </a:rPr>
              <a:t>事前準備時</a:t>
            </a:r>
            <a:r>
              <a:rPr kumimoji="1" lang="en-US" altLang="ja-JP" sz="2400" dirty="0" smtClean="0">
                <a:solidFill>
                  <a:schemeClr val="accent5">
                    <a:lumMod val="50000"/>
                  </a:schemeClr>
                </a:solidFill>
                <a:latin typeface="Meiryo UI" panose="020B0604030504040204" pitchFamily="50" charset="-128"/>
                <a:ea typeface="Meiryo UI" panose="020B0604030504040204" pitchFamily="50" charset="-128"/>
              </a:rPr>
              <a:t>】</a:t>
            </a:r>
            <a:endParaRPr kumimoji="1" lang="ja-JP" altLang="en-US" sz="24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24431" y="2242183"/>
            <a:ext cx="2015569" cy="461665"/>
          </a:xfrm>
          <a:prstGeom prst="rect">
            <a:avLst/>
          </a:prstGeom>
          <a:noFill/>
        </p:spPr>
        <p:txBody>
          <a:bodyPr wrap="square" rtlCol="0">
            <a:spAutoFit/>
          </a:bodyPr>
          <a:lstStyle/>
          <a:p>
            <a:r>
              <a:rPr kumimoji="1" lang="en-US" altLang="ja-JP" sz="2400" dirty="0" smtClean="0">
                <a:solidFill>
                  <a:schemeClr val="accent5">
                    <a:lumMod val="50000"/>
                  </a:schemeClr>
                </a:solidFill>
                <a:latin typeface="Meiryo UI" panose="020B0604030504040204" pitchFamily="50" charset="-128"/>
                <a:ea typeface="Meiryo UI" panose="020B0604030504040204" pitchFamily="50" charset="-128"/>
              </a:rPr>
              <a:t>【</a:t>
            </a:r>
            <a:r>
              <a:rPr kumimoji="1" lang="ja-JP" altLang="en-US" sz="2400" dirty="0" smtClean="0">
                <a:solidFill>
                  <a:schemeClr val="accent5">
                    <a:lumMod val="50000"/>
                  </a:schemeClr>
                </a:solidFill>
                <a:latin typeface="Meiryo UI" panose="020B0604030504040204" pitchFamily="50" charset="-128"/>
                <a:ea typeface="Meiryo UI" panose="020B0604030504040204" pitchFamily="50" charset="-128"/>
              </a:rPr>
              <a:t>交通誘導時</a:t>
            </a:r>
            <a:r>
              <a:rPr kumimoji="1" lang="en-US" altLang="ja-JP" sz="2400" dirty="0" smtClean="0">
                <a:solidFill>
                  <a:schemeClr val="accent5">
                    <a:lumMod val="50000"/>
                  </a:schemeClr>
                </a:solidFill>
                <a:latin typeface="Meiryo UI" panose="020B0604030504040204" pitchFamily="50" charset="-128"/>
                <a:ea typeface="Meiryo UI" panose="020B0604030504040204" pitchFamily="50" charset="-128"/>
              </a:rPr>
              <a:t>】</a:t>
            </a:r>
            <a:endParaRPr kumimoji="1" lang="ja-JP" altLang="en-US" sz="24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254976" y="2243778"/>
            <a:ext cx="8853023" cy="449722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2704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61190" y="1520852"/>
            <a:ext cx="8571833"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p:cNvSpPr/>
          <p:nvPr/>
        </p:nvSpPr>
        <p:spPr>
          <a:xfrm>
            <a:off x="465023" y="3020650"/>
            <a:ext cx="8499833" cy="6302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「交通事故」災害防止のポイント</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80000" y="1130891"/>
            <a:ext cx="8853023" cy="6102675"/>
          </a:xfrm>
        </p:spPr>
        <p:txBody>
          <a:bodyPr>
            <a:normAutofit/>
          </a:bodyPr>
          <a:lstStyle/>
          <a:p>
            <a:r>
              <a:rPr lang="ja-JP" altLang="en-US" sz="2400" dirty="0" smtClean="0"/>
              <a:t>ゆとり</a:t>
            </a:r>
            <a:r>
              <a:rPr lang="ja-JP" altLang="en-US" sz="2400" dirty="0"/>
              <a:t>を持った合図を心がけましょう！</a:t>
            </a:r>
          </a:p>
          <a:p>
            <a:pPr marL="468000" lvl="1"/>
            <a:r>
              <a:rPr lang="ja-JP" altLang="en-US" sz="2000" dirty="0"/>
              <a:t>停止距離などに留意して、悪天候時や路面が凍結する冬季などは特にゆとりを持った合図を行うことで、安全確保につながります。</a:t>
            </a:r>
          </a:p>
          <a:p>
            <a:endParaRPr lang="en-US" altLang="ja-JP" sz="2400" dirty="0" smtClean="0"/>
          </a:p>
          <a:p>
            <a:r>
              <a:rPr lang="ja-JP" altLang="en-US" sz="2400" dirty="0" smtClean="0"/>
              <a:t>安全</a:t>
            </a:r>
            <a:r>
              <a:rPr lang="ja-JP" altLang="en-US" sz="2400" dirty="0"/>
              <a:t>運転を心がけましょう！</a:t>
            </a:r>
          </a:p>
          <a:p>
            <a:pPr marL="468000" lvl="1"/>
            <a:r>
              <a:rPr lang="ja-JP" altLang="en-US" sz="2000" dirty="0"/>
              <a:t>警備車両などを運転する場合などは、安全運転を心がけるとともに、交通事故を誘発しないようにマナーを守ることも重要です。</a:t>
            </a:r>
          </a:p>
          <a:p>
            <a:pPr marL="239400" lvl="1" indent="0">
              <a:buNone/>
            </a:pPr>
            <a:endParaRPr lang="ja-JP" altLang="en-US" sz="2000" dirty="0"/>
          </a:p>
        </p:txBody>
      </p:sp>
      <p:sp>
        <p:nvSpPr>
          <p:cNvPr id="15" name="角丸四角形 14"/>
          <p:cNvSpPr/>
          <p:nvPr/>
        </p:nvSpPr>
        <p:spPr>
          <a:xfrm>
            <a:off x="432000" y="3933000"/>
            <a:ext cx="8460000" cy="1116485"/>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事例</a:t>
            </a:r>
            <a:r>
              <a:rPr kumimoji="1" lang="en-US" altLang="ja-JP"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道路が凍結している日に、普段と同じタイミングで走行している自転車に停止合図を行ったため、停止が間に合わず</a:t>
            </a:r>
            <a:r>
              <a:rPr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自転車</a:t>
            </a:r>
            <a:r>
              <a:rPr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と接触した。</a:t>
            </a:r>
            <a:endPar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432000" y="5150476"/>
            <a:ext cx="8460000" cy="1446524"/>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事例</a:t>
            </a:r>
            <a:r>
              <a:rPr kumimoji="1" lang="en-US" altLang="ja-JP"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悪天候時の交通誘導を行っていたところ、誘導灯の電池が切れてしまったが、そのまま使用したため自動車の運転手から見えづらくなり、自動車と接触した。</a:t>
            </a:r>
            <a:endPar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228868F-0BF5-4F87-8A94-00DF56ADA4E5}" type="slidenum">
              <a:rPr kumimoji="1" lang="ja-JP" altLang="en-US" smtClean="0"/>
              <a:t>21</a:t>
            </a:fld>
            <a:endParaRPr kumimoji="1" lang="ja-JP" altLang="en-US"/>
          </a:p>
        </p:txBody>
      </p:sp>
      <p:sp>
        <p:nvSpPr>
          <p:cNvPr id="10" name="テキスト ボックス 9"/>
          <p:cNvSpPr txBox="1"/>
          <p:nvPr/>
        </p:nvSpPr>
        <p:spPr>
          <a:xfrm>
            <a:off x="324431" y="693000"/>
            <a:ext cx="2015569" cy="461665"/>
          </a:xfrm>
          <a:prstGeom prst="rect">
            <a:avLst/>
          </a:prstGeom>
          <a:noFill/>
        </p:spPr>
        <p:txBody>
          <a:bodyPr wrap="square" rtlCol="0">
            <a:spAutoFit/>
          </a:bodyPr>
          <a:lstStyle/>
          <a:p>
            <a:r>
              <a:rPr kumimoji="1" lang="en-US" altLang="ja-JP" sz="2400" dirty="0" smtClean="0">
                <a:solidFill>
                  <a:schemeClr val="accent5">
                    <a:lumMod val="50000"/>
                  </a:schemeClr>
                </a:solidFill>
                <a:latin typeface="Meiryo UI" panose="020B0604030504040204" pitchFamily="50" charset="-128"/>
                <a:ea typeface="Meiryo UI" panose="020B0604030504040204" pitchFamily="50" charset="-128"/>
              </a:rPr>
              <a:t>【</a:t>
            </a:r>
            <a:r>
              <a:rPr kumimoji="1" lang="ja-JP" altLang="en-US" sz="2400" dirty="0" smtClean="0">
                <a:solidFill>
                  <a:schemeClr val="accent5">
                    <a:lumMod val="50000"/>
                  </a:schemeClr>
                </a:solidFill>
                <a:latin typeface="Meiryo UI" panose="020B0604030504040204" pitchFamily="50" charset="-128"/>
                <a:ea typeface="Meiryo UI" panose="020B0604030504040204" pitchFamily="50" charset="-128"/>
              </a:rPr>
              <a:t>交通誘導時</a:t>
            </a:r>
            <a:r>
              <a:rPr kumimoji="1" lang="en-US" altLang="ja-JP" sz="2400" dirty="0" smtClean="0">
                <a:solidFill>
                  <a:schemeClr val="accent5">
                    <a:lumMod val="50000"/>
                  </a:schemeClr>
                </a:solidFill>
                <a:latin typeface="Meiryo UI" panose="020B0604030504040204" pitchFamily="50" charset="-128"/>
                <a:ea typeface="Meiryo UI" panose="020B0604030504040204" pitchFamily="50" charset="-128"/>
              </a:rPr>
              <a:t>】</a:t>
            </a:r>
            <a:endParaRPr kumimoji="1" lang="ja-JP" altLang="en-US" sz="24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24430" y="2242423"/>
            <a:ext cx="2015569" cy="461665"/>
          </a:xfrm>
          <a:prstGeom prst="rect">
            <a:avLst/>
          </a:prstGeom>
          <a:noFill/>
        </p:spPr>
        <p:txBody>
          <a:bodyPr wrap="square" rtlCol="0">
            <a:spAutoFit/>
          </a:bodyPr>
          <a:lstStyle/>
          <a:p>
            <a:r>
              <a:rPr kumimoji="1" lang="en-US" altLang="ja-JP" sz="2400" dirty="0" smtClean="0">
                <a:solidFill>
                  <a:schemeClr val="accent5">
                    <a:lumMod val="50000"/>
                  </a:schemeClr>
                </a:solidFill>
                <a:latin typeface="Meiryo UI" panose="020B0604030504040204" pitchFamily="50" charset="-128"/>
                <a:ea typeface="Meiryo UI" panose="020B0604030504040204" pitchFamily="50" charset="-128"/>
              </a:rPr>
              <a:t>【</a:t>
            </a:r>
            <a:r>
              <a:rPr lang="ja-JP" altLang="en-US" sz="2400" dirty="0">
                <a:solidFill>
                  <a:schemeClr val="accent5">
                    <a:lumMod val="50000"/>
                  </a:schemeClr>
                </a:solidFill>
                <a:latin typeface="Meiryo UI" panose="020B0604030504040204" pitchFamily="50" charset="-128"/>
                <a:ea typeface="Meiryo UI" panose="020B0604030504040204" pitchFamily="50" charset="-128"/>
              </a:rPr>
              <a:t>運転</a:t>
            </a:r>
            <a:r>
              <a:rPr kumimoji="1" lang="ja-JP" altLang="en-US" sz="2400" dirty="0" smtClean="0">
                <a:solidFill>
                  <a:schemeClr val="accent5">
                    <a:lumMod val="50000"/>
                  </a:schemeClr>
                </a:solidFill>
                <a:latin typeface="Meiryo UI" panose="020B0604030504040204" pitchFamily="50" charset="-128"/>
                <a:ea typeface="Meiryo UI" panose="020B0604030504040204" pitchFamily="50" charset="-128"/>
              </a:rPr>
              <a:t>時</a:t>
            </a:r>
            <a:r>
              <a:rPr kumimoji="1" lang="en-US" altLang="ja-JP" sz="2400" dirty="0" smtClean="0">
                <a:solidFill>
                  <a:schemeClr val="accent5">
                    <a:lumMod val="50000"/>
                  </a:schemeClr>
                </a:solidFill>
                <a:latin typeface="Meiryo UI" panose="020B0604030504040204" pitchFamily="50" charset="-128"/>
                <a:ea typeface="Meiryo UI" panose="020B0604030504040204" pitchFamily="50" charset="-128"/>
              </a:rPr>
              <a:t>】</a:t>
            </a:r>
            <a:endParaRPr kumimoji="1" lang="ja-JP" altLang="en-US" sz="24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54976" y="750661"/>
            <a:ext cx="8853023" cy="149176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53703" y="2292622"/>
            <a:ext cx="8853023" cy="14487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2253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1100286"/>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p:cNvSpPr/>
          <p:nvPr/>
        </p:nvSpPr>
        <p:spPr>
          <a:xfrm>
            <a:off x="539999" y="2180286"/>
            <a:ext cx="8499833" cy="6302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「腰痛症」災害防止のポイント</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a:normAutofit/>
          </a:bodyPr>
          <a:lstStyle/>
          <a:p>
            <a:r>
              <a:rPr lang="ja-JP" altLang="en-US" sz="2400" dirty="0" smtClean="0"/>
              <a:t>重量物は台車を使って運びましょう。</a:t>
            </a:r>
            <a:endParaRPr lang="ja-JP" altLang="en-US" sz="2400" dirty="0"/>
          </a:p>
          <a:p>
            <a:pPr marL="468000" lvl="1"/>
            <a:r>
              <a:rPr lang="ja-JP" altLang="en-US" sz="2000" dirty="0"/>
              <a:t>台車やコンテナなどの用具を使って重量物を運ぶことで、腰部への負担は最小限にしましょう</a:t>
            </a:r>
            <a:r>
              <a:rPr lang="ja-JP" altLang="en-US" sz="2000" dirty="0" smtClean="0"/>
              <a:t>。</a:t>
            </a:r>
            <a:endParaRPr lang="en-US" altLang="ja-JP" sz="2000" dirty="0" smtClean="0"/>
          </a:p>
          <a:p>
            <a:pPr marL="10800"/>
            <a:r>
              <a:rPr lang="ja-JP" altLang="en-US" sz="2400" dirty="0" smtClean="0"/>
              <a:t>重量物</a:t>
            </a:r>
            <a:r>
              <a:rPr lang="ja-JP" altLang="en-US" sz="2400" dirty="0"/>
              <a:t>は正しい姿勢で取り扱いましょう</a:t>
            </a:r>
            <a:r>
              <a:rPr lang="ja-JP" altLang="en-US" sz="2400" dirty="0" smtClean="0"/>
              <a:t>！</a:t>
            </a:r>
            <a:endParaRPr lang="en-US" altLang="ja-JP" sz="2400" dirty="0" smtClean="0"/>
          </a:p>
          <a:p>
            <a:pPr marL="468000" lvl="1"/>
            <a:r>
              <a:rPr lang="ja-JP" altLang="en-US" sz="2000" dirty="0"/>
              <a:t>どうしても用具を利用できない場合は、周辺の荷物やコード類を取り除いたうえで、できるだけ重量物を体に近づけ、重心を低くするような姿勢で取り扱いましょう</a:t>
            </a:r>
            <a:r>
              <a:rPr lang="ja-JP" altLang="en-US" sz="2000" dirty="0" smtClean="0"/>
              <a:t>。</a:t>
            </a:r>
            <a:endParaRPr lang="ja-JP" altLang="en-US" sz="2000" dirty="0"/>
          </a:p>
        </p:txBody>
      </p:sp>
      <p:graphicFrame>
        <p:nvGraphicFramePr>
          <p:cNvPr id="15" name="表 14"/>
          <p:cNvGraphicFramePr>
            <a:graphicFrameLocks noGrp="1"/>
          </p:cNvGraphicFramePr>
          <p:nvPr>
            <p:extLst>
              <p:ext uri="{D42A27DB-BD31-4B8C-83A1-F6EECF244321}">
                <p14:modId xmlns:p14="http://schemas.microsoft.com/office/powerpoint/2010/main" val="4072195125"/>
              </p:ext>
            </p:extLst>
          </p:nvPr>
        </p:nvGraphicFramePr>
        <p:xfrm>
          <a:off x="432000" y="2925000"/>
          <a:ext cx="8460000" cy="3600000"/>
        </p:xfrm>
        <a:graphic>
          <a:graphicData uri="http://schemas.openxmlformats.org/drawingml/2006/table">
            <a:tbl>
              <a:tblPr firstRow="1" bandRow="1">
                <a:tableStyleId>{5C22544A-7EE6-4342-B048-85BDC9FD1C3A}</a:tableStyleId>
              </a:tblPr>
              <a:tblGrid>
                <a:gridCol w="4230000">
                  <a:extLst>
                    <a:ext uri="{9D8B030D-6E8A-4147-A177-3AD203B41FA5}">
                      <a16:colId xmlns:a16="http://schemas.microsoft.com/office/drawing/2014/main" val="20000"/>
                    </a:ext>
                  </a:extLst>
                </a:gridCol>
                <a:gridCol w="4230000">
                  <a:extLst>
                    <a:ext uri="{9D8B030D-6E8A-4147-A177-3AD203B41FA5}">
                      <a16:colId xmlns:a16="http://schemas.microsoft.com/office/drawing/2014/main" val="20001"/>
                    </a:ext>
                  </a:extLst>
                </a:gridCol>
              </a:tblGrid>
              <a:tr h="288000">
                <a:tc>
                  <a:txBody>
                    <a:bodyPr/>
                    <a:lstStyle/>
                    <a:p>
                      <a:pPr algn="ct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重量物を持ち上げるとき</a:t>
                      </a:r>
                      <a:endPar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荷物を持って向きを変えるとき</a:t>
                      </a:r>
                      <a:endPar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3234240">
                <a:tc>
                  <a:txBody>
                    <a:bodyPr/>
                    <a:lstStyle/>
                    <a:p>
                      <a:pPr marL="342900" indent="-342900" algn="l">
                        <a:buFont typeface="Wingdings" panose="05000000000000000000" pitchFamily="2" charset="2"/>
                        <a:buChar char="ü"/>
                      </a:pPr>
                      <a:endPar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a:buFont typeface="Wingdings" panose="05000000000000000000" pitchFamily="2" charset="2"/>
                        <a:buChar char="ü"/>
                      </a:pPr>
                      <a:endPar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7" name="図 6" descr="\\irfsvc42\div5\環境ｴﾈﾙｷﾞｰ第１部\c一般\e1c_proj\2019\リスクT\1900632_MHLW安全教育\31_警備業安全衛生教育マニュアル作成\03_マニュアル\0115_警備業イラスト1\②-１.jpg"/>
          <p:cNvPicPr>
            <a:picLocks noChangeAspect="1"/>
          </p:cNvPicPr>
          <p:nvPr/>
        </p:nvPicPr>
        <p:blipFill rotWithShape="1">
          <a:blip r:embed="rId2" cstate="print">
            <a:extLst>
              <a:ext uri="{28A0092B-C50C-407E-A947-70E740481C1C}">
                <a14:useLocalDpi xmlns:a14="http://schemas.microsoft.com/office/drawing/2010/main" val="0"/>
              </a:ext>
            </a:extLst>
          </a:blip>
          <a:srcRect b="7936"/>
          <a:stretch/>
        </p:blipFill>
        <p:spPr bwMode="auto">
          <a:xfrm>
            <a:off x="1404000" y="3350379"/>
            <a:ext cx="2113053" cy="1945350"/>
          </a:xfrm>
          <a:prstGeom prst="rect">
            <a:avLst/>
          </a:prstGeom>
          <a:noFill/>
          <a:ln>
            <a:noFill/>
          </a:ln>
          <a:extLst>
            <a:ext uri="{53640926-AAD7-44D8-BBD7-CCE9431645EC}">
              <a14:shadowObscured xmlns:a14="http://schemas.microsoft.com/office/drawing/2010/main"/>
            </a:ext>
          </a:extLst>
        </p:spPr>
      </p:pic>
      <p:pic>
        <p:nvPicPr>
          <p:cNvPr id="8" name="図 7" descr="\\irfsvc42\div5\環境ｴﾈﾙｷﾞｰ第１部\c一般\e1c_proj\2019\リスクT\1900632_MHLW安全教育\31_警備業安全衛生教育マニュアル作成\03_マニュアル\0115_警備業イラスト1\②-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000" y="3350379"/>
            <a:ext cx="1990071" cy="1990071"/>
          </a:xfrm>
          <a:prstGeom prst="rect">
            <a:avLst/>
          </a:prstGeom>
          <a:noFill/>
          <a:ln>
            <a:noFill/>
          </a:ln>
        </p:spPr>
      </p:pic>
      <p:sp>
        <p:nvSpPr>
          <p:cNvPr id="2" name="角丸四角形 1"/>
          <p:cNvSpPr/>
          <p:nvPr/>
        </p:nvSpPr>
        <p:spPr>
          <a:xfrm>
            <a:off x="729624" y="5206652"/>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400" b="1" dirty="0">
                <a:solidFill>
                  <a:schemeClr val="accent5">
                    <a:lumMod val="50000"/>
                  </a:schemeClr>
                </a:solidFill>
                <a:latin typeface="Meiryo UI" panose="020B0604030504040204" pitchFamily="50" charset="-128"/>
                <a:ea typeface="Meiryo UI" panose="020B0604030504040204" pitchFamily="50" charset="-128"/>
              </a:rPr>
              <a:t>床や地面から荷物を持ち上げるときは、片足を少し前に出し、膝を曲げ、腰を十分に降ろして荷物を抱えましょう。最後に、膝を伸ばして立ち上がりましょう。</a:t>
            </a:r>
            <a:endParaRPr kumimoji="1" lang="ja-JP" altLang="en-US" sz="14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0" name="角丸四角形 9"/>
          <p:cNvSpPr/>
          <p:nvPr/>
        </p:nvSpPr>
        <p:spPr>
          <a:xfrm>
            <a:off x="4940792" y="5206652"/>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accent5">
                    <a:lumMod val="50000"/>
                  </a:schemeClr>
                </a:solidFill>
                <a:latin typeface="Meiryo UI" panose="020B0604030504040204" pitchFamily="50" charset="-128"/>
                <a:ea typeface="Meiryo UI" panose="020B0604030504040204" pitchFamily="50" charset="-128"/>
              </a:rPr>
              <a:t>荷物を持って向きを変えるときは、体ごと回して無理のない姿勢を保ちましょう。</a:t>
            </a:r>
            <a:endParaRPr kumimoji="1" lang="ja-JP" altLang="en-US" sz="14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228868F-0BF5-4F87-8A94-00DF56ADA4E5}" type="slidenum">
              <a:rPr kumimoji="1" lang="ja-JP" altLang="en-US" smtClean="0"/>
              <a:t>22</a:t>
            </a:fld>
            <a:endParaRPr kumimoji="1" lang="ja-JP" altLang="en-US"/>
          </a:p>
        </p:txBody>
      </p:sp>
    </p:spTree>
    <p:extLst>
      <p:ext uri="{BB962C8B-B14F-4D97-AF65-F5344CB8AC3E}">
        <p14:creationId xmlns:p14="http://schemas.microsoft.com/office/powerpoint/2010/main" val="147546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irfsvc42\div5\環境ｴﾈﾙｷﾞｰ第１部\c一般\e1c_proj\2019\リスクT\1900632_MHLW安全教育\31_警備業安全衛生教育マニュアル作成\03_マニュアル\0115_警備業イラスト1\②-3.jpg"/>
          <p:cNvPicPr/>
          <p:nvPr/>
        </p:nvPicPr>
        <p:blipFill rotWithShape="1">
          <a:blip r:embed="rId2" cstate="print">
            <a:extLst>
              <a:ext uri="{28A0092B-C50C-407E-A947-70E740481C1C}">
                <a14:useLocalDpi xmlns:a14="http://schemas.microsoft.com/office/drawing/2010/main" val="0"/>
              </a:ext>
            </a:extLst>
          </a:blip>
          <a:srcRect b="16402"/>
          <a:stretch/>
        </p:blipFill>
        <p:spPr bwMode="auto">
          <a:xfrm>
            <a:off x="1620000" y="1585425"/>
            <a:ext cx="3397783" cy="2840475"/>
          </a:xfrm>
          <a:prstGeom prst="rect">
            <a:avLst/>
          </a:prstGeom>
          <a:noFill/>
          <a:ln>
            <a:noFill/>
          </a:ln>
          <a:extLst>
            <a:ext uri="{53640926-AAD7-44D8-BBD7-CCE9431645EC}">
              <a14:shadowObscured xmlns:a14="http://schemas.microsoft.com/office/drawing/2010/main"/>
            </a:ext>
          </a:extLst>
        </p:spPr>
      </p:pic>
      <p:sp>
        <p:nvSpPr>
          <p:cNvPr id="9" name="正方形/長方形 8"/>
          <p:cNvSpPr/>
          <p:nvPr/>
        </p:nvSpPr>
        <p:spPr>
          <a:xfrm>
            <a:off x="536167" y="1100286"/>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「腰痛症」災害防止のポイント</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a:normAutofit/>
          </a:bodyPr>
          <a:lstStyle/>
          <a:p>
            <a:r>
              <a:rPr lang="ja-JP" altLang="en-US" sz="2400" dirty="0"/>
              <a:t>ストレッチ行うなど体を動かして腰痛を予防しましょう</a:t>
            </a:r>
            <a:r>
              <a:rPr lang="ja-JP" altLang="en-US" sz="2400" dirty="0" smtClean="0"/>
              <a:t>！</a:t>
            </a:r>
            <a:endParaRPr lang="ja-JP" altLang="en-US" sz="2400" dirty="0"/>
          </a:p>
          <a:p>
            <a:pPr marL="468000" lvl="1"/>
            <a:r>
              <a:rPr lang="ja-JP" altLang="en-US" sz="2000" dirty="0"/>
              <a:t>作業開始前だけではなく、日ごろからストレッチを行うことで腰痛を防止することができます</a:t>
            </a:r>
            <a:r>
              <a:rPr lang="ja-JP" altLang="en-US" sz="2000" dirty="0" smtClean="0"/>
              <a:t>。</a:t>
            </a:r>
            <a:endParaRPr lang="en-US" altLang="ja-JP" sz="2000" dirty="0" smtClean="0"/>
          </a:p>
        </p:txBody>
      </p:sp>
      <p:sp>
        <p:nvSpPr>
          <p:cNvPr id="7" name="角丸四角形 6"/>
          <p:cNvSpPr/>
          <p:nvPr/>
        </p:nvSpPr>
        <p:spPr>
          <a:xfrm>
            <a:off x="432000" y="4911039"/>
            <a:ext cx="8460000" cy="1685961"/>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事例</a:t>
            </a:r>
            <a:r>
              <a:rPr kumimoji="1" lang="en-US" altLang="ja-JP"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警備</a:t>
            </a: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のため長時間起立していた後、床に置いた荷物を取ろうとしたところ、予想よりも重く、かつ中腰であったため急に腰が痛くなり動けなくなった。</a:t>
            </a: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24449151"/>
              </p:ext>
            </p:extLst>
          </p:nvPr>
        </p:nvGraphicFramePr>
        <p:xfrm>
          <a:off x="1524000" y="1893141"/>
          <a:ext cx="6096000" cy="2615859"/>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0">
                <a:tc>
                  <a:txBody>
                    <a:bodyPr/>
                    <a:lstStyle/>
                    <a:p>
                      <a:r>
                        <a:rPr kumimoji="1" lang="ja-JP" altLang="en-US" dirty="0" smtClean="0"/>
                        <a:t>ストレッチの励行</a:t>
                      </a:r>
                      <a:endParaRPr kumimoji="1" lang="en-US" altLang="ja-JP"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25009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0" name="角丸四角形 9"/>
          <p:cNvSpPr/>
          <p:nvPr/>
        </p:nvSpPr>
        <p:spPr>
          <a:xfrm>
            <a:off x="4793422" y="2822550"/>
            <a:ext cx="2658578"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accent5">
                    <a:lumMod val="50000"/>
                  </a:schemeClr>
                </a:solidFill>
                <a:latin typeface="Meiryo UI" panose="020B0604030504040204" pitchFamily="50" charset="-128"/>
                <a:ea typeface="Meiryo UI" panose="020B0604030504040204" pitchFamily="50" charset="-128"/>
              </a:rPr>
              <a:t>筋肉を柔軟にしておくことに加え、腹筋や背筋など腰部を支える筋肉を補強しておくことで腰痛を防止することができます。</a:t>
            </a:r>
            <a:endParaRPr kumimoji="1" lang="ja-JP" altLang="en-US" sz="14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228868F-0BF5-4F87-8A94-00DF56ADA4E5}" type="slidenum">
              <a:rPr kumimoji="1" lang="ja-JP" altLang="en-US" smtClean="0"/>
              <a:t>23</a:t>
            </a:fld>
            <a:endParaRPr kumimoji="1" lang="ja-JP" altLang="en-US"/>
          </a:p>
        </p:txBody>
      </p:sp>
    </p:spTree>
    <p:extLst>
      <p:ext uri="{BB962C8B-B14F-4D97-AF65-F5344CB8AC3E}">
        <p14:creationId xmlns:p14="http://schemas.microsoft.com/office/powerpoint/2010/main" val="3478252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1100286"/>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「熱中症」災害防止のポイント</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a:normAutofit/>
          </a:bodyPr>
          <a:lstStyle/>
          <a:p>
            <a:r>
              <a:rPr lang="ja-JP" altLang="en-US" sz="2400" dirty="0"/>
              <a:t>水分と塩分はこまめに補給し、休憩をとりましょう</a:t>
            </a:r>
            <a:r>
              <a:rPr lang="ja-JP" altLang="en-US" sz="2400" dirty="0" smtClean="0"/>
              <a:t>！</a:t>
            </a:r>
            <a:endParaRPr lang="ja-JP" altLang="en-US" sz="2400" dirty="0"/>
          </a:p>
          <a:p>
            <a:pPr marL="468000" lvl="1"/>
            <a:r>
              <a:rPr lang="ja-JP" altLang="en-US" sz="2000" dirty="0"/>
              <a:t>作業開始前から水分と塩分を補給し、定期的にスポーツ飲料などを摂取すると同時にこまめに休憩をとりましょう</a:t>
            </a:r>
            <a:r>
              <a:rPr lang="ja-JP" altLang="en-US" sz="2000" dirty="0" smtClean="0"/>
              <a:t>。</a:t>
            </a:r>
            <a:endParaRPr lang="en-US" altLang="ja-JP" sz="2000" dirty="0" smtClean="0"/>
          </a:p>
        </p:txBody>
      </p:sp>
      <p:sp>
        <p:nvSpPr>
          <p:cNvPr id="7" name="強調線吹き出し 2 (枠付き) 6"/>
          <p:cNvSpPr/>
          <p:nvPr/>
        </p:nvSpPr>
        <p:spPr>
          <a:xfrm flipH="1">
            <a:off x="254976" y="1845000"/>
            <a:ext cx="3741024"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水分だけではなく、塩分（ナトリウム）も併せて摂取しましょう。</a:t>
            </a:r>
          </a:p>
          <a:p>
            <a:pPr marL="285750" indent="-285750">
              <a:buFont typeface="Wingdings" panose="05000000000000000000" pitchFamily="2" charset="2"/>
              <a:buChar char="n"/>
            </a:pP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スポーツドリンクや塩飴を常備・携帯し、いつでも利用できすようにしておきましょう。</a:t>
            </a:r>
            <a:endPar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強調線吹き出し 2 (枠付き) 7"/>
          <p:cNvSpPr/>
          <p:nvPr/>
        </p:nvSpPr>
        <p:spPr>
          <a:xfrm>
            <a:off x="4284000" y="3501000"/>
            <a:ext cx="3622192"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涼しい部屋で休憩を取りましょう。</a:t>
            </a:r>
            <a:endParaRPr lang="en-US" altLang="ja-JP"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休憩</a:t>
            </a:r>
            <a:r>
              <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時</a:t>
            </a: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は、水分・塩分を補給すると同時に体表面や頭、手足を冷やしましょう。</a:t>
            </a:r>
            <a:endPar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2"/>
          <a:stretch>
            <a:fillRect/>
          </a:stretch>
        </p:blipFill>
        <p:spPr>
          <a:xfrm>
            <a:off x="5580000" y="1836208"/>
            <a:ext cx="1400185" cy="1543061"/>
          </a:xfrm>
          <a:prstGeom prst="rect">
            <a:avLst/>
          </a:prstGeom>
        </p:spPr>
      </p:pic>
      <p:pic>
        <p:nvPicPr>
          <p:cNvPr id="5" name="図 4"/>
          <p:cNvPicPr>
            <a:picLocks noChangeAspect="1"/>
          </p:cNvPicPr>
          <p:nvPr/>
        </p:nvPicPr>
        <p:blipFill>
          <a:blip r:embed="rId3"/>
          <a:stretch>
            <a:fillRect/>
          </a:stretch>
        </p:blipFill>
        <p:spPr>
          <a:xfrm>
            <a:off x="1620000" y="3645000"/>
            <a:ext cx="1757375" cy="1466861"/>
          </a:xfrm>
          <a:prstGeom prst="rect">
            <a:avLst/>
          </a:prstGeom>
        </p:spPr>
      </p:pic>
      <p:sp>
        <p:nvSpPr>
          <p:cNvPr id="2" name="スライド番号プレースホルダー 1"/>
          <p:cNvSpPr>
            <a:spLocks noGrp="1"/>
          </p:cNvSpPr>
          <p:nvPr>
            <p:ph type="sldNum" sz="quarter" idx="12"/>
          </p:nvPr>
        </p:nvSpPr>
        <p:spPr/>
        <p:txBody>
          <a:bodyPr/>
          <a:lstStyle/>
          <a:p>
            <a:fld id="{1228868F-0BF5-4F87-8A94-00DF56ADA4E5}" type="slidenum">
              <a:rPr kumimoji="1" lang="ja-JP" altLang="en-US" smtClean="0"/>
              <a:t>24</a:t>
            </a:fld>
            <a:endParaRPr kumimoji="1" lang="ja-JP" altLang="en-US"/>
          </a:p>
        </p:txBody>
      </p:sp>
    </p:spTree>
    <p:extLst>
      <p:ext uri="{BB962C8B-B14F-4D97-AF65-F5344CB8AC3E}">
        <p14:creationId xmlns:p14="http://schemas.microsoft.com/office/powerpoint/2010/main" val="1417448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36167" y="3402880"/>
            <a:ext cx="8499834" cy="26901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a:off x="536167" y="1117870"/>
            <a:ext cx="8499834" cy="18247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熱中症発生時の緊急対応</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a:normAutofit/>
          </a:bodyPr>
          <a:lstStyle/>
          <a:p>
            <a:r>
              <a:rPr lang="ja-JP" altLang="en-US" sz="2400" dirty="0" smtClean="0"/>
              <a:t>自分自身が熱中症の疑いがある場合</a:t>
            </a:r>
            <a:endParaRPr lang="ja-JP" altLang="en-US" sz="2400" dirty="0"/>
          </a:p>
          <a:p>
            <a:pPr marL="696600" lvl="1" indent="-457200">
              <a:buFont typeface="+mj-ea"/>
              <a:buAutoNum type="circleNumDbPlain"/>
            </a:pPr>
            <a:r>
              <a:rPr lang="ja-JP" altLang="en-US" sz="2000" dirty="0" smtClean="0"/>
              <a:t>大量</a:t>
            </a:r>
            <a:r>
              <a:rPr lang="ja-JP" altLang="en-US" sz="2000" dirty="0"/>
              <a:t>の発汗やめまい、ふらつきがあるときは、すぐに仲間や責任者に報告のうえ涼しい場所に移動して水分と塩分を補給し、休憩をとりましょう。</a:t>
            </a:r>
          </a:p>
          <a:p>
            <a:pPr marL="696600" lvl="1" indent="-457200">
              <a:buFont typeface="+mj-ea"/>
              <a:buAutoNum type="circleNumDbPlain"/>
            </a:pPr>
            <a:r>
              <a:rPr lang="ja-JP" altLang="en-US" sz="2000" dirty="0" smtClean="0"/>
              <a:t>それ</a:t>
            </a:r>
            <a:r>
              <a:rPr lang="ja-JP" altLang="en-US" sz="2000" dirty="0"/>
              <a:t>でも症状が治まらない（悪化する）ときは、仲間や責任者に報告し、すぐに医療機関に連絡してもらいましょう。</a:t>
            </a:r>
          </a:p>
          <a:p>
            <a:pPr marL="696600" lvl="1" indent="-457200">
              <a:buFont typeface="+mj-ea"/>
              <a:buAutoNum type="circleNumDbPlain"/>
            </a:pPr>
            <a:r>
              <a:rPr lang="ja-JP" altLang="en-US" sz="2000" dirty="0" smtClean="0"/>
              <a:t>休憩後</a:t>
            </a:r>
            <a:r>
              <a:rPr lang="ja-JP" altLang="en-US" sz="2000" dirty="0"/>
              <a:t>、症状が治まったときであっても帰宅中・帰宅後に倒れる事例もあるため、勤務後は体温が平熱になるまで落ち着いてから帰宅しましょう</a:t>
            </a:r>
            <a:r>
              <a:rPr lang="ja-JP" altLang="en-US" sz="2000" dirty="0" smtClean="0"/>
              <a:t>。</a:t>
            </a:r>
            <a:endParaRPr lang="en-US" altLang="ja-JP" sz="2000" dirty="0" smtClean="0"/>
          </a:p>
          <a:p>
            <a:r>
              <a:rPr lang="ja-JP" altLang="en-US" sz="2400" dirty="0"/>
              <a:t>仲間</a:t>
            </a:r>
            <a:r>
              <a:rPr lang="ja-JP" altLang="en-US" sz="2400" dirty="0" smtClean="0"/>
              <a:t>が熱中症の疑いがある場合</a:t>
            </a:r>
            <a:endParaRPr lang="ja-JP" altLang="en-US" sz="2400" dirty="0"/>
          </a:p>
          <a:p>
            <a:pPr marL="696600" lvl="1" indent="-457200">
              <a:buFont typeface="+mj-ea"/>
              <a:buAutoNum type="circleNumDbPlain"/>
            </a:pPr>
            <a:r>
              <a:rPr lang="ja-JP" altLang="en-US" sz="2000" dirty="0" smtClean="0"/>
              <a:t>仲間</a:t>
            </a:r>
            <a:r>
              <a:rPr lang="ja-JP" altLang="en-US" sz="2000" dirty="0"/>
              <a:t>の顔が赤い、ふらついている、普段と違う言動をしているときは、すぐに声をかけて涼しい場所に移動させて水分と塩分を補給させて休憩をとらせましょう（その他の仲間や責任者にも声をかけておいて、回復するまで一人にしないようにしましょう）。</a:t>
            </a:r>
          </a:p>
          <a:p>
            <a:pPr marL="696600" lvl="1" indent="-457200">
              <a:buFont typeface="+mj-ea"/>
              <a:buAutoNum type="circleNumDbPlain"/>
            </a:pPr>
            <a:r>
              <a:rPr lang="ja-JP" altLang="en-US" sz="2000" dirty="0" smtClean="0"/>
              <a:t>倒れた</a:t>
            </a:r>
            <a:r>
              <a:rPr lang="ja-JP" altLang="en-US" sz="2000" dirty="0"/>
              <a:t>場合は、「熱中症防止対策リーフレット」などを参照に医療機関等に連絡するなどの対応を実施しましょう。</a:t>
            </a:r>
          </a:p>
          <a:p>
            <a:pPr marL="696600" lvl="1" indent="-457200">
              <a:buFont typeface="+mj-ea"/>
              <a:buAutoNum type="circleNumDbPlain"/>
            </a:pPr>
            <a:r>
              <a:rPr lang="ja-JP" altLang="en-US" sz="2000" dirty="0" smtClean="0"/>
              <a:t>スムーズ</a:t>
            </a:r>
            <a:r>
              <a:rPr lang="ja-JP" altLang="en-US" sz="2000" dirty="0"/>
              <a:t>な緊急対応のため、日ごろから訓練を行い滞りなく対応できるように心がけるとともに、業務開始前に「誰に報告するのか」、「医療機関等の連絡先」、「休憩場所やスポーツドリンクの保管場所」などを確認しておきましょう。</a:t>
            </a:r>
          </a:p>
          <a:p>
            <a:endParaRPr lang="en-US" altLang="ja-JP" sz="2400" dirty="0" smtClean="0"/>
          </a:p>
        </p:txBody>
      </p:sp>
      <p:sp>
        <p:nvSpPr>
          <p:cNvPr id="2" name="スライド番号プレースホルダー 1"/>
          <p:cNvSpPr>
            <a:spLocks noGrp="1"/>
          </p:cNvSpPr>
          <p:nvPr>
            <p:ph type="sldNum" sz="quarter" idx="12"/>
          </p:nvPr>
        </p:nvSpPr>
        <p:spPr/>
        <p:txBody>
          <a:bodyPr/>
          <a:lstStyle/>
          <a:p>
            <a:fld id="{1228868F-0BF5-4F87-8A94-00DF56ADA4E5}" type="slidenum">
              <a:rPr kumimoji="1" lang="ja-JP" altLang="en-US" smtClean="0"/>
              <a:t>25</a:t>
            </a:fld>
            <a:endParaRPr kumimoji="1" lang="ja-JP" altLang="en-US"/>
          </a:p>
        </p:txBody>
      </p:sp>
    </p:spTree>
    <p:extLst>
      <p:ext uri="{BB962C8B-B14F-4D97-AF65-F5344CB8AC3E}">
        <p14:creationId xmlns:p14="http://schemas.microsoft.com/office/powerpoint/2010/main" val="3176127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5246584"/>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p:cNvSpPr/>
          <p:nvPr/>
        </p:nvSpPr>
        <p:spPr>
          <a:xfrm>
            <a:off x="540000" y="2178624"/>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a:off x="536167" y="1100286"/>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「墜落・転落」災害防止のポイント</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a:normAutofit/>
          </a:bodyPr>
          <a:lstStyle/>
          <a:p>
            <a:r>
              <a:rPr lang="ja-JP" altLang="en-US" sz="2400" dirty="0" smtClean="0"/>
              <a:t>巡回</a:t>
            </a:r>
            <a:r>
              <a:rPr lang="ja-JP" altLang="en-US" sz="2400" dirty="0"/>
              <a:t>経路や通路は明るいうちに確認しよう</a:t>
            </a:r>
            <a:r>
              <a:rPr lang="ja-JP" altLang="en-US" sz="2400" dirty="0" smtClean="0"/>
              <a:t>！</a:t>
            </a:r>
            <a:endParaRPr lang="ja-JP" altLang="en-US" sz="2400" dirty="0"/>
          </a:p>
          <a:p>
            <a:pPr marL="468000" lvl="1"/>
            <a:r>
              <a:rPr lang="ja-JP" altLang="en-US" sz="2000" dirty="0"/>
              <a:t>階段の場所や段差がある箇所、滑りやすい箇所などは明るいうちに確認し、転落や墜落の危険があれば情報を共有し危険を取り除きましょう</a:t>
            </a:r>
            <a:r>
              <a:rPr lang="ja-JP" altLang="en-US" sz="2000" dirty="0" smtClean="0"/>
              <a:t>。</a:t>
            </a:r>
            <a:endParaRPr lang="en-US" altLang="ja-JP" sz="2000" dirty="0" smtClean="0"/>
          </a:p>
          <a:p>
            <a:pPr marL="10800"/>
            <a:r>
              <a:rPr lang="ja-JP" altLang="en-US" sz="2400" dirty="0" smtClean="0"/>
              <a:t>脚立</a:t>
            </a:r>
            <a:r>
              <a:rPr lang="ja-JP" altLang="en-US" sz="2400" dirty="0"/>
              <a:t>の足元は固定</a:t>
            </a:r>
            <a:r>
              <a:rPr lang="ja-JP" altLang="en-US" sz="2400" dirty="0" smtClean="0"/>
              <a:t>しよう！</a:t>
            </a:r>
            <a:endParaRPr lang="en-US" altLang="ja-JP" sz="2400" dirty="0" smtClean="0"/>
          </a:p>
          <a:p>
            <a:pPr marL="468000" lvl="1"/>
            <a:r>
              <a:rPr lang="ja-JP" altLang="en-US" sz="2000" dirty="0"/>
              <a:t>脚立などを使用して高所作業を行う場合、足元が固定されていないと脚立から転落する、脚立が転倒するなどのリスクが高まります</a:t>
            </a:r>
            <a:r>
              <a:rPr lang="ja-JP" altLang="en-US" sz="2000" dirty="0" smtClean="0"/>
              <a:t>。</a:t>
            </a:r>
            <a:endParaRPr lang="en-US" altLang="ja-JP" sz="2000" dirty="0" smtClean="0"/>
          </a:p>
          <a:p>
            <a:pPr marL="468000" lvl="1"/>
            <a:endParaRPr lang="en-US" altLang="ja-JP" sz="2000" dirty="0"/>
          </a:p>
          <a:p>
            <a:pPr marL="468000" lvl="1"/>
            <a:endParaRPr lang="en-US" altLang="ja-JP" sz="2000" dirty="0" smtClean="0"/>
          </a:p>
          <a:p>
            <a:pPr marL="468000" lvl="1"/>
            <a:endParaRPr lang="en-US" altLang="ja-JP" sz="2000" dirty="0"/>
          </a:p>
          <a:p>
            <a:pPr marL="468000" lvl="1"/>
            <a:endParaRPr lang="en-US" altLang="ja-JP" sz="2000" dirty="0" smtClean="0"/>
          </a:p>
          <a:p>
            <a:pPr marL="468000" lvl="1"/>
            <a:endParaRPr lang="en-US" altLang="ja-JP" sz="2000" dirty="0"/>
          </a:p>
          <a:p>
            <a:pPr marL="468000" lvl="1"/>
            <a:endParaRPr lang="en-US" altLang="ja-JP" sz="2000" dirty="0" smtClean="0"/>
          </a:p>
          <a:p>
            <a:pPr marL="10800"/>
            <a:r>
              <a:rPr lang="ja-JP" altLang="en-US" sz="2400" dirty="0" smtClean="0"/>
              <a:t>カーリフト</a:t>
            </a:r>
            <a:r>
              <a:rPr lang="ja-JP" altLang="en-US" sz="2400" dirty="0"/>
              <a:t>など人荷用エレベーター以外の昇降機には乗らない</a:t>
            </a:r>
            <a:r>
              <a:rPr lang="ja-JP" altLang="en-US" sz="2400" dirty="0" smtClean="0"/>
              <a:t>！</a:t>
            </a:r>
            <a:endParaRPr lang="en-US" altLang="ja-JP" sz="2400" dirty="0" smtClean="0"/>
          </a:p>
          <a:p>
            <a:pPr marL="468000" lvl="1"/>
            <a:r>
              <a:rPr lang="ja-JP" altLang="en-US" sz="2000" dirty="0"/>
              <a:t>リフトは「荷物専用」であるため、いかなる理由があろうと乗ることは禁止されています。</a:t>
            </a:r>
            <a:endParaRPr lang="en-US" altLang="ja-JP" sz="2000" dirty="0" smtClean="0"/>
          </a:p>
        </p:txBody>
      </p:sp>
      <p:graphicFrame>
        <p:nvGraphicFramePr>
          <p:cNvPr id="10" name="表 9"/>
          <p:cNvGraphicFramePr>
            <a:graphicFrameLocks noGrp="1"/>
          </p:cNvGraphicFramePr>
          <p:nvPr>
            <p:extLst>
              <p:ext uri="{D42A27DB-BD31-4B8C-83A1-F6EECF244321}">
                <p14:modId xmlns:p14="http://schemas.microsoft.com/office/powerpoint/2010/main" val="2883580242"/>
              </p:ext>
            </p:extLst>
          </p:nvPr>
        </p:nvGraphicFramePr>
        <p:xfrm>
          <a:off x="432000" y="2896200"/>
          <a:ext cx="8460000" cy="1828800"/>
        </p:xfrm>
        <a:graphic>
          <a:graphicData uri="http://schemas.openxmlformats.org/drawingml/2006/table">
            <a:tbl>
              <a:tblPr firstRow="1" bandRow="1">
                <a:tableStyleId>{5C22544A-7EE6-4342-B048-85BDC9FD1C3A}</a:tableStyleId>
              </a:tblPr>
              <a:tblGrid>
                <a:gridCol w="8460000">
                  <a:extLst>
                    <a:ext uri="{9D8B030D-6E8A-4147-A177-3AD203B41FA5}">
                      <a16:colId xmlns:a16="http://schemas.microsoft.com/office/drawing/2014/main" val="20000"/>
                    </a:ext>
                  </a:extLst>
                </a:gridCol>
              </a:tblGrid>
              <a:tr h="212358">
                <a:tc>
                  <a:txBody>
                    <a:bodyPr/>
                    <a:lstStyle/>
                    <a:p>
                      <a:pPr algn="ct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脚立・踏み台の使用時の注意点</a:t>
                      </a:r>
                      <a:endPar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脚立や踏み台は、軟弱な床面に設置せず堅固な床面に設置して使用しましょう。</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脚立の開脚を防止するためのストッパーはきちんとかけてから使用しましょう。</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脚立の天板に乗ったり、またいで使用するのは避けましょう。</a:t>
                      </a:r>
                    </a:p>
                    <a:p>
                      <a:pPr marL="342900" indent="-342900" algn="l">
                        <a:buFont typeface="Wingdings" panose="05000000000000000000" pitchFamily="2" charset="2"/>
                        <a:buChar char="ü"/>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ストッパーや支柱端具（脚部）などが破損した脚立や変形した踏み台などは使用せず、適宜交換しましょう。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1228868F-0BF5-4F87-8A94-00DF56ADA4E5}" type="slidenum">
              <a:rPr kumimoji="1" lang="ja-JP" altLang="en-US" smtClean="0"/>
              <a:t>26</a:t>
            </a:fld>
            <a:endParaRPr kumimoji="1" lang="ja-JP" altLang="en-US"/>
          </a:p>
        </p:txBody>
      </p:sp>
    </p:spTree>
    <p:extLst>
      <p:ext uri="{BB962C8B-B14F-4D97-AF65-F5344CB8AC3E}">
        <p14:creationId xmlns:p14="http://schemas.microsoft.com/office/powerpoint/2010/main" val="1798521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3213000"/>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p:cNvSpPr/>
          <p:nvPr/>
        </p:nvSpPr>
        <p:spPr>
          <a:xfrm>
            <a:off x="540000" y="2178624"/>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a:off x="536167" y="1100286"/>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「はさまれ」災害防止のポイント</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a:normAutofit/>
          </a:bodyPr>
          <a:lstStyle/>
          <a:p>
            <a:r>
              <a:rPr lang="ja-JP" altLang="en-US" sz="2400" dirty="0" smtClean="0"/>
              <a:t>車両</a:t>
            </a:r>
            <a:r>
              <a:rPr lang="ja-JP" altLang="en-US" sz="2400" dirty="0"/>
              <a:t>の運転手からよく見える場所に立ちましょう</a:t>
            </a:r>
            <a:r>
              <a:rPr lang="ja-JP" altLang="en-US" sz="2400" dirty="0" smtClean="0"/>
              <a:t>！</a:t>
            </a:r>
            <a:endParaRPr lang="ja-JP" altLang="en-US" sz="2400" dirty="0"/>
          </a:p>
          <a:p>
            <a:pPr marL="468000" lvl="1"/>
            <a:r>
              <a:rPr lang="ja-JP" altLang="en-US" sz="2000" dirty="0"/>
              <a:t>運転手の死角になる場所に立つと、運転手が警備員に気付かず運転を開始することがあります</a:t>
            </a:r>
            <a:r>
              <a:rPr lang="ja-JP" altLang="en-US" sz="2000" dirty="0" smtClean="0"/>
              <a:t>。</a:t>
            </a:r>
            <a:endParaRPr lang="en-US" altLang="ja-JP" sz="2000" dirty="0" smtClean="0"/>
          </a:p>
          <a:p>
            <a:pPr marL="10800"/>
            <a:r>
              <a:rPr lang="ja-JP" altLang="en-US" sz="2400" dirty="0" smtClean="0"/>
              <a:t>昇降機</a:t>
            </a:r>
            <a:r>
              <a:rPr lang="ja-JP" altLang="en-US" sz="2400" dirty="0"/>
              <a:t>や特殊車両の動作範囲を確認しよう</a:t>
            </a:r>
            <a:r>
              <a:rPr lang="ja-JP" altLang="en-US" sz="2400" dirty="0" smtClean="0"/>
              <a:t>！</a:t>
            </a:r>
            <a:endParaRPr lang="en-US" altLang="ja-JP" sz="2400" dirty="0" smtClean="0"/>
          </a:p>
          <a:p>
            <a:pPr marL="468000" lvl="1"/>
            <a:r>
              <a:rPr lang="ja-JP" altLang="en-US" sz="2000" dirty="0"/>
              <a:t>昇降機やドラグ・ショベルなど特殊車両の動作（上下の動きやショベルの旋回範囲など）を確認し、安全距離を保ちましょう</a:t>
            </a:r>
            <a:r>
              <a:rPr lang="ja-JP" altLang="en-US" sz="2000" dirty="0" smtClean="0"/>
              <a:t>。</a:t>
            </a:r>
            <a:endParaRPr lang="en-US" altLang="ja-JP" sz="2000" dirty="0" smtClean="0"/>
          </a:p>
          <a:p>
            <a:pPr marL="10800"/>
            <a:r>
              <a:rPr lang="ja-JP" altLang="en-US" sz="2400" dirty="0" smtClean="0"/>
              <a:t>ドア</a:t>
            </a:r>
            <a:r>
              <a:rPr lang="ja-JP" altLang="en-US" sz="2400" dirty="0"/>
              <a:t>の構造を把握して手指がはさまれないように</a:t>
            </a:r>
            <a:r>
              <a:rPr lang="ja-JP" altLang="en-US" sz="2400" dirty="0" smtClean="0"/>
              <a:t>しよう！</a:t>
            </a:r>
            <a:endParaRPr lang="en-US" altLang="ja-JP" sz="2400" dirty="0" smtClean="0"/>
          </a:p>
          <a:p>
            <a:pPr marL="468000" lvl="1"/>
            <a:r>
              <a:rPr lang="ja-JP" altLang="en-US" sz="2000" dirty="0"/>
              <a:t>ドアの開閉の方向や、自動ドアなどの構造を把握しておきましょう</a:t>
            </a:r>
            <a:r>
              <a:rPr lang="ja-JP" altLang="en-US" sz="2000" dirty="0" smtClean="0"/>
              <a:t>。</a:t>
            </a:r>
            <a:endParaRPr lang="en-US" altLang="ja-JP" sz="2000" dirty="0" smtClean="0"/>
          </a:p>
        </p:txBody>
      </p:sp>
      <p:sp>
        <p:nvSpPr>
          <p:cNvPr id="8" name="角丸四角形 7"/>
          <p:cNvSpPr/>
          <p:nvPr/>
        </p:nvSpPr>
        <p:spPr>
          <a:xfrm>
            <a:off x="432000" y="378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事例</a:t>
            </a:r>
            <a:r>
              <a:rPr kumimoji="1" lang="en-US" altLang="ja-JP"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巡回警備のため外に出ようとしたところ、ドアが強風にあおられて急に閉まったため、手をはさまれた。</a:t>
            </a: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432000" y="522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事例</a:t>
            </a:r>
            <a:r>
              <a:rPr kumimoji="1" lang="en-US" altLang="ja-JP"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足が昇降機の真下にあったにも関わらず昇降板を下げたため、足を昇降板にはさまれた。</a:t>
            </a: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228868F-0BF5-4F87-8A94-00DF56ADA4E5}" type="slidenum">
              <a:rPr kumimoji="1" lang="ja-JP" altLang="en-US" smtClean="0"/>
              <a:t>27</a:t>
            </a:fld>
            <a:endParaRPr kumimoji="1" lang="ja-JP" altLang="en-US"/>
          </a:p>
        </p:txBody>
      </p:sp>
    </p:spTree>
    <p:extLst>
      <p:ext uri="{BB962C8B-B14F-4D97-AF65-F5344CB8AC3E}">
        <p14:creationId xmlns:p14="http://schemas.microsoft.com/office/powerpoint/2010/main" val="921875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540000" y="4823376"/>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正方形/長方形 11"/>
          <p:cNvSpPr/>
          <p:nvPr/>
        </p:nvSpPr>
        <p:spPr>
          <a:xfrm>
            <a:off x="540000" y="3141000"/>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正方形/長方形 9"/>
          <p:cNvSpPr/>
          <p:nvPr/>
        </p:nvSpPr>
        <p:spPr>
          <a:xfrm>
            <a:off x="540000" y="2349000"/>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正方形/長方形 13"/>
          <p:cNvSpPr/>
          <p:nvPr/>
        </p:nvSpPr>
        <p:spPr>
          <a:xfrm>
            <a:off x="540000" y="1557000"/>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「プロパー事故」防止のポイント</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a:normAutofit/>
          </a:bodyPr>
          <a:lstStyle/>
          <a:p>
            <a:pPr marL="0" indent="0">
              <a:buNone/>
            </a:pPr>
            <a:r>
              <a:rPr lang="en-US" altLang="ja-JP" sz="2400" dirty="0" smtClean="0"/>
              <a:t>【</a:t>
            </a:r>
            <a:r>
              <a:rPr lang="ja-JP" altLang="en-US" sz="2400" dirty="0" smtClean="0"/>
              <a:t>不審者への対応</a:t>
            </a:r>
            <a:r>
              <a:rPr lang="en-US" altLang="ja-JP" sz="2400" dirty="0" smtClean="0"/>
              <a:t>】</a:t>
            </a:r>
          </a:p>
          <a:p>
            <a:r>
              <a:rPr lang="ja-JP" altLang="en-US" sz="2400" dirty="0" smtClean="0"/>
              <a:t>丁寧</a:t>
            </a:r>
            <a:r>
              <a:rPr lang="ja-JP" altLang="en-US" sz="2400" dirty="0"/>
              <a:t>な説明、誠意ある言葉で声掛けしましょう！</a:t>
            </a:r>
          </a:p>
          <a:p>
            <a:pPr marL="468000" lvl="1"/>
            <a:r>
              <a:rPr lang="ja-JP" altLang="en-US" sz="2000" dirty="0"/>
              <a:t>相手の感情や気持ちに寄り添うことで争いを回避できます</a:t>
            </a:r>
            <a:r>
              <a:rPr lang="ja-JP" altLang="en-US" sz="2000" dirty="0" smtClean="0"/>
              <a:t>。</a:t>
            </a:r>
            <a:endParaRPr lang="en-US" altLang="ja-JP" sz="2000" dirty="0" smtClean="0"/>
          </a:p>
          <a:p>
            <a:pPr marL="10800"/>
            <a:r>
              <a:rPr lang="ja-JP" altLang="en-US" sz="2400" dirty="0" smtClean="0"/>
              <a:t>必要</a:t>
            </a:r>
            <a:r>
              <a:rPr lang="ja-JP" altLang="en-US" sz="2400" dirty="0"/>
              <a:t>な間合いをとりましょう</a:t>
            </a:r>
            <a:r>
              <a:rPr lang="ja-JP" altLang="en-US" sz="2400" dirty="0" smtClean="0"/>
              <a:t>！</a:t>
            </a:r>
            <a:endParaRPr lang="en-US" altLang="ja-JP" sz="2400" dirty="0" smtClean="0"/>
          </a:p>
          <a:p>
            <a:pPr marL="468000" lvl="1"/>
            <a:r>
              <a:rPr lang="ja-JP" altLang="en-US" sz="2000" dirty="0"/>
              <a:t>不審者からの直接的な危害を避けるため、不必要に近寄ることは避けましょう</a:t>
            </a:r>
            <a:r>
              <a:rPr lang="ja-JP" altLang="en-US" sz="2000" dirty="0" smtClean="0"/>
              <a:t>。</a:t>
            </a:r>
            <a:endParaRPr lang="en-US" altLang="ja-JP" sz="2000" dirty="0" smtClean="0"/>
          </a:p>
          <a:p>
            <a:pPr marL="10800"/>
            <a:r>
              <a:rPr lang="ja-JP" altLang="en-US" sz="2400" dirty="0" smtClean="0"/>
              <a:t>不審者</a:t>
            </a:r>
            <a:r>
              <a:rPr lang="ja-JP" altLang="en-US" sz="2400" dirty="0"/>
              <a:t>には複数人で対応しましょう！</a:t>
            </a:r>
            <a:endParaRPr lang="en-US" altLang="ja-JP" sz="2400" dirty="0" smtClean="0"/>
          </a:p>
          <a:p>
            <a:pPr marL="468000" lvl="1"/>
            <a:r>
              <a:rPr lang="ja-JP" altLang="en-US" sz="2000" dirty="0"/>
              <a:t>不審者に一人で対応せず、複数人でチームを作って対応しましょう</a:t>
            </a:r>
            <a:r>
              <a:rPr lang="ja-JP" altLang="en-US" sz="2000" dirty="0" smtClean="0"/>
              <a:t>。</a:t>
            </a:r>
            <a:endParaRPr lang="en-US" altLang="ja-JP" sz="2000" dirty="0" smtClean="0"/>
          </a:p>
          <a:p>
            <a:pPr marL="0" indent="0">
              <a:buNone/>
            </a:pPr>
            <a:endParaRPr lang="en-US" altLang="ja-JP" sz="2400" dirty="0" smtClean="0"/>
          </a:p>
          <a:p>
            <a:pPr marL="0" indent="0">
              <a:buNone/>
            </a:pPr>
            <a:r>
              <a:rPr lang="en-US" altLang="ja-JP" sz="2400" dirty="0" smtClean="0"/>
              <a:t>【</a:t>
            </a:r>
            <a:r>
              <a:rPr lang="ja-JP" altLang="en-US" sz="2400" dirty="0"/>
              <a:t>ハチ</a:t>
            </a:r>
            <a:r>
              <a:rPr lang="ja-JP" altLang="en-US" sz="2400" dirty="0" smtClean="0"/>
              <a:t>への対応</a:t>
            </a:r>
            <a:r>
              <a:rPr lang="en-US" altLang="ja-JP" sz="2400" dirty="0" smtClean="0"/>
              <a:t>】</a:t>
            </a:r>
          </a:p>
          <a:p>
            <a:pPr marL="10800"/>
            <a:r>
              <a:rPr lang="ja-JP" altLang="en-US" sz="2400" dirty="0" smtClean="0"/>
              <a:t>むやみに近寄らず、刺激を与えない！</a:t>
            </a:r>
            <a:endParaRPr lang="en-US" altLang="ja-JP" sz="2400" dirty="0" smtClean="0"/>
          </a:p>
          <a:p>
            <a:pPr marL="468000" lvl="1"/>
            <a:r>
              <a:rPr lang="ja-JP" altLang="en-US" sz="2000" dirty="0" smtClean="0"/>
              <a:t>専門業者に依頼しましょう。</a:t>
            </a:r>
            <a:endParaRPr lang="en-US" altLang="ja-JP" sz="2000" dirty="0" smtClean="0"/>
          </a:p>
        </p:txBody>
      </p:sp>
      <p:sp>
        <p:nvSpPr>
          <p:cNvPr id="2" name="スライド番号プレースホルダー 1"/>
          <p:cNvSpPr>
            <a:spLocks noGrp="1"/>
          </p:cNvSpPr>
          <p:nvPr>
            <p:ph type="sldNum" sz="quarter" idx="12"/>
          </p:nvPr>
        </p:nvSpPr>
        <p:spPr/>
        <p:txBody>
          <a:bodyPr/>
          <a:lstStyle/>
          <a:p>
            <a:fld id="{1228868F-0BF5-4F87-8A94-00DF56ADA4E5}" type="slidenum">
              <a:rPr kumimoji="1" lang="ja-JP" altLang="en-US" smtClean="0"/>
              <a:t>28</a:t>
            </a:fld>
            <a:endParaRPr kumimoji="1" lang="ja-JP" altLang="en-US"/>
          </a:p>
        </p:txBody>
      </p:sp>
    </p:spTree>
    <p:extLst>
      <p:ext uri="{BB962C8B-B14F-4D97-AF65-F5344CB8AC3E}">
        <p14:creationId xmlns:p14="http://schemas.microsoft.com/office/powerpoint/2010/main" val="154238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40000" y="5085000"/>
            <a:ext cx="8499834" cy="1224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正方形/長方形 11"/>
          <p:cNvSpPr/>
          <p:nvPr/>
        </p:nvSpPr>
        <p:spPr>
          <a:xfrm>
            <a:off x="540000" y="4005000"/>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p:cNvSpPr/>
          <p:nvPr/>
        </p:nvSpPr>
        <p:spPr>
          <a:xfrm>
            <a:off x="540000" y="2178624"/>
            <a:ext cx="8499834" cy="8903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a:off x="536167" y="1100286"/>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異常事態発生時のポイント</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a:normAutofit/>
          </a:bodyPr>
          <a:lstStyle/>
          <a:p>
            <a:r>
              <a:rPr lang="ja-JP" altLang="en-US" sz="2400" dirty="0" smtClean="0"/>
              <a:t>警察機関等へ連絡</a:t>
            </a:r>
            <a:endParaRPr lang="ja-JP" altLang="en-US" sz="2400" dirty="0"/>
          </a:p>
          <a:p>
            <a:pPr marL="468000" lvl="1"/>
            <a:r>
              <a:rPr lang="ja-JP" altLang="en-US" sz="2000" dirty="0"/>
              <a:t>冷静沈着に状況を把握するとともに、被害の拡大防止、負傷者等の救護・</a:t>
            </a:r>
            <a:r>
              <a:rPr lang="ja-JP" altLang="en-US" sz="2000" dirty="0" smtClean="0"/>
              <a:t>誘導も併せて実施しましょう。</a:t>
            </a:r>
            <a:endParaRPr lang="en-US" altLang="ja-JP" sz="2000" dirty="0" smtClean="0"/>
          </a:p>
          <a:p>
            <a:pPr marL="10800"/>
            <a:r>
              <a:rPr lang="ja-JP" altLang="en-US" sz="2400" dirty="0" smtClean="0"/>
              <a:t>現場の保存</a:t>
            </a:r>
            <a:endParaRPr lang="en-US" altLang="ja-JP" sz="2400" dirty="0" smtClean="0"/>
          </a:p>
          <a:p>
            <a:pPr marL="468000" lvl="1"/>
            <a:r>
              <a:rPr lang="ja-JP" altLang="en-US" sz="2000" dirty="0"/>
              <a:t>犯罪や事故の原因となる証拠物件が数多く残されています</a:t>
            </a:r>
            <a:r>
              <a:rPr lang="ja-JP" altLang="en-US" sz="2000" dirty="0" smtClean="0"/>
              <a:t>。</a:t>
            </a:r>
            <a:endParaRPr lang="en-US" altLang="ja-JP" sz="2000" dirty="0" smtClean="0"/>
          </a:p>
          <a:p>
            <a:pPr marL="468000" lvl="1"/>
            <a:r>
              <a:rPr lang="ja-JP" altLang="en-US" sz="2000" dirty="0" smtClean="0"/>
              <a:t>現場</a:t>
            </a:r>
            <a:r>
              <a:rPr lang="ja-JP" altLang="en-US" sz="2000" dirty="0"/>
              <a:t>をそのままの状態に保存することに努め、警察や消防の採証活動等に協力</a:t>
            </a:r>
            <a:r>
              <a:rPr lang="ja-JP" altLang="en-US" sz="2000" dirty="0" smtClean="0"/>
              <a:t>しましょう。</a:t>
            </a:r>
            <a:endParaRPr lang="en-US" altLang="ja-JP" sz="2000" dirty="0" smtClean="0"/>
          </a:p>
          <a:p>
            <a:pPr marL="10800"/>
            <a:r>
              <a:rPr lang="ja-JP" altLang="en-US" sz="2400" dirty="0"/>
              <a:t>救急</a:t>
            </a:r>
            <a:r>
              <a:rPr lang="ja-JP" altLang="en-US" sz="2400" dirty="0" smtClean="0"/>
              <a:t>蘇生の実施</a:t>
            </a:r>
            <a:endParaRPr lang="en-US" altLang="ja-JP" sz="2000" dirty="0" smtClean="0"/>
          </a:p>
          <a:p>
            <a:pPr marL="10800"/>
            <a:r>
              <a:rPr lang="ja-JP" altLang="en-US" sz="2400" dirty="0"/>
              <a:t>避難</a:t>
            </a:r>
            <a:r>
              <a:rPr lang="ja-JP" altLang="en-US" sz="2400" dirty="0" smtClean="0"/>
              <a:t>誘導の実施</a:t>
            </a:r>
            <a:endParaRPr lang="en-US" altLang="ja-JP" sz="2400" dirty="0" smtClean="0"/>
          </a:p>
          <a:p>
            <a:pPr marL="468000" lvl="1"/>
            <a:r>
              <a:rPr lang="ja-JP" altLang="en-US" sz="2000" dirty="0"/>
              <a:t>警備員</a:t>
            </a:r>
            <a:r>
              <a:rPr lang="ja-JP" altLang="en-US" sz="2000" dirty="0" smtClean="0"/>
              <a:t>は、避難</a:t>
            </a:r>
            <a:r>
              <a:rPr lang="ja-JP" altLang="en-US" sz="2000" dirty="0"/>
              <a:t>誘導や初期消火などの役割が与えられている</a:t>
            </a:r>
            <a:r>
              <a:rPr lang="ja-JP" altLang="en-US" sz="2000" dirty="0" smtClean="0"/>
              <a:t>ことが多いことから、</a:t>
            </a:r>
            <a:r>
              <a:rPr lang="ja-JP" altLang="en-US" sz="2000" dirty="0"/>
              <a:t>避難計画書の確認と、避難誘導に関する</a:t>
            </a:r>
            <a:r>
              <a:rPr lang="ja-JP" altLang="en-US" sz="2000" dirty="0" smtClean="0"/>
              <a:t>準備を怠らずに行いましょう。</a:t>
            </a:r>
            <a:endParaRPr lang="en-US" altLang="ja-JP" sz="2000" dirty="0" smtClean="0"/>
          </a:p>
          <a:p>
            <a:pPr marL="10800"/>
            <a:r>
              <a:rPr lang="ja-JP" altLang="en-US" sz="2400" dirty="0" smtClean="0"/>
              <a:t>初期消火の実施</a:t>
            </a:r>
            <a:endParaRPr lang="en-US" altLang="ja-JP" sz="2400" dirty="0" smtClean="0"/>
          </a:p>
          <a:p>
            <a:pPr marL="468000" lvl="1"/>
            <a:r>
              <a:rPr lang="ja-JP" altLang="en-US" sz="2000" dirty="0"/>
              <a:t>ボヤなど火災を発見した場合は、避難誘導と同時に初期消火に努めることが重要</a:t>
            </a:r>
            <a:r>
              <a:rPr lang="ja-JP" altLang="en-US" sz="2000" dirty="0" smtClean="0"/>
              <a:t>です。</a:t>
            </a:r>
            <a:endParaRPr lang="en-US" altLang="ja-JP" sz="2000" dirty="0" smtClean="0"/>
          </a:p>
          <a:p>
            <a:pPr marL="468000" lvl="1"/>
            <a:r>
              <a:rPr lang="ja-JP" altLang="en-US" sz="2000" dirty="0" smtClean="0"/>
              <a:t>しかし</a:t>
            </a:r>
            <a:r>
              <a:rPr lang="ja-JP" altLang="en-US" sz="2000" dirty="0"/>
              <a:t>、</a:t>
            </a:r>
            <a:r>
              <a:rPr lang="ja-JP" altLang="en-US" sz="2000" dirty="0" smtClean="0"/>
              <a:t>身</a:t>
            </a:r>
            <a:r>
              <a:rPr lang="ja-JP" altLang="en-US" sz="2000" dirty="0"/>
              <a:t>の危険を感じた場合や天井まで火が燃え広がっている場合は、速やかに避難しましょう。</a:t>
            </a:r>
            <a:endParaRPr lang="en-US" altLang="ja-JP" sz="2000" dirty="0" smtClean="0"/>
          </a:p>
        </p:txBody>
      </p:sp>
      <p:sp>
        <p:nvSpPr>
          <p:cNvPr id="2" name="スライド番号プレースホルダー 1"/>
          <p:cNvSpPr>
            <a:spLocks noGrp="1"/>
          </p:cNvSpPr>
          <p:nvPr>
            <p:ph type="sldNum" sz="quarter" idx="12"/>
          </p:nvPr>
        </p:nvSpPr>
        <p:spPr/>
        <p:txBody>
          <a:bodyPr/>
          <a:lstStyle/>
          <a:p>
            <a:fld id="{1228868F-0BF5-4F87-8A94-00DF56ADA4E5}" type="slidenum">
              <a:rPr kumimoji="1" lang="ja-JP" altLang="en-US" smtClean="0"/>
              <a:t>29</a:t>
            </a:fld>
            <a:endParaRPr kumimoji="1" lang="ja-JP" altLang="en-US"/>
          </a:p>
        </p:txBody>
      </p:sp>
    </p:spTree>
    <p:extLst>
      <p:ext uri="{BB962C8B-B14F-4D97-AF65-F5344CB8AC3E}">
        <p14:creationId xmlns:p14="http://schemas.microsoft.com/office/powerpoint/2010/main" val="1243087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3333" y="5447427"/>
            <a:ext cx="8591081" cy="10055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6"/>
          <p:cNvSpPr/>
          <p:nvPr/>
        </p:nvSpPr>
        <p:spPr>
          <a:xfrm>
            <a:off x="274853" y="4005000"/>
            <a:ext cx="8591081" cy="10203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正方形/長方形 1"/>
          <p:cNvSpPr/>
          <p:nvPr/>
        </p:nvSpPr>
        <p:spPr>
          <a:xfrm>
            <a:off x="274854" y="1524756"/>
            <a:ext cx="5685024" cy="207806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コンテンツ プレースホルダー 4"/>
          <p:cNvSpPr>
            <a:spLocks noGrp="1"/>
          </p:cNvSpPr>
          <p:nvPr>
            <p:ph idx="1"/>
          </p:nvPr>
        </p:nvSpPr>
        <p:spPr>
          <a:xfrm>
            <a:off x="254976" y="765000"/>
            <a:ext cx="8853023" cy="5976000"/>
          </a:xfrm>
        </p:spPr>
        <p:txBody>
          <a:bodyPr>
            <a:normAutofit/>
          </a:bodyPr>
          <a:lstStyle/>
          <a:p>
            <a:pPr marL="0" indent="0">
              <a:buNone/>
            </a:pPr>
            <a:r>
              <a:rPr kumimoji="1" lang="en-US" altLang="ja-JP" sz="2000" dirty="0" smtClean="0"/>
              <a:t>【</a:t>
            </a:r>
            <a:r>
              <a:rPr kumimoji="1" lang="ja-JP" altLang="en-US" sz="2000" dirty="0" smtClean="0"/>
              <a:t>労災事例</a:t>
            </a:r>
            <a:r>
              <a:rPr lang="ja-JP" altLang="en-US" sz="2000" dirty="0"/>
              <a:t>２</a:t>
            </a:r>
            <a:r>
              <a:rPr kumimoji="1" lang="en-US" altLang="ja-JP" sz="2000" dirty="0" smtClean="0"/>
              <a:t>】</a:t>
            </a:r>
            <a:r>
              <a:rPr lang="ja-JP" altLang="en-US" sz="2000" dirty="0"/>
              <a:t>　</a:t>
            </a:r>
            <a:r>
              <a:rPr lang="ja-JP" altLang="en-US" sz="2000" b="1" dirty="0">
                <a:solidFill>
                  <a:srgbClr val="C00000"/>
                </a:solidFill>
              </a:rPr>
              <a:t>炎天下の屋上駐車場で車両の誘導・整理の作業中、熱中症に罹る</a:t>
            </a:r>
            <a:endParaRPr lang="en-US" altLang="ja-JP" sz="2000" b="1" dirty="0" smtClean="0">
              <a:solidFill>
                <a:srgbClr val="C00000"/>
              </a:solidFill>
            </a:endParaRPr>
          </a:p>
          <a:p>
            <a:pPr marL="0" indent="0">
              <a:buNone/>
            </a:pPr>
            <a:r>
              <a:rPr kumimoji="1" lang="ja-JP" altLang="en-US" sz="2000" dirty="0" smtClean="0"/>
              <a:t>１　労働災害の発生状況</a:t>
            </a:r>
            <a:endParaRPr kumimoji="1" lang="en-US" altLang="ja-JP" sz="2000" dirty="0" smtClean="0"/>
          </a:p>
          <a:p>
            <a:pPr>
              <a:buFont typeface="Wingdings" panose="05000000000000000000" pitchFamily="2" charset="2"/>
              <a:buChar char="ü"/>
            </a:pPr>
            <a:r>
              <a:rPr lang="en-US" altLang="ja-JP" sz="1600" dirty="0" smtClean="0">
                <a:solidFill>
                  <a:schemeClr val="tx1"/>
                </a:solidFill>
              </a:rPr>
              <a:t>C</a:t>
            </a:r>
            <a:r>
              <a:rPr lang="ja-JP" altLang="en-US" sz="1600" dirty="0" smtClean="0">
                <a:solidFill>
                  <a:schemeClr val="tx1"/>
                </a:solidFill>
              </a:rPr>
              <a:t>は、炎天下の中、警備員としてスーパーの屋外駐車場で車両の</a:t>
            </a:r>
            <a:endParaRPr lang="en-US" altLang="ja-JP" sz="1600" dirty="0" smtClean="0">
              <a:solidFill>
                <a:schemeClr val="tx1"/>
              </a:solidFill>
            </a:endParaRPr>
          </a:p>
          <a:p>
            <a:pPr marL="0" indent="0">
              <a:buNone/>
            </a:pPr>
            <a:r>
              <a:rPr lang="ja-JP" altLang="en-US" sz="1600" dirty="0" smtClean="0">
                <a:solidFill>
                  <a:schemeClr val="tx1"/>
                </a:solidFill>
              </a:rPr>
              <a:t>　 誘導・整理を担当。</a:t>
            </a:r>
            <a:endParaRPr lang="en-US" altLang="ja-JP" sz="1600" dirty="0" smtClean="0">
              <a:solidFill>
                <a:schemeClr val="tx1"/>
              </a:solidFill>
            </a:endParaRPr>
          </a:p>
          <a:p>
            <a:pPr>
              <a:buFont typeface="Wingdings" panose="05000000000000000000" pitchFamily="2" charset="2"/>
              <a:buChar char="ü"/>
            </a:pPr>
            <a:r>
              <a:rPr lang="ja-JP" altLang="en-US" sz="1600" dirty="0" smtClean="0">
                <a:solidFill>
                  <a:schemeClr val="tx1"/>
                </a:solidFill>
              </a:rPr>
              <a:t>前日・前々日と同様の業務を担当しており、当日は現場責任者に</a:t>
            </a:r>
            <a:endParaRPr lang="en-US" altLang="ja-JP" sz="1600" dirty="0" smtClean="0">
              <a:solidFill>
                <a:schemeClr val="tx1"/>
              </a:solidFill>
            </a:endParaRPr>
          </a:p>
          <a:p>
            <a:pPr marL="0" indent="0">
              <a:buNone/>
            </a:pPr>
            <a:r>
              <a:rPr lang="en-US" altLang="ja-JP" sz="1600" dirty="0">
                <a:solidFill>
                  <a:schemeClr val="tx1"/>
                </a:solidFill>
              </a:rPr>
              <a:t> </a:t>
            </a:r>
            <a:r>
              <a:rPr lang="en-US" altLang="ja-JP" sz="1600" dirty="0" smtClean="0">
                <a:solidFill>
                  <a:schemeClr val="tx1"/>
                </a:solidFill>
              </a:rPr>
              <a:t>  </a:t>
            </a:r>
            <a:r>
              <a:rPr lang="ja-JP" altLang="en-US" sz="1600" dirty="0">
                <a:solidFill>
                  <a:schemeClr val="tx1"/>
                </a:solidFill>
              </a:rPr>
              <a:t>気分</a:t>
            </a:r>
            <a:r>
              <a:rPr lang="ja-JP" altLang="en-US" sz="1600" dirty="0" smtClean="0">
                <a:solidFill>
                  <a:schemeClr val="tx1"/>
                </a:solidFill>
              </a:rPr>
              <a:t>が悪いと訴えたものの、</a:t>
            </a:r>
            <a:r>
              <a:rPr lang="en-US" altLang="ja-JP" sz="1600" dirty="0" smtClean="0">
                <a:solidFill>
                  <a:schemeClr val="tx1"/>
                </a:solidFill>
              </a:rPr>
              <a:t>C</a:t>
            </a:r>
            <a:r>
              <a:rPr lang="ja-JP" altLang="en-US" sz="1600" dirty="0" smtClean="0">
                <a:solidFill>
                  <a:schemeClr val="tx1"/>
                </a:solidFill>
              </a:rPr>
              <a:t>も大丈夫と判断し業務に戻った。</a:t>
            </a:r>
            <a:endParaRPr lang="en-US" altLang="ja-JP" sz="1600" dirty="0" smtClean="0">
              <a:solidFill>
                <a:schemeClr val="tx1"/>
              </a:solidFill>
            </a:endParaRPr>
          </a:p>
          <a:p>
            <a:pPr>
              <a:buFont typeface="Wingdings" panose="05000000000000000000" pitchFamily="2" charset="2"/>
              <a:buChar char="ü"/>
            </a:pPr>
            <a:r>
              <a:rPr lang="ja-JP" altLang="en-US" sz="1600" dirty="0" smtClean="0">
                <a:solidFill>
                  <a:schemeClr val="tx1"/>
                </a:solidFill>
              </a:rPr>
              <a:t>現場責任者は顔色が悪いことに気付き、休憩を指示したが、その後</a:t>
            </a:r>
            <a:endParaRPr lang="en-US" altLang="ja-JP" sz="1600" dirty="0" smtClean="0">
              <a:solidFill>
                <a:schemeClr val="tx1"/>
              </a:solidFill>
            </a:endParaRPr>
          </a:p>
          <a:p>
            <a:pPr marL="0" indent="0">
              <a:buNone/>
            </a:pPr>
            <a:r>
              <a:rPr lang="ja-JP" altLang="en-US" sz="1600" dirty="0">
                <a:solidFill>
                  <a:schemeClr val="tx1"/>
                </a:solidFill>
              </a:rPr>
              <a:t>　</a:t>
            </a:r>
            <a:r>
              <a:rPr lang="en-US" altLang="ja-JP" sz="1600" dirty="0" smtClean="0">
                <a:solidFill>
                  <a:schemeClr val="tx1"/>
                </a:solidFill>
              </a:rPr>
              <a:t> </a:t>
            </a:r>
            <a:r>
              <a:rPr lang="ja-JP" altLang="en-US" sz="1600" dirty="0" smtClean="0">
                <a:solidFill>
                  <a:schemeClr val="tx1"/>
                </a:solidFill>
              </a:rPr>
              <a:t>嘔吐して倒れている</a:t>
            </a:r>
            <a:r>
              <a:rPr lang="en-US" altLang="ja-JP" sz="1600" dirty="0" smtClean="0">
                <a:solidFill>
                  <a:schemeClr val="tx1"/>
                </a:solidFill>
              </a:rPr>
              <a:t>C</a:t>
            </a:r>
            <a:r>
              <a:rPr lang="ja-JP" altLang="en-US" sz="1600" dirty="0" smtClean="0">
                <a:solidFill>
                  <a:schemeClr val="tx1"/>
                </a:solidFill>
              </a:rPr>
              <a:t>が発見され、熱中症により死亡した。</a:t>
            </a:r>
            <a:endParaRPr lang="en-US" altLang="ja-JP" sz="1600" dirty="0">
              <a:solidFill>
                <a:schemeClr val="tx1"/>
              </a:solidFill>
            </a:endParaRPr>
          </a:p>
          <a:p>
            <a:pPr marL="0" indent="0">
              <a:buNone/>
            </a:pPr>
            <a:r>
              <a:rPr kumimoji="1" lang="ja-JP" altLang="en-US" sz="2000" dirty="0" smtClean="0"/>
              <a:t>２　不安全な作業</a:t>
            </a:r>
            <a:endParaRPr kumimoji="1" lang="en-US" altLang="ja-JP" sz="2000" dirty="0" smtClean="0"/>
          </a:p>
          <a:p>
            <a:pPr>
              <a:buFont typeface="Wingdings" panose="05000000000000000000" pitchFamily="2" charset="2"/>
              <a:buChar char="ü"/>
            </a:pPr>
            <a:r>
              <a:rPr lang="ja-JP" altLang="en-US" sz="1600" dirty="0" smtClean="0">
                <a:solidFill>
                  <a:schemeClr val="tx1"/>
                </a:solidFill>
              </a:rPr>
              <a:t>連日の炎天下での業務により体調が悪化していた。</a:t>
            </a:r>
            <a:endParaRPr lang="en-US" altLang="ja-JP" sz="1600" dirty="0" smtClean="0">
              <a:solidFill>
                <a:schemeClr val="tx1"/>
              </a:solidFill>
            </a:endParaRPr>
          </a:p>
          <a:p>
            <a:pPr>
              <a:buFont typeface="Wingdings" panose="05000000000000000000" pitchFamily="2" charset="2"/>
              <a:buChar char="ü"/>
            </a:pPr>
            <a:r>
              <a:rPr lang="ja-JP" altLang="en-US" sz="1600" dirty="0" smtClean="0">
                <a:solidFill>
                  <a:schemeClr val="tx1"/>
                </a:solidFill>
              </a:rPr>
              <a:t>十分な休憩を確保せずに業務を実施していた。</a:t>
            </a:r>
            <a:endParaRPr lang="en-US" altLang="ja-JP" sz="1600" dirty="0" smtClean="0">
              <a:solidFill>
                <a:schemeClr val="tx1"/>
              </a:solidFill>
            </a:endParaRPr>
          </a:p>
          <a:p>
            <a:pPr>
              <a:buFont typeface="Wingdings" panose="05000000000000000000" pitchFamily="2" charset="2"/>
              <a:buChar char="ü"/>
            </a:pPr>
            <a:r>
              <a:rPr lang="en-US" altLang="ja-JP" sz="1600" dirty="0" smtClean="0">
                <a:solidFill>
                  <a:schemeClr val="tx1"/>
                </a:solidFill>
              </a:rPr>
              <a:t>C</a:t>
            </a:r>
            <a:r>
              <a:rPr lang="ja-JP" altLang="en-US" sz="1600" dirty="0" err="1" smtClean="0">
                <a:solidFill>
                  <a:schemeClr val="tx1"/>
                </a:solidFill>
              </a:rPr>
              <a:t>だけ</a:t>
            </a:r>
            <a:r>
              <a:rPr lang="ja-JP" altLang="en-US" sz="1600" dirty="0" smtClean="0">
                <a:solidFill>
                  <a:schemeClr val="tx1"/>
                </a:solidFill>
              </a:rPr>
              <a:t>ではなく、現場責任者も熱中症に対する知識が不足しており適切な措置がとれていなかった。</a:t>
            </a:r>
            <a:endParaRPr lang="en-US" altLang="ja-JP" sz="1600" dirty="0">
              <a:solidFill>
                <a:schemeClr val="tx1"/>
              </a:solidFill>
            </a:endParaRPr>
          </a:p>
          <a:p>
            <a:pPr marL="0" indent="0">
              <a:buNone/>
            </a:pPr>
            <a:r>
              <a:rPr kumimoji="1" lang="ja-JP" altLang="en-US" sz="2000" dirty="0" smtClean="0"/>
              <a:t>３　安全な作業のために</a:t>
            </a:r>
            <a:endParaRPr kumimoji="1" lang="en-US" altLang="ja-JP" sz="2000" dirty="0" smtClean="0"/>
          </a:p>
          <a:p>
            <a:pPr>
              <a:buFont typeface="Wingdings" panose="05000000000000000000" pitchFamily="2" charset="2"/>
              <a:buChar char="ü"/>
            </a:pPr>
            <a:r>
              <a:rPr lang="ja-JP" altLang="en-US" sz="1600" dirty="0" smtClean="0">
                <a:solidFill>
                  <a:schemeClr val="tx1"/>
                </a:solidFill>
              </a:rPr>
              <a:t>健康状態を考慮した休憩時間、休憩場所等の確保。</a:t>
            </a:r>
            <a:endParaRPr lang="en-US" altLang="ja-JP" sz="1600" dirty="0" smtClean="0">
              <a:solidFill>
                <a:schemeClr val="tx1"/>
              </a:solidFill>
            </a:endParaRPr>
          </a:p>
          <a:p>
            <a:pPr>
              <a:buFont typeface="Wingdings" panose="05000000000000000000" pitchFamily="2" charset="2"/>
              <a:buChar char="ü"/>
            </a:pPr>
            <a:r>
              <a:rPr lang="ja-JP" altLang="en-US" sz="1600" dirty="0" smtClean="0">
                <a:solidFill>
                  <a:schemeClr val="tx1"/>
                </a:solidFill>
              </a:rPr>
              <a:t>炎天下での長時間作業を踏まえた水分・塩分補給、服装等の配慮</a:t>
            </a:r>
            <a:r>
              <a:rPr kumimoji="1" lang="ja-JP" altLang="en-US" sz="1600" dirty="0" smtClean="0">
                <a:solidFill>
                  <a:schemeClr val="tx1"/>
                </a:solidFill>
              </a:rPr>
              <a:t>。</a:t>
            </a:r>
            <a:endParaRPr kumimoji="1" lang="en-US" altLang="ja-JP" sz="1600" dirty="0" smtClean="0">
              <a:solidFill>
                <a:schemeClr val="tx1"/>
              </a:solidFill>
            </a:endParaRPr>
          </a:p>
          <a:p>
            <a:pPr>
              <a:buFont typeface="Wingdings" panose="05000000000000000000" pitchFamily="2" charset="2"/>
              <a:buChar char="ü"/>
            </a:pPr>
            <a:r>
              <a:rPr lang="ja-JP" altLang="en-US" sz="1600" dirty="0" smtClean="0">
                <a:solidFill>
                  <a:schemeClr val="tx1"/>
                </a:solidFill>
              </a:rPr>
              <a:t>緊急対応などを含む熱中症に関する教育の徹底。</a:t>
            </a:r>
            <a:endParaRPr kumimoji="1" lang="ja-JP" altLang="en-US" sz="1600" dirty="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職場にはさまざまな危険がある</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descr="http://anzeninfo.mhlw.go.jp/anzen/sai/image/sai10-836-43-1.gif"/>
          <p:cNvPicPr/>
          <p:nvPr/>
        </p:nvPicPr>
        <p:blipFill>
          <a:blip r:embed="rId2">
            <a:extLst>
              <a:ext uri="{28A0092B-C50C-407E-A947-70E740481C1C}">
                <a14:useLocalDpi xmlns:a14="http://schemas.microsoft.com/office/drawing/2010/main" val="0"/>
              </a:ext>
            </a:extLst>
          </a:blip>
          <a:srcRect/>
          <a:stretch>
            <a:fillRect/>
          </a:stretch>
        </p:blipFill>
        <p:spPr bwMode="auto">
          <a:xfrm>
            <a:off x="6106301" y="1270278"/>
            <a:ext cx="2738661" cy="2155340"/>
          </a:xfrm>
          <a:prstGeom prst="rect">
            <a:avLst/>
          </a:prstGeom>
          <a:noFill/>
          <a:ln>
            <a:noFill/>
          </a:ln>
        </p:spPr>
      </p:pic>
      <p:sp>
        <p:nvSpPr>
          <p:cNvPr id="3" name="スライド番号プレースホルダー 2"/>
          <p:cNvSpPr>
            <a:spLocks noGrp="1"/>
          </p:cNvSpPr>
          <p:nvPr>
            <p:ph type="sldNum" sz="quarter" idx="12"/>
          </p:nvPr>
        </p:nvSpPr>
        <p:spPr/>
        <p:txBody>
          <a:bodyPr/>
          <a:lstStyle/>
          <a:p>
            <a:fld id="{1228868F-0BF5-4F87-8A94-00DF56ADA4E5}" type="slidenum">
              <a:rPr kumimoji="1" lang="ja-JP" altLang="en-US" smtClean="0"/>
              <a:t>3</a:t>
            </a:fld>
            <a:endParaRPr kumimoji="1" lang="ja-JP" altLang="en-US"/>
          </a:p>
        </p:txBody>
      </p:sp>
    </p:spTree>
    <p:extLst>
      <p:ext uri="{BB962C8B-B14F-4D97-AF65-F5344CB8AC3E}">
        <p14:creationId xmlns:p14="http://schemas.microsoft.com/office/powerpoint/2010/main" val="835180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労働災害発生時のポイント</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a:normAutofit/>
          </a:bodyPr>
          <a:lstStyle/>
          <a:p>
            <a:r>
              <a:rPr lang="ja-JP" altLang="ja-JP" sz="2400" dirty="0"/>
              <a:t>警備会社や契約先、警備員自身が積極的に安全衛生管理や安全衛生活動を実施していても、労働災害が発生するリスクをゼロにすることはできません</a:t>
            </a:r>
            <a:r>
              <a:rPr lang="ja-JP" altLang="ja-JP" sz="2400" dirty="0" smtClean="0"/>
              <a:t>。</a:t>
            </a:r>
            <a:endParaRPr lang="en-US" altLang="ja-JP" sz="2400" dirty="0" smtClean="0"/>
          </a:p>
          <a:p>
            <a:r>
              <a:rPr lang="ja-JP" altLang="ja-JP" sz="2400" dirty="0" smtClean="0"/>
              <a:t>万が一</a:t>
            </a:r>
            <a:r>
              <a:rPr lang="ja-JP" altLang="ja-JP" sz="2400" dirty="0"/>
              <a:t>、作業現場で労働災害が発生した場合は、被災者への対応（応急措置など）を実施しましょう。</a:t>
            </a:r>
            <a:endParaRPr lang="en-US" altLang="ja-JP" sz="2000" dirty="0" smtClean="0"/>
          </a:p>
        </p:txBody>
      </p:sp>
      <p:sp>
        <p:nvSpPr>
          <p:cNvPr id="4" name="角丸四角形 3"/>
          <p:cNvSpPr/>
          <p:nvPr/>
        </p:nvSpPr>
        <p:spPr>
          <a:xfrm>
            <a:off x="1260000" y="3171011"/>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爆発 1 1"/>
          <p:cNvSpPr/>
          <p:nvPr/>
        </p:nvSpPr>
        <p:spPr>
          <a:xfrm>
            <a:off x="324431" y="2534296"/>
            <a:ext cx="3168000" cy="1080000"/>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Meiryo UI" panose="020B0604030504040204" pitchFamily="50" charset="-128"/>
                <a:ea typeface="Meiryo UI" panose="020B0604030504040204" pitchFamily="50" charset="-128"/>
              </a:rPr>
              <a:t>労働災害発生</a:t>
            </a:r>
            <a:endParaRPr kumimoji="1" lang="ja-JP" altLang="en-US" sz="20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299728" y="3614296"/>
            <a:ext cx="2262158" cy="369332"/>
          </a:xfrm>
          <a:prstGeom prst="rect">
            <a:avLst/>
          </a:prstGeom>
          <a:noFill/>
        </p:spPr>
        <p:txBody>
          <a:bodyPr wrap="none" rtlCol="0">
            <a:spAutoFit/>
          </a:bodyPr>
          <a:lstStyle/>
          <a:p>
            <a:r>
              <a:rPr kumimoji="1" lang="ja-JP" altLang="en-US" b="1" dirty="0" smtClean="0">
                <a:solidFill>
                  <a:schemeClr val="accent2"/>
                </a:solidFill>
                <a:latin typeface="メイリオ" panose="020B0604030504040204" pitchFamily="50" charset="-128"/>
                <a:ea typeface="メイリオ" panose="020B0604030504040204" pitchFamily="50" charset="-128"/>
              </a:rPr>
              <a:t>まずは落ち着いて！</a:t>
            </a:r>
            <a:endParaRPr kumimoji="1" lang="ja-JP" altLang="en-US" b="1" dirty="0">
              <a:solidFill>
                <a:schemeClr val="accent2"/>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730012" y="3940066"/>
            <a:ext cx="6955750" cy="338554"/>
          </a:xfrm>
          <a:prstGeom prst="rect">
            <a:avLst/>
          </a:prstGeom>
          <a:noFill/>
        </p:spPr>
        <p:txBody>
          <a:bodyPr wrap="none" rtlCol="0">
            <a:spAutoFit/>
          </a:bodyPr>
          <a:lstStyle/>
          <a:p>
            <a:r>
              <a:rPr lang="ja-JP" altLang="en-US" sz="1600" dirty="0">
                <a:latin typeface="メイリオ" panose="020B0604030504040204" pitchFamily="50" charset="-128"/>
                <a:ea typeface="メイリオ" panose="020B0604030504040204" pitchFamily="50" charset="-128"/>
              </a:rPr>
              <a:t>慌てて駆け寄って、二次災害などを発生させないように注意しましょう。</a:t>
            </a:r>
            <a:endParaRPr kumimoji="1" lang="ja-JP" altLang="en-US" sz="1600" dirty="0">
              <a:latin typeface="メイリオ" panose="020B0604030504040204" pitchFamily="50" charset="-128"/>
              <a:ea typeface="メイリオ" panose="020B0604030504040204" pitchFamily="50" charset="-128"/>
            </a:endParaRPr>
          </a:p>
        </p:txBody>
      </p:sp>
      <p:sp>
        <p:nvSpPr>
          <p:cNvPr id="13" name="角丸四角形 12"/>
          <p:cNvSpPr/>
          <p:nvPr/>
        </p:nvSpPr>
        <p:spPr>
          <a:xfrm>
            <a:off x="1260000" y="5373000"/>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24431" y="5110459"/>
            <a:ext cx="3167999" cy="478541"/>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現場対応</a:t>
            </a:r>
            <a:endParaRPr kumimoji="1" lang="ja-JP" altLang="en-US" sz="2000" dirty="0"/>
          </a:p>
        </p:txBody>
      </p:sp>
      <p:sp>
        <p:nvSpPr>
          <p:cNvPr id="14" name="テキスト ボックス 13"/>
          <p:cNvSpPr txBox="1"/>
          <p:nvPr/>
        </p:nvSpPr>
        <p:spPr>
          <a:xfrm>
            <a:off x="1387610" y="5733834"/>
            <a:ext cx="3820277" cy="646331"/>
          </a:xfrm>
          <a:prstGeom prst="rect">
            <a:avLst/>
          </a:prstGeom>
          <a:noFill/>
        </p:spPr>
        <p:txBody>
          <a:bodyPr wrap="none" rtlCol="0">
            <a:spAutoFit/>
          </a:bodyPr>
          <a:lstStyle/>
          <a:p>
            <a:pPr marL="285750" indent="-285750">
              <a:buFont typeface="Wingdings" panose="05000000000000000000" pitchFamily="2" charset="2"/>
              <a:buChar char="l"/>
            </a:pPr>
            <a:r>
              <a:rPr kumimoji="1" lang="ja-JP" altLang="en-US" dirty="0" smtClean="0"/>
              <a:t>被災者の救護</a:t>
            </a:r>
            <a:endParaRPr kumimoji="1" lang="en-US" altLang="ja-JP" dirty="0" smtClean="0"/>
          </a:p>
          <a:p>
            <a:pPr marL="285750" indent="-285750">
              <a:buFont typeface="Wingdings" panose="05000000000000000000" pitchFamily="2" charset="2"/>
              <a:buChar char="l"/>
            </a:pPr>
            <a:r>
              <a:rPr lang="ja-JP" altLang="en-US" dirty="0" smtClean="0"/>
              <a:t>現場責任者・警備責任者への連絡</a:t>
            </a:r>
            <a:endParaRPr kumimoji="1" lang="ja-JP" altLang="en-US" dirty="0"/>
          </a:p>
        </p:txBody>
      </p:sp>
      <p:sp>
        <p:nvSpPr>
          <p:cNvPr id="15" name="テキスト ボックス 14"/>
          <p:cNvSpPr txBox="1"/>
          <p:nvPr/>
        </p:nvSpPr>
        <p:spPr>
          <a:xfrm>
            <a:off x="5207887" y="5733833"/>
            <a:ext cx="2781531" cy="369332"/>
          </a:xfrm>
          <a:prstGeom prst="rect">
            <a:avLst/>
          </a:prstGeom>
          <a:noFill/>
        </p:spPr>
        <p:txBody>
          <a:bodyPr wrap="none" rtlCol="0">
            <a:spAutoFit/>
          </a:bodyPr>
          <a:lstStyle/>
          <a:p>
            <a:pPr marL="285750" indent="-285750">
              <a:buFont typeface="Wingdings" panose="05000000000000000000" pitchFamily="2" charset="2"/>
              <a:buChar char="l"/>
            </a:pPr>
            <a:r>
              <a:rPr kumimoji="1" lang="ja-JP" altLang="en-US" dirty="0" smtClean="0"/>
              <a:t>被災者の病院への搬送</a:t>
            </a:r>
            <a:endParaRPr kumimoji="1" lang="ja-JP" altLang="en-US" dirty="0"/>
          </a:p>
        </p:txBody>
      </p:sp>
      <p:sp>
        <p:nvSpPr>
          <p:cNvPr id="16" name="下矢印 15"/>
          <p:cNvSpPr/>
          <p:nvPr/>
        </p:nvSpPr>
        <p:spPr>
          <a:xfrm>
            <a:off x="1342890" y="4500735"/>
            <a:ext cx="1131079" cy="432000"/>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p:cNvSpPr>
            <a:spLocks noGrp="1"/>
          </p:cNvSpPr>
          <p:nvPr>
            <p:ph type="sldNum" sz="quarter" idx="12"/>
          </p:nvPr>
        </p:nvSpPr>
        <p:spPr/>
        <p:txBody>
          <a:bodyPr/>
          <a:lstStyle/>
          <a:p>
            <a:fld id="{1228868F-0BF5-4F87-8A94-00DF56ADA4E5}" type="slidenum">
              <a:rPr kumimoji="1" lang="ja-JP" altLang="en-US" smtClean="0"/>
              <a:t>30</a:t>
            </a:fld>
            <a:endParaRPr kumimoji="1" lang="ja-JP" altLang="en-US"/>
          </a:p>
        </p:txBody>
      </p:sp>
    </p:spTree>
    <p:extLst>
      <p:ext uri="{BB962C8B-B14F-4D97-AF65-F5344CB8AC3E}">
        <p14:creationId xmlns:p14="http://schemas.microsoft.com/office/powerpoint/2010/main" val="3705522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00" y="117000"/>
            <a:ext cx="986580" cy="1701000"/>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097" y="117000"/>
            <a:ext cx="986580" cy="1701000"/>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811" y="4591454"/>
            <a:ext cx="1341731" cy="1899796"/>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8764" y="646275"/>
            <a:ext cx="1782495" cy="2134725"/>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000" y="821093"/>
            <a:ext cx="1303735" cy="1899796"/>
          </a:xfrm>
          <a:prstGeom prst="rect">
            <a:avLst/>
          </a:prstGeom>
        </p:spPr>
      </p:pic>
      <p:sp>
        <p:nvSpPr>
          <p:cNvPr id="22" name="正方形/長方形 21"/>
          <p:cNvSpPr/>
          <p:nvPr/>
        </p:nvSpPr>
        <p:spPr>
          <a:xfrm>
            <a:off x="1506645" y="2895707"/>
            <a:ext cx="6130710" cy="15840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smtClean="0">
                <a:solidFill>
                  <a:schemeClr val="accent6">
                    <a:lumMod val="50000"/>
                  </a:schemeClr>
                </a:solidFill>
                <a:latin typeface="Meiryo UI" panose="020B0604030504040204" pitchFamily="50" charset="-128"/>
                <a:ea typeface="Meiryo UI" panose="020B0604030504040204" pitchFamily="50" charset="-128"/>
              </a:rPr>
              <a:t>ご安全に</a:t>
            </a:r>
            <a:endParaRPr kumimoji="1" lang="ja-JP" altLang="en-US" sz="72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228868F-0BF5-4F87-8A94-00DF56ADA4E5}" type="slidenum">
              <a:rPr kumimoji="1" lang="ja-JP" altLang="en-US" smtClean="0"/>
              <a:t>31</a:t>
            </a:fld>
            <a:endParaRPr kumimoji="1" lang="ja-JP" altLang="en-US"/>
          </a:p>
        </p:txBody>
      </p:sp>
    </p:spTree>
    <p:extLst>
      <p:ext uri="{BB962C8B-B14F-4D97-AF65-F5344CB8AC3E}">
        <p14:creationId xmlns:p14="http://schemas.microsoft.com/office/powerpoint/2010/main" val="3392362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254976" y="765000"/>
            <a:ext cx="8853023" cy="5976000"/>
          </a:xfrm>
        </p:spPr>
        <p:txBody>
          <a:bodyPr>
            <a:normAutofit/>
          </a:bodyPr>
          <a:lstStyle/>
          <a:p>
            <a:pPr marL="0" indent="0">
              <a:buNone/>
            </a:pPr>
            <a:r>
              <a:rPr kumimoji="1" lang="en-US" altLang="ja-JP" sz="2000" dirty="0" smtClean="0"/>
              <a:t>【</a:t>
            </a:r>
            <a:r>
              <a:rPr lang="ja-JP" altLang="en-US" sz="2000" dirty="0" smtClean="0"/>
              <a:t>警備</a:t>
            </a:r>
            <a:r>
              <a:rPr lang="ja-JP" altLang="en-US" sz="2000" dirty="0"/>
              <a:t>業</a:t>
            </a:r>
            <a:r>
              <a:rPr lang="ja-JP" altLang="en-US" sz="2000" dirty="0" smtClean="0"/>
              <a:t>の労働災害の特徴</a:t>
            </a:r>
            <a:r>
              <a:rPr kumimoji="1" lang="en-US" altLang="ja-JP" sz="2000" dirty="0" smtClean="0"/>
              <a:t>】</a:t>
            </a:r>
            <a:r>
              <a:rPr lang="ja-JP" altLang="en-US" sz="2000" dirty="0"/>
              <a:t>　</a:t>
            </a:r>
            <a:endParaRPr lang="en-US" altLang="ja-JP" sz="2000" b="1" dirty="0" smtClean="0">
              <a:solidFill>
                <a:srgbClr val="C00000"/>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警備業の労働災害が増加傾向</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強調線吹き出し 2 (枠付き) 13"/>
          <p:cNvSpPr/>
          <p:nvPr/>
        </p:nvSpPr>
        <p:spPr>
          <a:xfrm flipH="1">
            <a:off x="373811" y="1125000"/>
            <a:ext cx="4198187" cy="762061"/>
          </a:xfrm>
          <a:prstGeom prst="accentBorderCallout2">
            <a:avLst>
              <a:gd name="adj1" fmla="val 25239"/>
              <a:gd name="adj2" fmla="val -1704"/>
              <a:gd name="adj3" fmla="val 25239"/>
              <a:gd name="adj4" fmla="val -7434"/>
              <a:gd name="adj5" fmla="val 56418"/>
              <a:gd name="adj6" fmla="val -13759"/>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ja-JP" altLang="en-US">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休業</a:t>
            </a:r>
            <a:r>
              <a:rPr lang="en-US" altLang="ja-JP">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日以上の死傷災害が増加傾向</a:t>
            </a:r>
            <a:endParaRPr lang="en-US" altLang="ja-JP">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lang="ja-JP" altLang="en-US">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死亡災害も増減があるものの増加傾向</a:t>
            </a:r>
            <a:endParaRPr lang="en-US" altLang="ja-JP"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強調線吹き出し 2 (枠付き) 14"/>
          <p:cNvSpPr/>
          <p:nvPr/>
        </p:nvSpPr>
        <p:spPr>
          <a:xfrm>
            <a:off x="4680215" y="5742829"/>
            <a:ext cx="4198187" cy="762061"/>
          </a:xfrm>
          <a:prstGeom prst="accentBorderCallout2">
            <a:avLst>
              <a:gd name="adj1" fmla="val 25239"/>
              <a:gd name="adj2" fmla="val -1704"/>
              <a:gd name="adj3" fmla="val 25239"/>
              <a:gd name="adj4" fmla="val -7434"/>
              <a:gd name="adj5" fmla="val -25749"/>
              <a:gd name="adj6" fmla="val -13522"/>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ja-JP" altLang="en-US"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転倒と交通事故が多く、過半数を占める</a:t>
            </a:r>
            <a:endParaRPr lang="en-US" altLang="ja-JP"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lang="ja-JP" altLang="en-US"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死亡災害の多くが交通事故が原因</a:t>
            </a:r>
            <a:endParaRPr lang="en-US" altLang="ja-JP"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866670" y="899844"/>
            <a:ext cx="2182008" cy="276999"/>
          </a:xfrm>
          <a:prstGeom prst="rect">
            <a:avLst/>
          </a:prstGeom>
          <a:noFill/>
          <a:ln>
            <a:solidFill>
              <a:schemeClr val="accent5">
                <a:lumMod val="50000"/>
              </a:schemeClr>
            </a:solidFill>
          </a:ln>
        </p:spPr>
        <p:txBody>
          <a:bodyPr wrap="none" rtlCol="0" anchor="ctr">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警備業における労働災害の推移</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03574" y="3296001"/>
            <a:ext cx="1665841" cy="276999"/>
          </a:xfrm>
          <a:prstGeom prst="rect">
            <a:avLst/>
          </a:prstGeom>
          <a:noFill/>
          <a:ln>
            <a:solidFill>
              <a:schemeClr val="accent5">
                <a:lumMod val="50000"/>
              </a:schemeClr>
            </a:solidFill>
          </a:ln>
        </p:spPr>
        <p:txBody>
          <a:bodyPr wrap="none" rtlCol="0" anchor="ctr">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被災警備員の事故の型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2867465" y="3296001"/>
            <a:ext cx="1511952" cy="276999"/>
          </a:xfrm>
          <a:prstGeom prst="rect">
            <a:avLst/>
          </a:prstGeom>
          <a:noFill/>
          <a:ln>
            <a:solidFill>
              <a:schemeClr val="accent5">
                <a:lumMod val="50000"/>
              </a:schemeClr>
            </a:solidFill>
          </a:ln>
        </p:spPr>
        <p:txBody>
          <a:bodyPr wrap="none" rtlCol="0" anchor="ctr">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死亡災害の事故の型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a:stretch>
            <a:fillRect/>
          </a:stretch>
        </p:blipFill>
        <p:spPr>
          <a:xfrm>
            <a:off x="5148000" y="1397326"/>
            <a:ext cx="3606799" cy="2242825"/>
          </a:xfrm>
          <a:prstGeom prst="rect">
            <a:avLst/>
          </a:prstGeom>
        </p:spPr>
      </p:pic>
      <p:pic>
        <p:nvPicPr>
          <p:cNvPr id="4" name="図 3"/>
          <p:cNvPicPr>
            <a:picLocks noChangeAspect="1"/>
          </p:cNvPicPr>
          <p:nvPr/>
        </p:nvPicPr>
        <p:blipFill>
          <a:blip r:embed="rId3"/>
          <a:stretch>
            <a:fillRect/>
          </a:stretch>
        </p:blipFill>
        <p:spPr>
          <a:xfrm>
            <a:off x="2658062" y="3780058"/>
            <a:ext cx="2438611" cy="1902117"/>
          </a:xfrm>
          <a:prstGeom prst="rect">
            <a:avLst/>
          </a:prstGeom>
        </p:spPr>
      </p:pic>
      <p:pic>
        <p:nvPicPr>
          <p:cNvPr id="7" name="図 6"/>
          <p:cNvPicPr>
            <a:picLocks noChangeAspect="1"/>
          </p:cNvPicPr>
          <p:nvPr/>
        </p:nvPicPr>
        <p:blipFill>
          <a:blip r:embed="rId4"/>
          <a:stretch>
            <a:fillRect/>
          </a:stretch>
        </p:blipFill>
        <p:spPr>
          <a:xfrm>
            <a:off x="252000" y="3740431"/>
            <a:ext cx="2420322" cy="1981372"/>
          </a:xfrm>
          <a:prstGeom prst="rect">
            <a:avLst/>
          </a:prstGeom>
        </p:spPr>
      </p:pic>
      <p:sp>
        <p:nvSpPr>
          <p:cNvPr id="3" name="スライド番号プレースホルダー 2"/>
          <p:cNvSpPr>
            <a:spLocks noGrp="1"/>
          </p:cNvSpPr>
          <p:nvPr>
            <p:ph type="sldNum" sz="quarter" idx="12"/>
          </p:nvPr>
        </p:nvSpPr>
        <p:spPr/>
        <p:txBody>
          <a:bodyPr/>
          <a:lstStyle/>
          <a:p>
            <a:fld id="{1228868F-0BF5-4F87-8A94-00DF56ADA4E5}" type="slidenum">
              <a:rPr kumimoji="1" lang="ja-JP" altLang="en-US" smtClean="0"/>
              <a:t>4</a:t>
            </a:fld>
            <a:endParaRPr kumimoji="1" lang="ja-JP" altLang="en-US"/>
          </a:p>
        </p:txBody>
      </p:sp>
    </p:spTree>
    <p:extLst>
      <p:ext uri="{BB962C8B-B14F-4D97-AF65-F5344CB8AC3E}">
        <p14:creationId xmlns:p14="http://schemas.microsoft.com/office/powerpoint/2010/main" val="2763704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254977" y="765000"/>
            <a:ext cx="4389024" cy="5976000"/>
          </a:xfrm>
        </p:spPr>
        <p:txBody>
          <a:bodyPr>
            <a:normAutofit/>
          </a:bodyPr>
          <a:lstStyle/>
          <a:p>
            <a:pPr marL="0" indent="0">
              <a:buNone/>
            </a:pPr>
            <a:r>
              <a:rPr kumimoji="1" lang="en-US" altLang="ja-JP" sz="2000" dirty="0" smtClean="0"/>
              <a:t>【</a:t>
            </a:r>
            <a:r>
              <a:rPr lang="ja-JP" altLang="en-US" sz="2000" dirty="0" smtClean="0"/>
              <a:t>モノの「かもしれない」</a:t>
            </a:r>
            <a:r>
              <a:rPr kumimoji="1" lang="en-US" altLang="ja-JP" sz="2000" dirty="0" smtClean="0"/>
              <a:t>】</a:t>
            </a:r>
            <a:r>
              <a:rPr lang="ja-JP" altLang="en-US" sz="2000" dirty="0"/>
              <a:t>　</a:t>
            </a:r>
            <a:endParaRPr lang="en-US" altLang="ja-JP" sz="2000" b="1" dirty="0" smtClean="0">
              <a:solidFill>
                <a:srgbClr val="C00000"/>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「かもしれない」で危険を意識しよう</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descr="http://anzeninfo.mhlw.go.jp/anzen/sai/image/sai13/sai13-970-43-1.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000" y="1557000"/>
            <a:ext cx="1728000" cy="1296000"/>
          </a:xfrm>
          <a:prstGeom prst="rect">
            <a:avLst/>
          </a:prstGeom>
          <a:noFill/>
          <a:ln>
            <a:noFill/>
          </a:ln>
        </p:spPr>
      </p:pic>
      <p:pic>
        <p:nvPicPr>
          <p:cNvPr id="19" name="図 18" descr="http://anzeninfo.mhlw.go.jp/anzen/sai/image/sai10-135-43-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024" y="3645000"/>
            <a:ext cx="1823425" cy="1368000"/>
          </a:xfrm>
          <a:prstGeom prst="rect">
            <a:avLst/>
          </a:prstGeom>
          <a:noFill/>
          <a:ln>
            <a:noFill/>
          </a:ln>
        </p:spPr>
      </p:pic>
      <p:sp>
        <p:nvSpPr>
          <p:cNvPr id="2" name="角丸四角形吹き出し 1"/>
          <p:cNvSpPr/>
          <p:nvPr/>
        </p:nvSpPr>
        <p:spPr>
          <a:xfrm>
            <a:off x="540000" y="1341000"/>
            <a:ext cx="180000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モノは</a:t>
            </a:r>
            <a:endParaRPr kumimoji="1" lang="en-US" altLang="ja-JP" sz="2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動く</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回る</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飛ぶ</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落ちる</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抜ける</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燃える</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倒れる</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くずれる</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爆発</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漏れる</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2844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かもしれない</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コンテンツ プレースホルダー 4"/>
          <p:cNvSpPr txBox="1">
            <a:spLocks/>
          </p:cNvSpPr>
          <p:nvPr/>
        </p:nvSpPr>
        <p:spPr>
          <a:xfrm>
            <a:off x="4562452" y="765000"/>
            <a:ext cx="4389024" cy="597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anose="05000000000000000000" pitchFamily="2" charset="2"/>
              <a:buNone/>
            </a:pPr>
            <a:r>
              <a:rPr lang="en-US" altLang="ja-JP" sz="2000" dirty="0" smtClean="0"/>
              <a:t>【</a:t>
            </a:r>
            <a:r>
              <a:rPr lang="ja-JP" altLang="en-US" sz="2000" dirty="0" smtClean="0"/>
              <a:t>ヒトの「かもしれない」</a:t>
            </a:r>
            <a:r>
              <a:rPr lang="en-US" altLang="ja-JP" sz="2000" dirty="0" smtClean="0"/>
              <a:t>】</a:t>
            </a:r>
            <a:r>
              <a:rPr lang="ja-JP" altLang="en-US" sz="2000" dirty="0" smtClean="0"/>
              <a:t>　</a:t>
            </a:r>
            <a:endParaRPr lang="en-US" altLang="ja-JP" sz="2000" b="1" dirty="0" smtClean="0">
              <a:solidFill>
                <a:srgbClr val="C00000"/>
              </a:solidFill>
            </a:endParaRPr>
          </a:p>
        </p:txBody>
      </p:sp>
      <p:sp>
        <p:nvSpPr>
          <p:cNvPr id="27" name="角丸四角形吹き出し 26"/>
          <p:cNvSpPr/>
          <p:nvPr/>
        </p:nvSpPr>
        <p:spPr>
          <a:xfrm flipH="1">
            <a:off x="6977998" y="1341000"/>
            <a:ext cx="210793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0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ヒト</a:t>
            </a:r>
            <a:r>
              <a:rPr kumimoji="1" lang="ja-JP" altLang="en-US" sz="2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は</a:t>
            </a:r>
            <a:endParaRPr kumimoji="1" lang="en-US" altLang="ja-JP" sz="2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落ちる</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腰</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を痛める</a:t>
            </a: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ころぶ</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はさまれる</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巻き込まれる</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当たる</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当てられる</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やけど</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285750" indent="-285750">
              <a:lnSpc>
                <a:spcPct val="150000"/>
              </a:lnSpc>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感電</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p:txBody>
      </p:sp>
      <p:sp>
        <p:nvSpPr>
          <p:cNvPr id="28" name="角丸四角形 27"/>
          <p:cNvSpPr/>
          <p:nvPr/>
        </p:nvSpPr>
        <p:spPr>
          <a:xfrm>
            <a:off x="4860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かもしれない</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descr="http://anzeninfo.mhlw.go.jp/anzen/sai/image/sai13/sai13-948-43-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549" y="1557000"/>
            <a:ext cx="1727451" cy="1296000"/>
          </a:xfrm>
          <a:prstGeom prst="rect">
            <a:avLst/>
          </a:prstGeom>
          <a:noFill/>
          <a:ln>
            <a:noFill/>
          </a:ln>
        </p:spPr>
      </p:pic>
      <p:pic>
        <p:nvPicPr>
          <p:cNvPr id="30" name="図 29" descr="http://anzeninfo.mhlw.go.jp/anzen/sai/image/sai10-761-43-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00" y="3753000"/>
            <a:ext cx="1727392" cy="1296000"/>
          </a:xfrm>
          <a:prstGeom prst="rect">
            <a:avLst/>
          </a:prstGeom>
          <a:noFill/>
          <a:ln>
            <a:noFill/>
          </a:ln>
        </p:spPr>
      </p:pic>
      <p:sp>
        <p:nvSpPr>
          <p:cNvPr id="4" name="スライド番号プレースホルダー 3"/>
          <p:cNvSpPr>
            <a:spLocks noGrp="1"/>
          </p:cNvSpPr>
          <p:nvPr>
            <p:ph type="sldNum" sz="quarter" idx="12"/>
          </p:nvPr>
        </p:nvSpPr>
        <p:spPr/>
        <p:txBody>
          <a:bodyPr/>
          <a:lstStyle/>
          <a:p>
            <a:fld id="{1228868F-0BF5-4F87-8A94-00DF56ADA4E5}" type="slidenum">
              <a:rPr kumimoji="1" lang="ja-JP" altLang="en-US" smtClean="0"/>
              <a:t>5</a:t>
            </a:fld>
            <a:endParaRPr kumimoji="1" lang="ja-JP" altLang="en-US"/>
          </a:p>
        </p:txBody>
      </p:sp>
    </p:spTree>
    <p:extLst>
      <p:ext uri="{BB962C8B-B14F-4D97-AF65-F5344CB8AC3E}">
        <p14:creationId xmlns:p14="http://schemas.microsoft.com/office/powerpoint/2010/main" val="2290632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吹き出し 7"/>
          <p:cNvSpPr/>
          <p:nvPr/>
        </p:nvSpPr>
        <p:spPr>
          <a:xfrm>
            <a:off x="468000" y="4406602"/>
            <a:ext cx="8244000" cy="1410638"/>
          </a:xfrm>
          <a:prstGeom prst="wedgeRoundRectCallout">
            <a:avLst>
              <a:gd name="adj1" fmla="val -7331"/>
              <a:gd name="adj2" fmla="val -73484"/>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p:cNvSpPr>
            <a:spLocks noGrp="1"/>
          </p:cNvSpPr>
          <p:nvPr>
            <p:ph idx="1"/>
          </p:nvPr>
        </p:nvSpPr>
        <p:spPr>
          <a:xfrm>
            <a:off x="254977" y="765000"/>
            <a:ext cx="4389024" cy="5976000"/>
          </a:xfrm>
        </p:spPr>
        <p:txBody>
          <a:bodyPr>
            <a:normAutofit/>
          </a:bodyPr>
          <a:lstStyle/>
          <a:p>
            <a:pPr marL="0" indent="0">
              <a:buNone/>
            </a:pPr>
            <a:r>
              <a:rPr kumimoji="1" lang="en-US" altLang="ja-JP" sz="2000" dirty="0" smtClean="0"/>
              <a:t>【</a:t>
            </a:r>
            <a:r>
              <a:rPr lang="ja-JP" altLang="en-US" sz="2000" dirty="0" smtClean="0"/>
              <a:t>環境の「かもしれない」</a:t>
            </a:r>
            <a:r>
              <a:rPr kumimoji="1" lang="en-US" altLang="ja-JP" sz="2000" dirty="0" smtClean="0"/>
              <a:t>】</a:t>
            </a:r>
            <a:r>
              <a:rPr lang="ja-JP" altLang="en-US" sz="2000" dirty="0"/>
              <a:t>　</a:t>
            </a:r>
            <a:endParaRPr lang="en-US" altLang="ja-JP" sz="2000" b="1" dirty="0" smtClean="0">
              <a:solidFill>
                <a:srgbClr val="C00000"/>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「かもしれない」で危険を意識しよう</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descr="http://anzeninfo.mhlw.go.jp/anzen/sai/image/sai22/sai22-67-54-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489" y="1309229"/>
            <a:ext cx="2808000" cy="2105449"/>
          </a:xfrm>
          <a:prstGeom prst="rect">
            <a:avLst/>
          </a:prstGeom>
          <a:noFill/>
          <a:ln>
            <a:noFill/>
          </a:ln>
        </p:spPr>
      </p:pic>
      <p:pic>
        <p:nvPicPr>
          <p:cNvPr id="15" name="図 14" descr="http://anzeninfo.mhlw.go.jp/anzen/sai/image/sai10-589-43-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00" y="1309229"/>
            <a:ext cx="2736000" cy="2051523"/>
          </a:xfrm>
          <a:prstGeom prst="rect">
            <a:avLst/>
          </a:prstGeom>
          <a:noFill/>
          <a:ln>
            <a:noFill/>
          </a:ln>
        </p:spPr>
      </p:pic>
      <p:sp>
        <p:nvSpPr>
          <p:cNvPr id="7" name="テキスト ボックス 6"/>
          <p:cNvSpPr txBox="1"/>
          <p:nvPr/>
        </p:nvSpPr>
        <p:spPr>
          <a:xfrm>
            <a:off x="828000" y="4452199"/>
            <a:ext cx="1919115" cy="1323439"/>
          </a:xfrm>
          <a:prstGeom prst="rect">
            <a:avLst/>
          </a:prstGeom>
          <a:noFill/>
        </p:spPr>
        <p:txBody>
          <a:bodyPr wrap="none" rtlCol="0">
            <a:spAutoFit/>
          </a:bodyPr>
          <a:lstStyle/>
          <a:p>
            <a:r>
              <a:rPr kumimoji="1" lang="ja-JP" altLang="en-US" sz="2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気温が</a:t>
            </a:r>
            <a:endParaRPr kumimoji="1" lang="en-US" altLang="ja-JP" sz="2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高い（熱い）</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低い（寒い）</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675643" y="4437000"/>
            <a:ext cx="3001143" cy="1323439"/>
          </a:xfrm>
          <a:prstGeom prst="rect">
            <a:avLst/>
          </a:prstGeom>
          <a:noFill/>
        </p:spPr>
        <p:txBody>
          <a:bodyPr wrap="none" rtlCol="0">
            <a:spAutoFit/>
          </a:bodyPr>
          <a:lstStyle/>
          <a:p>
            <a:r>
              <a:rPr kumimoji="1" lang="ja-JP" altLang="en-US" sz="2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周囲が</a:t>
            </a:r>
            <a:endParaRPr kumimoji="1" lang="en-US" altLang="ja-JP" sz="2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暗い（足元が見づらい）</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明る過ぎる</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（逆光）</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5580000" y="4452199"/>
            <a:ext cx="3065263" cy="1323439"/>
          </a:xfrm>
          <a:prstGeom prst="rect">
            <a:avLst/>
          </a:prstGeom>
          <a:noFill/>
        </p:spPr>
        <p:txBody>
          <a:bodyPr wrap="none" rtlCol="0">
            <a:spAutoFit/>
          </a:bodyPr>
          <a:lstStyle/>
          <a:p>
            <a:r>
              <a:rPr lang="ja-JP" altLang="en-US" sz="2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作業</a:t>
            </a:r>
            <a:r>
              <a:rPr lang="ja-JP" altLang="en-US" sz="2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場</a:t>
            </a:r>
            <a:r>
              <a:rPr kumimoji="1" lang="ja-JP" altLang="en-US" sz="2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が</a:t>
            </a:r>
            <a:endParaRPr kumimoji="1" lang="en-US" altLang="ja-JP" sz="2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高</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い（転落するおそれ）</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脆</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い</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（倒壊のおそれ）</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3780001" y="3511408"/>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かもしれない</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228868F-0BF5-4F87-8A94-00DF56ADA4E5}" type="slidenum">
              <a:rPr kumimoji="1" lang="ja-JP" altLang="en-US" smtClean="0"/>
              <a:t>6</a:t>
            </a:fld>
            <a:endParaRPr kumimoji="1" lang="ja-JP" altLang="en-US"/>
          </a:p>
        </p:txBody>
      </p:sp>
    </p:spTree>
    <p:extLst>
      <p:ext uri="{BB962C8B-B14F-4D97-AF65-F5344CB8AC3E}">
        <p14:creationId xmlns:p14="http://schemas.microsoft.com/office/powerpoint/2010/main" val="514335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安全な作業は正しい服装と姿勢、報連相から</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強調線吹き出し 2 (枠付き) 7"/>
          <p:cNvSpPr/>
          <p:nvPr/>
        </p:nvSpPr>
        <p:spPr>
          <a:xfrm flipH="1">
            <a:off x="373808" y="837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定められた</a:t>
            </a:r>
            <a:r>
              <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服装・装備を着用しましょう。</a:t>
            </a:r>
          </a:p>
          <a:p>
            <a:pPr marL="285750" indent="-285750">
              <a:buFont typeface="Wingdings" panose="05000000000000000000" pitchFamily="2" charset="2"/>
              <a:buChar char="n"/>
            </a:pP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常に</a:t>
            </a:r>
            <a:r>
              <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清潔感を保つため、汚れやしわがないよう手入れを心がけましょう。</a:t>
            </a:r>
          </a:p>
          <a:p>
            <a:pPr marL="285750" indent="-285750">
              <a:buFont typeface="Wingdings" panose="05000000000000000000" pitchFamily="2" charset="2"/>
              <a:buChar char="n"/>
            </a:pP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不要</a:t>
            </a:r>
            <a:r>
              <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なものや私物を持ち込まず、常に周囲の目を意識しましょう。</a:t>
            </a:r>
          </a:p>
          <a:p>
            <a:pPr marL="285750" indent="-285750">
              <a:buFont typeface="Wingdings" panose="05000000000000000000" pitchFamily="2" charset="2"/>
              <a:buChar char="n"/>
            </a:pP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身分</a:t>
            </a:r>
            <a:r>
              <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証明書や社章、腕章を正しく着用しましょう。</a:t>
            </a:r>
          </a:p>
          <a:p>
            <a:pPr marL="285750" indent="-285750">
              <a:buFont typeface="Wingdings" panose="05000000000000000000" pitchFamily="2" charset="2"/>
              <a:buChar char="n"/>
            </a:pP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に交通誘導を行う警備員は、ヘルメットのほか、反射チョッキなどを着用し夜間でも車両の運転手などから見えやすいようにしましょう</a:t>
            </a: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強調線吹き出し 2 (枠付き) 10"/>
          <p:cNvSpPr/>
          <p:nvPr/>
        </p:nvSpPr>
        <p:spPr>
          <a:xfrm>
            <a:off x="4825266" y="4149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胸</a:t>
            </a:r>
            <a:r>
              <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を張り、背筋を伸ばして警備にあたりましょう。</a:t>
            </a:r>
          </a:p>
          <a:p>
            <a:pPr marL="285750" indent="-285750">
              <a:buFont typeface="Wingdings" panose="05000000000000000000" pitchFamily="2" charset="2"/>
              <a:buChar char="n"/>
            </a:pP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時間</a:t>
            </a:r>
            <a:r>
              <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と気持ちに十分な余裕を持って配置につきましょう。</a:t>
            </a:r>
          </a:p>
          <a:p>
            <a:pPr marL="285750" indent="-285750">
              <a:buFont typeface="Wingdings" panose="05000000000000000000" pitchFamily="2" charset="2"/>
              <a:buChar char="n"/>
            </a:pP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勤務中</a:t>
            </a:r>
            <a:r>
              <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は正しい姿勢を保ち、周囲を見渡せるよう広い視野を保ちましょう。</a:t>
            </a:r>
          </a:p>
          <a:p>
            <a:pPr marL="285750" indent="-285750">
              <a:buFont typeface="Wingdings" panose="05000000000000000000" pitchFamily="2" charset="2"/>
              <a:buChar char="n"/>
            </a:pP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行動</a:t>
            </a:r>
            <a:r>
              <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はテキパキと、無駄なく行いましょう。</a:t>
            </a:r>
          </a:p>
          <a:p>
            <a:pPr marL="285750" indent="-285750">
              <a:buFont typeface="Wingdings" panose="05000000000000000000" pitchFamily="2" charset="2"/>
              <a:buChar char="n"/>
            </a:pP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ポケット</a:t>
            </a:r>
            <a:r>
              <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に手を入れて勤務すると、とっさに手が動かせないうえに好感を持たれないため注意しましょう。</a:t>
            </a:r>
          </a:p>
        </p:txBody>
      </p:sp>
      <p:pic>
        <p:nvPicPr>
          <p:cNvPr id="2" name="図 1"/>
          <p:cNvPicPr>
            <a:picLocks noChangeAspect="1"/>
          </p:cNvPicPr>
          <p:nvPr/>
        </p:nvPicPr>
        <p:blipFill>
          <a:blip r:embed="rId2"/>
          <a:stretch>
            <a:fillRect/>
          </a:stretch>
        </p:blipFill>
        <p:spPr>
          <a:xfrm>
            <a:off x="6876000" y="886692"/>
            <a:ext cx="1872000" cy="2618271"/>
          </a:xfrm>
          <a:prstGeom prst="rect">
            <a:avLst/>
          </a:prstGeom>
        </p:spPr>
      </p:pic>
      <p:pic>
        <p:nvPicPr>
          <p:cNvPr id="12" name="図 11"/>
          <p:cNvPicPr/>
          <p:nvPr/>
        </p:nvPicPr>
        <p:blipFill>
          <a:blip r:embed="rId3"/>
          <a:stretch>
            <a:fillRect/>
          </a:stretch>
        </p:blipFill>
        <p:spPr>
          <a:xfrm>
            <a:off x="5436000" y="919172"/>
            <a:ext cx="1329690" cy="2522220"/>
          </a:xfrm>
          <a:prstGeom prst="rect">
            <a:avLst/>
          </a:prstGeom>
        </p:spPr>
      </p:pic>
      <p:pic>
        <p:nvPicPr>
          <p:cNvPr id="13" name="図 12"/>
          <p:cNvPicPr/>
          <p:nvPr/>
        </p:nvPicPr>
        <p:blipFill>
          <a:blip r:embed="rId4"/>
          <a:stretch>
            <a:fillRect/>
          </a:stretch>
        </p:blipFill>
        <p:spPr>
          <a:xfrm>
            <a:off x="684000" y="3788999"/>
            <a:ext cx="1395095" cy="2638425"/>
          </a:xfrm>
          <a:prstGeom prst="rect">
            <a:avLst/>
          </a:prstGeom>
        </p:spPr>
      </p:pic>
      <p:pic>
        <p:nvPicPr>
          <p:cNvPr id="14" name="図 13" descr="\\irfsvc42\div5\環境ｴﾈﾙｷﾞｰ第１部\c一般\e1c_proj\2019\リスクT\1900632_MHLW安全教育\31_警備業安全衛生教育マニュアル作成\03_マニュアル\0115_警備業イラスト2\F_2.jpg"/>
          <p:cNvPicPr/>
          <p:nvPr/>
        </p:nvPicPr>
        <p:blipFill rotWithShape="1">
          <a:blip r:embed="rId5">
            <a:extLst>
              <a:ext uri="{28A0092B-C50C-407E-A947-70E740481C1C}">
                <a14:useLocalDpi xmlns:a14="http://schemas.microsoft.com/office/drawing/2010/main" val="0"/>
              </a:ext>
            </a:extLst>
          </a:blip>
          <a:srcRect l="19047" t="15936" r="30159" b="7010"/>
          <a:stretch/>
        </p:blipFill>
        <p:spPr bwMode="auto">
          <a:xfrm>
            <a:off x="2037841" y="3856017"/>
            <a:ext cx="1685925" cy="2557145"/>
          </a:xfrm>
          <a:prstGeom prst="rect">
            <a:avLst/>
          </a:prstGeom>
          <a:noFill/>
          <a:ln>
            <a:noFill/>
          </a:ln>
          <a:extLst>
            <a:ext uri="{53640926-AAD7-44D8-BBD7-CCE9431645EC}">
              <a14:shadowObscured xmlns:a14="http://schemas.microsoft.com/office/drawing/2010/main"/>
            </a:ext>
          </a:extLst>
        </p:spPr>
      </p:pic>
      <p:sp>
        <p:nvSpPr>
          <p:cNvPr id="3" name="テキスト ボックス 2"/>
          <p:cNvSpPr txBox="1"/>
          <p:nvPr/>
        </p:nvSpPr>
        <p:spPr>
          <a:xfrm>
            <a:off x="488583" y="3408248"/>
            <a:ext cx="595035" cy="584775"/>
          </a:xfrm>
          <a:prstGeom prst="rect">
            <a:avLst/>
          </a:prstGeom>
          <a:noFill/>
        </p:spPr>
        <p:txBody>
          <a:bodyPr wrap="none" rtlCol="0">
            <a:spAutoFit/>
          </a:bodyPr>
          <a:lstStyle/>
          <a:p>
            <a:r>
              <a:rPr kumimoji="1" lang="ja-JP" altLang="en-US" sz="3200" b="1" dirty="0" smtClean="0">
                <a:solidFill>
                  <a:srgbClr val="FF0000"/>
                </a:solidFill>
                <a:latin typeface="Meiryo UI" panose="020B0604030504040204" pitchFamily="50" charset="-128"/>
                <a:ea typeface="Meiryo UI" panose="020B0604030504040204" pitchFamily="50" charset="-128"/>
              </a:rPr>
              <a:t>〇</a:t>
            </a:r>
            <a:endParaRPr kumimoji="1" lang="ja-JP" altLang="en-US" sz="3200" b="1" dirty="0">
              <a:solidFill>
                <a:srgbClr val="FF0000"/>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139941" y="3403055"/>
            <a:ext cx="526106" cy="584775"/>
          </a:xfrm>
          <a:prstGeom prst="rect">
            <a:avLst/>
          </a:prstGeom>
          <a:noFill/>
        </p:spPr>
        <p:txBody>
          <a:bodyPr wrap="none" rtlCol="0">
            <a:spAutoFit/>
          </a:bodyPr>
          <a:lstStyle/>
          <a:p>
            <a:r>
              <a:rPr lang="en-US" altLang="ja-JP" sz="3200" b="1" dirty="0">
                <a:solidFill>
                  <a:schemeClr val="accent5"/>
                </a:solidFill>
                <a:latin typeface="Meiryo UI" panose="020B0604030504040204" pitchFamily="50" charset="-128"/>
                <a:ea typeface="Meiryo UI" panose="020B0604030504040204" pitchFamily="50" charset="-128"/>
              </a:rPr>
              <a:t>×</a:t>
            </a:r>
            <a:endParaRPr kumimoji="1" lang="ja-JP" altLang="en-US" sz="3200" b="1" dirty="0">
              <a:solidFill>
                <a:schemeClr val="accent5"/>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228868F-0BF5-4F87-8A94-00DF56ADA4E5}" type="slidenum">
              <a:rPr kumimoji="1" lang="ja-JP" altLang="en-US" smtClean="0"/>
              <a:t>7</a:t>
            </a:fld>
            <a:endParaRPr kumimoji="1" lang="ja-JP" altLang="en-US"/>
          </a:p>
        </p:txBody>
      </p:sp>
    </p:spTree>
    <p:extLst>
      <p:ext uri="{BB962C8B-B14F-4D97-AF65-F5344CB8AC3E}">
        <p14:creationId xmlns:p14="http://schemas.microsoft.com/office/powerpoint/2010/main" val="4098736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安全な作業は正しい服装と姿勢、報連相から</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67" y="1125000"/>
            <a:ext cx="2098983" cy="2160000"/>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4341" y="1125000"/>
            <a:ext cx="2098983" cy="2160000"/>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600" y="3260281"/>
            <a:ext cx="3080212" cy="2160000"/>
          </a:xfrm>
          <a:prstGeom prst="rect">
            <a:avLst/>
          </a:prstGeom>
        </p:spPr>
      </p:pic>
      <p:sp>
        <p:nvSpPr>
          <p:cNvPr id="14" name="強調線吹き出し 2 (枠付き) 13"/>
          <p:cNvSpPr/>
          <p:nvPr/>
        </p:nvSpPr>
        <p:spPr>
          <a:xfrm>
            <a:off x="4511987" y="4149000"/>
            <a:ext cx="4530928" cy="2088000"/>
          </a:xfrm>
          <a:prstGeom prst="accentBorderCallout2">
            <a:avLst>
              <a:gd name="adj1" fmla="val 25239"/>
              <a:gd name="adj2" fmla="val -1704"/>
              <a:gd name="adj3" fmla="val 25239"/>
              <a:gd name="adj4" fmla="val -7434"/>
              <a:gd name="adj5" fmla="val 9812"/>
              <a:gd name="adj6" fmla="val -14539"/>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異変</a:t>
            </a:r>
            <a:r>
              <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だけではなく、ミスやトラブルは速やかに報告しましょう。早期解決につながります。</a:t>
            </a:r>
          </a:p>
          <a:p>
            <a:pPr marL="285750" indent="-285750">
              <a:buFont typeface="Wingdings" panose="05000000000000000000" pitchFamily="2" charset="2"/>
              <a:buChar char="n"/>
            </a:pPr>
            <a:r>
              <a:rPr lang="en-US" altLang="ja-JP"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5W1H</a:t>
            </a:r>
            <a:r>
              <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を意識して正確に情報を連絡（伝達）しましょう。</a:t>
            </a:r>
          </a:p>
          <a:p>
            <a:pPr marL="285750" indent="-285750">
              <a:buFont typeface="Wingdings" panose="05000000000000000000" pitchFamily="2" charset="2"/>
              <a:buChar char="n"/>
            </a:pP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自分</a:t>
            </a:r>
            <a:r>
              <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で解決できない問題はそのままにせず周囲に相談しましょう。</a:t>
            </a:r>
          </a:p>
          <a:p>
            <a:pPr marL="285750" indent="-285750">
              <a:buFont typeface="Wingdings" panose="05000000000000000000" pitchFamily="2" charset="2"/>
              <a:buChar char="n"/>
            </a:pPr>
            <a:r>
              <a:rPr lang="ja-JP" altLang="en-US" sz="16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些細</a:t>
            </a:r>
            <a:r>
              <a:rPr lang="ja-JP" altLang="en-US" sz="16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なことであっても、異変を感じたら上司や警備会社、契約先などに報連相しましょう。</a:t>
            </a:r>
          </a:p>
        </p:txBody>
      </p:sp>
      <p:sp>
        <p:nvSpPr>
          <p:cNvPr id="16" name="コンテンツ プレースホルダー 15"/>
          <p:cNvSpPr>
            <a:spLocks noGrp="1"/>
          </p:cNvSpPr>
          <p:nvPr>
            <p:ph idx="1"/>
          </p:nvPr>
        </p:nvSpPr>
        <p:spPr>
          <a:xfrm>
            <a:off x="4787324" y="764999"/>
            <a:ext cx="4248676" cy="2495281"/>
          </a:xfrm>
        </p:spPr>
        <p:txBody>
          <a:bodyPr>
            <a:normAutofit fontScale="92500" lnSpcReduction="10000"/>
          </a:bodyPr>
          <a:lstStyle/>
          <a:p>
            <a:pPr marL="0" indent="0">
              <a:buNone/>
            </a:pPr>
            <a:r>
              <a:rPr kumimoji="1" lang="en-US" altLang="ja-JP" sz="1900" dirty="0" smtClean="0">
                <a:solidFill>
                  <a:srgbClr val="C00000"/>
                </a:solidFill>
              </a:rPr>
              <a:t>【</a:t>
            </a:r>
            <a:r>
              <a:rPr kumimoji="1" lang="ja-JP" altLang="en-US" sz="1900" dirty="0" smtClean="0">
                <a:solidFill>
                  <a:srgbClr val="C00000"/>
                </a:solidFill>
              </a:rPr>
              <a:t>報連相（ホウ・レン・ソウ）とは？</a:t>
            </a:r>
            <a:r>
              <a:rPr kumimoji="1" lang="en-US" altLang="ja-JP" sz="1900" dirty="0" smtClean="0">
                <a:solidFill>
                  <a:srgbClr val="C00000"/>
                </a:solidFill>
              </a:rPr>
              <a:t>】</a:t>
            </a:r>
          </a:p>
          <a:p>
            <a:r>
              <a:rPr kumimoji="1" lang="ja-JP" altLang="en-US" sz="1600" u="sng" dirty="0" smtClean="0"/>
              <a:t>報</a:t>
            </a:r>
            <a:r>
              <a:rPr kumimoji="1" lang="ja-JP" altLang="en-US" sz="1600" dirty="0" smtClean="0"/>
              <a:t>告（</a:t>
            </a:r>
            <a:r>
              <a:rPr kumimoji="1" lang="ja-JP" altLang="en-US" sz="1600" u="sng" dirty="0" smtClean="0"/>
              <a:t>ホウ</a:t>
            </a:r>
            <a:r>
              <a:rPr kumimoji="1" lang="ja-JP" altLang="en-US" sz="1600" dirty="0" smtClean="0"/>
              <a:t>コク）</a:t>
            </a:r>
            <a:endParaRPr kumimoji="1" lang="en-US" altLang="ja-JP" sz="1600" dirty="0" smtClean="0"/>
          </a:p>
          <a:p>
            <a:pPr marL="468000" lvl="1"/>
            <a:r>
              <a:rPr lang="ja-JP" altLang="en-US" sz="1400" dirty="0" smtClean="0"/>
              <a:t>業務担当者が、責任者などに対して</a:t>
            </a:r>
            <a:r>
              <a:rPr lang="ja-JP" altLang="en-US" sz="1400" dirty="0"/>
              <a:t>その進捗や結果など</a:t>
            </a:r>
            <a:r>
              <a:rPr lang="ja-JP" altLang="en-US" sz="1400"/>
              <a:t>を</a:t>
            </a:r>
            <a:r>
              <a:rPr lang="ja-JP" altLang="en-US" sz="1400" smtClean="0"/>
              <a:t>知らせる</a:t>
            </a:r>
            <a:r>
              <a:rPr lang="ja-JP" altLang="en-US" sz="1400" dirty="0"/>
              <a:t>ことを言います</a:t>
            </a:r>
            <a:r>
              <a:rPr lang="ja-JP" altLang="en-US" sz="1400" dirty="0" smtClean="0"/>
              <a:t>。</a:t>
            </a:r>
            <a:endParaRPr lang="en-US" altLang="ja-JP" sz="1400" dirty="0" smtClean="0"/>
          </a:p>
          <a:p>
            <a:r>
              <a:rPr kumimoji="1" lang="ja-JP" altLang="en-US" sz="1600" u="sng" dirty="0" smtClean="0"/>
              <a:t>連</a:t>
            </a:r>
            <a:r>
              <a:rPr kumimoji="1" lang="ja-JP" altLang="en-US" sz="1600" dirty="0" smtClean="0"/>
              <a:t>絡（</a:t>
            </a:r>
            <a:r>
              <a:rPr kumimoji="1" lang="ja-JP" altLang="en-US" sz="1600" u="sng" dirty="0" smtClean="0"/>
              <a:t>レン</a:t>
            </a:r>
            <a:r>
              <a:rPr kumimoji="1" lang="ja-JP" altLang="en-US" sz="1600" dirty="0" smtClean="0"/>
              <a:t>ラク）</a:t>
            </a:r>
            <a:endParaRPr kumimoji="1" lang="en-US" altLang="ja-JP" sz="1600" dirty="0" smtClean="0"/>
          </a:p>
          <a:p>
            <a:pPr marL="468000" lvl="1"/>
            <a:r>
              <a:rPr lang="ja-JP" altLang="en-US" sz="1400" dirty="0" smtClean="0"/>
              <a:t>業務中などで得られた共有すべき情報などを</a:t>
            </a:r>
            <a:r>
              <a:rPr lang="ja-JP" altLang="en-US" sz="1400" dirty="0"/>
              <a:t>関係者に知らせることです</a:t>
            </a:r>
            <a:r>
              <a:rPr lang="ja-JP" altLang="en-US" sz="1400" dirty="0" smtClean="0"/>
              <a:t>。</a:t>
            </a:r>
            <a:endParaRPr lang="en-US" altLang="ja-JP" sz="1400" dirty="0" smtClean="0"/>
          </a:p>
          <a:p>
            <a:r>
              <a:rPr kumimoji="1" lang="ja-JP" altLang="en-US" sz="1600" u="sng" dirty="0" smtClean="0"/>
              <a:t>相</a:t>
            </a:r>
            <a:r>
              <a:rPr kumimoji="1" lang="ja-JP" altLang="en-US" sz="1600" dirty="0" smtClean="0"/>
              <a:t>談（</a:t>
            </a:r>
            <a:r>
              <a:rPr kumimoji="1" lang="ja-JP" altLang="en-US" sz="1600" u="sng" dirty="0" smtClean="0"/>
              <a:t>ソウ</a:t>
            </a:r>
            <a:r>
              <a:rPr kumimoji="1" lang="ja-JP" altLang="en-US" sz="1600" dirty="0" smtClean="0"/>
              <a:t>ダン）</a:t>
            </a:r>
            <a:endParaRPr kumimoji="1" lang="en-US" altLang="ja-JP" sz="1600" dirty="0" smtClean="0"/>
          </a:p>
          <a:p>
            <a:pPr marL="468000" lvl="1"/>
            <a:r>
              <a:rPr lang="ja-JP" altLang="en-US" sz="1400" dirty="0"/>
              <a:t>判断</a:t>
            </a:r>
            <a:r>
              <a:rPr lang="ja-JP" altLang="en-US" sz="1400" dirty="0" smtClean="0"/>
              <a:t>を求められたり、判断に迷うなどの場合などに意見やアドバイスを求めることです。</a:t>
            </a:r>
            <a:endParaRPr kumimoji="1" lang="ja-JP" altLang="en-US" sz="1400" dirty="0"/>
          </a:p>
        </p:txBody>
      </p:sp>
      <p:sp>
        <p:nvSpPr>
          <p:cNvPr id="4" name="スライド番号プレースホルダー 3"/>
          <p:cNvSpPr>
            <a:spLocks noGrp="1"/>
          </p:cNvSpPr>
          <p:nvPr>
            <p:ph type="sldNum" sz="quarter" idx="12"/>
          </p:nvPr>
        </p:nvSpPr>
        <p:spPr/>
        <p:txBody>
          <a:bodyPr/>
          <a:lstStyle/>
          <a:p>
            <a:fld id="{1228868F-0BF5-4F87-8A94-00DF56ADA4E5}" type="slidenum">
              <a:rPr kumimoji="1" lang="ja-JP" altLang="en-US" smtClean="0"/>
              <a:t>8</a:t>
            </a:fld>
            <a:endParaRPr kumimoji="1" lang="ja-JP" altLang="en-US"/>
          </a:p>
        </p:txBody>
      </p:sp>
    </p:spTree>
    <p:extLst>
      <p:ext uri="{BB962C8B-B14F-4D97-AF65-F5344CB8AC3E}">
        <p14:creationId xmlns:p14="http://schemas.microsoft.com/office/powerpoint/2010/main" val="2240245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3105212"/>
            <a:ext cx="8355834" cy="151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警備指令書を確認し遵守しましょう</a:t>
            </a:r>
            <a:endParaRPr kumimoji="1"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5526675"/>
          </a:xfrm>
        </p:spPr>
        <p:txBody>
          <a:bodyPr>
            <a:normAutofit/>
          </a:bodyPr>
          <a:lstStyle/>
          <a:p>
            <a:r>
              <a:rPr kumimoji="1" lang="ja-JP" altLang="en-US" dirty="0" smtClean="0"/>
              <a:t>警備計画書</a:t>
            </a:r>
            <a:endParaRPr kumimoji="1" lang="en-US" altLang="ja-JP" dirty="0" smtClean="0"/>
          </a:p>
          <a:p>
            <a:pPr marL="468000" lvl="1"/>
            <a:r>
              <a:rPr lang="ja-JP" altLang="en-US" dirty="0"/>
              <a:t>警備実務の具体的な内容を定めたものです</a:t>
            </a:r>
            <a:r>
              <a:rPr lang="ja-JP" altLang="en-US" dirty="0" smtClean="0"/>
              <a:t>。</a:t>
            </a:r>
            <a:endParaRPr lang="en-US" altLang="ja-JP" dirty="0" smtClean="0"/>
          </a:p>
          <a:p>
            <a:pPr marL="468000" lvl="1"/>
            <a:r>
              <a:rPr lang="ja-JP" altLang="en-US" dirty="0" smtClean="0"/>
              <a:t>警備</a:t>
            </a:r>
            <a:r>
              <a:rPr lang="ja-JP" altLang="en-US" dirty="0"/>
              <a:t>実務の実施に際しては、この警備計画書に基づいて各警備員への警備指令書（警備指示書）が作成されています</a:t>
            </a:r>
            <a:r>
              <a:rPr lang="ja-JP" altLang="en-US" dirty="0" smtClean="0"/>
              <a:t>。</a:t>
            </a:r>
            <a:endParaRPr lang="en-US" altLang="ja-JP" dirty="0" smtClean="0"/>
          </a:p>
          <a:p>
            <a:pPr marL="468000" lvl="1"/>
            <a:endParaRPr lang="en-US" altLang="ja-JP" sz="2000" dirty="0" smtClean="0"/>
          </a:p>
          <a:p>
            <a:pPr marL="10800"/>
            <a:r>
              <a:rPr kumimoji="1" lang="ja-JP" altLang="en-US" dirty="0" smtClean="0"/>
              <a:t>警備</a:t>
            </a:r>
            <a:r>
              <a:rPr kumimoji="1" lang="ja-JP" altLang="en-US" dirty="0"/>
              <a:t>指</a:t>
            </a:r>
            <a:r>
              <a:rPr kumimoji="1" lang="ja-JP" altLang="en-US" dirty="0" smtClean="0"/>
              <a:t>令書</a:t>
            </a:r>
            <a:endParaRPr kumimoji="1" lang="en-US" altLang="ja-JP" dirty="0" smtClean="0"/>
          </a:p>
          <a:p>
            <a:pPr marL="468000" lvl="1"/>
            <a:r>
              <a:rPr lang="ja-JP" altLang="en-US" dirty="0" smtClean="0"/>
              <a:t>警備</a:t>
            </a:r>
            <a:r>
              <a:rPr lang="ja-JP" altLang="en-US" dirty="0"/>
              <a:t>の内容や手順、巡回ルート、緊急時の対応方法などが明記</a:t>
            </a:r>
            <a:r>
              <a:rPr lang="ja-JP" altLang="en-US" dirty="0" smtClean="0"/>
              <a:t>されたものです。</a:t>
            </a:r>
            <a:endParaRPr lang="en-US" altLang="ja-JP" dirty="0" smtClean="0"/>
          </a:p>
          <a:p>
            <a:pPr marL="468000" lvl="1"/>
            <a:r>
              <a:rPr lang="ja-JP" altLang="en-US" dirty="0" smtClean="0"/>
              <a:t>警備業務の</a:t>
            </a:r>
            <a:r>
              <a:rPr lang="ja-JP" altLang="en-US" dirty="0"/>
              <a:t>実施にあたり</a:t>
            </a:r>
            <a:r>
              <a:rPr lang="ja-JP" altLang="en-US" dirty="0" smtClean="0"/>
              <a:t>、記載の内容及び注意</a:t>
            </a:r>
            <a:r>
              <a:rPr lang="ja-JP" altLang="en-US" dirty="0"/>
              <a:t>事項など</a:t>
            </a:r>
            <a:r>
              <a:rPr lang="ja-JP" altLang="en-US" dirty="0" smtClean="0"/>
              <a:t>を十分に理解するとともに、</a:t>
            </a:r>
            <a:r>
              <a:rPr lang="ja-JP" altLang="en-US" b="1" u="sng" dirty="0">
                <a:solidFill>
                  <a:srgbClr val="F24F4F"/>
                </a:solidFill>
              </a:rPr>
              <a:t>警備指示書の順守</a:t>
            </a:r>
            <a:r>
              <a:rPr lang="ja-JP" altLang="en-US" dirty="0"/>
              <a:t>を</a:t>
            </a:r>
            <a:r>
              <a:rPr lang="ja-JP" altLang="en-US" dirty="0" smtClean="0"/>
              <a:t>徹底しましょう。</a:t>
            </a:r>
            <a:endParaRPr kumimoji="1" lang="ja-JP" altLang="en-US" dirty="0"/>
          </a:p>
        </p:txBody>
      </p:sp>
      <p:sp>
        <p:nvSpPr>
          <p:cNvPr id="11" name="角丸四角形吹き出し 10"/>
          <p:cNvSpPr/>
          <p:nvPr/>
        </p:nvSpPr>
        <p:spPr>
          <a:xfrm>
            <a:off x="4139999" y="4797000"/>
            <a:ext cx="4536001" cy="1188000"/>
          </a:xfrm>
          <a:prstGeom prst="wedgeRoundRectCallout">
            <a:avLst>
              <a:gd name="adj1" fmla="val -28378"/>
              <a:gd name="adj2" fmla="val -7267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守るべきルールや手順を守らずに労働災害に至った事例が多発！</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228868F-0BF5-4F87-8A94-00DF56ADA4E5}" type="slidenum">
              <a:rPr kumimoji="1" lang="ja-JP" altLang="en-US" smtClean="0"/>
              <a:t>9</a:t>
            </a:fld>
            <a:endParaRPr kumimoji="1" lang="ja-JP" altLang="en-US"/>
          </a:p>
        </p:txBody>
      </p:sp>
    </p:spTree>
    <p:extLst>
      <p:ext uri="{BB962C8B-B14F-4D97-AF65-F5344CB8AC3E}">
        <p14:creationId xmlns:p14="http://schemas.microsoft.com/office/powerpoint/2010/main" val="2325098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MHIR仕様">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IR仕様" id="{05344C92-AC6A-4493-8C0E-E7C17A05DCD7}" vid="{55D99DC7-8333-4294-BB2F-D433CAFD001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MHIR仕様</Template>
  <TotalTime>1109</TotalTime>
  <Words>3978</Words>
  <PresentationFormat>画面に合わせる (4:3)</PresentationFormat>
  <Paragraphs>397</Paragraphs>
  <Slides>31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31</vt:i4>
      </vt:variant>
    </vt:vector>
  </HeadingPairs>
  <TitlesOfParts>
    <vt:vector size="39" baseType="lpstr">
      <vt:lpstr>Futura Md</vt:lpstr>
      <vt:lpstr>Meiryo UI</vt:lpstr>
      <vt:lpstr>ＭＳ Ｐゴシック</vt:lpstr>
      <vt:lpstr>メイリオ</vt:lpstr>
      <vt:lpstr>Arial</vt:lpstr>
      <vt:lpstr>Calibri</vt:lpstr>
      <vt:lpstr>Wingdings</vt:lpstr>
      <vt:lpstr>MHIR仕様</vt:lpstr>
      <vt:lpstr>安全かつ健康的に働くために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2020-02-10T09:16:03Z</cp:lastPrinted>
  <dcterms:created xsi:type="dcterms:W3CDTF">2019-10-29T11:12:42Z</dcterms:created>
  <dcterms:modified xsi:type="dcterms:W3CDTF">2020-03-24T06:41:39Z</dcterms:modified>
</cp:coreProperties>
</file>