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1" r:id="rId2"/>
    <p:sldId id="363" r:id="rId3"/>
    <p:sldId id="289" r:id="rId4"/>
    <p:sldId id="336" r:id="rId5"/>
    <p:sldId id="337" r:id="rId6"/>
    <p:sldId id="364" r:id="rId7"/>
    <p:sldId id="365" r:id="rId8"/>
    <p:sldId id="339" r:id="rId9"/>
    <p:sldId id="340" r:id="rId10"/>
    <p:sldId id="344" r:id="rId11"/>
    <p:sldId id="345" r:id="rId12"/>
    <p:sldId id="366" r:id="rId13"/>
    <p:sldId id="374" r:id="rId14"/>
    <p:sldId id="375" r:id="rId15"/>
    <p:sldId id="346" r:id="rId16"/>
    <p:sldId id="347" r:id="rId17"/>
    <p:sldId id="381" r:id="rId18"/>
    <p:sldId id="378" r:id="rId19"/>
    <p:sldId id="379" r:id="rId20"/>
    <p:sldId id="380" r:id="rId21"/>
    <p:sldId id="350" r:id="rId22"/>
    <p:sldId id="351" r:id="rId23"/>
    <p:sldId id="376" r:id="rId24"/>
    <p:sldId id="377" r:id="rId25"/>
    <p:sldId id="373" r:id="rId26"/>
    <p:sldId id="359" r:id="rId27"/>
    <p:sldId id="360" r:id="rId28"/>
    <p:sldId id="361" r:id="rId29"/>
    <p:sldId id="362" r:id="rId30"/>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CC"/>
    <a:srgbClr val="FFCC00"/>
    <a:srgbClr val="99CCFF"/>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91" autoAdjust="0"/>
    <p:restoredTop sz="94590" autoAdjust="0"/>
  </p:normalViewPr>
  <p:slideViewPr>
    <p:cSldViewPr>
      <p:cViewPr varScale="1">
        <p:scale>
          <a:sx n="68" d="100"/>
          <a:sy n="68" d="100"/>
        </p:scale>
        <p:origin x="-1302"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6" y="2"/>
            <a:ext cx="2918831" cy="493316"/>
          </a:xfrm>
          <a:prstGeom prst="rect">
            <a:avLst/>
          </a:prstGeom>
        </p:spPr>
        <p:txBody>
          <a:bodyPr vert="horz" lIns="91423" tIns="45712" rIns="91423" bIns="45712" rtlCol="0"/>
          <a:lstStyle>
            <a:lvl1pPr algn="r">
              <a:defRPr sz="1200"/>
            </a:lvl1pPr>
          </a:lstStyle>
          <a:p>
            <a:fld id="{D95B7262-B3D8-4D0B-8E0A-45066E572441}" type="datetimeFigureOut">
              <a:rPr kumimoji="1" lang="ja-JP" altLang="en-US" smtClean="0"/>
              <a:pPr/>
              <a:t>2019/2/27</a:t>
            </a:fld>
            <a:endParaRPr kumimoji="1" lang="ja-JP" altLang="en-US"/>
          </a:p>
        </p:txBody>
      </p:sp>
      <p:sp>
        <p:nvSpPr>
          <p:cNvPr id="4" name="フッター プレースホルダー 3"/>
          <p:cNvSpPr>
            <a:spLocks noGrp="1"/>
          </p:cNvSpPr>
          <p:nvPr>
            <p:ph type="ftr" sz="quarter" idx="2"/>
          </p:nvPr>
        </p:nvSpPr>
        <p:spPr>
          <a:xfrm>
            <a:off x="3" y="9371287"/>
            <a:ext cx="2918831" cy="493316"/>
          </a:xfrm>
          <a:prstGeom prst="rect">
            <a:avLst/>
          </a:prstGeom>
        </p:spPr>
        <p:txBody>
          <a:bodyPr vert="horz" lIns="91423" tIns="45712" rIns="91423"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6" y="9371287"/>
            <a:ext cx="2918831" cy="493316"/>
          </a:xfrm>
          <a:prstGeom prst="rect">
            <a:avLst/>
          </a:prstGeom>
        </p:spPr>
        <p:txBody>
          <a:bodyPr vert="horz" lIns="91423" tIns="45712" rIns="91423" bIns="45712" rtlCol="0" anchor="b"/>
          <a:lstStyle>
            <a:lvl1pPr algn="r">
              <a:defRPr sz="1200"/>
            </a:lvl1pPr>
          </a:lstStyle>
          <a:p>
            <a:fld id="{B50DE259-8F01-4AB9-83D5-E3C021AA63C2}" type="slidenum">
              <a:rPr kumimoji="1" lang="ja-JP" altLang="en-US" smtClean="0"/>
              <a:pPr/>
              <a:t>‹#›</a:t>
            </a:fld>
            <a:endParaRPr kumimoji="1" lang="ja-JP" altLang="en-US"/>
          </a:p>
        </p:txBody>
      </p:sp>
    </p:spTree>
    <p:extLst>
      <p:ext uri="{BB962C8B-B14F-4D97-AF65-F5344CB8AC3E}">
        <p14:creationId xmlns:p14="http://schemas.microsoft.com/office/powerpoint/2010/main" val="7464596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18831" cy="493316"/>
          </a:xfrm>
          <a:prstGeom prst="rect">
            <a:avLst/>
          </a:prstGeom>
        </p:spPr>
        <p:txBody>
          <a:bodyPr vert="horz" lIns="91423" tIns="45712" rIns="91423"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2"/>
            <a:ext cx="2918831" cy="493316"/>
          </a:xfrm>
          <a:prstGeom prst="rect">
            <a:avLst/>
          </a:prstGeom>
        </p:spPr>
        <p:txBody>
          <a:bodyPr vert="horz" lIns="91423" tIns="45712" rIns="91423" bIns="45712" rtlCol="0"/>
          <a:lstStyle>
            <a:lvl1pPr algn="r">
              <a:defRPr sz="1200"/>
            </a:lvl1pPr>
          </a:lstStyle>
          <a:p>
            <a:fld id="{025171F1-5164-480A-97A8-F69C2ED04A11}" type="datetimeFigureOut">
              <a:rPr kumimoji="1" lang="ja-JP" altLang="en-US" smtClean="0"/>
              <a:pPr/>
              <a:t>2019/2/27</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23" tIns="45712" rIns="91423" bIns="45712" rtlCol="0" anchor="ctr"/>
          <a:lstStyle/>
          <a:p>
            <a:endParaRPr lang="ja-JP" altLang="en-US"/>
          </a:p>
        </p:txBody>
      </p:sp>
      <p:sp>
        <p:nvSpPr>
          <p:cNvPr id="5" name="ノート プレースホルダー 4"/>
          <p:cNvSpPr>
            <a:spLocks noGrp="1"/>
          </p:cNvSpPr>
          <p:nvPr>
            <p:ph type="body" sz="quarter" idx="3"/>
          </p:nvPr>
        </p:nvSpPr>
        <p:spPr>
          <a:xfrm>
            <a:off x="673578" y="4686500"/>
            <a:ext cx="5388610" cy="4439841"/>
          </a:xfrm>
          <a:prstGeom prst="rect">
            <a:avLst/>
          </a:prstGeom>
        </p:spPr>
        <p:txBody>
          <a:bodyPr vert="horz" lIns="91423" tIns="45712" rIns="91423"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7"/>
            <a:ext cx="2918831" cy="493316"/>
          </a:xfrm>
          <a:prstGeom prst="rect">
            <a:avLst/>
          </a:prstGeom>
        </p:spPr>
        <p:txBody>
          <a:bodyPr vert="horz" lIns="91423" tIns="45712" rIns="91423"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7"/>
            <a:ext cx="2918831" cy="493316"/>
          </a:xfrm>
          <a:prstGeom prst="rect">
            <a:avLst/>
          </a:prstGeom>
        </p:spPr>
        <p:txBody>
          <a:bodyPr vert="horz" lIns="91423" tIns="45712" rIns="91423" bIns="45712" rtlCol="0" anchor="b"/>
          <a:lstStyle>
            <a:lvl1pPr algn="r">
              <a:defRPr sz="1200"/>
            </a:lvl1pPr>
          </a:lstStyle>
          <a:p>
            <a:fld id="{F15D19CC-259D-4E7D-8FA0-3520727AB6EE}" type="slidenum">
              <a:rPr kumimoji="1" lang="ja-JP" altLang="en-US" smtClean="0"/>
              <a:pPr/>
              <a:t>‹#›</a:t>
            </a:fld>
            <a:endParaRPr kumimoji="1" lang="ja-JP" altLang="en-US"/>
          </a:p>
        </p:txBody>
      </p:sp>
    </p:spTree>
    <p:extLst>
      <p:ext uri="{BB962C8B-B14F-4D97-AF65-F5344CB8AC3E}">
        <p14:creationId xmlns:p14="http://schemas.microsoft.com/office/powerpoint/2010/main" val="42052838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5D19CC-259D-4E7D-8FA0-3520727AB6EE}" type="slidenum">
              <a:rPr kumimoji="1" lang="ja-JP" altLang="en-US" smtClean="0"/>
              <a:pPr/>
              <a:t>4</a:t>
            </a:fld>
            <a:endParaRPr kumimoji="1" lang="ja-JP" altLang="en-US"/>
          </a:p>
        </p:txBody>
      </p:sp>
    </p:spTree>
    <p:extLst>
      <p:ext uri="{BB962C8B-B14F-4D97-AF65-F5344CB8AC3E}">
        <p14:creationId xmlns:p14="http://schemas.microsoft.com/office/powerpoint/2010/main" val="1413804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5D19CC-259D-4E7D-8FA0-3520727AB6EE}" type="slidenum">
              <a:rPr kumimoji="1" lang="ja-JP" altLang="en-US" smtClean="0"/>
              <a:pPr/>
              <a:t>8</a:t>
            </a:fld>
            <a:endParaRPr kumimoji="1" lang="ja-JP" altLang="en-US"/>
          </a:p>
        </p:txBody>
      </p:sp>
    </p:spTree>
    <p:extLst>
      <p:ext uri="{BB962C8B-B14F-4D97-AF65-F5344CB8AC3E}">
        <p14:creationId xmlns:p14="http://schemas.microsoft.com/office/powerpoint/2010/main" val="138137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15D19CC-259D-4E7D-8FA0-3520727AB6EE}" type="slidenum">
              <a:rPr kumimoji="1" lang="ja-JP" altLang="en-US" smtClean="0"/>
              <a:pPr/>
              <a:t>14</a:t>
            </a:fld>
            <a:endParaRPr kumimoji="1" lang="ja-JP" altLang="en-US"/>
          </a:p>
        </p:txBody>
      </p:sp>
    </p:spTree>
    <p:extLst>
      <p:ext uri="{BB962C8B-B14F-4D97-AF65-F5344CB8AC3E}">
        <p14:creationId xmlns:p14="http://schemas.microsoft.com/office/powerpoint/2010/main" val="1230062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15D19CC-259D-4E7D-8FA0-3520727AB6EE}"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218529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5D19CC-259D-4E7D-8FA0-3520727AB6EE}"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2867598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15D19CC-259D-4E7D-8FA0-3520727AB6EE}" type="slidenum">
              <a:rPr kumimoji="1" lang="ja-JP" altLang="en-US" smtClean="0"/>
              <a:pPr/>
              <a:t>22</a:t>
            </a:fld>
            <a:endParaRPr kumimoji="1" lang="ja-JP" altLang="en-US"/>
          </a:p>
        </p:txBody>
      </p:sp>
    </p:spTree>
    <p:extLst>
      <p:ext uri="{BB962C8B-B14F-4D97-AF65-F5344CB8AC3E}">
        <p14:creationId xmlns:p14="http://schemas.microsoft.com/office/powerpoint/2010/main" val="1803881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38721F7-8C42-40D3-9381-219FEBF1EA80}" type="datetime1">
              <a:rPr kumimoji="1" lang="ja-JP" altLang="en-US" smtClean="0"/>
              <a:t>2019/2/27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D7DEABFC-4E7D-40E4-BEFB-DE80B273D718}" type="datetime1">
              <a:rPr kumimoji="1" lang="ja-JP" altLang="en-US" smtClean="0"/>
              <a:t>2019/2/27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EEEF51C-B6E1-47C4-A2A1-FB8989EBADFC}" type="datetime1">
              <a:rPr kumimoji="1" lang="ja-JP" altLang="en-US" smtClean="0"/>
              <a:t>2019/2/27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B74B54B-4609-455F-AB10-D03C16728775}" type="datetime1">
              <a:rPr kumimoji="1" lang="ja-JP" altLang="en-US" smtClean="0"/>
              <a:t>2019/2/27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7728A5D8-6EB1-4932-9CF2-5EF97C47D0F9}" type="datetime1">
              <a:rPr kumimoji="1" lang="ja-JP" altLang="en-US" smtClean="0"/>
              <a:t>2019/2/27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36E5F337-3A54-4977-A08A-F50BF084913E}" type="datetime1">
              <a:rPr kumimoji="1" lang="ja-JP" altLang="en-US" smtClean="0"/>
              <a:t>2019/2/27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5CF2B45A-D824-43AF-8AC9-6D6EAE2AE0C9}" type="datetime1">
              <a:rPr kumimoji="1" lang="ja-JP" altLang="en-US" smtClean="0"/>
              <a:t>2019/2/27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2D01178B-4680-4A89-98FF-FCBA7378A46B}" type="datetime1">
              <a:rPr kumimoji="1" lang="ja-JP" altLang="en-US" smtClean="0"/>
              <a:t>2019/2/27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8D42216-3EEC-460A-9875-076E52A9CEB8}" type="datetime1">
              <a:rPr kumimoji="1" lang="ja-JP" altLang="en-US" smtClean="0"/>
              <a:t>2019/2/27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734A9C1-9F15-45EA-8E3A-9F8780269871}" type="datetime1">
              <a:rPr kumimoji="1" lang="ja-JP" altLang="en-US" smtClean="0"/>
              <a:t>2019/2/27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412EADF6-8B87-440D-96D0-97323BEB82D8}" type="datetime1">
              <a:rPr kumimoji="1" lang="ja-JP" altLang="en-US" smtClean="0"/>
              <a:t>2019/2/27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94AA4217-AB25-474B-8523-140E3806D2F1}"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F4B32D-69A2-41C8-9E61-03336F656E51}" type="datetime1">
              <a:rPr kumimoji="1" lang="ja-JP" altLang="en-US" smtClean="0"/>
              <a:t>2019/2/27</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A4217-AB25-474B-8523-140E3806D2F1}"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gif"/></Relationships>
</file>

<file path=ppt/slides/_rels/slide1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9.gif"/><Relationship Id="rId4" Type="http://schemas.openxmlformats.org/officeDocument/2006/relationships/image" Target="../media/image3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gif"/><Relationship Id="rId1" Type="http://schemas.openxmlformats.org/officeDocument/2006/relationships/slideLayout" Target="../slideLayouts/slideLayout2.xml"/><Relationship Id="rId4" Type="http://schemas.openxmlformats.org/officeDocument/2006/relationships/image" Target="../media/image5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13.gif"/><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xmlns="" id="{ECC8DC9F-64C0-49B9-AE59-B52478A04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2793256"/>
            <a:ext cx="3535958" cy="2651968"/>
          </a:xfrm>
          <a:prstGeom prst="rect">
            <a:avLst/>
          </a:prstGeom>
        </p:spPr>
      </p:pic>
      <p:sp>
        <p:nvSpPr>
          <p:cNvPr id="2" name="正方形/長方形 1"/>
          <p:cNvSpPr/>
          <p:nvPr/>
        </p:nvSpPr>
        <p:spPr>
          <a:xfrm>
            <a:off x="899592" y="1431941"/>
            <a:ext cx="7446467" cy="792087"/>
          </a:xfrm>
          <a:prstGeom prst="rect">
            <a:avLst/>
          </a:prstGeom>
          <a:blipFill>
            <a:blip r:embed="rId3" cstate="print"/>
            <a:tile tx="0" ty="0" sx="100000" sy="100000" flip="none" algn="tl"/>
          </a:blipFill>
          <a:ln w="19050">
            <a:solidFill>
              <a:schemeClr val="bg1">
                <a:lumMod val="50000"/>
              </a:schemeClr>
            </a:solidFill>
          </a:ln>
          <a:effectLst>
            <a:outerShdw blurRad="50800" dist="190500" dir="2700000" algn="tl" rotWithShape="0">
              <a:prstClr val="black">
                <a:alpha val="40000"/>
              </a:prstClr>
            </a:outerShdw>
          </a:effectLst>
        </p:spPr>
        <p:txBody>
          <a:bodyPr wrap="square" anchor="ctr" anchorCtr="0">
            <a:noAutofit/>
          </a:bodyPr>
          <a:lstStyle/>
          <a:p>
            <a:pPr algn="ctr"/>
            <a:r>
              <a:rPr lang="ja-JP" altLang="en-US" sz="3600" b="1" dirty="0">
                <a:solidFill>
                  <a:srgbClr val="0000CC"/>
                </a:solidFill>
                <a:latin typeface="メイリオ" pitchFamily="50" charset="-128"/>
                <a:ea typeface="メイリオ" pitchFamily="50" charset="-128"/>
                <a:cs typeface="メイリオ" pitchFamily="50" charset="-128"/>
              </a:rPr>
              <a:t>安全・健康で働くために</a:t>
            </a:r>
            <a:endParaRPr lang="en-US" altLang="ja-JP" sz="3600" b="1" dirty="0">
              <a:solidFill>
                <a:srgbClr val="0000CC"/>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899592" y="908720"/>
            <a:ext cx="5976664" cy="492443"/>
          </a:xfrm>
          <a:prstGeom prst="rect">
            <a:avLst/>
          </a:prstGeom>
          <a:noFill/>
        </p:spPr>
        <p:txBody>
          <a:bodyPr wrap="square" rtlCol="0">
            <a:spAutoFit/>
          </a:bodyPr>
          <a:lstStyle/>
          <a:p>
            <a:r>
              <a:rPr lang="ja-JP" altLang="en-US" sz="2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産業廃棄物処理業</a:t>
            </a:r>
            <a:r>
              <a:rPr kumimoji="1" lang="ja-JP" altLang="en-US" sz="2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で働くみなさんへ</a:t>
            </a:r>
          </a:p>
        </p:txBody>
      </p:sp>
      <p:pic>
        <p:nvPicPr>
          <p:cNvPr id="7" name="図 6">
            <a:extLst>
              <a:ext uri="{FF2B5EF4-FFF2-40B4-BE49-F238E27FC236}">
                <a16:creationId xmlns:a16="http://schemas.microsoft.com/office/drawing/2014/main" xmlns="" id="{642A8D6D-3EA4-4EC0-A4C3-1FB3FA034D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3306663"/>
            <a:ext cx="4618511" cy="3290689"/>
          </a:xfrm>
          <a:prstGeom prst="rect">
            <a:avLst/>
          </a:prstGeom>
        </p:spPr>
      </p:pic>
      <p:sp>
        <p:nvSpPr>
          <p:cNvPr id="3" name="スライド番号プレースホルダー 2"/>
          <p:cNvSpPr>
            <a:spLocks noGrp="1"/>
          </p:cNvSpPr>
          <p:nvPr>
            <p:ph type="sldNum" sz="quarter" idx="12"/>
          </p:nvPr>
        </p:nvSpPr>
        <p:spPr>
          <a:xfrm>
            <a:off x="3556025" y="6414789"/>
            <a:ext cx="2133600" cy="365125"/>
          </a:xfrm>
        </p:spPr>
        <p:txBody>
          <a:bodyPr/>
          <a:lstStyle/>
          <a:p>
            <a:pPr algn="ctr"/>
            <a:fld id="{94AA4217-AB25-474B-8523-140E3806D2F1}" type="slidenum">
              <a:rPr kumimoji="1" lang="ja-JP" altLang="en-US" smtClean="0"/>
              <a:pPr algn="ctr"/>
              <a:t>1</a:t>
            </a:fld>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404812" y="205060"/>
            <a:ext cx="5607347" cy="487636"/>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b="1" dirty="0">
                <a:solidFill>
                  <a:schemeClr val="bg1"/>
                </a:solidFill>
                <a:latin typeface="ＭＳ ゴシック" pitchFamily="49" charset="-128"/>
                <a:ea typeface="ＭＳ ゴシック" pitchFamily="49" charset="-128"/>
                <a:cs typeface="Arial" charset="0"/>
              </a:rPr>
              <a:t>ポイント４　決められた作業手順を守る！</a:t>
            </a:r>
            <a:endParaRPr lang="ja-JP" altLang="en-US" b="1" dirty="0">
              <a:solidFill>
                <a:schemeClr val="bg1"/>
              </a:solidFill>
              <a:ea typeface="ＭＳ ゴシック" pitchFamily="49" charset="-128"/>
              <a:cs typeface="Arial" charset="0"/>
            </a:endParaRPr>
          </a:p>
        </p:txBody>
      </p:sp>
      <p:sp>
        <p:nvSpPr>
          <p:cNvPr id="5" name="Rectangle 10"/>
          <p:cNvSpPr>
            <a:spLocks noChangeArrowheads="1"/>
          </p:cNvSpPr>
          <p:nvPr/>
        </p:nvSpPr>
        <p:spPr bwMode="auto">
          <a:xfrm>
            <a:off x="548680" y="1784648"/>
            <a:ext cx="8271792" cy="1788368"/>
          </a:xfrm>
          <a:prstGeom prst="rect">
            <a:avLst/>
          </a:prstGeom>
          <a:solidFill>
            <a:schemeClr val="accent3">
              <a:lumMod val="20000"/>
              <a:lumOff val="80000"/>
            </a:schemeClr>
          </a:solidFill>
          <a:ln w="28575">
            <a:solidFill>
              <a:srgbClr val="0000CC"/>
            </a:solidFill>
            <a:miter lim="800000"/>
            <a:headEnd/>
            <a:tailEnd/>
          </a:ln>
          <a:effectLst/>
        </p:spPr>
        <p:txBody>
          <a:bodyPr tIns="108000" rIns="72000" bIns="72000" anchor="ctr"/>
          <a:lstStyle/>
          <a:p>
            <a:pPr marL="358775" indent="-358775" fontAlgn="auto">
              <a:spcBef>
                <a:spcPts val="9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　定められた</a:t>
            </a:r>
            <a:r>
              <a:rPr lang="ja-JP" altLang="en-US" sz="1600" dirty="0">
                <a:solidFill>
                  <a:srgbClr val="C00000"/>
                </a:solidFill>
                <a:latin typeface="メイリオ" pitchFamily="50" charset="-128"/>
                <a:ea typeface="メイリオ" pitchFamily="50" charset="-128"/>
                <a:cs typeface="メイリオ" pitchFamily="50" charset="-128"/>
              </a:rPr>
              <a:t>作業手順</a:t>
            </a:r>
            <a:r>
              <a:rPr lang="ja-JP" altLang="en-US" sz="1600" dirty="0">
                <a:latin typeface="メイリオ" pitchFamily="50" charset="-128"/>
                <a:ea typeface="メイリオ" pitchFamily="50" charset="-128"/>
                <a:cs typeface="メイリオ" pitchFamily="50" charset="-128"/>
              </a:rPr>
              <a:t>（作業標準）をきちんと守る。</a:t>
            </a:r>
            <a:endParaRPr lang="en-US" altLang="ja-JP" sz="1600" dirty="0">
              <a:latin typeface="メイリオ" pitchFamily="50" charset="-128"/>
              <a:ea typeface="メイリオ" pitchFamily="50" charset="-128"/>
              <a:cs typeface="メイリオ" pitchFamily="50" charset="-128"/>
            </a:endParaRPr>
          </a:p>
          <a:p>
            <a:pPr marL="358775" indent="-358775" fontAlgn="auto">
              <a:spcBef>
                <a:spcPts val="9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　作業手順書に示されている作業手順を</a:t>
            </a:r>
            <a:r>
              <a:rPr lang="ja-JP" altLang="en-US" sz="1600" dirty="0">
                <a:solidFill>
                  <a:srgbClr val="C00000"/>
                </a:solidFill>
                <a:latin typeface="メイリオ" pitchFamily="50" charset="-128"/>
                <a:ea typeface="メイリオ" pitchFamily="50" charset="-128"/>
                <a:cs typeface="メイリオ" pitchFamily="50" charset="-128"/>
              </a:rPr>
              <a:t>繰り返し練習</a:t>
            </a:r>
            <a:r>
              <a:rPr lang="ja-JP" altLang="en-US" sz="1600" dirty="0">
                <a:latin typeface="メイリオ" pitchFamily="50" charset="-128"/>
                <a:ea typeface="メイリオ" pitchFamily="50" charset="-128"/>
                <a:cs typeface="メイリオ" pitchFamily="50" charset="-128"/>
              </a:rPr>
              <a:t>し体得する。</a:t>
            </a:r>
            <a:endParaRPr lang="en-US" altLang="ja-JP" sz="1600" dirty="0">
              <a:latin typeface="メイリオ" pitchFamily="50" charset="-128"/>
              <a:ea typeface="メイリオ" pitchFamily="50" charset="-128"/>
              <a:cs typeface="メイリオ" pitchFamily="50" charset="-128"/>
            </a:endParaRPr>
          </a:p>
          <a:p>
            <a:pPr marL="358775" indent="-358775" fontAlgn="auto">
              <a:spcBef>
                <a:spcPts val="9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　安全上</a:t>
            </a:r>
            <a:r>
              <a:rPr lang="ja-JP" altLang="en-US" sz="1600" dirty="0">
                <a:solidFill>
                  <a:srgbClr val="C00000"/>
                </a:solidFill>
                <a:latin typeface="メイリオ" pitchFamily="50" charset="-128"/>
                <a:ea typeface="メイリオ" pitchFamily="50" charset="-128"/>
                <a:cs typeface="メイリオ" pitchFamily="50" charset="-128"/>
              </a:rPr>
              <a:t>やるべきこと</a:t>
            </a:r>
            <a:r>
              <a:rPr lang="ja-JP" altLang="en-US" sz="1600" dirty="0">
                <a:latin typeface="メイリオ" pitchFamily="50" charset="-128"/>
                <a:ea typeface="メイリオ" pitchFamily="50" charset="-128"/>
                <a:cs typeface="メイリオ" pitchFamily="50" charset="-128"/>
              </a:rPr>
              <a:t>、</a:t>
            </a:r>
            <a:r>
              <a:rPr lang="ja-JP" altLang="en-US" sz="1600" dirty="0">
                <a:solidFill>
                  <a:srgbClr val="C00000"/>
                </a:solidFill>
                <a:latin typeface="メイリオ" pitchFamily="50" charset="-128"/>
                <a:ea typeface="メイリオ" pitchFamily="50" charset="-128"/>
                <a:cs typeface="メイリオ" pitchFamily="50" charset="-128"/>
              </a:rPr>
              <a:t>やってはならないこと</a:t>
            </a:r>
            <a:r>
              <a:rPr lang="ja-JP" altLang="en-US" sz="1600" dirty="0">
                <a:latin typeface="メイリオ" pitchFamily="50" charset="-128"/>
                <a:ea typeface="メイリオ" pitchFamily="50" charset="-128"/>
                <a:cs typeface="メイリオ" pitchFamily="50" charset="-128"/>
              </a:rPr>
              <a:t>をよく理解する。</a:t>
            </a:r>
            <a:endParaRPr lang="en-US" altLang="ja-JP" sz="1600" dirty="0">
              <a:latin typeface="メイリオ" pitchFamily="50" charset="-128"/>
              <a:ea typeface="メイリオ" pitchFamily="50" charset="-128"/>
              <a:cs typeface="メイリオ" pitchFamily="50" charset="-128"/>
            </a:endParaRPr>
          </a:p>
          <a:p>
            <a:pPr marL="358775" indent="-358775" fontAlgn="auto">
              <a:spcBef>
                <a:spcPts val="9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　</a:t>
            </a:r>
            <a:r>
              <a:rPr lang="ja-JP" altLang="en-US" sz="1600" spc="-50" dirty="0">
                <a:latin typeface="メイリオ" pitchFamily="50" charset="-128"/>
                <a:ea typeface="メイリオ" pitchFamily="50" charset="-128"/>
                <a:cs typeface="メイリオ" pitchFamily="50" charset="-128"/>
              </a:rPr>
              <a:t>作業手順が</a:t>
            </a:r>
            <a:r>
              <a:rPr lang="ja-JP" altLang="en-US" sz="1600" spc="-50" dirty="0">
                <a:solidFill>
                  <a:srgbClr val="C00000"/>
                </a:solidFill>
                <a:latin typeface="メイリオ" pitchFamily="50" charset="-128"/>
                <a:ea typeface="メイリオ" pitchFamily="50" charset="-128"/>
                <a:cs typeface="メイリオ" pitchFamily="50" charset="-128"/>
              </a:rPr>
              <a:t>わからない時</a:t>
            </a:r>
            <a:r>
              <a:rPr lang="ja-JP" altLang="en-US" sz="1600" spc="-50" dirty="0">
                <a:latin typeface="メイリオ" pitchFamily="50" charset="-128"/>
                <a:ea typeface="メイリオ" pitchFamily="50" charset="-128"/>
                <a:cs typeface="メイリオ" pitchFamily="50" charset="-128"/>
              </a:rPr>
              <a:t>は、そのままとせず</a:t>
            </a:r>
            <a:r>
              <a:rPr lang="ja-JP" altLang="en-US" sz="1600" spc="-50" dirty="0" smtClean="0">
                <a:latin typeface="メイリオ" pitchFamily="50" charset="-128"/>
                <a:ea typeface="メイリオ" pitchFamily="50" charset="-128"/>
                <a:cs typeface="メイリオ" pitchFamily="50" charset="-128"/>
              </a:rPr>
              <a:t>責任者に必ず</a:t>
            </a:r>
            <a:r>
              <a:rPr lang="ja-JP" altLang="en-US" sz="1600" spc="-50" dirty="0">
                <a:latin typeface="メイリオ" pitchFamily="50" charset="-128"/>
                <a:ea typeface="メイリオ" pitchFamily="50" charset="-128"/>
                <a:cs typeface="メイリオ" pitchFamily="50" charset="-128"/>
              </a:rPr>
              <a:t>確認する。</a:t>
            </a:r>
            <a:endParaRPr lang="en-US" altLang="ja-JP" sz="1600" spc="-50" dirty="0">
              <a:latin typeface="メイリオ" pitchFamily="50" charset="-128"/>
              <a:ea typeface="メイリオ" pitchFamily="50" charset="-128"/>
              <a:cs typeface="メイリオ" pitchFamily="50" charset="-128"/>
            </a:endParaRPr>
          </a:p>
          <a:p>
            <a:pPr marL="358775" indent="-358775" fontAlgn="auto">
              <a:spcBef>
                <a:spcPts val="9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a:t>
            </a:r>
            <a:r>
              <a:rPr lang="ja-JP" altLang="en-US" sz="1600" dirty="0">
                <a:latin typeface="メイリオ" pitchFamily="50" charset="-128"/>
                <a:ea typeface="メイリオ" pitchFamily="50" charset="-128"/>
                <a:cs typeface="メイリオ" pitchFamily="50" charset="-128"/>
              </a:rPr>
              <a:t>　</a:t>
            </a:r>
            <a:r>
              <a:rPr lang="ja-JP" altLang="en-US" sz="1600" dirty="0">
                <a:solidFill>
                  <a:srgbClr val="C00000"/>
                </a:solidFill>
                <a:latin typeface="メイリオ" pitchFamily="50" charset="-128"/>
                <a:ea typeface="メイリオ" pitchFamily="50" charset="-128"/>
                <a:cs typeface="メイリオ" pitchFamily="50" charset="-128"/>
              </a:rPr>
              <a:t>慣れによるケガ</a:t>
            </a:r>
            <a:r>
              <a:rPr lang="ja-JP" altLang="en-US" sz="1600" dirty="0">
                <a:latin typeface="メイリオ" pitchFamily="50" charset="-128"/>
                <a:ea typeface="メイリオ" pitchFamily="50" charset="-128"/>
                <a:cs typeface="メイリオ" pitchFamily="50" charset="-128"/>
              </a:rPr>
              <a:t>に注意し、軽はずみな動作や強引な動作をしない。</a:t>
            </a:r>
            <a:endParaRPr lang="en-US" altLang="ja-JP" sz="1600" dirty="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468313" y="764704"/>
            <a:ext cx="8064127" cy="984885"/>
          </a:xfrm>
          <a:prstGeom prst="rect">
            <a:avLst/>
          </a:prstGeom>
          <a:noFill/>
        </p:spPr>
        <p:txBody>
          <a:bodyPr wrap="square">
            <a:spAutoFit/>
          </a:bodyPr>
          <a:lstStyle/>
          <a:p>
            <a:pPr fontAlgn="auto">
              <a:spcBef>
                <a:spcPts val="6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職場には思いがけない危険がたくさんあります。　</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fontAlgn="auto">
              <a:spcBef>
                <a:spcPts val="6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職場で決められた作業手順は、安全・衛生で効率よく作業するためのルールです。</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fontAlgn="auto">
              <a:spcBef>
                <a:spcPts val="6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作業手順を守り、自分を守りましょう。</a:t>
            </a:r>
          </a:p>
        </p:txBody>
      </p:sp>
      <p:grpSp>
        <p:nvGrpSpPr>
          <p:cNvPr id="7" name="グループ化 6"/>
          <p:cNvGrpSpPr/>
          <p:nvPr/>
        </p:nvGrpSpPr>
        <p:grpSpPr>
          <a:xfrm>
            <a:off x="7542692" y="1412776"/>
            <a:ext cx="1307805" cy="1607402"/>
            <a:chOff x="907651" y="4896811"/>
            <a:chExt cx="1070723" cy="1369700"/>
          </a:xfrm>
        </p:grpSpPr>
        <p:pic>
          <p:nvPicPr>
            <p:cNvPr id="8" name="Picture 2" descr="C:\Users\User07.PC007\AppData\Local\Microsoft\Windows\Temporary Internet Files\Content.IE5\4NMNC06D\gatag-000025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908723">
              <a:off x="938070" y="4896811"/>
              <a:ext cx="1009887" cy="1369700"/>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rot="20973691">
              <a:off x="907651" y="5302489"/>
              <a:ext cx="1070723" cy="498299"/>
            </a:xfrm>
            <a:prstGeom prst="rect">
              <a:avLst/>
            </a:prstGeom>
            <a:noFill/>
          </p:spPr>
          <p:txBody>
            <a:bodyPr wrap="square" rtlCol="0">
              <a:spAutoFit/>
            </a:bodyPr>
            <a:lstStyle/>
            <a:p>
              <a:pPr algn="ctr"/>
              <a:r>
                <a:rPr kumimoji="1" lang="ja-JP" altLang="en-US" sz="1600" dirty="0">
                  <a:solidFill>
                    <a:srgbClr val="C00000"/>
                  </a:solidFill>
                </a:rPr>
                <a:t>作業</a:t>
              </a:r>
              <a:endParaRPr kumimoji="1" lang="en-US" altLang="ja-JP" sz="1600" dirty="0">
                <a:solidFill>
                  <a:srgbClr val="C00000"/>
                </a:solidFill>
              </a:endParaRPr>
            </a:p>
            <a:p>
              <a:pPr algn="ctr"/>
              <a:r>
                <a:rPr kumimoji="1" lang="ja-JP" altLang="en-US" sz="1600" dirty="0">
                  <a:solidFill>
                    <a:srgbClr val="C00000"/>
                  </a:solidFill>
                </a:rPr>
                <a:t>手順書</a:t>
              </a:r>
            </a:p>
          </p:txBody>
        </p:sp>
      </p:grpSp>
      <p:sp>
        <p:nvSpPr>
          <p:cNvPr id="10" name="テキスト ボックス 9"/>
          <p:cNvSpPr txBox="1"/>
          <p:nvPr/>
        </p:nvSpPr>
        <p:spPr>
          <a:xfrm>
            <a:off x="560736" y="3677830"/>
            <a:ext cx="8400707" cy="2785378"/>
          </a:xfrm>
          <a:prstGeom prst="rect">
            <a:avLst/>
          </a:prstGeom>
          <a:noFill/>
        </p:spPr>
        <p:txBody>
          <a:bodyPr wrap="square" rtlCol="0">
            <a:spAutoFit/>
          </a:bodyPr>
          <a:lstStyle/>
          <a:p>
            <a:pPr algn="just"/>
            <a:r>
              <a:rPr kumimoji="1" lang="en-US" altLang="ja-JP"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選別処理作業の例</a:t>
            </a:r>
            <a:r>
              <a:rPr kumimoji="1" lang="en-US" altLang="ja-JP"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p>
          <a:p>
            <a:pPr marL="182563" indent="-182563" algn="just">
              <a:spcBef>
                <a:spcPts val="600"/>
              </a:spcBef>
            </a:pPr>
            <a:r>
              <a:rPr lang="ja-JP" altLang="en-US" sz="1500" dirty="0">
                <a:solidFill>
                  <a:srgbClr val="C00000"/>
                </a:solidFill>
                <a:latin typeface="メイリオ" panose="020B0604030504040204" pitchFamily="50" charset="-128"/>
                <a:ea typeface="メイリオ" panose="020B0604030504040204" pitchFamily="50" charset="-128"/>
              </a:rPr>
              <a:t>■ </a:t>
            </a:r>
            <a:r>
              <a:rPr lang="ja-JP" altLang="ja-JP" sz="1500" dirty="0">
                <a:latin typeface="メイリオ" panose="020B0604030504040204" pitchFamily="50" charset="-128"/>
                <a:ea typeface="メイリオ" panose="020B0604030504040204" pitchFamily="50" charset="-128"/>
              </a:rPr>
              <a:t>分別に当たっては、スプレー缶、カセットボンベ等の危険物、密閉物、不明物等を除去するとともに、納入業者を特定出来た場合は返却し、特定出来ない場</a:t>
            </a:r>
            <a:r>
              <a:rPr lang="ja-JP" altLang="en-US" sz="1500" dirty="0">
                <a:latin typeface="メイリオ" panose="020B0604030504040204" pitchFamily="50" charset="-128"/>
                <a:ea typeface="メイリオ" panose="020B0604030504040204" pitchFamily="50" charset="-128"/>
              </a:rPr>
              <a:t>合は</a:t>
            </a:r>
            <a:r>
              <a:rPr lang="ja-JP" altLang="ja-JP" sz="1500" dirty="0">
                <a:latin typeface="メイリオ" panose="020B0604030504040204" pitchFamily="50" charset="-128"/>
                <a:ea typeface="メイリオ" panose="020B0604030504040204" pitchFamily="50" charset="-128"/>
              </a:rPr>
              <a:t>、</a:t>
            </a:r>
            <a:r>
              <a:rPr lang="ja-JP" altLang="en-US" sz="1500" dirty="0">
                <a:latin typeface="メイリオ" panose="020B0604030504040204" pitchFamily="50" charset="-128"/>
                <a:ea typeface="メイリオ" panose="020B0604030504040204" pitchFamily="50" charset="-128"/>
              </a:rPr>
              <a:t>専門</a:t>
            </a:r>
            <a:r>
              <a:rPr lang="ja-JP" altLang="ja-JP" sz="1500" dirty="0">
                <a:latin typeface="メイリオ" panose="020B0604030504040204" pitchFamily="50" charset="-128"/>
                <a:ea typeface="メイリオ" panose="020B0604030504040204" pitchFamily="50" charset="-128"/>
              </a:rPr>
              <a:t>業者に依頼する</a:t>
            </a:r>
            <a:r>
              <a:rPr lang="ja-JP" altLang="en-US" sz="1500" dirty="0">
                <a:latin typeface="メイリオ" panose="020B0604030504040204" pitchFamily="50" charset="-128"/>
                <a:ea typeface="メイリオ" panose="020B0604030504040204" pitchFamily="50" charset="-128"/>
              </a:rPr>
              <a:t>。</a:t>
            </a:r>
            <a:endParaRPr lang="ja-JP" altLang="ja-JP" sz="1500" dirty="0">
              <a:latin typeface="メイリオ" panose="020B0604030504040204" pitchFamily="50" charset="-128"/>
              <a:ea typeface="メイリオ" panose="020B0604030504040204" pitchFamily="50" charset="-128"/>
            </a:endParaRPr>
          </a:p>
          <a:p>
            <a:pPr marL="182563" indent="-182563" algn="just">
              <a:spcBef>
                <a:spcPts val="600"/>
              </a:spcBef>
            </a:pPr>
            <a:r>
              <a:rPr lang="ja-JP" altLang="en-US" sz="1500" dirty="0">
                <a:solidFill>
                  <a:srgbClr val="C00000"/>
                </a:solidFill>
                <a:latin typeface="メイリオ" panose="020B0604030504040204" pitchFamily="50" charset="-128"/>
                <a:ea typeface="メイリオ" panose="020B0604030504040204" pitchFamily="50" charset="-128"/>
              </a:rPr>
              <a:t>■ </a:t>
            </a:r>
            <a:r>
              <a:rPr lang="ja-JP" altLang="ja-JP" sz="1500" dirty="0">
                <a:latin typeface="メイリオ" panose="020B0604030504040204" pitchFamily="50" charset="-128"/>
                <a:ea typeface="メイリオ" panose="020B0604030504040204" pitchFamily="50" charset="-128"/>
              </a:rPr>
              <a:t>従業員が受け入れヤード等で選別作業をするときは、フォークリフト、貨物自動車等各種</a:t>
            </a:r>
            <a:r>
              <a:rPr lang="ja-JP" altLang="en-US" sz="1500" dirty="0">
                <a:latin typeface="メイリオ" panose="020B0604030504040204" pitchFamily="50" charset="-128"/>
                <a:ea typeface="メイリオ" panose="020B0604030504040204" pitchFamily="50" charset="-128"/>
              </a:rPr>
              <a:t>車輌</a:t>
            </a:r>
            <a:r>
              <a:rPr lang="ja-JP" altLang="ja-JP" sz="1500" dirty="0">
                <a:latin typeface="メイリオ" panose="020B0604030504040204" pitchFamily="50" charset="-128"/>
                <a:ea typeface="メイリオ" panose="020B0604030504040204" pitchFamily="50" charset="-128"/>
              </a:rPr>
              <a:t>との接触防止のために、作業区域と運行区域を区分したり、</a:t>
            </a:r>
            <a:r>
              <a:rPr lang="ja-JP" altLang="en-US" sz="1500" dirty="0">
                <a:latin typeface="メイリオ" panose="020B0604030504040204" pitchFamily="50" charset="-128"/>
                <a:ea typeface="メイリオ" panose="020B0604030504040204" pitchFamily="50" charset="-128"/>
              </a:rPr>
              <a:t>車輌</a:t>
            </a:r>
            <a:r>
              <a:rPr lang="ja-JP" altLang="ja-JP" sz="1500" dirty="0">
                <a:latin typeface="メイリオ" panose="020B0604030504040204" pitchFamily="50" charset="-128"/>
                <a:ea typeface="メイリオ" panose="020B0604030504040204" pitchFamily="50" charset="-128"/>
              </a:rPr>
              <a:t>に誘導者を配置したりする等の対策を行う</a:t>
            </a:r>
            <a:r>
              <a:rPr lang="ja-JP" altLang="en-US" sz="1500" dirty="0">
                <a:latin typeface="メイリオ" panose="020B0604030504040204" pitchFamily="50" charset="-128"/>
                <a:ea typeface="メイリオ" panose="020B0604030504040204" pitchFamily="50" charset="-128"/>
              </a:rPr>
              <a:t>。</a:t>
            </a:r>
            <a:endParaRPr lang="ja-JP" altLang="ja-JP" sz="1500" dirty="0">
              <a:latin typeface="メイリオ" panose="020B0604030504040204" pitchFamily="50" charset="-128"/>
              <a:ea typeface="メイリオ" panose="020B0604030504040204" pitchFamily="50" charset="-128"/>
            </a:endParaRPr>
          </a:p>
          <a:p>
            <a:pPr marL="182563" indent="-182563" algn="just">
              <a:spcBef>
                <a:spcPts val="600"/>
              </a:spcBef>
            </a:pPr>
            <a:r>
              <a:rPr lang="ja-JP" altLang="en-US" sz="1500" dirty="0">
                <a:solidFill>
                  <a:srgbClr val="C00000"/>
                </a:solidFill>
                <a:latin typeface="メイリオ" panose="020B0604030504040204" pitchFamily="50" charset="-128"/>
                <a:ea typeface="メイリオ" panose="020B0604030504040204" pitchFamily="50" charset="-128"/>
              </a:rPr>
              <a:t>■ </a:t>
            </a:r>
            <a:r>
              <a:rPr lang="ja-JP" altLang="ja-JP" sz="1500" dirty="0">
                <a:latin typeface="メイリオ" panose="020B0604030504040204" pitchFamily="50" charset="-128"/>
                <a:ea typeface="メイリオ" panose="020B0604030504040204" pitchFamily="50" charset="-128"/>
              </a:rPr>
              <a:t>安全帽、保護眼鏡、防</a:t>
            </a:r>
            <a:r>
              <a:rPr lang="ja-JP" altLang="ja-JP" sz="1500" dirty="0" err="1">
                <a:latin typeface="メイリオ" panose="020B0604030504040204" pitchFamily="50" charset="-128"/>
                <a:ea typeface="メイリオ" panose="020B0604030504040204" pitchFamily="50" charset="-128"/>
              </a:rPr>
              <a:t>じん</a:t>
            </a:r>
            <a:r>
              <a:rPr lang="ja-JP" altLang="ja-JP" sz="1500" dirty="0">
                <a:latin typeface="メイリオ" panose="020B0604030504040204" pitchFamily="50" charset="-128"/>
                <a:ea typeface="メイリオ" panose="020B0604030504040204" pitchFamily="50" charset="-128"/>
              </a:rPr>
              <a:t>マスク、安全靴、革手等袋必要に応じて保護具を着用する</a:t>
            </a:r>
            <a:r>
              <a:rPr lang="ja-JP" altLang="en-US" sz="1500" dirty="0">
                <a:latin typeface="メイリオ" panose="020B0604030504040204" pitchFamily="50" charset="-128"/>
                <a:ea typeface="メイリオ" panose="020B0604030504040204" pitchFamily="50" charset="-128"/>
              </a:rPr>
              <a:t>。</a:t>
            </a:r>
            <a:endParaRPr lang="ja-JP" altLang="ja-JP" sz="1500" dirty="0">
              <a:latin typeface="メイリオ" panose="020B0604030504040204" pitchFamily="50" charset="-128"/>
              <a:ea typeface="メイリオ" panose="020B0604030504040204" pitchFamily="50" charset="-128"/>
            </a:endParaRPr>
          </a:p>
          <a:p>
            <a:pPr marL="182563" indent="-182563" algn="just">
              <a:spcBef>
                <a:spcPts val="600"/>
              </a:spcBef>
            </a:pPr>
            <a:r>
              <a:rPr lang="ja-JP" altLang="en-US" sz="1500" dirty="0">
                <a:solidFill>
                  <a:srgbClr val="C00000"/>
                </a:solidFill>
                <a:latin typeface="メイリオ" panose="020B0604030504040204" pitchFamily="50" charset="-128"/>
                <a:ea typeface="メイリオ" panose="020B0604030504040204" pitchFamily="50" charset="-128"/>
              </a:rPr>
              <a:t>■ </a:t>
            </a:r>
            <a:r>
              <a:rPr lang="ja-JP" altLang="ja-JP" sz="1500" dirty="0">
                <a:latin typeface="メイリオ" panose="020B0604030504040204" pitchFamily="50" charset="-128"/>
                <a:ea typeface="メイリオ" panose="020B0604030504040204" pitchFamily="50" charset="-128"/>
              </a:rPr>
              <a:t>粉</a:t>
            </a:r>
            <a:r>
              <a:rPr lang="ja-JP" altLang="ja-JP" sz="1500" dirty="0" err="1">
                <a:latin typeface="メイリオ" panose="020B0604030504040204" pitchFamily="50" charset="-128"/>
                <a:ea typeface="メイリオ" panose="020B0604030504040204" pitchFamily="50" charset="-128"/>
              </a:rPr>
              <a:t>じんが</a:t>
            </a:r>
            <a:r>
              <a:rPr lang="ja-JP" altLang="ja-JP" sz="1500" dirty="0">
                <a:latin typeface="メイリオ" panose="020B0604030504040204" pitchFamily="50" charset="-128"/>
                <a:ea typeface="メイリオ" panose="020B0604030504040204" pitchFamily="50" charset="-128"/>
              </a:rPr>
              <a:t>懸念されるときは散水し、湿潤化を行う。</a:t>
            </a:r>
          </a:p>
          <a:p>
            <a:pPr marL="182563" indent="-182563" algn="just">
              <a:spcBef>
                <a:spcPts val="600"/>
              </a:spcBef>
            </a:pPr>
            <a:r>
              <a:rPr lang="ja-JP" altLang="en-US" sz="1500" dirty="0">
                <a:solidFill>
                  <a:srgbClr val="C00000"/>
                </a:solidFill>
                <a:latin typeface="メイリオ" panose="020B0604030504040204" pitchFamily="50" charset="-128"/>
                <a:ea typeface="メイリオ" panose="020B0604030504040204" pitchFamily="50" charset="-128"/>
              </a:rPr>
              <a:t>■ </a:t>
            </a:r>
            <a:r>
              <a:rPr lang="ja-JP" altLang="ja-JP" sz="1500" spc="-20" dirty="0">
                <a:latin typeface="メイリオ" panose="020B0604030504040204" pitchFamily="50" charset="-128"/>
                <a:ea typeface="メイリオ" panose="020B0604030504040204" pitchFamily="50" charset="-128"/>
              </a:rPr>
              <a:t>人力で重量物の選別等を取り扱う場合は、所定の重量以下として、腰部等に負担のかからない作業で行う。また、複数の従業員で作業を行うときは、作業指揮者を決めて、その指示に従う。</a:t>
            </a:r>
            <a:endParaRPr kumimoji="1" lang="ja-JP" altLang="en-US" sz="1500" spc="-2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491880" y="6453336"/>
            <a:ext cx="2133600" cy="365125"/>
          </a:xfrm>
        </p:spPr>
        <p:txBody>
          <a:bodyPr/>
          <a:lstStyle/>
          <a:p>
            <a:pPr algn="ctr"/>
            <a:fld id="{94AA4217-AB25-474B-8523-140E3806D2F1}" type="slidenum">
              <a:rPr kumimoji="1" lang="ja-JP" altLang="en-US" smtClean="0"/>
              <a:pPr algn="ctr"/>
              <a:t>10</a:t>
            </a:fld>
            <a:endParaRPr kumimoji="1" lang="ja-JP"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
          <p:cNvSpPr>
            <a:spLocks noChangeArrowheads="1"/>
          </p:cNvSpPr>
          <p:nvPr/>
        </p:nvSpPr>
        <p:spPr bwMode="auto">
          <a:xfrm>
            <a:off x="404813" y="116632"/>
            <a:ext cx="5976938" cy="487065"/>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b="1" dirty="0">
                <a:solidFill>
                  <a:schemeClr val="bg1"/>
                </a:solidFill>
                <a:latin typeface="ＭＳ ゴシック" pitchFamily="49" charset="-128"/>
                <a:ea typeface="ＭＳ ゴシック" pitchFamily="49" charset="-128"/>
                <a:cs typeface="Arial" charset="0"/>
              </a:rPr>
              <a:t>ポイント５　４Ｓ・５Ｓの励行で安全を高める！</a:t>
            </a:r>
            <a:endParaRPr lang="ja-JP" altLang="en-US" b="1" dirty="0">
              <a:solidFill>
                <a:schemeClr val="bg1"/>
              </a:solidFill>
              <a:ea typeface="ＭＳ ゴシック" pitchFamily="49" charset="-128"/>
              <a:cs typeface="Arial" charset="0"/>
            </a:endParaRPr>
          </a:p>
        </p:txBody>
      </p:sp>
      <p:graphicFrame>
        <p:nvGraphicFramePr>
          <p:cNvPr id="31" name="表 30">
            <a:extLst>
              <a:ext uri="{FF2B5EF4-FFF2-40B4-BE49-F238E27FC236}">
                <a16:creationId xmlns:a16="http://schemas.microsoft.com/office/drawing/2014/main" xmlns="" id="{8C8CDC7E-BDEB-4112-AF57-7D879CBC47F7}"/>
              </a:ext>
            </a:extLst>
          </p:cNvPr>
          <p:cNvGraphicFramePr>
            <a:graphicFrameLocks noGrp="1"/>
          </p:cNvGraphicFramePr>
          <p:nvPr>
            <p:extLst>
              <p:ext uri="{D42A27DB-BD31-4B8C-83A1-F6EECF244321}">
                <p14:modId xmlns:p14="http://schemas.microsoft.com/office/powerpoint/2010/main" val="3150623992"/>
              </p:ext>
            </p:extLst>
          </p:nvPr>
        </p:nvGraphicFramePr>
        <p:xfrm>
          <a:off x="476250" y="764705"/>
          <a:ext cx="8416230" cy="5616623"/>
        </p:xfrm>
        <a:graphic>
          <a:graphicData uri="http://schemas.openxmlformats.org/drawingml/2006/table">
            <a:tbl>
              <a:tblPr/>
              <a:tblGrid>
                <a:gridCol w="2079526">
                  <a:extLst>
                    <a:ext uri="{9D8B030D-6E8A-4147-A177-3AD203B41FA5}">
                      <a16:colId xmlns:a16="http://schemas.microsoft.com/office/drawing/2014/main" xmlns="" val="20000"/>
                    </a:ext>
                  </a:extLst>
                </a:gridCol>
                <a:gridCol w="6336704">
                  <a:extLst>
                    <a:ext uri="{9D8B030D-6E8A-4147-A177-3AD203B41FA5}">
                      <a16:colId xmlns:a16="http://schemas.microsoft.com/office/drawing/2014/main" xmlns="" val="20001"/>
                    </a:ext>
                  </a:extLst>
                </a:gridCol>
              </a:tblGrid>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整理</a:t>
                      </a:r>
                      <a:r>
                        <a:rPr kumimoji="0" lang="ja-JP" altLang="ja-JP"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kumimoji="0" lang="ja-JP" altLang="en-US" sz="16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a:t>
                      </a:r>
                      <a:r>
                        <a:rPr kumimoji="0" lang="ja-JP" altLang="en-US"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いるものといらないものを分け、いらないものは処分</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（不要なものが置かれていると、つまづいて転倒したり、作業の流れも悪くなります。）</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整頓</a:t>
                      </a: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kumimoji="0" lang="ja-JP" altLang="en-US"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いるものを使いやすいように、わかりやすく配置</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（いるものを探していると、作業の能率が下がります。整頓された本来の状態を写真で示しておくと、整頓が容易になります。）</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118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清潔</a:t>
                      </a: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a:ln>
                            <a:noFill/>
                          </a:ln>
                          <a:solidFill>
                            <a:srgbClr val="FF0000"/>
                          </a:solidFill>
                          <a:effectLst/>
                          <a:latin typeface="メイリオ" pitchFamily="50" charset="-128"/>
                          <a:ea typeface="メイリオ" pitchFamily="50" charset="-128"/>
                          <a:cs typeface="メイリオ" pitchFamily="50" charset="-128"/>
                        </a:rPr>
                        <a:t>　</a:t>
                      </a:r>
                      <a:endParaRPr kumimoji="0" lang="ja-JP" altLang="en-US" sz="1600" b="0" i="0" u="none" strike="noStrike" cap="none" normalizeH="0" baseline="0">
                        <a:ln>
                          <a:noFill/>
                        </a:ln>
                        <a:solidFill>
                          <a:schemeClr val="tx1"/>
                        </a:solidFill>
                        <a:effectLst/>
                        <a:latin typeface="メイリオ" pitchFamily="50" charset="-128"/>
                        <a:ea typeface="メイリオ" pitchFamily="50" charset="-128"/>
                        <a:cs typeface="メイリオ" pitchFamily="50" charset="-128"/>
                      </a:endParaRP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kumimoji="0" lang="ja-JP" altLang="en-US"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汚れを取り除いて身の回りをきれいに</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（機械の正常な動作を維持するために必要です。また、お客様の荷物を扱う職場では、荷物を汚さないためにも清潔は必須です。）</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97898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清掃</a:t>
                      </a:r>
                      <a:r>
                        <a:rPr kumimoji="0" lang="ja-JP" altLang="ja-JP" sz="1600" b="0" i="0" u="none" strike="noStrike" cap="none" normalizeH="0" baseline="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kumimoji="0" lang="ja-JP" altLang="en-US"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機械・用具、積卸場所、置場などの汚れやゴミを除去</a:t>
                      </a:r>
                    </a:p>
                    <a:p>
                      <a:pPr marL="92075" marR="0" lvl="0" indent="-92075" algn="l" defTabSz="914400" rtl="0" eaLnBrk="1" fontAlgn="base" latinLnBrk="0" hangingPunct="1">
                        <a:lnSpc>
                          <a:spcPct val="125000"/>
                        </a:lnSpc>
                        <a:spcBef>
                          <a:spcPts val="6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（濡れた床をすぐに拭き取ることは、転倒防止からも重要です。）</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8110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a:t>
                      </a:r>
                      <a:r>
                        <a:rPr kumimoji="0" lang="ja-JP" altLang="en-US"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習慣（しつけ）</a:t>
                      </a:r>
                      <a:r>
                        <a:rPr kumimoji="0" lang="ja-JP" altLang="ja-JP" sz="1600" b="0" i="0" u="none" strike="noStrike" cap="none" normalizeH="0" baseline="0" dirty="0">
                          <a:ln>
                            <a:noFill/>
                          </a:ln>
                          <a:solidFill>
                            <a:srgbClr val="C00000"/>
                          </a:solidFill>
                          <a:effectLst/>
                          <a:latin typeface="メイリオ" pitchFamily="50" charset="-128"/>
                          <a:ea typeface="メイリオ" pitchFamily="50" charset="-128"/>
                          <a:cs typeface="メイリオ" pitchFamily="50" charset="-128"/>
                        </a:rPr>
                        <a:t>】</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5000"/>
                        </a:lnSpc>
                        <a:spcBef>
                          <a:spcPts val="600"/>
                        </a:spcBef>
                        <a:spcAft>
                          <a:spcPct val="0"/>
                        </a:spcAft>
                        <a:buClrTx/>
                        <a:buSzTx/>
                        <a:buFontTx/>
                        <a:buNone/>
                        <a:tabLst/>
                      </a:pPr>
                      <a:r>
                        <a:rPr kumimoji="0" lang="ja-JP" altLang="en-US" sz="16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　</a:t>
                      </a:r>
                      <a:r>
                        <a:rPr kumimoji="0" lang="ja-JP" altLang="en-US"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決められたことをきちんと守る。繰り返し行うことで習慣づけ。</a:t>
                      </a:r>
                      <a:endParaRPr kumimoji="0" lang="en-US" altLang="ja-JP" sz="1600" b="1"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endParaRPr>
                    </a:p>
                    <a:p>
                      <a:pPr marL="92075" marR="0" lvl="0" indent="-92075" algn="l" defTabSz="914400" rtl="0" eaLnBrk="1" fontAlgn="base" latinLnBrk="0" hangingPunct="1">
                        <a:lnSpc>
                          <a:spcPct val="125000"/>
                        </a:lnSpc>
                        <a:spcBef>
                          <a:spcPts val="600"/>
                        </a:spcBef>
                        <a:spcAft>
                          <a:spcPct val="0"/>
                        </a:spcAft>
                        <a:buClrTx/>
                        <a:buSzTx/>
                        <a:buFontTx/>
                        <a:buNone/>
                        <a:tabLst/>
                      </a:pPr>
                      <a:r>
                        <a:rPr kumimoji="0" lang="ja-JP" altLang="en-US" sz="1400" b="0" i="0" u="none" strike="noStrike" cap="none" normalizeH="0" baseline="0" dirty="0">
                          <a:ln>
                            <a:noFill/>
                          </a:ln>
                          <a:solidFill>
                            <a:schemeClr val="tx1"/>
                          </a:solidFill>
                          <a:effectLst/>
                          <a:latin typeface="メイリオ" pitchFamily="50" charset="-128"/>
                          <a:ea typeface="メイリオ" pitchFamily="50" charset="-128"/>
                          <a:cs typeface="メイリオ" pitchFamily="50" charset="-128"/>
                        </a:rPr>
                        <a:t>（整理、整頓、清潔、清掃は、理解しているだけでなく、実際にできるよう習慣づけることが重要です。）</a:t>
                      </a:r>
                    </a:p>
                  </a:txBody>
                  <a:tcPr marL="53906" marR="53906" marT="72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pic>
        <p:nvPicPr>
          <p:cNvPr id="32" name="図 22">
            <a:extLst>
              <a:ext uri="{FF2B5EF4-FFF2-40B4-BE49-F238E27FC236}">
                <a16:creationId xmlns:a16="http://schemas.microsoft.com/office/drawing/2014/main" xmlns="" id="{FAE82D70-F1AC-460E-814F-774C4A04DE99}"/>
              </a:ext>
            </a:extLst>
          </p:cNvPr>
          <p:cNvPicPr>
            <a:picLocks noChangeAspect="1" noChangeArrowheads="1"/>
          </p:cNvPicPr>
          <p:nvPr/>
        </p:nvPicPr>
        <p:blipFill>
          <a:blip r:embed="rId2" cstate="print"/>
          <a:srcRect/>
          <a:stretch>
            <a:fillRect/>
          </a:stretch>
        </p:blipFill>
        <p:spPr bwMode="auto">
          <a:xfrm>
            <a:off x="1300001" y="836713"/>
            <a:ext cx="1183767" cy="949552"/>
          </a:xfrm>
          <a:prstGeom prst="rect">
            <a:avLst/>
          </a:prstGeom>
          <a:noFill/>
          <a:ln w="9525">
            <a:noFill/>
            <a:miter lim="800000"/>
            <a:headEnd/>
            <a:tailEnd/>
          </a:ln>
        </p:spPr>
      </p:pic>
      <p:pic>
        <p:nvPicPr>
          <p:cNvPr id="33" name="図 26">
            <a:extLst>
              <a:ext uri="{FF2B5EF4-FFF2-40B4-BE49-F238E27FC236}">
                <a16:creationId xmlns:a16="http://schemas.microsoft.com/office/drawing/2014/main" xmlns="" id="{719F7625-023A-43AA-ACF8-7EDE692209A7}"/>
              </a:ext>
            </a:extLst>
          </p:cNvPr>
          <p:cNvPicPr>
            <a:picLocks noChangeAspect="1" noChangeArrowheads="1"/>
          </p:cNvPicPr>
          <p:nvPr/>
        </p:nvPicPr>
        <p:blipFill>
          <a:blip r:embed="rId3" cstate="print"/>
          <a:srcRect/>
          <a:stretch>
            <a:fillRect/>
          </a:stretch>
        </p:blipFill>
        <p:spPr bwMode="auto">
          <a:xfrm>
            <a:off x="1277022" y="1947274"/>
            <a:ext cx="802331" cy="1033414"/>
          </a:xfrm>
          <a:prstGeom prst="rect">
            <a:avLst/>
          </a:prstGeom>
          <a:noFill/>
          <a:ln w="9525">
            <a:noFill/>
            <a:miter lim="800000"/>
            <a:headEnd/>
            <a:tailEnd/>
          </a:ln>
        </p:spPr>
      </p:pic>
      <p:pic>
        <p:nvPicPr>
          <p:cNvPr id="34" name="図 28">
            <a:extLst>
              <a:ext uri="{FF2B5EF4-FFF2-40B4-BE49-F238E27FC236}">
                <a16:creationId xmlns:a16="http://schemas.microsoft.com/office/drawing/2014/main" xmlns="" id="{28776E34-00D4-40BF-B4F0-1D842F5199B8}"/>
              </a:ext>
            </a:extLst>
          </p:cNvPr>
          <p:cNvPicPr>
            <a:picLocks noChangeAspect="1" noChangeArrowheads="1"/>
          </p:cNvPicPr>
          <p:nvPr/>
        </p:nvPicPr>
        <p:blipFill>
          <a:blip r:embed="rId4" cstate="print"/>
          <a:srcRect/>
          <a:stretch>
            <a:fillRect/>
          </a:stretch>
        </p:blipFill>
        <p:spPr bwMode="auto">
          <a:xfrm>
            <a:off x="1231901" y="3140968"/>
            <a:ext cx="915988" cy="949551"/>
          </a:xfrm>
          <a:prstGeom prst="rect">
            <a:avLst/>
          </a:prstGeom>
          <a:noFill/>
          <a:ln w="9525">
            <a:noFill/>
            <a:miter lim="800000"/>
            <a:headEnd/>
            <a:tailEnd/>
          </a:ln>
        </p:spPr>
      </p:pic>
      <p:pic>
        <p:nvPicPr>
          <p:cNvPr id="35" name="図 27">
            <a:extLst>
              <a:ext uri="{FF2B5EF4-FFF2-40B4-BE49-F238E27FC236}">
                <a16:creationId xmlns:a16="http://schemas.microsoft.com/office/drawing/2014/main" xmlns="" id="{57B26C11-38DC-419F-A4EE-A9F8DCF9B5B3}"/>
              </a:ext>
            </a:extLst>
          </p:cNvPr>
          <p:cNvPicPr>
            <a:picLocks noChangeAspect="1" noChangeArrowheads="1"/>
          </p:cNvPicPr>
          <p:nvPr/>
        </p:nvPicPr>
        <p:blipFill>
          <a:blip r:embed="rId5" cstate="print"/>
          <a:srcRect/>
          <a:stretch>
            <a:fillRect/>
          </a:stretch>
        </p:blipFill>
        <p:spPr bwMode="auto">
          <a:xfrm>
            <a:off x="1207740" y="4221088"/>
            <a:ext cx="915988" cy="870754"/>
          </a:xfrm>
          <a:prstGeom prst="rect">
            <a:avLst/>
          </a:prstGeom>
          <a:noFill/>
          <a:ln w="9525">
            <a:noFill/>
            <a:miter lim="800000"/>
            <a:headEnd/>
            <a:tailEnd/>
          </a:ln>
        </p:spPr>
      </p:pic>
      <p:pic>
        <p:nvPicPr>
          <p:cNvPr id="36" name="図 29">
            <a:extLst>
              <a:ext uri="{FF2B5EF4-FFF2-40B4-BE49-F238E27FC236}">
                <a16:creationId xmlns:a16="http://schemas.microsoft.com/office/drawing/2014/main" xmlns="" id="{7D482C74-841F-4AD5-93B1-0BDFF8BE2A84}"/>
              </a:ext>
            </a:extLst>
          </p:cNvPr>
          <p:cNvPicPr>
            <a:picLocks noChangeAspect="1" noChangeArrowheads="1"/>
          </p:cNvPicPr>
          <p:nvPr/>
        </p:nvPicPr>
        <p:blipFill>
          <a:blip r:embed="rId6" cstate="print"/>
          <a:srcRect/>
          <a:stretch>
            <a:fillRect/>
          </a:stretch>
        </p:blipFill>
        <p:spPr bwMode="auto">
          <a:xfrm>
            <a:off x="1115616" y="5445224"/>
            <a:ext cx="959625" cy="833909"/>
          </a:xfrm>
          <a:prstGeom prst="rect">
            <a:avLst/>
          </a:prstGeom>
          <a:noFill/>
          <a:ln w="9525">
            <a:noFill/>
            <a:miter lim="800000"/>
            <a:headEnd/>
            <a:tailEnd/>
          </a:ln>
        </p:spPr>
      </p:pic>
      <p:sp>
        <p:nvSpPr>
          <p:cNvPr id="2" name="スライド番号プレースホルダー 1"/>
          <p:cNvSpPr>
            <a:spLocks noGrp="1"/>
          </p:cNvSpPr>
          <p:nvPr>
            <p:ph type="sldNum" sz="quarter" idx="12"/>
          </p:nvPr>
        </p:nvSpPr>
        <p:spPr>
          <a:xfrm>
            <a:off x="3563888" y="6448251"/>
            <a:ext cx="2133600" cy="365125"/>
          </a:xfrm>
        </p:spPr>
        <p:txBody>
          <a:bodyPr/>
          <a:lstStyle/>
          <a:p>
            <a:pPr algn="ctr"/>
            <a:fld id="{94AA4217-AB25-474B-8523-140E3806D2F1}" type="slidenum">
              <a:rPr kumimoji="1" lang="ja-JP" altLang="en-US" smtClean="0"/>
              <a:pPr algn="ctr"/>
              <a:t>11</a:t>
            </a:fld>
            <a:endParaRPr kumimoji="1" lang="ja-JP" altLang="en-US" dirty="0"/>
          </a:p>
        </p:txBody>
      </p:sp>
    </p:spTree>
    <p:extLst>
      <p:ext uri="{BB962C8B-B14F-4D97-AF65-F5344CB8AC3E}">
        <p14:creationId xmlns:p14="http://schemas.microsoft.com/office/powerpoint/2010/main" val="1976587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xmlns="" id="{2F8E6EAE-965C-4AF8-8E21-D6A5748D2684}"/>
              </a:ext>
            </a:extLst>
          </p:cNvPr>
          <p:cNvGrpSpPr/>
          <p:nvPr/>
        </p:nvGrpSpPr>
        <p:grpSpPr>
          <a:xfrm>
            <a:off x="539552" y="1320124"/>
            <a:ext cx="8352928" cy="4701164"/>
            <a:chOff x="539552" y="1320124"/>
            <a:chExt cx="8136904" cy="4701164"/>
          </a:xfrm>
        </p:grpSpPr>
        <p:sp>
          <p:nvSpPr>
            <p:cNvPr id="18" name="Rectangle 10">
              <a:extLst>
                <a:ext uri="{FF2B5EF4-FFF2-40B4-BE49-F238E27FC236}">
                  <a16:creationId xmlns:a16="http://schemas.microsoft.com/office/drawing/2014/main" xmlns="" id="{0B568D09-36D2-4299-BFAD-E68E80075CE5}"/>
                </a:ext>
              </a:extLst>
            </p:cNvPr>
            <p:cNvSpPr>
              <a:spLocks noChangeArrowheads="1"/>
            </p:cNvSpPr>
            <p:nvPr/>
          </p:nvSpPr>
          <p:spPr bwMode="auto">
            <a:xfrm>
              <a:off x="539552" y="1320124"/>
              <a:ext cx="8136904" cy="4701164"/>
            </a:xfrm>
            <a:prstGeom prst="rect">
              <a:avLst/>
            </a:prstGeom>
            <a:noFill/>
            <a:ln w="12700">
              <a:solidFill>
                <a:schemeClr val="bg1">
                  <a:lumMod val="50000"/>
                </a:schemeClr>
              </a:solidFill>
              <a:miter lim="800000"/>
              <a:headEnd/>
              <a:tailEnd/>
            </a:ln>
            <a:effectLst/>
          </p:spPr>
          <p:txBody>
            <a:bodyPr tIns="72000" rIns="72000"/>
            <a:lstStyle/>
            <a:p>
              <a:pPr algn="just" fontAlgn="auto">
                <a:lnSpc>
                  <a:spcPct val="150000"/>
                </a:lnSpc>
                <a:spcBef>
                  <a:spcPts val="0"/>
                </a:spcBef>
                <a:spcAft>
                  <a:spcPts val="0"/>
                </a:spcAft>
                <a:defRPr/>
              </a:pPr>
              <a:endParaRPr lang="en-US" altLang="ja-JP" sz="1600" dirty="0">
                <a:latin typeface="メイリオ" pitchFamily="50" charset="-128"/>
                <a:ea typeface="メイリオ" pitchFamily="50" charset="-128"/>
                <a:cs typeface="メイリオ" pitchFamily="50" charset="-128"/>
              </a:endParaRPr>
            </a:p>
          </p:txBody>
        </p:sp>
        <p:sp>
          <p:nvSpPr>
            <p:cNvPr id="19" name="テキスト ボックス 3">
              <a:extLst>
                <a:ext uri="{FF2B5EF4-FFF2-40B4-BE49-F238E27FC236}">
                  <a16:creationId xmlns:a16="http://schemas.microsoft.com/office/drawing/2014/main" xmlns="" id="{436C7C10-9BB2-4E0F-96C1-9787D5B88C27}"/>
                </a:ext>
              </a:extLst>
            </p:cNvPr>
            <p:cNvSpPr txBox="1">
              <a:spLocks noChangeArrowheads="1"/>
            </p:cNvSpPr>
            <p:nvPr/>
          </p:nvSpPr>
          <p:spPr bwMode="auto">
            <a:xfrm>
              <a:off x="2922612" y="1556792"/>
              <a:ext cx="2879725" cy="369332"/>
            </a:xfrm>
            <a:prstGeom prst="rect">
              <a:avLst/>
            </a:prstGeom>
            <a:solidFill>
              <a:srgbClr val="0000CC"/>
            </a:solidFill>
            <a:ln w="19050">
              <a:solidFill>
                <a:srgbClr val="0000CC"/>
              </a:solidFill>
              <a:miter lim="800000"/>
              <a:headEnd/>
              <a:tailEnd/>
            </a:ln>
          </p:spPr>
          <p:txBody>
            <a:bodyPr>
              <a:spAutoFit/>
            </a:bodyPr>
            <a:lstStyle/>
            <a:p>
              <a:pPr algn="ctr"/>
              <a:r>
                <a:rPr lang="ja-JP" altLang="en-US" b="1" dirty="0">
                  <a:solidFill>
                    <a:schemeClr val="bg1"/>
                  </a:solidFill>
                  <a:latin typeface="Calibri" pitchFamily="34" charset="0"/>
                </a:rPr>
                <a:t>５Ｓ活動が不十分な職場</a:t>
              </a:r>
            </a:p>
          </p:txBody>
        </p:sp>
        <p:sp>
          <p:nvSpPr>
            <p:cNvPr id="20" name="円/楕円 4">
              <a:extLst>
                <a:ext uri="{FF2B5EF4-FFF2-40B4-BE49-F238E27FC236}">
                  <a16:creationId xmlns:a16="http://schemas.microsoft.com/office/drawing/2014/main" xmlns="" id="{FBF69492-A95D-489F-A197-74B52E3A3655}"/>
                </a:ext>
              </a:extLst>
            </p:cNvPr>
            <p:cNvSpPr/>
            <p:nvPr/>
          </p:nvSpPr>
          <p:spPr>
            <a:xfrm>
              <a:off x="3498874" y="3624380"/>
              <a:ext cx="2081238" cy="706437"/>
            </a:xfrm>
            <a:prstGeom prst="ellipse">
              <a:avLst/>
            </a:prstGeom>
            <a:solidFill>
              <a:schemeClr val="accent2">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５Ｓの不良</a:t>
              </a:r>
            </a:p>
          </p:txBody>
        </p:sp>
        <p:sp>
          <p:nvSpPr>
            <p:cNvPr id="21" name="正方形/長方形 20">
              <a:extLst>
                <a:ext uri="{FF2B5EF4-FFF2-40B4-BE49-F238E27FC236}">
                  <a16:creationId xmlns:a16="http://schemas.microsoft.com/office/drawing/2014/main" xmlns="" id="{6199BE30-C044-4F5F-84AF-85B4E27D9575}"/>
                </a:ext>
              </a:extLst>
            </p:cNvPr>
            <p:cNvSpPr/>
            <p:nvPr/>
          </p:nvSpPr>
          <p:spPr>
            <a:xfrm>
              <a:off x="971600" y="2256228"/>
              <a:ext cx="3306736" cy="99284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a:lstStyle/>
            <a:p>
              <a:pPr algn="just" fontAlgn="auto">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災害・職業病の発生</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・職場環境の悪化</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・作業行動に起因する災害の発生　</a:t>
              </a:r>
            </a:p>
          </p:txBody>
        </p:sp>
        <p:sp>
          <p:nvSpPr>
            <p:cNvPr id="22" name="正方形/長方形 21">
              <a:extLst>
                <a:ext uri="{FF2B5EF4-FFF2-40B4-BE49-F238E27FC236}">
                  <a16:creationId xmlns:a16="http://schemas.microsoft.com/office/drawing/2014/main" xmlns="" id="{0550D274-F87C-45D5-A978-1C33F99D8AFF}"/>
                </a:ext>
              </a:extLst>
            </p:cNvPr>
            <p:cNvSpPr/>
            <p:nvPr/>
          </p:nvSpPr>
          <p:spPr>
            <a:xfrm>
              <a:off x="4727625" y="2184220"/>
              <a:ext cx="3668248" cy="1350392"/>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a:lstStyle/>
            <a:p>
              <a:pPr algn="just" fontAlgn="auto">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生産性の低下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・ムリ、ムダが発生し、能率が低下</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・機械の故障、トラブルの発生</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・荷物の出荷等の遅れ　</a:t>
              </a:r>
            </a:p>
          </p:txBody>
        </p:sp>
        <p:sp>
          <p:nvSpPr>
            <p:cNvPr id="23" name="正方形/長方形 22">
              <a:extLst>
                <a:ext uri="{FF2B5EF4-FFF2-40B4-BE49-F238E27FC236}">
                  <a16:creationId xmlns:a16="http://schemas.microsoft.com/office/drawing/2014/main" xmlns="" id="{8C426AB2-A766-4A5C-8A47-8CD6C2C65A9A}"/>
                </a:ext>
              </a:extLst>
            </p:cNvPr>
            <p:cNvSpPr/>
            <p:nvPr/>
          </p:nvSpPr>
          <p:spPr>
            <a:xfrm>
              <a:off x="759610" y="4077072"/>
              <a:ext cx="2372230" cy="122413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a:lstStyle/>
            <a:p>
              <a:pPr algn="just" fontAlgn="auto">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信用の喪失</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・排出事業者等</a:t>
              </a: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の失望</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30175" indent="-130175"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・作業者のモラール（やる気）の低下　</a:t>
              </a:r>
            </a:p>
          </p:txBody>
        </p:sp>
        <p:sp>
          <p:nvSpPr>
            <p:cNvPr id="24" name="正方形/長方形 23">
              <a:extLst>
                <a:ext uri="{FF2B5EF4-FFF2-40B4-BE49-F238E27FC236}">
                  <a16:creationId xmlns:a16="http://schemas.microsoft.com/office/drawing/2014/main" xmlns="" id="{5D893127-2EF7-4A30-BD4C-8F87CCACBDD9}"/>
                </a:ext>
              </a:extLst>
            </p:cNvPr>
            <p:cNvSpPr/>
            <p:nvPr/>
          </p:nvSpPr>
          <p:spPr>
            <a:xfrm>
              <a:off x="3563888" y="5064540"/>
              <a:ext cx="1950379" cy="66871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a:lstStyle/>
            <a:p>
              <a:pPr algn="just" fontAlgn="auto">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資源のムダ</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・材料のムダ使い</a:t>
              </a:r>
            </a:p>
          </p:txBody>
        </p:sp>
        <p:sp>
          <p:nvSpPr>
            <p:cNvPr id="25" name="正方形/長方形 24">
              <a:extLst>
                <a:ext uri="{FF2B5EF4-FFF2-40B4-BE49-F238E27FC236}">
                  <a16:creationId xmlns:a16="http://schemas.microsoft.com/office/drawing/2014/main" xmlns="" id="{E3B26A4E-F568-40EA-B6EE-833D2CBC62A3}"/>
                </a:ext>
              </a:extLst>
            </p:cNvPr>
            <p:cNvSpPr/>
            <p:nvPr/>
          </p:nvSpPr>
          <p:spPr>
            <a:xfrm>
              <a:off x="5802337" y="4427234"/>
              <a:ext cx="2593536" cy="972766"/>
            </a:xfrm>
            <a:prstGeom prst="rect">
              <a:avLst/>
            </a:prstGeom>
            <a:solidFill>
              <a:schemeClr val="accent3">
                <a:lumMod val="20000"/>
                <a:lumOff val="8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tIns="72000"/>
            <a:lstStyle/>
            <a:p>
              <a:pPr algn="just" fontAlgn="auto">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公害の発生</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・油、有害物の流出</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spcBef>
                  <a:spcPts val="60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・異常な臭気の発生など</a:t>
              </a:r>
            </a:p>
          </p:txBody>
        </p:sp>
        <p:sp>
          <p:nvSpPr>
            <p:cNvPr id="26" name="左矢印 6">
              <a:extLst>
                <a:ext uri="{FF2B5EF4-FFF2-40B4-BE49-F238E27FC236}">
                  <a16:creationId xmlns:a16="http://schemas.microsoft.com/office/drawing/2014/main" xmlns="" id="{23DCFA92-6049-4EFC-809C-198D6A6EADF0}"/>
                </a:ext>
              </a:extLst>
            </p:cNvPr>
            <p:cNvSpPr/>
            <p:nvPr/>
          </p:nvSpPr>
          <p:spPr>
            <a:xfrm rot="1481177">
              <a:off x="2970237" y="3575007"/>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p>
          </p:txBody>
        </p:sp>
        <p:sp>
          <p:nvSpPr>
            <p:cNvPr id="27" name="左矢印 20">
              <a:extLst>
                <a:ext uri="{FF2B5EF4-FFF2-40B4-BE49-F238E27FC236}">
                  <a16:creationId xmlns:a16="http://schemas.microsoft.com/office/drawing/2014/main" xmlns="" id="{48A77534-705C-42FD-8051-DFD859DF1C57}"/>
                </a:ext>
              </a:extLst>
            </p:cNvPr>
            <p:cNvSpPr/>
            <p:nvPr/>
          </p:nvSpPr>
          <p:spPr>
            <a:xfrm rot="20118823" flipV="1">
              <a:off x="3177109" y="4353006"/>
              <a:ext cx="503237"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p>
          </p:txBody>
        </p:sp>
        <p:sp>
          <p:nvSpPr>
            <p:cNvPr id="28" name="左矢印 21">
              <a:extLst>
                <a:ext uri="{FF2B5EF4-FFF2-40B4-BE49-F238E27FC236}">
                  <a16:creationId xmlns:a16="http://schemas.microsoft.com/office/drawing/2014/main" xmlns="" id="{905E2ECE-C35C-48E1-98BF-D00B0E4C4135}"/>
                </a:ext>
              </a:extLst>
            </p:cNvPr>
            <p:cNvSpPr/>
            <p:nvPr/>
          </p:nvSpPr>
          <p:spPr>
            <a:xfrm rot="20118823" flipH="1">
              <a:off x="5664912" y="3644253"/>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p>
          </p:txBody>
        </p:sp>
        <p:sp>
          <p:nvSpPr>
            <p:cNvPr id="29" name="左矢印 22">
              <a:extLst>
                <a:ext uri="{FF2B5EF4-FFF2-40B4-BE49-F238E27FC236}">
                  <a16:creationId xmlns:a16="http://schemas.microsoft.com/office/drawing/2014/main" xmlns="" id="{0FFC8CEB-BD14-44DD-90A7-9DE9C3163EFC}"/>
                </a:ext>
              </a:extLst>
            </p:cNvPr>
            <p:cNvSpPr/>
            <p:nvPr/>
          </p:nvSpPr>
          <p:spPr>
            <a:xfrm rot="1481177" flipH="1" flipV="1">
              <a:off x="5186501" y="4377526"/>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p>
          </p:txBody>
        </p:sp>
        <p:sp>
          <p:nvSpPr>
            <p:cNvPr id="30" name="左矢印 23">
              <a:extLst>
                <a:ext uri="{FF2B5EF4-FFF2-40B4-BE49-F238E27FC236}">
                  <a16:creationId xmlns:a16="http://schemas.microsoft.com/office/drawing/2014/main" xmlns="" id="{49287525-9062-47B0-BB44-BF30A79756BC}"/>
                </a:ext>
              </a:extLst>
            </p:cNvPr>
            <p:cNvSpPr/>
            <p:nvPr/>
          </p:nvSpPr>
          <p:spPr>
            <a:xfrm rot="16200000">
              <a:off x="4285748" y="4605418"/>
              <a:ext cx="504825" cy="228600"/>
            </a:xfrm>
            <a:prstGeom prst="leftArrow">
              <a:avLst/>
            </a:prstGeom>
            <a:solidFill>
              <a:schemeClr val="accent1">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400"/>
            </a:p>
          </p:txBody>
        </p:sp>
      </p:grpSp>
      <p:sp>
        <p:nvSpPr>
          <p:cNvPr id="2" name="正方形/長方形 1">
            <a:extLst>
              <a:ext uri="{FF2B5EF4-FFF2-40B4-BE49-F238E27FC236}">
                <a16:creationId xmlns:a16="http://schemas.microsoft.com/office/drawing/2014/main" xmlns="" id="{81C188FB-0380-492D-95F3-3079E221C665}"/>
              </a:ext>
            </a:extLst>
          </p:cNvPr>
          <p:cNvSpPr/>
          <p:nvPr/>
        </p:nvSpPr>
        <p:spPr>
          <a:xfrm>
            <a:off x="539552" y="332656"/>
            <a:ext cx="8208912" cy="864096"/>
          </a:xfrm>
          <a:prstGeom prst="rect">
            <a:avLst/>
          </a:prstGeom>
        </p:spPr>
        <p:txBody>
          <a:bodyPr wrap="square">
            <a:spAutoFit/>
          </a:bodyPr>
          <a:lstStyle/>
          <a:p>
            <a:pPr algn="just" fontAlgn="auto">
              <a:lnSpc>
                <a:spcPct val="150000"/>
              </a:lnSpc>
              <a:spcBef>
                <a:spcPts val="0"/>
              </a:spcBef>
              <a:spcAft>
                <a:spcPts val="0"/>
              </a:spcAft>
              <a:defRPr/>
            </a:pPr>
            <a:r>
              <a:rPr lang="ja-JP" altLang="en-US" b="1" dirty="0">
                <a:solidFill>
                  <a:srgbClr val="C00000"/>
                </a:solidFill>
                <a:latin typeface="メイリオ" pitchFamily="50" charset="-128"/>
                <a:ea typeface="メイリオ" pitchFamily="50" charset="-128"/>
                <a:cs typeface="メイリオ" pitchFamily="50" charset="-128"/>
              </a:rPr>
              <a:t>○ ５Ｓが不十分だと・・・</a:t>
            </a:r>
            <a:r>
              <a:rPr lang="en-US" altLang="ja-JP" sz="1600" b="1" dirty="0">
                <a:solidFill>
                  <a:srgbClr val="C00000"/>
                </a:solidFill>
                <a:latin typeface="メイリオ" pitchFamily="50" charset="-128"/>
                <a:ea typeface="メイリオ" pitchFamily="50" charset="-128"/>
                <a:cs typeface="メイリオ" pitchFamily="50" charset="-128"/>
              </a:rPr>
              <a:t>	</a:t>
            </a:r>
          </a:p>
          <a:p>
            <a:pPr algn="just" fontAlgn="auto">
              <a:lnSpc>
                <a:spcPct val="150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５Ｓが不十分だと次のようにさまざまな悪い影響がでます。必ず実施しましょう。</a:t>
            </a:r>
            <a:endParaRPr lang="en-US" altLang="ja-JP" sz="1600" dirty="0">
              <a:latin typeface="メイリオ" pitchFamily="50" charset="-128"/>
              <a:ea typeface="メイリオ" pitchFamily="50" charset="-128"/>
              <a:cs typeface="メイリオ" pitchFamily="50" charset="-128"/>
            </a:endParaRPr>
          </a:p>
        </p:txBody>
      </p:sp>
      <p:sp>
        <p:nvSpPr>
          <p:cNvPr id="4" name="スライド番号プレースホルダー 3"/>
          <p:cNvSpPr>
            <a:spLocks noGrp="1"/>
          </p:cNvSpPr>
          <p:nvPr>
            <p:ph type="sldNum" sz="quarter" idx="12"/>
          </p:nvPr>
        </p:nvSpPr>
        <p:spPr>
          <a:xfrm>
            <a:off x="3563888" y="6448251"/>
            <a:ext cx="2133600" cy="365125"/>
          </a:xfrm>
        </p:spPr>
        <p:txBody>
          <a:bodyPr/>
          <a:lstStyle/>
          <a:p>
            <a:pPr algn="ctr"/>
            <a:fld id="{94AA4217-AB25-474B-8523-140E3806D2F1}" type="slidenum">
              <a:rPr kumimoji="1" lang="ja-JP" altLang="en-US" smtClean="0"/>
              <a:pPr algn="ctr"/>
              <a:t>12</a:t>
            </a:fld>
            <a:endParaRPr kumimoji="1" lang="ja-JP" altLang="en-US" dirty="0"/>
          </a:p>
        </p:txBody>
      </p:sp>
    </p:spTree>
    <p:extLst>
      <p:ext uri="{BB962C8B-B14F-4D97-AF65-F5344CB8AC3E}">
        <p14:creationId xmlns:p14="http://schemas.microsoft.com/office/powerpoint/2010/main" val="2761900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5" y="1675361"/>
            <a:ext cx="8519949" cy="4628203"/>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anchor="ctr"/>
            <a:lstStyle/>
            <a:p>
              <a:pPr algn="just">
                <a:lnSpc>
                  <a:spcPct val="150000"/>
                </a:lnSpc>
                <a:spcBef>
                  <a:spcPts val="600"/>
                </a:spcBef>
              </a:pPr>
              <a:r>
                <a:rPr lang="ja-JP" altLang="en-US" sz="1600">
                  <a:solidFill>
                    <a:prstClr val="black"/>
                  </a:solidFill>
                  <a:latin typeface="メイリオ" pitchFamily="50" charset="-128"/>
                  <a:ea typeface="メイリオ" pitchFamily="50" charset="-128"/>
                  <a:cs typeface="メイリオ" pitchFamily="50" charset="-128"/>
                </a:rPr>
                <a:t>　製造業の労働災害を踏まえ、次の安全のポイントを実施しましょう。</a:t>
              </a:r>
              <a:endParaRPr lang="en-US" altLang="ja-JP" sz="16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a:lstStyle/>
            <a:p>
              <a:pPr>
                <a:lnSpc>
                  <a:spcPct val="125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 作業者が安全な作業を心がけること！</a:t>
              </a:r>
              <a:endParaRPr lang="en-US" altLang="ja-JP" sz="1600" dirty="0">
                <a:solidFill>
                  <a:srgbClr val="0000CC"/>
                </a:solidFill>
                <a:latin typeface="メイリオ" pitchFamily="50" charset="-128"/>
                <a:ea typeface="メイリオ" pitchFamily="50" charset="-128"/>
                <a:cs typeface="メイリオ" pitchFamily="50" charset="-128"/>
              </a:endParaRP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排出元の構内等での一人での作業もあり、自らが自覚して</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安全な作業方法を遵守。</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 コンベヤーの荷</a:t>
              </a:r>
              <a:r>
                <a:rPr lang="ja-JP" altLang="en-US" sz="1600" dirty="0" err="1">
                  <a:solidFill>
                    <a:srgbClr val="0000CC"/>
                  </a:solidFill>
                  <a:latin typeface="メイリオ" pitchFamily="50" charset="-128"/>
                  <a:ea typeface="メイリオ" pitchFamily="50" charset="-128"/>
                  <a:cs typeface="メイリオ" pitchFamily="50" charset="-128"/>
                </a:rPr>
                <a:t>づまり</a:t>
              </a:r>
              <a:r>
                <a:rPr lang="ja-JP" altLang="en-US" sz="1600" dirty="0">
                  <a:solidFill>
                    <a:srgbClr val="0000CC"/>
                  </a:solidFill>
                  <a:latin typeface="メイリオ" pitchFamily="50" charset="-128"/>
                  <a:ea typeface="メイリオ" pitchFamily="50" charset="-128"/>
                  <a:cs typeface="メイリオ" pitchFamily="50" charset="-128"/>
                </a:rPr>
                <a:t>、点検、修理は、停止させてから！</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荷</a:t>
              </a:r>
              <a:r>
                <a:rPr lang="ja-JP" altLang="en-US" sz="1600" dirty="0" err="1">
                  <a:solidFill>
                    <a:prstClr val="black"/>
                  </a:solidFill>
                  <a:latin typeface="メイリオ" pitchFamily="50" charset="-128"/>
                  <a:ea typeface="メイリオ" pitchFamily="50" charset="-128"/>
                  <a:cs typeface="メイリオ" pitchFamily="50" charset="-128"/>
                </a:rPr>
                <a:t>づまりの</a:t>
              </a:r>
              <a:r>
                <a:rPr lang="ja-JP" altLang="en-US" sz="1600" dirty="0">
                  <a:solidFill>
                    <a:prstClr val="black"/>
                  </a:solidFill>
                  <a:latin typeface="メイリオ" pitchFamily="50" charset="-128"/>
                  <a:ea typeface="メイリオ" pitchFamily="50" charset="-128"/>
                  <a:cs typeface="メイリオ" pitchFamily="50" charset="-128"/>
                </a:rPr>
                <a:t>処理や修理・点検は、コンベヤーを確実に止めてから。</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コンベヤーはまたがない。　</a:t>
              </a:r>
            </a:p>
            <a:p>
              <a:pPr>
                <a:lnSpc>
                  <a:spcPct val="125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 構内通行時は重機類、フォークリフトとの接触防止に注意！</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安全通路を歩行する。</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荷の陰から飛び出さない。</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 重機類運転者は、歩行者等との接触防止を！</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停車中の重機類が動き出しても乗り込まない、止めようとしない。</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運転席から身を乗り出さない。</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重機類に荷を載せて前進するときは歩行者との接触に注意。</a:t>
              </a:r>
            </a:p>
            <a:p>
              <a:pPr>
                <a:lnSpc>
                  <a:spcPct val="125000"/>
                </a:lnSpc>
                <a:defRPr/>
              </a:pPr>
              <a:endParaRPr lang="en-US" altLang="ja-JP" sz="1600" dirty="0">
                <a:solidFill>
                  <a:srgbClr val="C00000"/>
                </a:solidFill>
                <a:latin typeface="メイリオ" pitchFamily="50" charset="-128"/>
                <a:ea typeface="メイリオ" pitchFamily="50" charset="-128"/>
                <a:cs typeface="メイリオ" pitchFamily="50" charset="-128"/>
              </a:endParaRPr>
            </a:p>
            <a:p>
              <a:pPr>
                <a:lnSpc>
                  <a:spcPct val="125000"/>
                </a:lnSpc>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sp>
        <p:nvSpPr>
          <p:cNvPr id="9" name="正方形/長方形 8"/>
          <p:cNvSpPr/>
          <p:nvPr/>
        </p:nvSpPr>
        <p:spPr>
          <a:xfrm>
            <a:off x="404811" y="1144685"/>
            <a:ext cx="6327428" cy="369332"/>
          </a:xfrm>
          <a:prstGeom prst="rect">
            <a:avLst/>
          </a:prstGeom>
        </p:spPr>
        <p:txBody>
          <a:bodyPr wrap="square">
            <a:spAutoFit/>
          </a:bodyPr>
          <a:lstStyle/>
          <a:p>
            <a:pPr>
              <a:defRPr/>
            </a:pPr>
            <a:r>
              <a:rPr lang="ja-JP" altLang="en-US" b="1" dirty="0" smtClean="0">
                <a:solidFill>
                  <a:srgbClr val="C00000"/>
                </a:solidFill>
                <a:latin typeface="メイリオ" pitchFamily="50" charset="-128"/>
                <a:ea typeface="メイリオ" pitchFamily="50" charset="-128"/>
                <a:cs typeface="メイリオ" pitchFamily="50" charset="-128"/>
              </a:rPr>
              <a:t>（１）</a:t>
            </a:r>
            <a:r>
              <a:rPr lang="ja-JP" altLang="en-US" b="1" dirty="0">
                <a:solidFill>
                  <a:srgbClr val="C00000"/>
                </a:solidFill>
                <a:latin typeface="メイリオ" pitchFamily="50" charset="-128"/>
                <a:ea typeface="メイリオ" pitchFamily="50" charset="-128"/>
                <a:cs typeface="メイリオ" pitchFamily="50" charset="-128"/>
              </a:rPr>
              <a:t>「はさまれ・巻き込まれ」災害防止のポイント</a:t>
            </a:r>
            <a:endParaRPr lang="en-US" altLang="ja-JP" b="1" dirty="0">
              <a:solidFill>
                <a:srgbClr val="C00000"/>
              </a:solidFill>
              <a:latin typeface="メイリオ" pitchFamily="50" charset="-128"/>
              <a:ea typeface="メイリオ" pitchFamily="50" charset="-128"/>
              <a:cs typeface="メイリオ" pitchFamily="50" charset="-128"/>
            </a:endParaRPr>
          </a:p>
        </p:txBody>
      </p:sp>
      <p:pic>
        <p:nvPicPr>
          <p:cNvPr id="3" name="図 2">
            <a:extLst>
              <a:ext uri="{FF2B5EF4-FFF2-40B4-BE49-F238E27FC236}">
                <a16:creationId xmlns:a16="http://schemas.microsoft.com/office/drawing/2014/main" xmlns="" id="{6585637F-3A30-4C0A-BD0D-20602EA980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7212" y="2512837"/>
            <a:ext cx="2448272" cy="1944216"/>
          </a:xfrm>
          <a:prstGeom prst="rect">
            <a:avLst/>
          </a:prstGeom>
        </p:spPr>
      </p:pic>
      <p:sp>
        <p:nvSpPr>
          <p:cNvPr id="7" name="Rectangle 10"/>
          <p:cNvSpPr>
            <a:spLocks noChangeArrowheads="1"/>
          </p:cNvSpPr>
          <p:nvPr/>
        </p:nvSpPr>
        <p:spPr bwMode="auto">
          <a:xfrm>
            <a:off x="404812" y="471041"/>
            <a:ext cx="6543451" cy="420787"/>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b="1">
                <a:solidFill>
                  <a:prstClr val="white"/>
                </a:solidFill>
                <a:latin typeface="ＭＳ ゴシック" pitchFamily="49" charset="-128"/>
                <a:ea typeface="ＭＳ ゴシック" pitchFamily="49" charset="-128"/>
                <a:cs typeface="Arial" charset="0"/>
              </a:rPr>
              <a:t>ポイント６　安全な作業をみんなで実施し職場を安全に！</a:t>
            </a:r>
            <a:endParaRPr lang="ja-JP" altLang="en-US" b="1">
              <a:solidFill>
                <a:prstClr val="white"/>
              </a:solidFill>
              <a:ea typeface="ＭＳ ゴシック" pitchFamily="49" charset="-128"/>
              <a:cs typeface="Arial" charset="0"/>
            </a:endParaRPr>
          </a:p>
        </p:txBody>
      </p:sp>
      <p:sp>
        <p:nvSpPr>
          <p:cNvPr id="2" name="スライド番号プレースホルダー 1"/>
          <p:cNvSpPr>
            <a:spLocks noGrp="1"/>
          </p:cNvSpPr>
          <p:nvPr>
            <p:ph type="sldNum" sz="quarter" idx="12"/>
          </p:nvPr>
        </p:nvSpPr>
        <p:spPr>
          <a:xfrm>
            <a:off x="3611486" y="6448251"/>
            <a:ext cx="2133600" cy="365125"/>
          </a:xfrm>
        </p:spPr>
        <p:txBody>
          <a:bodyPr/>
          <a:lstStyle/>
          <a:p>
            <a:pPr algn="ctr"/>
            <a:fld id="{94AA4217-AB25-474B-8523-140E3806D2F1}" type="slidenum">
              <a:rPr kumimoji="1" lang="ja-JP" altLang="en-US" smtClean="0"/>
              <a:pPr algn="ctr"/>
              <a:t>13</a:t>
            </a:fld>
            <a:endParaRPr kumimoji="1" lang="ja-JP" altLang="en-US"/>
          </a:p>
        </p:txBody>
      </p:sp>
    </p:spTree>
    <p:extLst>
      <p:ext uri="{BB962C8B-B14F-4D97-AF65-F5344CB8AC3E}">
        <p14:creationId xmlns:p14="http://schemas.microsoft.com/office/powerpoint/2010/main" val="289042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12403" y="692696"/>
            <a:ext cx="5887789" cy="1944216"/>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■事例②</a:t>
            </a:r>
            <a:r>
              <a:rPr lang="en-US" altLang="ja-JP" sz="1600" dirty="0">
                <a:solidFill>
                  <a:srgbClr val="0000CC"/>
                </a:solidFill>
                <a:latin typeface="メイリオ" pitchFamily="50" charset="-128"/>
                <a:ea typeface="メイリオ" pitchFamily="50" charset="-128"/>
                <a:cs typeface="メイリオ" pitchFamily="50" charset="-128"/>
              </a:rPr>
              <a:t>-1</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破砕機の投入</a:t>
            </a:r>
            <a:r>
              <a:rPr lang="ja-JP" altLang="en-US" sz="1600" dirty="0" smtClean="0">
                <a:solidFill>
                  <a:prstClr val="black"/>
                </a:solidFill>
                <a:latin typeface="メイリオ" pitchFamily="50" charset="-128"/>
                <a:ea typeface="メイリオ" pitchFamily="50" charset="-128"/>
                <a:cs typeface="メイリオ" pitchFamily="50" charset="-128"/>
              </a:rPr>
              <a:t>コンベヤーの</a:t>
            </a:r>
            <a:r>
              <a:rPr lang="ja-JP" altLang="en-US" sz="1600" dirty="0">
                <a:solidFill>
                  <a:prstClr val="black"/>
                </a:solidFill>
                <a:latin typeface="メイリオ" pitchFamily="50" charset="-128"/>
                <a:ea typeface="メイリオ" pitchFamily="50" charset="-128"/>
                <a:cs typeface="メイリオ" pitchFamily="50" charset="-128"/>
              </a:rPr>
              <a:t>リターンローラー部に付着した石膏粉を、ワイヤブラシを用いて擦り落として除去する際、投入</a:t>
            </a:r>
            <a:r>
              <a:rPr lang="ja-JP" altLang="en-US" sz="1600" dirty="0" smtClean="0">
                <a:solidFill>
                  <a:prstClr val="black"/>
                </a:solidFill>
                <a:latin typeface="メイリオ" pitchFamily="50" charset="-128"/>
                <a:ea typeface="メイリオ" pitchFamily="50" charset="-128"/>
                <a:cs typeface="メイリオ" pitchFamily="50" charset="-128"/>
              </a:rPr>
              <a:t>コンベヤーを</a:t>
            </a:r>
            <a:r>
              <a:rPr lang="ja-JP" altLang="en-US" sz="1600" dirty="0">
                <a:solidFill>
                  <a:prstClr val="black"/>
                </a:solidFill>
                <a:latin typeface="メイリオ" pitchFamily="50" charset="-128"/>
                <a:ea typeface="メイリオ" pitchFamily="50" charset="-128"/>
                <a:cs typeface="メイリオ" pitchFamily="50" charset="-128"/>
              </a:rPr>
              <a:t>停止させずに作業。リターンローラー部と</a:t>
            </a:r>
            <a:r>
              <a:rPr lang="ja-JP" altLang="en-US" sz="1600" dirty="0" smtClean="0">
                <a:solidFill>
                  <a:prstClr val="black"/>
                </a:solidFill>
                <a:latin typeface="メイリオ" pitchFamily="50" charset="-128"/>
                <a:ea typeface="メイリオ" pitchFamily="50" charset="-128"/>
                <a:cs typeface="メイリオ" pitchFamily="50" charset="-128"/>
              </a:rPr>
              <a:t>コンベヤーベルト</a:t>
            </a:r>
            <a:r>
              <a:rPr lang="ja-JP" altLang="en-US" sz="1600" dirty="0">
                <a:solidFill>
                  <a:prstClr val="black"/>
                </a:solidFill>
                <a:latin typeface="メイリオ" pitchFamily="50" charset="-128"/>
                <a:ea typeface="メイリオ" pitchFamily="50" charset="-128"/>
                <a:cs typeface="メイリオ" pitchFamily="50" charset="-128"/>
              </a:rPr>
              <a:t>の間に、ワイヤブラシごと右腕から胸のあたりまでを</a:t>
            </a:r>
            <a:r>
              <a:rPr lang="ja-JP" altLang="en-US" sz="1600" dirty="0" smtClean="0">
                <a:solidFill>
                  <a:prstClr val="black"/>
                </a:solidFill>
                <a:latin typeface="メイリオ" pitchFamily="50" charset="-128"/>
                <a:ea typeface="メイリオ" pitchFamily="50" charset="-128"/>
                <a:cs typeface="メイリオ" pitchFamily="50" charset="-128"/>
              </a:rPr>
              <a:t>巻き込まれた。</a:t>
            </a:r>
            <a:endParaRPr lang="ja-JP" altLang="en-US" sz="1600" dirty="0">
              <a:solidFill>
                <a:prstClr val="black"/>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476671" y="188640"/>
            <a:ext cx="5806653" cy="369332"/>
          </a:xfrm>
          <a:prstGeom prst="rect">
            <a:avLst/>
          </a:prstGeom>
          <a:noFill/>
        </p:spPr>
        <p:txBody>
          <a:bodyPr wrap="square" rtlCol="0">
            <a:spAutoFit/>
          </a:bodyPr>
          <a:lstStyle/>
          <a:p>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はさまれ・巻き込まれ災害</a:t>
            </a:r>
            <a:r>
              <a:rPr lang="ja-JP" altLang="en-US" dirty="0" smtClean="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の事例</a:t>
            </a:r>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a:extLst>
              <a:ext uri="{FF2B5EF4-FFF2-40B4-BE49-F238E27FC236}">
                <a16:creationId xmlns:a16="http://schemas.microsoft.com/office/drawing/2014/main" xmlns="" id="{DE707C8C-20B9-4318-9F4A-EC2DB70545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495" y="695907"/>
            <a:ext cx="2395985" cy="1796989"/>
          </a:xfrm>
          <a:prstGeom prst="rect">
            <a:avLst/>
          </a:prstGeom>
        </p:spPr>
      </p:pic>
      <p:sp>
        <p:nvSpPr>
          <p:cNvPr id="11" name="正方形/長方形 10">
            <a:extLst>
              <a:ext uri="{FF2B5EF4-FFF2-40B4-BE49-F238E27FC236}">
                <a16:creationId xmlns:a16="http://schemas.microsoft.com/office/drawing/2014/main" xmlns="" id="{70D2B55B-1169-40C0-86FD-637AF7F3764A}"/>
              </a:ext>
            </a:extLst>
          </p:cNvPr>
          <p:cNvSpPr/>
          <p:nvPr/>
        </p:nvSpPr>
        <p:spPr bwMode="auto">
          <a:xfrm>
            <a:off x="395536" y="2852936"/>
            <a:ext cx="5887789" cy="158546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■事例➁</a:t>
            </a:r>
            <a:r>
              <a:rPr lang="en-US" altLang="ja-JP" sz="1600" dirty="0" smtClean="0">
                <a:solidFill>
                  <a:srgbClr val="0000CC"/>
                </a:solidFill>
                <a:latin typeface="メイリオ" pitchFamily="50" charset="-128"/>
                <a:ea typeface="メイリオ" pitchFamily="50" charset="-128"/>
                <a:cs typeface="メイリオ" pitchFamily="50" charset="-128"/>
              </a:rPr>
              <a:t>-2</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コンベヤーの移動中にチェーン張り具合の点検を行ったため、コンベヤー上を移動している部品に身体をはさまれた。</a:t>
            </a:r>
          </a:p>
        </p:txBody>
      </p:sp>
      <p:pic>
        <p:nvPicPr>
          <p:cNvPr id="3" name="図 2">
            <a:extLst>
              <a:ext uri="{FF2B5EF4-FFF2-40B4-BE49-F238E27FC236}">
                <a16:creationId xmlns:a16="http://schemas.microsoft.com/office/drawing/2014/main" xmlns="" id="{D4DEBBA7-D233-446B-A1BD-3A91239AC1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18064" y="2852936"/>
            <a:ext cx="2448272" cy="1944216"/>
          </a:xfrm>
          <a:prstGeom prst="rect">
            <a:avLst/>
          </a:prstGeom>
        </p:spPr>
      </p:pic>
      <p:sp>
        <p:nvSpPr>
          <p:cNvPr id="12" name="正方形/長方形 11">
            <a:extLst>
              <a:ext uri="{FF2B5EF4-FFF2-40B4-BE49-F238E27FC236}">
                <a16:creationId xmlns="" xmlns:a16="http://schemas.microsoft.com/office/drawing/2014/main" id="{97E3BFAA-CB61-48C3-9C78-3D88FDEB6811}"/>
              </a:ext>
            </a:extLst>
          </p:cNvPr>
          <p:cNvSpPr/>
          <p:nvPr/>
        </p:nvSpPr>
        <p:spPr bwMode="auto">
          <a:xfrm>
            <a:off x="412403" y="4632083"/>
            <a:ext cx="5887789" cy="1729478"/>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fontAlgn="auto">
              <a:lnSpc>
                <a:spcPct val="150000"/>
              </a:lnSpc>
              <a:spcBef>
                <a:spcPts val="6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■事例➁</a:t>
            </a:r>
            <a:r>
              <a:rPr lang="en-US" altLang="ja-JP" sz="1600" dirty="0" smtClean="0">
                <a:solidFill>
                  <a:srgbClr val="0000CC"/>
                </a:solidFill>
                <a:latin typeface="メイリオ" pitchFamily="50" charset="-128"/>
                <a:ea typeface="メイリオ" pitchFamily="50" charset="-128"/>
                <a:cs typeface="メイリオ" pitchFamily="50" charset="-128"/>
              </a:rPr>
              <a:t>-3</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schemeClr val="tx1"/>
                </a:solidFill>
                <a:latin typeface="メイリオ" pitchFamily="50" charset="-128"/>
                <a:ea typeface="メイリオ" pitchFamily="50" charset="-128"/>
                <a:cs typeface="メイリオ" pitchFamily="50" charset="-128"/>
              </a:rPr>
              <a:t>ごみ収集車</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パッカー車</a:t>
            </a:r>
            <a:r>
              <a:rPr lang="en-US" altLang="ja-JP" sz="1600" dirty="0">
                <a:solidFill>
                  <a:schemeClr val="tx1"/>
                </a:solidFill>
                <a:latin typeface="メイリオ" pitchFamily="50" charset="-128"/>
                <a:ea typeface="メイリオ" pitchFamily="50" charset="-128"/>
                <a:cs typeface="メイリオ" pitchFamily="50" charset="-128"/>
              </a:rPr>
              <a:t>)</a:t>
            </a:r>
            <a:r>
              <a:rPr lang="ja-JP" altLang="en-US" sz="1600" dirty="0">
                <a:solidFill>
                  <a:schemeClr val="tx1"/>
                </a:solidFill>
                <a:latin typeface="メイリオ" pitchFamily="50" charset="-128"/>
                <a:ea typeface="メイリオ" pitchFamily="50" charset="-128"/>
                <a:cs typeface="メイリオ" pitchFamily="50" charset="-128"/>
              </a:rPr>
              <a:t>の車両点検で、荷箱とテールゲートの接合部の点検をするためテールゲートを上昇させているときに、テールゲートが急に下降し、はさまれた。</a:t>
            </a:r>
            <a:r>
              <a:rPr lang="ja-JP" altLang="en-US" sz="1600" dirty="0">
                <a:latin typeface="メイリオ" pitchFamily="50" charset="-128"/>
                <a:ea typeface="メイリオ" pitchFamily="50" charset="-128"/>
                <a:cs typeface="メイリオ" pitchFamily="50" charset="-128"/>
              </a:rPr>
              <a:t>車と接触し、ピット内に墜落しそうにった。</a:t>
            </a:r>
            <a:endParaRPr lang="en-US" altLang="ja-JP" sz="1600" dirty="0">
              <a:solidFill>
                <a:schemeClr val="tx1"/>
              </a:solidFill>
              <a:latin typeface="メイリオ" pitchFamily="50" charset="-128"/>
              <a:ea typeface="メイリオ" pitchFamily="50" charset="-128"/>
              <a:cs typeface="メイリオ" pitchFamily="50" charset="-128"/>
            </a:endParaRPr>
          </a:p>
          <a:p>
            <a:pPr fontAlgn="auto">
              <a:lnSpc>
                <a:spcPct val="150000"/>
              </a:lnSpc>
              <a:spcBef>
                <a:spcPts val="600"/>
              </a:spcBef>
              <a:spcAft>
                <a:spcPts val="0"/>
              </a:spcAft>
              <a:defRPr/>
            </a:pPr>
            <a:endParaRPr lang="en-US" altLang="ja-JP" sz="1600" dirty="0">
              <a:solidFill>
                <a:schemeClr val="tx1"/>
              </a:solidFill>
              <a:latin typeface="メイリオ" pitchFamily="50" charset="-128"/>
              <a:ea typeface="メイリオ" pitchFamily="50" charset="-128"/>
              <a:cs typeface="メイリオ" pitchFamily="50" charset="-128"/>
            </a:endParaRPr>
          </a:p>
          <a:p>
            <a:pPr fontAlgn="auto">
              <a:lnSpc>
                <a:spcPct val="150000"/>
              </a:lnSpc>
              <a:spcBef>
                <a:spcPts val="0"/>
              </a:spcBef>
              <a:spcAft>
                <a:spcPts val="0"/>
              </a:spcAft>
              <a:defRPr/>
            </a:pPr>
            <a:endParaRPr lang="en-US" altLang="ja-JP" sz="1600" dirty="0">
              <a:solidFill>
                <a:schemeClr val="tx1"/>
              </a:solidFill>
              <a:latin typeface="メイリオ" pitchFamily="50" charset="-128"/>
              <a:ea typeface="メイリオ" pitchFamily="50" charset="-128"/>
              <a:cs typeface="メイリオ" pitchFamily="50" charset="-128"/>
            </a:endParaRPr>
          </a:p>
          <a:p>
            <a:pPr fontAlgn="auto">
              <a:lnSpc>
                <a:spcPct val="150000"/>
              </a:lnSpc>
              <a:spcBef>
                <a:spcPts val="0"/>
              </a:spcBef>
              <a:spcAft>
                <a:spcPts val="0"/>
              </a:spcAft>
              <a:defRPr/>
            </a:pPr>
            <a:endParaRPr lang="ja-JP" altLang="en-US" sz="1600" dirty="0">
              <a:solidFill>
                <a:schemeClr val="tx1"/>
              </a:solidFill>
              <a:latin typeface="メイリオ" pitchFamily="50" charset="-128"/>
              <a:ea typeface="メイリオ" pitchFamily="50" charset="-128"/>
              <a:cs typeface="メイリオ" pitchFamily="50" charset="-128"/>
            </a:endParaRPr>
          </a:p>
        </p:txBody>
      </p:sp>
      <p:pic>
        <p:nvPicPr>
          <p:cNvPr id="13" name="図 12">
            <a:extLst>
              <a:ext uri="{FF2B5EF4-FFF2-40B4-BE49-F238E27FC236}">
                <a16:creationId xmlns="" xmlns:a16="http://schemas.microsoft.com/office/drawing/2014/main" id="{E0E4BD55-DBAF-4D11-9CF8-DA352E242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9931" y="4581128"/>
            <a:ext cx="2395984" cy="1707139"/>
          </a:xfrm>
          <a:prstGeom prst="rect">
            <a:avLst/>
          </a:prstGeom>
        </p:spPr>
      </p:pic>
      <p:sp>
        <p:nvSpPr>
          <p:cNvPr id="2" name="スライド番号プレースホルダー 1"/>
          <p:cNvSpPr>
            <a:spLocks noGrp="1"/>
          </p:cNvSpPr>
          <p:nvPr>
            <p:ph type="sldNum" sz="quarter" idx="12"/>
          </p:nvPr>
        </p:nvSpPr>
        <p:spPr>
          <a:xfrm>
            <a:off x="3563888" y="6453336"/>
            <a:ext cx="2133600" cy="365125"/>
          </a:xfrm>
        </p:spPr>
        <p:txBody>
          <a:bodyPr/>
          <a:lstStyle/>
          <a:p>
            <a:pPr algn="ctr"/>
            <a:fld id="{94AA4217-AB25-474B-8523-140E3806D2F1}" type="slidenum">
              <a:rPr kumimoji="1" lang="ja-JP" altLang="en-US" smtClean="0"/>
              <a:pPr algn="ctr"/>
              <a:t>14</a:t>
            </a:fld>
            <a:endParaRPr kumimoji="1" lang="ja-JP" altLang="en-US" dirty="0"/>
          </a:p>
        </p:txBody>
      </p:sp>
    </p:spTree>
    <p:extLst>
      <p:ext uri="{BB962C8B-B14F-4D97-AF65-F5344CB8AC3E}">
        <p14:creationId xmlns:p14="http://schemas.microsoft.com/office/powerpoint/2010/main" val="289200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412776"/>
            <a:ext cx="8351142" cy="4536504"/>
            <a:chOff x="467544" y="858466"/>
            <a:chExt cx="8136904" cy="6505509"/>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anchor="ctr"/>
            <a:lstStyle/>
            <a:p>
              <a:pPr algn="just">
                <a:lnSpc>
                  <a:spcPct val="150000"/>
                </a:lnSpc>
                <a:spcBef>
                  <a:spcPts val="600"/>
                </a:spcBef>
              </a:pPr>
              <a:r>
                <a:rPr lang="ja-JP" altLang="en-US" sz="1600">
                  <a:latin typeface="メイリオ" pitchFamily="50" charset="-128"/>
                  <a:ea typeface="メイリオ" pitchFamily="50" charset="-128"/>
                  <a:cs typeface="メイリオ" pitchFamily="50" charset="-128"/>
                </a:rPr>
                <a:t>　製造業の労働災害を踏まえ、次の安全のポイントを実施しましょう。</a:t>
              </a:r>
              <a:endParaRPr lang="en-US" altLang="ja-JP" sz="1600">
                <a:latin typeface="メイリオ" pitchFamily="50" charset="-128"/>
                <a:ea typeface="メイリオ" pitchFamily="50" charset="-128"/>
                <a:cs typeface="メイリオ" pitchFamily="50" charset="-128"/>
              </a:endParaRPr>
            </a:p>
          </p:txBody>
        </p:sp>
        <p:sp>
          <p:nvSpPr>
            <p:cNvPr id="6" name="正方形/長方形 5"/>
            <p:cNvSpPr/>
            <p:nvPr/>
          </p:nvSpPr>
          <p:spPr>
            <a:xfrm>
              <a:off x="467544" y="858466"/>
              <a:ext cx="8136904" cy="6505509"/>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a:lstStyle/>
            <a:p>
              <a:pPr fontAlgn="auto">
                <a:lnSpc>
                  <a:spcPct val="125000"/>
                </a:lnSpc>
                <a:spcBef>
                  <a:spcPts val="6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作業者が安全な作業を心がけること！</a:t>
              </a:r>
              <a:endParaRPr lang="en-US" altLang="ja-JP" sz="1600" dirty="0">
                <a:solidFill>
                  <a:srgbClr val="0000CC"/>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　　排出元の構内等での一人での作業もあり、自らが自覚して</a:t>
              </a:r>
              <a:endParaRPr lang="en-US" altLang="ja-JP" sz="1600" dirty="0">
                <a:solidFill>
                  <a:schemeClr val="tx1"/>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　安全な作業方法を遵守しましょう。</a:t>
              </a:r>
              <a:endParaRPr lang="en-US" altLang="ja-JP" sz="1600" dirty="0">
                <a:solidFill>
                  <a:srgbClr val="C00000"/>
                </a:solidFill>
                <a:latin typeface="メイリオ" pitchFamily="50" charset="-128"/>
                <a:ea typeface="メイリオ" pitchFamily="50" charset="-128"/>
                <a:cs typeface="メイリオ" pitchFamily="50" charset="-128"/>
              </a:endParaRPr>
            </a:p>
            <a:p>
              <a:pPr fontAlgn="auto">
                <a:lnSpc>
                  <a:spcPct val="125000"/>
                </a:lnSpc>
                <a:spcBef>
                  <a:spcPts val="6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あおりに乗っての作業をさけること！ </a:t>
              </a:r>
              <a:endParaRPr lang="en-US" altLang="ja-JP" sz="1600" dirty="0">
                <a:solidFill>
                  <a:srgbClr val="0000CC"/>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r>
                <a:rPr lang="ja-JP" altLang="en-US" sz="1600" spc="-50" dirty="0">
                  <a:solidFill>
                    <a:schemeClr val="tx1"/>
                  </a:solidFill>
                  <a:latin typeface="メイリオ" pitchFamily="50" charset="-128"/>
                  <a:ea typeface="メイリオ" pitchFamily="50" charset="-128"/>
                  <a:cs typeface="メイリオ" pitchFamily="50" charset="-128"/>
                </a:rPr>
                <a:t>　荷台の上での作業は、荷台近くに移動式プラットホーム等を設置するなどして、あおりに乗っての作業を避けましょう。</a:t>
              </a:r>
              <a:endParaRPr lang="en-US" altLang="ja-JP" sz="1600" spc="-50" dirty="0">
                <a:solidFill>
                  <a:schemeClr val="tx1"/>
                </a:solidFill>
                <a:latin typeface="メイリオ" pitchFamily="50" charset="-128"/>
                <a:ea typeface="メイリオ" pitchFamily="50" charset="-128"/>
                <a:cs typeface="メイリオ" pitchFamily="50" charset="-128"/>
              </a:endParaRPr>
            </a:p>
            <a:p>
              <a:pPr fontAlgn="auto">
                <a:lnSpc>
                  <a:spcPct val="125000"/>
                </a:lnSpc>
                <a:spcBef>
                  <a:spcPts val="60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貨物自動車の荷台への昇降設備を使用すること！</a:t>
              </a:r>
              <a:endParaRPr lang="en-US" altLang="ja-JP" sz="1600" dirty="0">
                <a:solidFill>
                  <a:srgbClr val="0000CC"/>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schemeClr val="tx1"/>
                  </a:solidFill>
                  <a:latin typeface="メイリオ" pitchFamily="50" charset="-128"/>
                  <a:ea typeface="メイリオ" pitchFamily="50" charset="-128"/>
                  <a:cs typeface="メイリオ" pitchFamily="50" charset="-128"/>
                </a:rPr>
                <a:t>排出元の構内の場合は、排出元等の理解を得て昇降設備を置いておきましょう。</a:t>
              </a:r>
              <a:endParaRPr lang="en-US" altLang="ja-JP" sz="1600" dirty="0">
                <a:solidFill>
                  <a:schemeClr val="tx1"/>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　（</a:t>
              </a:r>
              <a:r>
                <a:rPr lang="ja-JP" altLang="en-US" sz="1600" dirty="0" smtClean="0">
                  <a:solidFill>
                    <a:schemeClr val="tx1"/>
                  </a:solidFill>
                  <a:latin typeface="メイリオ" pitchFamily="50" charset="-128"/>
                  <a:ea typeface="メイリオ" pitchFamily="50" charset="-128"/>
                  <a:cs typeface="メイリオ" pitchFamily="50" charset="-128"/>
                </a:rPr>
                <a:t>写真③）</a:t>
              </a:r>
              <a:endParaRPr lang="en-US" altLang="ja-JP" sz="1600" dirty="0">
                <a:solidFill>
                  <a:srgbClr val="0000CC"/>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“墜落制止用器具”</a:t>
              </a:r>
              <a:r>
                <a:rPr lang="en-US" altLang="ja-JP" sz="1600" baseline="30000" dirty="0">
                  <a:solidFill>
                    <a:srgbClr val="C00000"/>
                  </a:solidFill>
                  <a:latin typeface="メイリオ" pitchFamily="50" charset="-128"/>
                  <a:ea typeface="メイリオ" pitchFamily="50" charset="-128"/>
                  <a:cs typeface="メイリオ" pitchFamily="50" charset="-128"/>
                </a:rPr>
                <a:t>※</a:t>
              </a:r>
              <a:r>
                <a:rPr lang="ja-JP" altLang="en-US" sz="1600" dirty="0" smtClean="0">
                  <a:solidFill>
                    <a:srgbClr val="0000CC"/>
                  </a:solidFill>
                  <a:latin typeface="メイリオ" pitchFamily="50" charset="-128"/>
                  <a:ea typeface="メイリオ" pitchFamily="50" charset="-128"/>
                  <a:cs typeface="メイリオ" pitchFamily="50" charset="-128"/>
                </a:rPr>
                <a:t>取付設備</a:t>
              </a:r>
              <a:r>
                <a:rPr lang="ja-JP" altLang="en-US" sz="1600" dirty="0">
                  <a:solidFill>
                    <a:srgbClr val="0000CC"/>
                  </a:solidFill>
                  <a:latin typeface="メイリオ" pitchFamily="50" charset="-128"/>
                  <a:ea typeface="メイリオ" pitchFamily="50" charset="-128"/>
                  <a:cs typeface="メイリオ" pitchFamily="50" charset="-128"/>
                </a:rPr>
                <a:t>がある場合は必ず使用。</a:t>
              </a:r>
              <a:endParaRPr lang="en-US" altLang="ja-JP" sz="1600" dirty="0">
                <a:solidFill>
                  <a:srgbClr val="0000CC"/>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　トラックの廃棄物の上など高所での作業で、“墜落制止用器具”の取り付け設備があるときは必ず墜落制止用器具を使用。　（</a:t>
              </a:r>
              <a:r>
                <a:rPr lang="ja-JP" altLang="en-US" sz="1600" dirty="0" smtClean="0">
                  <a:solidFill>
                    <a:schemeClr val="tx1"/>
                  </a:solidFill>
                  <a:latin typeface="メイリオ" pitchFamily="50" charset="-128"/>
                  <a:ea typeface="メイリオ" pitchFamily="50" charset="-128"/>
                  <a:cs typeface="メイリオ" pitchFamily="50" charset="-128"/>
                </a:rPr>
                <a:t>写真①、②）</a:t>
              </a:r>
              <a:endParaRPr lang="en-US" altLang="ja-JP" sz="1600"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600"/>
                </a:spcBef>
                <a:spcAft>
                  <a:spcPts val="0"/>
                </a:spcAft>
                <a:defRPr/>
              </a:pPr>
              <a:r>
                <a:rPr lang="en-US" altLang="ja-JP" sz="1600" dirty="0">
                  <a:solidFill>
                    <a:srgbClr val="C00000"/>
                  </a:solidFill>
                  <a:latin typeface="メイリオ" pitchFamily="50" charset="-128"/>
                  <a:ea typeface="メイリオ" pitchFamily="50" charset="-128"/>
                  <a:cs typeface="メイリオ" pitchFamily="50" charset="-128"/>
                </a:rPr>
                <a:t>※ </a:t>
              </a:r>
              <a:r>
                <a:rPr lang="ja-JP" altLang="en-US" sz="1600" dirty="0">
                  <a:solidFill>
                    <a:srgbClr val="C00000"/>
                  </a:solidFill>
                  <a:latin typeface="メイリオ" pitchFamily="50" charset="-128"/>
                  <a:ea typeface="メイリオ" pitchFamily="50" charset="-128"/>
                  <a:cs typeface="メイリオ" pitchFamily="50" charset="-128"/>
                </a:rPr>
                <a:t>法令改正で、“安全帯“の名称が「墜落制止用器具」に変更。</a:t>
              </a:r>
              <a:r>
                <a:rPr lang="ja-JP" altLang="en-US" sz="1600" dirty="0" smtClean="0">
                  <a:solidFill>
                    <a:srgbClr val="C00000"/>
                  </a:solidFill>
                  <a:latin typeface="メイリオ" pitchFamily="50" charset="-128"/>
                  <a:ea typeface="メイリオ" pitchFamily="50" charset="-128"/>
                  <a:cs typeface="メイリオ" pitchFamily="50" charset="-128"/>
                </a:rPr>
                <a:t>（スライド９参照</a:t>
              </a:r>
              <a:r>
                <a:rPr lang="ja-JP" altLang="en-US" sz="1600" dirty="0">
                  <a:solidFill>
                    <a:srgbClr val="C00000"/>
                  </a:solidFill>
                  <a:latin typeface="メイリオ" pitchFamily="50" charset="-128"/>
                  <a:ea typeface="メイリオ" pitchFamily="50" charset="-128"/>
                  <a:cs typeface="メイリオ" pitchFamily="50" charset="-128"/>
                </a:rPr>
                <a:t>）</a:t>
              </a:r>
              <a:endParaRPr lang="en-US" altLang="ja-JP" sz="1600" dirty="0">
                <a:solidFill>
                  <a:srgbClr val="C00000"/>
                </a:solidFill>
                <a:latin typeface="メイリオ" pitchFamily="50" charset="-128"/>
                <a:ea typeface="メイリオ" pitchFamily="50" charset="-128"/>
                <a:cs typeface="メイリオ" pitchFamily="50" charset="-128"/>
              </a:endParaRPr>
            </a:p>
            <a:p>
              <a:pPr fontAlgn="auto">
                <a:lnSpc>
                  <a:spcPct val="125000"/>
                </a:lnSpc>
                <a:spcBef>
                  <a:spcPts val="0"/>
                </a:spcBef>
                <a:spcAft>
                  <a:spcPts val="0"/>
                </a:spcAft>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pic>
        <p:nvPicPr>
          <p:cNvPr id="8" name="Picture 3" descr="C:\Users\mhu\SkyDrive\01厚労省委託H28\未熟練_陸運\マニュアル\HH資料\HH陸運(トラック転落)Gcolor.gif"/>
          <p:cNvPicPr>
            <a:picLocks noChangeAspect="1" noChangeArrowheads="1"/>
          </p:cNvPicPr>
          <p:nvPr/>
        </p:nvPicPr>
        <p:blipFill>
          <a:blip r:embed="rId2" cstate="print"/>
          <a:srcRect/>
          <a:stretch>
            <a:fillRect/>
          </a:stretch>
        </p:blipFill>
        <p:spPr bwMode="auto">
          <a:xfrm>
            <a:off x="7092280" y="1497927"/>
            <a:ext cx="1728192" cy="1355009"/>
          </a:xfrm>
          <a:prstGeom prst="rect">
            <a:avLst/>
          </a:prstGeom>
          <a:noFill/>
        </p:spPr>
      </p:pic>
      <p:sp>
        <p:nvSpPr>
          <p:cNvPr id="9" name="正方形/長方形 8"/>
          <p:cNvSpPr/>
          <p:nvPr/>
        </p:nvSpPr>
        <p:spPr>
          <a:xfrm>
            <a:off x="404812" y="971436"/>
            <a:ext cx="4926612" cy="369332"/>
          </a:xfrm>
          <a:prstGeom prst="rect">
            <a:avLst/>
          </a:prstGeom>
        </p:spPr>
        <p:txBody>
          <a:bodyPr wrap="square">
            <a:spAutoFit/>
          </a:bodyPr>
          <a:lstStyle/>
          <a:p>
            <a:pPr fontAlgn="auto">
              <a:spcBef>
                <a:spcPts val="0"/>
              </a:spcBef>
              <a:spcAft>
                <a:spcPts val="0"/>
              </a:spcAft>
              <a:defRPr/>
            </a:pPr>
            <a:r>
              <a:rPr lang="ja-JP" altLang="en-US" b="1" dirty="0" smtClean="0">
                <a:solidFill>
                  <a:srgbClr val="C00000"/>
                </a:solidFill>
                <a:latin typeface="メイリオ" pitchFamily="50" charset="-128"/>
                <a:ea typeface="メイリオ" pitchFamily="50" charset="-128"/>
                <a:cs typeface="メイリオ" pitchFamily="50" charset="-128"/>
              </a:rPr>
              <a:t>（２）</a:t>
            </a:r>
            <a:r>
              <a:rPr lang="ja-JP" altLang="en-US" b="1" dirty="0">
                <a:solidFill>
                  <a:srgbClr val="C00000"/>
                </a:solidFill>
                <a:latin typeface="メイリオ" pitchFamily="50" charset="-128"/>
                <a:ea typeface="メイリオ" pitchFamily="50" charset="-128"/>
                <a:cs typeface="メイリオ" pitchFamily="50" charset="-128"/>
              </a:rPr>
              <a:t>「墜落・転落」災害防止のポイント</a:t>
            </a:r>
            <a:endParaRPr lang="en-US" altLang="ja-JP" b="1" dirty="0">
              <a:solidFill>
                <a:srgbClr val="C00000"/>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662536" y="6448251"/>
            <a:ext cx="2133600" cy="365125"/>
          </a:xfrm>
        </p:spPr>
        <p:txBody>
          <a:bodyPr/>
          <a:lstStyle/>
          <a:p>
            <a:pPr algn="ctr"/>
            <a:fld id="{94AA4217-AB25-474B-8523-140E3806D2F1}" type="slidenum">
              <a:rPr kumimoji="1" lang="ja-JP" altLang="en-US" smtClean="0"/>
              <a:pPr algn="ctr"/>
              <a:t>15</a:t>
            </a:fld>
            <a:endParaRPr kumimoji="1" lang="ja-JP" altLang="en-US" dirty="0"/>
          </a:p>
        </p:txBody>
      </p:sp>
    </p:spTree>
    <p:extLst>
      <p:ext uri="{BB962C8B-B14F-4D97-AF65-F5344CB8AC3E}">
        <p14:creationId xmlns:p14="http://schemas.microsoft.com/office/powerpoint/2010/main" val="1976587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3"/>
          <p:cNvGrpSpPr>
            <a:grpSpLocks noChangeAspect="1"/>
          </p:cNvGrpSpPr>
          <p:nvPr/>
        </p:nvGrpSpPr>
        <p:grpSpPr bwMode="auto">
          <a:xfrm>
            <a:off x="541337" y="962244"/>
            <a:ext cx="8134675" cy="5491092"/>
            <a:chOff x="467544" y="548680"/>
            <a:chExt cx="8136904" cy="4629314"/>
          </a:xfrm>
        </p:grpSpPr>
        <p:sp>
          <p:nvSpPr>
            <p:cNvPr id="4"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anchor="ctr"/>
            <a:lstStyle/>
            <a:p>
              <a:pPr algn="just">
                <a:lnSpc>
                  <a:spcPct val="150000"/>
                </a:lnSpc>
                <a:spcBef>
                  <a:spcPts val="600"/>
                </a:spcBef>
              </a:pPr>
              <a:r>
                <a:rPr lang="ja-JP" altLang="en-US" sz="1600">
                  <a:latin typeface="メイリオ" pitchFamily="50" charset="-128"/>
                  <a:ea typeface="メイリオ" pitchFamily="50" charset="-128"/>
                  <a:cs typeface="メイリオ" pitchFamily="50" charset="-128"/>
                </a:rPr>
                <a:t>　製造業の労働災害を踏まえ、次の安全のポイントを実施しましょう。</a:t>
              </a:r>
              <a:endParaRPr lang="en-US" altLang="ja-JP" sz="1600">
                <a:latin typeface="メイリオ" pitchFamily="50" charset="-128"/>
                <a:ea typeface="メイリオ" pitchFamily="50" charset="-128"/>
                <a:cs typeface="メイリオ" pitchFamily="50" charset="-128"/>
              </a:endParaRPr>
            </a:p>
          </p:txBody>
        </p:sp>
        <p:sp>
          <p:nvSpPr>
            <p:cNvPr id="5" name="正方形/長方形 4"/>
            <p:cNvSpPr/>
            <p:nvPr/>
          </p:nvSpPr>
          <p:spPr>
            <a:xfrm>
              <a:off x="467544" y="548680"/>
              <a:ext cx="8136904" cy="4629314"/>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altLang="ja-JP" sz="1600" dirty="0">
                <a:solidFill>
                  <a:srgbClr val="C00000"/>
                </a:solidFill>
                <a:latin typeface="メイリオ" pitchFamily="50" charset="-128"/>
                <a:ea typeface="メイリオ" pitchFamily="50" charset="-128"/>
                <a:cs typeface="メイリオ" pitchFamily="50" charset="-128"/>
              </a:endParaRPr>
            </a:p>
            <a:p>
              <a:pPr fontAlgn="auto">
                <a:spcBef>
                  <a:spcPts val="0"/>
                </a:spcBef>
                <a:spcAft>
                  <a:spcPts val="0"/>
                </a:spcAft>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sp>
        <p:nvSpPr>
          <p:cNvPr id="6" name="正方形/長方形 5"/>
          <p:cNvSpPr/>
          <p:nvPr/>
        </p:nvSpPr>
        <p:spPr>
          <a:xfrm>
            <a:off x="518611" y="458188"/>
            <a:ext cx="4926612" cy="369332"/>
          </a:xfrm>
          <a:prstGeom prst="rect">
            <a:avLst/>
          </a:prstGeom>
        </p:spPr>
        <p:txBody>
          <a:bodyPr wrap="square">
            <a:spAutoFit/>
          </a:bodyPr>
          <a:lstStyle/>
          <a:p>
            <a:pPr fontAlgn="auto">
              <a:spcBef>
                <a:spcPts val="0"/>
              </a:spcBef>
              <a:spcAft>
                <a:spcPts val="0"/>
              </a:spcAft>
              <a:defRPr/>
            </a:pPr>
            <a:r>
              <a:rPr lang="en-US" altLang="ja-JP" dirty="0">
                <a:solidFill>
                  <a:srgbClr val="0000CC"/>
                </a:solidFill>
                <a:latin typeface="メイリオ" pitchFamily="50" charset="-128"/>
                <a:ea typeface="メイリオ" pitchFamily="50" charset="-128"/>
                <a:cs typeface="メイリオ" pitchFamily="50" charset="-128"/>
              </a:rPr>
              <a:t>【</a:t>
            </a:r>
            <a:r>
              <a:rPr lang="ja-JP" altLang="en-US" dirty="0">
                <a:solidFill>
                  <a:srgbClr val="0000CC"/>
                </a:solidFill>
                <a:latin typeface="メイリオ" pitchFamily="50" charset="-128"/>
                <a:ea typeface="メイリオ" pitchFamily="50" charset="-128"/>
                <a:cs typeface="メイリオ" pitchFamily="50" charset="-128"/>
              </a:rPr>
              <a:t>墜落・転落災害防止対策の事例</a:t>
            </a:r>
            <a:r>
              <a:rPr lang="en-US" altLang="ja-JP" dirty="0">
                <a:solidFill>
                  <a:srgbClr val="0000CC"/>
                </a:solidFill>
                <a:latin typeface="メイリオ" pitchFamily="50" charset="-128"/>
                <a:ea typeface="メイリオ" pitchFamily="50" charset="-128"/>
                <a:cs typeface="メイリオ" pitchFamily="50" charset="-128"/>
              </a:rPr>
              <a:t>】</a:t>
            </a:r>
          </a:p>
        </p:txBody>
      </p:sp>
      <p:sp>
        <p:nvSpPr>
          <p:cNvPr id="10" name="テキスト ボックス 9"/>
          <p:cNvSpPr txBox="1"/>
          <p:nvPr/>
        </p:nvSpPr>
        <p:spPr>
          <a:xfrm>
            <a:off x="5323382" y="5034662"/>
            <a:ext cx="3166284" cy="338554"/>
          </a:xfrm>
          <a:prstGeom prst="rect">
            <a:avLst/>
          </a:prstGeom>
          <a:noFill/>
        </p:spPr>
        <p:txBody>
          <a:bodyPr wrap="square" rtlCol="0">
            <a:spAutoFit/>
          </a:bodyPr>
          <a:lstStyle/>
          <a:p>
            <a:pPr algn="ctr"/>
            <a:r>
              <a:rPr kumimoji="1" lang="ja-JP" altLang="en-US" sz="1600" b="1" dirty="0"/>
              <a:t>写真</a:t>
            </a:r>
            <a:r>
              <a:rPr kumimoji="1" lang="ja-JP" altLang="en-US" sz="1600" b="1" dirty="0" smtClean="0"/>
              <a:t>② </a:t>
            </a:r>
            <a:r>
              <a:rPr lang="ja-JP" altLang="en-US" sz="1600" b="1" dirty="0" smtClean="0"/>
              <a:t>墜落</a:t>
            </a:r>
            <a:r>
              <a:rPr lang="ja-JP" altLang="en-US" sz="1600" b="1" dirty="0"/>
              <a:t>制止用器具取付設備 </a:t>
            </a:r>
            <a:endParaRPr kumimoji="1" lang="ja-JP" altLang="en-US" sz="1600" b="1" dirty="0"/>
          </a:p>
        </p:txBody>
      </p:sp>
      <p:sp>
        <p:nvSpPr>
          <p:cNvPr id="11" name="テキスト ボックス 10"/>
          <p:cNvSpPr txBox="1"/>
          <p:nvPr/>
        </p:nvSpPr>
        <p:spPr>
          <a:xfrm>
            <a:off x="5439949" y="5826750"/>
            <a:ext cx="3380523" cy="338554"/>
          </a:xfrm>
          <a:prstGeom prst="rect">
            <a:avLst/>
          </a:prstGeom>
          <a:noFill/>
        </p:spPr>
        <p:txBody>
          <a:bodyPr wrap="square" rtlCol="0">
            <a:spAutoFit/>
          </a:bodyPr>
          <a:lstStyle/>
          <a:p>
            <a:r>
              <a:rPr kumimoji="1" lang="ja-JP" altLang="en-US" sz="1600" b="1" dirty="0"/>
              <a:t>写真③　トラック荷台への昇降設備</a:t>
            </a:r>
          </a:p>
        </p:txBody>
      </p:sp>
      <p:cxnSp>
        <p:nvCxnSpPr>
          <p:cNvPr id="13" name="直線矢印コネクタ 12"/>
          <p:cNvCxnSpPr>
            <a:cxnSpLocks/>
          </p:cNvCxnSpPr>
          <p:nvPr/>
        </p:nvCxnSpPr>
        <p:spPr>
          <a:xfrm flipV="1">
            <a:off x="6042358" y="4653136"/>
            <a:ext cx="0" cy="320341"/>
          </a:xfrm>
          <a:prstGeom prst="straightConnector1">
            <a:avLst/>
          </a:prstGeom>
          <a:ln w="38100">
            <a:tailEnd type="arrow"/>
          </a:ln>
        </p:spPr>
        <p:style>
          <a:lnRef idx="1">
            <a:schemeClr val="accent2"/>
          </a:lnRef>
          <a:fillRef idx="0">
            <a:schemeClr val="accent2"/>
          </a:fillRef>
          <a:effectRef idx="0">
            <a:schemeClr val="accent2"/>
          </a:effectRef>
          <a:fontRef idx="minor">
            <a:schemeClr val="tx1"/>
          </a:fontRef>
        </p:style>
      </p:cxnSp>
      <p:pic>
        <p:nvPicPr>
          <p:cNvPr id="14" name="Picture 4" descr="C:\Users\mhu\SkyDrive\01厚労省委託H28\未熟練_陸運\マニュアル\pics\昇降設備2.jpg">
            <a:extLst>
              <a:ext uri="{FF2B5EF4-FFF2-40B4-BE49-F238E27FC236}">
                <a16:creationId xmlns:a16="http://schemas.microsoft.com/office/drawing/2014/main" xmlns="" id="{925EABAE-FCAB-4EC5-ACCA-8D4654C1E095}"/>
              </a:ext>
            </a:extLst>
          </p:cNvPr>
          <p:cNvPicPr>
            <a:picLocks noChangeAspect="1" noChangeArrowheads="1"/>
          </p:cNvPicPr>
          <p:nvPr/>
        </p:nvPicPr>
        <p:blipFill>
          <a:blip r:embed="rId2" cstate="print"/>
          <a:srcRect/>
          <a:stretch>
            <a:fillRect/>
          </a:stretch>
        </p:blipFill>
        <p:spPr bwMode="auto">
          <a:xfrm>
            <a:off x="3851921" y="4973477"/>
            <a:ext cx="1440159" cy="1263835"/>
          </a:xfrm>
          <a:prstGeom prst="rect">
            <a:avLst/>
          </a:prstGeom>
          <a:noFill/>
        </p:spPr>
      </p:pic>
      <p:pic>
        <p:nvPicPr>
          <p:cNvPr id="17" name="図 16">
            <a:extLst>
              <a:ext uri="{FF2B5EF4-FFF2-40B4-BE49-F238E27FC236}">
                <a16:creationId xmlns:a16="http://schemas.microsoft.com/office/drawing/2014/main" xmlns="" id="{74A622E0-5BE5-486F-8C8C-14D2BB220D49}"/>
              </a:ext>
            </a:extLst>
          </p:cNvPr>
          <p:cNvPicPr>
            <a:picLocks noChangeAspect="1"/>
          </p:cNvPicPr>
          <p:nvPr/>
        </p:nvPicPr>
        <p:blipFill>
          <a:blip r:embed="rId3">
            <a:lum bright="20000" contrast="20000"/>
          </a:blip>
          <a:stretch>
            <a:fillRect/>
          </a:stretch>
        </p:blipFill>
        <p:spPr>
          <a:xfrm>
            <a:off x="3912691" y="1288825"/>
            <a:ext cx="4403725" cy="3295305"/>
          </a:xfrm>
          <a:prstGeom prst="rect">
            <a:avLst/>
          </a:prstGeom>
        </p:spPr>
      </p:pic>
      <p:pic>
        <p:nvPicPr>
          <p:cNvPr id="18" name="図 17">
            <a:extLst>
              <a:ext uri="{FF2B5EF4-FFF2-40B4-BE49-F238E27FC236}">
                <a16:creationId xmlns:a16="http://schemas.microsoft.com/office/drawing/2014/main" xmlns="" id="{CF592FC5-5D53-4D3D-8FDE-0F936EF7B5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7649" y="1288825"/>
            <a:ext cx="2806239" cy="3741653"/>
          </a:xfrm>
          <a:prstGeom prst="rect">
            <a:avLst/>
          </a:prstGeom>
        </p:spPr>
      </p:pic>
      <p:sp>
        <p:nvSpPr>
          <p:cNvPr id="20" name="テキスト ボックス 19">
            <a:extLst>
              <a:ext uri="{FF2B5EF4-FFF2-40B4-BE49-F238E27FC236}">
                <a16:creationId xmlns:a16="http://schemas.microsoft.com/office/drawing/2014/main" xmlns="" id="{64AB1B12-8686-404F-93EC-E5EA82F5B34B}"/>
              </a:ext>
            </a:extLst>
          </p:cNvPr>
          <p:cNvSpPr txBox="1"/>
          <p:nvPr/>
        </p:nvSpPr>
        <p:spPr>
          <a:xfrm>
            <a:off x="539552" y="5178678"/>
            <a:ext cx="3166284" cy="338554"/>
          </a:xfrm>
          <a:prstGeom prst="rect">
            <a:avLst/>
          </a:prstGeom>
          <a:noFill/>
        </p:spPr>
        <p:txBody>
          <a:bodyPr wrap="square" rtlCol="0">
            <a:spAutoFit/>
          </a:bodyPr>
          <a:lstStyle/>
          <a:p>
            <a:pPr algn="ctr"/>
            <a:r>
              <a:rPr kumimoji="1" lang="ja-JP" altLang="en-US" sz="1600" b="1" dirty="0"/>
              <a:t>写真① </a:t>
            </a:r>
            <a:r>
              <a:rPr lang="ja-JP" altLang="en-US" sz="1600" b="1" dirty="0" smtClean="0"/>
              <a:t>墜落制止用器具</a:t>
            </a:r>
            <a:r>
              <a:rPr kumimoji="1" lang="ja-JP" altLang="en-US" sz="1600" b="1" dirty="0" smtClean="0"/>
              <a:t>取付設備 </a:t>
            </a:r>
            <a:endParaRPr kumimoji="1" lang="ja-JP" altLang="en-US" sz="1600" b="1" dirty="0"/>
          </a:p>
        </p:txBody>
      </p:sp>
      <p:sp>
        <p:nvSpPr>
          <p:cNvPr id="2" name="スライド番号プレースホルダー 1"/>
          <p:cNvSpPr>
            <a:spLocks noGrp="1"/>
          </p:cNvSpPr>
          <p:nvPr>
            <p:ph type="sldNum" sz="quarter" idx="12"/>
          </p:nvPr>
        </p:nvSpPr>
        <p:spPr>
          <a:xfrm>
            <a:off x="3635896" y="6448251"/>
            <a:ext cx="2133600" cy="365125"/>
          </a:xfrm>
        </p:spPr>
        <p:txBody>
          <a:bodyPr/>
          <a:lstStyle/>
          <a:p>
            <a:pPr algn="ctr"/>
            <a:fld id="{94AA4217-AB25-474B-8523-140E3806D2F1}" type="slidenum">
              <a:rPr kumimoji="1" lang="ja-JP" altLang="en-US" smtClean="0"/>
              <a:pPr algn="ctr"/>
              <a:t>16</a:t>
            </a:fld>
            <a:endParaRPr kumimoji="1" lang="ja-JP" altLang="en-US" dirty="0"/>
          </a:p>
        </p:txBody>
      </p:sp>
    </p:spTree>
    <p:extLst>
      <p:ext uri="{BB962C8B-B14F-4D97-AF65-F5344CB8AC3E}">
        <p14:creationId xmlns:p14="http://schemas.microsoft.com/office/powerpoint/2010/main" val="19765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476672" y="1041918"/>
            <a:ext cx="5768317" cy="1667002"/>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dirty="0">
                <a:solidFill>
                  <a:srgbClr val="0000CC"/>
                </a:solidFill>
                <a:latin typeface="メイリオ" pitchFamily="50" charset="-128"/>
                <a:ea typeface="メイリオ" pitchFamily="50" charset="-128"/>
                <a:cs typeface="メイリオ" pitchFamily="50" charset="-128"/>
              </a:rPr>
              <a:t>■事例①</a:t>
            </a:r>
            <a:r>
              <a:rPr lang="en-US" altLang="ja-JP" dirty="0">
                <a:solidFill>
                  <a:srgbClr val="0000CC"/>
                </a:solidFill>
                <a:latin typeface="メイリオ" pitchFamily="50" charset="-128"/>
                <a:ea typeface="メイリオ" pitchFamily="50" charset="-128"/>
                <a:cs typeface="メイリオ" pitchFamily="50" charset="-128"/>
              </a:rPr>
              <a:t>-1</a:t>
            </a:r>
            <a:r>
              <a:rPr lang="ja-JP" altLang="en-US"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ゴミ捨てピットへ後進するゴミ収集車を所定の位置まで誘導し、後方へ下がったところ、隣に後進してきた他のゴミ収集車と接触し、ピット内に墜落</a:t>
            </a:r>
            <a:r>
              <a:rPr lang="ja-JP" altLang="en-US" sz="1600" dirty="0" smtClean="0">
                <a:solidFill>
                  <a:prstClr val="black"/>
                </a:solidFill>
                <a:latin typeface="メイリオ" pitchFamily="50" charset="-128"/>
                <a:ea typeface="メイリオ" pitchFamily="50" charset="-128"/>
                <a:cs typeface="メイリオ" pitchFamily="50" charset="-128"/>
              </a:rPr>
              <a:t>しそうになった。</a:t>
            </a:r>
            <a:r>
              <a:rPr lang="ja-JP" altLang="en-US" dirty="0">
                <a:solidFill>
                  <a:prstClr val="white"/>
                </a:solidFill>
                <a:latin typeface="メイリオ" pitchFamily="50" charset="-128"/>
                <a:ea typeface="メイリオ" pitchFamily="50" charset="-128"/>
                <a:cs typeface="メイリオ" pitchFamily="50" charset="-128"/>
              </a:rPr>
              <a:t>のゴミ収集車と接触し、ピット内に墜落しそうになった。</a:t>
            </a: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spcBef>
                <a:spcPts val="600"/>
              </a:spcBef>
              <a:defRPr/>
            </a:pP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defRPr/>
            </a:pP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defRPr/>
            </a:pP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7" name="テキスト ボックス 6"/>
          <p:cNvSpPr txBox="1"/>
          <p:nvPr/>
        </p:nvSpPr>
        <p:spPr>
          <a:xfrm>
            <a:off x="476672" y="332656"/>
            <a:ext cx="4743400" cy="369332"/>
          </a:xfrm>
          <a:prstGeom prst="rect">
            <a:avLst/>
          </a:prstGeom>
          <a:noFill/>
        </p:spPr>
        <p:txBody>
          <a:bodyPr wrap="square" rtlCol="0">
            <a:spAutoFit/>
          </a:bodyPr>
          <a:lstStyle/>
          <a:p>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墜落・転落災害</a:t>
            </a:r>
            <a:r>
              <a:rPr lang="ja-JP" altLang="en-US" dirty="0" smtClean="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のヒヤリ・ハット事例</a:t>
            </a:r>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6" name="図 15">
            <a:extLst>
              <a:ext uri="{FF2B5EF4-FFF2-40B4-BE49-F238E27FC236}">
                <a16:creationId xmlns="" xmlns:a16="http://schemas.microsoft.com/office/drawing/2014/main" id="{C186091E-FBCA-48F4-A4A2-327ACB2443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445" y="3486594"/>
            <a:ext cx="2555794" cy="1814614"/>
          </a:xfrm>
          <a:prstGeom prst="rect">
            <a:avLst/>
          </a:prstGeom>
        </p:spPr>
      </p:pic>
      <p:pic>
        <p:nvPicPr>
          <p:cNvPr id="17" name="図 16">
            <a:extLst>
              <a:ext uri="{FF2B5EF4-FFF2-40B4-BE49-F238E27FC236}">
                <a16:creationId xmlns="" xmlns:a16="http://schemas.microsoft.com/office/drawing/2014/main" id="{81AC09F6-2A21-4847-9939-5B400B1A34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2627" y="903123"/>
            <a:ext cx="1914259" cy="1914259"/>
          </a:xfrm>
          <a:prstGeom prst="rect">
            <a:avLst/>
          </a:prstGeom>
        </p:spPr>
      </p:pic>
      <p:sp>
        <p:nvSpPr>
          <p:cNvPr id="19" name="正方形/長方形 18">
            <a:extLst>
              <a:ext uri="{FF2B5EF4-FFF2-40B4-BE49-F238E27FC236}">
                <a16:creationId xmlns="" xmlns:a16="http://schemas.microsoft.com/office/drawing/2014/main" id="{97E3BFAA-CB61-48C3-9C78-3D88FDEB6811}"/>
              </a:ext>
            </a:extLst>
          </p:cNvPr>
          <p:cNvSpPr/>
          <p:nvPr/>
        </p:nvSpPr>
        <p:spPr bwMode="auto">
          <a:xfrm>
            <a:off x="412404" y="3411335"/>
            <a:ext cx="5777382" cy="2033889"/>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dirty="0">
                <a:solidFill>
                  <a:srgbClr val="0000CC"/>
                </a:solidFill>
                <a:latin typeface="メイリオ" pitchFamily="50" charset="-128"/>
                <a:ea typeface="メイリオ" pitchFamily="50" charset="-128"/>
                <a:cs typeface="メイリオ" pitchFamily="50" charset="-128"/>
              </a:rPr>
              <a:t>■事例①</a:t>
            </a:r>
            <a:r>
              <a:rPr lang="en-US" altLang="ja-JP" dirty="0">
                <a:solidFill>
                  <a:srgbClr val="0000CC"/>
                </a:solidFill>
                <a:latin typeface="メイリオ" pitchFamily="50" charset="-128"/>
                <a:ea typeface="メイリオ" pitchFamily="50" charset="-128"/>
                <a:cs typeface="メイリオ" pitchFamily="50" charset="-128"/>
              </a:rPr>
              <a:t>-</a:t>
            </a:r>
            <a:r>
              <a:rPr lang="ja-JP" altLang="en-US" dirty="0">
                <a:solidFill>
                  <a:srgbClr val="0000CC"/>
                </a:solidFill>
                <a:latin typeface="メイリオ" pitchFamily="50" charset="-128"/>
                <a:ea typeface="メイリオ" pitchFamily="50" charset="-128"/>
                <a:cs typeface="メイリオ" pitchFamily="50" charset="-128"/>
              </a:rPr>
              <a:t>２　</a:t>
            </a:r>
            <a:r>
              <a:rPr lang="ja-JP" altLang="en-US" sz="1600" dirty="0" smtClean="0">
                <a:solidFill>
                  <a:prstClr val="black"/>
                </a:solidFill>
                <a:latin typeface="メイリオ" pitchFamily="50" charset="-128"/>
                <a:ea typeface="メイリオ" pitchFamily="50" charset="-128"/>
                <a:cs typeface="メイリオ" pitchFamily="50" charset="-128"/>
              </a:rPr>
              <a:t>廃棄</a:t>
            </a:r>
            <a:r>
              <a:rPr lang="ja-JP" altLang="en-US" sz="1600" dirty="0">
                <a:solidFill>
                  <a:prstClr val="black"/>
                </a:solidFill>
                <a:latin typeface="メイリオ" pitchFamily="50" charset="-128"/>
                <a:ea typeface="メイリオ" pitchFamily="50" charset="-128"/>
                <a:cs typeface="メイリオ" pitchFamily="50" charset="-128"/>
              </a:rPr>
              <a:t>書類</a:t>
            </a:r>
            <a:r>
              <a:rPr lang="en-US" altLang="ja-JP" sz="1600" dirty="0">
                <a:solidFill>
                  <a:prstClr val="black"/>
                </a:solidFill>
                <a:latin typeface="メイリオ" pitchFamily="50" charset="-128"/>
                <a:ea typeface="メイリオ" pitchFamily="50" charset="-128"/>
                <a:cs typeface="メイリオ" pitchFamily="50" charset="-128"/>
              </a:rPr>
              <a:t>(1</a:t>
            </a:r>
            <a:r>
              <a:rPr lang="ja-JP" altLang="en-US" sz="1600" dirty="0">
                <a:solidFill>
                  <a:prstClr val="black"/>
                </a:solidFill>
                <a:latin typeface="メイリオ" pitchFamily="50" charset="-128"/>
                <a:ea typeface="メイリオ" pitchFamily="50" charset="-128"/>
                <a:cs typeface="メイリオ" pitchFamily="50" charset="-128"/>
              </a:rPr>
              <a:t>個</a:t>
            </a:r>
            <a:r>
              <a:rPr lang="en-US" altLang="ja-JP" sz="1600" dirty="0">
                <a:solidFill>
                  <a:prstClr val="black"/>
                </a:solidFill>
                <a:latin typeface="メイリオ" pitchFamily="50" charset="-128"/>
                <a:ea typeface="メイリオ" pitchFamily="50" charset="-128"/>
                <a:cs typeface="メイリオ" pitchFamily="50" charset="-128"/>
              </a:rPr>
              <a:t>15㎏</a:t>
            </a:r>
            <a:r>
              <a:rPr lang="ja-JP" altLang="en-US" sz="1600" dirty="0" smtClean="0">
                <a:solidFill>
                  <a:prstClr val="black"/>
                </a:solidFill>
                <a:latin typeface="メイリオ" pitchFamily="50" charset="-128"/>
                <a:ea typeface="メイリオ" pitchFamily="50" charset="-128"/>
                <a:cs typeface="メイリオ" pitchFamily="50" charset="-128"/>
              </a:rPr>
              <a:t>）が入った段ボール</a:t>
            </a:r>
            <a:r>
              <a:rPr lang="en-US" altLang="ja-JP" sz="1600" dirty="0" smtClean="0">
                <a:solidFill>
                  <a:prstClr val="black"/>
                </a:solidFill>
                <a:latin typeface="メイリオ" pitchFamily="50" charset="-128"/>
                <a:ea typeface="メイリオ" pitchFamily="50" charset="-128"/>
                <a:cs typeface="メイリオ" pitchFamily="50" charset="-128"/>
              </a:rPr>
              <a:t>25</a:t>
            </a:r>
            <a:r>
              <a:rPr lang="ja-JP" altLang="en-US" sz="1600" dirty="0">
                <a:solidFill>
                  <a:prstClr val="black"/>
                </a:solidFill>
                <a:latin typeface="メイリオ" pitchFamily="50" charset="-128"/>
                <a:ea typeface="メイリオ" pitchFamily="50" charset="-128"/>
                <a:cs typeface="メイリオ" pitchFamily="50" charset="-128"/>
              </a:rPr>
              <a:t>個をトラックに積み込んだあとシート掛け作業に入った。 左側にシート</a:t>
            </a:r>
            <a:r>
              <a:rPr lang="ja-JP" altLang="en-US" sz="1600" dirty="0" smtClean="0">
                <a:solidFill>
                  <a:prstClr val="black"/>
                </a:solidFill>
                <a:latin typeface="メイリオ" pitchFamily="50" charset="-128"/>
                <a:ea typeface="メイリオ" pitchFamily="50" charset="-128"/>
                <a:cs typeface="メイリオ" pitchFamily="50" charset="-128"/>
              </a:rPr>
              <a:t>を張ったのち、全面にシートを張るため右側の荷</a:t>
            </a:r>
            <a:r>
              <a:rPr lang="ja-JP" altLang="en-US" sz="1600" dirty="0">
                <a:solidFill>
                  <a:prstClr val="black"/>
                </a:solidFill>
                <a:latin typeface="メイリオ" pitchFamily="50" charset="-128"/>
                <a:ea typeface="メイリオ" pitchFamily="50" charset="-128"/>
                <a:cs typeface="メイリオ" pitchFamily="50" charset="-128"/>
              </a:rPr>
              <a:t>とあおりの間を移動中足元が</a:t>
            </a:r>
            <a:r>
              <a:rPr lang="ja-JP" altLang="en-US" sz="1600" dirty="0" smtClean="0">
                <a:solidFill>
                  <a:prstClr val="black"/>
                </a:solidFill>
                <a:latin typeface="メイリオ" pitchFamily="50" charset="-128"/>
                <a:ea typeface="メイリオ" pitchFamily="50" charset="-128"/>
                <a:cs typeface="メイリオ" pitchFamily="50" charset="-128"/>
              </a:rPr>
              <a:t>ふらつき転落しそうになった。</a:t>
            </a:r>
            <a:r>
              <a:rPr lang="ja-JP" altLang="en-US" dirty="0" smtClean="0">
                <a:solidFill>
                  <a:prstClr val="white"/>
                </a:solidFill>
                <a:latin typeface="メイリオ" pitchFamily="50" charset="-128"/>
                <a:ea typeface="メイリオ" pitchFamily="50" charset="-128"/>
                <a:cs typeface="メイリオ" pitchFamily="50" charset="-128"/>
              </a:rPr>
              <a:t>して</a:t>
            </a:r>
            <a:r>
              <a:rPr lang="ja-JP" altLang="en-US" dirty="0">
                <a:solidFill>
                  <a:prstClr val="white"/>
                </a:solidFill>
                <a:latin typeface="メイリオ" pitchFamily="50" charset="-128"/>
                <a:ea typeface="メイリオ" pitchFamily="50" charset="-128"/>
                <a:cs typeface="メイリオ" pitchFamily="50" charset="-128"/>
              </a:rPr>
              <a:t>きた他のゴミ収集車と接触し、ピット内に墜落しそうにった。</a:t>
            </a: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spcBef>
                <a:spcPts val="600"/>
              </a:spcBef>
              <a:defRPr/>
            </a:pP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defRPr/>
            </a:pPr>
            <a:endParaRPr lang="en-US" altLang="ja-JP" dirty="0">
              <a:solidFill>
                <a:prstClr val="black"/>
              </a:solidFill>
              <a:latin typeface="メイリオ" pitchFamily="50" charset="-128"/>
              <a:ea typeface="メイリオ" pitchFamily="50" charset="-128"/>
              <a:cs typeface="メイリオ" pitchFamily="50" charset="-128"/>
            </a:endParaRPr>
          </a:p>
          <a:p>
            <a:pPr>
              <a:lnSpc>
                <a:spcPct val="150000"/>
              </a:lnSpc>
              <a:defRPr/>
            </a:pPr>
            <a:endParaRPr lang="ja-JP" altLang="en-US" dirty="0">
              <a:solidFill>
                <a:prstClr val="black"/>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a:lstStyle/>
          <a:p>
            <a:pPr algn="ctr"/>
            <a:fld id="{94AA4217-AB25-474B-8523-140E3806D2F1}" type="slidenum">
              <a:rPr kumimoji="1" lang="ja-JP" altLang="en-US" smtClean="0"/>
              <a:pPr algn="ctr"/>
              <a:t>17</a:t>
            </a:fld>
            <a:endParaRPr kumimoji="1" lang="ja-JP" altLang="en-US" dirty="0"/>
          </a:p>
        </p:txBody>
      </p:sp>
    </p:spTree>
    <p:extLst>
      <p:ext uri="{BB962C8B-B14F-4D97-AF65-F5344CB8AC3E}">
        <p14:creationId xmlns:p14="http://schemas.microsoft.com/office/powerpoint/2010/main" val="320437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541338" y="1208584"/>
            <a:ext cx="8207126" cy="4956720"/>
            <a:chOff x="467544" y="137184"/>
            <a:chExt cx="8136904" cy="5143682"/>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anchor="ctr"/>
            <a:lstStyle/>
            <a:p>
              <a:pPr algn="just">
                <a:lnSpc>
                  <a:spcPct val="150000"/>
                </a:lnSpc>
                <a:spcBef>
                  <a:spcPts val="600"/>
                </a:spcBef>
              </a:pPr>
              <a:r>
                <a:rPr lang="ja-JP" altLang="en-US" sz="1600">
                  <a:solidFill>
                    <a:prstClr val="black"/>
                  </a:solidFill>
                  <a:latin typeface="メイリオ" pitchFamily="50" charset="-128"/>
                  <a:ea typeface="メイリオ" pitchFamily="50" charset="-128"/>
                  <a:cs typeface="メイリオ" pitchFamily="50" charset="-128"/>
                </a:rPr>
                <a:t>　製造業の労働災害を踏まえ、次の安全のポイントを実施しましょう。</a:t>
              </a:r>
              <a:endParaRPr lang="en-US" altLang="ja-JP" sz="16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137184"/>
              <a:ext cx="8136904" cy="514368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endParaRPr lang="en-US" altLang="ja-JP" sz="1600" dirty="0">
                <a:solidFill>
                  <a:srgbClr val="C00000"/>
                </a:solidFill>
                <a:latin typeface="メイリオ" pitchFamily="50" charset="-128"/>
                <a:ea typeface="メイリオ" pitchFamily="50" charset="-128"/>
                <a:cs typeface="メイリオ" pitchFamily="50" charset="-128"/>
              </a:endParaRPr>
            </a:p>
            <a:p>
              <a:pPr>
                <a:lnSpc>
                  <a:spcPct val="125000"/>
                </a:lnSpc>
                <a:spcBef>
                  <a:spcPts val="1200"/>
                </a:spcBef>
                <a:defRPr/>
              </a:pPr>
              <a:r>
                <a:rPr lang="ja-JP" altLang="en-US" dirty="0">
                  <a:solidFill>
                    <a:srgbClr val="0000CC"/>
                  </a:solidFill>
                  <a:latin typeface="メイリオ" pitchFamily="50" charset="-128"/>
                  <a:ea typeface="メイリオ" pitchFamily="50" charset="-128"/>
                  <a:cs typeface="メイリオ" pitchFamily="50" charset="-128"/>
                </a:rPr>
                <a:t>■ 物を持っての移動は「転倒」の危険大！</a:t>
              </a:r>
              <a:endParaRPr lang="en-US" altLang="ja-JP" dirty="0">
                <a:solidFill>
                  <a:srgbClr val="0000CC"/>
                </a:solidFill>
                <a:latin typeface="メイリオ" pitchFamily="50" charset="-128"/>
                <a:ea typeface="メイリオ" pitchFamily="50" charset="-128"/>
                <a:cs typeface="メイリオ" pitchFamily="50" charset="-128"/>
              </a:endParaRPr>
            </a:p>
            <a:p>
              <a:pPr marL="358775" indent="-358775">
                <a:lnSpc>
                  <a:spcPct val="125000"/>
                </a:lnSpc>
                <a:defRPr/>
              </a:pPr>
              <a:r>
                <a:rPr lang="ja-JP" altLang="en-US" sz="1600" dirty="0">
                  <a:solidFill>
                    <a:srgbClr val="0000CC"/>
                  </a:solidFill>
                  <a:latin typeface="メイリオ" pitchFamily="50" charset="-128"/>
                  <a:ea typeface="メイリオ" pitchFamily="50" charset="-128"/>
                  <a:cs typeface="メイリオ" pitchFamily="50" charset="-128"/>
                </a:rPr>
                <a:t>　 ・ </a:t>
              </a:r>
              <a:r>
                <a:rPr lang="ja-JP" altLang="en-US" sz="1600" dirty="0">
                  <a:solidFill>
                    <a:prstClr val="black"/>
                  </a:solidFill>
                  <a:latin typeface="メイリオ" pitchFamily="50" charset="-128"/>
                  <a:ea typeface="メイリオ" pitchFamily="50" charset="-128"/>
                  <a:cs typeface="メイリオ" pitchFamily="50" charset="-128"/>
                </a:rPr>
                <a:t>物を持っての移動では、足元が見にくい、バランスが</a:t>
              </a:r>
              <a:endParaRPr lang="en-US" altLang="ja-JP" sz="1600" dirty="0">
                <a:solidFill>
                  <a:prstClr val="black"/>
                </a:solidFill>
                <a:latin typeface="メイリオ" pitchFamily="50" charset="-128"/>
                <a:ea typeface="メイリオ" pitchFamily="50" charset="-128"/>
                <a:cs typeface="メイリオ" pitchFamily="50" charset="-128"/>
              </a:endParaRPr>
            </a:p>
            <a:p>
              <a:pPr marL="358775" indent="-358775">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とりにくいなど、転倒のリスクが高まる。</a:t>
              </a:r>
              <a:endParaRPr lang="en-US" altLang="ja-JP" sz="1600" dirty="0">
                <a:solidFill>
                  <a:prstClr val="black"/>
                </a:solidFill>
                <a:latin typeface="メイリオ" pitchFamily="50" charset="-128"/>
                <a:ea typeface="メイリオ" pitchFamily="50" charset="-128"/>
                <a:cs typeface="メイリオ" pitchFamily="50" charset="-128"/>
              </a:endParaRPr>
            </a:p>
            <a:p>
              <a:pPr marL="358775" indent="-358775">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 荷をもって階段を下りるときは絶対急がない！</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spcBef>
                  <a:spcPts val="1200"/>
                </a:spcBef>
                <a:defRPr/>
              </a:pPr>
              <a:r>
                <a:rPr lang="ja-JP" altLang="en-US" dirty="0">
                  <a:solidFill>
                    <a:srgbClr val="0000CC"/>
                  </a:solidFill>
                  <a:latin typeface="メイリオ" pitchFamily="50" charset="-128"/>
                  <a:ea typeface="メイリオ" pitchFamily="50" charset="-128"/>
                  <a:cs typeface="メイリオ" pitchFamily="50" charset="-128"/>
                </a:rPr>
                <a:t>■ 床は常に「整理」「整頓」「清掃」「清潔」で安全に！</a:t>
              </a:r>
              <a:endParaRPr lang="en-US" altLang="ja-JP" dirty="0">
                <a:solidFill>
                  <a:srgbClr val="0000CC"/>
                </a:solidFill>
                <a:latin typeface="メイリオ" pitchFamily="50" charset="-128"/>
                <a:ea typeface="メイリオ" pitchFamily="50" charset="-128"/>
                <a:cs typeface="メイリオ" pitchFamily="50" charset="-128"/>
              </a:endParaRP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・床の濡れはきちんと拭き取る（清掃中の箇所は床濡れに注意）</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・余計なものがあると「つまずき」転倒の原因に</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spcBef>
                  <a:spcPts val="1200"/>
                </a:spcBef>
                <a:defRPr/>
              </a:pPr>
              <a:r>
                <a:rPr lang="ja-JP" altLang="en-US" dirty="0">
                  <a:solidFill>
                    <a:srgbClr val="0000CC"/>
                  </a:solidFill>
                  <a:latin typeface="メイリオ" pitchFamily="50" charset="-128"/>
                  <a:ea typeface="メイリオ" pitchFamily="50" charset="-128"/>
                  <a:cs typeface="メイリオ" pitchFamily="50" charset="-128"/>
                </a:rPr>
                <a:t>■ 大きい物、重い物は「台車」を使用しましょう！</a:t>
              </a:r>
              <a:endParaRPr lang="en-US" altLang="ja-JP" dirty="0">
                <a:solidFill>
                  <a:srgbClr val="0000CC"/>
                </a:solidFill>
                <a:latin typeface="メイリオ" pitchFamily="50" charset="-128"/>
                <a:ea typeface="メイリオ" pitchFamily="50" charset="-128"/>
                <a:cs typeface="メイリオ" pitchFamily="50" charset="-128"/>
              </a:endParaRPr>
            </a:p>
            <a:p>
              <a:pPr marL="182563">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台車を使えないときは、二人で持つか、何回かに分けて運ぶ</a:t>
              </a:r>
              <a:endParaRPr lang="en-US" altLang="ja-JP" sz="1600" dirty="0">
                <a:solidFill>
                  <a:prstClr val="black"/>
                </a:solidFill>
                <a:latin typeface="メイリオ" pitchFamily="50" charset="-128"/>
                <a:ea typeface="メイリオ" pitchFamily="50" charset="-128"/>
                <a:cs typeface="メイリオ" pitchFamily="50" charset="-128"/>
              </a:endParaRPr>
            </a:p>
            <a:p>
              <a:pPr>
                <a:lnSpc>
                  <a:spcPct val="125000"/>
                </a:lnSpc>
                <a:spcBef>
                  <a:spcPts val="1200"/>
                </a:spcBef>
                <a:defRPr/>
              </a:pPr>
              <a:r>
                <a:rPr lang="ja-JP" altLang="en-US" dirty="0">
                  <a:solidFill>
                    <a:srgbClr val="0000CC"/>
                  </a:solidFill>
                  <a:latin typeface="メイリオ" pitchFamily="50" charset="-128"/>
                  <a:ea typeface="メイリオ" pitchFamily="50" charset="-128"/>
                  <a:cs typeface="メイリオ" pitchFamily="50" charset="-128"/>
                </a:rPr>
                <a:t>■ 滑りにくく、つまずきにくい靴を履きましょう。</a:t>
              </a:r>
              <a:endParaRPr lang="en-US" altLang="ja-JP" dirty="0">
                <a:solidFill>
                  <a:srgbClr val="0000CC"/>
                </a:solidFill>
                <a:latin typeface="メイリオ" pitchFamily="50" charset="-128"/>
                <a:ea typeface="メイリオ" pitchFamily="50" charset="-128"/>
                <a:cs typeface="メイリオ" pitchFamily="50" charset="-128"/>
              </a:endParaRPr>
            </a:p>
            <a:p>
              <a:pPr>
                <a:lnSpc>
                  <a:spcPct val="125000"/>
                </a:lnSpc>
                <a:spcBef>
                  <a:spcPts val="1200"/>
                </a:spcBef>
                <a:defRPr/>
              </a:pPr>
              <a:endParaRPr lang="ja-JP" altLang="en-US" sz="1600" dirty="0">
                <a:solidFill>
                  <a:srgbClr val="0000CC"/>
                </a:solidFill>
                <a:latin typeface="メイリオ" pitchFamily="50" charset="-128"/>
                <a:ea typeface="メイリオ" pitchFamily="50" charset="-128"/>
                <a:cs typeface="メイリオ" pitchFamily="50" charset="-128"/>
              </a:endParaRPr>
            </a:p>
          </p:txBody>
        </p:sp>
      </p:grpSp>
      <p:sp>
        <p:nvSpPr>
          <p:cNvPr id="7" name="正方形/長方形 6"/>
          <p:cNvSpPr/>
          <p:nvPr/>
        </p:nvSpPr>
        <p:spPr>
          <a:xfrm>
            <a:off x="395536" y="548680"/>
            <a:ext cx="3877985" cy="369332"/>
          </a:xfrm>
          <a:prstGeom prst="rect">
            <a:avLst/>
          </a:prstGeom>
        </p:spPr>
        <p:txBody>
          <a:bodyPr wrap="none">
            <a:spAutoFit/>
          </a:bodyPr>
          <a:lstStyle/>
          <a:p>
            <a:pPr>
              <a:defRPr/>
            </a:pPr>
            <a:r>
              <a:rPr lang="ja-JP" altLang="en-US" b="1" dirty="0" smtClean="0">
                <a:solidFill>
                  <a:srgbClr val="C00000"/>
                </a:solidFill>
                <a:latin typeface="メイリオ" pitchFamily="50" charset="-128"/>
                <a:ea typeface="メイリオ" pitchFamily="50" charset="-128"/>
                <a:cs typeface="メイリオ" pitchFamily="50" charset="-128"/>
              </a:rPr>
              <a:t>（３）</a:t>
            </a:r>
            <a:r>
              <a:rPr lang="ja-JP" altLang="en-US" b="1" dirty="0">
                <a:solidFill>
                  <a:srgbClr val="C00000"/>
                </a:solidFill>
                <a:latin typeface="メイリオ" pitchFamily="50" charset="-128"/>
                <a:ea typeface="メイリオ" pitchFamily="50" charset="-128"/>
                <a:cs typeface="メイリオ" pitchFamily="50" charset="-128"/>
              </a:rPr>
              <a:t>「転倒」災害防止のポイント</a:t>
            </a:r>
          </a:p>
        </p:txBody>
      </p:sp>
      <p:pic>
        <p:nvPicPr>
          <p:cNvPr id="8" name="Picture 3" descr="C:\Users\mhu\SkyDrive\01厚労省委託H28\未熟練_陸運\マニュアル\pics\HH転倒(冷凍庫)C.jpg"/>
          <p:cNvPicPr>
            <a:picLocks noChangeAspect="1" noChangeArrowheads="1"/>
          </p:cNvPicPr>
          <p:nvPr/>
        </p:nvPicPr>
        <p:blipFill>
          <a:blip r:embed="rId2" cstate="print"/>
          <a:srcRect/>
          <a:stretch>
            <a:fillRect/>
          </a:stretch>
        </p:blipFill>
        <p:spPr bwMode="auto">
          <a:xfrm>
            <a:off x="7082045" y="1749177"/>
            <a:ext cx="1378387" cy="1535807"/>
          </a:xfrm>
          <a:prstGeom prst="rect">
            <a:avLst/>
          </a:prstGeom>
          <a:noFill/>
        </p:spPr>
      </p:pic>
      <p:pic>
        <p:nvPicPr>
          <p:cNvPr id="9" name="Picture 2" descr="C:\Users\mhu\SkyDrive\01厚労省委託H28\未熟練_陸運\マニュアル\HH資料\陸運転倒HH01.jpg"/>
          <p:cNvPicPr>
            <a:picLocks noChangeAspect="1" noChangeArrowheads="1"/>
          </p:cNvPicPr>
          <p:nvPr/>
        </p:nvPicPr>
        <p:blipFill>
          <a:blip r:embed="rId3" cstate="print"/>
          <a:srcRect/>
          <a:stretch>
            <a:fillRect/>
          </a:stretch>
        </p:blipFill>
        <p:spPr bwMode="auto">
          <a:xfrm>
            <a:off x="6645830" y="4581128"/>
            <a:ext cx="1814602" cy="1296144"/>
          </a:xfrm>
          <a:prstGeom prst="rect">
            <a:avLst/>
          </a:prstGeom>
          <a:noFill/>
        </p:spPr>
      </p:pic>
      <p:sp>
        <p:nvSpPr>
          <p:cNvPr id="2" name="スライド番号プレースホルダー 1"/>
          <p:cNvSpPr>
            <a:spLocks noGrp="1"/>
          </p:cNvSpPr>
          <p:nvPr>
            <p:ph type="sldNum" sz="quarter" idx="12"/>
          </p:nvPr>
        </p:nvSpPr>
        <p:spPr>
          <a:xfrm>
            <a:off x="3419872" y="6376243"/>
            <a:ext cx="2133600" cy="365125"/>
          </a:xfrm>
        </p:spPr>
        <p:txBody>
          <a:bodyPr/>
          <a:lstStyle/>
          <a:p>
            <a:pPr algn="ctr"/>
            <a:fld id="{94AA4217-AB25-474B-8523-140E3806D2F1}" type="slidenum">
              <a:rPr kumimoji="1" lang="ja-JP" altLang="en-US" smtClean="0"/>
              <a:pPr algn="ctr"/>
              <a:t>18</a:t>
            </a:fld>
            <a:endParaRPr kumimoji="1" lang="ja-JP" altLang="en-US" dirty="0"/>
          </a:p>
        </p:txBody>
      </p:sp>
    </p:spTree>
    <p:extLst>
      <p:ext uri="{BB962C8B-B14F-4D97-AF65-F5344CB8AC3E}">
        <p14:creationId xmlns:p14="http://schemas.microsoft.com/office/powerpoint/2010/main" val="1645566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xmlns="" id="{AD9E17B1-5C79-4DEF-B858-0F72251CAC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957" y="4470908"/>
            <a:ext cx="8862539" cy="1910420"/>
          </a:xfrm>
          <a:prstGeom prst="rect">
            <a:avLst/>
          </a:prstGeom>
        </p:spPr>
      </p:pic>
      <p:pic>
        <p:nvPicPr>
          <p:cNvPr id="11" name="図 10">
            <a:extLst>
              <a:ext uri="{FF2B5EF4-FFF2-40B4-BE49-F238E27FC236}">
                <a16:creationId xmlns:a16="http://schemas.microsoft.com/office/drawing/2014/main" xmlns="" id="{E639BEBC-8ACB-4223-B89B-62F6B79AC0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99390"/>
            <a:ext cx="5616623" cy="709030"/>
          </a:xfrm>
          <a:prstGeom prst="rect">
            <a:avLst/>
          </a:prstGeom>
        </p:spPr>
      </p:pic>
      <p:pic>
        <p:nvPicPr>
          <p:cNvPr id="13" name="図 12">
            <a:extLst>
              <a:ext uri="{FF2B5EF4-FFF2-40B4-BE49-F238E27FC236}">
                <a16:creationId xmlns:a16="http://schemas.microsoft.com/office/drawing/2014/main" xmlns="" id="{A1C5C435-E7A9-4C01-A594-07C0477776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615" y="1196752"/>
            <a:ext cx="8899881" cy="2664296"/>
          </a:xfrm>
          <a:prstGeom prst="rect">
            <a:avLst/>
          </a:prstGeom>
        </p:spPr>
      </p:pic>
      <p:sp>
        <p:nvSpPr>
          <p:cNvPr id="14" name="正方形/長方形 13">
            <a:extLst>
              <a:ext uri="{FF2B5EF4-FFF2-40B4-BE49-F238E27FC236}">
                <a16:creationId xmlns:a16="http://schemas.microsoft.com/office/drawing/2014/main" xmlns="" id="{906564F2-1661-46FD-995D-4E550D8E9A09}"/>
              </a:ext>
            </a:extLst>
          </p:cNvPr>
          <p:cNvSpPr/>
          <p:nvPr/>
        </p:nvSpPr>
        <p:spPr>
          <a:xfrm>
            <a:off x="251520" y="836712"/>
            <a:ext cx="3005951" cy="400110"/>
          </a:xfrm>
          <a:prstGeom prst="rect">
            <a:avLst/>
          </a:prstGeom>
        </p:spPr>
        <p:txBody>
          <a:bodyPr wrap="none">
            <a:spAutoFit/>
          </a:bodyPr>
          <a:lstStyle/>
          <a:p>
            <a:pPr>
              <a:defRPr/>
            </a:pPr>
            <a:r>
              <a:rPr lang="ja-JP" altLang="en-US" sz="2000" b="1" dirty="0">
                <a:solidFill>
                  <a:srgbClr val="0000CC"/>
                </a:solidFill>
                <a:latin typeface="メイリオ" pitchFamily="50" charset="-128"/>
                <a:ea typeface="メイリオ" pitchFamily="50" charset="-128"/>
                <a:cs typeface="メイリオ" pitchFamily="50" charset="-128"/>
              </a:rPr>
              <a:t>＜転倒災害の主な原因＞</a:t>
            </a:r>
          </a:p>
        </p:txBody>
      </p:sp>
      <p:sp>
        <p:nvSpPr>
          <p:cNvPr id="15" name="正方形/長方形 14">
            <a:extLst>
              <a:ext uri="{FF2B5EF4-FFF2-40B4-BE49-F238E27FC236}">
                <a16:creationId xmlns:a16="http://schemas.microsoft.com/office/drawing/2014/main" xmlns="" id="{B2AB0D4C-1BE7-4E23-89C8-30C751689E66}"/>
              </a:ext>
            </a:extLst>
          </p:cNvPr>
          <p:cNvSpPr/>
          <p:nvPr/>
        </p:nvSpPr>
        <p:spPr>
          <a:xfrm>
            <a:off x="251520" y="4149080"/>
            <a:ext cx="3518912" cy="400110"/>
          </a:xfrm>
          <a:prstGeom prst="rect">
            <a:avLst/>
          </a:prstGeom>
        </p:spPr>
        <p:txBody>
          <a:bodyPr wrap="none">
            <a:spAutoFit/>
          </a:bodyPr>
          <a:lstStyle/>
          <a:p>
            <a:pPr>
              <a:defRPr/>
            </a:pPr>
            <a:r>
              <a:rPr lang="ja-JP" altLang="en-US" sz="2000" b="1" dirty="0">
                <a:solidFill>
                  <a:srgbClr val="0000CC"/>
                </a:solidFill>
                <a:latin typeface="メイリオ" pitchFamily="50" charset="-128"/>
                <a:ea typeface="メイリオ" pitchFamily="50" charset="-128"/>
                <a:cs typeface="メイリオ" pitchFamily="50" charset="-128"/>
              </a:rPr>
              <a:t>＜転倒災害防止のポイント＞</a:t>
            </a:r>
          </a:p>
        </p:txBody>
      </p:sp>
      <p:sp>
        <p:nvSpPr>
          <p:cNvPr id="2" name="スライド番号プレースホルダー 1"/>
          <p:cNvSpPr>
            <a:spLocks noGrp="1"/>
          </p:cNvSpPr>
          <p:nvPr>
            <p:ph type="sldNum" sz="quarter" idx="12"/>
          </p:nvPr>
        </p:nvSpPr>
        <p:spPr>
          <a:xfrm>
            <a:off x="3419872" y="6448251"/>
            <a:ext cx="2133600" cy="365125"/>
          </a:xfrm>
        </p:spPr>
        <p:txBody>
          <a:bodyPr/>
          <a:lstStyle/>
          <a:p>
            <a:pPr algn="ctr"/>
            <a:fld id="{94AA4217-AB25-474B-8523-140E3806D2F1}" type="slidenum">
              <a:rPr kumimoji="1" lang="ja-JP" altLang="en-US" smtClean="0"/>
              <a:pPr algn="ctr"/>
              <a:t>19</a:t>
            </a:fld>
            <a:endParaRPr kumimoji="1" lang="ja-JP" altLang="en-US" dirty="0"/>
          </a:p>
        </p:txBody>
      </p:sp>
    </p:spTree>
    <p:extLst>
      <p:ext uri="{BB962C8B-B14F-4D97-AF65-F5344CB8AC3E}">
        <p14:creationId xmlns:p14="http://schemas.microsoft.com/office/powerpoint/2010/main" val="216755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xmlns="" id="{ACDDC0E5-F01E-444C-9FBA-7859CC770FB7}"/>
              </a:ext>
            </a:extLst>
          </p:cNvPr>
          <p:cNvSpPr>
            <a:spLocks noChangeArrowheads="1"/>
          </p:cNvSpPr>
          <p:nvPr/>
        </p:nvSpPr>
        <p:spPr bwMode="auto">
          <a:xfrm>
            <a:off x="179512" y="836713"/>
            <a:ext cx="7056784" cy="3456383"/>
          </a:xfrm>
          <a:prstGeom prst="roundRect">
            <a:avLst>
              <a:gd name="adj" fmla="val 5127"/>
            </a:avLst>
          </a:prstGeom>
          <a:solidFill>
            <a:srgbClr val="99CCFF">
              <a:alpha val="26000"/>
            </a:srgbClr>
          </a:solidFill>
          <a:ln w="12700">
            <a:solidFill>
              <a:schemeClr val="bg1">
                <a:lumMod val="50000"/>
              </a:schemeClr>
            </a:solidFill>
            <a:prstDash val="solid"/>
            <a:miter lim="800000"/>
            <a:headEnd/>
            <a:tailEnd/>
          </a:ln>
          <a:effectLst/>
        </p:spPr>
        <p:txBody>
          <a:bodyPr lIns="144000" tIns="0"/>
          <a:lstStyle/>
          <a:p>
            <a:pPr algn="just" fontAlgn="auto">
              <a:lnSpc>
                <a:spcPct val="150000"/>
              </a:lnSpc>
              <a:spcBef>
                <a:spcPts val="0"/>
              </a:spcBef>
              <a:spcAft>
                <a:spcPts val="0"/>
              </a:spcAft>
              <a:defRPr/>
            </a:pPr>
            <a:r>
              <a:rPr lang="ja-JP" altLang="en-US" sz="1600" b="1" dirty="0">
                <a:solidFill>
                  <a:srgbClr val="C00000"/>
                </a:solidFill>
                <a:latin typeface="メイリオ" pitchFamily="50" charset="-128"/>
                <a:ea typeface="メイリオ" pitchFamily="50" charset="-128"/>
                <a:cs typeface="メイリオ" pitchFamily="50" charset="-128"/>
              </a:rPr>
              <a:t>１　職場にはさまざまな危険があることを理解させる。</a:t>
            </a:r>
            <a:r>
              <a:rPr lang="ja-JP" altLang="en-US" sz="1600" dirty="0">
                <a:solidFill>
                  <a:srgbClr val="C00000"/>
                </a:solidFill>
                <a:latin typeface="メイリオ" pitchFamily="50" charset="-128"/>
                <a:ea typeface="メイリオ" pitchFamily="50" charset="-128"/>
                <a:cs typeface="メイリオ" pitchFamily="50" charset="-128"/>
              </a:rPr>
              <a:t>　</a:t>
            </a:r>
            <a:endParaRPr lang="en-US" altLang="ja-JP" sz="1600" dirty="0">
              <a:solidFill>
                <a:srgbClr val="C00000"/>
              </a:solidFill>
              <a:latin typeface="メイリオ" pitchFamily="50" charset="-128"/>
              <a:ea typeface="メイリオ" pitchFamily="50" charset="-128"/>
              <a:cs typeface="メイリオ" pitchFamily="50" charset="-128"/>
            </a:endParaRPr>
          </a:p>
          <a:p>
            <a:pPr algn="just" fontAlgn="auto">
              <a:lnSpc>
                <a:spcPct val="150000"/>
              </a:lnSpc>
              <a:spcBef>
                <a:spcPts val="0"/>
              </a:spcBef>
              <a:spcAft>
                <a:spcPts val="0"/>
              </a:spcAft>
              <a:defRPr/>
            </a:pPr>
            <a:r>
              <a:rPr lang="ja-JP" altLang="en-US" sz="1600" b="1" dirty="0">
                <a:solidFill>
                  <a:srgbClr val="C00000"/>
                </a:solidFill>
                <a:latin typeface="メイリオ" pitchFamily="50" charset="-128"/>
                <a:ea typeface="メイリオ" pitchFamily="50" charset="-128"/>
                <a:cs typeface="メイリオ" pitchFamily="50" charset="-128"/>
              </a:rPr>
              <a:t>２ 「かもしれない」で危険の意識をもたせる。</a:t>
            </a:r>
            <a:r>
              <a:rPr lang="ja-JP" altLang="en-US" sz="1600" b="1" dirty="0">
                <a:latin typeface="メイリオ" pitchFamily="50" charset="-128"/>
                <a:ea typeface="メイリオ" pitchFamily="50" charset="-128"/>
                <a:cs typeface="メイリオ" pitchFamily="50" charset="-128"/>
              </a:rPr>
              <a:t>　</a:t>
            </a:r>
            <a:endParaRPr lang="en-US" altLang="ja-JP" sz="1600" b="1" dirty="0">
              <a:latin typeface="メイリオ" pitchFamily="50" charset="-128"/>
              <a:ea typeface="メイリオ" pitchFamily="50" charset="-128"/>
              <a:cs typeface="メイリオ" pitchFamily="50" charset="-128"/>
            </a:endParaRPr>
          </a:p>
          <a:p>
            <a:pPr algn="just" fontAlgn="auto">
              <a:lnSpc>
                <a:spcPct val="150000"/>
              </a:lnSpc>
              <a:spcBef>
                <a:spcPts val="300"/>
              </a:spcBef>
              <a:spcAft>
                <a:spcPts val="0"/>
              </a:spcAft>
              <a:defRPr/>
            </a:pPr>
            <a:r>
              <a:rPr lang="ja-JP" altLang="en-US" sz="1600" b="1" dirty="0">
                <a:solidFill>
                  <a:srgbClr val="C00000"/>
                </a:solidFill>
                <a:latin typeface="メイリオ" pitchFamily="50" charset="-128"/>
                <a:ea typeface="メイリオ" pitchFamily="50" charset="-128"/>
                <a:cs typeface="メイリオ" pitchFamily="50" charset="-128"/>
              </a:rPr>
              <a:t>３　労働災害防止の基本を教える（その１）　</a:t>
            </a:r>
            <a:endParaRPr lang="en-US" altLang="ja-JP" sz="1600" b="1" dirty="0">
              <a:latin typeface="メイリオ" pitchFamily="50" charset="-128"/>
              <a:ea typeface="メイリオ" pitchFamily="50" charset="-128"/>
              <a:cs typeface="メイリオ" pitchFamily="50" charset="-128"/>
            </a:endParaRPr>
          </a:p>
          <a:p>
            <a:pPr algn="just" fontAlgn="auto">
              <a:lnSpc>
                <a:spcPct val="150000"/>
              </a:lnSpc>
              <a:spcBef>
                <a:spcPts val="0"/>
              </a:spcBef>
              <a:spcAft>
                <a:spcPts val="0"/>
              </a:spcAft>
              <a:defRPr/>
            </a:pPr>
            <a:r>
              <a:rPr lang="ja-JP" altLang="en-US" sz="1600" dirty="0">
                <a:solidFill>
                  <a:srgbClr val="C00000"/>
                </a:solidFill>
                <a:latin typeface="メイリオ" pitchFamily="50" charset="-128"/>
                <a:ea typeface="メイリオ" pitchFamily="50" charset="-128"/>
                <a:cs typeface="メイリオ" pitchFamily="50" charset="-128"/>
              </a:rPr>
              <a:t>　　</a:t>
            </a:r>
            <a:r>
              <a:rPr lang="ja-JP" altLang="en-US" sz="1600" dirty="0">
                <a:latin typeface="メイリオ" pitchFamily="50" charset="-128"/>
                <a:ea typeface="メイリオ" pitchFamily="50" charset="-128"/>
                <a:cs typeface="メイリオ" pitchFamily="50" charset="-128"/>
              </a:rPr>
              <a:t>さまざまなルールや活動があることを理解させる。</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(1)</a:t>
            </a:r>
            <a:r>
              <a:rPr lang="ja-JP" altLang="en-US" sz="1600" dirty="0">
                <a:latin typeface="メイリオ" pitchFamily="50" charset="-128"/>
                <a:ea typeface="メイリオ" pitchFamily="50" charset="-128"/>
                <a:cs typeface="メイリオ" pitchFamily="50" charset="-128"/>
              </a:rPr>
              <a:t> 安全な作業は正しい作業服装から</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(2)</a:t>
            </a:r>
            <a:r>
              <a:rPr lang="ja-JP" altLang="en-US" sz="1600" dirty="0">
                <a:latin typeface="メイリオ" pitchFamily="50" charset="-128"/>
                <a:ea typeface="メイリオ" pitchFamily="50" charset="-128"/>
                <a:cs typeface="メイリオ" pitchFamily="50" charset="-128"/>
              </a:rPr>
              <a:t> 作業手順の励行　　</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(3)</a:t>
            </a:r>
            <a:r>
              <a:rPr lang="ja-JP" altLang="en-US" sz="1600" dirty="0">
                <a:latin typeface="メイリオ" pitchFamily="50" charset="-128"/>
                <a:ea typeface="メイリオ" pitchFamily="50" charset="-128"/>
                <a:cs typeface="メイリオ" pitchFamily="50" charset="-128"/>
              </a:rPr>
              <a:t> ４</a:t>
            </a:r>
            <a:r>
              <a:rPr lang="en-US" altLang="ja-JP" sz="1600" dirty="0">
                <a:latin typeface="メイリオ" pitchFamily="50" charset="-128"/>
                <a:ea typeface="メイリオ" pitchFamily="50" charset="-128"/>
                <a:cs typeface="メイリオ" pitchFamily="50" charset="-128"/>
              </a:rPr>
              <a:t>S</a:t>
            </a:r>
            <a:r>
              <a:rPr lang="ja-JP" altLang="en-US" sz="1600" dirty="0">
                <a:latin typeface="メイリオ" pitchFamily="50" charset="-128"/>
                <a:ea typeface="メイリオ" pitchFamily="50" charset="-128"/>
                <a:cs typeface="メイリオ" pitchFamily="50" charset="-128"/>
              </a:rPr>
              <a:t>・５Ｓの励行</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(4)</a:t>
            </a:r>
            <a:r>
              <a:rPr lang="ja-JP" altLang="en-US" sz="1600" dirty="0">
                <a:latin typeface="メイリオ" pitchFamily="50" charset="-128"/>
                <a:ea typeface="メイリオ" pitchFamily="50" charset="-128"/>
                <a:cs typeface="メイリオ" pitchFamily="50" charset="-128"/>
              </a:rPr>
              <a:t> ヒヤリ・ハット活動</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(5)</a:t>
            </a:r>
            <a:r>
              <a:rPr lang="ja-JP" altLang="en-US" sz="1600" dirty="0">
                <a:latin typeface="メイリオ" pitchFamily="50" charset="-128"/>
                <a:ea typeface="メイリオ" pitchFamily="50" charset="-128"/>
                <a:cs typeface="メイリオ" pitchFamily="50" charset="-128"/>
              </a:rPr>
              <a:t> 危険予知訓練（ＫＹＴ）</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(6)</a:t>
            </a:r>
            <a:r>
              <a:rPr lang="ja-JP" altLang="en-US" sz="1600" dirty="0">
                <a:latin typeface="メイリオ" pitchFamily="50" charset="-128"/>
                <a:ea typeface="メイリオ" pitchFamily="50" charset="-128"/>
                <a:cs typeface="メイリオ" pitchFamily="50" charset="-128"/>
              </a:rPr>
              <a:t> リスクアセスメント</a:t>
            </a:r>
            <a:endParaRPr lang="en-US" altLang="ja-JP" sz="1600" dirty="0">
              <a:latin typeface="メイリオ" pitchFamily="50" charset="-128"/>
              <a:ea typeface="メイリオ" pitchFamily="50" charset="-128"/>
              <a:cs typeface="メイリオ" pitchFamily="50" charset="-128"/>
            </a:endParaRPr>
          </a:p>
        </p:txBody>
      </p:sp>
      <p:sp>
        <p:nvSpPr>
          <p:cNvPr id="7" name="角丸四角形 10">
            <a:extLst>
              <a:ext uri="{FF2B5EF4-FFF2-40B4-BE49-F238E27FC236}">
                <a16:creationId xmlns:a16="http://schemas.microsoft.com/office/drawing/2014/main" xmlns="" id="{EAF78DC6-D182-4F07-8F67-55F56EDCA608}"/>
              </a:ext>
            </a:extLst>
          </p:cNvPr>
          <p:cNvSpPr/>
          <p:nvPr/>
        </p:nvSpPr>
        <p:spPr>
          <a:xfrm>
            <a:off x="1835696" y="260648"/>
            <a:ext cx="5472608" cy="4010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b="1" dirty="0">
                <a:latin typeface="メイリオ" pitchFamily="50" charset="-128"/>
                <a:ea typeface="メイリオ" pitchFamily="50" charset="-128"/>
                <a:cs typeface="メイリオ" pitchFamily="50" charset="-128"/>
              </a:rPr>
              <a:t> 未熟練労働者</a:t>
            </a:r>
            <a:r>
              <a:rPr lang="ja-JP" altLang="en-US" b="1" dirty="0">
                <a:solidFill>
                  <a:schemeClr val="bg1"/>
                </a:solidFill>
                <a:latin typeface="メイリオ" pitchFamily="50" charset="-128"/>
                <a:ea typeface="メイリオ" pitchFamily="50" charset="-128"/>
                <a:cs typeface="メイリオ" pitchFamily="50" charset="-128"/>
              </a:rPr>
              <a:t>に対する安全衛生教育の流れ</a:t>
            </a:r>
          </a:p>
        </p:txBody>
      </p:sp>
      <p:sp>
        <p:nvSpPr>
          <p:cNvPr id="8" name="Rectangle 1">
            <a:extLst>
              <a:ext uri="{FF2B5EF4-FFF2-40B4-BE49-F238E27FC236}">
                <a16:creationId xmlns:a16="http://schemas.microsoft.com/office/drawing/2014/main" xmlns="" id="{4AAC9736-FC5F-42D3-9BFA-D0EECDC8BCC8}"/>
              </a:ext>
            </a:extLst>
          </p:cNvPr>
          <p:cNvSpPr>
            <a:spLocks noChangeArrowheads="1"/>
          </p:cNvSpPr>
          <p:nvPr/>
        </p:nvSpPr>
        <p:spPr bwMode="auto">
          <a:xfrm>
            <a:off x="3491880" y="2708920"/>
            <a:ext cx="5472608" cy="3789040"/>
          </a:xfrm>
          <a:prstGeom prst="roundRect">
            <a:avLst>
              <a:gd name="adj" fmla="val 5127"/>
            </a:avLst>
          </a:prstGeom>
          <a:solidFill>
            <a:srgbClr val="FFFFCC"/>
          </a:solidFill>
          <a:ln w="12700">
            <a:solidFill>
              <a:schemeClr val="bg1">
                <a:lumMod val="50000"/>
              </a:schemeClr>
            </a:solidFill>
            <a:prstDash val="solid"/>
            <a:miter lim="800000"/>
            <a:headEnd/>
            <a:tailEnd/>
          </a:ln>
          <a:effectLst/>
        </p:spPr>
        <p:txBody>
          <a:bodyPr lIns="144000" tIns="0"/>
          <a:lstStyle/>
          <a:p>
            <a:pPr algn="just" fontAlgn="auto">
              <a:lnSpc>
                <a:spcPct val="150000"/>
              </a:lnSpc>
              <a:spcBef>
                <a:spcPts val="300"/>
              </a:spcBef>
              <a:spcAft>
                <a:spcPts val="0"/>
              </a:spcAft>
              <a:defRPr/>
            </a:pPr>
            <a:r>
              <a:rPr lang="ja-JP" altLang="en-US" sz="1600" b="1" dirty="0">
                <a:solidFill>
                  <a:srgbClr val="C00000"/>
                </a:solidFill>
                <a:latin typeface="メイリオ" pitchFamily="50" charset="-128"/>
                <a:ea typeface="メイリオ" pitchFamily="50" charset="-128"/>
                <a:cs typeface="メイリオ" pitchFamily="50" charset="-128"/>
              </a:rPr>
              <a:t>４　災害防止の基本を教える（その２）</a:t>
            </a:r>
            <a:r>
              <a:rPr lang="ja-JP" altLang="en-US" sz="1600" dirty="0">
                <a:solidFill>
                  <a:srgbClr val="FF0000"/>
                </a:solidFill>
                <a:latin typeface="メイリオ" pitchFamily="50" charset="-128"/>
                <a:ea typeface="メイリオ" pitchFamily="50" charset="-128"/>
                <a:cs typeface="メイリオ" pitchFamily="50" charset="-128"/>
              </a:rPr>
              <a:t>　</a:t>
            </a:r>
            <a:endParaRPr lang="en-US" altLang="ja-JP" sz="1600" dirty="0">
              <a:solidFill>
                <a:srgbClr val="FF0000"/>
              </a:solidFill>
              <a:latin typeface="メイリオ" pitchFamily="50" charset="-128"/>
              <a:ea typeface="メイリオ" pitchFamily="50" charset="-128"/>
              <a:cs typeface="メイリオ" pitchFamily="50" charset="-128"/>
            </a:endParaRPr>
          </a:p>
          <a:p>
            <a:pPr algn="just" fontAlgn="auto">
              <a:lnSpc>
                <a:spcPct val="150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安全な作業をみんなで実施し職場を安全に</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ja-JP" altLang="en-US" sz="1600" dirty="0">
                <a:solidFill>
                  <a:srgbClr val="FF0000"/>
                </a:solidFill>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(1)</a:t>
            </a:r>
            <a:r>
              <a:rPr lang="ja-JP" altLang="en-US" sz="1600" dirty="0">
                <a:latin typeface="メイリオ" pitchFamily="50" charset="-128"/>
                <a:ea typeface="メイリオ" pitchFamily="50" charset="-128"/>
                <a:cs typeface="メイリオ" pitchFamily="50" charset="-128"/>
              </a:rPr>
              <a:t>「はさまれ・巻き込まれ」災害防止のポイント</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(2)</a:t>
            </a:r>
            <a:r>
              <a:rPr lang="ja-JP" altLang="en-US" sz="1600" dirty="0">
                <a:latin typeface="メイリオ" pitchFamily="50" charset="-128"/>
                <a:ea typeface="メイリオ" pitchFamily="50" charset="-128"/>
                <a:cs typeface="メイリオ" pitchFamily="50" charset="-128"/>
              </a:rPr>
              <a:t>「墜落・転落」災害防止のポイント</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(3)</a:t>
            </a:r>
            <a:r>
              <a:rPr lang="ja-JP" altLang="en-US" sz="1600" dirty="0">
                <a:latin typeface="メイリオ" pitchFamily="50" charset="-128"/>
                <a:ea typeface="メイリオ" pitchFamily="50" charset="-128"/>
                <a:cs typeface="メイリオ" pitchFamily="50" charset="-128"/>
              </a:rPr>
              <a:t>「転倒」災害防止のポイント</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(4)</a:t>
            </a:r>
            <a:r>
              <a:rPr lang="ja-JP" altLang="en-US" sz="1600" dirty="0">
                <a:latin typeface="メイリオ" pitchFamily="50" charset="-128"/>
                <a:ea typeface="メイリオ" pitchFamily="50" charset="-128"/>
                <a:cs typeface="メイリオ" pitchFamily="50" charset="-128"/>
              </a:rPr>
              <a:t>「腰痛症」予防のポイント</a:t>
            </a:r>
            <a:endParaRPr lang="en-US" altLang="ja-JP" sz="1600" dirty="0">
              <a:latin typeface="メイリオ" pitchFamily="50" charset="-128"/>
              <a:ea typeface="メイリオ" pitchFamily="50" charset="-128"/>
              <a:cs typeface="メイリオ" pitchFamily="50" charset="-128"/>
            </a:endParaRPr>
          </a:p>
          <a:p>
            <a:pPr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a:t>
            </a:r>
            <a:r>
              <a:rPr lang="en-US" altLang="ja-JP" sz="1600" dirty="0">
                <a:latin typeface="メイリオ" pitchFamily="50" charset="-128"/>
                <a:ea typeface="メイリオ" pitchFamily="50" charset="-128"/>
                <a:cs typeface="メイリオ" pitchFamily="50" charset="-128"/>
              </a:rPr>
              <a:t>(5)</a:t>
            </a:r>
            <a:r>
              <a:rPr lang="ja-JP" altLang="en-US" sz="1600" dirty="0" smtClean="0">
                <a:latin typeface="メイリオ" pitchFamily="50" charset="-128"/>
                <a:ea typeface="メイリオ" pitchFamily="50" charset="-128"/>
                <a:cs typeface="メイリオ" pitchFamily="50" charset="-128"/>
              </a:rPr>
              <a:t>「激突」「激突され」災害</a:t>
            </a:r>
            <a:r>
              <a:rPr lang="ja-JP" altLang="en-US" sz="1600" dirty="0">
                <a:latin typeface="メイリオ" pitchFamily="50" charset="-128"/>
                <a:ea typeface="メイリオ" pitchFamily="50" charset="-128"/>
                <a:cs typeface="メイリオ" pitchFamily="50" charset="-128"/>
              </a:rPr>
              <a:t>防止のポイント</a:t>
            </a:r>
            <a:endParaRPr lang="en-US" altLang="ja-JP" sz="1600" dirty="0">
              <a:latin typeface="メイリオ" pitchFamily="50" charset="-128"/>
              <a:ea typeface="メイリオ" pitchFamily="50" charset="-128"/>
              <a:cs typeface="メイリオ" pitchFamily="50" charset="-128"/>
            </a:endParaRPr>
          </a:p>
          <a:p>
            <a:pPr marL="266700" indent="-266700" algn="just" fontAlgn="auto">
              <a:lnSpc>
                <a:spcPct val="150000"/>
              </a:lnSpc>
              <a:spcBef>
                <a:spcPts val="300"/>
              </a:spcBef>
              <a:spcAft>
                <a:spcPts val="0"/>
              </a:spcAft>
              <a:defRPr/>
            </a:pPr>
            <a:r>
              <a:rPr lang="ja-JP" altLang="en-US" sz="1600" b="1" dirty="0">
                <a:solidFill>
                  <a:srgbClr val="C00000"/>
                </a:solidFill>
                <a:latin typeface="メイリオ" pitchFamily="50" charset="-128"/>
                <a:ea typeface="メイリオ" pitchFamily="50" charset="-128"/>
                <a:cs typeface="メイリオ" pitchFamily="50" charset="-128"/>
              </a:rPr>
              <a:t>５　災害防止の基本を教える（その３）</a:t>
            </a:r>
            <a:r>
              <a:rPr lang="ja-JP" altLang="en-US" sz="1600" dirty="0">
                <a:solidFill>
                  <a:srgbClr val="C00000"/>
                </a:solidFill>
                <a:latin typeface="メイリオ" pitchFamily="50" charset="-128"/>
                <a:ea typeface="メイリオ" pitchFamily="50" charset="-128"/>
                <a:cs typeface="メイリオ" pitchFamily="50" charset="-128"/>
              </a:rPr>
              <a:t>　</a:t>
            </a:r>
            <a:endParaRPr lang="en-US" altLang="ja-JP" sz="1600" dirty="0">
              <a:solidFill>
                <a:srgbClr val="C00000"/>
              </a:solidFill>
              <a:latin typeface="メイリオ" pitchFamily="50" charset="-128"/>
              <a:ea typeface="メイリオ" pitchFamily="50" charset="-128"/>
              <a:cs typeface="メイリオ" pitchFamily="50" charset="-128"/>
            </a:endParaRPr>
          </a:p>
          <a:p>
            <a:pPr marL="266700" indent="-266700" algn="just" fontAlgn="auto">
              <a:spcBef>
                <a:spcPts val="0"/>
              </a:spcBef>
              <a:spcAft>
                <a:spcPts val="0"/>
              </a:spcAft>
              <a:defRPr/>
            </a:pPr>
            <a:r>
              <a:rPr lang="ja-JP" altLang="en-US" sz="1600" dirty="0">
                <a:solidFill>
                  <a:srgbClr val="C00000"/>
                </a:solidFill>
                <a:latin typeface="メイリオ" pitchFamily="50" charset="-128"/>
                <a:ea typeface="メイリオ" pitchFamily="50" charset="-128"/>
                <a:cs typeface="メイリオ" pitchFamily="50" charset="-128"/>
              </a:rPr>
              <a:t>　</a:t>
            </a:r>
            <a:r>
              <a:rPr lang="ja-JP" altLang="en-US" sz="1600" dirty="0">
                <a:latin typeface="メイリオ" pitchFamily="50" charset="-128"/>
                <a:ea typeface="メイリオ" pitchFamily="50" charset="-128"/>
                <a:cs typeface="メイリオ" pitchFamily="50" charset="-128"/>
              </a:rPr>
              <a:t>　もし異常事態や労働災害が発生したときの対応を身に付けさせる</a:t>
            </a:r>
            <a:endParaRPr lang="en-US" altLang="ja-JP" sz="1600" dirty="0">
              <a:latin typeface="メイリオ" pitchFamily="50" charset="-128"/>
              <a:ea typeface="メイリオ" pitchFamily="50" charset="-128"/>
              <a:cs typeface="メイリオ" pitchFamily="50" charset="-128"/>
            </a:endParaRPr>
          </a:p>
          <a:p>
            <a:pPr marL="266700" indent="-266700"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・異常事態発生時の対応</a:t>
            </a:r>
            <a:endParaRPr lang="en-US" altLang="ja-JP" sz="1600" dirty="0">
              <a:latin typeface="メイリオ" pitchFamily="50" charset="-128"/>
              <a:ea typeface="メイリオ" pitchFamily="50" charset="-128"/>
              <a:cs typeface="メイリオ" pitchFamily="50" charset="-128"/>
            </a:endParaRPr>
          </a:p>
          <a:p>
            <a:pPr marL="266700" indent="-266700" algn="just" fontAlgn="auto">
              <a:lnSpc>
                <a:spcPct val="125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・労働災害発生時の対応</a:t>
            </a:r>
            <a:endParaRPr lang="en-US" altLang="ja-JP" sz="1600" dirty="0">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446512" y="6448251"/>
            <a:ext cx="2133600" cy="365125"/>
          </a:xfrm>
        </p:spPr>
        <p:txBody>
          <a:bodyPr/>
          <a:lstStyle/>
          <a:p>
            <a:pPr algn="ctr"/>
            <a:fld id="{94AA4217-AB25-474B-8523-140E3806D2F1}" type="slidenum">
              <a:rPr kumimoji="1" lang="ja-JP" altLang="en-US" smtClean="0"/>
              <a:pPr algn="ctr"/>
              <a:t>2</a:t>
            </a:fld>
            <a:endParaRPr kumimoji="1" lang="ja-JP" altLang="en-US" dirty="0"/>
          </a:p>
        </p:txBody>
      </p:sp>
    </p:spTree>
    <p:extLst>
      <p:ext uri="{BB962C8B-B14F-4D97-AF65-F5344CB8AC3E}">
        <p14:creationId xmlns:p14="http://schemas.microsoft.com/office/powerpoint/2010/main" val="379990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C:\Users\User07.PC007\OneDrive\01厚労省委託C\未熟練\参考資料\pics\厚労省転倒はきもの(くつ)3.jpg"/>
          <p:cNvPicPr>
            <a:picLocks noChangeAspect="1" noChangeArrowheads="1"/>
          </p:cNvPicPr>
          <p:nvPr/>
        </p:nvPicPr>
        <p:blipFill>
          <a:blip r:embed="rId2" cstate="print"/>
          <a:srcRect/>
          <a:stretch>
            <a:fillRect/>
          </a:stretch>
        </p:blipFill>
        <p:spPr bwMode="auto">
          <a:xfrm>
            <a:off x="6444210" y="1124744"/>
            <a:ext cx="2467042" cy="1262123"/>
          </a:xfrm>
          <a:prstGeom prst="rect">
            <a:avLst/>
          </a:prstGeom>
          <a:noFill/>
          <a:ln w="9525">
            <a:noFill/>
            <a:miter lim="800000"/>
            <a:headEnd/>
            <a:tailEnd/>
          </a:ln>
        </p:spPr>
      </p:pic>
      <p:sp>
        <p:nvSpPr>
          <p:cNvPr id="3" name="テキスト ボックス 2"/>
          <p:cNvSpPr txBox="1"/>
          <p:nvPr/>
        </p:nvSpPr>
        <p:spPr>
          <a:xfrm>
            <a:off x="0" y="476672"/>
            <a:ext cx="2736304" cy="400110"/>
          </a:xfrm>
          <a:prstGeom prst="rect">
            <a:avLst/>
          </a:prstGeom>
          <a:noFill/>
        </p:spPr>
        <p:txBody>
          <a:bodyPr wrap="square" rtlCol="0">
            <a:spAutoFit/>
          </a:bodyPr>
          <a:lstStyle/>
          <a:p>
            <a:r>
              <a:rPr lang="en-US" altLang="ja-JP" sz="20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20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正しい靴の選び方</a:t>
            </a:r>
            <a:r>
              <a:rPr lang="en-US" altLang="ja-JP" sz="20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000"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p:cNvSpPr/>
          <p:nvPr/>
        </p:nvSpPr>
        <p:spPr bwMode="auto">
          <a:xfrm>
            <a:off x="107504" y="836712"/>
            <a:ext cx="8882215" cy="4690800"/>
          </a:xfrm>
          <a:prstGeom prst="rect">
            <a:avLst/>
          </a:prstGeom>
          <a:noFill/>
          <a:ln w="9525">
            <a:solidFill>
              <a:srgbClr val="0000CC"/>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solidFill>
                <a:prstClr val="white"/>
              </a:solidFill>
            </a:endParaRPr>
          </a:p>
        </p:txBody>
      </p:sp>
      <p:sp>
        <p:nvSpPr>
          <p:cNvPr id="8" name="テキスト ボックス 7"/>
          <p:cNvSpPr txBox="1"/>
          <p:nvPr/>
        </p:nvSpPr>
        <p:spPr>
          <a:xfrm>
            <a:off x="6804248" y="2339588"/>
            <a:ext cx="504056" cy="369332"/>
          </a:xfrm>
          <a:prstGeom prst="rect">
            <a:avLst/>
          </a:prstGeom>
          <a:noFill/>
        </p:spPr>
        <p:txBody>
          <a:bodyPr wrap="square" rtlCol="0">
            <a:spAutoFit/>
          </a:bodyPr>
          <a:lstStyle/>
          <a:p>
            <a:pPr algn="ctr"/>
            <a:r>
              <a:rPr lang="en-US" altLang="ja-JP" dirty="0">
                <a:solidFill>
                  <a:srgbClr val="FF0000"/>
                </a:solidFill>
              </a:rPr>
              <a:t>×</a:t>
            </a:r>
            <a:endParaRPr lang="ja-JP" altLang="en-US" dirty="0">
              <a:solidFill>
                <a:srgbClr val="FF0000"/>
              </a:solidFill>
            </a:endParaRPr>
          </a:p>
        </p:txBody>
      </p:sp>
      <p:sp>
        <p:nvSpPr>
          <p:cNvPr id="9" name="テキスト ボックス 8"/>
          <p:cNvSpPr txBox="1"/>
          <p:nvPr/>
        </p:nvSpPr>
        <p:spPr>
          <a:xfrm>
            <a:off x="7884368" y="2339588"/>
            <a:ext cx="504056" cy="338554"/>
          </a:xfrm>
          <a:prstGeom prst="rect">
            <a:avLst/>
          </a:prstGeom>
          <a:noFill/>
        </p:spPr>
        <p:txBody>
          <a:bodyPr wrap="square" rtlCol="0">
            <a:spAutoFit/>
          </a:bodyPr>
          <a:lstStyle/>
          <a:p>
            <a:pPr algn="ctr"/>
            <a:r>
              <a:rPr lang="ja-JP" altLang="en-US" sz="1600" b="1" dirty="0">
                <a:solidFill>
                  <a:srgbClr val="FF0000"/>
                </a:solidFill>
              </a:rPr>
              <a:t>○</a:t>
            </a:r>
          </a:p>
        </p:txBody>
      </p:sp>
      <p:grpSp>
        <p:nvGrpSpPr>
          <p:cNvPr id="25" name="グループ化 24">
            <a:extLst>
              <a:ext uri="{FF2B5EF4-FFF2-40B4-BE49-F238E27FC236}">
                <a16:creationId xmlns:a16="http://schemas.microsoft.com/office/drawing/2014/main" xmlns="" id="{8CA295CE-C5C0-4E41-9DB3-6464B864141D}"/>
              </a:ext>
            </a:extLst>
          </p:cNvPr>
          <p:cNvGrpSpPr/>
          <p:nvPr/>
        </p:nvGrpSpPr>
        <p:grpSpPr>
          <a:xfrm>
            <a:off x="1804044" y="5589240"/>
            <a:ext cx="4071630" cy="997056"/>
            <a:chOff x="1804044" y="5600296"/>
            <a:chExt cx="4071630" cy="997056"/>
          </a:xfrm>
        </p:grpSpPr>
        <p:pic>
          <p:nvPicPr>
            <p:cNvPr id="10" name="図 9" descr="C:\Users\User07.PC007\OneDrive\01厚労省委託C\社会福祉\マニュアル\スプリング.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14034" y="5600296"/>
              <a:ext cx="2361640" cy="997056"/>
            </a:xfrm>
            <a:prstGeom prst="rect">
              <a:avLst/>
            </a:prstGeom>
            <a:noFill/>
            <a:ln>
              <a:noFill/>
            </a:ln>
          </p:spPr>
        </p:pic>
        <p:sp>
          <p:nvSpPr>
            <p:cNvPr id="11" name="テキスト ボックス 10"/>
            <p:cNvSpPr txBox="1"/>
            <p:nvPr/>
          </p:nvSpPr>
          <p:spPr>
            <a:xfrm>
              <a:off x="1804044" y="6042774"/>
              <a:ext cx="1701912" cy="338554"/>
            </a:xfrm>
            <a:prstGeom prst="rect">
              <a:avLst/>
            </a:prstGeom>
            <a:noFill/>
          </p:spPr>
          <p:txBody>
            <a:bodyPr wrap="square" rtlCol="0">
              <a:spAutoFit/>
            </a:bodyPr>
            <a:lstStyle/>
            <a:p>
              <a:r>
                <a:rPr lang="ja-JP" altLang="en-US" sz="1600" dirty="0">
                  <a:solidFill>
                    <a:prstClr val="black"/>
                  </a:solidFill>
                </a:rPr>
                <a:t>（トゥスプリング）</a:t>
              </a:r>
            </a:p>
          </p:txBody>
        </p:sp>
      </p:grpSp>
      <p:sp>
        <p:nvSpPr>
          <p:cNvPr id="2" name="四角形: 角を丸くする 1">
            <a:extLst>
              <a:ext uri="{FF2B5EF4-FFF2-40B4-BE49-F238E27FC236}">
                <a16:creationId xmlns:a16="http://schemas.microsoft.com/office/drawing/2014/main" xmlns="" id="{2F3039BD-EA34-4FA4-BC6A-8259CDD0F9B2}"/>
              </a:ext>
            </a:extLst>
          </p:cNvPr>
          <p:cNvSpPr/>
          <p:nvPr/>
        </p:nvSpPr>
        <p:spPr>
          <a:xfrm>
            <a:off x="293171" y="14661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ysClr val="windowText" lastClr="000000"/>
                </a:solidFill>
              </a:rPr>
              <a:t>サイズ</a:t>
            </a:r>
          </a:p>
        </p:txBody>
      </p:sp>
      <p:sp>
        <p:nvSpPr>
          <p:cNvPr id="12" name="四角形: 角を丸くする 11">
            <a:extLst>
              <a:ext uri="{FF2B5EF4-FFF2-40B4-BE49-F238E27FC236}">
                <a16:creationId xmlns:a16="http://schemas.microsoft.com/office/drawing/2014/main" xmlns="" id="{665C36C0-3E3B-4AD7-B506-C28764662F73}"/>
              </a:ext>
            </a:extLst>
          </p:cNvPr>
          <p:cNvSpPr/>
          <p:nvPr/>
        </p:nvSpPr>
        <p:spPr>
          <a:xfrm>
            <a:off x="293171" y="214307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ysClr val="windowText" lastClr="000000"/>
                </a:solidFill>
              </a:rPr>
              <a:t>屈曲性</a:t>
            </a:r>
          </a:p>
        </p:txBody>
      </p:sp>
      <p:sp>
        <p:nvSpPr>
          <p:cNvPr id="13" name="四角形: 角を丸くする 12">
            <a:extLst>
              <a:ext uri="{FF2B5EF4-FFF2-40B4-BE49-F238E27FC236}">
                <a16:creationId xmlns:a16="http://schemas.microsoft.com/office/drawing/2014/main" xmlns="" id="{9CE2853F-7D80-4264-B733-DAB59EC229D8}"/>
              </a:ext>
            </a:extLst>
          </p:cNvPr>
          <p:cNvSpPr/>
          <p:nvPr/>
        </p:nvSpPr>
        <p:spPr>
          <a:xfrm>
            <a:off x="293171" y="281994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ysClr val="windowText" lastClr="000000"/>
                </a:solidFill>
              </a:rPr>
              <a:t>重量</a:t>
            </a:r>
          </a:p>
        </p:txBody>
      </p:sp>
      <p:sp>
        <p:nvSpPr>
          <p:cNvPr id="14" name="四角形: 角を丸くする 13">
            <a:extLst>
              <a:ext uri="{FF2B5EF4-FFF2-40B4-BE49-F238E27FC236}">
                <a16:creationId xmlns:a16="http://schemas.microsoft.com/office/drawing/2014/main" xmlns="" id="{198CC083-41AA-4976-874D-83BC3120543C}"/>
              </a:ext>
            </a:extLst>
          </p:cNvPr>
          <p:cNvSpPr/>
          <p:nvPr/>
        </p:nvSpPr>
        <p:spPr>
          <a:xfrm>
            <a:off x="293171" y="3496824"/>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ysClr val="windowText" lastClr="000000"/>
                </a:solidFill>
              </a:rPr>
              <a:t>重量バランス（前後）</a:t>
            </a:r>
          </a:p>
        </p:txBody>
      </p:sp>
      <p:sp>
        <p:nvSpPr>
          <p:cNvPr id="15" name="四角形: 角を丸くする 14">
            <a:extLst>
              <a:ext uri="{FF2B5EF4-FFF2-40B4-BE49-F238E27FC236}">
                <a16:creationId xmlns:a16="http://schemas.microsoft.com/office/drawing/2014/main" xmlns="" id="{06CF32CD-AC99-4F82-AAAA-28C820215430}"/>
              </a:ext>
            </a:extLst>
          </p:cNvPr>
          <p:cNvSpPr/>
          <p:nvPr/>
        </p:nvSpPr>
        <p:spPr>
          <a:xfrm>
            <a:off x="293171" y="4173699"/>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ysClr val="windowText" lastClr="000000"/>
                </a:solidFill>
              </a:rPr>
              <a:t>つま先部の高さ</a:t>
            </a:r>
          </a:p>
        </p:txBody>
      </p:sp>
      <p:sp>
        <p:nvSpPr>
          <p:cNvPr id="16" name="四角形: 角を丸くする 15">
            <a:extLst>
              <a:ext uri="{FF2B5EF4-FFF2-40B4-BE49-F238E27FC236}">
                <a16:creationId xmlns:a16="http://schemas.microsoft.com/office/drawing/2014/main" xmlns="" id="{814E7612-5596-4B74-AE45-DAD222C6E7D8}"/>
              </a:ext>
            </a:extLst>
          </p:cNvPr>
          <p:cNvSpPr/>
          <p:nvPr/>
        </p:nvSpPr>
        <p:spPr>
          <a:xfrm>
            <a:off x="293171" y="4850575"/>
            <a:ext cx="2406621" cy="492443"/>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400" b="1" dirty="0">
                <a:solidFill>
                  <a:sysClr val="windowText" lastClr="000000"/>
                </a:solidFill>
              </a:rPr>
              <a:t>靴底と床の耐滑性のバランス</a:t>
            </a:r>
          </a:p>
        </p:txBody>
      </p:sp>
      <p:sp>
        <p:nvSpPr>
          <p:cNvPr id="17" name="テキスト ボックス 16">
            <a:extLst>
              <a:ext uri="{FF2B5EF4-FFF2-40B4-BE49-F238E27FC236}">
                <a16:creationId xmlns:a16="http://schemas.microsoft.com/office/drawing/2014/main" xmlns="" id="{EFF3A74F-0B87-432A-98F1-465928F2A519}"/>
              </a:ext>
            </a:extLst>
          </p:cNvPr>
          <p:cNvSpPr txBox="1"/>
          <p:nvPr/>
        </p:nvSpPr>
        <p:spPr>
          <a:xfrm>
            <a:off x="2915816" y="1466200"/>
            <a:ext cx="3753545" cy="492443"/>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小さすぎても大きすぎても踏ん張りが</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きかずバランスを崩しやすく</a:t>
            </a:r>
          </a:p>
        </p:txBody>
      </p:sp>
      <p:sp>
        <p:nvSpPr>
          <p:cNvPr id="18" name="テキスト ボックス 17">
            <a:extLst>
              <a:ext uri="{FF2B5EF4-FFF2-40B4-BE49-F238E27FC236}">
                <a16:creationId xmlns:a16="http://schemas.microsoft.com/office/drawing/2014/main" xmlns="" id="{D7CB5647-2A71-4D11-B3E7-3A9D4A002ADE}"/>
              </a:ext>
            </a:extLst>
          </p:cNvPr>
          <p:cNvSpPr txBox="1"/>
          <p:nvPr/>
        </p:nvSpPr>
        <p:spPr>
          <a:xfrm>
            <a:off x="2915816" y="2143075"/>
            <a:ext cx="3753545" cy="492443"/>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屈曲性が悪いとすり足になりやすく、</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つまづきの原因になります。</a:t>
            </a:r>
          </a:p>
        </p:txBody>
      </p:sp>
      <p:sp>
        <p:nvSpPr>
          <p:cNvPr id="19" name="テキスト ボックス 18">
            <a:extLst>
              <a:ext uri="{FF2B5EF4-FFF2-40B4-BE49-F238E27FC236}">
                <a16:creationId xmlns:a16="http://schemas.microsoft.com/office/drawing/2014/main" xmlns="" id="{59CA2299-6994-4660-BDEF-8EDEB40250AD}"/>
              </a:ext>
            </a:extLst>
          </p:cNvPr>
          <p:cNvSpPr txBox="1"/>
          <p:nvPr/>
        </p:nvSpPr>
        <p:spPr>
          <a:xfrm>
            <a:off x="2915816" y="2819950"/>
            <a:ext cx="3753545" cy="492443"/>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重すぎると足が上がりにくくなり、</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つまづきの原因になります。</a:t>
            </a:r>
          </a:p>
        </p:txBody>
      </p:sp>
      <p:sp>
        <p:nvSpPr>
          <p:cNvPr id="20" name="テキスト ボックス 19">
            <a:extLst>
              <a:ext uri="{FF2B5EF4-FFF2-40B4-BE49-F238E27FC236}">
                <a16:creationId xmlns:a16="http://schemas.microsoft.com/office/drawing/2014/main" xmlns="" id="{758D9CF2-A594-40C4-8639-7FDFD1908166}"/>
              </a:ext>
            </a:extLst>
          </p:cNvPr>
          <p:cNvSpPr txBox="1"/>
          <p:nvPr/>
        </p:nvSpPr>
        <p:spPr>
          <a:xfrm>
            <a:off x="2915816" y="3496825"/>
            <a:ext cx="4320480" cy="492443"/>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つま先方向に重量が偏っていると、歩行時に</a:t>
            </a:r>
            <a:endParaRPr lang="en-US" altLang="ja-JP"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つま先が下がり、つまづきの原因になります。</a:t>
            </a:r>
          </a:p>
        </p:txBody>
      </p:sp>
      <p:sp>
        <p:nvSpPr>
          <p:cNvPr id="21" name="テキスト ボックス 20">
            <a:extLst>
              <a:ext uri="{FF2B5EF4-FFF2-40B4-BE49-F238E27FC236}">
                <a16:creationId xmlns:a16="http://schemas.microsoft.com/office/drawing/2014/main" xmlns="" id="{7E9F063B-1A5E-4039-B09E-1DB2C0F38028}"/>
              </a:ext>
            </a:extLst>
          </p:cNvPr>
          <p:cNvSpPr txBox="1"/>
          <p:nvPr/>
        </p:nvSpPr>
        <p:spPr>
          <a:xfrm>
            <a:off x="2915816" y="4173700"/>
            <a:ext cx="4320480" cy="492443"/>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つま先の高さが低いと、ちょっとした段差にも、つまづきやすくなります。</a:t>
            </a:r>
          </a:p>
        </p:txBody>
      </p:sp>
      <p:sp>
        <p:nvSpPr>
          <p:cNvPr id="22" name="テキスト ボックス 21">
            <a:extLst>
              <a:ext uri="{FF2B5EF4-FFF2-40B4-BE49-F238E27FC236}">
                <a16:creationId xmlns:a16="http://schemas.microsoft.com/office/drawing/2014/main" xmlns="" id="{6E708E6F-A490-4C11-8695-66421E768574}"/>
              </a:ext>
            </a:extLst>
          </p:cNvPr>
          <p:cNvSpPr txBox="1"/>
          <p:nvPr/>
        </p:nvSpPr>
        <p:spPr>
          <a:xfrm>
            <a:off x="2915816" y="4850576"/>
            <a:ext cx="6050989" cy="738664"/>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作業場所や内容に合った耐滑性であることが重要です。例えば、滑りにくい床に滑りにくい靴底では摩擦が強くなりすぎてつまづきの原因になります。</a:t>
            </a:r>
          </a:p>
        </p:txBody>
      </p:sp>
      <p:sp>
        <p:nvSpPr>
          <p:cNvPr id="23" name="テキスト ボックス 22">
            <a:extLst>
              <a:ext uri="{FF2B5EF4-FFF2-40B4-BE49-F238E27FC236}">
                <a16:creationId xmlns:a16="http://schemas.microsoft.com/office/drawing/2014/main" xmlns="" id="{2289F6F8-3A35-407B-9BA2-26AE4AB8F601}"/>
              </a:ext>
            </a:extLst>
          </p:cNvPr>
          <p:cNvSpPr txBox="1"/>
          <p:nvPr/>
        </p:nvSpPr>
        <p:spPr>
          <a:xfrm>
            <a:off x="154281" y="1097561"/>
            <a:ext cx="4175957" cy="246221"/>
          </a:xfrm>
          <a:prstGeom prst="rect">
            <a:avLst/>
          </a:prstGeom>
          <a:noFill/>
        </p:spPr>
        <p:txBody>
          <a:bodyPr wrap="square" lIns="0" tIns="0" rIns="0" bIns="0"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＜転倒しないための靴の選び方のポイント＞</a:t>
            </a:r>
          </a:p>
        </p:txBody>
      </p:sp>
      <p:sp>
        <p:nvSpPr>
          <p:cNvPr id="24" name="テキスト ボックス 23">
            <a:extLst>
              <a:ext uri="{FF2B5EF4-FFF2-40B4-BE49-F238E27FC236}">
                <a16:creationId xmlns:a16="http://schemas.microsoft.com/office/drawing/2014/main" xmlns="" id="{8FCE9DA1-C827-470C-9A48-AAB32430F41A}"/>
              </a:ext>
            </a:extLst>
          </p:cNvPr>
          <p:cNvSpPr txBox="1"/>
          <p:nvPr/>
        </p:nvSpPr>
        <p:spPr>
          <a:xfrm>
            <a:off x="107504" y="81027"/>
            <a:ext cx="1671545" cy="369332"/>
          </a:xfrm>
          <a:prstGeom prst="rect">
            <a:avLst/>
          </a:prstGeom>
          <a:noFill/>
        </p:spPr>
        <p:txBody>
          <a:bodyPr wrap="square" rtlCol="0">
            <a:spAutoFit/>
          </a:bodyPr>
          <a:lstStyle/>
          <a:p>
            <a:r>
              <a:rPr lang="ja-JP" altLang="en-US" dirty="0">
                <a:solidFill>
                  <a:prstClr val="black"/>
                </a:solidFill>
                <a:latin typeface="ＭＳ Ｐゴシック"/>
              </a:rPr>
              <a:t>（参　考）</a:t>
            </a:r>
          </a:p>
        </p:txBody>
      </p:sp>
      <p:sp>
        <p:nvSpPr>
          <p:cNvPr id="4" name="スライド番号プレースホルダー 3"/>
          <p:cNvSpPr>
            <a:spLocks noGrp="1"/>
          </p:cNvSpPr>
          <p:nvPr>
            <p:ph type="sldNum" sz="quarter" idx="12"/>
          </p:nvPr>
        </p:nvSpPr>
        <p:spPr>
          <a:xfrm>
            <a:off x="3707904" y="6453336"/>
            <a:ext cx="2133600" cy="365125"/>
          </a:xfrm>
        </p:spPr>
        <p:txBody>
          <a:bodyPr/>
          <a:lstStyle/>
          <a:p>
            <a:pPr algn="ctr"/>
            <a:fld id="{94AA4217-AB25-474B-8523-140E3806D2F1}" type="slidenum">
              <a:rPr kumimoji="1" lang="ja-JP" altLang="en-US" smtClean="0"/>
              <a:pPr algn="ctr"/>
              <a:t>20</a:t>
            </a:fld>
            <a:endParaRPr kumimoji="1" lang="ja-JP" altLang="en-US"/>
          </a:p>
        </p:txBody>
      </p:sp>
    </p:spTree>
    <p:extLst>
      <p:ext uri="{BB962C8B-B14F-4D97-AF65-F5344CB8AC3E}">
        <p14:creationId xmlns:p14="http://schemas.microsoft.com/office/powerpoint/2010/main" val="26867177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bwMode="auto">
          <a:xfrm>
            <a:off x="522287" y="692696"/>
            <a:ext cx="8226177" cy="5744332"/>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lstStyle/>
          <a:p>
            <a:pPr marL="1588" fontAlgn="auto">
              <a:spcBef>
                <a:spcPts val="0"/>
              </a:spcBef>
              <a:spcAft>
                <a:spcPts val="0"/>
              </a:spcAft>
              <a:defRPr/>
            </a:pPr>
            <a:endParaRPr lang="en-US" altLang="ja-JP" sz="1600" dirty="0">
              <a:solidFill>
                <a:srgbClr val="0000CC"/>
              </a:solidFill>
              <a:latin typeface="メイリオ" pitchFamily="50" charset="-128"/>
              <a:ea typeface="メイリオ" pitchFamily="50" charset="-128"/>
              <a:cs typeface="メイリオ" pitchFamily="50" charset="-128"/>
            </a:endParaRPr>
          </a:p>
          <a:p>
            <a:pPr marL="1588" fontAlgn="auto">
              <a:lnSpc>
                <a:spcPct val="125000"/>
              </a:lnSpc>
              <a:spcBef>
                <a:spcPts val="0"/>
              </a:spcBef>
              <a:spcAft>
                <a:spcPts val="0"/>
              </a:spcAft>
              <a:defRPr/>
            </a:pPr>
            <a:r>
              <a:rPr lang="ja-JP" altLang="en-US" sz="1600" dirty="0">
                <a:solidFill>
                  <a:srgbClr val="0000CC"/>
                </a:solidFill>
                <a:latin typeface="メイリオ" pitchFamily="50" charset="-128"/>
                <a:ea typeface="メイリオ" pitchFamily="50" charset="-128"/>
                <a:cs typeface="メイリオ" pitchFamily="50" charset="-128"/>
              </a:rPr>
              <a:t>■ 作業姿勢、動作</a:t>
            </a:r>
            <a:r>
              <a:rPr lang="ja-JP" altLang="en-US" sz="1600" dirty="0">
                <a:solidFill>
                  <a:schemeClr val="tx1"/>
                </a:solidFill>
                <a:latin typeface="メイリオ" pitchFamily="50" charset="-128"/>
                <a:ea typeface="メイリオ" pitchFamily="50" charset="-128"/>
                <a:cs typeface="メイリオ" pitchFamily="50" charset="-128"/>
              </a:rPr>
              <a:t>（重量物の取り扱い）</a:t>
            </a: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82563" fontAlgn="auto">
              <a:lnSpc>
                <a:spcPct val="125000"/>
              </a:lnSpc>
              <a:spcBef>
                <a:spcPts val="0"/>
              </a:spcBef>
              <a:spcAft>
                <a:spcPts val="0"/>
              </a:spcAft>
              <a:defRPr/>
            </a:pPr>
            <a:endParaRPr lang="en-US" altLang="ja-JP" sz="1600" u="sng" dirty="0">
              <a:solidFill>
                <a:schemeClr val="tx1"/>
              </a:solidFill>
              <a:latin typeface="メイリオ" pitchFamily="50" charset="-128"/>
              <a:ea typeface="メイリオ" pitchFamily="50" charset="-128"/>
              <a:cs typeface="メイリオ" pitchFamily="50" charset="-128"/>
            </a:endParaRPr>
          </a:p>
          <a:p>
            <a:pPr marL="1588" fontAlgn="auto">
              <a:lnSpc>
                <a:spcPct val="125000"/>
              </a:lnSpc>
              <a:spcBef>
                <a:spcPts val="600"/>
              </a:spcBef>
              <a:spcAft>
                <a:spcPts val="0"/>
              </a:spcAft>
              <a:defRPr/>
            </a:pPr>
            <a:endParaRPr lang="en-US" altLang="ja-JP" sz="1600" dirty="0">
              <a:solidFill>
                <a:srgbClr val="0000CC"/>
              </a:solidFill>
              <a:latin typeface="メイリオ" pitchFamily="50" charset="-128"/>
              <a:ea typeface="メイリオ" pitchFamily="50" charset="-128"/>
              <a:cs typeface="メイリオ" pitchFamily="50" charset="-128"/>
            </a:endParaRPr>
          </a:p>
          <a:p>
            <a:pPr fontAlgn="auto">
              <a:spcBef>
                <a:spcPts val="0"/>
              </a:spcBef>
              <a:spcAft>
                <a:spcPts val="0"/>
              </a:spcAft>
              <a:defRPr/>
            </a:pPr>
            <a:endParaRPr lang="en-US" altLang="ja-JP" sz="1600" dirty="0">
              <a:solidFill>
                <a:schemeClr val="accent1">
                  <a:lumMod val="50000"/>
                </a:schemeClr>
              </a:solidFill>
              <a:latin typeface="メイリオ" pitchFamily="50" charset="-128"/>
              <a:ea typeface="メイリオ" pitchFamily="50" charset="-128"/>
              <a:cs typeface="メイリオ" pitchFamily="50" charset="-128"/>
            </a:endParaRPr>
          </a:p>
        </p:txBody>
      </p:sp>
      <p:sp>
        <p:nvSpPr>
          <p:cNvPr id="5" name="テキスト ボックス 8"/>
          <p:cNvSpPr txBox="1">
            <a:spLocks noChangeArrowheads="1"/>
          </p:cNvSpPr>
          <p:nvPr/>
        </p:nvSpPr>
        <p:spPr bwMode="auto">
          <a:xfrm>
            <a:off x="620837" y="1412776"/>
            <a:ext cx="4527227" cy="4855175"/>
          </a:xfrm>
          <a:prstGeom prst="rect">
            <a:avLst/>
          </a:prstGeom>
          <a:noFill/>
          <a:ln w="9525">
            <a:noFill/>
            <a:miter lim="800000"/>
            <a:headEnd/>
            <a:tailEnd/>
          </a:ln>
        </p:spPr>
        <p:txBody>
          <a:bodyPr wrap="square">
            <a:spAutoFit/>
          </a:bodyPr>
          <a:lstStyle/>
          <a:p>
            <a:pPr marL="361950" indent="-179388" algn="just">
              <a:lnSpc>
                <a:spcPct val="150000"/>
              </a:lnSpc>
              <a:spcBef>
                <a:spcPts val="600"/>
              </a:spcBef>
            </a:pPr>
            <a:r>
              <a:rPr lang="ja-JP" altLang="en-US" sz="1600" dirty="0">
                <a:latin typeface="メイリオ" pitchFamily="50" charset="-128"/>
                <a:ea typeface="メイリオ" pitchFamily="50" charset="-128"/>
                <a:cs typeface="メイリオ" pitchFamily="50" charset="-128"/>
              </a:rPr>
              <a:t>　できるだけ重量物に身体を近づけ、重⼼を低くするような姿勢で。</a:t>
            </a:r>
            <a:endParaRPr lang="en-US" altLang="ja-JP" sz="1600" dirty="0">
              <a:latin typeface="メイリオ" pitchFamily="50" charset="-128"/>
              <a:ea typeface="メイリオ" pitchFamily="50" charset="-128"/>
              <a:cs typeface="メイリオ" pitchFamily="50" charset="-128"/>
            </a:endParaRPr>
          </a:p>
          <a:p>
            <a:pPr marL="361950" indent="-179388" algn="just">
              <a:lnSpc>
                <a:spcPct val="150000"/>
              </a:lnSpc>
              <a:spcBef>
                <a:spcPts val="600"/>
              </a:spcBef>
            </a:pPr>
            <a:r>
              <a:rPr lang="en-US" altLang="ja-JP" dirty="0">
                <a:solidFill>
                  <a:srgbClr val="C00000"/>
                </a:solidFill>
                <a:latin typeface="メイリオ" pitchFamily="50" charset="-128"/>
                <a:ea typeface="メイリオ" pitchFamily="50" charset="-128"/>
                <a:cs typeface="メイリオ" pitchFamily="50" charset="-128"/>
              </a:rPr>
              <a:t>[</a:t>
            </a:r>
            <a:r>
              <a:rPr lang="ja-JP" altLang="en-US" dirty="0">
                <a:solidFill>
                  <a:srgbClr val="C00000"/>
                </a:solidFill>
                <a:latin typeface="メイリオ" pitchFamily="50" charset="-128"/>
                <a:ea typeface="メイリオ" pitchFamily="50" charset="-128"/>
                <a:cs typeface="メイリオ" pitchFamily="50" charset="-128"/>
              </a:rPr>
              <a:t>重量物を持ち上げる場合</a:t>
            </a:r>
            <a:r>
              <a:rPr lang="en-US" altLang="ja-JP" dirty="0">
                <a:solidFill>
                  <a:srgbClr val="C00000"/>
                </a:solidFill>
                <a:latin typeface="メイリオ" pitchFamily="50" charset="-128"/>
                <a:ea typeface="メイリオ" pitchFamily="50" charset="-128"/>
                <a:cs typeface="メイリオ" pitchFamily="50" charset="-128"/>
              </a:rPr>
              <a:t>]</a:t>
            </a:r>
          </a:p>
          <a:p>
            <a:pPr marL="361950" indent="-179388" algn="just">
              <a:lnSpc>
                <a:spcPct val="150000"/>
              </a:lnSpc>
              <a:spcBef>
                <a:spcPts val="300"/>
              </a:spcBef>
            </a:pPr>
            <a:r>
              <a:rPr lang="ja-JP" altLang="en-US" sz="1600" dirty="0">
                <a:latin typeface="メイリオ" pitchFamily="50" charset="-128"/>
                <a:ea typeface="メイリオ" pitchFamily="50" charset="-128"/>
                <a:cs typeface="メイリオ" pitchFamily="50" charset="-128"/>
              </a:rPr>
              <a:t>① </a:t>
            </a:r>
            <a:r>
              <a:rPr lang="ja-JP" altLang="en-US" sz="1600" spc="-20" dirty="0">
                <a:latin typeface="メイリオ" pitchFamily="50" charset="-128"/>
                <a:ea typeface="メイリオ" pitchFamily="50" charset="-128"/>
                <a:cs typeface="メイリオ" pitchFamily="50" charset="-128"/>
              </a:rPr>
              <a:t>⽚⾜を少し前に出し膝を曲げ、腰を⼗分に下ろして重量物を抱えます。</a:t>
            </a:r>
            <a:endParaRPr lang="en-US" altLang="ja-JP" sz="1600" spc="-20" dirty="0">
              <a:latin typeface="メイリオ" pitchFamily="50" charset="-128"/>
              <a:ea typeface="メイリオ" pitchFamily="50" charset="-128"/>
              <a:cs typeface="メイリオ" pitchFamily="50" charset="-128"/>
            </a:endParaRPr>
          </a:p>
          <a:p>
            <a:pPr marL="361950" indent="-179388" algn="just">
              <a:lnSpc>
                <a:spcPct val="150000"/>
              </a:lnSpc>
              <a:spcBef>
                <a:spcPts val="300"/>
              </a:spcBef>
            </a:pPr>
            <a:r>
              <a:rPr lang="ja-JP" altLang="en-US" sz="1600" spc="-20" dirty="0">
                <a:latin typeface="メイリオ" pitchFamily="50" charset="-128"/>
                <a:ea typeface="メイリオ" pitchFamily="50" charset="-128"/>
                <a:cs typeface="メイリオ" pitchFamily="50" charset="-128"/>
              </a:rPr>
              <a:t>② 膝を伸ばすことによって⽴</a:t>
            </a:r>
            <a:r>
              <a:rPr lang="ja-JP" altLang="en-US" sz="1600" spc="-20" dirty="0" err="1">
                <a:latin typeface="メイリオ" pitchFamily="50" charset="-128"/>
                <a:ea typeface="メイリオ" pitchFamily="50" charset="-128"/>
                <a:cs typeface="メイリオ" pitchFamily="50" charset="-128"/>
              </a:rPr>
              <a:t>ち</a:t>
            </a:r>
            <a:r>
              <a:rPr lang="ja-JP" altLang="en-US" sz="1600" spc="-20" dirty="0">
                <a:latin typeface="メイリオ" pitchFamily="50" charset="-128"/>
                <a:ea typeface="メイリオ" pitchFamily="50" charset="-128"/>
                <a:cs typeface="メイリオ" pitchFamily="50" charset="-128"/>
              </a:rPr>
              <a:t>上がります。</a:t>
            </a:r>
            <a:endParaRPr lang="en-US" altLang="ja-JP" sz="1600" spc="-20" dirty="0">
              <a:latin typeface="メイリオ" pitchFamily="50" charset="-128"/>
              <a:ea typeface="メイリオ" pitchFamily="50" charset="-128"/>
              <a:cs typeface="メイリオ" pitchFamily="50" charset="-128"/>
            </a:endParaRPr>
          </a:p>
          <a:p>
            <a:pPr marL="361950" indent="-179388" algn="just">
              <a:lnSpc>
                <a:spcPct val="150000"/>
              </a:lnSpc>
              <a:spcBef>
                <a:spcPts val="300"/>
              </a:spcBef>
            </a:pPr>
            <a:r>
              <a:rPr lang="ja-JP" altLang="en-US" sz="1600" spc="-20" dirty="0">
                <a:latin typeface="メイリオ" pitchFamily="50" charset="-128"/>
                <a:ea typeface="メイリオ" pitchFamily="50" charset="-128"/>
                <a:cs typeface="メイリオ" pitchFamily="50" charset="-128"/>
              </a:rPr>
              <a:t>③ </a:t>
            </a:r>
            <a:r>
              <a:rPr lang="ja-JP" altLang="en-US" sz="1600" dirty="0">
                <a:latin typeface="メイリオ" pitchFamily="50" charset="-128"/>
                <a:ea typeface="メイリオ" pitchFamily="50" charset="-128"/>
                <a:cs typeface="メイリオ" pitchFamily="50" charset="-128"/>
              </a:rPr>
              <a:t>重量物を持ち上げるときは、呼吸を整え、腹圧を加えて⾏います。</a:t>
            </a:r>
            <a:endParaRPr lang="en-US" altLang="ja-JP" sz="1600" dirty="0">
              <a:latin typeface="メイリオ" pitchFamily="50" charset="-128"/>
              <a:ea typeface="メイリオ" pitchFamily="50" charset="-128"/>
              <a:cs typeface="メイリオ" pitchFamily="50" charset="-128"/>
            </a:endParaRPr>
          </a:p>
          <a:p>
            <a:pPr marL="361950" indent="-179388" algn="just">
              <a:lnSpc>
                <a:spcPct val="150000"/>
              </a:lnSpc>
              <a:spcBef>
                <a:spcPts val="0"/>
              </a:spcBef>
            </a:pPr>
            <a:endParaRPr lang="en-US" altLang="ja-JP" sz="1600" dirty="0">
              <a:solidFill>
                <a:srgbClr val="C00000"/>
              </a:solidFill>
              <a:latin typeface="メイリオ" pitchFamily="50" charset="-128"/>
              <a:ea typeface="メイリオ" pitchFamily="50" charset="-128"/>
              <a:cs typeface="メイリオ" pitchFamily="50" charset="-128"/>
            </a:endParaRPr>
          </a:p>
          <a:p>
            <a:pPr marL="361950" indent="-179388" algn="just">
              <a:lnSpc>
                <a:spcPct val="150000"/>
              </a:lnSpc>
              <a:spcBef>
                <a:spcPts val="600"/>
              </a:spcBef>
            </a:pPr>
            <a:r>
              <a:rPr lang="en-US" altLang="ja-JP" dirty="0">
                <a:solidFill>
                  <a:srgbClr val="C00000"/>
                </a:solidFill>
                <a:latin typeface="メイリオ" pitchFamily="50" charset="-128"/>
                <a:ea typeface="メイリオ" pitchFamily="50" charset="-128"/>
                <a:cs typeface="メイリオ" pitchFamily="50" charset="-128"/>
              </a:rPr>
              <a:t>[</a:t>
            </a:r>
            <a:r>
              <a:rPr lang="ja-JP" altLang="en-US" dirty="0">
                <a:solidFill>
                  <a:srgbClr val="C00000"/>
                </a:solidFill>
                <a:latin typeface="メイリオ" pitchFamily="50" charset="-128"/>
                <a:ea typeface="メイリオ" pitchFamily="50" charset="-128"/>
                <a:cs typeface="メイリオ" pitchFamily="50" charset="-128"/>
              </a:rPr>
              <a:t>重量物を持っての移動</a:t>
            </a:r>
            <a:r>
              <a:rPr lang="en-US" altLang="ja-JP" dirty="0">
                <a:solidFill>
                  <a:srgbClr val="C00000"/>
                </a:solidFill>
                <a:latin typeface="メイリオ" pitchFamily="50" charset="-128"/>
                <a:ea typeface="メイリオ" pitchFamily="50" charset="-128"/>
                <a:cs typeface="メイリオ" pitchFamily="50" charset="-128"/>
              </a:rPr>
              <a:t>]</a:t>
            </a:r>
          </a:p>
          <a:p>
            <a:pPr marL="361950" indent="-179388" algn="just">
              <a:lnSpc>
                <a:spcPct val="150000"/>
              </a:lnSpc>
              <a:spcBef>
                <a:spcPts val="0"/>
              </a:spcBef>
            </a:pPr>
            <a:r>
              <a:rPr lang="ja-JP" altLang="en-US" sz="1600" dirty="0">
                <a:latin typeface="メイリオ" pitchFamily="50" charset="-128"/>
                <a:ea typeface="メイリオ" pitchFamily="50" charset="-128"/>
                <a:cs typeface="メイリオ" pitchFamily="50" charset="-128"/>
              </a:rPr>
              <a:t>　 移動距離を短くし、人⼒での階段昇降は避けます。</a:t>
            </a:r>
            <a:endParaRPr lang="en-US" altLang="ja-JP" sz="1600" dirty="0">
              <a:latin typeface="メイリオ" pitchFamily="50" charset="-128"/>
              <a:ea typeface="メイリオ" pitchFamily="50" charset="-128"/>
              <a:cs typeface="メイリオ" pitchFamily="50" charset="-128"/>
            </a:endParaRPr>
          </a:p>
        </p:txBody>
      </p:sp>
      <p:grpSp>
        <p:nvGrpSpPr>
          <p:cNvPr id="6" name="グループ化 11"/>
          <p:cNvGrpSpPr>
            <a:grpSpLocks noChangeAspect="1"/>
          </p:cNvGrpSpPr>
          <p:nvPr/>
        </p:nvGrpSpPr>
        <p:grpSpPr bwMode="auto">
          <a:xfrm>
            <a:off x="5343425" y="1700808"/>
            <a:ext cx="3333031" cy="3879111"/>
            <a:chOff x="6084168" y="1366770"/>
            <a:chExt cx="2639380" cy="3072138"/>
          </a:xfrm>
        </p:grpSpPr>
        <p:pic>
          <p:nvPicPr>
            <p:cNvPr id="7" name="Picture 3" descr="C:\Users\User07.PC007\OneDrive\01厚労省委託C\未熟練\参考資料\重量物姿勢(OK)Acolor.gif"/>
            <p:cNvPicPr>
              <a:picLocks noChangeAspect="1" noChangeArrowheads="1"/>
            </p:cNvPicPr>
            <p:nvPr/>
          </p:nvPicPr>
          <p:blipFill>
            <a:blip r:embed="rId2" cstate="print"/>
            <a:srcRect/>
            <a:stretch>
              <a:fillRect/>
            </a:stretch>
          </p:blipFill>
          <p:spPr bwMode="auto">
            <a:xfrm>
              <a:off x="6084168" y="1775096"/>
              <a:ext cx="724008" cy="936951"/>
            </a:xfrm>
            <a:prstGeom prst="rect">
              <a:avLst/>
            </a:prstGeom>
            <a:noFill/>
            <a:ln w="9525">
              <a:noFill/>
              <a:miter lim="800000"/>
              <a:headEnd/>
              <a:tailEnd/>
            </a:ln>
          </p:spPr>
        </p:pic>
        <p:pic>
          <p:nvPicPr>
            <p:cNvPr id="8" name="Picture 4" descr="C:\Users\User07.PC007\OneDrive\01厚労省委託C\未熟練\参考資料\重量物姿勢(OK)Bcolor.gif"/>
            <p:cNvPicPr>
              <a:picLocks noChangeAspect="1" noChangeArrowheads="1"/>
            </p:cNvPicPr>
            <p:nvPr/>
          </p:nvPicPr>
          <p:blipFill>
            <a:blip r:embed="rId3" cstate="print"/>
            <a:srcRect/>
            <a:stretch>
              <a:fillRect/>
            </a:stretch>
          </p:blipFill>
          <p:spPr bwMode="auto">
            <a:xfrm>
              <a:off x="6948264" y="1775096"/>
              <a:ext cx="782735" cy="926106"/>
            </a:xfrm>
            <a:prstGeom prst="rect">
              <a:avLst/>
            </a:prstGeom>
            <a:noFill/>
            <a:ln w="9525">
              <a:noFill/>
              <a:miter lim="800000"/>
              <a:headEnd/>
              <a:tailEnd/>
            </a:ln>
          </p:spPr>
        </p:pic>
        <p:pic>
          <p:nvPicPr>
            <p:cNvPr id="9" name="Picture 5" descr="C:\Users\User07.PC007\OneDrive\01厚労省委託C\未熟練\参考資料\重量物姿勢(NG)color.gif"/>
            <p:cNvPicPr>
              <a:picLocks noChangeAspect="1" noChangeArrowheads="1"/>
            </p:cNvPicPr>
            <p:nvPr/>
          </p:nvPicPr>
          <p:blipFill>
            <a:blip r:embed="rId4" cstate="print"/>
            <a:srcRect/>
            <a:stretch>
              <a:fillRect/>
            </a:stretch>
          </p:blipFill>
          <p:spPr bwMode="auto">
            <a:xfrm>
              <a:off x="6468022" y="3321179"/>
              <a:ext cx="937783" cy="937784"/>
            </a:xfrm>
            <a:prstGeom prst="rect">
              <a:avLst/>
            </a:prstGeom>
            <a:noFill/>
            <a:ln w="9525">
              <a:noFill/>
              <a:miter lim="800000"/>
              <a:headEnd/>
              <a:tailEnd/>
            </a:ln>
          </p:spPr>
        </p:pic>
        <p:sp>
          <p:nvSpPr>
            <p:cNvPr id="10" name="右矢印 9"/>
            <p:cNvSpPr/>
            <p:nvPr/>
          </p:nvSpPr>
          <p:spPr>
            <a:xfrm>
              <a:off x="6805236" y="2477966"/>
              <a:ext cx="154191" cy="21543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1" name="テキスト ボックス 17"/>
            <p:cNvSpPr txBox="1">
              <a:spLocks noChangeArrowheads="1"/>
            </p:cNvSpPr>
            <p:nvPr/>
          </p:nvSpPr>
          <p:spPr bwMode="auto">
            <a:xfrm>
              <a:off x="6523201" y="2701201"/>
              <a:ext cx="1368262" cy="310726"/>
            </a:xfrm>
            <a:prstGeom prst="rect">
              <a:avLst/>
            </a:prstGeom>
            <a:noFill/>
            <a:ln w="9525">
              <a:noFill/>
              <a:miter lim="800000"/>
              <a:headEnd/>
              <a:tailEnd/>
            </a:ln>
          </p:spPr>
          <p:txBody>
            <a:bodyPr>
              <a:spAutoFit/>
            </a:bodyPr>
            <a:lstStyle/>
            <a:p>
              <a:r>
                <a:rPr lang="ja-JP" altLang="en-US" sz="1600" dirty="0">
                  <a:latin typeface="メイリオ" pitchFamily="50" charset="-128"/>
                  <a:ea typeface="メイリオ" pitchFamily="50" charset="-128"/>
                  <a:cs typeface="メイリオ" pitchFamily="50" charset="-128"/>
                </a:rPr>
                <a:t>好ましい姿勢</a:t>
              </a:r>
            </a:p>
          </p:txBody>
        </p:sp>
        <p:sp>
          <p:nvSpPr>
            <p:cNvPr id="12" name="テキスト ボックス 18"/>
            <p:cNvSpPr txBox="1">
              <a:spLocks noChangeArrowheads="1"/>
            </p:cNvSpPr>
            <p:nvPr/>
          </p:nvSpPr>
          <p:spPr bwMode="auto">
            <a:xfrm>
              <a:off x="6866883" y="4128182"/>
              <a:ext cx="1856665" cy="310726"/>
            </a:xfrm>
            <a:prstGeom prst="rect">
              <a:avLst/>
            </a:prstGeom>
            <a:noFill/>
            <a:ln w="9525">
              <a:noFill/>
              <a:miter lim="800000"/>
              <a:headEnd/>
              <a:tailEnd/>
            </a:ln>
          </p:spPr>
          <p:txBody>
            <a:bodyPr>
              <a:spAutoFit/>
            </a:bodyPr>
            <a:lstStyle/>
            <a:p>
              <a:r>
                <a:rPr lang="ja-JP" altLang="en-US" sz="1600" dirty="0">
                  <a:latin typeface="メイリオ" pitchFamily="50" charset="-128"/>
                  <a:ea typeface="メイリオ" pitchFamily="50" charset="-128"/>
                  <a:cs typeface="メイリオ" pitchFamily="50" charset="-128"/>
                </a:rPr>
                <a:t>好ましくない姿勢</a:t>
              </a:r>
            </a:p>
          </p:txBody>
        </p:sp>
        <p:pic>
          <p:nvPicPr>
            <p:cNvPr id="13" name="Picture 2" descr="C:\Users\User07.PC007\OneDrive\01厚労省委託C\未熟練\参考資料\pics\重量物取扱いS02A.gif"/>
            <p:cNvPicPr>
              <a:picLocks noChangeAspect="1" noChangeArrowheads="1"/>
            </p:cNvPicPr>
            <p:nvPr/>
          </p:nvPicPr>
          <p:blipFill>
            <a:blip r:embed="rId5" cstate="print"/>
            <a:srcRect/>
            <a:stretch>
              <a:fillRect/>
            </a:stretch>
          </p:blipFill>
          <p:spPr bwMode="auto">
            <a:xfrm flipH="1">
              <a:off x="7929210" y="1366770"/>
              <a:ext cx="656250" cy="1494054"/>
            </a:xfrm>
            <a:prstGeom prst="rect">
              <a:avLst/>
            </a:prstGeom>
            <a:noFill/>
            <a:ln w="9525">
              <a:noFill/>
              <a:miter lim="800000"/>
              <a:headEnd/>
              <a:tailEnd/>
            </a:ln>
          </p:spPr>
        </p:pic>
        <p:sp>
          <p:nvSpPr>
            <p:cNvPr id="14" name="右矢印 13"/>
            <p:cNvSpPr/>
            <p:nvPr/>
          </p:nvSpPr>
          <p:spPr>
            <a:xfrm>
              <a:off x="7739449" y="2493841"/>
              <a:ext cx="156457" cy="215435"/>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grpSp>
      <p:sp>
        <p:nvSpPr>
          <p:cNvPr id="15" name="正方形/長方形 14"/>
          <p:cNvSpPr/>
          <p:nvPr/>
        </p:nvSpPr>
        <p:spPr>
          <a:xfrm>
            <a:off x="476671" y="354142"/>
            <a:ext cx="4527377" cy="369332"/>
          </a:xfrm>
          <a:prstGeom prst="rect">
            <a:avLst/>
          </a:prstGeom>
        </p:spPr>
        <p:txBody>
          <a:bodyPr wrap="square">
            <a:spAutoFit/>
          </a:bodyPr>
          <a:lstStyle/>
          <a:p>
            <a:pPr fontAlgn="auto">
              <a:spcBef>
                <a:spcPts val="0"/>
              </a:spcBef>
              <a:spcAft>
                <a:spcPts val="0"/>
              </a:spcAft>
              <a:defRPr/>
            </a:pPr>
            <a:r>
              <a:rPr lang="ja-JP" altLang="en-US" b="1" dirty="0" smtClean="0">
                <a:solidFill>
                  <a:srgbClr val="C00000"/>
                </a:solidFill>
                <a:latin typeface="メイリオ" pitchFamily="50" charset="-128"/>
                <a:ea typeface="メイリオ" pitchFamily="50" charset="-128"/>
                <a:cs typeface="メイリオ" pitchFamily="50" charset="-128"/>
              </a:rPr>
              <a:t>（４）「</a:t>
            </a:r>
            <a:r>
              <a:rPr lang="ja-JP" altLang="en-US" b="1" dirty="0">
                <a:solidFill>
                  <a:srgbClr val="C00000"/>
                </a:solidFill>
                <a:latin typeface="メイリオ" pitchFamily="50" charset="-128"/>
                <a:ea typeface="メイリオ" pitchFamily="50" charset="-128"/>
                <a:cs typeface="メイリオ" pitchFamily="50" charset="-128"/>
              </a:rPr>
              <a:t>腰痛症等」災害防止のポイント</a:t>
            </a:r>
          </a:p>
        </p:txBody>
      </p:sp>
      <p:sp>
        <p:nvSpPr>
          <p:cNvPr id="2" name="スライド番号プレースホルダー 1"/>
          <p:cNvSpPr>
            <a:spLocks noGrp="1"/>
          </p:cNvSpPr>
          <p:nvPr>
            <p:ph type="sldNum" sz="quarter" idx="12"/>
          </p:nvPr>
        </p:nvSpPr>
        <p:spPr>
          <a:xfrm>
            <a:off x="3635896" y="6453336"/>
            <a:ext cx="2133600" cy="365125"/>
          </a:xfrm>
        </p:spPr>
        <p:txBody>
          <a:bodyPr/>
          <a:lstStyle/>
          <a:p>
            <a:pPr algn="ctr"/>
            <a:fld id="{94AA4217-AB25-474B-8523-140E3806D2F1}" type="slidenum">
              <a:rPr kumimoji="1" lang="ja-JP" altLang="en-US" smtClean="0"/>
              <a:pPr algn="ctr"/>
              <a:t>21</a:t>
            </a:fld>
            <a:endParaRPr kumimoji="1" lang="ja-JP" altLang="en-US" dirty="0"/>
          </a:p>
        </p:txBody>
      </p:sp>
    </p:spTree>
    <p:extLst>
      <p:ext uri="{BB962C8B-B14F-4D97-AF65-F5344CB8AC3E}">
        <p14:creationId xmlns:p14="http://schemas.microsoft.com/office/powerpoint/2010/main" val="919013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bwMode="auto">
          <a:xfrm>
            <a:off x="596652" y="3933056"/>
            <a:ext cx="6855668" cy="2448272"/>
          </a:xfrm>
          <a:prstGeom prst="rect">
            <a:avLst/>
          </a:prstGeom>
          <a:no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① 息を止めずにゆっくりと吐きながら伸ばしていく</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② 反動・はずみはつけない</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③ 伸ばす筋肉を意識する</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④ 張りを感じるが痛みのない程度まで伸ばす</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⑤ </a:t>
            </a:r>
            <a:r>
              <a:rPr lang="en-US" altLang="ja-JP" sz="1600" dirty="0">
                <a:solidFill>
                  <a:schemeClr val="tx1"/>
                </a:solidFill>
                <a:latin typeface="メイリオ" pitchFamily="50" charset="-128"/>
                <a:ea typeface="メイリオ" pitchFamily="50" charset="-128"/>
                <a:cs typeface="メイリオ" pitchFamily="50" charset="-128"/>
              </a:rPr>
              <a:t>20 </a:t>
            </a:r>
            <a:r>
              <a:rPr lang="ja-JP" altLang="en-US" sz="1600" dirty="0">
                <a:solidFill>
                  <a:schemeClr val="tx1"/>
                </a:solidFill>
                <a:latin typeface="メイリオ" pitchFamily="50" charset="-128"/>
                <a:ea typeface="メイリオ" pitchFamily="50" charset="-128"/>
                <a:cs typeface="メイリオ" pitchFamily="50" charset="-128"/>
              </a:rPr>
              <a:t>秒から </a:t>
            </a:r>
            <a:r>
              <a:rPr lang="en-US" altLang="ja-JP" sz="1600" dirty="0">
                <a:solidFill>
                  <a:schemeClr val="tx1"/>
                </a:solidFill>
                <a:latin typeface="メイリオ" pitchFamily="50" charset="-128"/>
                <a:ea typeface="メイリオ" pitchFamily="50" charset="-128"/>
                <a:cs typeface="メイリオ" pitchFamily="50" charset="-128"/>
              </a:rPr>
              <a:t>30 </a:t>
            </a:r>
            <a:r>
              <a:rPr lang="ja-JP" altLang="en-US" sz="1600" dirty="0">
                <a:solidFill>
                  <a:schemeClr val="tx1"/>
                </a:solidFill>
                <a:latin typeface="メイリオ" pitchFamily="50" charset="-128"/>
                <a:ea typeface="メイリオ" pitchFamily="50" charset="-128"/>
                <a:cs typeface="メイリオ" pitchFamily="50" charset="-128"/>
              </a:rPr>
              <a:t>秒伸ばし続ける</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⑥ 筋肉を戻すときはゆっくりとじわじわ戻っていることを意識する</a:t>
            </a:r>
          </a:p>
          <a:p>
            <a:pPr marL="266700" indent="-266700" algn="just" fontAlgn="auto">
              <a:lnSpc>
                <a:spcPct val="125000"/>
              </a:lnSpc>
              <a:spcBef>
                <a:spcPts val="0"/>
              </a:spcBef>
              <a:spcAft>
                <a:spcPts val="0"/>
              </a:spcAft>
              <a:defRPr/>
            </a:pPr>
            <a:r>
              <a:rPr lang="ja-JP" altLang="en-US" sz="1600" dirty="0">
                <a:solidFill>
                  <a:schemeClr val="tx1"/>
                </a:solidFill>
                <a:latin typeface="メイリオ" pitchFamily="50" charset="-128"/>
                <a:ea typeface="メイリオ" pitchFamily="50" charset="-128"/>
                <a:cs typeface="メイリオ" pitchFamily="50" charset="-128"/>
              </a:rPr>
              <a:t>⑦ 一度のストレッチングで </a:t>
            </a:r>
            <a:r>
              <a:rPr lang="en-US" altLang="ja-JP" sz="1600" dirty="0">
                <a:solidFill>
                  <a:schemeClr val="tx1"/>
                </a:solidFill>
                <a:latin typeface="メイリオ" pitchFamily="50" charset="-128"/>
                <a:ea typeface="メイリオ" pitchFamily="50" charset="-128"/>
                <a:cs typeface="メイリオ" pitchFamily="50" charset="-128"/>
              </a:rPr>
              <a:t>1 </a:t>
            </a:r>
            <a:r>
              <a:rPr lang="ja-JP" altLang="en-US" sz="1600" dirty="0">
                <a:solidFill>
                  <a:schemeClr val="tx1"/>
                </a:solidFill>
                <a:latin typeface="メイリオ" pitchFamily="50" charset="-128"/>
                <a:ea typeface="メイリオ" pitchFamily="50" charset="-128"/>
                <a:cs typeface="メイリオ" pitchFamily="50" charset="-128"/>
              </a:rPr>
              <a:t>回から </a:t>
            </a:r>
            <a:r>
              <a:rPr lang="en-US" altLang="ja-JP" sz="1600" dirty="0">
                <a:solidFill>
                  <a:schemeClr val="tx1"/>
                </a:solidFill>
                <a:latin typeface="メイリオ" pitchFamily="50" charset="-128"/>
                <a:ea typeface="メイリオ" pitchFamily="50" charset="-128"/>
                <a:cs typeface="メイリオ" pitchFamily="50" charset="-128"/>
              </a:rPr>
              <a:t>3 </a:t>
            </a:r>
            <a:r>
              <a:rPr lang="ja-JP" altLang="en-US" sz="1600" dirty="0">
                <a:solidFill>
                  <a:schemeClr val="tx1"/>
                </a:solidFill>
                <a:latin typeface="メイリオ" pitchFamily="50" charset="-128"/>
                <a:ea typeface="メイリオ" pitchFamily="50" charset="-128"/>
                <a:cs typeface="メイリオ" pitchFamily="50" charset="-128"/>
              </a:rPr>
              <a:t>回ほど伸ばす</a:t>
            </a:r>
          </a:p>
          <a:p>
            <a:pPr marL="266700" indent="-266700" algn="just" fontAlgn="auto">
              <a:lnSpc>
                <a:spcPct val="125000"/>
              </a:lnSpc>
              <a:spcBef>
                <a:spcPts val="0"/>
              </a:spcBef>
              <a:spcAft>
                <a:spcPts val="0"/>
              </a:spcAft>
              <a:defRPr/>
            </a:pPr>
            <a:endParaRPr lang="ja-JP" altLang="en-US" sz="1600" dirty="0">
              <a:solidFill>
                <a:schemeClr val="tx1"/>
              </a:solidFill>
              <a:latin typeface="メイリオ" pitchFamily="50" charset="-128"/>
              <a:ea typeface="メイリオ" pitchFamily="50" charset="-128"/>
              <a:cs typeface="メイリオ" pitchFamily="50" charset="-128"/>
            </a:endParaRPr>
          </a:p>
        </p:txBody>
      </p:sp>
      <p:sp>
        <p:nvSpPr>
          <p:cNvPr id="2" name="テキスト ボックス 1"/>
          <p:cNvSpPr txBox="1"/>
          <p:nvPr/>
        </p:nvSpPr>
        <p:spPr>
          <a:xfrm>
            <a:off x="323528" y="188640"/>
            <a:ext cx="7287716" cy="780256"/>
          </a:xfrm>
          <a:prstGeom prst="rect">
            <a:avLst/>
          </a:prstGeom>
          <a:noFill/>
          <a:ln w="19050">
            <a:noFill/>
          </a:ln>
        </p:spPr>
        <p:txBody>
          <a:bodyPr/>
          <a:lstStyle/>
          <a:p>
            <a:pPr marL="1588" fontAlgn="auto">
              <a:lnSpc>
                <a:spcPct val="150000"/>
              </a:lnSpc>
              <a:spcBef>
                <a:spcPts val="0"/>
              </a:spcBef>
              <a:spcAft>
                <a:spcPts val="0"/>
              </a:spcAft>
              <a:defRPr/>
            </a:pPr>
            <a:r>
              <a:rPr lang="en-US" altLang="ja-JP" b="1" dirty="0">
                <a:solidFill>
                  <a:srgbClr val="0000CC"/>
                </a:solidFill>
                <a:latin typeface="メイリオ" pitchFamily="50" charset="-128"/>
                <a:ea typeface="メイリオ" pitchFamily="50" charset="-128"/>
                <a:cs typeface="メイリオ" pitchFamily="50" charset="-128"/>
              </a:rPr>
              <a:t>【</a:t>
            </a:r>
            <a:r>
              <a:rPr lang="ja-JP" altLang="en-US" b="1" dirty="0">
                <a:solidFill>
                  <a:srgbClr val="0000CC"/>
                </a:solidFill>
                <a:latin typeface="メイリオ" pitchFamily="50" charset="-128"/>
                <a:ea typeface="メイリオ" pitchFamily="50" charset="-128"/>
                <a:cs typeface="メイリオ" pitchFamily="50" charset="-128"/>
              </a:rPr>
              <a:t>腰痛予防体操</a:t>
            </a:r>
            <a:r>
              <a:rPr lang="en-US" altLang="ja-JP" b="1" dirty="0">
                <a:solidFill>
                  <a:srgbClr val="0000CC"/>
                </a:solidFill>
                <a:latin typeface="メイリオ" pitchFamily="50" charset="-128"/>
                <a:ea typeface="メイリオ" pitchFamily="50" charset="-128"/>
                <a:cs typeface="メイリオ" pitchFamily="50" charset="-128"/>
              </a:rPr>
              <a:t>】</a:t>
            </a:r>
            <a:endParaRPr lang="ja-JP" altLang="en-US" b="1" dirty="0">
              <a:solidFill>
                <a:srgbClr val="0000CC"/>
              </a:solidFill>
              <a:latin typeface="メイリオ" pitchFamily="50" charset="-128"/>
              <a:ea typeface="メイリオ" pitchFamily="50" charset="-128"/>
              <a:cs typeface="メイリオ" pitchFamily="50" charset="-128"/>
            </a:endParaRPr>
          </a:p>
          <a:p>
            <a:pPr marL="184150" fontAlgn="auto">
              <a:lnSpc>
                <a:spcPct val="150000"/>
              </a:lnSpc>
              <a:spcBef>
                <a:spcPts val="0"/>
              </a:spcBef>
              <a:spcAft>
                <a:spcPts val="0"/>
              </a:spcAft>
              <a:defRPr/>
            </a:pPr>
            <a:r>
              <a:rPr lang="ja-JP" altLang="en-US" sz="1600" dirty="0">
                <a:latin typeface="メイリオ" pitchFamily="50" charset="-128"/>
                <a:ea typeface="メイリオ" pitchFamily="50" charset="-128"/>
                <a:cs typeface="メイリオ" pitchFamily="50" charset="-128"/>
              </a:rPr>
              <a:t>　ストレッチングを中心とした腰痛予防体操をしましょう。</a:t>
            </a:r>
          </a:p>
          <a:p>
            <a:pPr fontAlgn="auto">
              <a:lnSpc>
                <a:spcPct val="150000"/>
              </a:lnSpc>
              <a:spcBef>
                <a:spcPts val="0"/>
              </a:spcBef>
              <a:spcAft>
                <a:spcPts val="0"/>
              </a:spcAft>
              <a:defRPr/>
            </a:pPr>
            <a:endParaRPr lang="en-US" altLang="ja-JP" sz="1600" dirty="0">
              <a:solidFill>
                <a:schemeClr val="accent1">
                  <a:lumMod val="50000"/>
                </a:schemeClr>
              </a:solidFill>
              <a:latin typeface="メイリオ" pitchFamily="50" charset="-128"/>
              <a:ea typeface="メイリオ" pitchFamily="50" charset="-128"/>
              <a:cs typeface="メイリオ" pitchFamily="50" charset="-128"/>
            </a:endParaRPr>
          </a:p>
        </p:txBody>
      </p:sp>
      <p:sp>
        <p:nvSpPr>
          <p:cNvPr id="5" name="テキスト ボックス 4"/>
          <p:cNvSpPr txBox="1"/>
          <p:nvPr/>
        </p:nvSpPr>
        <p:spPr>
          <a:xfrm>
            <a:off x="467544" y="3563724"/>
            <a:ext cx="3600400" cy="369332"/>
          </a:xfrm>
          <a:prstGeom prst="rect">
            <a:avLst/>
          </a:prstGeom>
          <a:noFill/>
        </p:spPr>
        <p:txBody>
          <a:bodyPr wrap="square" rtlCol="0">
            <a:spAutoFit/>
          </a:bodyPr>
          <a:lstStyle/>
          <a:p>
            <a:r>
              <a:rPr lang="en-US" altLang="ja-JP" dirty="0">
                <a:solidFill>
                  <a:srgbClr val="0000CC"/>
                </a:solidFill>
              </a:rPr>
              <a:t>【</a:t>
            </a:r>
            <a:r>
              <a:rPr lang="ja-JP" altLang="en-US" dirty="0">
                <a:solidFill>
                  <a:srgbClr val="0000CC"/>
                </a:solidFill>
              </a:rPr>
              <a:t>効果的なストレッチングの方法</a:t>
            </a:r>
            <a:r>
              <a:rPr lang="en-US" altLang="ja-JP" dirty="0">
                <a:solidFill>
                  <a:srgbClr val="0000CC"/>
                </a:solidFill>
              </a:rPr>
              <a:t>】</a:t>
            </a:r>
            <a:endParaRPr kumimoji="1" lang="ja-JP" altLang="en-US" dirty="0">
              <a:solidFill>
                <a:srgbClr val="0000CC"/>
              </a:solidFill>
            </a:endParaRPr>
          </a:p>
        </p:txBody>
      </p:sp>
      <p:pic>
        <p:nvPicPr>
          <p:cNvPr id="7" name="Picture 11" descr="C:\Users\mhu\SkyDrive\01厚労省委託C\未熟練\参考資料\ストレッチScolor_01.gif"/>
          <p:cNvPicPr>
            <a:picLocks noChangeAspect="1" noChangeArrowheads="1"/>
          </p:cNvPicPr>
          <p:nvPr/>
        </p:nvPicPr>
        <p:blipFill>
          <a:blip r:embed="rId3" cstate="print"/>
          <a:srcRect/>
          <a:stretch>
            <a:fillRect/>
          </a:stretch>
        </p:blipFill>
        <p:spPr bwMode="auto">
          <a:xfrm>
            <a:off x="1430797" y="1446139"/>
            <a:ext cx="1565459" cy="1694829"/>
          </a:xfrm>
          <a:prstGeom prst="rect">
            <a:avLst/>
          </a:prstGeom>
          <a:noFill/>
          <a:ln w="9525">
            <a:noFill/>
            <a:miter lim="800000"/>
            <a:headEnd/>
            <a:tailEnd/>
          </a:ln>
        </p:spPr>
      </p:pic>
      <p:pic>
        <p:nvPicPr>
          <p:cNvPr id="8" name="Picture 12" descr="C:\Users\mhu\SkyDrive\01厚労省委託C\未熟練\参考資料\ストレッチScolor_02.gif"/>
          <p:cNvPicPr>
            <a:picLocks noChangeAspect="1" noChangeArrowheads="1"/>
          </p:cNvPicPr>
          <p:nvPr/>
        </p:nvPicPr>
        <p:blipFill>
          <a:blip r:embed="rId4" cstate="print"/>
          <a:srcRect/>
          <a:stretch>
            <a:fillRect/>
          </a:stretch>
        </p:blipFill>
        <p:spPr bwMode="auto">
          <a:xfrm>
            <a:off x="3744660" y="1052736"/>
            <a:ext cx="1502561" cy="2087452"/>
          </a:xfrm>
          <a:prstGeom prst="rect">
            <a:avLst/>
          </a:prstGeom>
          <a:noFill/>
          <a:ln w="9525">
            <a:noFill/>
            <a:miter lim="800000"/>
            <a:headEnd/>
            <a:tailEnd/>
          </a:ln>
        </p:spPr>
      </p:pic>
      <p:pic>
        <p:nvPicPr>
          <p:cNvPr id="9" name="Picture 7" descr="C:\Users\User07.PC007\OneDrive\01厚労省委託C\未熟練\参考資料\腰痛ストレッチcolor.gif"/>
          <p:cNvPicPr>
            <a:picLocks noChangeAspect="1" noChangeArrowheads="1"/>
          </p:cNvPicPr>
          <p:nvPr/>
        </p:nvPicPr>
        <p:blipFill>
          <a:blip r:embed="rId5" cstate="print"/>
          <a:srcRect/>
          <a:stretch>
            <a:fillRect/>
          </a:stretch>
        </p:blipFill>
        <p:spPr bwMode="auto">
          <a:xfrm>
            <a:off x="5679269" y="836712"/>
            <a:ext cx="2421123" cy="2448272"/>
          </a:xfrm>
          <a:prstGeom prst="rect">
            <a:avLst/>
          </a:prstGeom>
          <a:noFill/>
          <a:ln w="9525">
            <a:noFill/>
            <a:miter lim="800000"/>
            <a:headEnd/>
            <a:tailEnd/>
          </a:ln>
        </p:spPr>
      </p:pic>
      <p:sp>
        <p:nvSpPr>
          <p:cNvPr id="10" name="テキスト ボックス 9"/>
          <p:cNvSpPr txBox="1"/>
          <p:nvPr/>
        </p:nvSpPr>
        <p:spPr>
          <a:xfrm>
            <a:off x="2187799" y="3162454"/>
            <a:ext cx="5867734" cy="338554"/>
          </a:xfrm>
          <a:prstGeom prst="rect">
            <a:avLst/>
          </a:prstGeom>
          <a:noFill/>
        </p:spPr>
        <p:txBody>
          <a:bodyPr wrap="square" rtlCol="0">
            <a:spAutoFit/>
          </a:bodyPr>
          <a:lstStyle/>
          <a:p>
            <a:r>
              <a:rPr kumimoji="1" lang="ja-JP" altLang="en-US" sz="1600" b="1" dirty="0"/>
              <a:t>（図１）　　　　　　　　　　（図２）　　　　　　　　　　　　（図３）</a:t>
            </a:r>
          </a:p>
        </p:txBody>
      </p:sp>
      <p:sp>
        <p:nvSpPr>
          <p:cNvPr id="4" name="スライド番号プレースホルダー 3"/>
          <p:cNvSpPr>
            <a:spLocks noGrp="1"/>
          </p:cNvSpPr>
          <p:nvPr>
            <p:ph type="sldNum" sz="quarter" idx="12"/>
          </p:nvPr>
        </p:nvSpPr>
        <p:spPr>
          <a:xfrm>
            <a:off x="3374504" y="6448251"/>
            <a:ext cx="2133600" cy="365125"/>
          </a:xfrm>
        </p:spPr>
        <p:txBody>
          <a:bodyPr/>
          <a:lstStyle/>
          <a:p>
            <a:pPr algn="ctr"/>
            <a:fld id="{94AA4217-AB25-474B-8523-140E3806D2F1}" type="slidenum">
              <a:rPr kumimoji="1" lang="ja-JP" altLang="en-US" smtClean="0"/>
              <a:pPr algn="ctr"/>
              <a:t>22</a:t>
            </a:fld>
            <a:endParaRPr kumimoji="1" lang="ja-JP" altLang="en-US" dirty="0"/>
          </a:p>
        </p:txBody>
      </p:sp>
    </p:spTree>
    <p:extLst>
      <p:ext uri="{BB962C8B-B14F-4D97-AF65-F5344CB8AC3E}">
        <p14:creationId xmlns:p14="http://schemas.microsoft.com/office/powerpoint/2010/main" val="9190137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a:grpSpLocks noChangeAspect="1"/>
          </p:cNvGrpSpPr>
          <p:nvPr/>
        </p:nvGrpSpPr>
        <p:grpSpPr bwMode="auto">
          <a:xfrm>
            <a:off x="395536" y="1151365"/>
            <a:ext cx="8519949" cy="2925707"/>
            <a:chOff x="467544" y="858467"/>
            <a:chExt cx="8136904" cy="4112441"/>
          </a:xfrm>
        </p:grpSpPr>
        <p:sp>
          <p:nvSpPr>
            <p:cNvPr id="5" name="Rectangle 10"/>
            <p:cNvSpPr>
              <a:spLocks noChangeArrowheads="1"/>
            </p:cNvSpPr>
            <p:nvPr/>
          </p:nvSpPr>
          <p:spPr bwMode="auto">
            <a:xfrm>
              <a:off x="489512" y="1140176"/>
              <a:ext cx="6098798" cy="346249"/>
            </a:xfrm>
            <a:prstGeom prst="rect">
              <a:avLst/>
            </a:prstGeom>
            <a:noFill/>
            <a:ln w="9525">
              <a:noFill/>
              <a:miter lim="800000"/>
              <a:headEnd/>
              <a:tailEnd/>
            </a:ln>
          </p:spPr>
          <p:txBody>
            <a:bodyPr rIns="72000" anchor="ctr"/>
            <a:lstStyle/>
            <a:p>
              <a:pPr algn="just">
                <a:lnSpc>
                  <a:spcPct val="150000"/>
                </a:lnSpc>
                <a:spcBef>
                  <a:spcPts val="600"/>
                </a:spcBef>
              </a:pPr>
              <a:r>
                <a:rPr lang="ja-JP" altLang="en-US" sz="1600">
                  <a:solidFill>
                    <a:prstClr val="black"/>
                  </a:solidFill>
                  <a:latin typeface="メイリオ" pitchFamily="50" charset="-128"/>
                  <a:ea typeface="メイリオ" pitchFamily="50" charset="-128"/>
                  <a:cs typeface="メイリオ" pitchFamily="50" charset="-128"/>
                </a:rPr>
                <a:t>　製造業の労働災害を踏まえ、次の安全のポイントを実施しましょう。</a:t>
              </a:r>
              <a:endParaRPr lang="en-US" altLang="ja-JP" sz="1600">
                <a:solidFill>
                  <a:prstClr val="black"/>
                </a:solidFill>
                <a:latin typeface="メイリオ" pitchFamily="50" charset="-128"/>
                <a:ea typeface="メイリオ" pitchFamily="50" charset="-128"/>
                <a:cs typeface="メイリオ" pitchFamily="50" charset="-128"/>
              </a:endParaRPr>
            </a:p>
          </p:txBody>
        </p:sp>
        <p:sp>
          <p:nvSpPr>
            <p:cNvPr id="6" name="正方形/長方形 5"/>
            <p:cNvSpPr/>
            <p:nvPr/>
          </p:nvSpPr>
          <p:spPr>
            <a:xfrm>
              <a:off x="467544" y="858467"/>
              <a:ext cx="8136904" cy="4112441"/>
            </a:xfrm>
            <a:prstGeom prst="rect">
              <a:avLst/>
            </a:prstGeom>
            <a:solidFill>
              <a:schemeClr val="accent3">
                <a:lumMod val="20000"/>
                <a:lumOff val="80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44000"/>
            <a:lstStyle/>
            <a:p>
              <a:pPr>
                <a:lnSpc>
                  <a:spcPct val="125000"/>
                </a:lnSpc>
                <a:defRPr/>
              </a:pPr>
              <a:r>
                <a:rPr lang="ja-JP" altLang="en-US" sz="1600" dirty="0">
                  <a:solidFill>
                    <a:srgbClr val="C00000"/>
                  </a:solidFill>
                  <a:latin typeface="メイリオ" pitchFamily="50" charset="-128"/>
                  <a:ea typeface="メイリオ" pitchFamily="50" charset="-128"/>
                  <a:cs typeface="メイリオ" pitchFamily="50" charset="-128"/>
                </a:rPr>
                <a:t>■ トラック荷台、運転席からの飛び降りは禁止！</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・昇降設備があるときは必ず使用すること。</a:t>
              </a:r>
            </a:p>
            <a:p>
              <a:pPr>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　・ないときは、３点支持で昇降</a:t>
              </a:r>
            </a:p>
            <a:p>
              <a:pPr>
                <a:lnSpc>
                  <a:spcPct val="125000"/>
                </a:lnSpc>
                <a:spcBef>
                  <a:spcPts val="600"/>
                </a:spcBef>
                <a:defRPr/>
              </a:pPr>
              <a:r>
                <a:rPr lang="ja-JP" altLang="en-US" sz="1600" dirty="0">
                  <a:solidFill>
                    <a:srgbClr val="C00000"/>
                  </a:solidFill>
                  <a:latin typeface="メイリオ" pitchFamily="50" charset="-128"/>
                  <a:ea typeface="メイリオ" pitchFamily="50" charset="-128"/>
                  <a:cs typeface="メイリオ" pitchFamily="50" charset="-128"/>
                </a:rPr>
                <a:t>■ 重機類による激突災害を防ぐ！</a:t>
              </a:r>
            </a:p>
            <a:p>
              <a:pPr marL="357188" indent="-182563">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・構内を重機類・フォークリフトで走行する場合は、制限速度を守るとともに、歩行者にも注意する。</a:t>
              </a:r>
            </a:p>
            <a:p>
              <a:pPr marL="357188" indent="-182563">
                <a:lnSpc>
                  <a:spcPct val="125000"/>
                </a:lnSpc>
                <a:defRPr/>
              </a:pPr>
              <a:r>
                <a:rPr lang="ja-JP" altLang="en-US" sz="1600" dirty="0">
                  <a:solidFill>
                    <a:prstClr val="black"/>
                  </a:solidFill>
                  <a:latin typeface="メイリオ" pitchFamily="50" charset="-128"/>
                  <a:ea typeface="メイリオ" pitchFamily="50" charset="-128"/>
                  <a:cs typeface="メイリオ" pitchFamily="50" charset="-128"/>
                </a:rPr>
                <a:t>・構内を通行する時は、他者が運転する重機・フォークリフトとの接触を防ぐため、安全通路を歩行するとともに、荷の陰等から飛び出さない。</a:t>
              </a:r>
            </a:p>
            <a:p>
              <a:pPr>
                <a:lnSpc>
                  <a:spcPct val="125000"/>
                </a:lnSpc>
                <a:defRPr/>
              </a:pPr>
              <a:endParaRPr lang="en-US" altLang="ja-JP" sz="1600" dirty="0">
                <a:solidFill>
                  <a:srgbClr val="C00000"/>
                </a:solidFill>
                <a:latin typeface="メイリオ" pitchFamily="50" charset="-128"/>
                <a:ea typeface="メイリオ" pitchFamily="50" charset="-128"/>
                <a:cs typeface="メイリオ" pitchFamily="50" charset="-128"/>
              </a:endParaRPr>
            </a:p>
            <a:p>
              <a:pPr>
                <a:lnSpc>
                  <a:spcPct val="125000"/>
                </a:lnSpc>
                <a:defRPr/>
              </a:pPr>
              <a:endParaRPr lang="en-US" altLang="ja-JP" sz="1600" dirty="0">
                <a:solidFill>
                  <a:srgbClr val="C00000"/>
                </a:solidFill>
                <a:latin typeface="メイリオ" pitchFamily="50" charset="-128"/>
                <a:ea typeface="メイリオ" pitchFamily="50" charset="-128"/>
                <a:cs typeface="メイリオ" pitchFamily="50" charset="-128"/>
              </a:endParaRPr>
            </a:p>
            <a:p>
              <a:pPr>
                <a:lnSpc>
                  <a:spcPct val="125000"/>
                </a:lnSpc>
                <a:defRPr/>
              </a:pPr>
              <a:endParaRPr lang="ja-JP" altLang="en-US" sz="1600" dirty="0">
                <a:solidFill>
                  <a:srgbClr val="C00000"/>
                </a:solidFill>
                <a:latin typeface="メイリオ" pitchFamily="50" charset="-128"/>
                <a:ea typeface="メイリオ" pitchFamily="50" charset="-128"/>
                <a:cs typeface="メイリオ" pitchFamily="50" charset="-128"/>
              </a:endParaRPr>
            </a:p>
          </p:txBody>
        </p:sp>
      </p:grpSp>
      <p:sp>
        <p:nvSpPr>
          <p:cNvPr id="9" name="正方形/長方形 8"/>
          <p:cNvSpPr/>
          <p:nvPr/>
        </p:nvSpPr>
        <p:spPr>
          <a:xfrm>
            <a:off x="404812" y="620688"/>
            <a:ext cx="6327428" cy="369332"/>
          </a:xfrm>
          <a:prstGeom prst="rect">
            <a:avLst/>
          </a:prstGeom>
        </p:spPr>
        <p:txBody>
          <a:bodyPr wrap="square">
            <a:spAutoFit/>
          </a:bodyPr>
          <a:lstStyle/>
          <a:p>
            <a:pPr>
              <a:defRPr/>
            </a:pPr>
            <a:r>
              <a:rPr lang="ja-JP" altLang="en-US" b="1" dirty="0" smtClean="0">
                <a:solidFill>
                  <a:srgbClr val="C00000"/>
                </a:solidFill>
                <a:latin typeface="メイリオ" pitchFamily="50" charset="-128"/>
                <a:ea typeface="メイリオ" pitchFamily="50" charset="-128"/>
                <a:cs typeface="メイリオ" pitchFamily="50" charset="-128"/>
              </a:rPr>
              <a:t>（</a:t>
            </a:r>
            <a:r>
              <a:rPr lang="ja-JP" altLang="en-US" b="1" dirty="0">
                <a:solidFill>
                  <a:srgbClr val="C00000"/>
                </a:solidFill>
                <a:latin typeface="メイリオ" pitchFamily="50" charset="-128"/>
                <a:ea typeface="メイリオ" pitchFamily="50" charset="-128"/>
                <a:cs typeface="メイリオ" pitchFamily="50" charset="-128"/>
              </a:rPr>
              <a:t>５</a:t>
            </a:r>
            <a:r>
              <a:rPr lang="ja-JP" altLang="en-US" b="1" dirty="0" smtClean="0">
                <a:solidFill>
                  <a:srgbClr val="C00000"/>
                </a:solidFill>
                <a:latin typeface="メイリオ" pitchFamily="50" charset="-128"/>
                <a:ea typeface="メイリオ" pitchFamily="50" charset="-128"/>
                <a:cs typeface="メイリオ" pitchFamily="50" charset="-128"/>
              </a:rPr>
              <a:t>）</a:t>
            </a:r>
            <a:r>
              <a:rPr lang="ja-JP" altLang="en-US" b="1" dirty="0">
                <a:solidFill>
                  <a:srgbClr val="C00000"/>
                </a:solidFill>
                <a:latin typeface="メイリオ" pitchFamily="50" charset="-128"/>
                <a:ea typeface="メイリオ" pitchFamily="50" charset="-128"/>
                <a:cs typeface="メイリオ" pitchFamily="50" charset="-128"/>
              </a:rPr>
              <a:t>「激突」「激突され」災害防止のポイント</a:t>
            </a:r>
            <a:endParaRPr lang="en-US" altLang="ja-JP" b="1" dirty="0">
              <a:solidFill>
                <a:srgbClr val="C00000"/>
              </a:solidFill>
              <a:latin typeface="メイリオ" pitchFamily="50" charset="-128"/>
              <a:ea typeface="メイリオ" pitchFamily="50" charset="-128"/>
              <a:cs typeface="メイリオ" pitchFamily="50" charset="-128"/>
            </a:endParaRPr>
          </a:p>
        </p:txBody>
      </p:sp>
      <p:sp>
        <p:nvSpPr>
          <p:cNvPr id="2" name="スライド番号プレースホルダー 1"/>
          <p:cNvSpPr>
            <a:spLocks noGrp="1"/>
          </p:cNvSpPr>
          <p:nvPr>
            <p:ph type="sldNum" sz="quarter" idx="12"/>
          </p:nvPr>
        </p:nvSpPr>
        <p:spPr>
          <a:xfrm>
            <a:off x="3563888" y="6448251"/>
            <a:ext cx="2133600" cy="365125"/>
          </a:xfrm>
        </p:spPr>
        <p:txBody>
          <a:bodyPr/>
          <a:lstStyle/>
          <a:p>
            <a:pPr algn="ctr"/>
            <a:fld id="{94AA4217-AB25-474B-8523-140E3806D2F1}" type="slidenum">
              <a:rPr kumimoji="1" lang="ja-JP" altLang="en-US" smtClean="0"/>
              <a:pPr algn="ctr"/>
              <a:t>23</a:t>
            </a:fld>
            <a:endParaRPr kumimoji="1" lang="ja-JP" altLang="en-US" dirty="0"/>
          </a:p>
        </p:txBody>
      </p:sp>
    </p:spTree>
    <p:extLst>
      <p:ext uri="{BB962C8B-B14F-4D97-AF65-F5344CB8AC3E}">
        <p14:creationId xmlns:p14="http://schemas.microsoft.com/office/powerpoint/2010/main" val="3508297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anzeninfo.mhlw.go.jp/anzen/sai/image/sai13/sai13-962-43-1.gif">
            <a:extLst>
              <a:ext uri="{FF2B5EF4-FFF2-40B4-BE49-F238E27FC236}">
                <a16:creationId xmlns:a16="http://schemas.microsoft.com/office/drawing/2014/main" xmlns="" id="{380C67AD-A127-4B05-8F36-B896C8B202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402127"/>
            <a:ext cx="2240944" cy="168070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xmlns="" id="{D01EFF93-AD88-4AA4-876B-9FA53EC8572F}"/>
              </a:ext>
            </a:extLst>
          </p:cNvPr>
          <p:cNvSpPr txBox="1"/>
          <p:nvPr/>
        </p:nvSpPr>
        <p:spPr>
          <a:xfrm>
            <a:off x="476672" y="188640"/>
            <a:ext cx="4386798" cy="369332"/>
          </a:xfrm>
          <a:prstGeom prst="rect">
            <a:avLst/>
          </a:prstGeom>
          <a:noFill/>
        </p:spPr>
        <p:txBody>
          <a:bodyPr wrap="square" rtlCol="0">
            <a:spAutoFit/>
          </a:bodyPr>
          <a:lstStyle/>
          <a:p>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激突、激突され 災害の事例</a:t>
            </a:r>
            <a:r>
              <a:rPr lang="en-US" altLang="ja-JP"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a:extLst>
              <a:ext uri="{FF2B5EF4-FFF2-40B4-BE49-F238E27FC236}">
                <a16:creationId xmlns:a16="http://schemas.microsoft.com/office/drawing/2014/main" xmlns="" id="{71FE507F-AC41-4B1B-887C-5B8E6B61EB35}"/>
              </a:ext>
            </a:extLst>
          </p:cNvPr>
          <p:cNvSpPr/>
          <p:nvPr/>
        </p:nvSpPr>
        <p:spPr bwMode="auto">
          <a:xfrm>
            <a:off x="421162" y="2060848"/>
            <a:ext cx="5663008" cy="2016224"/>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■事例③</a:t>
            </a:r>
            <a:r>
              <a:rPr lang="en-US" altLang="ja-JP" sz="1600" dirty="0">
                <a:solidFill>
                  <a:srgbClr val="0000CC"/>
                </a:solidFill>
                <a:latin typeface="メイリオ" pitchFamily="50" charset="-128"/>
                <a:ea typeface="メイリオ" pitchFamily="50" charset="-128"/>
                <a:cs typeface="メイリオ" pitchFamily="50" charset="-128"/>
              </a:rPr>
              <a:t>-2</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車両積載型クレーンで産業廃棄物が入っているバケットのごみをトラックに排出する作業中に滑ったバケットに挟まれた。バケットの片側をあおりに立て替えた状態で４本</a:t>
            </a:r>
            <a:r>
              <a:rPr lang="ja-JP" altLang="en-US" sz="1600" dirty="0" err="1">
                <a:solidFill>
                  <a:prstClr val="black"/>
                </a:solidFill>
                <a:latin typeface="メイリオ" pitchFamily="50" charset="-128"/>
                <a:ea typeface="メイリオ" pitchFamily="50" charset="-128"/>
                <a:cs typeface="メイリオ" pitchFamily="50" charset="-128"/>
              </a:rPr>
              <a:t>づりの</a:t>
            </a:r>
            <a:r>
              <a:rPr lang="ja-JP" altLang="en-US" sz="1600" dirty="0">
                <a:solidFill>
                  <a:prstClr val="black"/>
                </a:solidFill>
                <a:latin typeface="メイリオ" pitchFamily="50" charset="-128"/>
                <a:ea typeface="メイリオ" pitchFamily="50" charset="-128"/>
                <a:cs typeface="メイリオ" pitchFamily="50" charset="-128"/>
              </a:rPr>
              <a:t>うちの２本を外したときに</a:t>
            </a:r>
            <a:r>
              <a:rPr lang="ja-JP" altLang="en-US" sz="1600" dirty="0" smtClean="0">
                <a:solidFill>
                  <a:prstClr val="black"/>
                </a:solidFill>
                <a:latin typeface="メイリオ" pitchFamily="50" charset="-128"/>
                <a:ea typeface="メイリオ" pitchFamily="50" charset="-128"/>
                <a:cs typeface="メイリオ" pitchFamily="50" charset="-128"/>
              </a:rPr>
              <a:t>、滑り振り</a:t>
            </a:r>
            <a:r>
              <a:rPr lang="ja-JP" altLang="en-US" sz="1600" dirty="0">
                <a:solidFill>
                  <a:prstClr val="black"/>
                </a:solidFill>
                <a:latin typeface="メイリオ" pitchFamily="50" charset="-128"/>
                <a:ea typeface="メイリオ" pitchFamily="50" charset="-128"/>
                <a:cs typeface="メイリオ" pitchFamily="50" charset="-128"/>
              </a:rPr>
              <a:t>子状態となったバケットに激突された。</a:t>
            </a:r>
          </a:p>
        </p:txBody>
      </p:sp>
      <p:sp>
        <p:nvSpPr>
          <p:cNvPr id="7" name="正方形/長方形 6">
            <a:extLst>
              <a:ext uri="{FF2B5EF4-FFF2-40B4-BE49-F238E27FC236}">
                <a16:creationId xmlns:a16="http://schemas.microsoft.com/office/drawing/2014/main" xmlns="" id="{B840221E-9CFD-4E97-8600-B70083DE35EB}"/>
              </a:ext>
            </a:extLst>
          </p:cNvPr>
          <p:cNvSpPr/>
          <p:nvPr/>
        </p:nvSpPr>
        <p:spPr bwMode="auto">
          <a:xfrm>
            <a:off x="421161" y="692696"/>
            <a:ext cx="5663008" cy="1009495"/>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■事例③</a:t>
            </a:r>
            <a:r>
              <a:rPr lang="en-US" altLang="ja-JP" sz="1600" dirty="0">
                <a:solidFill>
                  <a:srgbClr val="0000CC"/>
                </a:solidFill>
                <a:latin typeface="メイリオ" pitchFamily="50" charset="-128"/>
                <a:ea typeface="メイリオ" pitchFamily="50" charset="-128"/>
                <a:cs typeface="メイリオ" pitchFamily="50" charset="-128"/>
              </a:rPr>
              <a:t>-1</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移動式クレーンで解体工事に使う建設機械のアタッチメントの荷降し中、荷が振れて足を挟まれた。</a:t>
            </a:r>
          </a:p>
        </p:txBody>
      </p:sp>
      <p:pic>
        <p:nvPicPr>
          <p:cNvPr id="5122" name="Picture 2" descr="http://anzeninfo.mhlw.go.jp/anzen/sai/image/sai10-765-43-1.gif">
            <a:extLst>
              <a:ext uri="{FF2B5EF4-FFF2-40B4-BE49-F238E27FC236}">
                <a16:creationId xmlns:a16="http://schemas.microsoft.com/office/drawing/2014/main" xmlns="" id="{9C8659D8-1AF9-4E25-9465-85220742C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507" y="2348880"/>
            <a:ext cx="2240942" cy="1680707"/>
          </a:xfrm>
          <a:prstGeom prst="rect">
            <a:avLst/>
          </a:prstGeom>
          <a:noFill/>
          <a:extLst>
            <a:ext uri="{909E8E84-426E-40DD-AFC4-6F175D3DCCD1}">
              <a14:hiddenFill xmlns:a14="http://schemas.microsoft.com/office/drawing/2010/main">
                <a:solidFill>
                  <a:srgbClr val="FFFFFF"/>
                </a:solidFill>
              </a14:hiddenFill>
            </a:ext>
          </a:extLst>
        </p:spPr>
      </p:pic>
      <p:sp>
        <p:nvSpPr>
          <p:cNvPr id="13" name="正方形/長方形 12">
            <a:extLst>
              <a:ext uri="{FF2B5EF4-FFF2-40B4-BE49-F238E27FC236}">
                <a16:creationId xmlns:a16="http://schemas.microsoft.com/office/drawing/2014/main" xmlns="" id="{EE12D7B7-2128-450F-B336-9651143FF29F}"/>
              </a:ext>
            </a:extLst>
          </p:cNvPr>
          <p:cNvSpPr/>
          <p:nvPr/>
        </p:nvSpPr>
        <p:spPr bwMode="auto">
          <a:xfrm>
            <a:off x="421160" y="4437112"/>
            <a:ext cx="5663008" cy="1921813"/>
          </a:xfrm>
          <a:prstGeom prst="rect">
            <a:avLst/>
          </a:prstGeom>
          <a:no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marL="266700" indent="-266700" algn="just">
              <a:lnSpc>
                <a:spcPct val="150000"/>
              </a:lnSpc>
              <a:spcBef>
                <a:spcPts val="600"/>
              </a:spcBef>
              <a:defRPr/>
            </a:pPr>
            <a:r>
              <a:rPr lang="ja-JP" altLang="en-US" sz="1600" dirty="0">
                <a:solidFill>
                  <a:srgbClr val="0000CC"/>
                </a:solidFill>
                <a:latin typeface="メイリオ" pitchFamily="50" charset="-128"/>
                <a:ea typeface="メイリオ" pitchFamily="50" charset="-128"/>
                <a:cs typeface="メイリオ" pitchFamily="50" charset="-128"/>
              </a:rPr>
              <a:t>■事例③</a:t>
            </a:r>
            <a:r>
              <a:rPr lang="en-US" altLang="ja-JP" sz="1600" dirty="0">
                <a:solidFill>
                  <a:srgbClr val="0000CC"/>
                </a:solidFill>
                <a:latin typeface="メイリオ" pitchFamily="50" charset="-128"/>
                <a:ea typeface="メイリオ" pitchFamily="50" charset="-128"/>
                <a:cs typeface="メイリオ" pitchFamily="50" charset="-128"/>
              </a:rPr>
              <a:t>-3</a:t>
            </a:r>
            <a:r>
              <a:rPr lang="ja-JP" altLang="en-US" sz="1600" dirty="0">
                <a:solidFill>
                  <a:srgbClr val="0000CC"/>
                </a:solidFill>
                <a:latin typeface="メイリオ" pitchFamily="50" charset="-128"/>
                <a:ea typeface="メイリオ" pitchFamily="50" charset="-128"/>
                <a:cs typeface="メイリオ" pitchFamily="50" charset="-128"/>
              </a:rPr>
              <a:t>　</a:t>
            </a:r>
            <a:r>
              <a:rPr lang="ja-JP" altLang="en-US" sz="1600" dirty="0">
                <a:solidFill>
                  <a:prstClr val="black"/>
                </a:solidFill>
                <a:latin typeface="メイリオ" pitchFamily="50" charset="-128"/>
                <a:ea typeface="メイリオ" pitchFamily="50" charset="-128"/>
                <a:cs typeface="メイリオ" pitchFamily="50" charset="-128"/>
              </a:rPr>
              <a:t>再生設備のクラッシャーが異常音を発したため、再生処理施設のホッパー内で、設備操作者がクラッシャーを止め点検をしていた。別のバックホー運転者が点検者に気づかず</a:t>
            </a:r>
            <a:r>
              <a:rPr lang="ja-JP" altLang="en-US" sz="1600" dirty="0" smtClean="0">
                <a:solidFill>
                  <a:prstClr val="black"/>
                </a:solidFill>
                <a:latin typeface="メイリオ" pitchFamily="50" charset="-128"/>
                <a:ea typeface="メイリオ" pitchFamily="50" charset="-128"/>
                <a:cs typeface="メイリオ" pitchFamily="50" charset="-128"/>
              </a:rPr>
              <a:t>、異物</a:t>
            </a:r>
            <a:r>
              <a:rPr lang="ja-JP" altLang="en-US" sz="1600" dirty="0">
                <a:solidFill>
                  <a:prstClr val="black"/>
                </a:solidFill>
                <a:latin typeface="メイリオ" pitchFamily="50" charset="-128"/>
                <a:ea typeface="メイリオ" pitchFamily="50" charset="-128"/>
                <a:cs typeface="メイリオ" pitchFamily="50" charset="-128"/>
              </a:rPr>
              <a:t>を除去しようとホッパー内</a:t>
            </a:r>
            <a:r>
              <a:rPr lang="ja-JP" altLang="en-US" sz="1600" dirty="0">
                <a:solidFill>
                  <a:prstClr val="black"/>
                </a:solidFill>
                <a:latin typeface="メイリオ" pitchFamily="50" charset="-128"/>
                <a:ea typeface="メイリオ" pitchFamily="50" charset="-128"/>
                <a:cs typeface="メイリオ" pitchFamily="50" charset="-128"/>
              </a:rPr>
              <a:t>に</a:t>
            </a:r>
            <a:r>
              <a:rPr lang="ja-JP" altLang="en-US" sz="1600" dirty="0" smtClean="0">
                <a:solidFill>
                  <a:prstClr val="black"/>
                </a:solidFill>
                <a:latin typeface="メイリオ" pitchFamily="50" charset="-128"/>
                <a:ea typeface="メイリオ" pitchFamily="50" charset="-128"/>
                <a:cs typeface="メイリオ" pitchFamily="50" charset="-128"/>
              </a:rPr>
              <a:t>バケットを入れた</a:t>
            </a:r>
            <a:r>
              <a:rPr lang="ja-JP" altLang="en-US" sz="1600" dirty="0" smtClean="0">
                <a:solidFill>
                  <a:schemeClr val="tx1"/>
                </a:solidFill>
                <a:latin typeface="メイリオ" pitchFamily="50" charset="-128"/>
                <a:ea typeface="メイリオ" pitchFamily="50" charset="-128"/>
                <a:cs typeface="メイリオ" pitchFamily="50" charset="-128"/>
              </a:rPr>
              <a:t>た</a:t>
            </a:r>
            <a:r>
              <a:rPr lang="ja-JP" altLang="en-US" sz="1600" dirty="0" smtClean="0">
                <a:solidFill>
                  <a:prstClr val="black"/>
                </a:solidFill>
                <a:latin typeface="メイリオ" pitchFamily="50" charset="-128"/>
                <a:ea typeface="メイリオ" pitchFamily="50" charset="-128"/>
                <a:cs typeface="メイリオ" pitchFamily="50" charset="-128"/>
              </a:rPr>
              <a:t>め</a:t>
            </a:r>
            <a:r>
              <a:rPr lang="ja-JP" altLang="en-US" sz="1600" dirty="0">
                <a:solidFill>
                  <a:prstClr val="black"/>
                </a:solidFill>
                <a:latin typeface="メイリオ" pitchFamily="50" charset="-128"/>
                <a:ea typeface="メイリオ" pitchFamily="50" charset="-128"/>
                <a:cs typeface="メイリオ" pitchFamily="50" charset="-128"/>
              </a:rPr>
              <a:t>激突された。</a:t>
            </a:r>
          </a:p>
        </p:txBody>
      </p:sp>
      <p:pic>
        <p:nvPicPr>
          <p:cNvPr id="5124" name="Picture 4" descr="http://anzeninfo.mhlw.go.jp/anzen/sai/image/sai10-647-43-1.gif">
            <a:extLst>
              <a:ext uri="{FF2B5EF4-FFF2-40B4-BE49-F238E27FC236}">
                <a16:creationId xmlns:a16="http://schemas.microsoft.com/office/drawing/2014/main" xmlns="" id="{E6D633B8-5062-4188-9BFC-E4BA0A84C0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3505" y="4509120"/>
            <a:ext cx="2240943" cy="1680707"/>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374504" y="6448251"/>
            <a:ext cx="2133600" cy="365125"/>
          </a:xfrm>
        </p:spPr>
        <p:txBody>
          <a:bodyPr/>
          <a:lstStyle/>
          <a:p>
            <a:pPr algn="ctr"/>
            <a:fld id="{94AA4217-AB25-474B-8523-140E3806D2F1}" type="slidenum">
              <a:rPr kumimoji="1" lang="ja-JP" altLang="en-US" smtClean="0"/>
              <a:pPr algn="ctr"/>
              <a:t>24</a:t>
            </a:fld>
            <a:endParaRPr kumimoji="1" lang="ja-JP" altLang="en-US" dirty="0"/>
          </a:p>
        </p:txBody>
      </p:sp>
    </p:spTree>
    <p:extLst>
      <p:ext uri="{BB962C8B-B14F-4D97-AF65-F5344CB8AC3E}">
        <p14:creationId xmlns:p14="http://schemas.microsoft.com/office/powerpoint/2010/main" val="3005805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1424608"/>
            <a:ext cx="8045648" cy="258045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a:lstStyle/>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① 異常事態では、まず何が起こっているかを確認しましょう。</a:t>
            </a: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② 周りにいる責任者や同僚に大きな声で知らせよう。</a:t>
            </a:r>
            <a:endParaRPr lang="en-US" altLang="ja-JP" b="1" dirty="0">
              <a:latin typeface="メイリオ" pitchFamily="50" charset="-128"/>
              <a:ea typeface="メイリオ" pitchFamily="50" charset="-128"/>
              <a:cs typeface="メイリオ" pitchFamily="50" charset="-128"/>
            </a:endParaRP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③ 必要により非常停止ボタンで機械を止めましょう。</a:t>
            </a: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④ 責任者の指示のもと、同僚と協力して適切な処置を取りましょう。</a:t>
            </a:r>
            <a:endParaRPr lang="en-US" altLang="ja-JP" b="1" dirty="0">
              <a:latin typeface="メイリオ" pitchFamily="50" charset="-128"/>
              <a:ea typeface="メイリオ" pitchFamily="50" charset="-128"/>
              <a:cs typeface="メイリオ" pitchFamily="50" charset="-128"/>
            </a:endParaRP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⑤ 一人で勝手な行動はしません。</a:t>
            </a:r>
          </a:p>
          <a:p>
            <a:pPr marL="92075" algn="just" fontAlgn="auto">
              <a:lnSpc>
                <a:spcPct val="150000"/>
              </a:lnSpc>
              <a:spcBef>
                <a:spcPts val="300"/>
              </a:spcBef>
              <a:spcAft>
                <a:spcPts val="0"/>
              </a:spcAft>
              <a:defRPr/>
            </a:pPr>
            <a:endParaRPr lang="ja-JP" altLang="en-US" b="1" dirty="0">
              <a:latin typeface="メイリオ" pitchFamily="50" charset="-128"/>
              <a:ea typeface="メイリオ" pitchFamily="50" charset="-128"/>
              <a:cs typeface="メイリオ" pitchFamily="50" charset="-128"/>
            </a:endParaRPr>
          </a:p>
          <a:p>
            <a:pPr algn="just" fontAlgn="auto">
              <a:lnSpc>
                <a:spcPct val="150000"/>
              </a:lnSpc>
              <a:spcBef>
                <a:spcPts val="0"/>
              </a:spcBef>
              <a:spcAft>
                <a:spcPts val="0"/>
              </a:spcAft>
              <a:defRPr/>
            </a:pPr>
            <a:endParaRPr lang="en-US" altLang="ja-JP" b="1" dirty="0">
              <a:latin typeface="メイリオ" pitchFamily="50" charset="-128"/>
              <a:ea typeface="メイリオ" pitchFamily="50" charset="-128"/>
              <a:cs typeface="メイリオ" pitchFamily="50" charset="-128"/>
            </a:endParaRPr>
          </a:p>
        </p:txBody>
      </p:sp>
      <p:sp>
        <p:nvSpPr>
          <p:cNvPr id="5" name="Rectangle 10"/>
          <p:cNvSpPr>
            <a:spLocks noChangeArrowheads="1"/>
          </p:cNvSpPr>
          <p:nvPr/>
        </p:nvSpPr>
        <p:spPr bwMode="auto">
          <a:xfrm>
            <a:off x="476250" y="260648"/>
            <a:ext cx="7787580" cy="554940"/>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sz="2000" b="1" dirty="0">
                <a:solidFill>
                  <a:schemeClr val="bg1"/>
                </a:solidFill>
                <a:latin typeface="ＭＳ ゴシック" pitchFamily="49" charset="-128"/>
                <a:ea typeface="ＭＳ ゴシック" pitchFamily="49" charset="-128"/>
                <a:cs typeface="Arial" charset="0"/>
              </a:rPr>
              <a:t>ポイント７　もし異常事態や労働災害が発生したら！</a:t>
            </a:r>
            <a:endParaRPr lang="ja-JP" altLang="en-US" sz="2000" b="1" dirty="0">
              <a:solidFill>
                <a:schemeClr val="bg1"/>
              </a:solidFill>
              <a:ea typeface="ＭＳ ゴシック" pitchFamily="49" charset="-128"/>
              <a:cs typeface="Arial" charset="0"/>
            </a:endParaRPr>
          </a:p>
        </p:txBody>
      </p:sp>
      <p:sp>
        <p:nvSpPr>
          <p:cNvPr id="6" name="テキスト ボックス 5"/>
          <p:cNvSpPr txBox="1"/>
          <p:nvPr/>
        </p:nvSpPr>
        <p:spPr>
          <a:xfrm>
            <a:off x="558800" y="899428"/>
            <a:ext cx="4589264" cy="369332"/>
          </a:xfrm>
          <a:prstGeom prst="rect">
            <a:avLst/>
          </a:prstGeom>
          <a:noFill/>
          <a:ln w="19050">
            <a:noFill/>
          </a:ln>
        </p:spPr>
        <p:txBody>
          <a:bodyPr wrap="square">
            <a:spAutoFit/>
          </a:bodyPr>
          <a:lstStyle/>
          <a:p>
            <a:pPr fontAlgn="auto">
              <a:spcBef>
                <a:spcPts val="0"/>
              </a:spcBef>
              <a:spcAft>
                <a:spcPts val="0"/>
              </a:spcAft>
              <a:defRPr/>
            </a:pPr>
            <a:r>
              <a:rPr lang="en-US" altLang="ja-JP" b="1" dirty="0">
                <a:solidFill>
                  <a:srgbClr val="C00000"/>
                </a:solidFill>
                <a:latin typeface="メイリオ" pitchFamily="50" charset="-128"/>
                <a:ea typeface="メイリオ" pitchFamily="50" charset="-128"/>
                <a:cs typeface="メイリオ" pitchFamily="50" charset="-128"/>
              </a:rPr>
              <a:t>(1)</a:t>
            </a:r>
            <a:r>
              <a:rPr lang="ja-JP" altLang="en-US" b="1" dirty="0">
                <a:solidFill>
                  <a:srgbClr val="C00000"/>
                </a:solidFill>
                <a:latin typeface="メイリオ" pitchFamily="50" charset="-128"/>
                <a:ea typeface="メイリオ" pitchFamily="50" charset="-128"/>
                <a:cs typeface="メイリオ" pitchFamily="50" charset="-128"/>
              </a:rPr>
              <a:t>　「異常事態」を見つけたら！</a:t>
            </a:r>
            <a:endParaRPr lang="ja-JP" altLang="en-US" dirty="0"/>
          </a:p>
        </p:txBody>
      </p:sp>
      <p:sp>
        <p:nvSpPr>
          <p:cNvPr id="8" name="正方形/長方形 7"/>
          <p:cNvSpPr/>
          <p:nvPr/>
        </p:nvSpPr>
        <p:spPr>
          <a:xfrm>
            <a:off x="539552" y="4437112"/>
            <a:ext cx="3403798" cy="1762021"/>
          </a:xfrm>
          <a:prstGeom prst="rect">
            <a:avLst/>
          </a:prstGeom>
          <a:ln w="12700">
            <a:solidFill>
              <a:schemeClr val="tx1"/>
            </a:solidFill>
            <a:prstDash val="dash"/>
          </a:ln>
        </p:spPr>
        <p:txBody>
          <a:bodyPr wrap="square">
            <a:spAutoFit/>
          </a:bodyPr>
          <a:lstStyle/>
          <a:p>
            <a:pPr algn="just" fontAlgn="auto">
              <a:lnSpc>
                <a:spcPct val="150000"/>
              </a:lnSpc>
              <a:spcBef>
                <a:spcPts val="1200"/>
              </a:spcBef>
              <a:spcAft>
                <a:spcPts val="0"/>
              </a:spcAft>
              <a:defRPr/>
            </a:pPr>
            <a:r>
              <a:rPr lang="en-US" altLang="ja-JP" b="1" dirty="0">
                <a:solidFill>
                  <a:srgbClr val="FF0000"/>
                </a:solidFill>
                <a:latin typeface="メイリオ" pitchFamily="50" charset="-128"/>
                <a:ea typeface="メイリオ" pitchFamily="50" charset="-128"/>
                <a:cs typeface="メイリオ" pitchFamily="50" charset="-128"/>
              </a:rPr>
              <a:t>【</a:t>
            </a:r>
            <a:r>
              <a:rPr lang="ja-JP" altLang="en-US" b="1" dirty="0">
                <a:solidFill>
                  <a:srgbClr val="FF0000"/>
                </a:solidFill>
                <a:latin typeface="メイリオ" pitchFamily="50" charset="-128"/>
                <a:ea typeface="メイリオ" pitchFamily="50" charset="-128"/>
                <a:cs typeface="メイリオ" pitchFamily="50" charset="-128"/>
              </a:rPr>
              <a:t>知らせよう！</a:t>
            </a:r>
            <a:r>
              <a:rPr lang="en-US" altLang="ja-JP" b="1" dirty="0">
                <a:solidFill>
                  <a:srgbClr val="FF0000"/>
                </a:solidFill>
                <a:latin typeface="メイリオ" pitchFamily="50" charset="-128"/>
                <a:ea typeface="メイリオ" pitchFamily="50" charset="-128"/>
                <a:cs typeface="メイリオ" pitchFamily="50" charset="-128"/>
              </a:rPr>
              <a:t>】</a:t>
            </a:r>
          </a:p>
          <a:p>
            <a:pPr marL="92075" algn="just" fontAlgn="auto">
              <a:lnSpc>
                <a:spcPct val="125000"/>
              </a:lnSpc>
              <a:spcBef>
                <a:spcPts val="300"/>
              </a:spcBef>
              <a:spcAft>
                <a:spcPts val="0"/>
              </a:spcAft>
              <a:defRPr/>
            </a:pPr>
            <a:r>
              <a:rPr lang="ja-JP" altLang="en-US" sz="1600" dirty="0">
                <a:latin typeface="メイリオ" pitchFamily="50" charset="-128"/>
                <a:ea typeface="メイリオ" pitchFamily="50" charset="-128"/>
                <a:cs typeface="メイリオ" pitchFamily="50" charset="-128"/>
              </a:rPr>
              <a:t>　機械や設備がいつもと違う、危険な状態と感じたら、リーダーや排出元担当者などにすぐに知らせましょう！</a:t>
            </a:r>
          </a:p>
        </p:txBody>
      </p:sp>
      <p:sp>
        <p:nvSpPr>
          <p:cNvPr id="9" name="正方形/長方形 8">
            <a:extLst>
              <a:ext uri="{FF2B5EF4-FFF2-40B4-BE49-F238E27FC236}">
                <a16:creationId xmlns:a16="http://schemas.microsoft.com/office/drawing/2014/main" xmlns="" id="{9BEFAAD7-EA3B-4E30-BE23-06FE32FCA2A4}"/>
              </a:ext>
            </a:extLst>
          </p:cNvPr>
          <p:cNvSpPr/>
          <p:nvPr/>
        </p:nvSpPr>
        <p:spPr>
          <a:xfrm>
            <a:off x="4788024" y="4746179"/>
            <a:ext cx="3475806" cy="1042593"/>
          </a:xfrm>
          <a:prstGeom prst="rect">
            <a:avLst/>
          </a:prstGeom>
          <a:ln w="12700">
            <a:solidFill>
              <a:schemeClr val="tx1"/>
            </a:solidFill>
            <a:prstDash val="dash"/>
          </a:ln>
        </p:spPr>
        <p:txBody>
          <a:bodyPr wrap="square">
            <a:spAutoFit/>
          </a:bodyPr>
          <a:lstStyle/>
          <a:p>
            <a:pPr algn="just" fontAlgn="auto">
              <a:lnSpc>
                <a:spcPct val="150000"/>
              </a:lnSpc>
              <a:spcBef>
                <a:spcPts val="1200"/>
              </a:spcBef>
              <a:spcAft>
                <a:spcPts val="0"/>
              </a:spcAft>
              <a:defRPr/>
            </a:pPr>
            <a:r>
              <a:rPr lang="ja-JP" altLang="en-US" b="1" dirty="0">
                <a:latin typeface="メイリオ" pitchFamily="50" charset="-128"/>
                <a:ea typeface="メイリオ" pitchFamily="50" charset="-128"/>
                <a:cs typeface="メイリオ" pitchFamily="50" charset="-128"/>
              </a:rPr>
              <a:t>基本は　・・・</a:t>
            </a:r>
            <a:endParaRPr lang="en-US" altLang="ja-JP" b="1" dirty="0">
              <a:latin typeface="メイリオ" pitchFamily="50" charset="-128"/>
              <a:ea typeface="メイリオ" pitchFamily="50" charset="-128"/>
              <a:cs typeface="メイリオ" pitchFamily="50" charset="-128"/>
            </a:endParaRPr>
          </a:p>
          <a:p>
            <a:pPr algn="just" fontAlgn="auto">
              <a:lnSpc>
                <a:spcPct val="150000"/>
              </a:lnSpc>
              <a:spcBef>
                <a:spcPts val="1200"/>
              </a:spcBef>
              <a:spcAft>
                <a:spcPts val="0"/>
              </a:spcAft>
              <a:defRPr/>
            </a:pPr>
            <a:r>
              <a:rPr lang="ja-JP" altLang="en-US" b="1" dirty="0">
                <a:solidFill>
                  <a:srgbClr val="FF0000"/>
                </a:solidFill>
                <a:latin typeface="メイリオ" pitchFamily="50" charset="-128"/>
                <a:ea typeface="メイリオ" pitchFamily="50" charset="-128"/>
                <a:cs typeface="メイリオ" pitchFamily="50" charset="-128"/>
              </a:rPr>
              <a:t>止める！　呼ぶ！　待つ！</a:t>
            </a:r>
            <a:r>
              <a:rPr lang="ja-JP" altLang="en-US" sz="1600" dirty="0">
                <a:latin typeface="メイリオ" pitchFamily="50" charset="-128"/>
                <a:ea typeface="メイリオ" pitchFamily="50" charset="-128"/>
                <a:cs typeface="メイリオ" pitchFamily="50" charset="-128"/>
              </a:rPr>
              <a:t>　</a:t>
            </a:r>
            <a:endParaRPr lang="en-US" altLang="ja-JP" sz="1600" dirty="0">
              <a:latin typeface="メイリオ" pitchFamily="50" charset="-128"/>
              <a:ea typeface="メイリオ" pitchFamily="50" charset="-128"/>
              <a:cs typeface="メイリオ" pitchFamily="50" charset="-128"/>
            </a:endParaRPr>
          </a:p>
        </p:txBody>
      </p:sp>
      <p:sp>
        <p:nvSpPr>
          <p:cNvPr id="2" name="矢印: 右 1">
            <a:extLst>
              <a:ext uri="{FF2B5EF4-FFF2-40B4-BE49-F238E27FC236}">
                <a16:creationId xmlns:a16="http://schemas.microsoft.com/office/drawing/2014/main" xmlns="" id="{0BB72D62-4FED-46C5-B01F-E733119FF9E2}"/>
              </a:ext>
            </a:extLst>
          </p:cNvPr>
          <p:cNvSpPr/>
          <p:nvPr/>
        </p:nvSpPr>
        <p:spPr>
          <a:xfrm>
            <a:off x="4067944" y="4941168"/>
            <a:ext cx="648072" cy="708248"/>
          </a:xfrm>
          <a:prstGeom prst="rightArrow">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3491880" y="6448251"/>
            <a:ext cx="2133600" cy="365125"/>
          </a:xfrm>
        </p:spPr>
        <p:txBody>
          <a:bodyPr/>
          <a:lstStyle/>
          <a:p>
            <a:pPr algn="ctr"/>
            <a:fld id="{94AA4217-AB25-474B-8523-140E3806D2F1}" type="slidenum">
              <a:rPr kumimoji="1" lang="ja-JP" altLang="en-US" smtClean="0"/>
              <a:pPr algn="ctr"/>
              <a:t>25</a:t>
            </a:fld>
            <a:endParaRPr kumimoji="1" lang="ja-JP" altLang="en-US"/>
          </a:p>
        </p:txBody>
      </p:sp>
    </p:spTree>
    <p:extLst>
      <p:ext uri="{BB962C8B-B14F-4D97-AF65-F5344CB8AC3E}">
        <p14:creationId xmlns:p14="http://schemas.microsoft.com/office/powerpoint/2010/main" val="28680201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39552" y="548680"/>
            <a:ext cx="8208912" cy="3024336"/>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a:lstStyle/>
          <a:p>
            <a:pPr marL="92075" algn="just" fontAlgn="auto">
              <a:lnSpc>
                <a:spcPct val="125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① 機械を止め、元スイッチを切る。　</a:t>
            </a:r>
            <a:r>
              <a:rPr lang="ja-JP" altLang="en-US" b="1" dirty="0">
                <a:solidFill>
                  <a:srgbClr val="FF0000"/>
                </a:solidFill>
                <a:latin typeface="メイリオ" pitchFamily="50" charset="-128"/>
                <a:ea typeface="メイリオ" pitchFamily="50" charset="-128"/>
                <a:cs typeface="メイリオ" pitchFamily="50" charset="-128"/>
              </a:rPr>
              <a:t>止める！</a:t>
            </a:r>
          </a:p>
          <a:p>
            <a:pPr marL="92075" algn="just" fontAlgn="auto">
              <a:lnSpc>
                <a:spcPct val="125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② 周りにいる責任者や同僚に大きな声で異常を知らせよう。　</a:t>
            </a:r>
            <a:r>
              <a:rPr lang="ja-JP" altLang="en-US" b="1" dirty="0">
                <a:solidFill>
                  <a:srgbClr val="FF0000"/>
                </a:solidFill>
                <a:latin typeface="メイリオ" pitchFamily="50" charset="-128"/>
                <a:ea typeface="メイリオ" pitchFamily="50" charset="-128"/>
                <a:cs typeface="メイリオ" pitchFamily="50" charset="-128"/>
              </a:rPr>
              <a:t>呼ぶ！</a:t>
            </a:r>
            <a:endParaRPr lang="en-US" altLang="ja-JP" b="1" dirty="0">
              <a:solidFill>
                <a:srgbClr val="FF0000"/>
              </a:solidFill>
              <a:latin typeface="メイリオ" pitchFamily="50" charset="-128"/>
              <a:ea typeface="メイリオ" pitchFamily="50" charset="-128"/>
              <a:cs typeface="メイリオ" pitchFamily="50" charset="-128"/>
            </a:endParaRPr>
          </a:p>
          <a:p>
            <a:pPr marL="92075" algn="just">
              <a:lnSpc>
                <a:spcPct val="125000"/>
              </a:lnSpc>
              <a:spcBef>
                <a:spcPts val="300"/>
              </a:spcBef>
              <a:defRPr/>
            </a:pPr>
            <a:r>
              <a:rPr lang="ja-JP" altLang="en-US" b="1" dirty="0">
                <a:latin typeface="メイリオ" pitchFamily="50" charset="-128"/>
                <a:ea typeface="メイリオ" pitchFamily="50" charset="-128"/>
                <a:cs typeface="メイリオ" pitchFamily="50" charset="-128"/>
              </a:rPr>
              <a:t>③ 責任者の指示に従う。　　</a:t>
            </a:r>
            <a:r>
              <a:rPr lang="ja-JP" altLang="en-US" b="1" dirty="0">
                <a:solidFill>
                  <a:srgbClr val="FF0000"/>
                </a:solidFill>
                <a:latin typeface="メイリオ" pitchFamily="50" charset="-128"/>
                <a:ea typeface="メイリオ" pitchFamily="50" charset="-128"/>
                <a:cs typeface="メイリオ" pitchFamily="50" charset="-128"/>
              </a:rPr>
              <a:t>待つ！</a:t>
            </a:r>
            <a:endParaRPr lang="en-US" altLang="ja-JP" b="1" dirty="0">
              <a:solidFill>
                <a:srgbClr val="FF0000"/>
              </a:solidFill>
              <a:latin typeface="メイリオ" pitchFamily="50" charset="-128"/>
              <a:ea typeface="メイリオ" pitchFamily="50" charset="-128"/>
              <a:cs typeface="メイリオ" pitchFamily="50" charset="-128"/>
            </a:endParaRPr>
          </a:p>
          <a:p>
            <a:pPr marL="92075" algn="just">
              <a:lnSpc>
                <a:spcPct val="125000"/>
              </a:lnSpc>
              <a:defRPr/>
            </a:pPr>
            <a:r>
              <a:rPr lang="ja-JP" altLang="en-US" b="1" dirty="0">
                <a:latin typeface="メイリオ" pitchFamily="50" charset="-128"/>
                <a:ea typeface="メイリオ" pitchFamily="50" charset="-128"/>
                <a:cs typeface="メイリオ" pitchFamily="50" charset="-128"/>
              </a:rPr>
              <a:t>　 </a:t>
            </a:r>
            <a:r>
              <a:rPr lang="ja-JP" altLang="en-US" dirty="0">
                <a:latin typeface="メイリオ" pitchFamily="50" charset="-128"/>
                <a:ea typeface="メイリオ" pitchFamily="50" charset="-128"/>
                <a:cs typeface="メイリオ" pitchFamily="50" charset="-128"/>
              </a:rPr>
              <a:t>→　一人で勝手な行動はしません。</a:t>
            </a:r>
            <a:endParaRPr lang="en-US" altLang="ja-JP" dirty="0">
              <a:latin typeface="メイリオ" pitchFamily="50" charset="-128"/>
              <a:ea typeface="メイリオ" pitchFamily="50" charset="-128"/>
              <a:cs typeface="メイリオ" pitchFamily="50" charset="-128"/>
            </a:endParaRPr>
          </a:p>
          <a:p>
            <a:pPr marL="92075" algn="just" fontAlgn="auto">
              <a:lnSpc>
                <a:spcPct val="125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④ 作業をするときは、不意の起動を防止する措置を！</a:t>
            </a:r>
            <a:endParaRPr lang="en-US" altLang="ja-JP" b="1" dirty="0">
              <a:latin typeface="メイリオ" pitchFamily="50" charset="-128"/>
              <a:ea typeface="メイリオ" pitchFamily="50" charset="-128"/>
              <a:cs typeface="メイリオ" pitchFamily="50" charset="-128"/>
            </a:endParaRPr>
          </a:p>
          <a:p>
            <a:pPr marL="92075" algn="just" fontAlgn="auto">
              <a:lnSpc>
                <a:spcPct val="125000"/>
              </a:lnSpc>
              <a:spcAft>
                <a:spcPts val="0"/>
              </a:spcAft>
              <a:defRPr/>
            </a:pPr>
            <a:r>
              <a:rPr lang="ja-JP" altLang="en-US" dirty="0">
                <a:latin typeface="メイリオ" pitchFamily="50" charset="-128"/>
                <a:ea typeface="メイリオ" pitchFamily="50" charset="-128"/>
                <a:cs typeface="メイリオ" pitchFamily="50" charset="-128"/>
              </a:rPr>
              <a:t>　・ 元スイッチに鍵をして起動できないようにする。</a:t>
            </a:r>
            <a:endParaRPr lang="en-US" altLang="ja-JP" dirty="0">
              <a:latin typeface="メイリオ" pitchFamily="50" charset="-128"/>
              <a:ea typeface="メイリオ" pitchFamily="50" charset="-128"/>
              <a:cs typeface="メイリオ" pitchFamily="50" charset="-128"/>
            </a:endParaRPr>
          </a:p>
          <a:p>
            <a:pPr marL="92075" algn="just" fontAlgn="auto">
              <a:lnSpc>
                <a:spcPct val="125000"/>
              </a:lnSpc>
              <a:spcAft>
                <a:spcPts val="0"/>
              </a:spcAft>
              <a:defRPr/>
            </a:pPr>
            <a:r>
              <a:rPr lang="ja-JP" altLang="en-US" dirty="0">
                <a:latin typeface="メイリオ" pitchFamily="50" charset="-128"/>
                <a:ea typeface="メイリオ" pitchFamily="50" charset="-128"/>
                <a:cs typeface="メイリオ" pitchFamily="50" charset="-128"/>
              </a:rPr>
              <a:t>　・ 他者が起動しないよう、作業中の表示、掲示をする。</a:t>
            </a:r>
          </a:p>
          <a:p>
            <a:pPr marL="92075" algn="just" fontAlgn="auto">
              <a:lnSpc>
                <a:spcPct val="125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⑤ 必要により作業場所にも「作業中！」の掲示を！</a:t>
            </a:r>
            <a:endParaRPr lang="en-US" altLang="ja-JP" b="1" dirty="0">
              <a:latin typeface="メイリオ" pitchFamily="50" charset="-128"/>
              <a:ea typeface="メイリオ" pitchFamily="50" charset="-128"/>
              <a:cs typeface="メイリオ" pitchFamily="50" charset="-128"/>
            </a:endParaRPr>
          </a:p>
        </p:txBody>
      </p:sp>
      <p:sp>
        <p:nvSpPr>
          <p:cNvPr id="6" name="テキスト ボックス 5"/>
          <p:cNvSpPr txBox="1"/>
          <p:nvPr/>
        </p:nvSpPr>
        <p:spPr>
          <a:xfrm>
            <a:off x="253218" y="188640"/>
            <a:ext cx="8925596" cy="369332"/>
          </a:xfrm>
          <a:prstGeom prst="rect">
            <a:avLst/>
          </a:prstGeom>
          <a:noFill/>
          <a:ln w="19050">
            <a:noFill/>
          </a:ln>
        </p:spPr>
        <p:txBody>
          <a:bodyPr wrap="square">
            <a:spAutoFit/>
          </a:bodyPr>
          <a:lstStyle/>
          <a:p>
            <a:pPr>
              <a:defRPr/>
            </a:pPr>
            <a:r>
              <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b="1" dirty="0" smtClean="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ベルトコンベヤーに</a:t>
            </a: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異物がはさまった！　</a:t>
            </a:r>
            <a:r>
              <a:rPr lang="ja-JP" altLang="en-US" b="1" dirty="0">
                <a:solidFill>
                  <a:srgbClr val="C00000"/>
                </a:solidFill>
                <a:latin typeface="メイリオ" panose="020B0604030504040204" pitchFamily="50" charset="-128"/>
                <a:ea typeface="メイリオ" panose="020B0604030504040204" pitchFamily="50" charset="-128"/>
              </a:rPr>
              <a:t>クラッシャーで異音や異臭がする！</a:t>
            </a:r>
          </a:p>
        </p:txBody>
      </p:sp>
      <p:pic>
        <p:nvPicPr>
          <p:cNvPr id="12" name="図 11">
            <a:extLst>
              <a:ext uri="{FF2B5EF4-FFF2-40B4-BE49-F238E27FC236}">
                <a16:creationId xmlns:a16="http://schemas.microsoft.com/office/drawing/2014/main" xmlns="" id="{CE27781B-066B-4F18-82B5-08953972361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5181" y="3645024"/>
            <a:ext cx="6933203" cy="2880320"/>
          </a:xfrm>
          <a:prstGeom prst="rect">
            <a:avLst/>
          </a:prstGeom>
        </p:spPr>
      </p:pic>
      <p:sp>
        <p:nvSpPr>
          <p:cNvPr id="2" name="スライド番号プレースホルダー 1"/>
          <p:cNvSpPr>
            <a:spLocks noGrp="1"/>
          </p:cNvSpPr>
          <p:nvPr>
            <p:ph type="sldNum" sz="quarter" idx="12"/>
          </p:nvPr>
        </p:nvSpPr>
        <p:spPr>
          <a:xfrm>
            <a:off x="3374504" y="6448251"/>
            <a:ext cx="2133600" cy="365125"/>
          </a:xfrm>
        </p:spPr>
        <p:txBody>
          <a:bodyPr/>
          <a:lstStyle/>
          <a:p>
            <a:pPr algn="ctr"/>
            <a:fld id="{94AA4217-AB25-474B-8523-140E3806D2F1}" type="slidenum">
              <a:rPr kumimoji="1" lang="ja-JP" altLang="en-US" smtClean="0"/>
              <a:pPr algn="ctr"/>
              <a:t>26</a:t>
            </a:fld>
            <a:endParaRPr kumimoji="1" lang="ja-JP" altLang="en-US"/>
          </a:p>
        </p:txBody>
      </p:sp>
    </p:spTree>
    <p:extLst>
      <p:ext uri="{BB962C8B-B14F-4D97-AF65-F5344CB8AC3E}">
        <p14:creationId xmlns:p14="http://schemas.microsoft.com/office/powerpoint/2010/main" val="1388255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0"/>
          <p:cNvSpPr>
            <a:spLocks noChangeArrowheads="1"/>
          </p:cNvSpPr>
          <p:nvPr/>
        </p:nvSpPr>
        <p:spPr bwMode="auto">
          <a:xfrm>
            <a:off x="526960" y="744514"/>
            <a:ext cx="8149496" cy="2540470"/>
          </a:xfrm>
          <a:prstGeom prst="rect">
            <a:avLst/>
          </a:prstGeom>
          <a:solidFill>
            <a:schemeClr val="accent3">
              <a:lumMod val="20000"/>
              <a:lumOff val="80000"/>
            </a:schemeClr>
          </a:solidFill>
          <a:ln w="12700">
            <a:solidFill>
              <a:schemeClr val="bg1">
                <a:lumMod val="50000"/>
              </a:schemeClr>
            </a:solidFill>
            <a:miter lim="800000"/>
            <a:headEnd/>
            <a:tailEnd/>
          </a:ln>
          <a:effectLst/>
        </p:spPr>
        <p:txBody>
          <a:bodyPr tIns="108000" rIns="72000"/>
          <a:lstStyle/>
          <a:p>
            <a:pPr marL="92075" algn="just" fontAlgn="auto">
              <a:lnSpc>
                <a:spcPct val="150000"/>
              </a:lnSpc>
              <a:spcBef>
                <a:spcPts val="300"/>
              </a:spcBef>
              <a:spcAft>
                <a:spcPts val="0"/>
              </a:spcAft>
              <a:defRPr/>
            </a:pPr>
            <a:r>
              <a:rPr lang="ja-JP" altLang="en-US" b="1" dirty="0">
                <a:solidFill>
                  <a:srgbClr val="0000CC"/>
                </a:solidFill>
                <a:latin typeface="メイリオ" pitchFamily="50" charset="-128"/>
                <a:ea typeface="メイリオ" pitchFamily="50" charset="-128"/>
                <a:cs typeface="メイリオ" pitchFamily="50" charset="-128"/>
              </a:rPr>
              <a:t>＜止めていたトラック、重機、フォークリフトが動き出した＞</a:t>
            </a:r>
            <a:endParaRPr lang="en-US" altLang="ja-JP" b="1" dirty="0">
              <a:solidFill>
                <a:srgbClr val="0000CC"/>
              </a:solidFill>
              <a:latin typeface="メイリオ" pitchFamily="50" charset="-128"/>
              <a:ea typeface="メイリオ" pitchFamily="50" charset="-128"/>
              <a:cs typeface="メイリオ" pitchFamily="50" charset="-128"/>
            </a:endParaRPr>
          </a:p>
          <a:p>
            <a:pPr marL="92075" algn="just" fontAlgn="auto">
              <a:lnSpc>
                <a:spcPct val="150000"/>
              </a:lnSpc>
              <a:spcBef>
                <a:spcPts val="0"/>
              </a:spcBef>
              <a:spcAft>
                <a:spcPts val="0"/>
              </a:spcAft>
              <a:defRPr/>
            </a:pPr>
            <a:endParaRPr lang="en-US" altLang="ja-JP" sz="1600" dirty="0">
              <a:solidFill>
                <a:srgbClr val="FF0000"/>
              </a:solidFill>
              <a:latin typeface="メイリオ" pitchFamily="50" charset="-128"/>
              <a:ea typeface="メイリオ" pitchFamily="50" charset="-128"/>
              <a:cs typeface="メイリオ" pitchFamily="50" charset="-128"/>
            </a:endParaRPr>
          </a:p>
          <a:p>
            <a:pPr marL="92075" algn="just" fontAlgn="auto">
              <a:lnSpc>
                <a:spcPct val="150000"/>
              </a:lnSpc>
              <a:spcBef>
                <a:spcPts val="600"/>
              </a:spcBef>
              <a:spcAft>
                <a:spcPts val="0"/>
              </a:spcAft>
              <a:defRPr/>
            </a:pPr>
            <a:r>
              <a:rPr lang="ja-JP" altLang="en-US" b="1" dirty="0">
                <a:latin typeface="メイリオ" pitchFamily="50" charset="-128"/>
                <a:ea typeface="メイリオ" pitchFamily="50" charset="-128"/>
                <a:cs typeface="メイリオ" pitchFamily="50" charset="-128"/>
              </a:rPr>
              <a:t>　① 無理に止めようとしないで、「逃げる！」</a:t>
            </a: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　② 周りにも大きな声で「逃げろ！」</a:t>
            </a:r>
          </a:p>
          <a:p>
            <a:pPr marL="92075" algn="just" fontAlgn="auto">
              <a:lnSpc>
                <a:spcPct val="150000"/>
              </a:lnSpc>
              <a:spcBef>
                <a:spcPts val="300"/>
              </a:spcBef>
              <a:spcAft>
                <a:spcPts val="0"/>
              </a:spcAft>
              <a:defRPr/>
            </a:pPr>
            <a:r>
              <a:rPr lang="ja-JP" altLang="en-US" b="1" dirty="0">
                <a:latin typeface="メイリオ" pitchFamily="50" charset="-128"/>
                <a:ea typeface="メイリオ" pitchFamily="50" charset="-128"/>
                <a:cs typeface="メイリオ" pitchFamily="50" charset="-128"/>
              </a:rPr>
              <a:t>　③ 日頃の安全衛生教育で「逃げること」を身につける。</a:t>
            </a:r>
          </a:p>
          <a:p>
            <a:pPr algn="just" fontAlgn="auto">
              <a:lnSpc>
                <a:spcPct val="150000"/>
              </a:lnSpc>
              <a:spcBef>
                <a:spcPts val="0"/>
              </a:spcBef>
              <a:spcAft>
                <a:spcPts val="0"/>
              </a:spcAft>
              <a:defRPr/>
            </a:pPr>
            <a:endParaRPr lang="en-US" altLang="ja-JP" sz="1600" dirty="0">
              <a:latin typeface="メイリオ" pitchFamily="50" charset="-128"/>
              <a:ea typeface="メイリオ" pitchFamily="50" charset="-128"/>
              <a:cs typeface="メイリオ" pitchFamily="50" charset="-128"/>
            </a:endParaRPr>
          </a:p>
        </p:txBody>
      </p:sp>
      <p:sp>
        <p:nvSpPr>
          <p:cNvPr id="6" name="AutoShape 1"/>
          <p:cNvSpPr>
            <a:spLocks noChangeArrowheads="1"/>
          </p:cNvSpPr>
          <p:nvPr/>
        </p:nvSpPr>
        <p:spPr bwMode="auto">
          <a:xfrm>
            <a:off x="5364088" y="4941168"/>
            <a:ext cx="1008112" cy="293007"/>
          </a:xfrm>
          <a:prstGeom prst="wedgeEllipseCallout">
            <a:avLst>
              <a:gd name="adj1" fmla="val 37202"/>
              <a:gd name="adj2" fmla="val 77826"/>
            </a:avLst>
          </a:prstGeom>
          <a:solidFill>
            <a:srgbClr val="FFFFFF"/>
          </a:solidFill>
          <a:ln w="9525">
            <a:solidFill>
              <a:srgbClr val="000000"/>
            </a:solidFill>
            <a:miter lim="800000"/>
            <a:headEnd/>
            <a:tailEnd/>
          </a:ln>
        </p:spPr>
        <p:txBody>
          <a:bodyPr wrap="none" lIns="0" tIns="5400" rIns="0" bIns="0" anchor="ctr"/>
          <a:lstStyle/>
          <a:p>
            <a:pPr algn="ctr"/>
            <a:r>
              <a:rPr lang="ja-JP" altLang="en-US" sz="1600" b="1" dirty="0">
                <a:solidFill>
                  <a:srgbClr val="C00000"/>
                </a:solidFill>
                <a:latin typeface="メイリオ" pitchFamily="50" charset="-128"/>
                <a:ea typeface="メイリオ" pitchFamily="50" charset="-128"/>
                <a:cs typeface="メイリオ" pitchFamily="50" charset="-128"/>
              </a:rPr>
              <a:t>逃げろ！</a:t>
            </a:r>
            <a:endParaRPr lang="ja-JP" altLang="en-US" sz="1600" dirty="0">
              <a:latin typeface="メイリオ" pitchFamily="50" charset="-128"/>
              <a:ea typeface="メイリオ" pitchFamily="50" charset="-128"/>
              <a:cs typeface="メイリオ" pitchFamily="50" charset="-128"/>
            </a:endParaRPr>
          </a:p>
        </p:txBody>
      </p:sp>
      <p:sp>
        <p:nvSpPr>
          <p:cNvPr id="7" name="下矢印 6"/>
          <p:cNvSpPr/>
          <p:nvPr/>
        </p:nvSpPr>
        <p:spPr>
          <a:xfrm>
            <a:off x="2060848" y="1412776"/>
            <a:ext cx="432048" cy="144016"/>
          </a:xfrm>
          <a:prstGeom prst="downArrow">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10" name="テキスト ボックス 9"/>
          <p:cNvSpPr txBox="1"/>
          <p:nvPr/>
        </p:nvSpPr>
        <p:spPr>
          <a:xfrm>
            <a:off x="2636912" y="1268760"/>
            <a:ext cx="2952328" cy="369332"/>
          </a:xfrm>
          <a:prstGeom prst="rect">
            <a:avLst/>
          </a:prstGeom>
          <a:noFill/>
        </p:spPr>
        <p:txBody>
          <a:bodyPr wrap="square" rtlCol="0">
            <a:spAutoFit/>
          </a:bodyPr>
          <a:lstStyle/>
          <a:p>
            <a:r>
              <a:rPr kumimoji="1" lang="ja-JP" altLang="en-US" b="1" dirty="0">
                <a:solidFill>
                  <a:srgbClr val="C00000"/>
                </a:solidFill>
              </a:rPr>
              <a:t>（人力では止められない！）</a:t>
            </a:r>
          </a:p>
        </p:txBody>
      </p:sp>
      <p:sp>
        <p:nvSpPr>
          <p:cNvPr id="11" name="テキスト ボックス 10">
            <a:extLst>
              <a:ext uri="{FF2B5EF4-FFF2-40B4-BE49-F238E27FC236}">
                <a16:creationId xmlns:a16="http://schemas.microsoft.com/office/drawing/2014/main" xmlns="" id="{63043E20-32DD-417E-A730-484D00EBA453}"/>
              </a:ext>
            </a:extLst>
          </p:cNvPr>
          <p:cNvSpPr txBox="1"/>
          <p:nvPr/>
        </p:nvSpPr>
        <p:spPr>
          <a:xfrm>
            <a:off x="395536" y="188640"/>
            <a:ext cx="8640960" cy="369332"/>
          </a:xfrm>
          <a:prstGeom prst="rect">
            <a:avLst/>
          </a:prstGeom>
          <a:noFill/>
          <a:ln w="19050">
            <a:noFill/>
          </a:ln>
        </p:spPr>
        <p:txBody>
          <a:bodyPr wrap="square">
            <a:spAutoFit/>
          </a:bodyPr>
          <a:lstStyle/>
          <a:p>
            <a:pPr>
              <a:defRPr/>
            </a:pPr>
            <a:r>
              <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止めていた、トラック、重機、フォークリフトが動き出したら・・・</a:t>
            </a:r>
            <a:endParaRPr lang="ja-JP" altLang="en-US" b="1" dirty="0">
              <a:solidFill>
                <a:srgbClr val="C00000"/>
              </a:solidFill>
              <a:latin typeface="メイリオ" panose="020B0604030504040204" pitchFamily="50" charset="-128"/>
              <a:ea typeface="メイリオ" panose="020B0604030504040204" pitchFamily="50" charset="-128"/>
            </a:endParaRPr>
          </a:p>
        </p:txBody>
      </p:sp>
      <p:pic>
        <p:nvPicPr>
          <p:cNvPr id="1026" name="Picture 2" descr="http://anzeninfo.mhlw.go.jp/anzen/sai/image/sai10-439-43-1.gif">
            <a:extLst>
              <a:ext uri="{FF2B5EF4-FFF2-40B4-BE49-F238E27FC236}">
                <a16:creationId xmlns:a16="http://schemas.microsoft.com/office/drawing/2014/main" xmlns="" id="{73D58D37-29FC-4E39-B40A-4C725850DA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429000"/>
            <a:ext cx="3489631" cy="2617223"/>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3419872" y="6448251"/>
            <a:ext cx="2133600" cy="365125"/>
          </a:xfrm>
        </p:spPr>
        <p:txBody>
          <a:bodyPr/>
          <a:lstStyle/>
          <a:p>
            <a:pPr algn="ctr"/>
            <a:fld id="{94AA4217-AB25-474B-8523-140E3806D2F1}" type="slidenum">
              <a:rPr kumimoji="1" lang="ja-JP" altLang="en-US" smtClean="0"/>
              <a:pPr algn="ctr"/>
              <a:t>27</a:t>
            </a:fld>
            <a:endParaRPr kumimoji="1" lang="ja-JP" altLang="en-US" dirty="0"/>
          </a:p>
        </p:txBody>
      </p:sp>
    </p:spTree>
    <p:extLst>
      <p:ext uri="{BB962C8B-B14F-4D97-AF65-F5344CB8AC3E}">
        <p14:creationId xmlns:p14="http://schemas.microsoft.com/office/powerpoint/2010/main" val="1388255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xmlns="" id="{61D2E937-9DED-4513-A91F-07C0AC3E2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198" y="476672"/>
            <a:ext cx="2688298" cy="2016224"/>
          </a:xfrm>
          <a:prstGeom prst="rect">
            <a:avLst/>
          </a:prstGeom>
        </p:spPr>
      </p:pic>
      <p:sp>
        <p:nvSpPr>
          <p:cNvPr id="4" name="角丸四角形 3"/>
          <p:cNvSpPr/>
          <p:nvPr/>
        </p:nvSpPr>
        <p:spPr>
          <a:xfrm>
            <a:off x="662533" y="2564904"/>
            <a:ext cx="7797899" cy="3744416"/>
          </a:xfrm>
          <a:prstGeom prst="roundRect">
            <a:avLst>
              <a:gd name="adj" fmla="val 568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dirty="0"/>
          </a:p>
        </p:txBody>
      </p:sp>
      <p:sp>
        <p:nvSpPr>
          <p:cNvPr id="5" name="Rectangle 10"/>
          <p:cNvSpPr>
            <a:spLocks noChangeArrowheads="1"/>
          </p:cNvSpPr>
          <p:nvPr/>
        </p:nvSpPr>
        <p:spPr bwMode="auto">
          <a:xfrm>
            <a:off x="592138" y="980728"/>
            <a:ext cx="6140102" cy="1132855"/>
          </a:xfrm>
          <a:prstGeom prst="rect">
            <a:avLst/>
          </a:prstGeom>
          <a:noFill/>
          <a:ln w="9525">
            <a:noFill/>
            <a:miter lim="800000"/>
            <a:headEnd/>
            <a:tailEnd/>
          </a:ln>
        </p:spPr>
        <p:txBody>
          <a:bodyPr rIns="72000" anchor="ctr"/>
          <a:lstStyle/>
          <a:p>
            <a:pPr algn="just">
              <a:lnSpc>
                <a:spcPct val="125000"/>
              </a:lnSpc>
              <a:spcBef>
                <a:spcPts val="600"/>
              </a:spcBef>
            </a:pPr>
            <a:r>
              <a:rPr lang="ja-JP" altLang="en-US" sz="1600" dirty="0">
                <a:latin typeface="メイリオ" pitchFamily="50" charset="-128"/>
                <a:ea typeface="メイリオ" pitchFamily="50" charset="-128"/>
                <a:cs typeface="メイリオ" pitchFamily="50" charset="-128"/>
              </a:rPr>
              <a:t>　安全と思われる職場でも、労働災害発生の可能性をゼロには</a:t>
            </a:r>
            <a:endParaRPr lang="en-US" altLang="ja-JP" sz="1600" dirty="0">
              <a:latin typeface="メイリオ" pitchFamily="50" charset="-128"/>
              <a:ea typeface="メイリオ" pitchFamily="50" charset="-128"/>
              <a:cs typeface="メイリオ" pitchFamily="50" charset="-128"/>
            </a:endParaRPr>
          </a:p>
          <a:p>
            <a:pPr algn="just">
              <a:lnSpc>
                <a:spcPct val="125000"/>
              </a:lnSpc>
            </a:pPr>
            <a:r>
              <a:rPr lang="ja-JP" altLang="en-US" sz="1600" dirty="0">
                <a:latin typeface="メイリオ" pitchFamily="50" charset="-128"/>
                <a:ea typeface="メイリオ" pitchFamily="50" charset="-128"/>
                <a:cs typeface="メイリオ" pitchFamily="50" charset="-128"/>
              </a:rPr>
              <a:t>できません。</a:t>
            </a:r>
            <a:endParaRPr lang="en-US" altLang="ja-JP" sz="1600" dirty="0">
              <a:latin typeface="メイリオ" pitchFamily="50" charset="-128"/>
              <a:ea typeface="メイリオ" pitchFamily="50" charset="-128"/>
              <a:cs typeface="メイリオ" pitchFamily="50" charset="-128"/>
            </a:endParaRPr>
          </a:p>
          <a:p>
            <a:pPr algn="just">
              <a:lnSpc>
                <a:spcPct val="125000"/>
              </a:lnSpc>
            </a:pPr>
            <a:r>
              <a:rPr lang="ja-JP" altLang="en-US" sz="1600" dirty="0">
                <a:latin typeface="メイリオ" pitchFamily="50" charset="-128"/>
                <a:ea typeface="メイリオ" pitchFamily="50" charset="-128"/>
                <a:cs typeface="メイリオ" pitchFamily="50" charset="-128"/>
              </a:rPr>
              <a:t>　万一、労働災害が発生したら、次の対応をしましょう。</a:t>
            </a:r>
            <a:endParaRPr lang="en-US" altLang="ja-JP" sz="1600" dirty="0">
              <a:latin typeface="メイリオ" pitchFamily="50" charset="-128"/>
              <a:ea typeface="メイリオ" pitchFamily="50" charset="-128"/>
              <a:cs typeface="メイリオ" pitchFamily="50" charset="-128"/>
            </a:endParaRPr>
          </a:p>
        </p:txBody>
      </p:sp>
      <p:sp>
        <p:nvSpPr>
          <p:cNvPr id="6" name="角丸四角形 5"/>
          <p:cNvSpPr/>
          <p:nvPr/>
        </p:nvSpPr>
        <p:spPr>
          <a:xfrm>
            <a:off x="1100683" y="2276872"/>
            <a:ext cx="3434636" cy="49287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ja-JP" altLang="en-US" sz="1600" b="1" dirty="0"/>
              <a:t>労働災害発生時の対応（例）</a:t>
            </a:r>
          </a:p>
        </p:txBody>
      </p:sp>
      <p:sp>
        <p:nvSpPr>
          <p:cNvPr id="7" name="正方形/長方形 6"/>
          <p:cNvSpPr/>
          <p:nvPr/>
        </p:nvSpPr>
        <p:spPr>
          <a:xfrm>
            <a:off x="2483768" y="3068960"/>
            <a:ext cx="5339206" cy="104790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まずは落ち着いて！　　　</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あわてて駆け寄って、二次災害を発生させない</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algn="just" fontAlgn="auto">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大きな声で知らせよう</a:t>
            </a:r>
          </a:p>
        </p:txBody>
      </p:sp>
      <p:sp>
        <p:nvSpPr>
          <p:cNvPr id="8" name="正方形/長方形 7"/>
          <p:cNvSpPr/>
          <p:nvPr/>
        </p:nvSpPr>
        <p:spPr>
          <a:xfrm>
            <a:off x="2473154" y="4411499"/>
            <a:ext cx="5339206" cy="16817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08000"/>
          <a:lstStyle/>
          <a:p>
            <a:pPr algn="just" fontAlgn="auto">
              <a:lnSpc>
                <a:spcPct val="150000"/>
              </a:lnSpc>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被災者の救護！</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algn="just"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上司（責任者）への連絡！</a:t>
            </a:r>
          </a:p>
          <a:p>
            <a:pPr marL="403225" indent="-403225" algn="just" fontAlgn="auto">
              <a:lnSpc>
                <a:spcPct val="125000"/>
              </a:lnSpc>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 責任者の指示があれば補助なども</a:t>
            </a:r>
            <a:endParaRPr lang="en-US" altLang="ja-JP"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403225" indent="-403225" algn="just" fontAlgn="auto">
              <a:lnSpc>
                <a:spcPct val="125000"/>
              </a:lnSpc>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（被災者の病院への搬送など）</a:t>
            </a:r>
          </a:p>
          <a:p>
            <a:pPr algn="just" fontAlgn="auto">
              <a:lnSpc>
                <a:spcPct val="125000"/>
              </a:lnSpc>
              <a:spcBef>
                <a:spcPts val="0"/>
              </a:spcBef>
              <a:spcAft>
                <a:spcPts val="0"/>
              </a:spcAft>
              <a:defRPr/>
            </a:pPr>
            <a:r>
              <a:rPr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9" name="角丸四角形 8"/>
          <p:cNvSpPr/>
          <p:nvPr/>
        </p:nvSpPr>
        <p:spPr>
          <a:xfrm>
            <a:off x="903546" y="4699843"/>
            <a:ext cx="1652230" cy="457349"/>
          </a:xfrm>
          <a:prstGeom prst="roundRect">
            <a:avLst/>
          </a:prstGeom>
          <a:solidFill>
            <a:schemeClr val="tx2">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72000" rIns="72000" anchor="ctr"/>
          <a:lstStyle/>
          <a:p>
            <a:pPr algn="ctr" fontAlgn="auto">
              <a:spcBef>
                <a:spcPts val="0"/>
              </a:spcBef>
              <a:spcAft>
                <a:spcPts val="0"/>
              </a:spcAft>
              <a:defRPr/>
            </a:pPr>
            <a:r>
              <a:rPr lang="ja-JP" altLang="en-US" sz="1600" b="1" dirty="0">
                <a:solidFill>
                  <a:schemeClr val="tx1"/>
                </a:solidFill>
              </a:rPr>
              <a:t>現場対応</a:t>
            </a:r>
          </a:p>
        </p:txBody>
      </p:sp>
      <p:sp>
        <p:nvSpPr>
          <p:cNvPr id="10" name="爆発 1 9"/>
          <p:cNvSpPr/>
          <p:nvPr/>
        </p:nvSpPr>
        <p:spPr>
          <a:xfrm>
            <a:off x="783294" y="2852936"/>
            <a:ext cx="1844490" cy="1303224"/>
          </a:xfrm>
          <a:prstGeom prst="irregularSeal1">
            <a:avLst/>
          </a:prstGeom>
          <a:solidFill>
            <a:srgbClr val="FF0000"/>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fontAlgn="auto">
              <a:spcBef>
                <a:spcPts val="0"/>
              </a:spcBef>
              <a:spcAft>
                <a:spcPts val="0"/>
              </a:spcAft>
              <a:defRPr/>
            </a:pPr>
            <a:r>
              <a:rPr lang="ja-JP" altLang="en-US" sz="1600" b="1" dirty="0"/>
              <a:t>労働災害</a:t>
            </a:r>
            <a:endParaRPr lang="en-US" altLang="ja-JP" sz="1600" b="1" dirty="0"/>
          </a:p>
          <a:p>
            <a:pPr algn="ctr" fontAlgn="auto">
              <a:spcBef>
                <a:spcPts val="0"/>
              </a:spcBef>
              <a:spcAft>
                <a:spcPts val="0"/>
              </a:spcAft>
              <a:defRPr/>
            </a:pPr>
            <a:r>
              <a:rPr lang="ja-JP" altLang="en-US" sz="1600" b="1" dirty="0"/>
              <a:t>発生</a:t>
            </a:r>
          </a:p>
        </p:txBody>
      </p:sp>
      <p:sp>
        <p:nvSpPr>
          <p:cNvPr id="11" name="下矢印 10"/>
          <p:cNvSpPr/>
          <p:nvPr/>
        </p:nvSpPr>
        <p:spPr>
          <a:xfrm>
            <a:off x="1463104" y="4221088"/>
            <a:ext cx="444600" cy="353002"/>
          </a:xfrm>
          <a:prstGeom prst="downArrow">
            <a:avLst/>
          </a:prstGeom>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sz="1600"/>
          </a:p>
        </p:txBody>
      </p:sp>
      <p:sp>
        <p:nvSpPr>
          <p:cNvPr id="12" name="テキスト ボックス 11"/>
          <p:cNvSpPr txBox="1"/>
          <p:nvPr/>
        </p:nvSpPr>
        <p:spPr>
          <a:xfrm>
            <a:off x="565479" y="395372"/>
            <a:ext cx="6094753" cy="369332"/>
          </a:xfrm>
          <a:prstGeom prst="rect">
            <a:avLst/>
          </a:prstGeom>
          <a:noFill/>
          <a:ln w="12700">
            <a:noFill/>
          </a:ln>
        </p:spPr>
        <p:txBody>
          <a:bodyPr wrap="square">
            <a:spAutoFit/>
          </a:bodyPr>
          <a:lstStyle/>
          <a:p>
            <a:pPr fontAlgn="auto">
              <a:spcBef>
                <a:spcPts val="0"/>
              </a:spcBef>
              <a:spcAft>
                <a:spcPts val="0"/>
              </a:spcAft>
              <a:defRPr/>
            </a:pPr>
            <a:r>
              <a:rPr lang="en-US" altLang="ja-JP" b="1" dirty="0">
                <a:solidFill>
                  <a:srgbClr val="C00000"/>
                </a:solidFill>
                <a:latin typeface="メイリオ" pitchFamily="50" charset="-128"/>
                <a:ea typeface="メイリオ" pitchFamily="50" charset="-128"/>
                <a:cs typeface="メイリオ" pitchFamily="50" charset="-128"/>
              </a:rPr>
              <a:t>(</a:t>
            </a:r>
            <a:r>
              <a:rPr lang="ja-JP" altLang="en-US" b="1" dirty="0">
                <a:solidFill>
                  <a:srgbClr val="C00000"/>
                </a:solidFill>
                <a:latin typeface="メイリオ" pitchFamily="50" charset="-128"/>
                <a:ea typeface="メイリオ" pitchFamily="50" charset="-128"/>
                <a:cs typeface="メイリオ" pitchFamily="50" charset="-128"/>
              </a:rPr>
              <a:t>４</a:t>
            </a:r>
            <a:r>
              <a:rPr lang="en-US" altLang="ja-JP" b="1" dirty="0">
                <a:solidFill>
                  <a:srgbClr val="C00000"/>
                </a:solidFill>
                <a:latin typeface="メイリオ" pitchFamily="50" charset="-128"/>
                <a:ea typeface="メイリオ" pitchFamily="50" charset="-128"/>
                <a:cs typeface="メイリオ" pitchFamily="50" charset="-128"/>
              </a:rPr>
              <a:t>)</a:t>
            </a:r>
            <a:r>
              <a:rPr lang="ja-JP" altLang="en-US" b="1" dirty="0">
                <a:solidFill>
                  <a:srgbClr val="C00000"/>
                </a:solidFill>
                <a:latin typeface="メイリオ" pitchFamily="50" charset="-128"/>
                <a:ea typeface="メイリオ" pitchFamily="50" charset="-128"/>
                <a:cs typeface="メイリオ" pitchFamily="50" charset="-128"/>
              </a:rPr>
              <a:t>　もし労働災害が発生したら！</a:t>
            </a:r>
            <a:r>
              <a:rPr lang="ja-JP" altLang="en-US"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し</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90528" y="6381328"/>
            <a:ext cx="2133600" cy="365125"/>
          </a:xfrm>
        </p:spPr>
        <p:txBody>
          <a:bodyPr/>
          <a:lstStyle/>
          <a:p>
            <a:pPr algn="ctr"/>
            <a:fld id="{94AA4217-AB25-474B-8523-140E3806D2F1}" type="slidenum">
              <a:rPr kumimoji="1" lang="ja-JP" altLang="en-US" smtClean="0"/>
              <a:pPr algn="ctr"/>
              <a:t>28</a:t>
            </a:fld>
            <a:endParaRPr kumimoji="1" lang="ja-JP" altLang="en-US" dirty="0"/>
          </a:p>
        </p:txBody>
      </p:sp>
    </p:spTree>
    <p:extLst>
      <p:ext uri="{BB962C8B-B14F-4D97-AF65-F5344CB8AC3E}">
        <p14:creationId xmlns:p14="http://schemas.microsoft.com/office/powerpoint/2010/main" val="13882553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a:spLocks/>
          </p:cNvSpPr>
          <p:nvPr/>
        </p:nvSpPr>
        <p:spPr>
          <a:xfrm>
            <a:off x="1619672" y="2258690"/>
            <a:ext cx="6101481" cy="1170310"/>
          </a:xfrm>
          <a:prstGeom prst="rect">
            <a:avLst/>
          </a:prstGeom>
          <a:solidFill>
            <a:schemeClr val="accent3">
              <a:lumMod val="20000"/>
              <a:lumOff val="80000"/>
            </a:schemeClr>
          </a:solidFill>
          <a:ln>
            <a:solidFill>
              <a:srgbClr val="339933"/>
            </a:solidFill>
          </a:ln>
        </p:spPr>
        <p:txBody>
          <a:bodyPr anchor="ctr"/>
          <a:lstStyle/>
          <a:p>
            <a:pPr algn="ctr" fontAlgn="auto">
              <a:lnSpc>
                <a:spcPct val="150000"/>
              </a:lnSpc>
              <a:spcBef>
                <a:spcPts val="0"/>
              </a:spcBef>
              <a:spcAft>
                <a:spcPts val="0"/>
              </a:spcAft>
              <a:defRPr/>
            </a:pPr>
            <a:r>
              <a:rPr lang="ja-JP" altLang="en-US" sz="2400" dirty="0">
                <a:solidFill>
                  <a:srgbClr val="339933"/>
                </a:solidFill>
                <a:latin typeface="+mn-lt"/>
                <a:ea typeface="+mn-ea"/>
              </a:rPr>
              <a:t>ご安全に</a:t>
            </a:r>
          </a:p>
        </p:txBody>
      </p:sp>
      <p:sp>
        <p:nvSpPr>
          <p:cNvPr id="4" name="object 15"/>
          <p:cNvSpPr>
            <a:spLocks noChangeAspect="1"/>
          </p:cNvSpPr>
          <p:nvPr/>
        </p:nvSpPr>
        <p:spPr bwMode="auto">
          <a:xfrm>
            <a:off x="5704929" y="1909456"/>
            <a:ext cx="1921784" cy="618720"/>
          </a:xfrm>
          <a:prstGeom prst="rect">
            <a:avLst/>
          </a:prstGeom>
          <a:blipFill dpi="0" rotWithShape="1">
            <a:blip r:embed="rId2" cstate="print"/>
            <a:srcRect/>
            <a:stretch>
              <a:fillRect/>
            </a:stretch>
          </a:blipFill>
          <a:ln w="9525">
            <a:noFill/>
            <a:miter lim="800000"/>
            <a:headEnd/>
            <a:tailEnd/>
          </a:ln>
        </p:spPr>
        <p:txBody>
          <a:bodyPr lIns="0" tIns="0" rIns="0" bIns="0"/>
          <a:lstStyle/>
          <a:p>
            <a:endParaRPr lang="ja-JP" altLang="en-US" sz="2400">
              <a:latin typeface="Calibri" pitchFamily="34" charset="0"/>
            </a:endParaRPr>
          </a:p>
        </p:txBody>
      </p:sp>
      <p:sp>
        <p:nvSpPr>
          <p:cNvPr id="2" name="スライド番号プレースホルダー 1"/>
          <p:cNvSpPr>
            <a:spLocks noGrp="1"/>
          </p:cNvSpPr>
          <p:nvPr>
            <p:ph type="sldNum" sz="quarter" idx="12"/>
          </p:nvPr>
        </p:nvSpPr>
        <p:spPr>
          <a:xfrm>
            <a:off x="3446512" y="6356350"/>
            <a:ext cx="2133600" cy="365125"/>
          </a:xfrm>
        </p:spPr>
        <p:txBody>
          <a:bodyPr/>
          <a:lstStyle/>
          <a:p>
            <a:pPr algn="ctr"/>
            <a:fld id="{94AA4217-AB25-474B-8523-140E3806D2F1}" type="slidenum">
              <a:rPr kumimoji="1" lang="ja-JP" altLang="en-US" smtClean="0"/>
              <a:pPr algn="ctr"/>
              <a:t>29</a:t>
            </a:fld>
            <a:endParaRPr kumimoji="1" lang="ja-JP" altLang="en-US"/>
          </a:p>
        </p:txBody>
      </p:sp>
    </p:spTree>
    <p:extLst>
      <p:ext uri="{BB962C8B-B14F-4D97-AF65-F5344CB8AC3E}">
        <p14:creationId xmlns:p14="http://schemas.microsoft.com/office/powerpoint/2010/main" val="1306950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xmlns="" id="{E3BBC954-56E3-4E64-9FAB-EF108B016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1014" y="1124744"/>
            <a:ext cx="2953474" cy="2238670"/>
          </a:xfrm>
          <a:prstGeom prst="rect">
            <a:avLst/>
          </a:prstGeom>
        </p:spPr>
      </p:pic>
      <p:sp>
        <p:nvSpPr>
          <p:cNvPr id="22" name="Rectangle 10"/>
          <p:cNvSpPr>
            <a:spLocks noChangeArrowheads="1"/>
          </p:cNvSpPr>
          <p:nvPr/>
        </p:nvSpPr>
        <p:spPr bwMode="auto">
          <a:xfrm>
            <a:off x="827584" y="116632"/>
            <a:ext cx="7344816" cy="504056"/>
          </a:xfrm>
          <a:prstGeom prst="roundRect">
            <a:avLst/>
          </a:prstGeom>
          <a:solidFill>
            <a:schemeClr val="accent2">
              <a:lumMod val="75000"/>
            </a:schemeClr>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lvl="0" algn="just" fontAlgn="base">
              <a:lnSpc>
                <a:spcPct val="125000"/>
              </a:lnSpc>
              <a:spcBef>
                <a:spcPct val="0"/>
              </a:spcBef>
              <a:spcAft>
                <a:spcPct val="0"/>
              </a:spcAft>
            </a:pPr>
            <a:r>
              <a:rPr lang="ja-JP" altLang="en-US" sz="2400" b="1" dirty="0">
                <a:solidFill>
                  <a:schemeClr val="bg1"/>
                </a:solidFill>
                <a:latin typeface="ＭＳ ゴシック" pitchFamily="49" charset="-128"/>
                <a:ea typeface="ＭＳ ゴシック" pitchFamily="49" charset="-128"/>
                <a:cs typeface="Arial" pitchFamily="34" charset="0"/>
              </a:rPr>
              <a:t>　ポイント１　職場にはさまざまな危険がある！</a:t>
            </a:r>
            <a:endParaRPr kumimoji="1" lang="ja-JP" altLang="en-US" sz="2400" b="1" i="0" u="none" strike="noStrike" cap="none" normalizeH="0" baseline="0" dirty="0">
              <a:ln>
                <a:noFill/>
              </a:ln>
              <a:solidFill>
                <a:schemeClr val="bg1"/>
              </a:solidFill>
              <a:effectLst/>
              <a:latin typeface="Arial" pitchFamily="34" charset="0"/>
              <a:ea typeface="ＭＳ Ｐゴシック" pitchFamily="50" charset="-128"/>
              <a:cs typeface="ＭＳ Ｐゴシック" pitchFamily="50" charset="-128"/>
            </a:endParaRPr>
          </a:p>
        </p:txBody>
      </p:sp>
      <p:sp>
        <p:nvSpPr>
          <p:cNvPr id="15" name="正方形/長方形 23"/>
          <p:cNvSpPr>
            <a:spLocks noChangeArrowheads="1"/>
          </p:cNvSpPr>
          <p:nvPr/>
        </p:nvSpPr>
        <p:spPr bwMode="auto">
          <a:xfrm>
            <a:off x="251520" y="980728"/>
            <a:ext cx="5544616" cy="473206"/>
          </a:xfrm>
          <a:prstGeom prst="rect">
            <a:avLst/>
          </a:prstGeom>
          <a:noFill/>
          <a:ln w="9525">
            <a:noFill/>
            <a:miter lim="800000"/>
            <a:headEnd/>
            <a:tailEnd/>
          </a:ln>
        </p:spPr>
        <p:txBody>
          <a:bodyPr wrap="square">
            <a:spAutoFit/>
          </a:bodyPr>
          <a:lstStyle/>
          <a:p>
            <a:pPr marL="361950" indent="-361950" algn="just">
              <a:lnSpc>
                <a:spcPct val="150000"/>
              </a:lnSpc>
              <a:spcBef>
                <a:spcPts val="600"/>
              </a:spcBef>
            </a:pPr>
            <a:r>
              <a:rPr lang="ja-JP" altLang="en-US" b="1" dirty="0">
                <a:solidFill>
                  <a:srgbClr val="C00000"/>
                </a:solidFill>
                <a:latin typeface="メイリオ" pitchFamily="50" charset="-128"/>
                <a:ea typeface="メイリオ" pitchFamily="50" charset="-128"/>
                <a:cs typeface="メイリオ" pitchFamily="50" charset="-128"/>
              </a:rPr>
              <a:t>１　労働災害の発生</a:t>
            </a:r>
            <a:endParaRPr lang="ja-JP" altLang="en-US" sz="1600" dirty="0">
              <a:latin typeface="メイリオ" pitchFamily="50" charset="-128"/>
              <a:ea typeface="メイリオ" pitchFamily="50" charset="-128"/>
              <a:cs typeface="メイリオ" pitchFamily="50" charset="-128"/>
            </a:endParaRPr>
          </a:p>
        </p:txBody>
      </p:sp>
      <p:sp>
        <p:nvSpPr>
          <p:cNvPr id="16" name="正方形/長方形 40"/>
          <p:cNvSpPr>
            <a:spLocks noChangeArrowheads="1"/>
          </p:cNvSpPr>
          <p:nvPr/>
        </p:nvSpPr>
        <p:spPr bwMode="auto">
          <a:xfrm>
            <a:off x="251520" y="2924944"/>
            <a:ext cx="2664296" cy="369332"/>
          </a:xfrm>
          <a:prstGeom prst="rect">
            <a:avLst/>
          </a:prstGeom>
          <a:noFill/>
          <a:ln w="9525">
            <a:noFill/>
            <a:miter lim="800000"/>
            <a:headEnd/>
            <a:tailEnd/>
          </a:ln>
        </p:spPr>
        <p:txBody>
          <a:bodyPr wrap="square">
            <a:spAutoFit/>
          </a:bodyPr>
          <a:lstStyle/>
          <a:p>
            <a:pPr marL="92075" lvl="1" indent="-92075" algn="just">
              <a:spcBef>
                <a:spcPts val="600"/>
              </a:spcBef>
            </a:pPr>
            <a:r>
              <a:rPr lang="ja-JP" altLang="en-US" b="1" dirty="0">
                <a:solidFill>
                  <a:srgbClr val="C00000"/>
                </a:solidFill>
                <a:latin typeface="メイリオ" pitchFamily="50" charset="-128"/>
                <a:ea typeface="メイリオ" pitchFamily="50" charset="-128"/>
                <a:cs typeface="メイリオ" pitchFamily="50" charset="-128"/>
              </a:rPr>
              <a:t>２　災害発生の原因</a:t>
            </a:r>
            <a:endParaRPr lang="ja-JP" altLang="en-US" dirty="0">
              <a:latin typeface="メイリオ" pitchFamily="50" charset="-128"/>
              <a:ea typeface="メイリオ" pitchFamily="50" charset="-128"/>
              <a:cs typeface="メイリオ" pitchFamily="50" charset="-128"/>
            </a:endParaRPr>
          </a:p>
        </p:txBody>
      </p:sp>
      <p:sp>
        <p:nvSpPr>
          <p:cNvPr id="17" name="正方形/長方形 16"/>
          <p:cNvSpPr/>
          <p:nvPr/>
        </p:nvSpPr>
        <p:spPr bwMode="auto">
          <a:xfrm>
            <a:off x="251520" y="4797152"/>
            <a:ext cx="3168352" cy="469216"/>
          </a:xfrm>
          <a:prstGeom prst="rect">
            <a:avLst/>
          </a:prstGeom>
        </p:spPr>
        <p:txBody>
          <a:bodyPr>
            <a:noAutofit/>
          </a:bodyPr>
          <a:lstStyle/>
          <a:p>
            <a:pPr marL="92075" indent="-92075" algn="just" fontAlgn="auto">
              <a:lnSpc>
                <a:spcPct val="125000"/>
              </a:lnSpc>
              <a:spcBef>
                <a:spcPts val="0"/>
              </a:spcBef>
              <a:spcAft>
                <a:spcPts val="0"/>
              </a:spcAft>
              <a:defRPr/>
            </a:pPr>
            <a:r>
              <a:rPr lang="ja-JP" altLang="en-US"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３　安全な作業のために</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テキスト ボックス 8"/>
          <p:cNvSpPr txBox="1"/>
          <p:nvPr/>
        </p:nvSpPr>
        <p:spPr>
          <a:xfrm>
            <a:off x="568216" y="692696"/>
            <a:ext cx="8396272" cy="392631"/>
          </a:xfrm>
          <a:prstGeom prst="rect">
            <a:avLst/>
          </a:prstGeom>
          <a:noFill/>
          <a:ln w="19050">
            <a:solidFill>
              <a:schemeClr val="bg1">
                <a:lumMod val="75000"/>
              </a:schemeClr>
            </a:solidFill>
          </a:ln>
        </p:spPr>
        <p:txBody>
          <a:bodyPr/>
          <a:lstStyle/>
          <a:p>
            <a:pPr marL="92075">
              <a:defRPr/>
            </a:pPr>
            <a:r>
              <a:rPr lang="en-US" altLang="ja-JP" b="1" dirty="0">
                <a:solidFill>
                  <a:srgbClr val="0000CC"/>
                </a:solidFill>
                <a:latin typeface="メイリオ" pitchFamily="50" charset="-128"/>
                <a:ea typeface="メイリオ" pitchFamily="50" charset="-128"/>
                <a:cs typeface="メイリオ" pitchFamily="50" charset="-128"/>
              </a:rPr>
              <a:t>【</a:t>
            </a:r>
            <a:r>
              <a:rPr lang="ja-JP" altLang="en-US" b="1" dirty="0">
                <a:solidFill>
                  <a:srgbClr val="0000CC"/>
                </a:solidFill>
                <a:latin typeface="メイリオ" pitchFamily="50" charset="-128"/>
                <a:ea typeface="メイリオ" pitchFamily="50" charset="-128"/>
                <a:cs typeface="メイリオ" pitchFamily="50" charset="-128"/>
              </a:rPr>
              <a:t>災害事例１</a:t>
            </a:r>
            <a:r>
              <a:rPr lang="en-US" altLang="ja-JP" b="1" dirty="0">
                <a:solidFill>
                  <a:srgbClr val="0000CC"/>
                </a:solidFill>
                <a:latin typeface="メイリオ" pitchFamily="50" charset="-128"/>
                <a:ea typeface="メイリオ" pitchFamily="50" charset="-128"/>
                <a:cs typeface="メイリオ" pitchFamily="50" charset="-128"/>
              </a:rPr>
              <a:t>】</a:t>
            </a:r>
            <a:r>
              <a:rPr lang="ja-JP" altLang="en-US" b="1" dirty="0">
                <a:solidFill>
                  <a:srgbClr val="0000CC"/>
                </a:solidFill>
                <a:latin typeface="メイリオ" pitchFamily="50" charset="-128"/>
                <a:ea typeface="メイリオ" pitchFamily="50" charset="-128"/>
                <a:cs typeface="メイリオ" pitchFamily="50" charset="-128"/>
              </a:rPr>
              <a:t>産廃物の選別作業中、ドラグ・ショベルにひかれ死亡！</a:t>
            </a:r>
          </a:p>
        </p:txBody>
      </p:sp>
      <p:sp>
        <p:nvSpPr>
          <p:cNvPr id="11" name="正方形/長方形 23">
            <a:extLst>
              <a:ext uri="{FF2B5EF4-FFF2-40B4-BE49-F238E27FC236}">
                <a16:creationId xmlns:a16="http://schemas.microsoft.com/office/drawing/2014/main" xmlns="" id="{6FE30880-97BB-44CE-A97E-D9C593EDA278}"/>
              </a:ext>
            </a:extLst>
          </p:cNvPr>
          <p:cNvSpPr>
            <a:spLocks noChangeArrowheads="1"/>
          </p:cNvSpPr>
          <p:nvPr/>
        </p:nvSpPr>
        <p:spPr bwMode="auto">
          <a:xfrm>
            <a:off x="539552" y="1412776"/>
            <a:ext cx="5256584" cy="1477328"/>
          </a:xfrm>
          <a:prstGeom prst="rect">
            <a:avLst/>
          </a:prstGeom>
          <a:noFill/>
          <a:ln w="9525">
            <a:solidFill>
              <a:schemeClr val="tx1">
                <a:lumMod val="50000"/>
                <a:lumOff val="50000"/>
              </a:schemeClr>
            </a:solidFill>
            <a:miter lim="800000"/>
            <a:headEnd/>
            <a:tailEnd/>
          </a:ln>
        </p:spPr>
        <p:txBody>
          <a:bodyPr wrap="square">
            <a:spAutoFit/>
          </a:bodyPr>
          <a:lstStyle/>
          <a:p>
            <a:pPr marL="361950" indent="-269875" algn="just">
              <a:spcBef>
                <a:spcPts val="600"/>
              </a:spcBef>
            </a:pPr>
            <a:r>
              <a:rPr lang="ja-JP" altLang="en-US" sz="1600" dirty="0">
                <a:latin typeface="メイリオ" pitchFamily="50" charset="-128"/>
                <a:ea typeface="メイリオ" pitchFamily="50" charset="-128"/>
                <a:cs typeface="メイリオ" pitchFamily="50" charset="-128"/>
              </a:rPr>
              <a:t>① 被災者</a:t>
            </a:r>
            <a:r>
              <a:rPr lang="en-US" altLang="ja-JP" sz="1600" dirty="0">
                <a:latin typeface="メイリオ" pitchFamily="50" charset="-128"/>
                <a:ea typeface="メイリオ" pitchFamily="50" charset="-128"/>
                <a:cs typeface="メイリオ" pitchFamily="50" charset="-128"/>
              </a:rPr>
              <a:t>C</a:t>
            </a:r>
            <a:r>
              <a:rPr lang="ja-JP" altLang="en-US" sz="1600" dirty="0">
                <a:latin typeface="メイリオ" pitchFamily="50" charset="-128"/>
                <a:ea typeface="メイリオ" pitchFamily="50" charset="-128"/>
                <a:cs typeface="メイリオ" pitchFamily="50" charset="-128"/>
              </a:rPr>
              <a:t>は、金属類の集積場所で選別作業中。</a:t>
            </a:r>
          </a:p>
          <a:p>
            <a:pPr marL="361950" indent="-269875" algn="just">
              <a:spcBef>
                <a:spcPts val="600"/>
              </a:spcBef>
            </a:pPr>
            <a:r>
              <a:rPr lang="ja-JP" altLang="en-US" sz="1600" dirty="0">
                <a:latin typeface="メイリオ" pitchFamily="50" charset="-128"/>
                <a:ea typeface="メイリオ" pitchFamily="50" charset="-128"/>
                <a:cs typeface="メイリオ" pitchFamily="50" charset="-128"/>
              </a:rPr>
              <a:t>② </a:t>
            </a:r>
            <a:r>
              <a:rPr lang="en-US" altLang="ja-JP" sz="1600" dirty="0">
                <a:latin typeface="メイリオ" pitchFamily="50" charset="-128"/>
                <a:ea typeface="メイリオ" pitchFamily="50" charset="-128"/>
                <a:cs typeface="メイリオ" pitchFamily="50" charset="-128"/>
              </a:rPr>
              <a:t>A</a:t>
            </a:r>
            <a:r>
              <a:rPr lang="ja-JP" altLang="en-US" sz="1600" dirty="0">
                <a:latin typeface="メイリオ" pitchFamily="50" charset="-128"/>
                <a:ea typeface="メイリオ" pitchFamily="50" charset="-128"/>
                <a:cs typeface="メイリオ" pitchFamily="50" charset="-128"/>
              </a:rPr>
              <a:t>は、集積場所近くのドラグ・ショベルをトラック進入路付近に移動させようと運転。</a:t>
            </a:r>
          </a:p>
          <a:p>
            <a:pPr marL="361950" indent="-269875" algn="just">
              <a:spcBef>
                <a:spcPts val="600"/>
              </a:spcBef>
            </a:pPr>
            <a:r>
              <a:rPr lang="ja-JP" altLang="en-US" sz="1600" dirty="0">
                <a:latin typeface="メイリオ" pitchFamily="50" charset="-128"/>
                <a:ea typeface="メイリオ" pitchFamily="50" charset="-128"/>
                <a:cs typeface="メイリオ" pitchFamily="50" charset="-128"/>
              </a:rPr>
              <a:t>③ 左旋回の後、</a:t>
            </a:r>
            <a:r>
              <a:rPr lang="en-US" altLang="ja-JP" sz="1600" dirty="0">
                <a:latin typeface="メイリオ" pitchFamily="50" charset="-128"/>
                <a:ea typeface="メイリオ" pitchFamily="50" charset="-128"/>
                <a:cs typeface="メイリオ" pitchFamily="50" charset="-128"/>
              </a:rPr>
              <a:t>2m</a:t>
            </a:r>
            <a:r>
              <a:rPr lang="ja-JP" altLang="en-US" sz="1600" dirty="0" err="1">
                <a:latin typeface="メイリオ" pitchFamily="50" charset="-128"/>
                <a:ea typeface="メイリオ" pitchFamily="50" charset="-128"/>
                <a:cs typeface="メイリオ" pitchFamily="50" charset="-128"/>
              </a:rPr>
              <a:t>ほど</a:t>
            </a:r>
            <a:r>
              <a:rPr lang="ja-JP" altLang="en-US" sz="1600" dirty="0">
                <a:latin typeface="メイリオ" pitchFamily="50" charset="-128"/>
                <a:ea typeface="メイリオ" pitchFamily="50" charset="-128"/>
                <a:cs typeface="メイリオ" pitchFamily="50" charset="-128"/>
              </a:rPr>
              <a:t>前進させたところ、選別作業中の</a:t>
            </a:r>
            <a:r>
              <a:rPr lang="en-US" altLang="ja-JP" sz="1600" dirty="0">
                <a:latin typeface="メイリオ" pitchFamily="50" charset="-128"/>
                <a:ea typeface="メイリオ" pitchFamily="50" charset="-128"/>
                <a:cs typeface="メイリオ" pitchFamily="50" charset="-128"/>
              </a:rPr>
              <a:t>C</a:t>
            </a:r>
            <a:r>
              <a:rPr lang="ja-JP" altLang="en-US" sz="1600" dirty="0">
                <a:latin typeface="メイリオ" pitchFamily="50" charset="-128"/>
                <a:ea typeface="メイリオ" pitchFamily="50" charset="-128"/>
                <a:cs typeface="メイリオ" pitchFamily="50" charset="-128"/>
              </a:rPr>
              <a:t>をドラグ・ショベル右側のクローラでひいた。</a:t>
            </a:r>
          </a:p>
        </p:txBody>
      </p:sp>
      <p:sp>
        <p:nvSpPr>
          <p:cNvPr id="13" name="正方形/長方形 40">
            <a:extLst>
              <a:ext uri="{FF2B5EF4-FFF2-40B4-BE49-F238E27FC236}">
                <a16:creationId xmlns:a16="http://schemas.microsoft.com/office/drawing/2014/main" xmlns="" id="{89AA8EF3-7FC7-4CE1-9480-235E9979B671}"/>
              </a:ext>
            </a:extLst>
          </p:cNvPr>
          <p:cNvSpPr>
            <a:spLocks noChangeArrowheads="1"/>
          </p:cNvSpPr>
          <p:nvPr/>
        </p:nvSpPr>
        <p:spPr bwMode="auto">
          <a:xfrm>
            <a:off x="539552" y="3284984"/>
            <a:ext cx="7488832" cy="1477328"/>
          </a:xfrm>
          <a:prstGeom prst="rect">
            <a:avLst/>
          </a:prstGeom>
          <a:noFill/>
          <a:ln w="9525">
            <a:solidFill>
              <a:schemeClr val="tx1">
                <a:lumMod val="50000"/>
                <a:lumOff val="50000"/>
              </a:schemeClr>
            </a:solidFill>
            <a:miter lim="800000"/>
            <a:headEnd/>
            <a:tailEnd/>
          </a:ln>
        </p:spPr>
        <p:txBody>
          <a:bodyPr wrap="square">
            <a:spAutoFit/>
          </a:bodyPr>
          <a:lstStyle/>
          <a:p>
            <a:pPr marL="92075" algn="just">
              <a:spcBef>
                <a:spcPts val="300"/>
              </a:spcBef>
            </a:pPr>
            <a:r>
              <a:rPr lang="ja-JP" altLang="en-US" sz="1600" dirty="0">
                <a:latin typeface="メイリオ" pitchFamily="50" charset="-128"/>
                <a:ea typeface="メイリオ" pitchFamily="50" charset="-128"/>
                <a:cs typeface="メイリオ" pitchFamily="50" charset="-128"/>
              </a:rPr>
              <a:t>① ドラグ・ショベルの運行経路への立入禁止措置を講じていなかった。</a:t>
            </a:r>
            <a:endParaRPr lang="en-US" altLang="ja-JP" sz="1600" dirty="0">
              <a:latin typeface="メイリオ" pitchFamily="50" charset="-128"/>
              <a:ea typeface="メイリオ" pitchFamily="50" charset="-128"/>
              <a:cs typeface="メイリオ" pitchFamily="50" charset="-128"/>
            </a:endParaRPr>
          </a:p>
          <a:p>
            <a:pPr marL="92075" algn="just">
              <a:spcBef>
                <a:spcPts val="300"/>
              </a:spcBef>
            </a:pPr>
            <a:r>
              <a:rPr lang="ja-JP" altLang="en-US" sz="1600" dirty="0">
                <a:latin typeface="メイリオ" pitchFamily="50" charset="-128"/>
                <a:ea typeface="メイリオ" pitchFamily="50" charset="-128"/>
                <a:cs typeface="メイリオ" pitchFamily="50" charset="-128"/>
              </a:rPr>
              <a:t>② 誘導者も配置していなかった。</a:t>
            </a:r>
          </a:p>
          <a:p>
            <a:pPr marL="92075" algn="just">
              <a:spcBef>
                <a:spcPts val="300"/>
              </a:spcBef>
            </a:pPr>
            <a:r>
              <a:rPr lang="ja-JP" altLang="en-US" sz="1600" dirty="0">
                <a:latin typeface="メイリオ" pitchFamily="50" charset="-128"/>
                <a:ea typeface="メイリオ" pitchFamily="50" charset="-128"/>
                <a:cs typeface="メイリオ" pitchFamily="50" charset="-128"/>
              </a:rPr>
              <a:t>③ ドラグ・ショベル運転者による運転前の周囲の安全確認が不十分であった。</a:t>
            </a:r>
          </a:p>
          <a:p>
            <a:pPr marL="92075" algn="just">
              <a:spcBef>
                <a:spcPts val="300"/>
              </a:spcBef>
            </a:pPr>
            <a:r>
              <a:rPr lang="ja-JP" altLang="en-US" sz="1600" dirty="0">
                <a:latin typeface="メイリオ" pitchFamily="50" charset="-128"/>
                <a:ea typeface="メイリオ" pitchFamily="50" charset="-128"/>
                <a:cs typeface="メイリオ" pitchFamily="50" charset="-128"/>
              </a:rPr>
              <a:t>④ 作業計画が策定されていなかった</a:t>
            </a:r>
          </a:p>
          <a:p>
            <a:pPr marL="92075" algn="just">
              <a:spcBef>
                <a:spcPts val="300"/>
              </a:spcBef>
            </a:pPr>
            <a:r>
              <a:rPr lang="ja-JP" altLang="en-US" sz="1600" dirty="0">
                <a:latin typeface="メイリオ" pitchFamily="50" charset="-128"/>
                <a:ea typeface="メイリオ" pitchFamily="50" charset="-128"/>
                <a:cs typeface="メイリオ" pitchFamily="50" charset="-128"/>
              </a:rPr>
              <a:t>⑤ 関係作業者に対して安全衛生教育を行っていなかった。</a:t>
            </a:r>
            <a:endParaRPr lang="ja-JP" altLang="en-US" dirty="0">
              <a:latin typeface="メイリオ" pitchFamily="50" charset="-128"/>
              <a:ea typeface="メイリオ" pitchFamily="50" charset="-128"/>
              <a:cs typeface="メイリオ" pitchFamily="50" charset="-128"/>
            </a:endParaRPr>
          </a:p>
        </p:txBody>
      </p:sp>
      <p:sp>
        <p:nvSpPr>
          <p:cNvPr id="3" name="吹き出し: 四角形 2">
            <a:extLst>
              <a:ext uri="{FF2B5EF4-FFF2-40B4-BE49-F238E27FC236}">
                <a16:creationId xmlns:a16="http://schemas.microsoft.com/office/drawing/2014/main" xmlns="" id="{B03925FB-4EC4-4FE9-B49E-61B7E90E683A}"/>
              </a:ext>
            </a:extLst>
          </p:cNvPr>
          <p:cNvSpPr/>
          <p:nvPr/>
        </p:nvSpPr>
        <p:spPr>
          <a:xfrm>
            <a:off x="7560905" y="3249470"/>
            <a:ext cx="971535" cy="395554"/>
          </a:xfrm>
          <a:prstGeom prst="wedgeRectCallout">
            <a:avLst>
              <a:gd name="adj1" fmla="val -86955"/>
              <a:gd name="adj2" fmla="val -6557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rPr>
              <a:t>被災者</a:t>
            </a:r>
            <a:r>
              <a:rPr kumimoji="1" lang="en-US" altLang="ja-JP" sz="1400" dirty="0">
                <a:solidFill>
                  <a:schemeClr val="tx1"/>
                </a:solidFill>
              </a:rPr>
              <a:t>C</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xmlns="" id="{03836FEB-6021-47EF-8824-20270B8BC5B8}"/>
              </a:ext>
            </a:extLst>
          </p:cNvPr>
          <p:cNvSpPr/>
          <p:nvPr/>
        </p:nvSpPr>
        <p:spPr bwMode="auto">
          <a:xfrm>
            <a:off x="539552" y="5157192"/>
            <a:ext cx="8352928" cy="1436170"/>
          </a:xfrm>
          <a:prstGeom prst="rect">
            <a:avLst/>
          </a:prstGeom>
          <a:ln>
            <a:solidFill>
              <a:schemeClr val="tx1">
                <a:lumMod val="50000"/>
                <a:lumOff val="50000"/>
              </a:schemeClr>
            </a:solidFill>
          </a:ln>
        </p:spPr>
        <p:txBody>
          <a:bodyPr>
            <a:noAutofit/>
          </a:bodyPr>
          <a:lstStyle/>
          <a:p>
            <a:pPr marL="92075" algn="just" fontAlgn="auto">
              <a:spcBef>
                <a:spcPts val="3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① ドラグ・ショベルと作業者が接触するおそれのある箇所に、立入禁止区域を設ける。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92075" algn="just" fontAlgn="auto">
              <a:spcBef>
                <a:spcPts val="3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② 誘導者を配置して機械を誘導させる。</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92075" algn="just" fontAlgn="auto">
              <a:spcBef>
                <a:spcPts val="3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③ ドラグ・ショベル等の運転者に、運転開始前の周囲の安全確認を教育。</a:t>
            </a:r>
          </a:p>
          <a:p>
            <a:pPr marL="92075" algn="just" fontAlgn="auto">
              <a:spcBef>
                <a:spcPts val="3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④ 運行経路、立入禁止措置、誘導者配置、合図等の作業方法に関する作業計画を策定。</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a:p>
            <a:pPr marL="92075" algn="just" fontAlgn="auto">
              <a:spcBef>
                <a:spcPts val="3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⑤ 策定した作業計画の内容を関係作業者に周知徹底。</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3518520" y="6520259"/>
            <a:ext cx="2133600" cy="365125"/>
          </a:xfrm>
        </p:spPr>
        <p:txBody>
          <a:bodyPr/>
          <a:lstStyle/>
          <a:p>
            <a:pPr algn="ctr"/>
            <a:fld id="{94AA4217-AB25-474B-8523-140E3806D2F1}" type="slidenum">
              <a:rPr kumimoji="1" lang="ja-JP" altLang="en-US" smtClean="0"/>
              <a:pPr algn="ctr"/>
              <a:t>3</a:t>
            </a:fld>
            <a:endParaRPr kumimoji="1" lang="ja-JP" altLang="en-US" dirty="0"/>
          </a:p>
        </p:txBody>
      </p:sp>
    </p:spTree>
    <p:extLst>
      <p:ext uri="{BB962C8B-B14F-4D97-AF65-F5344CB8AC3E}">
        <p14:creationId xmlns:p14="http://schemas.microsoft.com/office/powerpoint/2010/main" val="1638917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55536" y="6492875"/>
            <a:ext cx="2133600" cy="365125"/>
          </a:xfrm>
        </p:spPr>
        <p:txBody>
          <a:bodyPr/>
          <a:lstStyle/>
          <a:p>
            <a:pPr algn="ctr"/>
            <a:fld id="{94AA4217-AB25-474B-8523-140E3806D2F1}" type="slidenum">
              <a:rPr kumimoji="1" lang="ja-JP" altLang="en-US" smtClean="0"/>
              <a:pPr algn="ctr"/>
              <a:t>4</a:t>
            </a:fld>
            <a:endParaRPr kumimoji="1" lang="ja-JP" altLang="en-US"/>
          </a:p>
        </p:txBody>
      </p:sp>
      <p:sp>
        <p:nvSpPr>
          <p:cNvPr id="5" name="テキスト ボックス 4"/>
          <p:cNvSpPr txBox="1"/>
          <p:nvPr/>
        </p:nvSpPr>
        <p:spPr>
          <a:xfrm>
            <a:off x="424200" y="188640"/>
            <a:ext cx="8396272" cy="674781"/>
          </a:xfrm>
          <a:prstGeom prst="rect">
            <a:avLst/>
          </a:prstGeom>
          <a:noFill/>
          <a:ln w="19050">
            <a:solidFill>
              <a:schemeClr val="bg1">
                <a:lumMod val="75000"/>
              </a:schemeClr>
            </a:solidFill>
          </a:ln>
        </p:spPr>
        <p:txBody>
          <a:bodyPr/>
          <a:lstStyle/>
          <a:p>
            <a:pPr marL="1162050" indent="-1162050">
              <a:lnSpc>
                <a:spcPct val="125000"/>
              </a:lnSpc>
              <a:defRPr/>
            </a:pPr>
            <a:r>
              <a:rPr lang="en-US" altLang="ja-JP"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災害事例２</a:t>
            </a:r>
            <a:r>
              <a:rPr lang="en-US" altLang="ja-JP"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　投入</a:t>
            </a:r>
            <a:r>
              <a:rPr lang="ja-JP" altLang="en-US" b="1" dirty="0" smtClean="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コンベヤーを</a:t>
            </a:r>
            <a:r>
              <a:rPr lang="ja-JP" altLang="en-US"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停止させずにローラー部の掃除を行っていたところ、右腕から胸のあたりまでを巻き込まれた。</a:t>
            </a:r>
            <a:endParaRPr lang="en-US" altLang="ja-JP"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23"/>
          <p:cNvSpPr>
            <a:spLocks noChangeArrowheads="1"/>
          </p:cNvSpPr>
          <p:nvPr/>
        </p:nvSpPr>
        <p:spPr bwMode="auto">
          <a:xfrm>
            <a:off x="251520" y="980728"/>
            <a:ext cx="5607496" cy="369332"/>
          </a:xfrm>
          <a:prstGeom prst="rect">
            <a:avLst/>
          </a:prstGeom>
          <a:noFill/>
          <a:ln w="9525">
            <a:noFill/>
            <a:miter lim="800000"/>
            <a:headEnd/>
            <a:tailEnd/>
          </a:ln>
        </p:spPr>
        <p:txBody>
          <a:bodyPr wrap="square">
            <a:spAutoFit/>
          </a:bodyPr>
          <a:lstStyle/>
          <a:p>
            <a:pPr marL="361950" indent="-361950" algn="just">
              <a:spcBef>
                <a:spcPts val="600"/>
              </a:spcBef>
            </a:pPr>
            <a:r>
              <a:rPr lang="ja-JP" altLang="en-US" b="1" dirty="0">
                <a:solidFill>
                  <a:srgbClr val="C00000"/>
                </a:solidFill>
                <a:latin typeface="メイリオ" pitchFamily="50" charset="-128"/>
                <a:ea typeface="メイリオ" pitchFamily="50" charset="-128"/>
                <a:cs typeface="メイリオ" pitchFamily="50" charset="-128"/>
              </a:rPr>
              <a:t>１　労働災害の発生</a:t>
            </a:r>
            <a:endParaRPr lang="ja-JP" altLang="en-US" sz="1600" dirty="0">
              <a:latin typeface="メイリオ" pitchFamily="50" charset="-128"/>
              <a:ea typeface="メイリオ" pitchFamily="50" charset="-128"/>
              <a:cs typeface="メイリオ" pitchFamily="50" charset="-128"/>
            </a:endParaRPr>
          </a:p>
        </p:txBody>
      </p:sp>
      <p:sp>
        <p:nvSpPr>
          <p:cNvPr id="7" name="正方形/長方形 40"/>
          <p:cNvSpPr>
            <a:spLocks noChangeArrowheads="1"/>
          </p:cNvSpPr>
          <p:nvPr/>
        </p:nvSpPr>
        <p:spPr bwMode="auto">
          <a:xfrm>
            <a:off x="251520" y="2492896"/>
            <a:ext cx="1296144" cy="369332"/>
          </a:xfrm>
          <a:prstGeom prst="rect">
            <a:avLst/>
          </a:prstGeom>
          <a:noFill/>
          <a:ln w="9525">
            <a:noFill/>
            <a:miter lim="800000"/>
            <a:headEnd/>
            <a:tailEnd/>
          </a:ln>
        </p:spPr>
        <p:txBody>
          <a:bodyPr wrap="square">
            <a:spAutoFit/>
          </a:bodyPr>
          <a:lstStyle/>
          <a:p>
            <a:pPr marL="92075" indent="-92075" algn="just">
              <a:spcBef>
                <a:spcPts val="600"/>
              </a:spcBef>
            </a:pPr>
            <a:r>
              <a:rPr lang="ja-JP" altLang="en-US" b="1" dirty="0">
                <a:solidFill>
                  <a:srgbClr val="C00000"/>
                </a:solidFill>
                <a:latin typeface="メイリオ" pitchFamily="50" charset="-128"/>
                <a:ea typeface="メイリオ" pitchFamily="50" charset="-128"/>
                <a:cs typeface="メイリオ" pitchFamily="50" charset="-128"/>
              </a:rPr>
              <a:t>２　原因</a:t>
            </a:r>
            <a:endParaRPr lang="ja-JP" altLang="en-US" sz="1600" dirty="0">
              <a:latin typeface="メイリオ" pitchFamily="50" charset="-128"/>
              <a:ea typeface="メイリオ" pitchFamily="50" charset="-128"/>
              <a:cs typeface="メイリオ" pitchFamily="50" charset="-128"/>
            </a:endParaRPr>
          </a:p>
        </p:txBody>
      </p:sp>
      <p:pic>
        <p:nvPicPr>
          <p:cNvPr id="10" name="図 9">
            <a:extLst>
              <a:ext uri="{FF2B5EF4-FFF2-40B4-BE49-F238E27FC236}">
                <a16:creationId xmlns:a16="http://schemas.microsoft.com/office/drawing/2014/main" xmlns="" id="{3D8D6D7D-6C42-473B-8791-8580EC9F7E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9394" y="921199"/>
            <a:ext cx="2501078" cy="2003745"/>
          </a:xfrm>
          <a:prstGeom prst="rect">
            <a:avLst/>
          </a:prstGeom>
        </p:spPr>
      </p:pic>
      <p:sp>
        <p:nvSpPr>
          <p:cNvPr id="11" name="正方形/長方形 23">
            <a:extLst>
              <a:ext uri="{FF2B5EF4-FFF2-40B4-BE49-F238E27FC236}">
                <a16:creationId xmlns:a16="http://schemas.microsoft.com/office/drawing/2014/main" xmlns="" id="{023A6A31-4C2E-493D-8507-A8996CDE5853}"/>
              </a:ext>
            </a:extLst>
          </p:cNvPr>
          <p:cNvSpPr>
            <a:spLocks noChangeArrowheads="1"/>
          </p:cNvSpPr>
          <p:nvPr/>
        </p:nvSpPr>
        <p:spPr bwMode="auto">
          <a:xfrm>
            <a:off x="539551" y="1314059"/>
            <a:ext cx="5804977" cy="1154162"/>
          </a:xfrm>
          <a:prstGeom prst="rect">
            <a:avLst/>
          </a:prstGeom>
          <a:noFill/>
          <a:ln w="9525">
            <a:solidFill>
              <a:schemeClr val="tx1">
                <a:lumMod val="50000"/>
                <a:lumOff val="50000"/>
              </a:schemeClr>
            </a:solidFill>
            <a:miter lim="800000"/>
            <a:headEnd/>
            <a:tailEnd/>
          </a:ln>
        </p:spPr>
        <p:txBody>
          <a:bodyPr wrap="square">
            <a:spAutoFit/>
          </a:bodyPr>
          <a:lstStyle/>
          <a:p>
            <a:pPr marL="357188" indent="-269875" algn="just">
              <a:spcBef>
                <a:spcPts val="600"/>
              </a:spcBef>
            </a:pPr>
            <a:r>
              <a:rPr lang="ja-JP" altLang="en-US" sz="1600" dirty="0">
                <a:latin typeface="メイリオ" pitchFamily="50" charset="-128"/>
                <a:ea typeface="メイリオ" pitchFamily="50" charset="-128"/>
                <a:cs typeface="メイリオ" pitchFamily="50" charset="-128"/>
              </a:rPr>
              <a:t>①　単独で、破砕機の投入</a:t>
            </a:r>
            <a:r>
              <a:rPr lang="ja-JP" altLang="en-US" sz="1600" dirty="0" smtClean="0">
                <a:latin typeface="メイリオ" pitchFamily="50" charset="-128"/>
                <a:ea typeface="メイリオ" pitchFamily="50" charset="-128"/>
                <a:cs typeface="メイリオ" pitchFamily="50" charset="-128"/>
              </a:rPr>
              <a:t>コンベヤーの</a:t>
            </a:r>
            <a:r>
              <a:rPr lang="ja-JP" altLang="en-US" sz="1600" dirty="0">
                <a:latin typeface="メイリオ" pitchFamily="50" charset="-128"/>
                <a:ea typeface="メイリオ" pitchFamily="50" charset="-128"/>
                <a:cs typeface="メイリオ" pitchFamily="50" charset="-128"/>
              </a:rPr>
              <a:t>リターンローラー部に付着した石膏粉を、</a:t>
            </a:r>
            <a:r>
              <a:rPr lang="ja-JP" altLang="en-US" sz="1600" dirty="0">
                <a:solidFill>
                  <a:srgbClr val="C00000"/>
                </a:solidFill>
                <a:latin typeface="メイリオ" pitchFamily="50" charset="-128"/>
                <a:ea typeface="メイリオ" pitchFamily="50" charset="-128"/>
                <a:cs typeface="メイリオ" pitchFamily="50" charset="-128"/>
              </a:rPr>
              <a:t>ワイヤブラシで擦り落とし</a:t>
            </a:r>
            <a:r>
              <a:rPr lang="ja-JP" altLang="en-US" sz="1600" dirty="0">
                <a:latin typeface="メイリオ" pitchFamily="50" charset="-128"/>
                <a:ea typeface="メイリオ" pitchFamily="50" charset="-128"/>
                <a:cs typeface="メイリオ" pitchFamily="50" charset="-128"/>
              </a:rPr>
              <a:t>除去。</a:t>
            </a:r>
            <a:endParaRPr lang="en-US" altLang="ja-JP" sz="1600" dirty="0">
              <a:latin typeface="メイリオ" pitchFamily="50" charset="-128"/>
              <a:ea typeface="メイリオ" pitchFamily="50" charset="-128"/>
              <a:cs typeface="メイリオ" pitchFamily="50" charset="-128"/>
            </a:endParaRPr>
          </a:p>
          <a:p>
            <a:pPr marL="357188" indent="-269875" algn="just">
              <a:spcBef>
                <a:spcPts val="600"/>
              </a:spcBef>
            </a:pPr>
            <a:r>
              <a:rPr lang="ja-JP" altLang="en-US" sz="1600" dirty="0">
                <a:latin typeface="メイリオ" pitchFamily="50" charset="-128"/>
                <a:ea typeface="メイリオ" pitchFamily="50" charset="-128"/>
                <a:cs typeface="メイリオ" pitchFamily="50" charset="-128"/>
              </a:rPr>
              <a:t>②　</a:t>
            </a:r>
            <a:r>
              <a:rPr lang="ja-JP" altLang="en-US" sz="1600" dirty="0" smtClean="0">
                <a:solidFill>
                  <a:srgbClr val="C00000"/>
                </a:solidFill>
                <a:latin typeface="メイリオ" pitchFamily="50" charset="-128"/>
                <a:ea typeface="メイリオ" pitchFamily="50" charset="-128"/>
                <a:cs typeface="メイリオ" pitchFamily="50" charset="-128"/>
              </a:rPr>
              <a:t>コンベヤーを</a:t>
            </a:r>
            <a:r>
              <a:rPr lang="ja-JP" altLang="en-US" sz="1600" dirty="0">
                <a:solidFill>
                  <a:srgbClr val="C00000"/>
                </a:solidFill>
                <a:latin typeface="メイリオ" pitchFamily="50" charset="-128"/>
                <a:ea typeface="メイリオ" pitchFamily="50" charset="-128"/>
                <a:cs typeface="メイリオ" pitchFamily="50" charset="-128"/>
              </a:rPr>
              <a:t>停止せず作業。</a:t>
            </a:r>
            <a:r>
              <a:rPr lang="ja-JP" altLang="en-US" sz="1600" dirty="0">
                <a:latin typeface="メイリオ" pitchFamily="50" charset="-128"/>
                <a:ea typeface="メイリオ" pitchFamily="50" charset="-128"/>
                <a:cs typeface="メイリオ" pitchFamily="50" charset="-128"/>
              </a:rPr>
              <a:t>ローラー部と</a:t>
            </a:r>
            <a:r>
              <a:rPr lang="ja-JP" altLang="en-US" sz="1600" dirty="0" smtClean="0">
                <a:latin typeface="メイリオ" pitchFamily="50" charset="-128"/>
                <a:ea typeface="メイリオ" pitchFamily="50" charset="-128"/>
                <a:cs typeface="メイリオ" pitchFamily="50" charset="-128"/>
              </a:rPr>
              <a:t>コンベヤーベルト</a:t>
            </a:r>
            <a:r>
              <a:rPr lang="ja-JP" altLang="en-US" sz="1600" dirty="0">
                <a:latin typeface="メイリオ" pitchFamily="50" charset="-128"/>
                <a:ea typeface="メイリオ" pitchFamily="50" charset="-128"/>
                <a:cs typeface="メイリオ" pitchFamily="50" charset="-128"/>
              </a:rPr>
              <a:t>の間に、ワイヤブラシごと右腕から巻き込まれた。</a:t>
            </a:r>
          </a:p>
        </p:txBody>
      </p:sp>
      <p:sp>
        <p:nvSpPr>
          <p:cNvPr id="12" name="正方形/長方形 40">
            <a:extLst>
              <a:ext uri="{FF2B5EF4-FFF2-40B4-BE49-F238E27FC236}">
                <a16:creationId xmlns:a16="http://schemas.microsoft.com/office/drawing/2014/main" xmlns="" id="{C745B3DE-6A30-4C6D-818C-25C45C8B30F8}"/>
              </a:ext>
            </a:extLst>
          </p:cNvPr>
          <p:cNvSpPr>
            <a:spLocks noChangeArrowheads="1"/>
          </p:cNvSpPr>
          <p:nvPr/>
        </p:nvSpPr>
        <p:spPr bwMode="auto">
          <a:xfrm>
            <a:off x="539552" y="2852936"/>
            <a:ext cx="8252256" cy="1477328"/>
          </a:xfrm>
          <a:prstGeom prst="rect">
            <a:avLst/>
          </a:prstGeom>
          <a:noFill/>
          <a:ln w="9525">
            <a:solidFill>
              <a:schemeClr val="tx1">
                <a:lumMod val="50000"/>
                <a:lumOff val="50000"/>
              </a:schemeClr>
            </a:solidFill>
            <a:miter lim="800000"/>
            <a:headEnd/>
            <a:tailEnd/>
          </a:ln>
        </p:spPr>
        <p:txBody>
          <a:bodyPr wrap="square">
            <a:spAutoFit/>
          </a:bodyPr>
          <a:lstStyle/>
          <a:p>
            <a:pPr marL="357188" indent="-265113" algn="just">
              <a:spcBef>
                <a:spcPts val="600"/>
              </a:spcBef>
            </a:pPr>
            <a:r>
              <a:rPr lang="ja-JP" altLang="en-US" sz="1400" dirty="0">
                <a:latin typeface="メイリオ" pitchFamily="50" charset="-128"/>
                <a:ea typeface="メイリオ" pitchFamily="50" charset="-128"/>
                <a:cs typeface="メイリオ" pitchFamily="50" charset="-128"/>
              </a:rPr>
              <a:t>①　リターンローラー部に、覆い、囲い、巻き込み防止ブロック等がなかった。</a:t>
            </a:r>
          </a:p>
          <a:p>
            <a:pPr marL="357188" indent="-265113" algn="just">
              <a:spcBef>
                <a:spcPts val="600"/>
              </a:spcBef>
            </a:pPr>
            <a:r>
              <a:rPr lang="ja-JP" altLang="en-US" sz="1400" dirty="0">
                <a:latin typeface="メイリオ" pitchFamily="50" charset="-128"/>
                <a:ea typeface="メイリオ" pitchFamily="50" charset="-128"/>
                <a:cs typeface="メイリオ" pitchFamily="50" charset="-128"/>
              </a:rPr>
              <a:t>②　リターンローラー部を掃除する際、</a:t>
            </a:r>
            <a:r>
              <a:rPr lang="ja-JP" altLang="en-US" sz="1400" dirty="0" smtClean="0">
                <a:latin typeface="メイリオ" pitchFamily="50" charset="-128"/>
                <a:ea typeface="メイリオ" pitchFamily="50" charset="-128"/>
                <a:cs typeface="メイリオ" pitchFamily="50" charset="-128"/>
              </a:rPr>
              <a:t>コンベヤーの</a:t>
            </a:r>
            <a:r>
              <a:rPr lang="ja-JP" altLang="en-US" sz="1400" dirty="0">
                <a:latin typeface="メイリオ" pitchFamily="50" charset="-128"/>
                <a:ea typeface="メイリオ" pitchFamily="50" charset="-128"/>
                <a:cs typeface="メイリオ" pitchFamily="50" charset="-128"/>
              </a:rPr>
              <a:t>運転を停止しなかった。</a:t>
            </a:r>
          </a:p>
          <a:p>
            <a:pPr marL="357188" indent="-265113" algn="just">
              <a:spcBef>
                <a:spcPts val="600"/>
              </a:spcBef>
            </a:pPr>
            <a:r>
              <a:rPr lang="ja-JP" altLang="en-US" sz="1400" dirty="0">
                <a:latin typeface="メイリオ" pitchFamily="50" charset="-128"/>
                <a:ea typeface="メイリオ" pitchFamily="50" charset="-128"/>
                <a:cs typeface="メイリオ" pitchFamily="50" charset="-128"/>
              </a:rPr>
              <a:t>③　リターンローラー部を掃除する際、巻き込まれるおそれがある皮手袋を着用した</a:t>
            </a:r>
            <a:r>
              <a:rPr lang="ja-JP" altLang="en-US" sz="1400" dirty="0" smtClean="0">
                <a:latin typeface="メイリオ" pitchFamily="50" charset="-128"/>
                <a:ea typeface="メイリオ" pitchFamily="50" charset="-128"/>
                <a:cs typeface="メイリオ" pitchFamily="50" charset="-128"/>
              </a:rPr>
              <a:t>。</a:t>
            </a:r>
            <a:endParaRPr lang="en-US" altLang="ja-JP" sz="1400" dirty="0" smtClean="0">
              <a:latin typeface="メイリオ" pitchFamily="50" charset="-128"/>
              <a:ea typeface="メイリオ" pitchFamily="50" charset="-128"/>
              <a:cs typeface="メイリオ" pitchFamily="50" charset="-128"/>
            </a:endParaRPr>
          </a:p>
          <a:p>
            <a:pPr marL="357188" indent="-265113" algn="just">
              <a:spcBef>
                <a:spcPts val="600"/>
              </a:spcBef>
            </a:pPr>
            <a:r>
              <a:rPr lang="ja-JP" altLang="en-US" sz="1400" dirty="0" smtClean="0">
                <a:latin typeface="メイリオ" pitchFamily="50" charset="-128"/>
                <a:ea typeface="メイリオ" pitchFamily="50" charset="-128"/>
                <a:cs typeface="メイリオ" pitchFamily="50" charset="-128"/>
              </a:rPr>
              <a:t>④　手が届くところに「非常停止装置」を設置していなかった。</a:t>
            </a:r>
            <a:endParaRPr lang="ja-JP" altLang="en-US" sz="1400" dirty="0">
              <a:latin typeface="メイリオ" pitchFamily="50" charset="-128"/>
              <a:ea typeface="メイリオ" pitchFamily="50" charset="-128"/>
              <a:cs typeface="メイリオ" pitchFamily="50" charset="-128"/>
            </a:endParaRPr>
          </a:p>
          <a:p>
            <a:pPr marL="357188" indent="-265113" algn="just">
              <a:spcBef>
                <a:spcPts val="600"/>
              </a:spcBef>
            </a:pPr>
            <a:r>
              <a:rPr lang="ja-JP" altLang="en-US" sz="1400" dirty="0" smtClean="0">
                <a:latin typeface="メイリオ" pitchFamily="50" charset="-128"/>
                <a:ea typeface="メイリオ" pitchFamily="50" charset="-128"/>
                <a:cs typeface="メイリオ" pitchFamily="50" charset="-128"/>
              </a:rPr>
              <a:t>⑤</a:t>
            </a:r>
            <a:r>
              <a:rPr lang="ja-JP" altLang="en-US" sz="1400" dirty="0">
                <a:latin typeface="メイリオ" pitchFamily="50" charset="-128"/>
                <a:ea typeface="メイリオ" pitchFamily="50" charset="-128"/>
                <a:cs typeface="メイリオ" pitchFamily="50" charset="-128"/>
              </a:rPr>
              <a:t>　事業場の「安全ルール（補修時は電源ロックを行う等）」が順守されていなかった。</a:t>
            </a:r>
          </a:p>
        </p:txBody>
      </p:sp>
      <p:sp>
        <p:nvSpPr>
          <p:cNvPr id="14" name="テキスト ボックス 13">
            <a:extLst>
              <a:ext uri="{FF2B5EF4-FFF2-40B4-BE49-F238E27FC236}">
                <a16:creationId xmlns:a16="http://schemas.microsoft.com/office/drawing/2014/main" xmlns="" id="{D44FB4D4-5858-41C8-9854-10E14396F05E}"/>
              </a:ext>
            </a:extLst>
          </p:cNvPr>
          <p:cNvSpPr txBox="1"/>
          <p:nvPr/>
        </p:nvSpPr>
        <p:spPr>
          <a:xfrm>
            <a:off x="251520" y="4365104"/>
            <a:ext cx="8415635" cy="421269"/>
          </a:xfrm>
          <a:prstGeom prst="rect">
            <a:avLst/>
          </a:prstGeom>
          <a:solidFill>
            <a:schemeClr val="bg1"/>
          </a:solidFill>
        </p:spPr>
        <p:txBody>
          <a:bodyPr wrap="square">
            <a:spAutoFit/>
          </a:bodyPr>
          <a:lstStyle/>
          <a:p>
            <a:pPr marL="182563" indent="-182563" algn="just" fontAlgn="auto">
              <a:lnSpc>
                <a:spcPct val="125000"/>
              </a:lnSpc>
              <a:spcBef>
                <a:spcPts val="0"/>
              </a:spcBef>
              <a:spcAft>
                <a:spcPts val="0"/>
              </a:spcAft>
              <a:defRPr/>
            </a:pPr>
            <a:r>
              <a:rPr lang="en-US" altLang="ja-JP" b="1" dirty="0">
                <a:solidFill>
                  <a:srgbClr val="C00000"/>
                </a:solidFill>
                <a:latin typeface="メイリオ" pitchFamily="50" charset="-128"/>
                <a:ea typeface="メイリオ" pitchFamily="50" charset="-128"/>
                <a:cs typeface="メイリオ" pitchFamily="50" charset="-128"/>
              </a:rPr>
              <a:t>3</a:t>
            </a:r>
            <a:r>
              <a:rPr lang="ja-JP" altLang="en-US" b="1" dirty="0">
                <a:solidFill>
                  <a:srgbClr val="C00000"/>
                </a:solidFill>
                <a:latin typeface="メイリオ" pitchFamily="50" charset="-128"/>
                <a:ea typeface="メイリオ" pitchFamily="50" charset="-128"/>
                <a:cs typeface="メイリオ" pitchFamily="50" charset="-128"/>
              </a:rPr>
              <a:t>　対策</a:t>
            </a:r>
            <a:endParaRPr lang="ja-JP" altLang="en-US" sz="1600" dirty="0">
              <a:latin typeface="メイリオ" pitchFamily="50" charset="-128"/>
              <a:ea typeface="メイリオ" pitchFamily="50" charset="-128"/>
              <a:cs typeface="メイリオ" pitchFamily="50" charset="-128"/>
            </a:endParaRPr>
          </a:p>
        </p:txBody>
      </p:sp>
      <p:sp>
        <p:nvSpPr>
          <p:cNvPr id="15" name="テキスト ボックス 14">
            <a:extLst>
              <a:ext uri="{FF2B5EF4-FFF2-40B4-BE49-F238E27FC236}">
                <a16:creationId xmlns:a16="http://schemas.microsoft.com/office/drawing/2014/main" xmlns="" id="{BC2F1EDA-F31B-4B4D-A768-C2B0A7D78FB6}"/>
              </a:ext>
            </a:extLst>
          </p:cNvPr>
          <p:cNvSpPr txBox="1"/>
          <p:nvPr/>
        </p:nvSpPr>
        <p:spPr>
          <a:xfrm>
            <a:off x="539552" y="4725144"/>
            <a:ext cx="8415635" cy="1708160"/>
          </a:xfrm>
          <a:prstGeom prst="rect">
            <a:avLst/>
          </a:prstGeom>
          <a:solidFill>
            <a:schemeClr val="bg1"/>
          </a:solidFill>
          <a:ln>
            <a:solidFill>
              <a:schemeClr val="tx1">
                <a:lumMod val="50000"/>
                <a:lumOff val="50000"/>
              </a:schemeClr>
            </a:solidFill>
          </a:ln>
        </p:spPr>
        <p:txBody>
          <a:bodyPr wrap="square">
            <a:spAutoFit/>
          </a:bodyPr>
          <a:lstStyle/>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①　巻き込まれるおそれがある箇所に、覆い、囲い、巻き込み防止ブロック等を設ける。</a:t>
            </a:r>
          </a:p>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②　機械の掃除等で危険のおそれがある場合、機械運転を停止し、電源ロックを励行する。</a:t>
            </a:r>
          </a:p>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③　リターンローラーを、石膏粉が付着しないものに替える。</a:t>
            </a:r>
          </a:p>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④　回転部に巻き込まれるおそれのある箇所に近寄らないよう、作業者に徹底させる。</a:t>
            </a:r>
          </a:p>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⑤　回転物に手が巻き込まれるおそれがある場合は、作業者に手袋を着用させない。</a:t>
            </a:r>
          </a:p>
          <a:p>
            <a:pPr marL="182563" indent="-182563" algn="just" fontAlgn="auto">
              <a:lnSpc>
                <a:spcPct val="125000"/>
              </a:lnSpc>
              <a:spcBef>
                <a:spcPts val="0"/>
              </a:spcBef>
              <a:spcAft>
                <a:spcPts val="0"/>
              </a:spcAft>
              <a:defRPr/>
            </a:pPr>
            <a:r>
              <a:rPr lang="ja-JP" altLang="en-US" sz="1400" dirty="0">
                <a:latin typeface="メイリオ" pitchFamily="50" charset="-128"/>
                <a:ea typeface="メイリオ" pitchFamily="50" charset="-128"/>
                <a:cs typeface="メイリオ" pitchFamily="50" charset="-128"/>
              </a:rPr>
              <a:t>⑥　事業場で定めたルールが確実に履行されるよう安全管理体制の整備を図る。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590528" y="6520259"/>
            <a:ext cx="2133600" cy="365125"/>
          </a:xfrm>
        </p:spPr>
        <p:txBody>
          <a:bodyPr/>
          <a:lstStyle/>
          <a:p>
            <a:pPr algn="ctr"/>
            <a:fld id="{94AA4217-AB25-474B-8523-140E3806D2F1}" type="slidenum">
              <a:rPr kumimoji="1" lang="ja-JP" altLang="en-US" smtClean="0"/>
              <a:pPr algn="ctr"/>
              <a:t>5</a:t>
            </a:fld>
            <a:endParaRPr kumimoji="1" lang="ja-JP" altLang="en-US"/>
          </a:p>
        </p:txBody>
      </p:sp>
      <p:sp>
        <p:nvSpPr>
          <p:cNvPr id="6" name="正方形/長方形 23"/>
          <p:cNvSpPr>
            <a:spLocks noChangeArrowheads="1"/>
          </p:cNvSpPr>
          <p:nvPr/>
        </p:nvSpPr>
        <p:spPr bwMode="auto">
          <a:xfrm>
            <a:off x="251520" y="620688"/>
            <a:ext cx="8712968" cy="338554"/>
          </a:xfrm>
          <a:prstGeom prst="rect">
            <a:avLst/>
          </a:prstGeom>
          <a:noFill/>
          <a:ln w="9525">
            <a:noFill/>
            <a:miter lim="800000"/>
            <a:headEnd/>
            <a:tailEnd/>
          </a:ln>
        </p:spPr>
        <p:txBody>
          <a:bodyPr wrap="square">
            <a:spAutoFit/>
          </a:bodyPr>
          <a:lstStyle/>
          <a:p>
            <a:pPr marL="361950" indent="-361950" algn="just">
              <a:spcBef>
                <a:spcPts val="600"/>
              </a:spcBef>
            </a:pPr>
            <a:r>
              <a:rPr lang="ja-JP" altLang="en-US" sz="1600" b="1" dirty="0">
                <a:solidFill>
                  <a:srgbClr val="C00000"/>
                </a:solidFill>
                <a:latin typeface="メイリオ" pitchFamily="50" charset="-128"/>
                <a:ea typeface="メイリオ" pitchFamily="50" charset="-128"/>
                <a:cs typeface="メイリオ" pitchFamily="50" charset="-128"/>
              </a:rPr>
              <a:t>１　労働災害の発生</a:t>
            </a:r>
            <a:endParaRPr lang="en-US" altLang="ja-JP" sz="1600" b="1" dirty="0">
              <a:solidFill>
                <a:srgbClr val="C00000"/>
              </a:solidFill>
              <a:latin typeface="メイリオ" pitchFamily="50" charset="-128"/>
              <a:ea typeface="メイリオ" pitchFamily="50" charset="-128"/>
              <a:cs typeface="メイリオ" pitchFamily="50" charset="-128"/>
            </a:endParaRPr>
          </a:p>
        </p:txBody>
      </p:sp>
      <p:sp>
        <p:nvSpPr>
          <p:cNvPr id="7" name="正方形/長方形 40"/>
          <p:cNvSpPr>
            <a:spLocks noChangeArrowheads="1"/>
          </p:cNvSpPr>
          <p:nvPr/>
        </p:nvSpPr>
        <p:spPr bwMode="auto">
          <a:xfrm>
            <a:off x="251520" y="2948171"/>
            <a:ext cx="8640960" cy="338554"/>
          </a:xfrm>
          <a:prstGeom prst="rect">
            <a:avLst/>
          </a:prstGeom>
          <a:noFill/>
          <a:ln w="9525">
            <a:noFill/>
            <a:miter lim="800000"/>
            <a:headEnd/>
            <a:tailEnd/>
          </a:ln>
        </p:spPr>
        <p:txBody>
          <a:bodyPr wrap="square">
            <a:spAutoFit/>
          </a:bodyPr>
          <a:lstStyle/>
          <a:p>
            <a:pPr marL="92075" indent="-92075" algn="just">
              <a:spcBef>
                <a:spcPts val="600"/>
              </a:spcBef>
            </a:pPr>
            <a:r>
              <a:rPr lang="ja-JP" altLang="en-US" sz="1600" b="1" dirty="0">
                <a:solidFill>
                  <a:srgbClr val="C00000"/>
                </a:solidFill>
                <a:latin typeface="メイリオ" pitchFamily="50" charset="-128"/>
                <a:ea typeface="メイリオ" pitchFamily="50" charset="-128"/>
                <a:cs typeface="メイリオ" pitchFamily="50" charset="-128"/>
              </a:rPr>
              <a:t>２　原因</a:t>
            </a:r>
            <a:endParaRPr lang="en-US" altLang="ja-JP" sz="1600" b="1" dirty="0">
              <a:solidFill>
                <a:srgbClr val="C00000"/>
              </a:solidFill>
              <a:latin typeface="メイリオ" pitchFamily="50" charset="-128"/>
              <a:ea typeface="メイリオ" pitchFamily="50" charset="-128"/>
              <a:cs typeface="メイリオ" pitchFamily="50" charset="-128"/>
            </a:endParaRPr>
          </a:p>
        </p:txBody>
      </p:sp>
      <p:sp>
        <p:nvSpPr>
          <p:cNvPr id="8" name="正方形/長方形 7"/>
          <p:cNvSpPr/>
          <p:nvPr/>
        </p:nvSpPr>
        <p:spPr bwMode="auto">
          <a:xfrm>
            <a:off x="251520" y="4293096"/>
            <a:ext cx="2880320" cy="406494"/>
          </a:xfrm>
          <a:prstGeom prst="rect">
            <a:avLst/>
          </a:prstGeom>
        </p:spPr>
        <p:txBody>
          <a:bodyPr>
            <a:noAutofit/>
          </a:bodyPr>
          <a:lstStyle/>
          <a:p>
            <a:pPr algn="just" fontAlgn="auto">
              <a:lnSpc>
                <a:spcPct val="125000"/>
              </a:lnSpc>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３　再発防止対策</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テキスト ボックス 9"/>
          <p:cNvSpPr txBox="1"/>
          <p:nvPr/>
        </p:nvSpPr>
        <p:spPr>
          <a:xfrm>
            <a:off x="424200" y="188640"/>
            <a:ext cx="8396272" cy="348208"/>
          </a:xfrm>
          <a:prstGeom prst="rect">
            <a:avLst/>
          </a:prstGeom>
          <a:noFill/>
          <a:ln w="19050">
            <a:solidFill>
              <a:schemeClr val="bg1">
                <a:lumMod val="75000"/>
              </a:schemeClr>
            </a:solidFill>
          </a:ln>
        </p:spPr>
        <p:txBody>
          <a:bodyPr/>
          <a:lstStyle/>
          <a:p>
            <a:pPr marL="92075">
              <a:defRPr/>
            </a:pPr>
            <a:r>
              <a:rPr lang="en-US" altLang="ja-JP"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災害事例３</a:t>
            </a:r>
            <a:r>
              <a:rPr lang="en-US" altLang="ja-JP"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a:solidFill>
                  <a:srgbClr val="0000CC"/>
                </a:solidFill>
                <a:latin typeface="メイリオ" panose="020B0604030504040204" pitchFamily="50" charset="-128"/>
                <a:ea typeface="メイリオ" panose="020B0604030504040204" pitchFamily="50" charset="-128"/>
                <a:cs typeface="メイリオ" panose="020B0604030504040204" pitchFamily="50" charset="-128"/>
              </a:rPr>
              <a:t>　産業廃棄物処理場で作業中熱中症で死亡</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正方形/長方形 4">
            <a:extLst>
              <a:ext uri="{FF2B5EF4-FFF2-40B4-BE49-F238E27FC236}">
                <a16:creationId xmlns:a16="http://schemas.microsoft.com/office/drawing/2014/main" xmlns="" id="{B9F31974-775C-4AC9-A9C7-888C6333B972}"/>
              </a:ext>
            </a:extLst>
          </p:cNvPr>
          <p:cNvSpPr/>
          <p:nvPr/>
        </p:nvSpPr>
        <p:spPr>
          <a:xfrm>
            <a:off x="424200" y="933395"/>
            <a:ext cx="4867880" cy="1477328"/>
          </a:xfrm>
          <a:prstGeom prst="rect">
            <a:avLst/>
          </a:prstGeom>
        </p:spPr>
        <p:txBody>
          <a:bodyPr wrap="square">
            <a:spAutoFit/>
          </a:bodyPr>
          <a:lstStyle/>
          <a:p>
            <a:pPr marL="361950" indent="-269875" algn="just">
              <a:spcBef>
                <a:spcPts val="400"/>
              </a:spcBef>
            </a:pPr>
            <a:r>
              <a:rPr lang="ja-JP" altLang="en-US" sz="1600" dirty="0">
                <a:latin typeface="メイリオ" pitchFamily="50" charset="-128"/>
                <a:ea typeface="メイリオ" pitchFamily="50" charset="-128"/>
                <a:cs typeface="メイリオ" pitchFamily="50" charset="-128"/>
              </a:rPr>
              <a:t>① 午前</a:t>
            </a:r>
            <a:r>
              <a:rPr lang="en-US" altLang="ja-JP" sz="1600" dirty="0">
                <a:latin typeface="メイリオ" pitchFamily="50" charset="-128"/>
                <a:ea typeface="メイリオ" pitchFamily="50" charset="-128"/>
                <a:cs typeface="メイリオ" pitchFamily="50" charset="-128"/>
              </a:rPr>
              <a:t>8</a:t>
            </a:r>
            <a:r>
              <a:rPr lang="ja-JP" altLang="en-US" sz="1600" dirty="0">
                <a:latin typeface="メイリオ" pitchFamily="50" charset="-128"/>
                <a:ea typeface="メイリオ" pitchFamily="50" charset="-128"/>
                <a:cs typeface="メイリオ" pitchFamily="50" charset="-128"/>
              </a:rPr>
              <a:t>時頃から建設廃材の仕分け作業を開始。</a:t>
            </a:r>
            <a:endParaRPr lang="en-US" altLang="ja-JP" sz="1600" dirty="0">
              <a:latin typeface="メイリオ" pitchFamily="50" charset="-128"/>
              <a:ea typeface="メイリオ" pitchFamily="50" charset="-128"/>
              <a:cs typeface="メイリオ" pitchFamily="50" charset="-128"/>
            </a:endParaRPr>
          </a:p>
          <a:p>
            <a:pPr marL="361950" indent="-269875" algn="just">
              <a:spcBef>
                <a:spcPts val="400"/>
              </a:spcBef>
            </a:pPr>
            <a:r>
              <a:rPr lang="ja-JP" altLang="en-US" sz="1600" dirty="0">
                <a:latin typeface="メイリオ" pitchFamily="50" charset="-128"/>
                <a:ea typeface="メイリオ" pitchFamily="50" charset="-128"/>
                <a:cs typeface="メイリオ" pitchFamily="50" charset="-128"/>
              </a:rPr>
              <a:t>② 正午から処理場の空きドラム缶の中で食事。</a:t>
            </a:r>
          </a:p>
          <a:p>
            <a:pPr marL="361950" indent="-269875" algn="just">
              <a:spcBef>
                <a:spcPts val="400"/>
              </a:spcBef>
            </a:pPr>
            <a:r>
              <a:rPr lang="ja-JP" altLang="en-US" sz="1600" dirty="0">
                <a:latin typeface="メイリオ" pitchFamily="50" charset="-128"/>
                <a:ea typeface="メイリオ" pitchFamily="50" charset="-128"/>
                <a:cs typeface="メイリオ" pitchFamily="50" charset="-128"/>
              </a:rPr>
              <a:t>③ 午後</a:t>
            </a:r>
            <a:r>
              <a:rPr lang="en-US" altLang="ja-JP" sz="1600" dirty="0">
                <a:latin typeface="メイリオ" pitchFamily="50" charset="-128"/>
                <a:ea typeface="メイリオ" pitchFamily="50" charset="-128"/>
                <a:cs typeface="メイリオ" pitchFamily="50" charset="-128"/>
              </a:rPr>
              <a:t>3</a:t>
            </a:r>
            <a:r>
              <a:rPr lang="ja-JP" altLang="en-US" sz="1600" dirty="0">
                <a:latin typeface="メイリオ" pitchFamily="50" charset="-128"/>
                <a:ea typeface="メイリオ" pitchFamily="50" charset="-128"/>
                <a:cs typeface="メイリオ" pitchFamily="50" charset="-128"/>
              </a:rPr>
              <a:t>時過ぎよろけて倒れる。</a:t>
            </a:r>
          </a:p>
          <a:p>
            <a:pPr marL="361950" indent="-269875" algn="just">
              <a:spcBef>
                <a:spcPts val="400"/>
              </a:spcBef>
            </a:pPr>
            <a:r>
              <a:rPr lang="ja-JP" altLang="en-US" sz="1600" dirty="0">
                <a:latin typeface="メイリオ" pitchFamily="50" charset="-128"/>
                <a:ea typeface="メイリオ" pitchFamily="50" charset="-128"/>
                <a:cs typeface="メイリオ" pitchFamily="50" charset="-128"/>
              </a:rPr>
              <a:t>④ 「気分が悪い」と事務所の方に歩いて行ったが、うずくまり動かなくなった。</a:t>
            </a:r>
          </a:p>
        </p:txBody>
      </p:sp>
      <p:sp>
        <p:nvSpPr>
          <p:cNvPr id="12" name="正方形/長方形 11">
            <a:extLst>
              <a:ext uri="{FF2B5EF4-FFF2-40B4-BE49-F238E27FC236}">
                <a16:creationId xmlns:a16="http://schemas.microsoft.com/office/drawing/2014/main" xmlns="" id="{D2A90EDF-CE58-45F9-A20E-032D1DF2CC2C}"/>
              </a:ext>
            </a:extLst>
          </p:cNvPr>
          <p:cNvSpPr/>
          <p:nvPr/>
        </p:nvSpPr>
        <p:spPr>
          <a:xfrm>
            <a:off x="424200" y="2348880"/>
            <a:ext cx="8352928" cy="636072"/>
          </a:xfrm>
          <a:prstGeom prst="rect">
            <a:avLst/>
          </a:prstGeom>
        </p:spPr>
        <p:txBody>
          <a:bodyPr wrap="square">
            <a:spAutoFit/>
          </a:bodyPr>
          <a:lstStyle/>
          <a:p>
            <a:pPr marL="361950" indent="-269875" algn="just">
              <a:spcBef>
                <a:spcPts val="600"/>
              </a:spcBef>
            </a:pPr>
            <a:r>
              <a:rPr lang="ja-JP" altLang="en-US" sz="1600" dirty="0">
                <a:latin typeface="メイリオ" pitchFamily="50" charset="-128"/>
                <a:ea typeface="メイリオ" pitchFamily="50" charset="-128"/>
                <a:cs typeface="メイリオ" pitchFamily="50" charset="-128"/>
              </a:rPr>
              <a:t>⑤ 同僚が近寄って声をかけたが返事がない。飲物を与えても飲もうとしなかった。</a:t>
            </a:r>
          </a:p>
          <a:p>
            <a:pPr marL="361950" indent="-269875" algn="just">
              <a:spcBef>
                <a:spcPts val="400"/>
              </a:spcBef>
            </a:pPr>
            <a:r>
              <a:rPr lang="ja-JP" altLang="en-US" sz="1600" dirty="0">
                <a:latin typeface="メイリオ" pitchFamily="50" charset="-128"/>
                <a:ea typeface="メイリオ" pitchFamily="50" charset="-128"/>
                <a:cs typeface="メイリオ" pitchFamily="50" charset="-128"/>
              </a:rPr>
              <a:t>⑥ 車のクーラーをつけ寝かせたが、回復しないので病院に移送。午後</a:t>
            </a:r>
            <a:r>
              <a:rPr lang="en-US" altLang="ja-JP" sz="1600" dirty="0">
                <a:latin typeface="メイリオ" pitchFamily="50" charset="-128"/>
                <a:ea typeface="メイリオ" pitchFamily="50" charset="-128"/>
                <a:cs typeface="メイリオ" pitchFamily="50" charset="-128"/>
              </a:rPr>
              <a:t>11</a:t>
            </a:r>
            <a:r>
              <a:rPr lang="ja-JP" altLang="en-US" sz="1600" dirty="0">
                <a:latin typeface="メイリオ" pitchFamily="50" charset="-128"/>
                <a:ea typeface="メイリオ" pitchFamily="50" charset="-128"/>
                <a:cs typeface="メイリオ" pitchFamily="50" charset="-128"/>
              </a:rPr>
              <a:t>時熱中症で死亡。</a:t>
            </a:r>
          </a:p>
        </p:txBody>
      </p:sp>
      <p:sp>
        <p:nvSpPr>
          <p:cNvPr id="13" name="正方形/長方形 40">
            <a:extLst>
              <a:ext uri="{FF2B5EF4-FFF2-40B4-BE49-F238E27FC236}">
                <a16:creationId xmlns:a16="http://schemas.microsoft.com/office/drawing/2014/main" xmlns="" id="{62B61538-E142-42D5-8982-D20538BE1BDF}"/>
              </a:ext>
            </a:extLst>
          </p:cNvPr>
          <p:cNvSpPr>
            <a:spLocks noChangeArrowheads="1"/>
          </p:cNvSpPr>
          <p:nvPr/>
        </p:nvSpPr>
        <p:spPr bwMode="auto">
          <a:xfrm>
            <a:off x="395536" y="3236203"/>
            <a:ext cx="8496944" cy="984885"/>
          </a:xfrm>
          <a:prstGeom prst="rect">
            <a:avLst/>
          </a:prstGeom>
          <a:noFill/>
          <a:ln w="12700">
            <a:solidFill>
              <a:schemeClr val="tx1">
                <a:lumMod val="50000"/>
                <a:lumOff val="50000"/>
              </a:schemeClr>
            </a:solidFill>
            <a:miter lim="800000"/>
            <a:headEnd/>
            <a:tailEnd/>
          </a:ln>
        </p:spPr>
        <p:txBody>
          <a:bodyPr wrap="square">
            <a:spAutoFit/>
          </a:bodyPr>
          <a:lstStyle/>
          <a:p>
            <a:pPr marL="92075" algn="just">
              <a:spcBef>
                <a:spcPts val="600"/>
              </a:spcBef>
            </a:pPr>
            <a:r>
              <a:rPr lang="ja-JP" altLang="en-US" sz="1600" dirty="0">
                <a:latin typeface="メイリオ" pitchFamily="50" charset="-128"/>
                <a:ea typeface="メイリオ" pitchFamily="50" charset="-128"/>
                <a:cs typeface="メイリオ" pitchFamily="50" charset="-128"/>
              </a:rPr>
              <a:t>① 暑熱下で長時間の作業。適度の水分、塩分の摂取等をせずに作業を行った</a:t>
            </a:r>
            <a:endParaRPr lang="en-US" altLang="ja-JP" sz="1600" dirty="0">
              <a:latin typeface="メイリオ" pitchFamily="50" charset="-128"/>
              <a:ea typeface="メイリオ" pitchFamily="50" charset="-128"/>
              <a:cs typeface="メイリオ" pitchFamily="50" charset="-128"/>
            </a:endParaRPr>
          </a:p>
          <a:p>
            <a:pPr marL="92075" algn="just">
              <a:spcBef>
                <a:spcPts val="500"/>
              </a:spcBef>
            </a:pPr>
            <a:r>
              <a:rPr lang="ja-JP" altLang="en-US" sz="1600" dirty="0">
                <a:latin typeface="メイリオ" pitchFamily="50" charset="-128"/>
                <a:ea typeface="メイリオ" pitchFamily="50" charset="-128"/>
                <a:cs typeface="メイリオ" pitchFamily="50" charset="-128"/>
              </a:rPr>
              <a:t>② 内側にタオルを巻いたヘルメットの着用等直射日光下での服装が適切でなかった</a:t>
            </a:r>
          </a:p>
          <a:p>
            <a:pPr marL="92075" algn="just">
              <a:spcBef>
                <a:spcPts val="500"/>
              </a:spcBef>
            </a:pPr>
            <a:r>
              <a:rPr lang="ja-JP" altLang="en-US" sz="1600" dirty="0">
                <a:latin typeface="メイリオ" pitchFamily="50" charset="-128"/>
                <a:ea typeface="メイリオ" pitchFamily="50" charset="-128"/>
                <a:cs typeface="メイリオ" pitchFamily="50" charset="-128"/>
              </a:rPr>
              <a:t>③ 体調が万全な状態ではなかったこと（作業当日の体調の確認も行っていなかった。）　</a:t>
            </a:r>
          </a:p>
        </p:txBody>
      </p:sp>
      <p:sp>
        <p:nvSpPr>
          <p:cNvPr id="14" name="正方形/長方形 13">
            <a:extLst>
              <a:ext uri="{FF2B5EF4-FFF2-40B4-BE49-F238E27FC236}">
                <a16:creationId xmlns:a16="http://schemas.microsoft.com/office/drawing/2014/main" xmlns="" id="{21C7F396-B9B7-4C94-8E85-89896948770D}"/>
              </a:ext>
            </a:extLst>
          </p:cNvPr>
          <p:cNvSpPr/>
          <p:nvPr/>
        </p:nvSpPr>
        <p:spPr>
          <a:xfrm>
            <a:off x="424200" y="959243"/>
            <a:ext cx="8468280" cy="196903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xmlns="" id="{F2F1CEA9-221D-4FBB-BB68-A82B0CF4A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476672"/>
            <a:ext cx="3705225" cy="1952625"/>
          </a:xfrm>
          <a:prstGeom prst="rect">
            <a:avLst/>
          </a:prstGeom>
        </p:spPr>
      </p:pic>
      <p:sp>
        <p:nvSpPr>
          <p:cNvPr id="15" name="正方形/長方形 14">
            <a:extLst>
              <a:ext uri="{FF2B5EF4-FFF2-40B4-BE49-F238E27FC236}">
                <a16:creationId xmlns:a16="http://schemas.microsoft.com/office/drawing/2014/main" xmlns="" id="{09B69F60-5E06-42F4-899E-B89B1CB8505F}"/>
              </a:ext>
            </a:extLst>
          </p:cNvPr>
          <p:cNvSpPr/>
          <p:nvPr/>
        </p:nvSpPr>
        <p:spPr bwMode="auto">
          <a:xfrm>
            <a:off x="395535" y="4653136"/>
            <a:ext cx="8496943" cy="1872208"/>
          </a:xfrm>
          <a:prstGeom prst="rect">
            <a:avLst/>
          </a:prstGeom>
          <a:ln w="12700">
            <a:solidFill>
              <a:schemeClr val="tx1">
                <a:lumMod val="50000"/>
                <a:lumOff val="50000"/>
              </a:schemeClr>
            </a:solidFill>
          </a:ln>
        </p:spPr>
        <p:txBody>
          <a:bodyPr>
            <a:noAutofit/>
          </a:bodyPr>
          <a:lstStyle/>
          <a:p>
            <a:pPr marL="358775" indent="-266700" algn="just" fontAlgn="auto">
              <a:spcBef>
                <a:spcPts val="6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① 熱中症の症状等についてあらかじめ教育を行う。</a:t>
            </a:r>
          </a:p>
          <a:p>
            <a:pPr marL="358775" indent="-266700" algn="just" fontAlgn="auto">
              <a:spcBef>
                <a:spcPts val="5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② 作業の開始前から、こまめに水分と塩分を補給する。</a:t>
            </a:r>
          </a:p>
          <a:p>
            <a:pPr marL="358775" indent="-266700" algn="just" fontAlgn="auto">
              <a:spcBef>
                <a:spcPts val="5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③ 綿の作業衣、つば広帽子の着用等服装の工夫をする。</a:t>
            </a:r>
          </a:p>
          <a:p>
            <a:pPr marL="358775" indent="-266700" algn="just" fontAlgn="auto">
              <a:spcBef>
                <a:spcPts val="5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④ 日陰等の涼しい休憩場所を確保し、小休止等をとる。冷蔵庫、シャワー等を設置。</a:t>
            </a:r>
          </a:p>
          <a:p>
            <a:pPr marL="358775" indent="-266700" algn="just" fontAlgn="auto">
              <a:spcBef>
                <a:spcPts val="5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⑤ 救急処置を適切に行う。</a:t>
            </a:r>
          </a:p>
          <a:p>
            <a:pPr marL="358775" indent="-266700" algn="just" fontAlgn="auto">
              <a:spcBef>
                <a:spcPts val="500"/>
              </a:spcBef>
              <a:spcAft>
                <a:spcPts val="0"/>
              </a:spcAft>
              <a:defRPr/>
            </a:pP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⑥ 普段から適切な健康管理を行う。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635896" y="6376243"/>
            <a:ext cx="2133600" cy="365125"/>
          </a:xfrm>
        </p:spPr>
        <p:txBody>
          <a:bodyPr/>
          <a:lstStyle/>
          <a:p>
            <a:pPr algn="ctr"/>
            <a:fld id="{94AA4217-AB25-474B-8523-140E3806D2F1}" type="slidenum">
              <a:rPr kumimoji="1" lang="ja-JP" altLang="en-US" smtClean="0"/>
              <a:pPr algn="ctr"/>
              <a:t>6</a:t>
            </a:fld>
            <a:endParaRPr kumimoji="1" lang="ja-JP" altLang="en-US" dirty="0"/>
          </a:p>
        </p:txBody>
      </p:sp>
      <p:sp>
        <p:nvSpPr>
          <p:cNvPr id="9" name="テキスト ボックス 8"/>
          <p:cNvSpPr txBox="1"/>
          <p:nvPr/>
        </p:nvSpPr>
        <p:spPr bwMode="auto">
          <a:xfrm>
            <a:off x="424200" y="986257"/>
            <a:ext cx="3211696" cy="2624707"/>
          </a:xfrm>
          <a:prstGeom prst="rect">
            <a:avLst/>
          </a:prstGeom>
          <a:noFill/>
          <a:ln w="19050">
            <a:solidFill>
              <a:srgbClr val="FF0000"/>
            </a:solidFill>
          </a:ln>
        </p:spPr>
        <p:txBody>
          <a:bodyPr tIns="108000"/>
          <a:lstStyle/>
          <a:p>
            <a:pPr marL="182563" indent="-182563" fontAlgn="auto">
              <a:lnSpc>
                <a:spcPct val="125000"/>
              </a:lnSpc>
              <a:spcBef>
                <a:spcPts val="600"/>
              </a:spcBef>
              <a:spcAft>
                <a:spcPts val="0"/>
              </a:spcAft>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１　死傷災害は増加傾向</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fontAlgn="auto">
              <a:lnSpc>
                <a:spcPct val="125000"/>
              </a:lnSpc>
              <a:spcBef>
                <a:spcPts val="600"/>
              </a:spcBef>
              <a:spcAft>
                <a:spcPts val="0"/>
              </a:spcAft>
              <a:defRPr/>
            </a:pP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死亡</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災害はやや減少傾向</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fontAlgn="auto">
              <a:lnSpc>
                <a:spcPct val="125000"/>
              </a:lnSpc>
              <a:spcBef>
                <a:spcPts val="600"/>
              </a:spcBef>
              <a:spcAft>
                <a:spcPts val="0"/>
              </a:spcAft>
              <a:defRPr/>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死亡災害は「はさまれ・巻き込まれ」が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50</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　次に「激突され」、「交通事故」</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fontAlgn="auto">
              <a:spcBef>
                <a:spcPts val="600"/>
              </a:spcBef>
              <a:spcAft>
                <a:spcPts val="0"/>
              </a:spcAft>
              <a:defRPr/>
            </a:pP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死傷災害は、「墜落・転落」と「はさまれ・巻き込まれ」が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21</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％ずつ</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424200" y="116632"/>
            <a:ext cx="8396272" cy="348208"/>
          </a:xfrm>
          <a:prstGeom prst="rect">
            <a:avLst/>
          </a:prstGeom>
          <a:noFill/>
          <a:ln w="19050">
            <a:solidFill>
              <a:schemeClr val="bg1">
                <a:lumMod val="75000"/>
              </a:schemeClr>
            </a:solidFill>
          </a:ln>
        </p:spPr>
        <p:txBody>
          <a:bodyPr/>
          <a:lstStyle/>
          <a:p>
            <a:pPr marL="92075">
              <a:defRPr/>
            </a:pPr>
            <a:r>
              <a:rPr lang="en-US" altLang="ja-JP"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産廃業の労働災害の特徴</a:t>
            </a:r>
            <a:r>
              <a:rPr lang="en-US" altLang="ja-JP"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図 11">
            <a:extLst>
              <a:ext uri="{FF2B5EF4-FFF2-40B4-BE49-F238E27FC236}">
                <a16:creationId xmlns:a16="http://schemas.microsoft.com/office/drawing/2014/main" xmlns="" id="{5ECB4BFC-3BB1-4F8B-98E0-7199DDF4B0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476672"/>
            <a:ext cx="5256584" cy="3134292"/>
          </a:xfrm>
          <a:prstGeom prst="rect">
            <a:avLst/>
          </a:prstGeom>
        </p:spPr>
      </p:pic>
      <p:pic>
        <p:nvPicPr>
          <p:cNvPr id="14" name="図 13">
            <a:extLst>
              <a:ext uri="{FF2B5EF4-FFF2-40B4-BE49-F238E27FC236}">
                <a16:creationId xmlns:a16="http://schemas.microsoft.com/office/drawing/2014/main" xmlns="" id="{99258ED5-E0C5-4307-B1E5-50E6BAD9D6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494" y="3702814"/>
            <a:ext cx="2923663" cy="2966546"/>
          </a:xfrm>
          <a:prstGeom prst="rect">
            <a:avLst/>
          </a:prstGeom>
        </p:spPr>
      </p:pic>
      <p:pic>
        <p:nvPicPr>
          <p:cNvPr id="15" name="図 14">
            <a:extLst>
              <a:ext uri="{FF2B5EF4-FFF2-40B4-BE49-F238E27FC236}">
                <a16:creationId xmlns:a16="http://schemas.microsoft.com/office/drawing/2014/main" xmlns="" id="{8EB272D8-BC92-4D9E-B568-C1861F42A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04047" y="3666464"/>
            <a:ext cx="2950559" cy="2930888"/>
          </a:xfrm>
          <a:prstGeom prst="rect">
            <a:avLst/>
          </a:prstGeom>
        </p:spPr>
      </p:pic>
    </p:spTree>
    <p:extLst>
      <p:ext uri="{BB962C8B-B14F-4D97-AF65-F5344CB8AC3E}">
        <p14:creationId xmlns:p14="http://schemas.microsoft.com/office/powerpoint/2010/main" val="1345056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a:xfrm>
            <a:off x="3707904" y="6453336"/>
            <a:ext cx="2133600" cy="365125"/>
          </a:xfrm>
        </p:spPr>
        <p:txBody>
          <a:bodyPr/>
          <a:lstStyle/>
          <a:p>
            <a:pPr algn="ctr"/>
            <a:fld id="{94AA4217-AB25-474B-8523-140E3806D2F1}" type="slidenum">
              <a:rPr kumimoji="1" lang="ja-JP" altLang="en-US" smtClean="0"/>
              <a:pPr algn="ctr"/>
              <a:t>7</a:t>
            </a:fld>
            <a:endParaRPr kumimoji="1" lang="ja-JP" altLang="en-US"/>
          </a:p>
        </p:txBody>
      </p:sp>
      <p:sp>
        <p:nvSpPr>
          <p:cNvPr id="8" name="Rectangle 10">
            <a:extLst>
              <a:ext uri="{FF2B5EF4-FFF2-40B4-BE49-F238E27FC236}">
                <a16:creationId xmlns:a16="http://schemas.microsoft.com/office/drawing/2014/main" xmlns="" id="{3EE2A2AC-EA62-42A0-8C41-24135181C0BB}"/>
              </a:ext>
            </a:extLst>
          </p:cNvPr>
          <p:cNvSpPr>
            <a:spLocks noChangeArrowheads="1"/>
          </p:cNvSpPr>
          <p:nvPr/>
        </p:nvSpPr>
        <p:spPr bwMode="auto">
          <a:xfrm>
            <a:off x="395536" y="116632"/>
            <a:ext cx="6696744" cy="408623"/>
          </a:xfrm>
          <a:prstGeom prst="roundRect">
            <a:avLst/>
          </a:prstGeom>
          <a:solidFill>
            <a:srgbClr val="C00000"/>
          </a:solidFill>
          <a:ln w="9525">
            <a:noFill/>
            <a:miter lim="800000"/>
            <a:headEnd/>
            <a:tailEnd/>
          </a:ln>
          <a:effectLst/>
        </p:spPr>
        <p:txBody>
          <a:bodyPr wrap="square" anchor="ctr">
            <a:spAutoFit/>
          </a:bodyPr>
          <a:lstStyle/>
          <a:p>
            <a:r>
              <a:rPr lang="ja-JP" altLang="en-US" b="1" dirty="0">
                <a:solidFill>
                  <a:schemeClr val="bg1"/>
                </a:solidFill>
                <a:latin typeface="ＭＳ ゴシック" pitchFamily="49" charset="-128"/>
                <a:ea typeface="ＭＳ ゴシック" pitchFamily="49" charset="-128"/>
                <a:cs typeface="Arial" charset="0"/>
              </a:rPr>
              <a:t>　経験年数の短い者（未熟練労働者）の労働災害が４割以上</a:t>
            </a:r>
            <a:endParaRPr lang="ja-JP" altLang="en-US" b="1" dirty="0">
              <a:solidFill>
                <a:schemeClr val="bg1"/>
              </a:solidFill>
              <a:ea typeface="ＭＳ ゴシック" pitchFamily="49" charset="-128"/>
              <a:cs typeface="Arial" charset="0"/>
            </a:endParaRPr>
          </a:p>
        </p:txBody>
      </p:sp>
      <p:pic>
        <p:nvPicPr>
          <p:cNvPr id="11" name="図 10">
            <a:extLst>
              <a:ext uri="{FF2B5EF4-FFF2-40B4-BE49-F238E27FC236}">
                <a16:creationId xmlns:a16="http://schemas.microsoft.com/office/drawing/2014/main" xmlns="" id="{7CEA1D70-2E36-461C-B54E-3A0EF433C1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919" y="1484784"/>
            <a:ext cx="2974204" cy="2971230"/>
          </a:xfrm>
          <a:prstGeom prst="rect">
            <a:avLst/>
          </a:prstGeom>
        </p:spPr>
      </p:pic>
      <p:sp>
        <p:nvSpPr>
          <p:cNvPr id="16" name="線吹き出し 1 (枠付き) 2">
            <a:extLst>
              <a:ext uri="{FF2B5EF4-FFF2-40B4-BE49-F238E27FC236}">
                <a16:creationId xmlns:a16="http://schemas.microsoft.com/office/drawing/2014/main" xmlns="" id="{16EFF398-2F8A-463D-AFAB-7DED036D3947}"/>
              </a:ext>
            </a:extLst>
          </p:cNvPr>
          <p:cNvSpPr/>
          <p:nvPr/>
        </p:nvSpPr>
        <p:spPr>
          <a:xfrm>
            <a:off x="3480928" y="2368313"/>
            <a:ext cx="863021" cy="360362"/>
          </a:xfrm>
          <a:prstGeom prst="borderCallout1">
            <a:avLst>
              <a:gd name="adj1" fmla="val 18750"/>
              <a:gd name="adj2" fmla="val -8333"/>
              <a:gd name="adj3" fmla="val 104978"/>
              <a:gd name="adj4" fmla="val -28247"/>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anchor="ctr"/>
          <a:lstStyle/>
          <a:p>
            <a:pPr algn="ctr" fontAlgn="auto">
              <a:spcBef>
                <a:spcPts val="0"/>
              </a:spcBef>
              <a:spcAft>
                <a:spcPts val="0"/>
              </a:spcAft>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年未満</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23%</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線吹き出し 1 (枠付き) 22">
            <a:extLst>
              <a:ext uri="{FF2B5EF4-FFF2-40B4-BE49-F238E27FC236}">
                <a16:creationId xmlns:a16="http://schemas.microsoft.com/office/drawing/2014/main" xmlns="" id="{5E5DE7A7-3174-4AF7-94E7-F7CF7F4531D2}"/>
              </a:ext>
            </a:extLst>
          </p:cNvPr>
          <p:cNvSpPr/>
          <p:nvPr/>
        </p:nvSpPr>
        <p:spPr>
          <a:xfrm>
            <a:off x="2968516" y="4129326"/>
            <a:ext cx="863020" cy="354012"/>
          </a:xfrm>
          <a:prstGeom prst="borderCallout1">
            <a:avLst>
              <a:gd name="adj1" fmla="val 7271"/>
              <a:gd name="adj2" fmla="val 646"/>
              <a:gd name="adj3" fmla="val 39622"/>
              <a:gd name="adj4" fmla="val -50178"/>
            </a:avLst>
          </a:prstGeom>
          <a:noFill/>
          <a:ln w="12700" cmpd="sng">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72000" rIns="36000" anchor="ctr"/>
          <a:lstStyle/>
          <a:p>
            <a:pPr algn="ctr" fontAlgn="auto">
              <a:spcBef>
                <a:spcPts val="0"/>
              </a:spcBef>
              <a:spcAft>
                <a:spcPts val="0"/>
              </a:spcAft>
              <a:defRP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年未満</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fontAlgn="auto">
              <a:spcBef>
                <a:spcPts val="0"/>
              </a:spcBef>
              <a:spcAft>
                <a:spcPts val="0"/>
              </a:spcAft>
              <a:defRPr/>
            </a:pPr>
            <a:r>
              <a:rPr lang="en-US" altLang="ja-JP"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43%</a:t>
            </a:r>
            <a:endPar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8" name="図 17">
            <a:extLst>
              <a:ext uri="{FF2B5EF4-FFF2-40B4-BE49-F238E27FC236}">
                <a16:creationId xmlns:a16="http://schemas.microsoft.com/office/drawing/2014/main" xmlns="" id="{D88AAC6F-63F4-483C-82A8-ECCACC34B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9532" y="620688"/>
            <a:ext cx="3360940" cy="3085343"/>
          </a:xfrm>
          <a:prstGeom prst="rect">
            <a:avLst/>
          </a:prstGeom>
        </p:spPr>
      </p:pic>
      <p:pic>
        <p:nvPicPr>
          <p:cNvPr id="19" name="図 18">
            <a:extLst>
              <a:ext uri="{FF2B5EF4-FFF2-40B4-BE49-F238E27FC236}">
                <a16:creationId xmlns:a16="http://schemas.microsoft.com/office/drawing/2014/main" xmlns="" id="{7F67C469-29CD-4797-B0A1-56065AEE29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3683637"/>
            <a:ext cx="3671962" cy="2971230"/>
          </a:xfrm>
          <a:prstGeom prst="rect">
            <a:avLst/>
          </a:prstGeom>
        </p:spPr>
      </p:pic>
      <p:sp>
        <p:nvSpPr>
          <p:cNvPr id="20" name="テキスト ボックス 19">
            <a:extLst>
              <a:ext uri="{FF2B5EF4-FFF2-40B4-BE49-F238E27FC236}">
                <a16:creationId xmlns:a16="http://schemas.microsoft.com/office/drawing/2014/main" xmlns="" id="{A3040706-2C22-4EFC-82D3-0680F962680D}"/>
              </a:ext>
            </a:extLst>
          </p:cNvPr>
          <p:cNvSpPr txBox="1"/>
          <p:nvPr/>
        </p:nvSpPr>
        <p:spPr bwMode="auto">
          <a:xfrm>
            <a:off x="323528" y="620688"/>
            <a:ext cx="5136004" cy="810388"/>
          </a:xfrm>
          <a:prstGeom prst="rect">
            <a:avLst/>
          </a:prstGeom>
          <a:noFill/>
          <a:ln w="19050">
            <a:solidFill>
              <a:srgbClr val="FF0000"/>
            </a:solidFill>
          </a:ln>
        </p:spPr>
        <p:txBody>
          <a:bodyPr tIns="108000"/>
          <a:lstStyle/>
          <a:p>
            <a:pPr marL="182563" indent="-182563" fontAlgn="auto">
              <a:lnSpc>
                <a:spcPct val="125000"/>
              </a:lnSpc>
              <a:spcBef>
                <a:spcPts val="60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産廃業の労働災害を年齢階級割合にみると、経験年数</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が３年</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未満の者が、</a:t>
            </a:r>
            <a:r>
              <a:rPr lang="en-US" altLang="ja-JP" sz="1600" b="1" dirty="0" smtClean="0">
                <a:latin typeface="メイリオ" panose="020B0604030504040204" pitchFamily="50" charset="-128"/>
                <a:ea typeface="メイリオ" panose="020B0604030504040204" pitchFamily="50" charset="-128"/>
                <a:cs typeface="メイリオ" panose="020B0604030504040204" pitchFamily="50" charset="-128"/>
              </a:rPr>
              <a:t>43</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と多くを占めている。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xmlns="" id="{C7C5A3AE-E879-43C9-9782-B5358AAEE468}"/>
              </a:ext>
            </a:extLst>
          </p:cNvPr>
          <p:cNvSpPr txBox="1"/>
          <p:nvPr/>
        </p:nvSpPr>
        <p:spPr bwMode="auto">
          <a:xfrm>
            <a:off x="251520" y="4653136"/>
            <a:ext cx="4896098" cy="1800200"/>
          </a:xfrm>
          <a:prstGeom prst="rect">
            <a:avLst/>
          </a:prstGeom>
          <a:noFill/>
          <a:ln w="19050">
            <a:solidFill>
              <a:srgbClr val="FF0000"/>
            </a:solidFill>
          </a:ln>
        </p:spPr>
        <p:txBody>
          <a:bodyPr tIns="108000"/>
          <a:lstStyle/>
          <a:p>
            <a:pPr marL="182563" indent="-182563" algn="just" fontAlgn="auto">
              <a:lnSpc>
                <a:spcPct val="125000"/>
              </a:lnSpc>
              <a:spcBef>
                <a:spcPts val="60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未熟練労働者</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の災害を、事故の型で見ると「はさまれ・巻き込まれ」が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と最も多い。</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pPr marL="182563" indent="-182563" algn="just" fontAlgn="auto">
              <a:lnSpc>
                <a:spcPct val="125000"/>
              </a:lnSpc>
              <a:spcBef>
                <a:spcPts val="60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未熟練</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労働</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者</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の災害を、起因物で見ると、ダンプや</a:t>
            </a:r>
            <a:r>
              <a:rPr lang="ja-JP" altLang="en-US" sz="1600" b="1" dirty="0" smtClean="0">
                <a:latin typeface="メイリオ" panose="020B0604030504040204" pitchFamily="50" charset="-128"/>
                <a:ea typeface="メイリオ" panose="020B0604030504040204" pitchFamily="50" charset="-128"/>
                <a:cs typeface="メイリオ" panose="020B0604030504040204" pitchFamily="50" charset="-128"/>
              </a:rPr>
              <a:t>コンベヤーなど</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の「動力運搬機」によるものが</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32</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％と多い。　</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54255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anzeninfo.mhlw.go.jp/anzen/sai/image/sai13/sai13-920-43-1.gif">
            <a:extLst>
              <a:ext uri="{FF2B5EF4-FFF2-40B4-BE49-F238E27FC236}">
                <a16:creationId xmlns:a16="http://schemas.microsoft.com/office/drawing/2014/main" xmlns="" id="{E52CB117-D4EE-4941-AC6A-3FA9E17A6B6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5157192"/>
            <a:ext cx="1656600" cy="12424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anzeninfo.mhlw.go.jp/anzen/sai/image/sai16/sai16-118-45-1.jpg">
            <a:extLst>
              <a:ext uri="{FF2B5EF4-FFF2-40B4-BE49-F238E27FC236}">
                <a16:creationId xmlns:a16="http://schemas.microsoft.com/office/drawing/2014/main" xmlns="" id="{996D9B32-E074-4018-9829-BD487AAC7CB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3620" y="3429000"/>
            <a:ext cx="1643180" cy="123238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å´åç½å®³äºä¾ã¤ã©ã¹ã">
            <a:extLst>
              <a:ext uri="{FF2B5EF4-FFF2-40B4-BE49-F238E27FC236}">
                <a16:creationId xmlns:a16="http://schemas.microsoft.com/office/drawing/2014/main" xmlns="" id="{3408A6A4-70F4-4D29-97CA-A0D264CE0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382" y="3754471"/>
            <a:ext cx="1656601" cy="1242451"/>
          </a:xfrm>
          <a:prstGeom prst="rect">
            <a:avLst/>
          </a:prstGeom>
          <a:noFill/>
          <a:extLst>
            <a:ext uri="{909E8E84-426E-40DD-AFC4-6F175D3DCCD1}">
              <a14:hiddenFill xmlns:a14="http://schemas.microsoft.com/office/drawing/2010/main">
                <a:solidFill>
                  <a:srgbClr val="FFFFFF"/>
                </a:solidFill>
              </a14:hiddenFill>
            </a:ext>
          </a:extLst>
        </p:spPr>
      </p:pic>
      <p:sp>
        <p:nvSpPr>
          <p:cNvPr id="4" name="スライド番号プレースホルダ 3"/>
          <p:cNvSpPr>
            <a:spLocks noGrp="1"/>
          </p:cNvSpPr>
          <p:nvPr>
            <p:ph type="sldNum" sz="quarter" idx="12"/>
          </p:nvPr>
        </p:nvSpPr>
        <p:spPr>
          <a:xfrm>
            <a:off x="3491880" y="6448251"/>
            <a:ext cx="2133600" cy="365125"/>
          </a:xfrm>
        </p:spPr>
        <p:txBody>
          <a:bodyPr/>
          <a:lstStyle/>
          <a:p>
            <a:pPr algn="ctr"/>
            <a:fld id="{94AA4217-AB25-474B-8523-140E3806D2F1}" type="slidenum">
              <a:rPr kumimoji="1" lang="ja-JP" altLang="en-US" smtClean="0"/>
              <a:pPr algn="ctr"/>
              <a:t>8</a:t>
            </a:fld>
            <a:endParaRPr kumimoji="1" lang="ja-JP" altLang="en-US"/>
          </a:p>
        </p:txBody>
      </p:sp>
      <p:sp>
        <p:nvSpPr>
          <p:cNvPr id="5" name="Rectangle 10"/>
          <p:cNvSpPr>
            <a:spLocks noChangeArrowheads="1"/>
          </p:cNvSpPr>
          <p:nvPr/>
        </p:nvSpPr>
        <p:spPr bwMode="auto">
          <a:xfrm>
            <a:off x="404812" y="344488"/>
            <a:ext cx="6903491" cy="352425"/>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b="1" dirty="0">
                <a:solidFill>
                  <a:schemeClr val="bg1"/>
                </a:solidFill>
                <a:latin typeface="ＭＳ ゴシック" pitchFamily="49" charset="-128"/>
                <a:ea typeface="ＭＳ ゴシック" pitchFamily="49" charset="-128"/>
                <a:cs typeface="Arial" charset="0"/>
              </a:rPr>
              <a:t>ポイント２　「かもしれない」で危険を意識する！</a:t>
            </a:r>
            <a:endParaRPr lang="ja-JP" altLang="en-US" b="1" dirty="0">
              <a:solidFill>
                <a:schemeClr val="bg1"/>
              </a:solidFill>
              <a:ea typeface="ＭＳ ゴシック" pitchFamily="49" charset="-128"/>
              <a:cs typeface="Arial" charset="0"/>
            </a:endParaRPr>
          </a:p>
        </p:txBody>
      </p:sp>
      <p:sp>
        <p:nvSpPr>
          <p:cNvPr id="7" name="テキスト ボックス 18"/>
          <p:cNvSpPr txBox="1">
            <a:spLocks noChangeArrowheads="1"/>
          </p:cNvSpPr>
          <p:nvPr/>
        </p:nvSpPr>
        <p:spPr bwMode="auto">
          <a:xfrm>
            <a:off x="2886725" y="3175757"/>
            <a:ext cx="1753394" cy="400110"/>
          </a:xfrm>
          <a:prstGeom prst="rect">
            <a:avLst/>
          </a:prstGeom>
          <a:solidFill>
            <a:schemeClr val="bg1"/>
          </a:solidFill>
          <a:ln w="19050">
            <a:solidFill>
              <a:srgbClr val="0000CC"/>
            </a:solidFill>
            <a:prstDash val="sysDash"/>
            <a:miter lim="800000"/>
            <a:headEnd/>
            <a:tailEnd/>
          </a:ln>
        </p:spPr>
        <p:txBody>
          <a:bodyPr wrap="square" lIns="72000" rIns="36000">
            <a:spAutoFit/>
          </a:bodyPr>
          <a:lstStyle/>
          <a:p>
            <a:r>
              <a:rPr lang="ja-JP" altLang="en-US" sz="2000" b="1" dirty="0">
                <a:solidFill>
                  <a:srgbClr val="FF0000"/>
                </a:solidFill>
                <a:latin typeface="メイリオ" pitchFamily="50" charset="-128"/>
                <a:ea typeface="メイリオ" pitchFamily="50" charset="-128"/>
                <a:cs typeface="メイリオ" pitchFamily="50" charset="-128"/>
              </a:rPr>
              <a:t>かもしれない</a:t>
            </a:r>
          </a:p>
        </p:txBody>
      </p:sp>
      <p:sp>
        <p:nvSpPr>
          <p:cNvPr id="8" name="正方形/長方形 7"/>
          <p:cNvSpPr/>
          <p:nvPr/>
        </p:nvSpPr>
        <p:spPr>
          <a:xfrm>
            <a:off x="395536" y="954668"/>
            <a:ext cx="2952328" cy="507831"/>
          </a:xfrm>
          <a:prstGeom prst="rect">
            <a:avLst/>
          </a:prstGeom>
        </p:spPr>
        <p:txBody>
          <a:bodyPr wrap="square">
            <a:spAutoFit/>
          </a:bodyPr>
          <a:lstStyle/>
          <a:p>
            <a:pPr marL="182563" indent="-182563" fontAlgn="auto">
              <a:lnSpc>
                <a:spcPct val="150000"/>
              </a:lnSpc>
              <a:spcBef>
                <a:spcPts val="0"/>
              </a:spcBef>
              <a:spcAft>
                <a:spcPts val="0"/>
              </a:spcAft>
              <a:defRPr/>
            </a:pPr>
            <a:r>
              <a:rPr lang="en-US" altLang="ja-JP" dirty="0">
                <a:solidFill>
                  <a:srgbClr val="0000CC"/>
                </a:solidFill>
                <a:latin typeface="メイリオ" pitchFamily="50" charset="-128"/>
                <a:ea typeface="メイリオ" pitchFamily="50" charset="-128"/>
                <a:cs typeface="メイリオ" pitchFamily="50" charset="-128"/>
              </a:rPr>
              <a:t>【</a:t>
            </a:r>
            <a:r>
              <a:rPr lang="ja-JP" altLang="en-US" dirty="0">
                <a:solidFill>
                  <a:srgbClr val="0000CC"/>
                </a:solidFill>
                <a:latin typeface="メイリオ" pitchFamily="50" charset="-128"/>
                <a:ea typeface="メイリオ" pitchFamily="50" charset="-128"/>
                <a:cs typeface="メイリオ" pitchFamily="50" charset="-128"/>
              </a:rPr>
              <a:t>人の「かもしれない」</a:t>
            </a:r>
            <a:r>
              <a:rPr lang="en-US" altLang="ja-JP" dirty="0">
                <a:solidFill>
                  <a:srgbClr val="0000CC"/>
                </a:solidFill>
                <a:latin typeface="メイリオ" pitchFamily="50" charset="-128"/>
                <a:ea typeface="メイリオ" pitchFamily="50" charset="-128"/>
                <a:cs typeface="メイリオ" pitchFamily="50" charset="-128"/>
              </a:rPr>
              <a:t>】</a:t>
            </a:r>
          </a:p>
        </p:txBody>
      </p:sp>
      <p:sp>
        <p:nvSpPr>
          <p:cNvPr id="9" name="角丸四角形吹き出し 8"/>
          <p:cNvSpPr/>
          <p:nvPr/>
        </p:nvSpPr>
        <p:spPr>
          <a:xfrm>
            <a:off x="251520" y="1556792"/>
            <a:ext cx="2376263" cy="4458927"/>
          </a:xfrm>
          <a:prstGeom prst="wedgeRoundRectCallout">
            <a:avLst>
              <a:gd name="adj1" fmla="val 62203"/>
              <a:gd name="adj2" fmla="val -15917"/>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lIns="72000" rIns="36000" anchor="ctr"/>
          <a:lstStyle/>
          <a:p>
            <a:pPr fontAlgn="auto">
              <a:lnSpc>
                <a:spcPct val="150000"/>
              </a:lnSpc>
              <a:spcBef>
                <a:spcPts val="600"/>
              </a:spcBef>
              <a:spcAft>
                <a:spcPts val="0"/>
              </a:spcAft>
              <a:defRPr/>
            </a:pPr>
            <a:r>
              <a:rPr lang="ja-JP" altLang="en-US" sz="1600" b="1" dirty="0">
                <a:solidFill>
                  <a:schemeClr val="tx1"/>
                </a:solidFill>
                <a:latin typeface="+mn-ea"/>
              </a:rPr>
              <a:t>人は</a:t>
            </a:r>
            <a:endParaRPr lang="en-US" altLang="ja-JP" sz="1600" b="1" dirty="0">
              <a:solidFill>
                <a:schemeClr val="tx1"/>
              </a:solidFill>
              <a:latin typeface="+mn-ea"/>
            </a:endParaRPr>
          </a:p>
          <a:p>
            <a:pPr fontAlgn="auto">
              <a:lnSpc>
                <a:spcPct val="125000"/>
              </a:lnSpc>
              <a:spcBef>
                <a:spcPts val="60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落ちる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腰を痛める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ころぶ</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はさまれる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巻き込まれる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当たる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当てられる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やけどする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感電する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ガス中毒になる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酸欠になる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marL="266700" indent="-266700" fontAlgn="auto">
              <a:lnSpc>
                <a:spcPct val="125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有害物にやられる</a:t>
            </a:r>
          </a:p>
        </p:txBody>
      </p:sp>
      <p:sp>
        <p:nvSpPr>
          <p:cNvPr id="17" name="正方形/長方形 16">
            <a:extLst>
              <a:ext uri="{FF2B5EF4-FFF2-40B4-BE49-F238E27FC236}">
                <a16:creationId xmlns:a16="http://schemas.microsoft.com/office/drawing/2014/main" xmlns="" id="{6E92C248-D2CC-4FFB-941C-8C438422DA4D}"/>
              </a:ext>
            </a:extLst>
          </p:cNvPr>
          <p:cNvSpPr/>
          <p:nvPr/>
        </p:nvSpPr>
        <p:spPr>
          <a:xfrm>
            <a:off x="5445224" y="920552"/>
            <a:ext cx="3375248" cy="507831"/>
          </a:xfrm>
          <a:prstGeom prst="rect">
            <a:avLst/>
          </a:prstGeom>
        </p:spPr>
        <p:txBody>
          <a:bodyPr wrap="square">
            <a:spAutoFit/>
          </a:bodyPr>
          <a:lstStyle/>
          <a:p>
            <a:pPr marL="182563" indent="-182563" algn="just" fontAlgn="auto">
              <a:lnSpc>
                <a:spcPct val="150000"/>
              </a:lnSpc>
              <a:spcBef>
                <a:spcPts val="0"/>
              </a:spcBef>
              <a:spcAft>
                <a:spcPts val="0"/>
              </a:spcAft>
              <a:defRPr/>
            </a:pPr>
            <a:r>
              <a:rPr lang="en-US" altLang="ja-JP" dirty="0">
                <a:solidFill>
                  <a:srgbClr val="0000CC"/>
                </a:solidFill>
                <a:latin typeface="メイリオ" pitchFamily="50" charset="-128"/>
                <a:ea typeface="メイリオ" pitchFamily="50" charset="-128"/>
                <a:cs typeface="メイリオ" pitchFamily="50" charset="-128"/>
              </a:rPr>
              <a:t>【</a:t>
            </a:r>
            <a:r>
              <a:rPr lang="ja-JP" altLang="en-US" dirty="0">
                <a:solidFill>
                  <a:srgbClr val="0000CC"/>
                </a:solidFill>
                <a:latin typeface="メイリオ" pitchFamily="50" charset="-128"/>
                <a:ea typeface="メイリオ" pitchFamily="50" charset="-128"/>
                <a:cs typeface="メイリオ" pitchFamily="50" charset="-128"/>
              </a:rPr>
              <a:t>モノの「かもしれない」</a:t>
            </a:r>
            <a:r>
              <a:rPr lang="en-US" altLang="ja-JP" dirty="0">
                <a:solidFill>
                  <a:srgbClr val="0000CC"/>
                </a:solidFill>
                <a:latin typeface="メイリオ" pitchFamily="50" charset="-128"/>
                <a:ea typeface="メイリオ" pitchFamily="50" charset="-128"/>
                <a:cs typeface="メイリオ" pitchFamily="50" charset="-128"/>
              </a:rPr>
              <a:t>】</a:t>
            </a:r>
          </a:p>
        </p:txBody>
      </p:sp>
      <p:sp>
        <p:nvSpPr>
          <p:cNvPr id="18" name="角丸四角形吹き出し 21">
            <a:extLst>
              <a:ext uri="{FF2B5EF4-FFF2-40B4-BE49-F238E27FC236}">
                <a16:creationId xmlns:a16="http://schemas.microsoft.com/office/drawing/2014/main" xmlns="" id="{11C48E23-46A9-4918-A968-657074D262FF}"/>
              </a:ext>
            </a:extLst>
          </p:cNvPr>
          <p:cNvSpPr/>
          <p:nvPr/>
        </p:nvSpPr>
        <p:spPr>
          <a:xfrm>
            <a:off x="4789868" y="1585480"/>
            <a:ext cx="1654340" cy="4337050"/>
          </a:xfrm>
          <a:prstGeom prst="wedgeRoundRectCallout">
            <a:avLst>
              <a:gd name="adj1" fmla="val -62286"/>
              <a:gd name="adj2" fmla="val 2344"/>
              <a:gd name="adj3" fmla="val 16667"/>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lnSpc>
                <a:spcPct val="150000"/>
              </a:lnSpc>
              <a:spcBef>
                <a:spcPts val="0"/>
              </a:spcBef>
              <a:spcAft>
                <a:spcPts val="0"/>
              </a:spcAft>
              <a:defRPr/>
            </a:pPr>
            <a:r>
              <a:rPr lang="ja-JP" altLang="en-US" sz="1600" b="1" dirty="0">
                <a:solidFill>
                  <a:schemeClr val="tx1"/>
                </a:solidFill>
                <a:latin typeface="+mn-ea"/>
              </a:rPr>
              <a:t>モノは</a:t>
            </a:r>
            <a:endParaRPr lang="en-US" altLang="ja-JP" sz="1600" b="1" dirty="0">
              <a:solidFill>
                <a:schemeClr val="tx1"/>
              </a:solidFill>
              <a:latin typeface="+mn-ea"/>
            </a:endParaRPr>
          </a:p>
          <a:p>
            <a:pPr fontAlgn="auto">
              <a:lnSpc>
                <a:spcPct val="150000"/>
              </a:lnSpc>
              <a:spcBef>
                <a:spcPts val="60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動く</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回る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飛ぶ</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落ちる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抜ける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燃える</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倒れる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くずれる</a:t>
            </a:r>
            <a:endParaRPr lang="en-US" altLang="ja-JP" sz="1600" b="1"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爆発</a:t>
            </a:r>
            <a:endParaRPr lang="en-US" altLang="ja-JP"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a:p>
            <a:pPr fontAlgn="auto">
              <a:lnSpc>
                <a:spcPct val="150000"/>
              </a:lnSpc>
              <a:spcBef>
                <a:spcPts val="0"/>
              </a:spcBef>
              <a:spcAft>
                <a:spcPts val="0"/>
              </a:spcAft>
              <a:defRPr/>
            </a:pPr>
            <a:r>
              <a:rPr lang="ja-JP" altLang="en-US" sz="16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 漏れる</a:t>
            </a:r>
          </a:p>
        </p:txBody>
      </p:sp>
      <p:pic>
        <p:nvPicPr>
          <p:cNvPr id="2052" name="Picture 4" descr="http://anzeninfo.mhlw.go.jp/anzen/sai/image/sai18/sai18-02-47-1.gif">
            <a:extLst>
              <a:ext uri="{FF2B5EF4-FFF2-40B4-BE49-F238E27FC236}">
                <a16:creationId xmlns:a16="http://schemas.microsoft.com/office/drawing/2014/main" xmlns="" id="{1AEE1083-8F87-4F6D-BAD5-D5C655362DA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87824" y="1829739"/>
            <a:ext cx="1652295" cy="123922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a:extLst>
              <a:ext uri="{FF2B5EF4-FFF2-40B4-BE49-F238E27FC236}">
                <a16:creationId xmlns:a16="http://schemas.microsoft.com/office/drawing/2014/main" xmlns="" id="{1A38C743-0FCA-4E52-BF64-90F078B8B4FE}"/>
              </a:ext>
            </a:extLst>
          </p:cNvPr>
          <p:cNvPicPr>
            <a:picLocks noChangeAspect="1"/>
          </p:cNvPicPr>
          <p:nvPr/>
        </p:nvPicPr>
        <p:blipFill>
          <a:blip r:embed="rId7"/>
          <a:stretch>
            <a:fillRect/>
          </a:stretch>
        </p:blipFill>
        <p:spPr>
          <a:xfrm>
            <a:off x="6666668" y="1721038"/>
            <a:ext cx="1800201" cy="1350151"/>
          </a:xfrm>
          <a:prstGeom prst="rect">
            <a:avLst/>
          </a:prstGeom>
        </p:spPr>
      </p:pic>
      <p:pic>
        <p:nvPicPr>
          <p:cNvPr id="2056" name="Picture 8" descr="http://anzeninfo.mhlw.go.jp/anzen/sai/image/sai13/sai13-949-43-1.gif">
            <a:extLst>
              <a:ext uri="{FF2B5EF4-FFF2-40B4-BE49-F238E27FC236}">
                <a16:creationId xmlns:a16="http://schemas.microsoft.com/office/drawing/2014/main" xmlns="" id="{BCB18455-8B01-48A1-979E-25FD511355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88224" y="4873718"/>
            <a:ext cx="1800200" cy="1350150"/>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 xmlns:a16="http://schemas.microsoft.com/office/drawing/2014/main" id="{1D2471CB-90B6-4E62-A44B-C45B1F68EF59}"/>
              </a:ext>
            </a:extLst>
          </p:cNvPr>
          <p:cNvSpPr txBox="1"/>
          <p:nvPr/>
        </p:nvSpPr>
        <p:spPr>
          <a:xfrm>
            <a:off x="3061617" y="1721038"/>
            <a:ext cx="286247" cy="369332"/>
          </a:xfrm>
          <a:prstGeom prst="rect">
            <a:avLst/>
          </a:prstGeom>
          <a:noFill/>
        </p:spPr>
        <p:txBody>
          <a:bodyPr wrap="square" rtlCol="0">
            <a:spAutoFit/>
          </a:bodyPr>
          <a:lstStyle/>
          <a:p>
            <a:r>
              <a:rPr kumimoji="1" lang="ja-JP" altLang="en-US" dirty="0">
                <a:solidFill>
                  <a:srgbClr val="FF0000"/>
                </a:solidFill>
              </a:rPr>
              <a:t>①</a:t>
            </a:r>
          </a:p>
        </p:txBody>
      </p:sp>
      <p:sp>
        <p:nvSpPr>
          <p:cNvPr id="20" name="テキスト ボックス 19">
            <a:extLst>
              <a:ext uri="{FF2B5EF4-FFF2-40B4-BE49-F238E27FC236}">
                <a16:creationId xmlns="" xmlns:a16="http://schemas.microsoft.com/office/drawing/2014/main" id="{1D2471CB-90B6-4E62-A44B-C45B1F68EF59}"/>
              </a:ext>
            </a:extLst>
          </p:cNvPr>
          <p:cNvSpPr txBox="1"/>
          <p:nvPr/>
        </p:nvSpPr>
        <p:spPr>
          <a:xfrm>
            <a:off x="3059832" y="3560629"/>
            <a:ext cx="286247" cy="369332"/>
          </a:xfrm>
          <a:prstGeom prst="rect">
            <a:avLst/>
          </a:prstGeom>
          <a:noFill/>
        </p:spPr>
        <p:txBody>
          <a:bodyPr wrap="square" rtlCol="0">
            <a:spAutoFit/>
          </a:bodyPr>
          <a:lstStyle/>
          <a:p>
            <a:r>
              <a:rPr kumimoji="1" lang="ja-JP" altLang="en-US" dirty="0" smtClean="0">
                <a:solidFill>
                  <a:srgbClr val="FF0000"/>
                </a:solidFill>
              </a:rPr>
              <a:t>②</a:t>
            </a:r>
            <a:endParaRPr kumimoji="1" lang="ja-JP" altLang="en-US" dirty="0">
              <a:solidFill>
                <a:srgbClr val="FF0000"/>
              </a:solidFill>
            </a:endParaRPr>
          </a:p>
        </p:txBody>
      </p:sp>
      <p:sp>
        <p:nvSpPr>
          <p:cNvPr id="21" name="テキスト ボックス 20">
            <a:extLst>
              <a:ext uri="{FF2B5EF4-FFF2-40B4-BE49-F238E27FC236}">
                <a16:creationId xmlns="" xmlns:a16="http://schemas.microsoft.com/office/drawing/2014/main" id="{1D2471CB-90B6-4E62-A44B-C45B1F68EF59}"/>
              </a:ext>
            </a:extLst>
          </p:cNvPr>
          <p:cNvSpPr txBox="1"/>
          <p:nvPr/>
        </p:nvSpPr>
        <p:spPr>
          <a:xfrm>
            <a:off x="3074828" y="4972526"/>
            <a:ext cx="286247" cy="369332"/>
          </a:xfrm>
          <a:prstGeom prst="rect">
            <a:avLst/>
          </a:prstGeom>
          <a:noFill/>
        </p:spPr>
        <p:txBody>
          <a:bodyPr wrap="square" rtlCol="0">
            <a:spAutoFit/>
          </a:bodyPr>
          <a:lstStyle/>
          <a:p>
            <a:r>
              <a:rPr kumimoji="1" lang="ja-JP" altLang="en-US" dirty="0" smtClean="0">
                <a:solidFill>
                  <a:srgbClr val="FF0000"/>
                </a:solidFill>
              </a:rPr>
              <a:t>③</a:t>
            </a:r>
            <a:endParaRPr kumimoji="1" lang="ja-JP" altLang="en-US" dirty="0">
              <a:solidFill>
                <a:srgbClr val="FF0000"/>
              </a:solidFill>
            </a:endParaRPr>
          </a:p>
        </p:txBody>
      </p:sp>
      <p:sp>
        <p:nvSpPr>
          <p:cNvPr id="22" name="テキスト ボックス 21">
            <a:extLst>
              <a:ext uri="{FF2B5EF4-FFF2-40B4-BE49-F238E27FC236}">
                <a16:creationId xmlns="" xmlns:a16="http://schemas.microsoft.com/office/drawing/2014/main" id="{1D2471CB-90B6-4E62-A44B-C45B1F68EF59}"/>
              </a:ext>
            </a:extLst>
          </p:cNvPr>
          <p:cNvSpPr txBox="1"/>
          <p:nvPr/>
        </p:nvSpPr>
        <p:spPr>
          <a:xfrm>
            <a:off x="6666668" y="1428383"/>
            <a:ext cx="286247" cy="369332"/>
          </a:xfrm>
          <a:prstGeom prst="rect">
            <a:avLst/>
          </a:prstGeom>
          <a:noFill/>
        </p:spPr>
        <p:txBody>
          <a:bodyPr wrap="square" rtlCol="0">
            <a:spAutoFit/>
          </a:bodyPr>
          <a:lstStyle/>
          <a:p>
            <a:r>
              <a:rPr kumimoji="1" lang="ja-JP" altLang="en-US" dirty="0" smtClean="0">
                <a:solidFill>
                  <a:srgbClr val="FF0000"/>
                </a:solidFill>
              </a:rPr>
              <a:t>④</a:t>
            </a:r>
            <a:endParaRPr kumimoji="1" lang="ja-JP" altLang="en-US" dirty="0">
              <a:solidFill>
                <a:srgbClr val="FF0000"/>
              </a:solidFill>
            </a:endParaRPr>
          </a:p>
        </p:txBody>
      </p:sp>
      <p:sp>
        <p:nvSpPr>
          <p:cNvPr id="23" name="テキスト ボックス 22">
            <a:extLst>
              <a:ext uri="{FF2B5EF4-FFF2-40B4-BE49-F238E27FC236}">
                <a16:creationId xmlns="" xmlns:a16="http://schemas.microsoft.com/office/drawing/2014/main" id="{1D2471CB-90B6-4E62-A44B-C45B1F68EF59}"/>
              </a:ext>
            </a:extLst>
          </p:cNvPr>
          <p:cNvSpPr txBox="1"/>
          <p:nvPr/>
        </p:nvSpPr>
        <p:spPr>
          <a:xfrm>
            <a:off x="6623991" y="3244334"/>
            <a:ext cx="286247" cy="369332"/>
          </a:xfrm>
          <a:prstGeom prst="rect">
            <a:avLst/>
          </a:prstGeom>
          <a:noFill/>
        </p:spPr>
        <p:txBody>
          <a:bodyPr wrap="square" rtlCol="0">
            <a:spAutoFit/>
          </a:bodyPr>
          <a:lstStyle/>
          <a:p>
            <a:r>
              <a:rPr kumimoji="1" lang="ja-JP" altLang="en-US" dirty="0" smtClean="0">
                <a:solidFill>
                  <a:srgbClr val="FF0000"/>
                </a:solidFill>
              </a:rPr>
              <a:t>⑤</a:t>
            </a:r>
            <a:endParaRPr kumimoji="1" lang="ja-JP" altLang="en-US" dirty="0">
              <a:solidFill>
                <a:srgbClr val="FF0000"/>
              </a:solidFill>
            </a:endParaRPr>
          </a:p>
        </p:txBody>
      </p:sp>
      <p:sp>
        <p:nvSpPr>
          <p:cNvPr id="24" name="テキスト ボックス 23">
            <a:extLst>
              <a:ext uri="{FF2B5EF4-FFF2-40B4-BE49-F238E27FC236}">
                <a16:creationId xmlns="" xmlns:a16="http://schemas.microsoft.com/office/drawing/2014/main" id="{1D2471CB-90B6-4E62-A44B-C45B1F68EF59}"/>
              </a:ext>
            </a:extLst>
          </p:cNvPr>
          <p:cNvSpPr txBox="1"/>
          <p:nvPr/>
        </p:nvSpPr>
        <p:spPr>
          <a:xfrm>
            <a:off x="6623991" y="4848445"/>
            <a:ext cx="286247" cy="369332"/>
          </a:xfrm>
          <a:prstGeom prst="rect">
            <a:avLst/>
          </a:prstGeom>
          <a:noFill/>
        </p:spPr>
        <p:txBody>
          <a:bodyPr wrap="square" rtlCol="0">
            <a:spAutoFit/>
          </a:bodyPr>
          <a:lstStyle/>
          <a:p>
            <a:r>
              <a:rPr kumimoji="1" lang="ja-JP" altLang="en-US" dirty="0" smtClean="0">
                <a:solidFill>
                  <a:srgbClr val="FF0000"/>
                </a:solidFill>
              </a:rPr>
              <a:t>⑥</a:t>
            </a:r>
            <a:endParaRPr kumimoji="1" lang="ja-JP" altLang="en-US"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mhu\SkyDrive\00ToDo_H30年\A_林災防ｲﾝｽﾄ20180712\H30 年new\フルハーネス.jpg">
            <a:extLst>
              <a:ext uri="{FF2B5EF4-FFF2-40B4-BE49-F238E27FC236}">
                <a16:creationId xmlns:a16="http://schemas.microsoft.com/office/drawing/2014/main" xmlns="" id="{CD39E54E-BF9E-43B5-ACFE-FF891A590B6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4219731"/>
            <a:ext cx="4068526" cy="244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図 2">
            <a:extLst>
              <a:ext uri="{FF2B5EF4-FFF2-40B4-BE49-F238E27FC236}">
                <a16:creationId xmlns:a16="http://schemas.microsoft.com/office/drawing/2014/main" xmlns="" id="{B332F91D-967F-49DE-90E0-C1C132BF69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9872" y="1196752"/>
            <a:ext cx="1757255" cy="3918618"/>
          </a:xfrm>
          <a:prstGeom prst="rect">
            <a:avLst/>
          </a:prstGeom>
        </p:spPr>
      </p:pic>
      <p:sp>
        <p:nvSpPr>
          <p:cNvPr id="9" name="Rectangle 10">
            <a:extLst>
              <a:ext uri="{FF2B5EF4-FFF2-40B4-BE49-F238E27FC236}">
                <a16:creationId xmlns:a16="http://schemas.microsoft.com/office/drawing/2014/main" xmlns="" id="{FFF87B68-49BE-48BF-83D2-B4153D30BA3F}"/>
              </a:ext>
            </a:extLst>
          </p:cNvPr>
          <p:cNvSpPr>
            <a:spLocks noChangeArrowheads="1"/>
          </p:cNvSpPr>
          <p:nvPr/>
        </p:nvSpPr>
        <p:spPr bwMode="auto">
          <a:xfrm>
            <a:off x="404664" y="260648"/>
            <a:ext cx="6183560" cy="420216"/>
          </a:xfrm>
          <a:prstGeom prst="roundRect">
            <a:avLst/>
          </a:prstGeom>
          <a:solidFill>
            <a:schemeClr val="accent2">
              <a:lumMod val="75000"/>
            </a:schemeClr>
          </a:solidFill>
          <a:ln w="9525">
            <a:noFill/>
            <a:miter lim="800000"/>
            <a:headEnd/>
            <a:tailEnd/>
          </a:ln>
          <a:effectLst/>
        </p:spPr>
        <p:txBody>
          <a:bodyPr anchor="ctr"/>
          <a:lstStyle/>
          <a:p>
            <a:pPr algn="just">
              <a:lnSpc>
                <a:spcPct val="125000"/>
              </a:lnSpc>
            </a:pPr>
            <a:r>
              <a:rPr lang="ja-JP" altLang="en-US" b="1" dirty="0">
                <a:solidFill>
                  <a:schemeClr val="bg1"/>
                </a:solidFill>
                <a:latin typeface="ＭＳ ゴシック" pitchFamily="49" charset="-128"/>
                <a:ea typeface="ＭＳ ゴシック" pitchFamily="49" charset="-128"/>
                <a:cs typeface="Arial" charset="0"/>
              </a:rPr>
              <a:t>ポイント３　安全な作業は正しい服装から！</a:t>
            </a:r>
            <a:endParaRPr lang="ja-JP" altLang="en-US" b="1" dirty="0">
              <a:solidFill>
                <a:schemeClr val="bg1"/>
              </a:solidFill>
              <a:ea typeface="ＭＳ ゴシック" pitchFamily="49" charset="-128"/>
              <a:cs typeface="Arial" charset="0"/>
            </a:endParaRPr>
          </a:p>
        </p:txBody>
      </p:sp>
      <p:sp>
        <p:nvSpPr>
          <p:cNvPr id="6" name="テキスト ボックス 5">
            <a:extLst>
              <a:ext uri="{FF2B5EF4-FFF2-40B4-BE49-F238E27FC236}">
                <a16:creationId xmlns:a16="http://schemas.microsoft.com/office/drawing/2014/main" xmlns="" id="{39E1159D-069D-442B-8D13-2450DCB8CACB}"/>
              </a:ext>
            </a:extLst>
          </p:cNvPr>
          <p:cNvSpPr txBox="1"/>
          <p:nvPr/>
        </p:nvSpPr>
        <p:spPr>
          <a:xfrm>
            <a:off x="5433508" y="1052736"/>
            <a:ext cx="3404814" cy="830997"/>
          </a:xfrm>
          <a:prstGeom prst="rect">
            <a:avLst/>
          </a:prstGeom>
          <a:noFill/>
        </p:spPr>
        <p:txBody>
          <a:bodyPr wrap="square" rtlCol="0">
            <a:spAutoFit/>
          </a:bodyPr>
          <a:lstStyle/>
          <a:p>
            <a:pPr marL="87313" indent="-87313"/>
            <a:r>
              <a:rPr kumimoji="1" lang="ja-JP" altLang="en-US" sz="1600" dirty="0"/>
              <a:t>・保護帽を着用し、あごひもをしっかり締めているか（タオル等の上からの着用禁止）</a:t>
            </a:r>
          </a:p>
        </p:txBody>
      </p:sp>
      <p:sp>
        <p:nvSpPr>
          <p:cNvPr id="16" name="テキスト ボックス 15">
            <a:extLst>
              <a:ext uri="{FF2B5EF4-FFF2-40B4-BE49-F238E27FC236}">
                <a16:creationId xmlns:a16="http://schemas.microsoft.com/office/drawing/2014/main" xmlns="" id="{42141FD2-61C2-4922-BE19-B25DD49D71E3}"/>
              </a:ext>
            </a:extLst>
          </p:cNvPr>
          <p:cNvSpPr txBox="1"/>
          <p:nvPr/>
        </p:nvSpPr>
        <p:spPr>
          <a:xfrm>
            <a:off x="5415658" y="1916832"/>
            <a:ext cx="3048980" cy="338554"/>
          </a:xfrm>
          <a:prstGeom prst="rect">
            <a:avLst/>
          </a:prstGeom>
          <a:noFill/>
        </p:spPr>
        <p:txBody>
          <a:bodyPr wrap="square" rtlCol="0">
            <a:spAutoFit/>
          </a:bodyPr>
          <a:lstStyle/>
          <a:p>
            <a:r>
              <a:rPr kumimoji="1" lang="ja-JP" altLang="en-US" sz="1600" dirty="0"/>
              <a:t>・手ぬぐいを首に巻いていないか</a:t>
            </a:r>
          </a:p>
        </p:txBody>
      </p:sp>
      <p:sp>
        <p:nvSpPr>
          <p:cNvPr id="17" name="テキスト ボックス 16">
            <a:extLst>
              <a:ext uri="{FF2B5EF4-FFF2-40B4-BE49-F238E27FC236}">
                <a16:creationId xmlns:a16="http://schemas.microsoft.com/office/drawing/2014/main" xmlns="" id="{83C33FA3-BECD-4F5C-9A81-E3A02A35FD7D}"/>
              </a:ext>
            </a:extLst>
          </p:cNvPr>
          <p:cNvSpPr txBox="1"/>
          <p:nvPr/>
        </p:nvSpPr>
        <p:spPr>
          <a:xfrm>
            <a:off x="5415658" y="2348880"/>
            <a:ext cx="3404814" cy="338554"/>
          </a:xfrm>
          <a:prstGeom prst="rect">
            <a:avLst/>
          </a:prstGeom>
          <a:noFill/>
        </p:spPr>
        <p:txBody>
          <a:bodyPr wrap="square" rtlCol="0">
            <a:spAutoFit/>
          </a:bodyPr>
          <a:lstStyle/>
          <a:p>
            <a:r>
              <a:rPr kumimoji="1" lang="ja-JP" altLang="en-US" sz="1600" dirty="0"/>
              <a:t>・作業服にほころびや、破れはないか</a:t>
            </a:r>
          </a:p>
        </p:txBody>
      </p:sp>
      <p:sp>
        <p:nvSpPr>
          <p:cNvPr id="25" name="テキスト ボックス 24">
            <a:extLst>
              <a:ext uri="{FF2B5EF4-FFF2-40B4-BE49-F238E27FC236}">
                <a16:creationId xmlns:a16="http://schemas.microsoft.com/office/drawing/2014/main" xmlns="" id="{0E1E5B42-BA69-47A5-A0F8-E279A5492B03}"/>
              </a:ext>
            </a:extLst>
          </p:cNvPr>
          <p:cNvSpPr txBox="1"/>
          <p:nvPr/>
        </p:nvSpPr>
        <p:spPr>
          <a:xfrm>
            <a:off x="5415658" y="2708920"/>
            <a:ext cx="2757364" cy="338554"/>
          </a:xfrm>
          <a:prstGeom prst="rect">
            <a:avLst/>
          </a:prstGeom>
          <a:noFill/>
        </p:spPr>
        <p:txBody>
          <a:bodyPr wrap="square" rtlCol="0">
            <a:spAutoFit/>
          </a:bodyPr>
          <a:lstStyle/>
          <a:p>
            <a:r>
              <a:rPr kumimoji="1" lang="ja-JP" altLang="en-US" sz="1600" dirty="0"/>
              <a:t>・そで口はまとまっているか</a:t>
            </a:r>
          </a:p>
        </p:txBody>
      </p:sp>
      <p:sp>
        <p:nvSpPr>
          <p:cNvPr id="26" name="テキスト ボックス 25">
            <a:extLst>
              <a:ext uri="{FF2B5EF4-FFF2-40B4-BE49-F238E27FC236}">
                <a16:creationId xmlns:a16="http://schemas.microsoft.com/office/drawing/2014/main" xmlns="" id="{1A9A6FA5-1D03-4250-8245-CDB321D02420}"/>
              </a:ext>
            </a:extLst>
          </p:cNvPr>
          <p:cNvSpPr txBox="1"/>
          <p:nvPr/>
        </p:nvSpPr>
        <p:spPr>
          <a:xfrm>
            <a:off x="5433508" y="3140968"/>
            <a:ext cx="3242948" cy="830997"/>
          </a:xfrm>
          <a:prstGeom prst="rect">
            <a:avLst/>
          </a:prstGeom>
          <a:noFill/>
        </p:spPr>
        <p:txBody>
          <a:bodyPr wrap="square" rtlCol="0">
            <a:spAutoFit/>
          </a:bodyPr>
          <a:lstStyle/>
          <a:p>
            <a:pPr marL="87313" indent="-87313"/>
            <a:r>
              <a:rPr kumimoji="1" lang="ja-JP" altLang="en-US" sz="1600" dirty="0"/>
              <a:t>・安全帯を装着しているか（</a:t>
            </a:r>
            <a:r>
              <a:rPr kumimoji="1" lang="en-US" altLang="ja-JP" sz="1600" dirty="0"/>
              <a:t>2</a:t>
            </a:r>
            <a:r>
              <a:rPr kumimoji="1" lang="ja-JP" altLang="en-US" sz="1600" dirty="0" err="1"/>
              <a:t>ｍ</a:t>
            </a:r>
            <a:r>
              <a:rPr kumimoji="1" lang="ja-JP" altLang="en-US" sz="1600" dirty="0"/>
              <a:t>以上の高所では安全帯を使用しているか）</a:t>
            </a:r>
          </a:p>
        </p:txBody>
      </p:sp>
      <p:sp>
        <p:nvSpPr>
          <p:cNvPr id="27" name="角丸四角形 4">
            <a:extLst>
              <a:ext uri="{FF2B5EF4-FFF2-40B4-BE49-F238E27FC236}">
                <a16:creationId xmlns:a16="http://schemas.microsoft.com/office/drawing/2014/main" xmlns="" id="{7BD35902-AC3F-441F-9CCB-BC39C907A891}"/>
              </a:ext>
            </a:extLst>
          </p:cNvPr>
          <p:cNvSpPr/>
          <p:nvPr/>
        </p:nvSpPr>
        <p:spPr>
          <a:xfrm>
            <a:off x="223930" y="836713"/>
            <a:ext cx="3102236" cy="3312368"/>
          </a:xfrm>
          <a:prstGeom prst="roundRect">
            <a:avLst>
              <a:gd name="adj" fmla="val 6903"/>
            </a:avLst>
          </a:prstGeom>
          <a:no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marL="361950" indent="-361950" algn="just" fontAlgn="auto">
              <a:spcBef>
                <a:spcPts val="400"/>
              </a:spcBef>
              <a:spcAft>
                <a:spcPts val="0"/>
              </a:spcAft>
              <a:defRPr/>
            </a:pPr>
            <a:r>
              <a:rPr lang="en-US" altLang="ja-JP"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保護帽は正しく着用</a:t>
            </a:r>
            <a:r>
              <a:rPr lang="en-US" altLang="ja-JP" sz="15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rPr>
              <a:t>】</a:t>
            </a: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・あごひも、ゆるみ、あみだかぶりのチェック</a:t>
            </a:r>
            <a:endParaRPr lang="en-US" altLang="ja-JP" sz="1500" dirty="0">
              <a:solidFill>
                <a:schemeClr val="tx1"/>
              </a:solidFill>
              <a:latin typeface="メイリオ" pitchFamily="50" charset="-128"/>
              <a:ea typeface="メイリオ" pitchFamily="50" charset="-128"/>
              <a:cs typeface="メイリオ" pitchFamily="50" charset="-128"/>
            </a:endParaRP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・古いもの、傷ついていないことの確認</a:t>
            </a:r>
            <a:endParaRPr lang="en-US" altLang="ja-JP" sz="1500" dirty="0">
              <a:solidFill>
                <a:schemeClr val="tx1"/>
              </a:solidFill>
              <a:latin typeface="メイリオ" pitchFamily="50" charset="-128"/>
              <a:ea typeface="メイリオ" pitchFamily="50" charset="-128"/>
              <a:cs typeface="メイリオ" pitchFamily="50" charset="-128"/>
            </a:endParaRP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・基本は墜落時保護用</a:t>
            </a:r>
            <a:endParaRPr lang="en-US" altLang="ja-JP" sz="1500" dirty="0">
              <a:solidFill>
                <a:schemeClr val="tx1"/>
              </a:solidFill>
              <a:latin typeface="メイリオ" pitchFamily="50" charset="-128"/>
              <a:ea typeface="メイリオ" pitchFamily="50" charset="-128"/>
              <a:cs typeface="メイリオ" pitchFamily="50" charset="-128"/>
            </a:endParaRPr>
          </a:p>
          <a:p>
            <a:pPr marL="182563" lvl="0" indent="-182563" algn="just" fontAlgn="auto">
              <a:spcBef>
                <a:spcPts val="1200"/>
              </a:spcBef>
              <a:spcAft>
                <a:spcPts val="0"/>
              </a:spcAft>
              <a:defRPr/>
            </a:pPr>
            <a:r>
              <a:rPr kumimoji="0" lang="en-US" altLang="ja-JP" sz="1500" dirty="0">
                <a:solidFill>
                  <a:srgbClr val="C00000"/>
                </a:solidFill>
                <a:latin typeface="メイリオ" pitchFamily="50" charset="-128"/>
                <a:ea typeface="メイリオ" pitchFamily="50" charset="-128"/>
                <a:cs typeface="メイリオ" pitchFamily="50" charset="-128"/>
              </a:rPr>
              <a:t>【</a:t>
            </a:r>
            <a:r>
              <a:rPr kumimoji="0" lang="ja-JP" altLang="en-US" sz="1500" dirty="0">
                <a:solidFill>
                  <a:srgbClr val="C00000"/>
                </a:solidFill>
                <a:latin typeface="メイリオ" pitchFamily="50" charset="-128"/>
                <a:ea typeface="メイリオ" pitchFamily="50" charset="-128"/>
                <a:cs typeface="メイリオ" pitchFamily="50" charset="-128"/>
              </a:rPr>
              <a:t>安全帯</a:t>
            </a:r>
            <a:r>
              <a:rPr kumimoji="0" lang="en-US" altLang="ja-JP" sz="1500" dirty="0">
                <a:solidFill>
                  <a:srgbClr val="FF0000"/>
                </a:solidFill>
                <a:latin typeface="メイリオ" pitchFamily="50" charset="-128"/>
                <a:ea typeface="メイリオ" pitchFamily="50" charset="-128"/>
                <a:cs typeface="メイリオ" pitchFamily="50" charset="-128"/>
              </a:rPr>
              <a:t>※</a:t>
            </a:r>
            <a:r>
              <a:rPr kumimoji="0" lang="ja-JP" altLang="en-US" sz="1500" dirty="0">
                <a:solidFill>
                  <a:srgbClr val="C00000"/>
                </a:solidFill>
                <a:latin typeface="メイリオ" pitchFamily="50" charset="-128"/>
                <a:ea typeface="メイリオ" pitchFamily="50" charset="-128"/>
                <a:cs typeface="メイリオ" pitchFamily="50" charset="-128"/>
              </a:rPr>
              <a:t>は正しく使用</a:t>
            </a:r>
            <a:r>
              <a:rPr kumimoji="0" lang="en-US" altLang="ja-JP" sz="1500" dirty="0">
                <a:solidFill>
                  <a:srgbClr val="C00000"/>
                </a:solidFill>
                <a:latin typeface="メイリオ" pitchFamily="50" charset="-128"/>
                <a:ea typeface="メイリオ" pitchFamily="50" charset="-128"/>
                <a:cs typeface="メイリオ" pitchFamily="50" charset="-128"/>
              </a:rPr>
              <a:t>】</a:t>
            </a: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・高所作業で、安全帯取り付け設備のある場合は必ず使用</a:t>
            </a: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・フックを掛ける位置は、安全帯のある腰の位置よりも上に</a:t>
            </a:r>
          </a:p>
          <a:p>
            <a:pPr marL="182563" indent="-182563" algn="just" fontAlgn="auto">
              <a:spcBef>
                <a:spcPts val="400"/>
              </a:spcBef>
              <a:spcAft>
                <a:spcPts val="0"/>
              </a:spcAft>
              <a:defRPr/>
            </a:pPr>
            <a:r>
              <a:rPr lang="ja-JP" altLang="en-US" sz="1500" dirty="0">
                <a:solidFill>
                  <a:schemeClr val="tx1"/>
                </a:solidFill>
                <a:latin typeface="メイリオ" pitchFamily="50" charset="-128"/>
                <a:ea typeface="メイリオ" pitchFamily="50" charset="-128"/>
                <a:cs typeface="メイリオ" pitchFamily="50" charset="-128"/>
              </a:rPr>
              <a:t>・原則フルハーネス型。</a:t>
            </a:r>
          </a:p>
        </p:txBody>
      </p:sp>
      <p:sp>
        <p:nvSpPr>
          <p:cNvPr id="28" name="テキスト ボックス 27">
            <a:extLst>
              <a:ext uri="{FF2B5EF4-FFF2-40B4-BE49-F238E27FC236}">
                <a16:creationId xmlns:a16="http://schemas.microsoft.com/office/drawing/2014/main" xmlns="" id="{54CBAE74-727F-4582-9ECE-A691A31062A8}"/>
              </a:ext>
            </a:extLst>
          </p:cNvPr>
          <p:cNvSpPr txBox="1"/>
          <p:nvPr/>
        </p:nvSpPr>
        <p:spPr>
          <a:xfrm>
            <a:off x="5292080" y="5469612"/>
            <a:ext cx="3404814" cy="584775"/>
          </a:xfrm>
          <a:prstGeom prst="rect">
            <a:avLst/>
          </a:prstGeom>
          <a:noFill/>
        </p:spPr>
        <p:txBody>
          <a:bodyPr wrap="square" rtlCol="0">
            <a:spAutoFit/>
          </a:bodyPr>
          <a:lstStyle/>
          <a:p>
            <a:pPr marL="87313" indent="-87313"/>
            <a:r>
              <a:rPr kumimoji="1" lang="en-US" altLang="ja-JP" sz="1600" dirty="0">
                <a:solidFill>
                  <a:srgbClr val="FF0000"/>
                </a:solidFill>
              </a:rPr>
              <a:t>※</a:t>
            </a:r>
            <a:r>
              <a:rPr kumimoji="1" lang="en-US" altLang="ja-JP" sz="1600" dirty="0"/>
              <a:t> </a:t>
            </a:r>
            <a:r>
              <a:rPr kumimoji="1" lang="ja-JP" altLang="en-US" sz="1600" dirty="0"/>
              <a:t>「安全帯」の名称は法令改正で</a:t>
            </a:r>
            <a:endParaRPr kumimoji="1" lang="en-US" altLang="ja-JP" sz="1600" dirty="0"/>
          </a:p>
          <a:p>
            <a:pPr marL="87313" indent="-87313"/>
            <a:r>
              <a:rPr kumimoji="1" lang="ja-JP" altLang="en-US" sz="1600" dirty="0" smtClean="0"/>
              <a:t>「</a:t>
            </a:r>
            <a:r>
              <a:rPr lang="ja-JP" altLang="en-US" sz="1600" dirty="0"/>
              <a:t>墜落</a:t>
            </a:r>
            <a:r>
              <a:rPr kumimoji="1" lang="ja-JP" altLang="en-US" sz="1600" dirty="0" smtClean="0"/>
              <a:t>制止用</a:t>
            </a:r>
            <a:r>
              <a:rPr kumimoji="1" lang="ja-JP" altLang="en-US" sz="1600" dirty="0"/>
              <a:t>器具」</a:t>
            </a:r>
            <a:r>
              <a:rPr kumimoji="1" lang="ja-JP" altLang="en-US" sz="1600" dirty="0" smtClean="0"/>
              <a:t>に変更されている。</a:t>
            </a:r>
            <a:endParaRPr kumimoji="1" lang="ja-JP" altLang="en-US" sz="1600" dirty="0"/>
          </a:p>
        </p:txBody>
      </p:sp>
      <p:cxnSp>
        <p:nvCxnSpPr>
          <p:cNvPr id="12" name="直線矢印コネクタ 11">
            <a:extLst>
              <a:ext uri="{FF2B5EF4-FFF2-40B4-BE49-F238E27FC236}">
                <a16:creationId xmlns:a16="http://schemas.microsoft.com/office/drawing/2014/main" xmlns="" id="{6B6CB1FD-91A9-4478-B9A8-EC55DFD0004B}"/>
              </a:ext>
            </a:extLst>
          </p:cNvPr>
          <p:cNvCxnSpPr>
            <a:cxnSpLocks/>
          </p:cNvCxnSpPr>
          <p:nvPr/>
        </p:nvCxnSpPr>
        <p:spPr>
          <a:xfrm flipH="1">
            <a:off x="4860032" y="1268760"/>
            <a:ext cx="573476" cy="144016"/>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xmlns="" id="{ECDCB074-3E9E-414B-947F-12E31BCD4CDA}"/>
              </a:ext>
            </a:extLst>
          </p:cNvPr>
          <p:cNvCxnSpPr>
            <a:cxnSpLocks/>
          </p:cNvCxnSpPr>
          <p:nvPr/>
        </p:nvCxnSpPr>
        <p:spPr>
          <a:xfrm flipH="1">
            <a:off x="5004048" y="2060848"/>
            <a:ext cx="42946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xmlns="" id="{BA7ABA89-15AC-4836-B9CF-265F07F99F9B}"/>
              </a:ext>
            </a:extLst>
          </p:cNvPr>
          <p:cNvCxnSpPr>
            <a:cxnSpLocks/>
          </p:cNvCxnSpPr>
          <p:nvPr/>
        </p:nvCxnSpPr>
        <p:spPr>
          <a:xfrm flipH="1">
            <a:off x="5253508" y="249289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xmlns="" id="{EC66725C-9738-4D11-8F32-A6FDE53C8C3E}"/>
              </a:ext>
            </a:extLst>
          </p:cNvPr>
          <p:cNvCxnSpPr>
            <a:cxnSpLocks/>
          </p:cNvCxnSpPr>
          <p:nvPr/>
        </p:nvCxnSpPr>
        <p:spPr>
          <a:xfrm flipH="1">
            <a:off x="5253508" y="2852936"/>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xmlns="" id="{3CC7527A-FFF7-4B01-BCE8-3F08102A572B}"/>
              </a:ext>
            </a:extLst>
          </p:cNvPr>
          <p:cNvCxnSpPr>
            <a:cxnSpLocks/>
          </p:cNvCxnSpPr>
          <p:nvPr/>
        </p:nvCxnSpPr>
        <p:spPr>
          <a:xfrm flipH="1">
            <a:off x="5253508" y="3284984"/>
            <a:ext cx="180000" cy="0"/>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xmlns="" id="{2C8F98F6-FE74-4DD0-8EEB-B6C26244A22C}"/>
              </a:ext>
            </a:extLst>
          </p:cNvPr>
          <p:cNvSpPr txBox="1"/>
          <p:nvPr/>
        </p:nvSpPr>
        <p:spPr>
          <a:xfrm>
            <a:off x="5508104" y="4428401"/>
            <a:ext cx="3242948" cy="338554"/>
          </a:xfrm>
          <a:prstGeom prst="rect">
            <a:avLst/>
          </a:prstGeom>
          <a:noFill/>
        </p:spPr>
        <p:txBody>
          <a:bodyPr wrap="square" rtlCol="0">
            <a:spAutoFit/>
          </a:bodyPr>
          <a:lstStyle/>
          <a:p>
            <a:pPr marL="87313" indent="-87313"/>
            <a:r>
              <a:rPr kumimoji="1" lang="ja-JP" altLang="en-US" sz="1600" dirty="0"/>
              <a:t>・安全</a:t>
            </a:r>
            <a:r>
              <a:rPr kumimoji="1" lang="ja-JP" altLang="en-US" sz="1600" dirty="0" smtClean="0"/>
              <a:t>靴を</a:t>
            </a:r>
            <a:r>
              <a:rPr kumimoji="1" lang="ja-JP" altLang="en-US" sz="1600" dirty="0"/>
              <a:t>履いているか</a:t>
            </a:r>
            <a:endParaRPr kumimoji="1" lang="en-US" altLang="ja-JP" sz="1600" dirty="0"/>
          </a:p>
        </p:txBody>
      </p:sp>
      <p:cxnSp>
        <p:nvCxnSpPr>
          <p:cNvPr id="37" name="直線矢印コネクタ 36">
            <a:extLst>
              <a:ext uri="{FF2B5EF4-FFF2-40B4-BE49-F238E27FC236}">
                <a16:creationId xmlns:a16="http://schemas.microsoft.com/office/drawing/2014/main" xmlns="" id="{E1627573-6236-4BB7-BB03-EA21B23CC5AD}"/>
              </a:ext>
            </a:extLst>
          </p:cNvPr>
          <p:cNvCxnSpPr>
            <a:cxnSpLocks/>
          </p:cNvCxnSpPr>
          <p:nvPr/>
        </p:nvCxnSpPr>
        <p:spPr>
          <a:xfrm flipH="1">
            <a:off x="5145476" y="4657492"/>
            <a:ext cx="288032" cy="60258"/>
          </a:xfrm>
          <a:prstGeom prst="straightConnector1">
            <a:avLst/>
          </a:prstGeom>
          <a:ln w="1905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a:xfrm>
            <a:off x="3590528" y="6448251"/>
            <a:ext cx="2133600" cy="365125"/>
          </a:xfrm>
        </p:spPr>
        <p:txBody>
          <a:bodyPr/>
          <a:lstStyle/>
          <a:p>
            <a:pPr algn="ctr"/>
            <a:fld id="{94AA4217-AB25-474B-8523-140E3806D2F1}" type="slidenum">
              <a:rPr kumimoji="1" lang="ja-JP" altLang="en-US" smtClean="0"/>
              <a:pPr algn="ctr"/>
              <a:t>9</a:t>
            </a:fld>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11833</TotalTime>
  <Words>1858</Words>
  <Application>Microsoft Office PowerPoint</Application>
  <PresentationFormat>画面に合わせる (4:3)</PresentationFormat>
  <Paragraphs>402</Paragraphs>
  <Slides>29</Slides>
  <Notes>6</Notes>
  <HiddenSlides>0</HiddenSlides>
  <MMClips>0</MMClips>
  <ScaleCrop>false</ScaleCrop>
  <HeadingPairs>
    <vt:vector size="4" baseType="variant">
      <vt:variant>
        <vt:lpstr>テーマ</vt:lpstr>
      </vt:variant>
      <vt:variant>
        <vt:i4>1</vt:i4>
      </vt:variant>
      <vt:variant>
        <vt:lpstr>スライド タイトル</vt:lpstr>
      </vt:variant>
      <vt:variant>
        <vt:i4>29</vt:i4>
      </vt:variant>
    </vt:vector>
  </HeadingPairs>
  <TitlesOfParts>
    <vt:vector size="30"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mhu</dc:creator>
  <cp:lastModifiedBy>平川 秀樹</cp:lastModifiedBy>
  <cp:revision>444</cp:revision>
  <cp:lastPrinted>2019-01-20T14:32:19Z</cp:lastPrinted>
  <dcterms:created xsi:type="dcterms:W3CDTF">2016-01-17T01:15:27Z</dcterms:created>
  <dcterms:modified xsi:type="dcterms:W3CDTF">2019-02-27T11:09:30Z</dcterms:modified>
</cp:coreProperties>
</file>