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sldx" ContentType="application/vnd.openxmlformats-officedocument.presentationml.slide"/>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4.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5.xml" ContentType="application/vnd.openxmlformats-officedocument.drawingml.chart+xml"/>
  <Override PartName="/ppt/drawings/drawing2.xml" ContentType="application/vnd.openxmlformats-officedocument.drawingml.chartshapes+xml"/>
  <Override PartName="/ppt/notesSlides/notesSlide26.xml" ContentType="application/vnd.openxmlformats-officedocument.presentationml.notesSlide+xml"/>
  <Override PartName="/ppt/charts/chart6.xml" ContentType="application/vnd.openxmlformats-officedocument.drawingml.chart+xml"/>
  <Override PartName="/ppt/drawings/drawing3.xml" ContentType="application/vnd.openxmlformats-officedocument.drawingml.chartshape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7.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8.xml" ContentType="application/vnd.openxmlformats-officedocument.drawingml.chart+xml"/>
  <Override PartName="/ppt/drawings/drawing4.xml" ContentType="application/vnd.openxmlformats-officedocument.drawingml.chartshape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xml" ContentType="application/vnd.openxmlformats-officedocument.drawingml.chart+xml"/>
  <Override PartName="/ppt/notesSlides/notesSlide34.xml" ContentType="application/vnd.openxmlformats-officedocument.presentationml.notesSlide+xml"/>
  <Override PartName="/ppt/charts/chart10.xml" ContentType="application/vnd.openxmlformats-officedocument.drawingml.chart+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1.xml" ContentType="application/vnd.openxmlformats-officedocument.drawingml.chart+xml"/>
  <Override PartName="/ppt/drawings/drawing5.xml" ContentType="application/vnd.openxmlformats-officedocument.drawingml.chartshapes+xml"/>
  <Override PartName="/ppt/charts/chart12.xml" ContentType="application/vnd.openxmlformats-officedocument.drawingml.chart+xml"/>
  <Override PartName="/ppt/drawings/drawing6.xml" ContentType="application/vnd.openxmlformats-officedocument.drawingml.chartshape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13.xml" ContentType="application/vnd.openxmlformats-officedocument.drawingml.chart+xml"/>
  <Override PartName="/ppt/notesSlides/notesSlide40.xml" ContentType="application/vnd.openxmlformats-officedocument.presentationml.notesSlide+xml"/>
  <Override PartName="/ppt/charts/chart14.xml" ContentType="application/vnd.openxmlformats-officedocument.drawingml.chart+xml"/>
  <Override PartName="/ppt/theme/themeOverride1.xml" ContentType="application/vnd.openxmlformats-officedocument.themeOverr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drawings/drawing7.xml" ContentType="application/vnd.openxmlformats-officedocument.drawingml.chartshapes+xml"/>
  <Override PartName="/ppt/charts/chart17.xml" ContentType="application/vnd.openxmlformats-officedocument.drawingml.chart+xml"/>
  <Override PartName="/ppt/drawings/drawing8.xml" ContentType="application/vnd.openxmlformats-officedocument.drawingml.chartshapes+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4"/>
  </p:sldMasterIdLst>
  <p:notesMasterIdLst>
    <p:notesMasterId r:id="rId91"/>
  </p:notesMasterIdLst>
  <p:handoutMasterIdLst>
    <p:handoutMasterId r:id="rId92"/>
  </p:handoutMasterIdLst>
  <p:sldIdLst>
    <p:sldId id="256" r:id="rId5"/>
    <p:sldId id="381" r:id="rId6"/>
    <p:sldId id="382" r:id="rId7"/>
    <p:sldId id="383" r:id="rId8"/>
    <p:sldId id="384" r:id="rId9"/>
    <p:sldId id="385" r:id="rId10"/>
    <p:sldId id="386" r:id="rId11"/>
    <p:sldId id="387" r:id="rId12"/>
    <p:sldId id="388" r:id="rId13"/>
    <p:sldId id="389" r:id="rId14"/>
    <p:sldId id="390" r:id="rId15"/>
    <p:sldId id="391" r:id="rId16"/>
    <p:sldId id="392" r:id="rId17"/>
    <p:sldId id="393" r:id="rId18"/>
    <p:sldId id="394" r:id="rId19"/>
    <p:sldId id="395" r:id="rId20"/>
    <p:sldId id="396" r:id="rId21"/>
    <p:sldId id="397" r:id="rId22"/>
    <p:sldId id="398" r:id="rId23"/>
    <p:sldId id="399" r:id="rId24"/>
    <p:sldId id="400" r:id="rId25"/>
    <p:sldId id="401" r:id="rId26"/>
    <p:sldId id="402" r:id="rId27"/>
    <p:sldId id="403" r:id="rId28"/>
    <p:sldId id="404" r:id="rId29"/>
    <p:sldId id="405" r:id="rId30"/>
    <p:sldId id="406" r:id="rId31"/>
    <p:sldId id="407" r:id="rId32"/>
    <p:sldId id="408" r:id="rId33"/>
    <p:sldId id="409" r:id="rId34"/>
    <p:sldId id="410" r:id="rId35"/>
    <p:sldId id="274" r:id="rId36"/>
    <p:sldId id="276" r:id="rId37"/>
    <p:sldId id="277" r:id="rId38"/>
    <p:sldId id="278" r:id="rId39"/>
    <p:sldId id="279" r:id="rId40"/>
    <p:sldId id="280" r:id="rId41"/>
    <p:sldId id="281" r:id="rId42"/>
    <p:sldId id="283" r:id="rId43"/>
    <p:sldId id="284" r:id="rId44"/>
    <p:sldId id="357" r:id="rId45"/>
    <p:sldId id="286" r:id="rId46"/>
    <p:sldId id="335" r:id="rId47"/>
    <p:sldId id="376" r:id="rId48"/>
    <p:sldId id="287" r:id="rId49"/>
    <p:sldId id="291" r:id="rId50"/>
    <p:sldId id="288" r:id="rId51"/>
    <p:sldId id="422" r:id="rId52"/>
    <p:sldId id="337" r:id="rId53"/>
    <p:sldId id="289" r:id="rId54"/>
    <p:sldId id="411" r:id="rId55"/>
    <p:sldId id="412" r:id="rId56"/>
    <p:sldId id="293" r:id="rId57"/>
    <p:sldId id="294" r:id="rId58"/>
    <p:sldId id="295" r:id="rId59"/>
    <p:sldId id="421" r:id="rId60"/>
    <p:sldId id="296" r:id="rId61"/>
    <p:sldId id="297" r:id="rId62"/>
    <p:sldId id="298" r:id="rId63"/>
    <p:sldId id="299" r:id="rId64"/>
    <p:sldId id="300" r:id="rId65"/>
    <p:sldId id="413" r:id="rId66"/>
    <p:sldId id="301" r:id="rId67"/>
    <p:sldId id="380" r:id="rId68"/>
    <p:sldId id="325" r:id="rId69"/>
    <p:sldId id="414" r:id="rId70"/>
    <p:sldId id="415" r:id="rId71"/>
    <p:sldId id="416" r:id="rId72"/>
    <p:sldId id="302" r:id="rId73"/>
    <p:sldId id="303" r:id="rId74"/>
    <p:sldId id="373" r:id="rId75"/>
    <p:sldId id="305" r:id="rId76"/>
    <p:sldId id="307" r:id="rId77"/>
    <p:sldId id="344" r:id="rId78"/>
    <p:sldId id="377" r:id="rId79"/>
    <p:sldId id="311" r:id="rId80"/>
    <p:sldId id="309" r:id="rId81"/>
    <p:sldId id="310" r:id="rId82"/>
    <p:sldId id="314" r:id="rId83"/>
    <p:sldId id="312" r:id="rId84"/>
    <p:sldId id="358" r:id="rId85"/>
    <p:sldId id="423" r:id="rId86"/>
    <p:sldId id="424" r:id="rId87"/>
    <p:sldId id="425" r:id="rId88"/>
    <p:sldId id="419" r:id="rId89"/>
    <p:sldId id="420" r:id="rId90"/>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71" autoAdjust="0"/>
    <p:restoredTop sz="93525" autoAdjust="0"/>
  </p:normalViewPr>
  <p:slideViewPr>
    <p:cSldViewPr>
      <p:cViewPr>
        <p:scale>
          <a:sx n="66" d="100"/>
          <a:sy n="66" d="100"/>
        </p:scale>
        <p:origin x="-1488"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_____1.xlsx"/></Relationships>
</file>

<file path=ppt/charts/_rels/chart10.xml.rels><?xml version="1.0" encoding="UTF-8" standalone="yes"?>
<Relationships xmlns="http://schemas.openxmlformats.org/package/2006/relationships"><Relationship Id="rId1" Type="http://schemas.openxmlformats.org/officeDocument/2006/relationships/oleObject" Target="file:///\\dfckhpwg3file1h.mhlwds.mhlw.go.jp\&#35506;&#23460;&#38936;&#22495;1\10904750_&#20581;&#24247;&#23616;&#12288;&#12364;&#12435;&#23550;&#31574;&#12539;&#20581;&#24247;&#22679;&#36914;&#35506;\&#26628;&#39178;\&#26032;PC&#31227;&#34892;\;&#22269;&#27665;&#20581;&#24247;&#12539;&#26628;&#39178;&#35519;&#26619;\;H24\&#9675;%20H23%20&#27010;&#35201;&#30330;&#34920;\&#22259;&#34920;\H23&#27010;&#35201;&#65288;&#21442;&#32771;&#65289;&#65306;&#39135;&#22633;.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Users\FKLQO\AppData\Local\Microsoft\Windows\Temporary%20Internet%20Files\Content.Outlook\O5RU1Y5D\&#20998;&#37326;&#21029;&#35413;&#20385;&#12471;&#12540;&#12488;&#36039;&#26009;&#38598;&#65288;&#12497;&#12527;&#12509;&#29992;&#65289;.xlsx"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C:\Users\FKLQO\AppData\Local\Microsoft\Windows\Temporary%20Internet%20Files\Content.Outlook\O5RU1Y5D\&#20998;&#37326;&#21029;&#35413;&#20385;&#12471;&#12540;&#12488;&#36039;&#26009;&#38598;&#65288;&#12497;&#12527;&#12509;&#29992;&#65289;.xlsx" TargetMode="Externa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______5.xlsx"/></Relationships>
</file>

<file path=ppt/charts/_rels/chart14.xml.rels><?xml version="1.0" encoding="UTF-8" standalone="yes"?>
<Relationships xmlns="http://schemas.openxmlformats.org/package/2006/relationships"><Relationship Id="rId2" Type="http://schemas.openxmlformats.org/officeDocument/2006/relationships/oleObject" Target="Microsoft%20PowerPoint%20&#20869;&#12398;&#12464;&#12521;&#12501;" TargetMode="External"/><Relationship Id="rId1" Type="http://schemas.openxmlformats.org/officeDocument/2006/relationships/themeOverride" Target="../theme/themeOverride1.xml"/></Relationships>
</file>

<file path=ppt/charts/_rels/chart15.xml.rels><?xml version="1.0" encoding="UTF-8" standalone="yes"?>
<Relationships xmlns="http://schemas.openxmlformats.org/package/2006/relationships"><Relationship Id="rId1" Type="http://schemas.openxmlformats.org/officeDocument/2006/relationships/oleObject" Target="file:///\\dfckhpwg3file1h.mhlwds.mhlw.go.jp\&#35506;&#23460;&#38936;&#22495;1\10904750_&#20581;&#24247;&#23616;&#12288;&#12364;&#12435;&#23550;&#31574;&#12539;&#20581;&#24247;&#22679;&#36914;&#35506;\&#26628;&#39178;\&#26032;PC&#31227;&#34892;\;&#22269;&#27665;&#20581;&#24247;&#12539;&#26628;&#39178;&#35519;&#26619;\;H24\&#9675;%20H23%20&#27010;&#35201;&#30330;&#34920;\&#22259;&#34920;\H23&#27010;&#35201;&#65288;&#167;3&#65289;&#65306;&#21931;&#29017;.xlsx" TargetMode="External"/></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C:\Users\ISXOF\Desktop\H23&#27010;&#35201;&#65288;&#167;3&#65289;&#65306;&#21931;&#29017;.xlsx" TargetMode="External"/></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C:\Users\ISXOF\Desktop\H23&#27010;&#35201;&#65288;&#167;3&#65289;&#65306;&#21931;&#29017;.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36039;&#26009;\&#29983;&#27963;&#32722;&#24931;&#30149;&#12288;&#21307;&#30274;&#36027;%20.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E:\&#36039;&#26009;\&#29983;&#27963;&#32722;&#24931;&#30149;&#12288;&#21307;&#30274;&#36027;%20.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___2.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Kazuyo%20Tsushita\Documents\&#20581;&#24247;&#26085;&#26412;21&#65288;&#31532;&#20108;&#27425;&#65289;&#33258;&#27835;&#20307;&#25903;&#25588;&#29992;&#38651;&#23376;&#23186;&#20307;&#65288;0301&#27941;&#19979;&#29677;&#12395;&#25552;&#20379;&#65289;%20-%20&#12467;&#12500;&#12540;\&#12364;&#12435;&#23550;&#31574;&#12539;&#20581;&#24247;&#22679;&#36914;&#35506;&#25552;&#20379;&#12398;&#12473;&#12521;&#12452;&#12489;\&#20581;&#24247;&#26085;&#26412;21&#65288;&#31532;&#20108;&#27425;&#65289;&#26085;&#26412;&#35486;&#12473;&#12521;&#12452;&#12489;&#38598;&#65288;&#20307;&#35009;&#31561;&#26410;&#25972;&#29702;&#65289;\P76%20&#22259;&#65297;&#12288;&#35201;&#20171;&#35703;&#21450;&#12403;&#35201;&#25903;&#25588;&#32773;&#25968;&#12398;&#25512;&#31227;.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______3.xlsx"/></Relationships>
</file>

<file path=ppt/charts/_rels/chart7.xml.rels><?xml version="1.0" encoding="UTF-8" standalone="yes"?>
<Relationships xmlns="http://schemas.openxmlformats.org/package/2006/relationships"><Relationship Id="rId1" Type="http://schemas.openxmlformats.org/officeDocument/2006/relationships/oleObject" Target="file:///C:\Users\ISXOF\Desktop\P80%20&#22259;&#65301;BMI20&#20197;&#19979;&#12398;&#32773;&#12398;&#21106;&#21512;&#12398;&#24180;&#27425;&#25512;&#31227;.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Tsakkd0901\&#12473;&#12461;&#12515;&#12531;&#12487;&#12540;&#12479;\back%20up\&#9678;&#26628;&#39178;\;&#22269;&#27665;&#20581;&#24247;&#12539;&#26628;&#39178;&#35519;&#26619;\;H24\&#9675;%20H23%20&#27010;&#35201;&#30330;&#34920;\&#12522;&#12496;&#12452;&#12473;&#29992;&#65343;&#22259;&#34920;\H23&#27010;&#35201;&#65288;&#167;1-4&#65289;&#65306;&#65407;&#65392;&#65404;&#65388;&#65433;&#65399;&#65388;&#65419;&#65439;&#65408;&#65433;.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dfckhpwg3file1h.mhlwds.mhlw.go.jp\&#35506;&#23460;&#38936;&#22495;1\10904750_&#20581;&#24247;&#23616;&#12288;&#12364;&#12435;&#23550;&#31574;&#12539;&#20581;&#24247;&#22679;&#36914;&#35506;\&#26628;&#39178;\&#26032;PC&#31227;&#34892;\;&#22269;&#27665;&#20581;&#24247;&#12539;&#26628;&#39178;&#35519;&#26619;\;H24\&#9675;%20H23%20&#27010;&#35201;&#30330;&#34920;\&#22259;&#34920;\H23&#27010;&#35201;&#65288;&#167;6-1&#65289;&#65306;&#20307;&#2241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301493180647906"/>
          <c:y val="0.11729709125886599"/>
          <c:w val="0.54145697160215756"/>
          <c:h val="0.8245668244464065"/>
        </c:manualLayout>
      </c:layout>
      <c:lineChart>
        <c:grouping val="standard"/>
        <c:varyColors val="0"/>
        <c:ser>
          <c:idx val="0"/>
          <c:order val="0"/>
          <c:tx>
            <c:strRef>
              <c:f>Sheet1!$B$1</c:f>
              <c:strCache>
                <c:ptCount val="1"/>
                <c:pt idx="0">
                  <c:v>結核</c:v>
                </c:pt>
              </c:strCache>
            </c:strRef>
          </c:tx>
          <c:spPr>
            <a:ln w="38100">
              <a:prstDash val="sysDash"/>
            </a:ln>
          </c:spPr>
          <c:marker>
            <c:symbol val="none"/>
          </c:marker>
          <c:cat>
            <c:numRef>
              <c:f>Sheet1!$A$2:$A$65</c:f>
              <c:numCache>
                <c:formatCode>General</c:formatCode>
                <c:ptCount val="64"/>
                <c:pt idx="0">
                  <c:v>1947</c:v>
                </c:pt>
                <c:pt idx="1">
                  <c:v>1948</c:v>
                </c:pt>
                <c:pt idx="2">
                  <c:v>1949</c:v>
                </c:pt>
                <c:pt idx="3">
                  <c:v>1950</c:v>
                </c:pt>
                <c:pt idx="4">
                  <c:v>1951</c:v>
                </c:pt>
                <c:pt idx="5">
                  <c:v>1952</c:v>
                </c:pt>
                <c:pt idx="6">
                  <c:v>1953</c:v>
                </c:pt>
                <c:pt idx="7">
                  <c:v>1954</c:v>
                </c:pt>
                <c:pt idx="8">
                  <c:v>1955</c:v>
                </c:pt>
                <c:pt idx="9">
                  <c:v>1956</c:v>
                </c:pt>
                <c:pt idx="10">
                  <c:v>1957</c:v>
                </c:pt>
                <c:pt idx="11">
                  <c:v>1958</c:v>
                </c:pt>
                <c:pt idx="12">
                  <c:v>1959</c:v>
                </c:pt>
                <c:pt idx="13">
                  <c:v>1960</c:v>
                </c:pt>
                <c:pt idx="14">
                  <c:v>1961</c:v>
                </c:pt>
                <c:pt idx="15">
                  <c:v>1962</c:v>
                </c:pt>
                <c:pt idx="16">
                  <c:v>1963</c:v>
                </c:pt>
                <c:pt idx="17">
                  <c:v>1964</c:v>
                </c:pt>
                <c:pt idx="18">
                  <c:v>1965</c:v>
                </c:pt>
                <c:pt idx="19">
                  <c:v>1966</c:v>
                </c:pt>
                <c:pt idx="20">
                  <c:v>1967</c:v>
                </c:pt>
                <c:pt idx="21">
                  <c:v>1968</c:v>
                </c:pt>
                <c:pt idx="22">
                  <c:v>1969</c:v>
                </c:pt>
                <c:pt idx="23">
                  <c:v>1970</c:v>
                </c:pt>
                <c:pt idx="24">
                  <c:v>1971</c:v>
                </c:pt>
                <c:pt idx="25">
                  <c:v>1972</c:v>
                </c:pt>
                <c:pt idx="26">
                  <c:v>1973</c:v>
                </c:pt>
                <c:pt idx="27">
                  <c:v>1974</c:v>
                </c:pt>
                <c:pt idx="28">
                  <c:v>1975</c:v>
                </c:pt>
                <c:pt idx="29">
                  <c:v>1976</c:v>
                </c:pt>
                <c:pt idx="30">
                  <c:v>1977</c:v>
                </c:pt>
                <c:pt idx="31">
                  <c:v>1978</c:v>
                </c:pt>
                <c:pt idx="32">
                  <c:v>1979</c:v>
                </c:pt>
                <c:pt idx="33">
                  <c:v>1980</c:v>
                </c:pt>
                <c:pt idx="34">
                  <c:v>1981</c:v>
                </c:pt>
                <c:pt idx="35">
                  <c:v>1982</c:v>
                </c:pt>
                <c:pt idx="36">
                  <c:v>1983</c:v>
                </c:pt>
                <c:pt idx="37">
                  <c:v>1984</c:v>
                </c:pt>
                <c:pt idx="38">
                  <c:v>1985</c:v>
                </c:pt>
                <c:pt idx="39">
                  <c:v>1986</c:v>
                </c:pt>
                <c:pt idx="40">
                  <c:v>1987</c:v>
                </c:pt>
                <c:pt idx="41">
                  <c:v>1988</c:v>
                </c:pt>
                <c:pt idx="42">
                  <c:v>1989</c:v>
                </c:pt>
                <c:pt idx="43">
                  <c:v>1990</c:v>
                </c:pt>
                <c:pt idx="44">
                  <c:v>1991</c:v>
                </c:pt>
                <c:pt idx="45">
                  <c:v>1992</c:v>
                </c:pt>
                <c:pt idx="46">
                  <c:v>1993</c:v>
                </c:pt>
                <c:pt idx="47">
                  <c:v>1994</c:v>
                </c:pt>
                <c:pt idx="48">
                  <c:v>1995</c:v>
                </c:pt>
                <c:pt idx="49">
                  <c:v>1996</c:v>
                </c:pt>
                <c:pt idx="50">
                  <c:v>1997</c:v>
                </c:pt>
                <c:pt idx="51">
                  <c:v>1998</c:v>
                </c:pt>
                <c:pt idx="52">
                  <c:v>1999</c:v>
                </c:pt>
                <c:pt idx="53">
                  <c:v>2000</c:v>
                </c:pt>
                <c:pt idx="54">
                  <c:v>2001</c:v>
                </c:pt>
                <c:pt idx="55">
                  <c:v>2002</c:v>
                </c:pt>
                <c:pt idx="56">
                  <c:v>2003</c:v>
                </c:pt>
                <c:pt idx="57">
                  <c:v>2004</c:v>
                </c:pt>
                <c:pt idx="58">
                  <c:v>2005</c:v>
                </c:pt>
                <c:pt idx="59">
                  <c:v>2006</c:v>
                </c:pt>
                <c:pt idx="60">
                  <c:v>2007</c:v>
                </c:pt>
                <c:pt idx="61">
                  <c:v>2008</c:v>
                </c:pt>
                <c:pt idx="62">
                  <c:v>2009</c:v>
                </c:pt>
                <c:pt idx="63">
                  <c:v>2010</c:v>
                </c:pt>
              </c:numCache>
            </c:numRef>
          </c:cat>
          <c:val>
            <c:numRef>
              <c:f>Sheet1!$B$2:$B$65</c:f>
              <c:numCache>
                <c:formatCode>General</c:formatCode>
                <c:ptCount val="64"/>
                <c:pt idx="0">
                  <c:v>187.2</c:v>
                </c:pt>
                <c:pt idx="1">
                  <c:v>179.9</c:v>
                </c:pt>
                <c:pt idx="2">
                  <c:v>168.9</c:v>
                </c:pt>
                <c:pt idx="3">
                  <c:v>146.4</c:v>
                </c:pt>
                <c:pt idx="4">
                  <c:v>110.3</c:v>
                </c:pt>
                <c:pt idx="5">
                  <c:v>82.2</c:v>
                </c:pt>
                <c:pt idx="6">
                  <c:v>66.5</c:v>
                </c:pt>
                <c:pt idx="7">
                  <c:v>62.4</c:v>
                </c:pt>
                <c:pt idx="8">
                  <c:v>52.3</c:v>
                </c:pt>
                <c:pt idx="9">
                  <c:v>48.6</c:v>
                </c:pt>
                <c:pt idx="10">
                  <c:v>46.9</c:v>
                </c:pt>
                <c:pt idx="11">
                  <c:v>39.4</c:v>
                </c:pt>
                <c:pt idx="12">
                  <c:v>35.5</c:v>
                </c:pt>
                <c:pt idx="13">
                  <c:v>34.200000000000003</c:v>
                </c:pt>
                <c:pt idx="14">
                  <c:v>29.6</c:v>
                </c:pt>
                <c:pt idx="15">
                  <c:v>29.3</c:v>
                </c:pt>
                <c:pt idx="16">
                  <c:v>24.2</c:v>
                </c:pt>
                <c:pt idx="17">
                  <c:v>23.6</c:v>
                </c:pt>
                <c:pt idx="18">
                  <c:v>22.8</c:v>
                </c:pt>
                <c:pt idx="19">
                  <c:v>20.3</c:v>
                </c:pt>
                <c:pt idx="20">
                  <c:v>17.8</c:v>
                </c:pt>
                <c:pt idx="21">
                  <c:v>16.8</c:v>
                </c:pt>
                <c:pt idx="22">
                  <c:v>16.100000000000001</c:v>
                </c:pt>
                <c:pt idx="23">
                  <c:v>15.4</c:v>
                </c:pt>
                <c:pt idx="24">
                  <c:v>13</c:v>
                </c:pt>
                <c:pt idx="25">
                  <c:v>11.9</c:v>
                </c:pt>
                <c:pt idx="26">
                  <c:v>11.1</c:v>
                </c:pt>
                <c:pt idx="27">
                  <c:v>10.4</c:v>
                </c:pt>
                <c:pt idx="28">
                  <c:v>9.5</c:v>
                </c:pt>
                <c:pt idx="29">
                  <c:v>8.5</c:v>
                </c:pt>
                <c:pt idx="30">
                  <c:v>7.8</c:v>
                </c:pt>
                <c:pt idx="31">
                  <c:v>7.2</c:v>
                </c:pt>
                <c:pt idx="32">
                  <c:v>5.8</c:v>
                </c:pt>
                <c:pt idx="33">
                  <c:v>5.5</c:v>
                </c:pt>
                <c:pt idx="34">
                  <c:v>4.9000000000000004</c:v>
                </c:pt>
                <c:pt idx="35">
                  <c:v>4.5</c:v>
                </c:pt>
                <c:pt idx="36">
                  <c:v>4.5</c:v>
                </c:pt>
                <c:pt idx="37">
                  <c:v>4.0999999999999996</c:v>
                </c:pt>
                <c:pt idx="38">
                  <c:v>3.9</c:v>
                </c:pt>
                <c:pt idx="39">
                  <c:v>3.4</c:v>
                </c:pt>
                <c:pt idx="40">
                  <c:v>3.3</c:v>
                </c:pt>
                <c:pt idx="41">
                  <c:v>3.2</c:v>
                </c:pt>
                <c:pt idx="42">
                  <c:v>2.9</c:v>
                </c:pt>
                <c:pt idx="43">
                  <c:v>3</c:v>
                </c:pt>
                <c:pt idx="44">
                  <c:v>2.7</c:v>
                </c:pt>
                <c:pt idx="45">
                  <c:v>2.7</c:v>
                </c:pt>
                <c:pt idx="46">
                  <c:v>2.6</c:v>
                </c:pt>
                <c:pt idx="47">
                  <c:v>2.5</c:v>
                </c:pt>
                <c:pt idx="48">
                  <c:v>2.6</c:v>
                </c:pt>
                <c:pt idx="49">
                  <c:v>2.2999999999999998</c:v>
                </c:pt>
                <c:pt idx="50">
                  <c:v>2.2000000000000002</c:v>
                </c:pt>
                <c:pt idx="51">
                  <c:v>2.2000000000000002</c:v>
                </c:pt>
                <c:pt idx="52">
                  <c:v>2.2999999999999998</c:v>
                </c:pt>
                <c:pt idx="53">
                  <c:v>2.1</c:v>
                </c:pt>
                <c:pt idx="54">
                  <c:v>2</c:v>
                </c:pt>
                <c:pt idx="55">
                  <c:v>1.8</c:v>
                </c:pt>
                <c:pt idx="56">
                  <c:v>1.9000000000000001</c:v>
                </c:pt>
                <c:pt idx="57">
                  <c:v>1.8</c:v>
                </c:pt>
                <c:pt idx="58">
                  <c:v>1.8</c:v>
                </c:pt>
                <c:pt idx="59">
                  <c:v>1.8</c:v>
                </c:pt>
                <c:pt idx="60">
                  <c:v>1.7</c:v>
                </c:pt>
                <c:pt idx="61">
                  <c:v>1.8</c:v>
                </c:pt>
                <c:pt idx="62">
                  <c:v>1.7</c:v>
                </c:pt>
                <c:pt idx="63">
                  <c:v>1.7</c:v>
                </c:pt>
              </c:numCache>
            </c:numRef>
          </c:val>
          <c:smooth val="0"/>
        </c:ser>
        <c:ser>
          <c:idx val="1"/>
          <c:order val="1"/>
          <c:tx>
            <c:strRef>
              <c:f>Sheet1!$C$1</c:f>
              <c:strCache>
                <c:ptCount val="1"/>
                <c:pt idx="0">
                  <c:v>悪性新生物※</c:v>
                </c:pt>
              </c:strCache>
            </c:strRef>
          </c:tx>
          <c:spPr>
            <a:ln w="38100"/>
          </c:spPr>
          <c:marker>
            <c:symbol val="none"/>
          </c:marker>
          <c:cat>
            <c:numRef>
              <c:f>Sheet1!$A$2:$A$65</c:f>
              <c:numCache>
                <c:formatCode>General</c:formatCode>
                <c:ptCount val="64"/>
                <c:pt idx="0">
                  <c:v>1947</c:v>
                </c:pt>
                <c:pt idx="1">
                  <c:v>1948</c:v>
                </c:pt>
                <c:pt idx="2">
                  <c:v>1949</c:v>
                </c:pt>
                <c:pt idx="3">
                  <c:v>1950</c:v>
                </c:pt>
                <c:pt idx="4">
                  <c:v>1951</c:v>
                </c:pt>
                <c:pt idx="5">
                  <c:v>1952</c:v>
                </c:pt>
                <c:pt idx="6">
                  <c:v>1953</c:v>
                </c:pt>
                <c:pt idx="7">
                  <c:v>1954</c:v>
                </c:pt>
                <c:pt idx="8">
                  <c:v>1955</c:v>
                </c:pt>
                <c:pt idx="9">
                  <c:v>1956</c:v>
                </c:pt>
                <c:pt idx="10">
                  <c:v>1957</c:v>
                </c:pt>
                <c:pt idx="11">
                  <c:v>1958</c:v>
                </c:pt>
                <c:pt idx="12">
                  <c:v>1959</c:v>
                </c:pt>
                <c:pt idx="13">
                  <c:v>1960</c:v>
                </c:pt>
                <c:pt idx="14">
                  <c:v>1961</c:v>
                </c:pt>
                <c:pt idx="15">
                  <c:v>1962</c:v>
                </c:pt>
                <c:pt idx="16">
                  <c:v>1963</c:v>
                </c:pt>
                <c:pt idx="17">
                  <c:v>1964</c:v>
                </c:pt>
                <c:pt idx="18">
                  <c:v>1965</c:v>
                </c:pt>
                <c:pt idx="19">
                  <c:v>1966</c:v>
                </c:pt>
                <c:pt idx="20">
                  <c:v>1967</c:v>
                </c:pt>
                <c:pt idx="21">
                  <c:v>1968</c:v>
                </c:pt>
                <c:pt idx="22">
                  <c:v>1969</c:v>
                </c:pt>
                <c:pt idx="23">
                  <c:v>1970</c:v>
                </c:pt>
                <c:pt idx="24">
                  <c:v>1971</c:v>
                </c:pt>
                <c:pt idx="25">
                  <c:v>1972</c:v>
                </c:pt>
                <c:pt idx="26">
                  <c:v>1973</c:v>
                </c:pt>
                <c:pt idx="27">
                  <c:v>1974</c:v>
                </c:pt>
                <c:pt idx="28">
                  <c:v>1975</c:v>
                </c:pt>
                <c:pt idx="29">
                  <c:v>1976</c:v>
                </c:pt>
                <c:pt idx="30">
                  <c:v>1977</c:v>
                </c:pt>
                <c:pt idx="31">
                  <c:v>1978</c:v>
                </c:pt>
                <c:pt idx="32">
                  <c:v>1979</c:v>
                </c:pt>
                <c:pt idx="33">
                  <c:v>1980</c:v>
                </c:pt>
                <c:pt idx="34">
                  <c:v>1981</c:v>
                </c:pt>
                <c:pt idx="35">
                  <c:v>1982</c:v>
                </c:pt>
                <c:pt idx="36">
                  <c:v>1983</c:v>
                </c:pt>
                <c:pt idx="37">
                  <c:v>1984</c:v>
                </c:pt>
                <c:pt idx="38">
                  <c:v>1985</c:v>
                </c:pt>
                <c:pt idx="39">
                  <c:v>1986</c:v>
                </c:pt>
                <c:pt idx="40">
                  <c:v>1987</c:v>
                </c:pt>
                <c:pt idx="41">
                  <c:v>1988</c:v>
                </c:pt>
                <c:pt idx="42">
                  <c:v>1989</c:v>
                </c:pt>
                <c:pt idx="43">
                  <c:v>1990</c:v>
                </c:pt>
                <c:pt idx="44">
                  <c:v>1991</c:v>
                </c:pt>
                <c:pt idx="45">
                  <c:v>1992</c:v>
                </c:pt>
                <c:pt idx="46">
                  <c:v>1993</c:v>
                </c:pt>
                <c:pt idx="47">
                  <c:v>1994</c:v>
                </c:pt>
                <c:pt idx="48">
                  <c:v>1995</c:v>
                </c:pt>
                <c:pt idx="49">
                  <c:v>1996</c:v>
                </c:pt>
                <c:pt idx="50">
                  <c:v>1997</c:v>
                </c:pt>
                <c:pt idx="51">
                  <c:v>1998</c:v>
                </c:pt>
                <c:pt idx="52">
                  <c:v>1999</c:v>
                </c:pt>
                <c:pt idx="53">
                  <c:v>2000</c:v>
                </c:pt>
                <c:pt idx="54">
                  <c:v>2001</c:v>
                </c:pt>
                <c:pt idx="55">
                  <c:v>2002</c:v>
                </c:pt>
                <c:pt idx="56">
                  <c:v>2003</c:v>
                </c:pt>
                <c:pt idx="57">
                  <c:v>2004</c:v>
                </c:pt>
                <c:pt idx="58">
                  <c:v>2005</c:v>
                </c:pt>
                <c:pt idx="59">
                  <c:v>2006</c:v>
                </c:pt>
                <c:pt idx="60">
                  <c:v>2007</c:v>
                </c:pt>
                <c:pt idx="61">
                  <c:v>2008</c:v>
                </c:pt>
                <c:pt idx="62">
                  <c:v>2009</c:v>
                </c:pt>
                <c:pt idx="63">
                  <c:v>2010</c:v>
                </c:pt>
              </c:numCache>
            </c:numRef>
          </c:cat>
          <c:val>
            <c:numRef>
              <c:f>Sheet1!$C$2:$C$65</c:f>
              <c:numCache>
                <c:formatCode>General</c:formatCode>
                <c:ptCount val="64"/>
                <c:pt idx="0">
                  <c:v>69</c:v>
                </c:pt>
                <c:pt idx="1">
                  <c:v>70.8</c:v>
                </c:pt>
                <c:pt idx="2">
                  <c:v>73.2</c:v>
                </c:pt>
                <c:pt idx="3">
                  <c:v>77.400000000000006</c:v>
                </c:pt>
                <c:pt idx="4">
                  <c:v>78.5</c:v>
                </c:pt>
                <c:pt idx="5">
                  <c:v>80.900000000000006</c:v>
                </c:pt>
                <c:pt idx="6">
                  <c:v>82.2</c:v>
                </c:pt>
                <c:pt idx="7">
                  <c:v>85.3</c:v>
                </c:pt>
                <c:pt idx="8">
                  <c:v>87.1</c:v>
                </c:pt>
                <c:pt idx="9">
                  <c:v>90.7</c:v>
                </c:pt>
                <c:pt idx="10">
                  <c:v>91.3</c:v>
                </c:pt>
                <c:pt idx="11">
                  <c:v>95.5</c:v>
                </c:pt>
                <c:pt idx="12">
                  <c:v>98.2</c:v>
                </c:pt>
                <c:pt idx="13">
                  <c:v>100.4</c:v>
                </c:pt>
                <c:pt idx="14">
                  <c:v>102.3</c:v>
                </c:pt>
                <c:pt idx="15">
                  <c:v>103.2</c:v>
                </c:pt>
                <c:pt idx="16">
                  <c:v>105.5</c:v>
                </c:pt>
                <c:pt idx="17">
                  <c:v>107.3</c:v>
                </c:pt>
                <c:pt idx="18">
                  <c:v>108.4</c:v>
                </c:pt>
                <c:pt idx="19">
                  <c:v>110.9</c:v>
                </c:pt>
                <c:pt idx="20">
                  <c:v>113</c:v>
                </c:pt>
                <c:pt idx="21">
                  <c:v>114.6</c:v>
                </c:pt>
                <c:pt idx="22">
                  <c:v>116.2</c:v>
                </c:pt>
                <c:pt idx="23">
                  <c:v>116.3</c:v>
                </c:pt>
                <c:pt idx="24">
                  <c:v>117.7</c:v>
                </c:pt>
                <c:pt idx="25">
                  <c:v>120.4</c:v>
                </c:pt>
                <c:pt idx="26">
                  <c:v>121.2</c:v>
                </c:pt>
                <c:pt idx="27">
                  <c:v>122.2</c:v>
                </c:pt>
                <c:pt idx="28">
                  <c:v>122.6</c:v>
                </c:pt>
                <c:pt idx="29">
                  <c:v>125.3</c:v>
                </c:pt>
                <c:pt idx="30">
                  <c:v>128.4</c:v>
                </c:pt>
                <c:pt idx="31">
                  <c:v>131.30000000000001</c:v>
                </c:pt>
                <c:pt idx="32">
                  <c:v>135.69999999999999</c:v>
                </c:pt>
                <c:pt idx="33">
                  <c:v>139.1</c:v>
                </c:pt>
                <c:pt idx="34">
                  <c:v>142</c:v>
                </c:pt>
                <c:pt idx="35">
                  <c:v>144.19999999999999</c:v>
                </c:pt>
                <c:pt idx="36">
                  <c:v>148.30000000000001</c:v>
                </c:pt>
                <c:pt idx="37">
                  <c:v>152.5</c:v>
                </c:pt>
                <c:pt idx="38">
                  <c:v>156.1</c:v>
                </c:pt>
                <c:pt idx="39">
                  <c:v>158.5</c:v>
                </c:pt>
                <c:pt idx="40">
                  <c:v>164.2</c:v>
                </c:pt>
                <c:pt idx="41">
                  <c:v>168.4</c:v>
                </c:pt>
                <c:pt idx="42">
                  <c:v>173.6</c:v>
                </c:pt>
                <c:pt idx="43">
                  <c:v>177.2</c:v>
                </c:pt>
                <c:pt idx="44">
                  <c:v>181.7</c:v>
                </c:pt>
                <c:pt idx="45">
                  <c:v>187.8</c:v>
                </c:pt>
                <c:pt idx="46">
                  <c:v>190.4</c:v>
                </c:pt>
                <c:pt idx="47">
                  <c:v>196.4</c:v>
                </c:pt>
                <c:pt idx="48">
                  <c:v>211.6</c:v>
                </c:pt>
                <c:pt idx="49">
                  <c:v>217.5</c:v>
                </c:pt>
                <c:pt idx="50">
                  <c:v>220.4</c:v>
                </c:pt>
                <c:pt idx="51">
                  <c:v>226.7</c:v>
                </c:pt>
                <c:pt idx="52">
                  <c:v>231.6</c:v>
                </c:pt>
                <c:pt idx="53">
                  <c:v>235.2</c:v>
                </c:pt>
                <c:pt idx="54">
                  <c:v>238.8</c:v>
                </c:pt>
                <c:pt idx="55">
                  <c:v>241.7</c:v>
                </c:pt>
                <c:pt idx="56">
                  <c:v>245.4</c:v>
                </c:pt>
                <c:pt idx="57">
                  <c:v>253.9</c:v>
                </c:pt>
                <c:pt idx="58">
                  <c:v>258.3</c:v>
                </c:pt>
                <c:pt idx="59">
                  <c:v>261</c:v>
                </c:pt>
                <c:pt idx="60">
                  <c:v>266.89999999999969</c:v>
                </c:pt>
                <c:pt idx="61">
                  <c:v>272.3</c:v>
                </c:pt>
                <c:pt idx="62">
                  <c:v>273.5</c:v>
                </c:pt>
                <c:pt idx="63">
                  <c:v>279.7</c:v>
                </c:pt>
              </c:numCache>
            </c:numRef>
          </c:val>
          <c:smooth val="0"/>
        </c:ser>
        <c:ser>
          <c:idx val="2"/>
          <c:order val="2"/>
          <c:tx>
            <c:strRef>
              <c:f>Sheet1!$D$1</c:f>
              <c:strCache>
                <c:ptCount val="1"/>
                <c:pt idx="0">
                  <c:v>糖尿病※</c:v>
                </c:pt>
              </c:strCache>
            </c:strRef>
          </c:tx>
          <c:marker>
            <c:symbol val="none"/>
          </c:marker>
          <c:cat>
            <c:numRef>
              <c:f>Sheet1!$A$2:$A$65</c:f>
              <c:numCache>
                <c:formatCode>General</c:formatCode>
                <c:ptCount val="64"/>
                <c:pt idx="0">
                  <c:v>1947</c:v>
                </c:pt>
                <c:pt idx="1">
                  <c:v>1948</c:v>
                </c:pt>
                <c:pt idx="2">
                  <c:v>1949</c:v>
                </c:pt>
                <c:pt idx="3">
                  <c:v>1950</c:v>
                </c:pt>
                <c:pt idx="4">
                  <c:v>1951</c:v>
                </c:pt>
                <c:pt idx="5">
                  <c:v>1952</c:v>
                </c:pt>
                <c:pt idx="6">
                  <c:v>1953</c:v>
                </c:pt>
                <c:pt idx="7">
                  <c:v>1954</c:v>
                </c:pt>
                <c:pt idx="8">
                  <c:v>1955</c:v>
                </c:pt>
                <c:pt idx="9">
                  <c:v>1956</c:v>
                </c:pt>
                <c:pt idx="10">
                  <c:v>1957</c:v>
                </c:pt>
                <c:pt idx="11">
                  <c:v>1958</c:v>
                </c:pt>
                <c:pt idx="12">
                  <c:v>1959</c:v>
                </c:pt>
                <c:pt idx="13">
                  <c:v>1960</c:v>
                </c:pt>
                <c:pt idx="14">
                  <c:v>1961</c:v>
                </c:pt>
                <c:pt idx="15">
                  <c:v>1962</c:v>
                </c:pt>
                <c:pt idx="16">
                  <c:v>1963</c:v>
                </c:pt>
                <c:pt idx="17">
                  <c:v>1964</c:v>
                </c:pt>
                <c:pt idx="18">
                  <c:v>1965</c:v>
                </c:pt>
                <c:pt idx="19">
                  <c:v>1966</c:v>
                </c:pt>
                <c:pt idx="20">
                  <c:v>1967</c:v>
                </c:pt>
                <c:pt idx="21">
                  <c:v>1968</c:v>
                </c:pt>
                <c:pt idx="22">
                  <c:v>1969</c:v>
                </c:pt>
                <c:pt idx="23">
                  <c:v>1970</c:v>
                </c:pt>
                <c:pt idx="24">
                  <c:v>1971</c:v>
                </c:pt>
                <c:pt idx="25">
                  <c:v>1972</c:v>
                </c:pt>
                <c:pt idx="26">
                  <c:v>1973</c:v>
                </c:pt>
                <c:pt idx="27">
                  <c:v>1974</c:v>
                </c:pt>
                <c:pt idx="28">
                  <c:v>1975</c:v>
                </c:pt>
                <c:pt idx="29">
                  <c:v>1976</c:v>
                </c:pt>
                <c:pt idx="30">
                  <c:v>1977</c:v>
                </c:pt>
                <c:pt idx="31">
                  <c:v>1978</c:v>
                </c:pt>
                <c:pt idx="32">
                  <c:v>1979</c:v>
                </c:pt>
                <c:pt idx="33">
                  <c:v>1980</c:v>
                </c:pt>
                <c:pt idx="34">
                  <c:v>1981</c:v>
                </c:pt>
                <c:pt idx="35">
                  <c:v>1982</c:v>
                </c:pt>
                <c:pt idx="36">
                  <c:v>1983</c:v>
                </c:pt>
                <c:pt idx="37">
                  <c:v>1984</c:v>
                </c:pt>
                <c:pt idx="38">
                  <c:v>1985</c:v>
                </c:pt>
                <c:pt idx="39">
                  <c:v>1986</c:v>
                </c:pt>
                <c:pt idx="40">
                  <c:v>1987</c:v>
                </c:pt>
                <c:pt idx="41">
                  <c:v>1988</c:v>
                </c:pt>
                <c:pt idx="42">
                  <c:v>1989</c:v>
                </c:pt>
                <c:pt idx="43">
                  <c:v>1990</c:v>
                </c:pt>
                <c:pt idx="44">
                  <c:v>1991</c:v>
                </c:pt>
                <c:pt idx="45">
                  <c:v>1992</c:v>
                </c:pt>
                <c:pt idx="46">
                  <c:v>1993</c:v>
                </c:pt>
                <c:pt idx="47">
                  <c:v>1994</c:v>
                </c:pt>
                <c:pt idx="48">
                  <c:v>1995</c:v>
                </c:pt>
                <c:pt idx="49">
                  <c:v>1996</c:v>
                </c:pt>
                <c:pt idx="50">
                  <c:v>1997</c:v>
                </c:pt>
                <c:pt idx="51">
                  <c:v>1998</c:v>
                </c:pt>
                <c:pt idx="52">
                  <c:v>1999</c:v>
                </c:pt>
                <c:pt idx="53">
                  <c:v>2000</c:v>
                </c:pt>
                <c:pt idx="54">
                  <c:v>2001</c:v>
                </c:pt>
                <c:pt idx="55">
                  <c:v>2002</c:v>
                </c:pt>
                <c:pt idx="56">
                  <c:v>2003</c:v>
                </c:pt>
                <c:pt idx="57">
                  <c:v>2004</c:v>
                </c:pt>
                <c:pt idx="58">
                  <c:v>2005</c:v>
                </c:pt>
                <c:pt idx="59">
                  <c:v>2006</c:v>
                </c:pt>
                <c:pt idx="60">
                  <c:v>2007</c:v>
                </c:pt>
                <c:pt idx="61">
                  <c:v>2008</c:v>
                </c:pt>
                <c:pt idx="62">
                  <c:v>2009</c:v>
                </c:pt>
                <c:pt idx="63">
                  <c:v>2010</c:v>
                </c:pt>
              </c:numCache>
            </c:numRef>
          </c:cat>
          <c:val>
            <c:numRef>
              <c:f>Sheet1!$D$2:$D$65</c:f>
              <c:numCache>
                <c:formatCode>General</c:formatCode>
                <c:ptCount val="64"/>
                <c:pt idx="0">
                  <c:v>2.2999999999999998</c:v>
                </c:pt>
                <c:pt idx="1">
                  <c:v>2.2000000000000002</c:v>
                </c:pt>
                <c:pt idx="2">
                  <c:v>2.2999999999999998</c:v>
                </c:pt>
                <c:pt idx="3">
                  <c:v>2.4</c:v>
                </c:pt>
                <c:pt idx="4">
                  <c:v>2.4</c:v>
                </c:pt>
                <c:pt idx="5">
                  <c:v>2.2999999999999998</c:v>
                </c:pt>
                <c:pt idx="6">
                  <c:v>2.4</c:v>
                </c:pt>
                <c:pt idx="7">
                  <c:v>2.2999999999999998</c:v>
                </c:pt>
                <c:pt idx="8">
                  <c:v>2.5</c:v>
                </c:pt>
                <c:pt idx="9">
                  <c:v>2.8</c:v>
                </c:pt>
                <c:pt idx="10">
                  <c:v>3</c:v>
                </c:pt>
                <c:pt idx="11">
                  <c:v>2.9</c:v>
                </c:pt>
                <c:pt idx="12">
                  <c:v>3</c:v>
                </c:pt>
                <c:pt idx="13">
                  <c:v>3.4</c:v>
                </c:pt>
                <c:pt idx="14">
                  <c:v>3.7</c:v>
                </c:pt>
                <c:pt idx="15">
                  <c:v>4</c:v>
                </c:pt>
                <c:pt idx="16">
                  <c:v>4.0999999999999996</c:v>
                </c:pt>
                <c:pt idx="17">
                  <c:v>4.7</c:v>
                </c:pt>
                <c:pt idx="18">
                  <c:v>5.2</c:v>
                </c:pt>
                <c:pt idx="19">
                  <c:v>5.8</c:v>
                </c:pt>
                <c:pt idx="20">
                  <c:v>6.2</c:v>
                </c:pt>
                <c:pt idx="21">
                  <c:v>6.4</c:v>
                </c:pt>
                <c:pt idx="22">
                  <c:v>6.9</c:v>
                </c:pt>
                <c:pt idx="23">
                  <c:v>7.4</c:v>
                </c:pt>
                <c:pt idx="24">
                  <c:v>7.3</c:v>
                </c:pt>
                <c:pt idx="25">
                  <c:v>7.4</c:v>
                </c:pt>
                <c:pt idx="26">
                  <c:v>7.7</c:v>
                </c:pt>
                <c:pt idx="27">
                  <c:v>8.2000000000000011</c:v>
                </c:pt>
                <c:pt idx="28">
                  <c:v>8.1</c:v>
                </c:pt>
                <c:pt idx="29">
                  <c:v>8.2000000000000011</c:v>
                </c:pt>
                <c:pt idx="30">
                  <c:v>8.4</c:v>
                </c:pt>
                <c:pt idx="31">
                  <c:v>8.5</c:v>
                </c:pt>
                <c:pt idx="32">
                  <c:v>7</c:v>
                </c:pt>
                <c:pt idx="33">
                  <c:v>7.3</c:v>
                </c:pt>
                <c:pt idx="34">
                  <c:v>7.2</c:v>
                </c:pt>
                <c:pt idx="35">
                  <c:v>7.4</c:v>
                </c:pt>
                <c:pt idx="36">
                  <c:v>7.5</c:v>
                </c:pt>
                <c:pt idx="37">
                  <c:v>7.9</c:v>
                </c:pt>
                <c:pt idx="38">
                  <c:v>7.7</c:v>
                </c:pt>
                <c:pt idx="39">
                  <c:v>7.6</c:v>
                </c:pt>
                <c:pt idx="40">
                  <c:v>7.5</c:v>
                </c:pt>
                <c:pt idx="41">
                  <c:v>7.9</c:v>
                </c:pt>
                <c:pt idx="42">
                  <c:v>7.5</c:v>
                </c:pt>
                <c:pt idx="43">
                  <c:v>7.7</c:v>
                </c:pt>
                <c:pt idx="44">
                  <c:v>7.8</c:v>
                </c:pt>
                <c:pt idx="45">
                  <c:v>8</c:v>
                </c:pt>
                <c:pt idx="46">
                  <c:v>8.3000000000000007</c:v>
                </c:pt>
                <c:pt idx="47">
                  <c:v>8.8000000000000007</c:v>
                </c:pt>
                <c:pt idx="48">
                  <c:v>11.4</c:v>
                </c:pt>
                <c:pt idx="49">
                  <c:v>10.3</c:v>
                </c:pt>
                <c:pt idx="50">
                  <c:v>9.9</c:v>
                </c:pt>
                <c:pt idx="51">
                  <c:v>10</c:v>
                </c:pt>
                <c:pt idx="52">
                  <c:v>10.200000000000001</c:v>
                </c:pt>
                <c:pt idx="53">
                  <c:v>9.8000000000000007</c:v>
                </c:pt>
                <c:pt idx="54">
                  <c:v>9.6</c:v>
                </c:pt>
                <c:pt idx="55">
                  <c:v>10</c:v>
                </c:pt>
                <c:pt idx="56">
                  <c:v>10.200000000000001</c:v>
                </c:pt>
                <c:pt idx="57">
                  <c:v>10</c:v>
                </c:pt>
                <c:pt idx="58">
                  <c:v>10.8</c:v>
                </c:pt>
                <c:pt idx="59">
                  <c:v>10.8</c:v>
                </c:pt>
                <c:pt idx="60">
                  <c:v>11.1</c:v>
                </c:pt>
                <c:pt idx="61">
                  <c:v>11.5</c:v>
                </c:pt>
                <c:pt idx="62">
                  <c:v>11.1</c:v>
                </c:pt>
                <c:pt idx="63">
                  <c:v>11.4</c:v>
                </c:pt>
              </c:numCache>
            </c:numRef>
          </c:val>
          <c:smooth val="0"/>
        </c:ser>
        <c:ser>
          <c:idx val="3"/>
          <c:order val="3"/>
          <c:tx>
            <c:strRef>
              <c:f>Sheet1!$E$1</c:f>
              <c:strCache>
                <c:ptCount val="1"/>
                <c:pt idx="0">
                  <c:v>高血圧性疾患※</c:v>
                </c:pt>
              </c:strCache>
            </c:strRef>
          </c:tx>
          <c:marker>
            <c:symbol val="none"/>
          </c:marker>
          <c:cat>
            <c:numRef>
              <c:f>Sheet1!$A$2:$A$65</c:f>
              <c:numCache>
                <c:formatCode>General</c:formatCode>
                <c:ptCount val="64"/>
                <c:pt idx="0">
                  <c:v>1947</c:v>
                </c:pt>
                <c:pt idx="1">
                  <c:v>1948</c:v>
                </c:pt>
                <c:pt idx="2">
                  <c:v>1949</c:v>
                </c:pt>
                <c:pt idx="3">
                  <c:v>1950</c:v>
                </c:pt>
                <c:pt idx="4">
                  <c:v>1951</c:v>
                </c:pt>
                <c:pt idx="5">
                  <c:v>1952</c:v>
                </c:pt>
                <c:pt idx="6">
                  <c:v>1953</c:v>
                </c:pt>
                <c:pt idx="7">
                  <c:v>1954</c:v>
                </c:pt>
                <c:pt idx="8">
                  <c:v>1955</c:v>
                </c:pt>
                <c:pt idx="9">
                  <c:v>1956</c:v>
                </c:pt>
                <c:pt idx="10">
                  <c:v>1957</c:v>
                </c:pt>
                <c:pt idx="11">
                  <c:v>1958</c:v>
                </c:pt>
                <c:pt idx="12">
                  <c:v>1959</c:v>
                </c:pt>
                <c:pt idx="13">
                  <c:v>1960</c:v>
                </c:pt>
                <c:pt idx="14">
                  <c:v>1961</c:v>
                </c:pt>
                <c:pt idx="15">
                  <c:v>1962</c:v>
                </c:pt>
                <c:pt idx="16">
                  <c:v>1963</c:v>
                </c:pt>
                <c:pt idx="17">
                  <c:v>1964</c:v>
                </c:pt>
                <c:pt idx="18">
                  <c:v>1965</c:v>
                </c:pt>
                <c:pt idx="19">
                  <c:v>1966</c:v>
                </c:pt>
                <c:pt idx="20">
                  <c:v>1967</c:v>
                </c:pt>
                <c:pt idx="21">
                  <c:v>1968</c:v>
                </c:pt>
                <c:pt idx="22">
                  <c:v>1969</c:v>
                </c:pt>
                <c:pt idx="23">
                  <c:v>1970</c:v>
                </c:pt>
                <c:pt idx="24">
                  <c:v>1971</c:v>
                </c:pt>
                <c:pt idx="25">
                  <c:v>1972</c:v>
                </c:pt>
                <c:pt idx="26">
                  <c:v>1973</c:v>
                </c:pt>
                <c:pt idx="27">
                  <c:v>1974</c:v>
                </c:pt>
                <c:pt idx="28">
                  <c:v>1975</c:v>
                </c:pt>
                <c:pt idx="29">
                  <c:v>1976</c:v>
                </c:pt>
                <c:pt idx="30">
                  <c:v>1977</c:v>
                </c:pt>
                <c:pt idx="31">
                  <c:v>1978</c:v>
                </c:pt>
                <c:pt idx="32">
                  <c:v>1979</c:v>
                </c:pt>
                <c:pt idx="33">
                  <c:v>1980</c:v>
                </c:pt>
                <c:pt idx="34">
                  <c:v>1981</c:v>
                </c:pt>
                <c:pt idx="35">
                  <c:v>1982</c:v>
                </c:pt>
                <c:pt idx="36">
                  <c:v>1983</c:v>
                </c:pt>
                <c:pt idx="37">
                  <c:v>1984</c:v>
                </c:pt>
                <c:pt idx="38">
                  <c:v>1985</c:v>
                </c:pt>
                <c:pt idx="39">
                  <c:v>1986</c:v>
                </c:pt>
                <c:pt idx="40">
                  <c:v>1987</c:v>
                </c:pt>
                <c:pt idx="41">
                  <c:v>1988</c:v>
                </c:pt>
                <c:pt idx="42">
                  <c:v>1989</c:v>
                </c:pt>
                <c:pt idx="43">
                  <c:v>1990</c:v>
                </c:pt>
                <c:pt idx="44">
                  <c:v>1991</c:v>
                </c:pt>
                <c:pt idx="45">
                  <c:v>1992</c:v>
                </c:pt>
                <c:pt idx="46">
                  <c:v>1993</c:v>
                </c:pt>
                <c:pt idx="47">
                  <c:v>1994</c:v>
                </c:pt>
                <c:pt idx="48">
                  <c:v>1995</c:v>
                </c:pt>
                <c:pt idx="49">
                  <c:v>1996</c:v>
                </c:pt>
                <c:pt idx="50">
                  <c:v>1997</c:v>
                </c:pt>
                <c:pt idx="51">
                  <c:v>1998</c:v>
                </c:pt>
                <c:pt idx="52">
                  <c:v>1999</c:v>
                </c:pt>
                <c:pt idx="53">
                  <c:v>2000</c:v>
                </c:pt>
                <c:pt idx="54">
                  <c:v>2001</c:v>
                </c:pt>
                <c:pt idx="55">
                  <c:v>2002</c:v>
                </c:pt>
                <c:pt idx="56">
                  <c:v>2003</c:v>
                </c:pt>
                <c:pt idx="57">
                  <c:v>2004</c:v>
                </c:pt>
                <c:pt idx="58">
                  <c:v>2005</c:v>
                </c:pt>
                <c:pt idx="59">
                  <c:v>2006</c:v>
                </c:pt>
                <c:pt idx="60">
                  <c:v>2007</c:v>
                </c:pt>
                <c:pt idx="61">
                  <c:v>2008</c:v>
                </c:pt>
                <c:pt idx="62">
                  <c:v>2009</c:v>
                </c:pt>
                <c:pt idx="63">
                  <c:v>2010</c:v>
                </c:pt>
              </c:numCache>
            </c:numRef>
          </c:cat>
          <c:val>
            <c:numRef>
              <c:f>Sheet1!$E$2:$E$65</c:f>
              <c:numCache>
                <c:formatCode>General</c:formatCode>
                <c:ptCount val="64"/>
                <c:pt idx="0">
                  <c:v>0</c:v>
                </c:pt>
                <c:pt idx="1">
                  <c:v>0</c:v>
                </c:pt>
                <c:pt idx="2">
                  <c:v>0</c:v>
                </c:pt>
                <c:pt idx="3">
                  <c:v>11.9</c:v>
                </c:pt>
                <c:pt idx="4">
                  <c:v>10.5</c:v>
                </c:pt>
                <c:pt idx="5">
                  <c:v>10.4</c:v>
                </c:pt>
                <c:pt idx="6">
                  <c:v>10.7</c:v>
                </c:pt>
                <c:pt idx="7">
                  <c:v>10.3</c:v>
                </c:pt>
                <c:pt idx="8">
                  <c:v>10.200000000000001</c:v>
                </c:pt>
                <c:pt idx="9">
                  <c:v>11.5</c:v>
                </c:pt>
                <c:pt idx="10">
                  <c:v>12.2</c:v>
                </c:pt>
                <c:pt idx="11">
                  <c:v>13.7</c:v>
                </c:pt>
                <c:pt idx="12">
                  <c:v>14.5</c:v>
                </c:pt>
                <c:pt idx="13">
                  <c:v>16.2</c:v>
                </c:pt>
                <c:pt idx="14">
                  <c:v>17.100000000000001</c:v>
                </c:pt>
                <c:pt idx="15">
                  <c:v>18.399999999999999</c:v>
                </c:pt>
                <c:pt idx="16">
                  <c:v>18.2</c:v>
                </c:pt>
                <c:pt idx="17">
                  <c:v>18.7</c:v>
                </c:pt>
                <c:pt idx="18">
                  <c:v>19.3</c:v>
                </c:pt>
                <c:pt idx="19">
                  <c:v>18.600000000000001</c:v>
                </c:pt>
                <c:pt idx="20">
                  <c:v>18.3</c:v>
                </c:pt>
                <c:pt idx="21">
                  <c:v>17.899999999999999</c:v>
                </c:pt>
                <c:pt idx="22">
                  <c:v>17</c:v>
                </c:pt>
                <c:pt idx="23">
                  <c:v>17.7</c:v>
                </c:pt>
                <c:pt idx="24">
                  <c:v>16.7</c:v>
                </c:pt>
                <c:pt idx="25">
                  <c:v>16.5</c:v>
                </c:pt>
                <c:pt idx="26">
                  <c:v>17.5</c:v>
                </c:pt>
                <c:pt idx="27">
                  <c:v>18.399999999999999</c:v>
                </c:pt>
                <c:pt idx="28">
                  <c:v>17.8</c:v>
                </c:pt>
                <c:pt idx="29">
                  <c:v>17.600000000000001</c:v>
                </c:pt>
                <c:pt idx="30">
                  <c:v>17</c:v>
                </c:pt>
                <c:pt idx="31">
                  <c:v>16.399999999999999</c:v>
                </c:pt>
                <c:pt idx="32">
                  <c:v>14</c:v>
                </c:pt>
                <c:pt idx="33">
                  <c:v>13.7</c:v>
                </c:pt>
                <c:pt idx="34">
                  <c:v>13</c:v>
                </c:pt>
                <c:pt idx="35">
                  <c:v>11.7</c:v>
                </c:pt>
                <c:pt idx="36">
                  <c:v>11.3</c:v>
                </c:pt>
                <c:pt idx="37">
                  <c:v>10.9</c:v>
                </c:pt>
                <c:pt idx="38">
                  <c:v>10.6</c:v>
                </c:pt>
                <c:pt idx="39">
                  <c:v>9.7000000000000011</c:v>
                </c:pt>
                <c:pt idx="40">
                  <c:v>8.8000000000000007</c:v>
                </c:pt>
                <c:pt idx="41">
                  <c:v>8.4</c:v>
                </c:pt>
                <c:pt idx="42">
                  <c:v>7.6</c:v>
                </c:pt>
                <c:pt idx="43">
                  <c:v>7.5</c:v>
                </c:pt>
                <c:pt idx="44">
                  <c:v>7.4</c:v>
                </c:pt>
                <c:pt idx="45">
                  <c:v>7</c:v>
                </c:pt>
                <c:pt idx="46">
                  <c:v>6.8</c:v>
                </c:pt>
                <c:pt idx="47">
                  <c:v>6.4</c:v>
                </c:pt>
                <c:pt idx="48">
                  <c:v>6.6</c:v>
                </c:pt>
                <c:pt idx="49">
                  <c:v>5.8</c:v>
                </c:pt>
                <c:pt idx="50">
                  <c:v>5.5</c:v>
                </c:pt>
                <c:pt idx="51">
                  <c:v>5.4</c:v>
                </c:pt>
                <c:pt idx="52">
                  <c:v>5.3</c:v>
                </c:pt>
                <c:pt idx="53">
                  <c:v>4.8</c:v>
                </c:pt>
                <c:pt idx="54">
                  <c:v>4.7</c:v>
                </c:pt>
                <c:pt idx="55">
                  <c:v>4.5</c:v>
                </c:pt>
                <c:pt idx="56">
                  <c:v>4.4000000000000004</c:v>
                </c:pt>
                <c:pt idx="57">
                  <c:v>4.5</c:v>
                </c:pt>
                <c:pt idx="58">
                  <c:v>4.5999999999999996</c:v>
                </c:pt>
                <c:pt idx="59">
                  <c:v>4.5999999999999996</c:v>
                </c:pt>
                <c:pt idx="60">
                  <c:v>4.9000000000000004</c:v>
                </c:pt>
                <c:pt idx="61">
                  <c:v>5</c:v>
                </c:pt>
                <c:pt idx="62">
                  <c:v>4.9000000000000004</c:v>
                </c:pt>
                <c:pt idx="63">
                  <c:v>5.3</c:v>
                </c:pt>
              </c:numCache>
            </c:numRef>
          </c:val>
          <c:smooth val="0"/>
        </c:ser>
        <c:ser>
          <c:idx val="4"/>
          <c:order val="4"/>
          <c:tx>
            <c:strRef>
              <c:f>Sheet1!$F$1</c:f>
              <c:strCache>
                <c:ptCount val="1"/>
                <c:pt idx="0">
                  <c:v>心疾患※</c:v>
                </c:pt>
              </c:strCache>
            </c:strRef>
          </c:tx>
          <c:spPr>
            <a:ln w="38100"/>
          </c:spPr>
          <c:marker>
            <c:symbol val="none"/>
          </c:marker>
          <c:cat>
            <c:numRef>
              <c:f>Sheet1!$A$2:$A$65</c:f>
              <c:numCache>
                <c:formatCode>General</c:formatCode>
                <c:ptCount val="64"/>
                <c:pt idx="0">
                  <c:v>1947</c:v>
                </c:pt>
                <c:pt idx="1">
                  <c:v>1948</c:v>
                </c:pt>
                <c:pt idx="2">
                  <c:v>1949</c:v>
                </c:pt>
                <c:pt idx="3">
                  <c:v>1950</c:v>
                </c:pt>
                <c:pt idx="4">
                  <c:v>1951</c:v>
                </c:pt>
                <c:pt idx="5">
                  <c:v>1952</c:v>
                </c:pt>
                <c:pt idx="6">
                  <c:v>1953</c:v>
                </c:pt>
                <c:pt idx="7">
                  <c:v>1954</c:v>
                </c:pt>
                <c:pt idx="8">
                  <c:v>1955</c:v>
                </c:pt>
                <c:pt idx="9">
                  <c:v>1956</c:v>
                </c:pt>
                <c:pt idx="10">
                  <c:v>1957</c:v>
                </c:pt>
                <c:pt idx="11">
                  <c:v>1958</c:v>
                </c:pt>
                <c:pt idx="12">
                  <c:v>1959</c:v>
                </c:pt>
                <c:pt idx="13">
                  <c:v>1960</c:v>
                </c:pt>
                <c:pt idx="14">
                  <c:v>1961</c:v>
                </c:pt>
                <c:pt idx="15">
                  <c:v>1962</c:v>
                </c:pt>
                <c:pt idx="16">
                  <c:v>1963</c:v>
                </c:pt>
                <c:pt idx="17">
                  <c:v>1964</c:v>
                </c:pt>
                <c:pt idx="18">
                  <c:v>1965</c:v>
                </c:pt>
                <c:pt idx="19">
                  <c:v>1966</c:v>
                </c:pt>
                <c:pt idx="20">
                  <c:v>1967</c:v>
                </c:pt>
                <c:pt idx="21">
                  <c:v>1968</c:v>
                </c:pt>
                <c:pt idx="22">
                  <c:v>1969</c:v>
                </c:pt>
                <c:pt idx="23">
                  <c:v>1970</c:v>
                </c:pt>
                <c:pt idx="24">
                  <c:v>1971</c:v>
                </c:pt>
                <c:pt idx="25">
                  <c:v>1972</c:v>
                </c:pt>
                <c:pt idx="26">
                  <c:v>1973</c:v>
                </c:pt>
                <c:pt idx="27">
                  <c:v>1974</c:v>
                </c:pt>
                <c:pt idx="28">
                  <c:v>1975</c:v>
                </c:pt>
                <c:pt idx="29">
                  <c:v>1976</c:v>
                </c:pt>
                <c:pt idx="30">
                  <c:v>1977</c:v>
                </c:pt>
                <c:pt idx="31">
                  <c:v>1978</c:v>
                </c:pt>
                <c:pt idx="32">
                  <c:v>1979</c:v>
                </c:pt>
                <c:pt idx="33">
                  <c:v>1980</c:v>
                </c:pt>
                <c:pt idx="34">
                  <c:v>1981</c:v>
                </c:pt>
                <c:pt idx="35">
                  <c:v>1982</c:v>
                </c:pt>
                <c:pt idx="36">
                  <c:v>1983</c:v>
                </c:pt>
                <c:pt idx="37">
                  <c:v>1984</c:v>
                </c:pt>
                <c:pt idx="38">
                  <c:v>1985</c:v>
                </c:pt>
                <c:pt idx="39">
                  <c:v>1986</c:v>
                </c:pt>
                <c:pt idx="40">
                  <c:v>1987</c:v>
                </c:pt>
                <c:pt idx="41">
                  <c:v>1988</c:v>
                </c:pt>
                <c:pt idx="42">
                  <c:v>1989</c:v>
                </c:pt>
                <c:pt idx="43">
                  <c:v>1990</c:v>
                </c:pt>
                <c:pt idx="44">
                  <c:v>1991</c:v>
                </c:pt>
                <c:pt idx="45">
                  <c:v>1992</c:v>
                </c:pt>
                <c:pt idx="46">
                  <c:v>1993</c:v>
                </c:pt>
                <c:pt idx="47">
                  <c:v>1994</c:v>
                </c:pt>
                <c:pt idx="48">
                  <c:v>1995</c:v>
                </c:pt>
                <c:pt idx="49">
                  <c:v>1996</c:v>
                </c:pt>
                <c:pt idx="50">
                  <c:v>1997</c:v>
                </c:pt>
                <c:pt idx="51">
                  <c:v>1998</c:v>
                </c:pt>
                <c:pt idx="52">
                  <c:v>1999</c:v>
                </c:pt>
                <c:pt idx="53">
                  <c:v>2000</c:v>
                </c:pt>
                <c:pt idx="54">
                  <c:v>2001</c:v>
                </c:pt>
                <c:pt idx="55">
                  <c:v>2002</c:v>
                </c:pt>
                <c:pt idx="56">
                  <c:v>2003</c:v>
                </c:pt>
                <c:pt idx="57">
                  <c:v>2004</c:v>
                </c:pt>
                <c:pt idx="58">
                  <c:v>2005</c:v>
                </c:pt>
                <c:pt idx="59">
                  <c:v>2006</c:v>
                </c:pt>
                <c:pt idx="60">
                  <c:v>2007</c:v>
                </c:pt>
                <c:pt idx="61">
                  <c:v>2008</c:v>
                </c:pt>
                <c:pt idx="62">
                  <c:v>2009</c:v>
                </c:pt>
                <c:pt idx="63">
                  <c:v>2010</c:v>
                </c:pt>
              </c:numCache>
            </c:numRef>
          </c:cat>
          <c:val>
            <c:numRef>
              <c:f>Sheet1!$F$2:$F$65</c:f>
              <c:numCache>
                <c:formatCode>General</c:formatCode>
                <c:ptCount val="64"/>
                <c:pt idx="0">
                  <c:v>62.2</c:v>
                </c:pt>
                <c:pt idx="1">
                  <c:v>61.3</c:v>
                </c:pt>
                <c:pt idx="2">
                  <c:v>64.5</c:v>
                </c:pt>
                <c:pt idx="3">
                  <c:v>64.2</c:v>
                </c:pt>
                <c:pt idx="4">
                  <c:v>63.6</c:v>
                </c:pt>
                <c:pt idx="5">
                  <c:v>61.3</c:v>
                </c:pt>
                <c:pt idx="6">
                  <c:v>64.900000000000006</c:v>
                </c:pt>
                <c:pt idx="7">
                  <c:v>60.2</c:v>
                </c:pt>
                <c:pt idx="8">
                  <c:v>60.9</c:v>
                </c:pt>
                <c:pt idx="9">
                  <c:v>66</c:v>
                </c:pt>
                <c:pt idx="10">
                  <c:v>73.099999999999994</c:v>
                </c:pt>
                <c:pt idx="11">
                  <c:v>64.8</c:v>
                </c:pt>
                <c:pt idx="12">
                  <c:v>67.7</c:v>
                </c:pt>
                <c:pt idx="13">
                  <c:v>73.2</c:v>
                </c:pt>
                <c:pt idx="14">
                  <c:v>72.099999999999994</c:v>
                </c:pt>
                <c:pt idx="15">
                  <c:v>76.2</c:v>
                </c:pt>
                <c:pt idx="16">
                  <c:v>70.400000000000006</c:v>
                </c:pt>
                <c:pt idx="17">
                  <c:v>70.3</c:v>
                </c:pt>
                <c:pt idx="18">
                  <c:v>77</c:v>
                </c:pt>
                <c:pt idx="19">
                  <c:v>71.900000000000006</c:v>
                </c:pt>
                <c:pt idx="20">
                  <c:v>75.7</c:v>
                </c:pt>
                <c:pt idx="21">
                  <c:v>80.2</c:v>
                </c:pt>
                <c:pt idx="22">
                  <c:v>81.7</c:v>
                </c:pt>
                <c:pt idx="23">
                  <c:v>86.7</c:v>
                </c:pt>
                <c:pt idx="24">
                  <c:v>82</c:v>
                </c:pt>
                <c:pt idx="25">
                  <c:v>81.2</c:v>
                </c:pt>
                <c:pt idx="26">
                  <c:v>87.3</c:v>
                </c:pt>
                <c:pt idx="27">
                  <c:v>89.8</c:v>
                </c:pt>
                <c:pt idx="28">
                  <c:v>89.2</c:v>
                </c:pt>
                <c:pt idx="29">
                  <c:v>92.2</c:v>
                </c:pt>
                <c:pt idx="30">
                  <c:v>91.2</c:v>
                </c:pt>
                <c:pt idx="31">
                  <c:v>93.3</c:v>
                </c:pt>
                <c:pt idx="32">
                  <c:v>96.9</c:v>
                </c:pt>
                <c:pt idx="33">
                  <c:v>106.2</c:v>
                </c:pt>
                <c:pt idx="34">
                  <c:v>107.5</c:v>
                </c:pt>
                <c:pt idx="35">
                  <c:v>106.7</c:v>
                </c:pt>
                <c:pt idx="36">
                  <c:v>111.3</c:v>
                </c:pt>
                <c:pt idx="37">
                  <c:v>113.9</c:v>
                </c:pt>
                <c:pt idx="38">
                  <c:v>117.3</c:v>
                </c:pt>
                <c:pt idx="39">
                  <c:v>117.9</c:v>
                </c:pt>
                <c:pt idx="40">
                  <c:v>118.4</c:v>
                </c:pt>
                <c:pt idx="41">
                  <c:v>129.4</c:v>
                </c:pt>
                <c:pt idx="42">
                  <c:v>128.1</c:v>
                </c:pt>
                <c:pt idx="43">
                  <c:v>134.80000000000001</c:v>
                </c:pt>
                <c:pt idx="44">
                  <c:v>137.19999999999999</c:v>
                </c:pt>
                <c:pt idx="45">
                  <c:v>142.19999999999999</c:v>
                </c:pt>
                <c:pt idx="46">
                  <c:v>145.6</c:v>
                </c:pt>
                <c:pt idx="47">
                  <c:v>128.6</c:v>
                </c:pt>
                <c:pt idx="48">
                  <c:v>112</c:v>
                </c:pt>
                <c:pt idx="49">
                  <c:v>110.8</c:v>
                </c:pt>
                <c:pt idx="50">
                  <c:v>112.2</c:v>
                </c:pt>
                <c:pt idx="51">
                  <c:v>114.3</c:v>
                </c:pt>
                <c:pt idx="52">
                  <c:v>120.4</c:v>
                </c:pt>
                <c:pt idx="53">
                  <c:v>116.8</c:v>
                </c:pt>
                <c:pt idx="54">
                  <c:v>117.8</c:v>
                </c:pt>
                <c:pt idx="55">
                  <c:v>121</c:v>
                </c:pt>
                <c:pt idx="56">
                  <c:v>126.5</c:v>
                </c:pt>
                <c:pt idx="57">
                  <c:v>126.5</c:v>
                </c:pt>
                <c:pt idx="58">
                  <c:v>137.19999999999999</c:v>
                </c:pt>
                <c:pt idx="59">
                  <c:v>137.19999999999999</c:v>
                </c:pt>
                <c:pt idx="60">
                  <c:v>139.19999999999999</c:v>
                </c:pt>
                <c:pt idx="61">
                  <c:v>144.4</c:v>
                </c:pt>
                <c:pt idx="62">
                  <c:v>143.69999999999999</c:v>
                </c:pt>
                <c:pt idx="63">
                  <c:v>149.80000000000001</c:v>
                </c:pt>
              </c:numCache>
            </c:numRef>
          </c:val>
          <c:smooth val="0"/>
        </c:ser>
        <c:ser>
          <c:idx val="5"/>
          <c:order val="5"/>
          <c:tx>
            <c:strRef>
              <c:f>Sheet1!$G$1</c:f>
              <c:strCache>
                <c:ptCount val="1"/>
                <c:pt idx="0">
                  <c:v>脳血管疾患※</c:v>
                </c:pt>
              </c:strCache>
            </c:strRef>
          </c:tx>
          <c:spPr>
            <a:ln w="38100"/>
          </c:spPr>
          <c:marker>
            <c:symbol val="none"/>
          </c:marker>
          <c:cat>
            <c:numRef>
              <c:f>Sheet1!$A$2:$A$65</c:f>
              <c:numCache>
                <c:formatCode>General</c:formatCode>
                <c:ptCount val="64"/>
                <c:pt idx="0">
                  <c:v>1947</c:v>
                </c:pt>
                <c:pt idx="1">
                  <c:v>1948</c:v>
                </c:pt>
                <c:pt idx="2">
                  <c:v>1949</c:v>
                </c:pt>
                <c:pt idx="3">
                  <c:v>1950</c:v>
                </c:pt>
                <c:pt idx="4">
                  <c:v>1951</c:v>
                </c:pt>
                <c:pt idx="5">
                  <c:v>1952</c:v>
                </c:pt>
                <c:pt idx="6">
                  <c:v>1953</c:v>
                </c:pt>
                <c:pt idx="7">
                  <c:v>1954</c:v>
                </c:pt>
                <c:pt idx="8">
                  <c:v>1955</c:v>
                </c:pt>
                <c:pt idx="9">
                  <c:v>1956</c:v>
                </c:pt>
                <c:pt idx="10">
                  <c:v>1957</c:v>
                </c:pt>
                <c:pt idx="11">
                  <c:v>1958</c:v>
                </c:pt>
                <c:pt idx="12">
                  <c:v>1959</c:v>
                </c:pt>
                <c:pt idx="13">
                  <c:v>1960</c:v>
                </c:pt>
                <c:pt idx="14">
                  <c:v>1961</c:v>
                </c:pt>
                <c:pt idx="15">
                  <c:v>1962</c:v>
                </c:pt>
                <c:pt idx="16">
                  <c:v>1963</c:v>
                </c:pt>
                <c:pt idx="17">
                  <c:v>1964</c:v>
                </c:pt>
                <c:pt idx="18">
                  <c:v>1965</c:v>
                </c:pt>
                <c:pt idx="19">
                  <c:v>1966</c:v>
                </c:pt>
                <c:pt idx="20">
                  <c:v>1967</c:v>
                </c:pt>
                <c:pt idx="21">
                  <c:v>1968</c:v>
                </c:pt>
                <c:pt idx="22">
                  <c:v>1969</c:v>
                </c:pt>
                <c:pt idx="23">
                  <c:v>1970</c:v>
                </c:pt>
                <c:pt idx="24">
                  <c:v>1971</c:v>
                </c:pt>
                <c:pt idx="25">
                  <c:v>1972</c:v>
                </c:pt>
                <c:pt idx="26">
                  <c:v>1973</c:v>
                </c:pt>
                <c:pt idx="27">
                  <c:v>1974</c:v>
                </c:pt>
                <c:pt idx="28">
                  <c:v>1975</c:v>
                </c:pt>
                <c:pt idx="29">
                  <c:v>1976</c:v>
                </c:pt>
                <c:pt idx="30">
                  <c:v>1977</c:v>
                </c:pt>
                <c:pt idx="31">
                  <c:v>1978</c:v>
                </c:pt>
                <c:pt idx="32">
                  <c:v>1979</c:v>
                </c:pt>
                <c:pt idx="33">
                  <c:v>1980</c:v>
                </c:pt>
                <c:pt idx="34">
                  <c:v>1981</c:v>
                </c:pt>
                <c:pt idx="35">
                  <c:v>1982</c:v>
                </c:pt>
                <c:pt idx="36">
                  <c:v>1983</c:v>
                </c:pt>
                <c:pt idx="37">
                  <c:v>1984</c:v>
                </c:pt>
                <c:pt idx="38">
                  <c:v>1985</c:v>
                </c:pt>
                <c:pt idx="39">
                  <c:v>1986</c:v>
                </c:pt>
                <c:pt idx="40">
                  <c:v>1987</c:v>
                </c:pt>
                <c:pt idx="41">
                  <c:v>1988</c:v>
                </c:pt>
                <c:pt idx="42">
                  <c:v>1989</c:v>
                </c:pt>
                <c:pt idx="43">
                  <c:v>1990</c:v>
                </c:pt>
                <c:pt idx="44">
                  <c:v>1991</c:v>
                </c:pt>
                <c:pt idx="45">
                  <c:v>1992</c:v>
                </c:pt>
                <c:pt idx="46">
                  <c:v>1993</c:v>
                </c:pt>
                <c:pt idx="47">
                  <c:v>1994</c:v>
                </c:pt>
                <c:pt idx="48">
                  <c:v>1995</c:v>
                </c:pt>
                <c:pt idx="49">
                  <c:v>1996</c:v>
                </c:pt>
                <c:pt idx="50">
                  <c:v>1997</c:v>
                </c:pt>
                <c:pt idx="51">
                  <c:v>1998</c:v>
                </c:pt>
                <c:pt idx="52">
                  <c:v>1999</c:v>
                </c:pt>
                <c:pt idx="53">
                  <c:v>2000</c:v>
                </c:pt>
                <c:pt idx="54">
                  <c:v>2001</c:v>
                </c:pt>
                <c:pt idx="55">
                  <c:v>2002</c:v>
                </c:pt>
                <c:pt idx="56">
                  <c:v>2003</c:v>
                </c:pt>
                <c:pt idx="57">
                  <c:v>2004</c:v>
                </c:pt>
                <c:pt idx="58">
                  <c:v>2005</c:v>
                </c:pt>
                <c:pt idx="59">
                  <c:v>2006</c:v>
                </c:pt>
                <c:pt idx="60">
                  <c:v>2007</c:v>
                </c:pt>
                <c:pt idx="61">
                  <c:v>2008</c:v>
                </c:pt>
                <c:pt idx="62">
                  <c:v>2009</c:v>
                </c:pt>
                <c:pt idx="63">
                  <c:v>2010</c:v>
                </c:pt>
              </c:numCache>
            </c:numRef>
          </c:cat>
          <c:val>
            <c:numRef>
              <c:f>Sheet1!$G$2:$G$65</c:f>
              <c:numCache>
                <c:formatCode>General</c:formatCode>
                <c:ptCount val="64"/>
                <c:pt idx="0">
                  <c:v>129.4</c:v>
                </c:pt>
                <c:pt idx="1">
                  <c:v>117.9</c:v>
                </c:pt>
                <c:pt idx="2">
                  <c:v>122.6</c:v>
                </c:pt>
                <c:pt idx="3">
                  <c:v>127.1</c:v>
                </c:pt>
                <c:pt idx="4">
                  <c:v>125.2</c:v>
                </c:pt>
                <c:pt idx="5">
                  <c:v>128.5</c:v>
                </c:pt>
                <c:pt idx="6">
                  <c:v>133.69999999999999</c:v>
                </c:pt>
                <c:pt idx="7">
                  <c:v>132.4</c:v>
                </c:pt>
                <c:pt idx="8">
                  <c:v>136.1</c:v>
                </c:pt>
                <c:pt idx="9">
                  <c:v>148.4</c:v>
                </c:pt>
                <c:pt idx="10">
                  <c:v>151.69999999999999</c:v>
                </c:pt>
                <c:pt idx="11">
                  <c:v>148.6</c:v>
                </c:pt>
                <c:pt idx="12">
                  <c:v>153.69999999999999</c:v>
                </c:pt>
                <c:pt idx="13">
                  <c:v>160.69999999999999</c:v>
                </c:pt>
                <c:pt idx="14">
                  <c:v>165.4</c:v>
                </c:pt>
                <c:pt idx="15">
                  <c:v>169.4</c:v>
                </c:pt>
                <c:pt idx="16">
                  <c:v>171.4</c:v>
                </c:pt>
                <c:pt idx="17">
                  <c:v>171.7</c:v>
                </c:pt>
                <c:pt idx="18">
                  <c:v>175.8</c:v>
                </c:pt>
                <c:pt idx="19">
                  <c:v>173.8</c:v>
                </c:pt>
                <c:pt idx="20">
                  <c:v>173.1</c:v>
                </c:pt>
                <c:pt idx="21">
                  <c:v>173.5</c:v>
                </c:pt>
                <c:pt idx="22">
                  <c:v>174.4</c:v>
                </c:pt>
                <c:pt idx="23">
                  <c:v>175.8</c:v>
                </c:pt>
                <c:pt idx="24">
                  <c:v>169.6</c:v>
                </c:pt>
                <c:pt idx="25">
                  <c:v>166.7</c:v>
                </c:pt>
                <c:pt idx="26">
                  <c:v>166.9</c:v>
                </c:pt>
                <c:pt idx="27">
                  <c:v>163</c:v>
                </c:pt>
                <c:pt idx="28">
                  <c:v>156.69999999999999</c:v>
                </c:pt>
                <c:pt idx="29">
                  <c:v>154.5</c:v>
                </c:pt>
                <c:pt idx="30">
                  <c:v>149.80000000000001</c:v>
                </c:pt>
                <c:pt idx="31">
                  <c:v>146.19999999999999</c:v>
                </c:pt>
                <c:pt idx="32">
                  <c:v>137.69999999999999</c:v>
                </c:pt>
                <c:pt idx="33">
                  <c:v>139.5</c:v>
                </c:pt>
                <c:pt idx="34">
                  <c:v>134.30000000000001</c:v>
                </c:pt>
                <c:pt idx="35">
                  <c:v>125</c:v>
                </c:pt>
                <c:pt idx="36">
                  <c:v>122.8</c:v>
                </c:pt>
                <c:pt idx="37">
                  <c:v>117.2</c:v>
                </c:pt>
                <c:pt idx="38">
                  <c:v>112.2</c:v>
                </c:pt>
                <c:pt idx="39">
                  <c:v>106.9</c:v>
                </c:pt>
                <c:pt idx="40">
                  <c:v>101.7</c:v>
                </c:pt>
                <c:pt idx="41">
                  <c:v>105.5</c:v>
                </c:pt>
                <c:pt idx="42">
                  <c:v>98.5</c:v>
                </c:pt>
                <c:pt idx="43">
                  <c:v>99.4</c:v>
                </c:pt>
                <c:pt idx="44">
                  <c:v>96.2</c:v>
                </c:pt>
                <c:pt idx="45">
                  <c:v>95.6</c:v>
                </c:pt>
                <c:pt idx="46">
                  <c:v>96</c:v>
                </c:pt>
                <c:pt idx="47">
                  <c:v>96.9</c:v>
                </c:pt>
                <c:pt idx="48">
                  <c:v>117.9</c:v>
                </c:pt>
                <c:pt idx="49">
                  <c:v>112.6</c:v>
                </c:pt>
                <c:pt idx="50">
                  <c:v>111</c:v>
                </c:pt>
                <c:pt idx="51">
                  <c:v>110</c:v>
                </c:pt>
                <c:pt idx="52">
                  <c:v>110.8</c:v>
                </c:pt>
                <c:pt idx="53">
                  <c:v>105.5</c:v>
                </c:pt>
                <c:pt idx="54">
                  <c:v>104.7</c:v>
                </c:pt>
                <c:pt idx="55">
                  <c:v>103.4</c:v>
                </c:pt>
                <c:pt idx="56">
                  <c:v>104.7</c:v>
                </c:pt>
                <c:pt idx="57">
                  <c:v>102.3</c:v>
                </c:pt>
                <c:pt idx="58">
                  <c:v>105.3</c:v>
                </c:pt>
                <c:pt idx="59">
                  <c:v>101.7</c:v>
                </c:pt>
                <c:pt idx="60">
                  <c:v>100.8</c:v>
                </c:pt>
                <c:pt idx="61">
                  <c:v>100.9</c:v>
                </c:pt>
                <c:pt idx="62">
                  <c:v>97.2</c:v>
                </c:pt>
                <c:pt idx="63">
                  <c:v>97.7</c:v>
                </c:pt>
              </c:numCache>
            </c:numRef>
          </c:val>
          <c:smooth val="0"/>
        </c:ser>
        <c:ser>
          <c:idx val="6"/>
          <c:order val="6"/>
          <c:tx>
            <c:strRef>
              <c:f>Sheet1!$H$1</c:f>
              <c:strCache>
                <c:ptCount val="1"/>
                <c:pt idx="0">
                  <c:v>肺炎</c:v>
                </c:pt>
              </c:strCache>
            </c:strRef>
          </c:tx>
          <c:spPr>
            <a:ln w="38100">
              <a:prstDash val="sysDot"/>
            </a:ln>
          </c:spPr>
          <c:marker>
            <c:symbol val="none"/>
          </c:marker>
          <c:cat>
            <c:numRef>
              <c:f>Sheet1!$A$2:$A$65</c:f>
              <c:numCache>
                <c:formatCode>General</c:formatCode>
                <c:ptCount val="64"/>
                <c:pt idx="0">
                  <c:v>1947</c:v>
                </c:pt>
                <c:pt idx="1">
                  <c:v>1948</c:v>
                </c:pt>
                <c:pt idx="2">
                  <c:v>1949</c:v>
                </c:pt>
                <c:pt idx="3">
                  <c:v>1950</c:v>
                </c:pt>
                <c:pt idx="4">
                  <c:v>1951</c:v>
                </c:pt>
                <c:pt idx="5">
                  <c:v>1952</c:v>
                </c:pt>
                <c:pt idx="6">
                  <c:v>1953</c:v>
                </c:pt>
                <c:pt idx="7">
                  <c:v>1954</c:v>
                </c:pt>
                <c:pt idx="8">
                  <c:v>1955</c:v>
                </c:pt>
                <c:pt idx="9">
                  <c:v>1956</c:v>
                </c:pt>
                <c:pt idx="10">
                  <c:v>1957</c:v>
                </c:pt>
                <c:pt idx="11">
                  <c:v>1958</c:v>
                </c:pt>
                <c:pt idx="12">
                  <c:v>1959</c:v>
                </c:pt>
                <c:pt idx="13">
                  <c:v>1960</c:v>
                </c:pt>
                <c:pt idx="14">
                  <c:v>1961</c:v>
                </c:pt>
                <c:pt idx="15">
                  <c:v>1962</c:v>
                </c:pt>
                <c:pt idx="16">
                  <c:v>1963</c:v>
                </c:pt>
                <c:pt idx="17">
                  <c:v>1964</c:v>
                </c:pt>
                <c:pt idx="18">
                  <c:v>1965</c:v>
                </c:pt>
                <c:pt idx="19">
                  <c:v>1966</c:v>
                </c:pt>
                <c:pt idx="20">
                  <c:v>1967</c:v>
                </c:pt>
                <c:pt idx="21">
                  <c:v>1968</c:v>
                </c:pt>
                <c:pt idx="22">
                  <c:v>1969</c:v>
                </c:pt>
                <c:pt idx="23">
                  <c:v>1970</c:v>
                </c:pt>
                <c:pt idx="24">
                  <c:v>1971</c:v>
                </c:pt>
                <c:pt idx="25">
                  <c:v>1972</c:v>
                </c:pt>
                <c:pt idx="26">
                  <c:v>1973</c:v>
                </c:pt>
                <c:pt idx="27">
                  <c:v>1974</c:v>
                </c:pt>
                <c:pt idx="28">
                  <c:v>1975</c:v>
                </c:pt>
                <c:pt idx="29">
                  <c:v>1976</c:v>
                </c:pt>
                <c:pt idx="30">
                  <c:v>1977</c:v>
                </c:pt>
                <c:pt idx="31">
                  <c:v>1978</c:v>
                </c:pt>
                <c:pt idx="32">
                  <c:v>1979</c:v>
                </c:pt>
                <c:pt idx="33">
                  <c:v>1980</c:v>
                </c:pt>
                <c:pt idx="34">
                  <c:v>1981</c:v>
                </c:pt>
                <c:pt idx="35">
                  <c:v>1982</c:v>
                </c:pt>
                <c:pt idx="36">
                  <c:v>1983</c:v>
                </c:pt>
                <c:pt idx="37">
                  <c:v>1984</c:v>
                </c:pt>
                <c:pt idx="38">
                  <c:v>1985</c:v>
                </c:pt>
                <c:pt idx="39">
                  <c:v>1986</c:v>
                </c:pt>
                <c:pt idx="40">
                  <c:v>1987</c:v>
                </c:pt>
                <c:pt idx="41">
                  <c:v>1988</c:v>
                </c:pt>
                <c:pt idx="42">
                  <c:v>1989</c:v>
                </c:pt>
                <c:pt idx="43">
                  <c:v>1990</c:v>
                </c:pt>
                <c:pt idx="44">
                  <c:v>1991</c:v>
                </c:pt>
                <c:pt idx="45">
                  <c:v>1992</c:v>
                </c:pt>
                <c:pt idx="46">
                  <c:v>1993</c:v>
                </c:pt>
                <c:pt idx="47">
                  <c:v>1994</c:v>
                </c:pt>
                <c:pt idx="48">
                  <c:v>1995</c:v>
                </c:pt>
                <c:pt idx="49">
                  <c:v>1996</c:v>
                </c:pt>
                <c:pt idx="50">
                  <c:v>1997</c:v>
                </c:pt>
                <c:pt idx="51">
                  <c:v>1998</c:v>
                </c:pt>
                <c:pt idx="52">
                  <c:v>1999</c:v>
                </c:pt>
                <c:pt idx="53">
                  <c:v>2000</c:v>
                </c:pt>
                <c:pt idx="54">
                  <c:v>2001</c:v>
                </c:pt>
                <c:pt idx="55">
                  <c:v>2002</c:v>
                </c:pt>
                <c:pt idx="56">
                  <c:v>2003</c:v>
                </c:pt>
                <c:pt idx="57">
                  <c:v>2004</c:v>
                </c:pt>
                <c:pt idx="58">
                  <c:v>2005</c:v>
                </c:pt>
                <c:pt idx="59">
                  <c:v>2006</c:v>
                </c:pt>
                <c:pt idx="60">
                  <c:v>2007</c:v>
                </c:pt>
                <c:pt idx="61">
                  <c:v>2008</c:v>
                </c:pt>
                <c:pt idx="62">
                  <c:v>2009</c:v>
                </c:pt>
                <c:pt idx="63">
                  <c:v>2010</c:v>
                </c:pt>
              </c:numCache>
            </c:numRef>
          </c:cat>
          <c:val>
            <c:numRef>
              <c:f>Sheet1!$H$2:$H$65</c:f>
              <c:numCache>
                <c:formatCode>General</c:formatCode>
                <c:ptCount val="64"/>
                <c:pt idx="0">
                  <c:v>130.1</c:v>
                </c:pt>
                <c:pt idx="1">
                  <c:v>66.2</c:v>
                </c:pt>
                <c:pt idx="2">
                  <c:v>68.7</c:v>
                </c:pt>
                <c:pt idx="3">
                  <c:v>65.099999999999994</c:v>
                </c:pt>
                <c:pt idx="4">
                  <c:v>59.8</c:v>
                </c:pt>
                <c:pt idx="5">
                  <c:v>49.9</c:v>
                </c:pt>
                <c:pt idx="6">
                  <c:v>53.7</c:v>
                </c:pt>
                <c:pt idx="7">
                  <c:v>42.7</c:v>
                </c:pt>
                <c:pt idx="8">
                  <c:v>38.4</c:v>
                </c:pt>
                <c:pt idx="9">
                  <c:v>38.6</c:v>
                </c:pt>
                <c:pt idx="10">
                  <c:v>48</c:v>
                </c:pt>
                <c:pt idx="11">
                  <c:v>38.300000000000004</c:v>
                </c:pt>
                <c:pt idx="12">
                  <c:v>36.800000000000004</c:v>
                </c:pt>
                <c:pt idx="13">
                  <c:v>40.200000000000003</c:v>
                </c:pt>
                <c:pt idx="14">
                  <c:v>33.800000000000004</c:v>
                </c:pt>
                <c:pt idx="15">
                  <c:v>36.6</c:v>
                </c:pt>
                <c:pt idx="16">
                  <c:v>27.2</c:v>
                </c:pt>
                <c:pt idx="17">
                  <c:v>26.3</c:v>
                </c:pt>
                <c:pt idx="18">
                  <c:v>30.4</c:v>
                </c:pt>
                <c:pt idx="19">
                  <c:v>22.9</c:v>
                </c:pt>
                <c:pt idx="20">
                  <c:v>23.5</c:v>
                </c:pt>
                <c:pt idx="21">
                  <c:v>25</c:v>
                </c:pt>
                <c:pt idx="22">
                  <c:v>24.9</c:v>
                </c:pt>
                <c:pt idx="23">
                  <c:v>27.1</c:v>
                </c:pt>
                <c:pt idx="24">
                  <c:v>22.1</c:v>
                </c:pt>
                <c:pt idx="25">
                  <c:v>21.9</c:v>
                </c:pt>
                <c:pt idx="26">
                  <c:v>25</c:v>
                </c:pt>
                <c:pt idx="27">
                  <c:v>26.1</c:v>
                </c:pt>
                <c:pt idx="28">
                  <c:v>27.4</c:v>
                </c:pt>
                <c:pt idx="29">
                  <c:v>26.6</c:v>
                </c:pt>
                <c:pt idx="30">
                  <c:v>23.3</c:v>
                </c:pt>
                <c:pt idx="31">
                  <c:v>24.7</c:v>
                </c:pt>
                <c:pt idx="32">
                  <c:v>23.7</c:v>
                </c:pt>
                <c:pt idx="33">
                  <c:v>28.4</c:v>
                </c:pt>
                <c:pt idx="34">
                  <c:v>28.7</c:v>
                </c:pt>
                <c:pt idx="35">
                  <c:v>29.9</c:v>
                </c:pt>
                <c:pt idx="36">
                  <c:v>33.9</c:v>
                </c:pt>
                <c:pt idx="37">
                  <c:v>32.5</c:v>
                </c:pt>
                <c:pt idx="38">
                  <c:v>37.5</c:v>
                </c:pt>
                <c:pt idx="39">
                  <c:v>39.1</c:v>
                </c:pt>
                <c:pt idx="40">
                  <c:v>40.300000000000004</c:v>
                </c:pt>
                <c:pt idx="41">
                  <c:v>46.8</c:v>
                </c:pt>
                <c:pt idx="42">
                  <c:v>48.1</c:v>
                </c:pt>
                <c:pt idx="43">
                  <c:v>55.6</c:v>
                </c:pt>
                <c:pt idx="44">
                  <c:v>56.9</c:v>
                </c:pt>
                <c:pt idx="45">
                  <c:v>60.2</c:v>
                </c:pt>
                <c:pt idx="46">
                  <c:v>65.5</c:v>
                </c:pt>
                <c:pt idx="47">
                  <c:v>67.2</c:v>
                </c:pt>
                <c:pt idx="48">
                  <c:v>64.099999999999994</c:v>
                </c:pt>
                <c:pt idx="49">
                  <c:v>56.9</c:v>
                </c:pt>
                <c:pt idx="50">
                  <c:v>63.1</c:v>
                </c:pt>
                <c:pt idx="51">
                  <c:v>63.8</c:v>
                </c:pt>
                <c:pt idx="52">
                  <c:v>74.900000000000006</c:v>
                </c:pt>
                <c:pt idx="53">
                  <c:v>69.2</c:v>
                </c:pt>
                <c:pt idx="54">
                  <c:v>67.8</c:v>
                </c:pt>
                <c:pt idx="55">
                  <c:v>69.400000000000006</c:v>
                </c:pt>
                <c:pt idx="56">
                  <c:v>75.3</c:v>
                </c:pt>
                <c:pt idx="57">
                  <c:v>75.7</c:v>
                </c:pt>
                <c:pt idx="58">
                  <c:v>85</c:v>
                </c:pt>
                <c:pt idx="59">
                  <c:v>85</c:v>
                </c:pt>
                <c:pt idx="60">
                  <c:v>87.4</c:v>
                </c:pt>
                <c:pt idx="61">
                  <c:v>91.6</c:v>
                </c:pt>
                <c:pt idx="62">
                  <c:v>89</c:v>
                </c:pt>
                <c:pt idx="63">
                  <c:v>94.1</c:v>
                </c:pt>
              </c:numCache>
            </c:numRef>
          </c:val>
          <c:smooth val="0"/>
        </c:ser>
        <c:ser>
          <c:idx val="7"/>
          <c:order val="7"/>
          <c:tx>
            <c:strRef>
              <c:f>Sheet1!$I$1</c:f>
              <c:strCache>
                <c:ptCount val="1"/>
                <c:pt idx="0">
                  <c:v>肝疾患※</c:v>
                </c:pt>
              </c:strCache>
            </c:strRef>
          </c:tx>
          <c:marker>
            <c:symbol val="none"/>
          </c:marker>
          <c:cat>
            <c:numRef>
              <c:f>Sheet1!$A$2:$A$65</c:f>
              <c:numCache>
                <c:formatCode>General</c:formatCode>
                <c:ptCount val="64"/>
                <c:pt idx="0">
                  <c:v>1947</c:v>
                </c:pt>
                <c:pt idx="1">
                  <c:v>1948</c:v>
                </c:pt>
                <c:pt idx="2">
                  <c:v>1949</c:v>
                </c:pt>
                <c:pt idx="3">
                  <c:v>1950</c:v>
                </c:pt>
                <c:pt idx="4">
                  <c:v>1951</c:v>
                </c:pt>
                <c:pt idx="5">
                  <c:v>1952</c:v>
                </c:pt>
                <c:pt idx="6">
                  <c:v>1953</c:v>
                </c:pt>
                <c:pt idx="7">
                  <c:v>1954</c:v>
                </c:pt>
                <c:pt idx="8">
                  <c:v>1955</c:v>
                </c:pt>
                <c:pt idx="9">
                  <c:v>1956</c:v>
                </c:pt>
                <c:pt idx="10">
                  <c:v>1957</c:v>
                </c:pt>
                <c:pt idx="11">
                  <c:v>1958</c:v>
                </c:pt>
                <c:pt idx="12">
                  <c:v>1959</c:v>
                </c:pt>
                <c:pt idx="13">
                  <c:v>1960</c:v>
                </c:pt>
                <c:pt idx="14">
                  <c:v>1961</c:v>
                </c:pt>
                <c:pt idx="15">
                  <c:v>1962</c:v>
                </c:pt>
                <c:pt idx="16">
                  <c:v>1963</c:v>
                </c:pt>
                <c:pt idx="17">
                  <c:v>1964</c:v>
                </c:pt>
                <c:pt idx="18">
                  <c:v>1965</c:v>
                </c:pt>
                <c:pt idx="19">
                  <c:v>1966</c:v>
                </c:pt>
                <c:pt idx="20">
                  <c:v>1967</c:v>
                </c:pt>
                <c:pt idx="21">
                  <c:v>1968</c:v>
                </c:pt>
                <c:pt idx="22">
                  <c:v>1969</c:v>
                </c:pt>
                <c:pt idx="23">
                  <c:v>1970</c:v>
                </c:pt>
                <c:pt idx="24">
                  <c:v>1971</c:v>
                </c:pt>
                <c:pt idx="25">
                  <c:v>1972</c:v>
                </c:pt>
                <c:pt idx="26">
                  <c:v>1973</c:v>
                </c:pt>
                <c:pt idx="27">
                  <c:v>1974</c:v>
                </c:pt>
                <c:pt idx="28">
                  <c:v>1975</c:v>
                </c:pt>
                <c:pt idx="29">
                  <c:v>1976</c:v>
                </c:pt>
                <c:pt idx="30">
                  <c:v>1977</c:v>
                </c:pt>
                <c:pt idx="31">
                  <c:v>1978</c:v>
                </c:pt>
                <c:pt idx="32">
                  <c:v>1979</c:v>
                </c:pt>
                <c:pt idx="33">
                  <c:v>1980</c:v>
                </c:pt>
                <c:pt idx="34">
                  <c:v>1981</c:v>
                </c:pt>
                <c:pt idx="35">
                  <c:v>1982</c:v>
                </c:pt>
                <c:pt idx="36">
                  <c:v>1983</c:v>
                </c:pt>
                <c:pt idx="37">
                  <c:v>1984</c:v>
                </c:pt>
                <c:pt idx="38">
                  <c:v>1985</c:v>
                </c:pt>
                <c:pt idx="39">
                  <c:v>1986</c:v>
                </c:pt>
                <c:pt idx="40">
                  <c:v>1987</c:v>
                </c:pt>
                <c:pt idx="41">
                  <c:v>1988</c:v>
                </c:pt>
                <c:pt idx="42">
                  <c:v>1989</c:v>
                </c:pt>
                <c:pt idx="43">
                  <c:v>1990</c:v>
                </c:pt>
                <c:pt idx="44">
                  <c:v>1991</c:v>
                </c:pt>
                <c:pt idx="45">
                  <c:v>1992</c:v>
                </c:pt>
                <c:pt idx="46">
                  <c:v>1993</c:v>
                </c:pt>
                <c:pt idx="47">
                  <c:v>1994</c:v>
                </c:pt>
                <c:pt idx="48">
                  <c:v>1995</c:v>
                </c:pt>
                <c:pt idx="49">
                  <c:v>1996</c:v>
                </c:pt>
                <c:pt idx="50">
                  <c:v>1997</c:v>
                </c:pt>
                <c:pt idx="51">
                  <c:v>1998</c:v>
                </c:pt>
                <c:pt idx="52">
                  <c:v>1999</c:v>
                </c:pt>
                <c:pt idx="53">
                  <c:v>2000</c:v>
                </c:pt>
                <c:pt idx="54">
                  <c:v>2001</c:v>
                </c:pt>
                <c:pt idx="55">
                  <c:v>2002</c:v>
                </c:pt>
                <c:pt idx="56">
                  <c:v>2003</c:v>
                </c:pt>
                <c:pt idx="57">
                  <c:v>2004</c:v>
                </c:pt>
                <c:pt idx="58">
                  <c:v>2005</c:v>
                </c:pt>
                <c:pt idx="59">
                  <c:v>2006</c:v>
                </c:pt>
                <c:pt idx="60">
                  <c:v>2007</c:v>
                </c:pt>
                <c:pt idx="61">
                  <c:v>2008</c:v>
                </c:pt>
                <c:pt idx="62">
                  <c:v>2009</c:v>
                </c:pt>
                <c:pt idx="63">
                  <c:v>2010</c:v>
                </c:pt>
              </c:numCache>
            </c:numRef>
          </c:cat>
          <c:val>
            <c:numRef>
              <c:f>Sheet1!$I$2:$I$65</c:f>
              <c:numCache>
                <c:formatCode>General</c:formatCode>
                <c:ptCount val="64"/>
                <c:pt idx="0">
                  <c:v>11.2</c:v>
                </c:pt>
                <c:pt idx="1">
                  <c:v>11.3</c:v>
                </c:pt>
                <c:pt idx="2">
                  <c:v>11.7</c:v>
                </c:pt>
                <c:pt idx="3">
                  <c:v>10.4</c:v>
                </c:pt>
                <c:pt idx="4">
                  <c:v>10.6</c:v>
                </c:pt>
                <c:pt idx="5">
                  <c:v>11.7</c:v>
                </c:pt>
                <c:pt idx="6">
                  <c:v>12.6</c:v>
                </c:pt>
                <c:pt idx="7">
                  <c:v>13.2</c:v>
                </c:pt>
                <c:pt idx="8">
                  <c:v>13.2</c:v>
                </c:pt>
                <c:pt idx="9">
                  <c:v>14</c:v>
                </c:pt>
                <c:pt idx="10">
                  <c:v>13.9</c:v>
                </c:pt>
                <c:pt idx="11">
                  <c:v>13.5</c:v>
                </c:pt>
                <c:pt idx="12">
                  <c:v>13.8</c:v>
                </c:pt>
                <c:pt idx="13">
                  <c:v>14.3</c:v>
                </c:pt>
                <c:pt idx="14">
                  <c:v>14.5</c:v>
                </c:pt>
                <c:pt idx="15">
                  <c:v>14.2</c:v>
                </c:pt>
                <c:pt idx="16">
                  <c:v>14.5</c:v>
                </c:pt>
                <c:pt idx="17">
                  <c:v>14.3</c:v>
                </c:pt>
                <c:pt idx="18">
                  <c:v>13.9</c:v>
                </c:pt>
                <c:pt idx="19">
                  <c:v>14</c:v>
                </c:pt>
                <c:pt idx="20">
                  <c:v>14.4</c:v>
                </c:pt>
                <c:pt idx="21">
                  <c:v>15.3</c:v>
                </c:pt>
                <c:pt idx="22">
                  <c:v>16</c:v>
                </c:pt>
                <c:pt idx="23">
                  <c:v>16.600000000000001</c:v>
                </c:pt>
                <c:pt idx="24">
                  <c:v>16.100000000000001</c:v>
                </c:pt>
                <c:pt idx="25">
                  <c:v>16</c:v>
                </c:pt>
                <c:pt idx="26">
                  <c:v>16.3</c:v>
                </c:pt>
                <c:pt idx="27">
                  <c:v>16.5</c:v>
                </c:pt>
                <c:pt idx="28">
                  <c:v>16.3</c:v>
                </c:pt>
                <c:pt idx="29">
                  <c:v>16.3</c:v>
                </c:pt>
                <c:pt idx="30">
                  <c:v>16</c:v>
                </c:pt>
                <c:pt idx="31">
                  <c:v>16.399999999999999</c:v>
                </c:pt>
                <c:pt idx="32">
                  <c:v>16.2</c:v>
                </c:pt>
                <c:pt idx="33">
                  <c:v>16.3</c:v>
                </c:pt>
                <c:pt idx="34">
                  <c:v>16.3</c:v>
                </c:pt>
                <c:pt idx="35">
                  <c:v>16.100000000000001</c:v>
                </c:pt>
                <c:pt idx="36">
                  <c:v>16.3</c:v>
                </c:pt>
                <c:pt idx="37">
                  <c:v>16.3</c:v>
                </c:pt>
                <c:pt idx="38">
                  <c:v>16.5</c:v>
                </c:pt>
                <c:pt idx="39">
                  <c:v>16.100000000000001</c:v>
                </c:pt>
                <c:pt idx="40">
                  <c:v>15.9</c:v>
                </c:pt>
                <c:pt idx="41">
                  <c:v>16.2</c:v>
                </c:pt>
                <c:pt idx="42">
                  <c:v>16.100000000000001</c:v>
                </c:pt>
                <c:pt idx="43">
                  <c:v>16.100000000000001</c:v>
                </c:pt>
                <c:pt idx="44">
                  <c:v>16.100000000000001</c:v>
                </c:pt>
                <c:pt idx="45">
                  <c:v>16.3</c:v>
                </c:pt>
                <c:pt idx="46">
                  <c:v>16.100000000000001</c:v>
                </c:pt>
                <c:pt idx="47">
                  <c:v>15.6</c:v>
                </c:pt>
                <c:pt idx="48">
                  <c:v>13.7</c:v>
                </c:pt>
                <c:pt idx="49">
                  <c:v>13.2</c:v>
                </c:pt>
                <c:pt idx="50">
                  <c:v>13.3</c:v>
                </c:pt>
                <c:pt idx="51">
                  <c:v>12.9</c:v>
                </c:pt>
                <c:pt idx="52">
                  <c:v>13.2</c:v>
                </c:pt>
                <c:pt idx="53">
                  <c:v>12.8</c:v>
                </c:pt>
                <c:pt idx="54">
                  <c:v>12.6</c:v>
                </c:pt>
                <c:pt idx="55">
                  <c:v>12.3</c:v>
                </c:pt>
                <c:pt idx="56">
                  <c:v>12.5</c:v>
                </c:pt>
                <c:pt idx="57">
                  <c:v>12.6</c:v>
                </c:pt>
                <c:pt idx="58">
                  <c:v>13</c:v>
                </c:pt>
                <c:pt idx="59">
                  <c:v>12.9</c:v>
                </c:pt>
                <c:pt idx="60">
                  <c:v>12.8</c:v>
                </c:pt>
                <c:pt idx="61">
                  <c:v>12.9</c:v>
                </c:pt>
                <c:pt idx="62">
                  <c:v>12.7</c:v>
                </c:pt>
                <c:pt idx="63">
                  <c:v>12.8</c:v>
                </c:pt>
              </c:numCache>
            </c:numRef>
          </c:val>
          <c:smooth val="0"/>
        </c:ser>
        <c:ser>
          <c:idx val="8"/>
          <c:order val="8"/>
          <c:tx>
            <c:strRef>
              <c:f>Sheet1!$J$1</c:f>
              <c:strCache>
                <c:ptCount val="1"/>
                <c:pt idx="0">
                  <c:v>不慮の事故</c:v>
                </c:pt>
              </c:strCache>
            </c:strRef>
          </c:tx>
          <c:marker>
            <c:symbol val="none"/>
          </c:marker>
          <c:cat>
            <c:numRef>
              <c:f>Sheet1!$A$2:$A$65</c:f>
              <c:numCache>
                <c:formatCode>General</c:formatCode>
                <c:ptCount val="64"/>
                <c:pt idx="0">
                  <c:v>1947</c:v>
                </c:pt>
                <c:pt idx="1">
                  <c:v>1948</c:v>
                </c:pt>
                <c:pt idx="2">
                  <c:v>1949</c:v>
                </c:pt>
                <c:pt idx="3">
                  <c:v>1950</c:v>
                </c:pt>
                <c:pt idx="4">
                  <c:v>1951</c:v>
                </c:pt>
                <c:pt idx="5">
                  <c:v>1952</c:v>
                </c:pt>
                <c:pt idx="6">
                  <c:v>1953</c:v>
                </c:pt>
                <c:pt idx="7">
                  <c:v>1954</c:v>
                </c:pt>
                <c:pt idx="8">
                  <c:v>1955</c:v>
                </c:pt>
                <c:pt idx="9">
                  <c:v>1956</c:v>
                </c:pt>
                <c:pt idx="10">
                  <c:v>1957</c:v>
                </c:pt>
                <c:pt idx="11">
                  <c:v>1958</c:v>
                </c:pt>
                <c:pt idx="12">
                  <c:v>1959</c:v>
                </c:pt>
                <c:pt idx="13">
                  <c:v>1960</c:v>
                </c:pt>
                <c:pt idx="14">
                  <c:v>1961</c:v>
                </c:pt>
                <c:pt idx="15">
                  <c:v>1962</c:v>
                </c:pt>
                <c:pt idx="16">
                  <c:v>1963</c:v>
                </c:pt>
                <c:pt idx="17">
                  <c:v>1964</c:v>
                </c:pt>
                <c:pt idx="18">
                  <c:v>1965</c:v>
                </c:pt>
                <c:pt idx="19">
                  <c:v>1966</c:v>
                </c:pt>
                <c:pt idx="20">
                  <c:v>1967</c:v>
                </c:pt>
                <c:pt idx="21">
                  <c:v>1968</c:v>
                </c:pt>
                <c:pt idx="22">
                  <c:v>1969</c:v>
                </c:pt>
                <c:pt idx="23">
                  <c:v>1970</c:v>
                </c:pt>
                <c:pt idx="24">
                  <c:v>1971</c:v>
                </c:pt>
                <c:pt idx="25">
                  <c:v>1972</c:v>
                </c:pt>
                <c:pt idx="26">
                  <c:v>1973</c:v>
                </c:pt>
                <c:pt idx="27">
                  <c:v>1974</c:v>
                </c:pt>
                <c:pt idx="28">
                  <c:v>1975</c:v>
                </c:pt>
                <c:pt idx="29">
                  <c:v>1976</c:v>
                </c:pt>
                <c:pt idx="30">
                  <c:v>1977</c:v>
                </c:pt>
                <c:pt idx="31">
                  <c:v>1978</c:v>
                </c:pt>
                <c:pt idx="32">
                  <c:v>1979</c:v>
                </c:pt>
                <c:pt idx="33">
                  <c:v>1980</c:v>
                </c:pt>
                <c:pt idx="34">
                  <c:v>1981</c:v>
                </c:pt>
                <c:pt idx="35">
                  <c:v>1982</c:v>
                </c:pt>
                <c:pt idx="36">
                  <c:v>1983</c:v>
                </c:pt>
                <c:pt idx="37">
                  <c:v>1984</c:v>
                </c:pt>
                <c:pt idx="38">
                  <c:v>1985</c:v>
                </c:pt>
                <c:pt idx="39">
                  <c:v>1986</c:v>
                </c:pt>
                <c:pt idx="40">
                  <c:v>1987</c:v>
                </c:pt>
                <c:pt idx="41">
                  <c:v>1988</c:v>
                </c:pt>
                <c:pt idx="42">
                  <c:v>1989</c:v>
                </c:pt>
                <c:pt idx="43">
                  <c:v>1990</c:v>
                </c:pt>
                <c:pt idx="44">
                  <c:v>1991</c:v>
                </c:pt>
                <c:pt idx="45">
                  <c:v>1992</c:v>
                </c:pt>
                <c:pt idx="46">
                  <c:v>1993</c:v>
                </c:pt>
                <c:pt idx="47">
                  <c:v>1994</c:v>
                </c:pt>
                <c:pt idx="48">
                  <c:v>1995</c:v>
                </c:pt>
                <c:pt idx="49">
                  <c:v>1996</c:v>
                </c:pt>
                <c:pt idx="50">
                  <c:v>1997</c:v>
                </c:pt>
                <c:pt idx="51">
                  <c:v>1998</c:v>
                </c:pt>
                <c:pt idx="52">
                  <c:v>1999</c:v>
                </c:pt>
                <c:pt idx="53">
                  <c:v>2000</c:v>
                </c:pt>
                <c:pt idx="54">
                  <c:v>2001</c:v>
                </c:pt>
                <c:pt idx="55">
                  <c:v>2002</c:v>
                </c:pt>
                <c:pt idx="56">
                  <c:v>2003</c:v>
                </c:pt>
                <c:pt idx="57">
                  <c:v>2004</c:v>
                </c:pt>
                <c:pt idx="58">
                  <c:v>2005</c:v>
                </c:pt>
                <c:pt idx="59">
                  <c:v>2006</c:v>
                </c:pt>
                <c:pt idx="60">
                  <c:v>2007</c:v>
                </c:pt>
                <c:pt idx="61">
                  <c:v>2008</c:v>
                </c:pt>
                <c:pt idx="62">
                  <c:v>2009</c:v>
                </c:pt>
                <c:pt idx="63">
                  <c:v>2010</c:v>
                </c:pt>
              </c:numCache>
            </c:numRef>
          </c:cat>
          <c:val>
            <c:numRef>
              <c:f>Sheet1!$J$2:$J$65</c:f>
              <c:numCache>
                <c:formatCode>General</c:formatCode>
                <c:ptCount val="64"/>
                <c:pt idx="0">
                  <c:v>49.3</c:v>
                </c:pt>
                <c:pt idx="1">
                  <c:v>48.7</c:v>
                </c:pt>
                <c:pt idx="2">
                  <c:v>41.9</c:v>
                </c:pt>
                <c:pt idx="3">
                  <c:v>39.5</c:v>
                </c:pt>
                <c:pt idx="4">
                  <c:v>37.800000000000004</c:v>
                </c:pt>
                <c:pt idx="5">
                  <c:v>36.4</c:v>
                </c:pt>
                <c:pt idx="6">
                  <c:v>39.300000000000004</c:v>
                </c:pt>
                <c:pt idx="7">
                  <c:v>39.4</c:v>
                </c:pt>
                <c:pt idx="8">
                  <c:v>37.300000000000004</c:v>
                </c:pt>
                <c:pt idx="9">
                  <c:v>36.800000000000004</c:v>
                </c:pt>
                <c:pt idx="10">
                  <c:v>37.9</c:v>
                </c:pt>
                <c:pt idx="11">
                  <c:v>38.9</c:v>
                </c:pt>
                <c:pt idx="12">
                  <c:v>44.8</c:v>
                </c:pt>
                <c:pt idx="13">
                  <c:v>41.7</c:v>
                </c:pt>
                <c:pt idx="14">
                  <c:v>44.1</c:v>
                </c:pt>
                <c:pt idx="15">
                  <c:v>40.300000000000004</c:v>
                </c:pt>
                <c:pt idx="16">
                  <c:v>41.3</c:v>
                </c:pt>
                <c:pt idx="17">
                  <c:v>41.6</c:v>
                </c:pt>
                <c:pt idx="18">
                  <c:v>40.9</c:v>
                </c:pt>
                <c:pt idx="19">
                  <c:v>43</c:v>
                </c:pt>
                <c:pt idx="20">
                  <c:v>41.9</c:v>
                </c:pt>
                <c:pt idx="21">
                  <c:v>40.200000000000003</c:v>
                </c:pt>
                <c:pt idx="22">
                  <c:v>42.2</c:v>
                </c:pt>
                <c:pt idx="23">
                  <c:v>42.5</c:v>
                </c:pt>
                <c:pt idx="24">
                  <c:v>40.700000000000003</c:v>
                </c:pt>
                <c:pt idx="25">
                  <c:v>40.1</c:v>
                </c:pt>
                <c:pt idx="26">
                  <c:v>37.200000000000003</c:v>
                </c:pt>
                <c:pt idx="27">
                  <c:v>33</c:v>
                </c:pt>
                <c:pt idx="28">
                  <c:v>30.3</c:v>
                </c:pt>
                <c:pt idx="29">
                  <c:v>28</c:v>
                </c:pt>
                <c:pt idx="30">
                  <c:v>26.7</c:v>
                </c:pt>
                <c:pt idx="31">
                  <c:v>26.2</c:v>
                </c:pt>
                <c:pt idx="32">
                  <c:v>25.3</c:v>
                </c:pt>
                <c:pt idx="33">
                  <c:v>25.1</c:v>
                </c:pt>
                <c:pt idx="34">
                  <c:v>24.8</c:v>
                </c:pt>
                <c:pt idx="35">
                  <c:v>24.7</c:v>
                </c:pt>
                <c:pt idx="36">
                  <c:v>25</c:v>
                </c:pt>
                <c:pt idx="37">
                  <c:v>24.6</c:v>
                </c:pt>
                <c:pt idx="38">
                  <c:v>24.6</c:v>
                </c:pt>
                <c:pt idx="39">
                  <c:v>23.7</c:v>
                </c:pt>
                <c:pt idx="40">
                  <c:v>23.2</c:v>
                </c:pt>
                <c:pt idx="41">
                  <c:v>24.8</c:v>
                </c:pt>
                <c:pt idx="42">
                  <c:v>25.4</c:v>
                </c:pt>
                <c:pt idx="43">
                  <c:v>26.2</c:v>
                </c:pt>
                <c:pt idx="44">
                  <c:v>26.9</c:v>
                </c:pt>
                <c:pt idx="45">
                  <c:v>28.1</c:v>
                </c:pt>
                <c:pt idx="46">
                  <c:v>28</c:v>
                </c:pt>
                <c:pt idx="47">
                  <c:v>29.1</c:v>
                </c:pt>
                <c:pt idx="48">
                  <c:v>36.5</c:v>
                </c:pt>
                <c:pt idx="49">
                  <c:v>31.4</c:v>
                </c:pt>
                <c:pt idx="50">
                  <c:v>31.1</c:v>
                </c:pt>
                <c:pt idx="51">
                  <c:v>31.1</c:v>
                </c:pt>
                <c:pt idx="52">
                  <c:v>32</c:v>
                </c:pt>
                <c:pt idx="53">
                  <c:v>31.4</c:v>
                </c:pt>
                <c:pt idx="54">
                  <c:v>31.4</c:v>
                </c:pt>
                <c:pt idx="55">
                  <c:v>30.7</c:v>
                </c:pt>
                <c:pt idx="56">
                  <c:v>30.7</c:v>
                </c:pt>
                <c:pt idx="57">
                  <c:v>30.3</c:v>
                </c:pt>
                <c:pt idx="58">
                  <c:v>31.6</c:v>
                </c:pt>
                <c:pt idx="59">
                  <c:v>30.3</c:v>
                </c:pt>
                <c:pt idx="60">
                  <c:v>30.1</c:v>
                </c:pt>
                <c:pt idx="61">
                  <c:v>30.3</c:v>
                </c:pt>
                <c:pt idx="62">
                  <c:v>30</c:v>
                </c:pt>
                <c:pt idx="63">
                  <c:v>32.200000000000003</c:v>
                </c:pt>
              </c:numCache>
            </c:numRef>
          </c:val>
          <c:smooth val="0"/>
        </c:ser>
        <c:ser>
          <c:idx val="9"/>
          <c:order val="9"/>
          <c:tx>
            <c:strRef>
              <c:f>Sheet1!$K$1</c:f>
              <c:strCache>
                <c:ptCount val="1"/>
                <c:pt idx="0">
                  <c:v>自殺</c:v>
                </c:pt>
              </c:strCache>
            </c:strRef>
          </c:tx>
          <c:marker>
            <c:symbol val="none"/>
          </c:marker>
          <c:cat>
            <c:numRef>
              <c:f>Sheet1!$A$2:$A$65</c:f>
              <c:numCache>
                <c:formatCode>General</c:formatCode>
                <c:ptCount val="64"/>
                <c:pt idx="0">
                  <c:v>1947</c:v>
                </c:pt>
                <c:pt idx="1">
                  <c:v>1948</c:v>
                </c:pt>
                <c:pt idx="2">
                  <c:v>1949</c:v>
                </c:pt>
                <c:pt idx="3">
                  <c:v>1950</c:v>
                </c:pt>
                <c:pt idx="4">
                  <c:v>1951</c:v>
                </c:pt>
                <c:pt idx="5">
                  <c:v>1952</c:v>
                </c:pt>
                <c:pt idx="6">
                  <c:v>1953</c:v>
                </c:pt>
                <c:pt idx="7">
                  <c:v>1954</c:v>
                </c:pt>
                <c:pt idx="8">
                  <c:v>1955</c:v>
                </c:pt>
                <c:pt idx="9">
                  <c:v>1956</c:v>
                </c:pt>
                <c:pt idx="10">
                  <c:v>1957</c:v>
                </c:pt>
                <c:pt idx="11">
                  <c:v>1958</c:v>
                </c:pt>
                <c:pt idx="12">
                  <c:v>1959</c:v>
                </c:pt>
                <c:pt idx="13">
                  <c:v>1960</c:v>
                </c:pt>
                <c:pt idx="14">
                  <c:v>1961</c:v>
                </c:pt>
                <c:pt idx="15">
                  <c:v>1962</c:v>
                </c:pt>
                <c:pt idx="16">
                  <c:v>1963</c:v>
                </c:pt>
                <c:pt idx="17">
                  <c:v>1964</c:v>
                </c:pt>
                <c:pt idx="18">
                  <c:v>1965</c:v>
                </c:pt>
                <c:pt idx="19">
                  <c:v>1966</c:v>
                </c:pt>
                <c:pt idx="20">
                  <c:v>1967</c:v>
                </c:pt>
                <c:pt idx="21">
                  <c:v>1968</c:v>
                </c:pt>
                <c:pt idx="22">
                  <c:v>1969</c:v>
                </c:pt>
                <c:pt idx="23">
                  <c:v>1970</c:v>
                </c:pt>
                <c:pt idx="24">
                  <c:v>1971</c:v>
                </c:pt>
                <c:pt idx="25">
                  <c:v>1972</c:v>
                </c:pt>
                <c:pt idx="26">
                  <c:v>1973</c:v>
                </c:pt>
                <c:pt idx="27">
                  <c:v>1974</c:v>
                </c:pt>
                <c:pt idx="28">
                  <c:v>1975</c:v>
                </c:pt>
                <c:pt idx="29">
                  <c:v>1976</c:v>
                </c:pt>
                <c:pt idx="30">
                  <c:v>1977</c:v>
                </c:pt>
                <c:pt idx="31">
                  <c:v>1978</c:v>
                </c:pt>
                <c:pt idx="32">
                  <c:v>1979</c:v>
                </c:pt>
                <c:pt idx="33">
                  <c:v>1980</c:v>
                </c:pt>
                <c:pt idx="34">
                  <c:v>1981</c:v>
                </c:pt>
                <c:pt idx="35">
                  <c:v>1982</c:v>
                </c:pt>
                <c:pt idx="36">
                  <c:v>1983</c:v>
                </c:pt>
                <c:pt idx="37">
                  <c:v>1984</c:v>
                </c:pt>
                <c:pt idx="38">
                  <c:v>1985</c:v>
                </c:pt>
                <c:pt idx="39">
                  <c:v>1986</c:v>
                </c:pt>
                <c:pt idx="40">
                  <c:v>1987</c:v>
                </c:pt>
                <c:pt idx="41">
                  <c:v>1988</c:v>
                </c:pt>
                <c:pt idx="42">
                  <c:v>1989</c:v>
                </c:pt>
                <c:pt idx="43">
                  <c:v>1990</c:v>
                </c:pt>
                <c:pt idx="44">
                  <c:v>1991</c:v>
                </c:pt>
                <c:pt idx="45">
                  <c:v>1992</c:v>
                </c:pt>
                <c:pt idx="46">
                  <c:v>1993</c:v>
                </c:pt>
                <c:pt idx="47">
                  <c:v>1994</c:v>
                </c:pt>
                <c:pt idx="48">
                  <c:v>1995</c:v>
                </c:pt>
                <c:pt idx="49">
                  <c:v>1996</c:v>
                </c:pt>
                <c:pt idx="50">
                  <c:v>1997</c:v>
                </c:pt>
                <c:pt idx="51">
                  <c:v>1998</c:v>
                </c:pt>
                <c:pt idx="52">
                  <c:v>1999</c:v>
                </c:pt>
                <c:pt idx="53">
                  <c:v>2000</c:v>
                </c:pt>
                <c:pt idx="54">
                  <c:v>2001</c:v>
                </c:pt>
                <c:pt idx="55">
                  <c:v>2002</c:v>
                </c:pt>
                <c:pt idx="56">
                  <c:v>2003</c:v>
                </c:pt>
                <c:pt idx="57">
                  <c:v>2004</c:v>
                </c:pt>
                <c:pt idx="58">
                  <c:v>2005</c:v>
                </c:pt>
                <c:pt idx="59">
                  <c:v>2006</c:v>
                </c:pt>
                <c:pt idx="60">
                  <c:v>2007</c:v>
                </c:pt>
                <c:pt idx="61">
                  <c:v>2008</c:v>
                </c:pt>
                <c:pt idx="62">
                  <c:v>2009</c:v>
                </c:pt>
                <c:pt idx="63">
                  <c:v>2010</c:v>
                </c:pt>
              </c:numCache>
            </c:numRef>
          </c:cat>
          <c:val>
            <c:numRef>
              <c:f>Sheet1!$K$2:$K$65</c:f>
              <c:numCache>
                <c:formatCode>General</c:formatCode>
                <c:ptCount val="64"/>
                <c:pt idx="0">
                  <c:v>15.7</c:v>
                </c:pt>
                <c:pt idx="1">
                  <c:v>15.9</c:v>
                </c:pt>
                <c:pt idx="2">
                  <c:v>17.399999999999999</c:v>
                </c:pt>
                <c:pt idx="3">
                  <c:v>19.600000000000001</c:v>
                </c:pt>
                <c:pt idx="4">
                  <c:v>18.2</c:v>
                </c:pt>
                <c:pt idx="5">
                  <c:v>18.399999999999999</c:v>
                </c:pt>
                <c:pt idx="6">
                  <c:v>20.399999999999999</c:v>
                </c:pt>
                <c:pt idx="7">
                  <c:v>23.4</c:v>
                </c:pt>
                <c:pt idx="8">
                  <c:v>25.2</c:v>
                </c:pt>
                <c:pt idx="9">
                  <c:v>24.5</c:v>
                </c:pt>
                <c:pt idx="10">
                  <c:v>24.3</c:v>
                </c:pt>
                <c:pt idx="11">
                  <c:v>25.7</c:v>
                </c:pt>
                <c:pt idx="12">
                  <c:v>22.7</c:v>
                </c:pt>
                <c:pt idx="13">
                  <c:v>21.6</c:v>
                </c:pt>
                <c:pt idx="14">
                  <c:v>19.600000000000001</c:v>
                </c:pt>
                <c:pt idx="15">
                  <c:v>17.600000000000001</c:v>
                </c:pt>
                <c:pt idx="16">
                  <c:v>16.100000000000001</c:v>
                </c:pt>
                <c:pt idx="17">
                  <c:v>15.1</c:v>
                </c:pt>
                <c:pt idx="18">
                  <c:v>14.7</c:v>
                </c:pt>
                <c:pt idx="19">
                  <c:v>15.2</c:v>
                </c:pt>
                <c:pt idx="20">
                  <c:v>14.2</c:v>
                </c:pt>
                <c:pt idx="21">
                  <c:v>14.5</c:v>
                </c:pt>
                <c:pt idx="22">
                  <c:v>14.5</c:v>
                </c:pt>
                <c:pt idx="23">
                  <c:v>15.3</c:v>
                </c:pt>
                <c:pt idx="24">
                  <c:v>15.6</c:v>
                </c:pt>
                <c:pt idx="25">
                  <c:v>17</c:v>
                </c:pt>
                <c:pt idx="26">
                  <c:v>17.399999999999999</c:v>
                </c:pt>
                <c:pt idx="27">
                  <c:v>17.5</c:v>
                </c:pt>
                <c:pt idx="28">
                  <c:v>18</c:v>
                </c:pt>
                <c:pt idx="29">
                  <c:v>17.600000000000001</c:v>
                </c:pt>
                <c:pt idx="30">
                  <c:v>17.899999999999999</c:v>
                </c:pt>
                <c:pt idx="31">
                  <c:v>17.600000000000001</c:v>
                </c:pt>
                <c:pt idx="32">
                  <c:v>18</c:v>
                </c:pt>
                <c:pt idx="33">
                  <c:v>17.7</c:v>
                </c:pt>
                <c:pt idx="34">
                  <c:v>17.100000000000001</c:v>
                </c:pt>
                <c:pt idx="35">
                  <c:v>17.5</c:v>
                </c:pt>
                <c:pt idx="36">
                  <c:v>21</c:v>
                </c:pt>
                <c:pt idx="37">
                  <c:v>20.399999999999999</c:v>
                </c:pt>
                <c:pt idx="38">
                  <c:v>19.399999999999999</c:v>
                </c:pt>
                <c:pt idx="39">
                  <c:v>21.2</c:v>
                </c:pt>
                <c:pt idx="40">
                  <c:v>19.600000000000001</c:v>
                </c:pt>
                <c:pt idx="41">
                  <c:v>18.7</c:v>
                </c:pt>
                <c:pt idx="42">
                  <c:v>17.3</c:v>
                </c:pt>
                <c:pt idx="43">
                  <c:v>16.399999999999999</c:v>
                </c:pt>
                <c:pt idx="44">
                  <c:v>16.100000000000001</c:v>
                </c:pt>
                <c:pt idx="45">
                  <c:v>16.899999999999999</c:v>
                </c:pt>
                <c:pt idx="46">
                  <c:v>16.600000000000001</c:v>
                </c:pt>
                <c:pt idx="47">
                  <c:v>16.899999999999999</c:v>
                </c:pt>
                <c:pt idx="48">
                  <c:v>17.2</c:v>
                </c:pt>
                <c:pt idx="49">
                  <c:v>17.8</c:v>
                </c:pt>
                <c:pt idx="50">
                  <c:v>18.8</c:v>
                </c:pt>
                <c:pt idx="51">
                  <c:v>25.4</c:v>
                </c:pt>
                <c:pt idx="52">
                  <c:v>25</c:v>
                </c:pt>
                <c:pt idx="53">
                  <c:v>24.1</c:v>
                </c:pt>
                <c:pt idx="54">
                  <c:v>23.3</c:v>
                </c:pt>
                <c:pt idx="55">
                  <c:v>23.8</c:v>
                </c:pt>
                <c:pt idx="56">
                  <c:v>25.5</c:v>
                </c:pt>
                <c:pt idx="57">
                  <c:v>24</c:v>
                </c:pt>
                <c:pt idx="58">
                  <c:v>24.2</c:v>
                </c:pt>
                <c:pt idx="59">
                  <c:v>23.7</c:v>
                </c:pt>
                <c:pt idx="60">
                  <c:v>24.4</c:v>
                </c:pt>
                <c:pt idx="61">
                  <c:v>24</c:v>
                </c:pt>
                <c:pt idx="62">
                  <c:v>24.4</c:v>
                </c:pt>
                <c:pt idx="63">
                  <c:v>23.4</c:v>
                </c:pt>
              </c:numCache>
            </c:numRef>
          </c:val>
          <c:smooth val="0"/>
        </c:ser>
        <c:dLbls>
          <c:showLegendKey val="0"/>
          <c:showVal val="0"/>
          <c:showCatName val="0"/>
          <c:showSerName val="0"/>
          <c:showPercent val="0"/>
          <c:showBubbleSize val="0"/>
        </c:dLbls>
        <c:marker val="1"/>
        <c:smooth val="0"/>
        <c:axId val="28995584"/>
        <c:axId val="28997120"/>
      </c:lineChart>
      <c:dateAx>
        <c:axId val="28995584"/>
        <c:scaling>
          <c:orientation val="minMax"/>
        </c:scaling>
        <c:delete val="0"/>
        <c:axPos val="b"/>
        <c:numFmt formatCode="General" sourceLinked="0"/>
        <c:majorTickMark val="out"/>
        <c:minorTickMark val="none"/>
        <c:tickLblPos val="nextTo"/>
        <c:crossAx val="28997120"/>
        <c:crosses val="autoZero"/>
        <c:auto val="0"/>
        <c:lblOffset val="100"/>
        <c:baseTimeUnit val="days"/>
        <c:majorUnit val="5"/>
        <c:majorTimeUnit val="days"/>
      </c:dateAx>
      <c:valAx>
        <c:axId val="28997120"/>
        <c:scaling>
          <c:orientation val="minMax"/>
        </c:scaling>
        <c:delete val="0"/>
        <c:axPos val="l"/>
        <c:majorGridlines/>
        <c:numFmt formatCode="General" sourceLinked="1"/>
        <c:majorTickMark val="out"/>
        <c:minorTickMark val="none"/>
        <c:tickLblPos val="nextTo"/>
        <c:crossAx val="28995584"/>
        <c:crosses val="autoZero"/>
        <c:crossBetween val="midCat"/>
      </c:valAx>
    </c:plotArea>
    <c:plotVisOnly val="1"/>
    <c:dispBlanksAs val="gap"/>
    <c:showDLblsOverMax val="0"/>
  </c:chart>
  <c:txPr>
    <a:bodyPr/>
    <a:lstStyle/>
    <a:p>
      <a:pPr>
        <a:defRPr sz="1400" b="1"/>
      </a:pPr>
      <a:endParaRPr lang="ja-JP"/>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424363306193533E-2"/>
          <c:y val="0.10456948200623872"/>
          <c:w val="0.90185036889292081"/>
          <c:h val="0.77364095445516412"/>
        </c:manualLayout>
      </c:layout>
      <c:lineChart>
        <c:grouping val="standard"/>
        <c:varyColors val="0"/>
        <c:ser>
          <c:idx val="0"/>
          <c:order val="0"/>
          <c:tx>
            <c:strRef>
              <c:f>年次推移!$A$4</c:f>
              <c:strCache>
                <c:ptCount val="1"/>
                <c:pt idx="0">
                  <c:v>総数</c:v>
                </c:pt>
              </c:strCache>
            </c:strRef>
          </c:tx>
          <c:spPr>
            <a:ln w="19050">
              <a:solidFill>
                <a:srgbClr val="008000"/>
              </a:solidFill>
              <a:prstDash val="solid"/>
            </a:ln>
          </c:spPr>
          <c:marker>
            <c:symbol val="triangle"/>
            <c:size val="7"/>
            <c:spPr>
              <a:solidFill>
                <a:srgbClr val="008000"/>
              </a:solidFill>
              <a:ln>
                <a:solidFill>
                  <a:srgbClr val="008000"/>
                </a:solidFill>
                <a:prstDash val="solid"/>
              </a:ln>
            </c:spPr>
          </c:marker>
          <c:dLbls>
            <c:dLbl>
              <c:idx val="1"/>
              <c:layout>
                <c:manualLayout>
                  <c:x val="-4.6483981562796164E-2"/>
                  <c:y val="-5.5909979337689167E-2"/>
                </c:manualLayout>
              </c:layout>
              <c:dLblPos val="r"/>
              <c:showLegendKey val="0"/>
              <c:showVal val="1"/>
              <c:showCatName val="0"/>
              <c:showSerName val="0"/>
              <c:showPercent val="0"/>
              <c:showBubbleSize val="0"/>
            </c:dLbl>
            <c:dLbl>
              <c:idx val="2"/>
              <c:layout>
                <c:manualLayout>
                  <c:x val="-4.6483981562796164E-2"/>
                  <c:y val="-4.1725582174568607E-2"/>
                </c:manualLayout>
              </c:layout>
              <c:dLblPos val="r"/>
              <c:showLegendKey val="0"/>
              <c:showVal val="1"/>
              <c:showCatName val="0"/>
              <c:showSerName val="0"/>
              <c:showPercent val="0"/>
              <c:showBubbleSize val="0"/>
            </c:dLbl>
            <c:dLbl>
              <c:idx val="3"/>
              <c:layout>
                <c:manualLayout>
                  <c:x val="-4.6483981562796164E-2"/>
                  <c:y val="-5.1181846949982297E-2"/>
                </c:manualLayout>
              </c:layout>
              <c:dLblPos val="r"/>
              <c:showLegendKey val="0"/>
              <c:showVal val="1"/>
              <c:showCatName val="0"/>
              <c:showSerName val="0"/>
              <c:showPercent val="0"/>
              <c:showBubbleSize val="0"/>
            </c:dLbl>
            <c:dLbl>
              <c:idx val="4"/>
              <c:layout>
                <c:manualLayout>
                  <c:x val="-4.6483981562796164E-2"/>
                  <c:y val="-4.6453714562275462E-2"/>
                </c:manualLayout>
              </c:layout>
              <c:dLblPos val="r"/>
              <c:showLegendKey val="0"/>
              <c:showVal val="1"/>
              <c:showCatName val="0"/>
              <c:showSerName val="0"/>
              <c:showPercent val="0"/>
              <c:showBubbleSize val="0"/>
            </c:dLbl>
            <c:dLbl>
              <c:idx val="5"/>
              <c:layout>
                <c:manualLayout>
                  <c:x val="-4.6483981562796164E-2"/>
                  <c:y val="-5.5909979337689167E-2"/>
                </c:manualLayout>
              </c:layout>
              <c:dLblPos val="r"/>
              <c:showLegendKey val="0"/>
              <c:showVal val="1"/>
              <c:showCatName val="0"/>
              <c:showSerName val="0"/>
              <c:showPercent val="0"/>
              <c:showBubbleSize val="0"/>
            </c:dLbl>
            <c:txPr>
              <a:bodyPr/>
              <a:lstStyle/>
              <a:p>
                <a:pPr>
                  <a:defRPr sz="1600"/>
                </a:pPr>
                <a:endParaRPr lang="ja-JP"/>
              </a:p>
            </c:txPr>
            <c:dLblPos val="t"/>
            <c:showLegendKey val="0"/>
            <c:showVal val="1"/>
            <c:showCatName val="0"/>
            <c:showSerName val="0"/>
            <c:showPercent val="0"/>
            <c:showBubbleSize val="0"/>
            <c:showLeaderLines val="0"/>
          </c:dLbls>
          <c:cat>
            <c:strRef>
              <c:f>年次推移!$B$3:$J$3</c:f>
              <c:strCache>
                <c:ptCount val="9"/>
                <c:pt idx="0">
                  <c:v>平成15年</c:v>
                </c:pt>
                <c:pt idx="1">
                  <c:v>16年</c:v>
                </c:pt>
                <c:pt idx="2">
                  <c:v>17年</c:v>
                </c:pt>
                <c:pt idx="3">
                  <c:v>18年</c:v>
                </c:pt>
                <c:pt idx="4">
                  <c:v>19年</c:v>
                </c:pt>
                <c:pt idx="5">
                  <c:v>20年</c:v>
                </c:pt>
                <c:pt idx="6">
                  <c:v>21年</c:v>
                </c:pt>
                <c:pt idx="7">
                  <c:v>22年</c:v>
                </c:pt>
                <c:pt idx="8">
                  <c:v>23年</c:v>
                </c:pt>
              </c:strCache>
            </c:strRef>
          </c:cat>
          <c:val>
            <c:numRef>
              <c:f>年次推移!$B$4:$J$4</c:f>
              <c:numCache>
                <c:formatCode>0.0_ </c:formatCode>
                <c:ptCount val="9"/>
                <c:pt idx="0">
                  <c:v>11.7</c:v>
                </c:pt>
                <c:pt idx="1">
                  <c:v>11.2</c:v>
                </c:pt>
                <c:pt idx="2">
                  <c:v>11.5</c:v>
                </c:pt>
                <c:pt idx="3">
                  <c:v>11.2</c:v>
                </c:pt>
                <c:pt idx="4">
                  <c:v>11.1</c:v>
                </c:pt>
                <c:pt idx="5">
                  <c:v>10.9</c:v>
                </c:pt>
                <c:pt idx="6" formatCode="General">
                  <c:v>10.7</c:v>
                </c:pt>
                <c:pt idx="7" formatCode="General">
                  <c:v>10.6</c:v>
                </c:pt>
                <c:pt idx="8" formatCode="General">
                  <c:v>10.4</c:v>
                </c:pt>
              </c:numCache>
            </c:numRef>
          </c:val>
          <c:smooth val="0"/>
        </c:ser>
        <c:ser>
          <c:idx val="1"/>
          <c:order val="1"/>
          <c:tx>
            <c:strRef>
              <c:f>年次推移!$A$5</c:f>
              <c:strCache>
                <c:ptCount val="1"/>
                <c:pt idx="0">
                  <c:v>男性</c:v>
                </c:pt>
              </c:strCache>
            </c:strRef>
          </c:tx>
          <c:spPr>
            <a:ln w="19050">
              <a:solidFill>
                <a:srgbClr val="0000FF"/>
              </a:solidFill>
              <a:prstDash val="solid"/>
            </a:ln>
          </c:spPr>
          <c:marker>
            <c:symbol val="square"/>
            <c:size val="7"/>
            <c:spPr>
              <a:solidFill>
                <a:srgbClr val="0000FF"/>
              </a:solidFill>
              <a:ln>
                <a:solidFill>
                  <a:srgbClr val="0000FF"/>
                </a:solidFill>
                <a:prstDash val="solid"/>
              </a:ln>
            </c:spPr>
          </c:marker>
          <c:dLbls>
            <c:dLbl>
              <c:idx val="2"/>
              <c:layout>
                <c:manualLayout>
                  <c:x val="-4.6483981562796164E-2"/>
                  <c:y val="-5.5909979337689167E-2"/>
                </c:manualLayout>
              </c:layout>
              <c:dLblPos val="r"/>
              <c:showLegendKey val="0"/>
              <c:showVal val="1"/>
              <c:showCatName val="0"/>
              <c:showSerName val="0"/>
              <c:showPercent val="0"/>
              <c:showBubbleSize val="0"/>
            </c:dLbl>
            <c:dLbl>
              <c:idx val="3"/>
              <c:layout>
                <c:manualLayout>
                  <c:x val="-4.6483981562796164E-2"/>
                  <c:y val="-5.1181846949982297E-2"/>
                </c:manualLayout>
              </c:layout>
              <c:dLblPos val="r"/>
              <c:showLegendKey val="0"/>
              <c:showVal val="1"/>
              <c:showCatName val="0"/>
              <c:showSerName val="0"/>
              <c:showPercent val="0"/>
              <c:showBubbleSize val="0"/>
            </c:dLbl>
            <c:dLbl>
              <c:idx val="4"/>
              <c:layout>
                <c:manualLayout>
                  <c:x val="-4.6483981562796164E-2"/>
                  <c:y val="-5.5909979337689167E-2"/>
                </c:manualLayout>
              </c:layout>
              <c:dLblPos val="r"/>
              <c:showLegendKey val="0"/>
              <c:showVal val="1"/>
              <c:showCatName val="0"/>
              <c:showSerName val="0"/>
              <c:showPercent val="0"/>
              <c:showBubbleSize val="0"/>
            </c:dLbl>
            <c:dLbl>
              <c:idx val="5"/>
              <c:layout>
                <c:manualLayout>
                  <c:x val="-4.6483981562796164E-2"/>
                  <c:y val="-5.1181846949982297E-2"/>
                </c:manualLayout>
              </c:layout>
              <c:dLblPos val="r"/>
              <c:showLegendKey val="0"/>
              <c:showVal val="1"/>
              <c:showCatName val="0"/>
              <c:showSerName val="0"/>
              <c:showPercent val="0"/>
              <c:showBubbleSize val="0"/>
            </c:dLbl>
            <c:dLbl>
              <c:idx val="6"/>
              <c:layout>
                <c:manualLayout>
                  <c:x val="-4.6483981562796164E-2"/>
                  <c:y val="-4.1725582174568607E-2"/>
                </c:manualLayout>
              </c:layout>
              <c:dLblPos val="r"/>
              <c:showLegendKey val="0"/>
              <c:showVal val="1"/>
              <c:showCatName val="0"/>
              <c:showSerName val="0"/>
              <c:showPercent val="0"/>
              <c:showBubbleSize val="0"/>
            </c:dLbl>
            <c:txPr>
              <a:bodyPr/>
              <a:lstStyle/>
              <a:p>
                <a:pPr>
                  <a:defRPr sz="1600"/>
                </a:pPr>
                <a:endParaRPr lang="ja-JP"/>
              </a:p>
            </c:txPr>
            <c:dLblPos val="t"/>
            <c:showLegendKey val="0"/>
            <c:showVal val="1"/>
            <c:showCatName val="0"/>
            <c:showSerName val="0"/>
            <c:showPercent val="0"/>
            <c:showBubbleSize val="0"/>
            <c:showLeaderLines val="0"/>
          </c:dLbls>
          <c:cat>
            <c:strRef>
              <c:f>年次推移!$B$3:$J$3</c:f>
              <c:strCache>
                <c:ptCount val="9"/>
                <c:pt idx="0">
                  <c:v>平成15年</c:v>
                </c:pt>
                <c:pt idx="1">
                  <c:v>16年</c:v>
                </c:pt>
                <c:pt idx="2">
                  <c:v>17年</c:v>
                </c:pt>
                <c:pt idx="3">
                  <c:v>18年</c:v>
                </c:pt>
                <c:pt idx="4">
                  <c:v>19年</c:v>
                </c:pt>
                <c:pt idx="5">
                  <c:v>20年</c:v>
                </c:pt>
                <c:pt idx="6">
                  <c:v>21年</c:v>
                </c:pt>
                <c:pt idx="7">
                  <c:v>22年</c:v>
                </c:pt>
                <c:pt idx="8">
                  <c:v>23年</c:v>
                </c:pt>
              </c:strCache>
            </c:strRef>
          </c:cat>
          <c:val>
            <c:numRef>
              <c:f>年次推移!$B$5:$J$5</c:f>
              <c:numCache>
                <c:formatCode>0.0_ </c:formatCode>
                <c:ptCount val="9"/>
                <c:pt idx="0">
                  <c:v>12.7</c:v>
                </c:pt>
                <c:pt idx="1">
                  <c:v>12.1</c:v>
                </c:pt>
                <c:pt idx="2">
                  <c:v>12.4</c:v>
                </c:pt>
                <c:pt idx="3">
                  <c:v>12.2</c:v>
                </c:pt>
                <c:pt idx="4">
                  <c:v>12</c:v>
                </c:pt>
                <c:pt idx="5">
                  <c:v>11.9</c:v>
                </c:pt>
                <c:pt idx="6" formatCode="General">
                  <c:v>11.6</c:v>
                </c:pt>
                <c:pt idx="7" formatCode="General">
                  <c:v>11.4</c:v>
                </c:pt>
                <c:pt idx="8" formatCode="General">
                  <c:v>11.4</c:v>
                </c:pt>
              </c:numCache>
            </c:numRef>
          </c:val>
          <c:smooth val="0"/>
        </c:ser>
        <c:ser>
          <c:idx val="2"/>
          <c:order val="2"/>
          <c:tx>
            <c:strRef>
              <c:f>年次推移!$A$6</c:f>
              <c:strCache>
                <c:ptCount val="1"/>
                <c:pt idx="0">
                  <c:v>女性</c:v>
                </c:pt>
              </c:strCache>
            </c:strRef>
          </c:tx>
          <c:spPr>
            <a:ln w="19050">
              <a:solidFill>
                <a:srgbClr val="FF0000"/>
              </a:solidFill>
              <a:prstDash val="solid"/>
            </a:ln>
          </c:spPr>
          <c:marker>
            <c:symbol val="circle"/>
            <c:size val="7"/>
            <c:spPr>
              <a:solidFill>
                <a:srgbClr val="FF0000"/>
              </a:solidFill>
              <a:ln>
                <a:solidFill>
                  <a:srgbClr val="FF0000"/>
                </a:solidFill>
                <a:prstDash val="solid"/>
              </a:ln>
            </c:spPr>
          </c:marker>
          <c:dLbls>
            <c:dLbl>
              <c:idx val="1"/>
              <c:layout>
                <c:manualLayout>
                  <c:x val="-4.6483981562796164E-2"/>
                  <c:y val="5.5910351631577968E-2"/>
                </c:manualLayout>
              </c:layout>
              <c:dLblPos val="r"/>
              <c:showLegendKey val="0"/>
              <c:showVal val="1"/>
              <c:showCatName val="0"/>
              <c:showSerName val="0"/>
              <c:showPercent val="0"/>
              <c:showBubbleSize val="0"/>
            </c:dLbl>
            <c:dLbl>
              <c:idx val="3"/>
              <c:layout>
                <c:manualLayout>
                  <c:x val="-4.6483981562796164E-2"/>
                  <c:y val="5.1182219243871133E-2"/>
                </c:manualLayout>
              </c:layout>
              <c:dLblPos val="r"/>
              <c:showLegendKey val="0"/>
              <c:showVal val="1"/>
              <c:showCatName val="0"/>
              <c:showSerName val="0"/>
              <c:showPercent val="0"/>
              <c:showBubbleSize val="0"/>
            </c:dLbl>
            <c:txPr>
              <a:bodyPr/>
              <a:lstStyle/>
              <a:p>
                <a:pPr>
                  <a:defRPr sz="1600"/>
                </a:pPr>
                <a:endParaRPr lang="ja-JP"/>
              </a:p>
            </c:txPr>
            <c:dLblPos val="b"/>
            <c:showLegendKey val="0"/>
            <c:showVal val="1"/>
            <c:showCatName val="0"/>
            <c:showSerName val="0"/>
            <c:showPercent val="0"/>
            <c:showBubbleSize val="0"/>
            <c:showLeaderLines val="0"/>
          </c:dLbls>
          <c:cat>
            <c:strRef>
              <c:f>年次推移!$B$3:$J$3</c:f>
              <c:strCache>
                <c:ptCount val="9"/>
                <c:pt idx="0">
                  <c:v>平成15年</c:v>
                </c:pt>
                <c:pt idx="1">
                  <c:v>16年</c:v>
                </c:pt>
                <c:pt idx="2">
                  <c:v>17年</c:v>
                </c:pt>
                <c:pt idx="3">
                  <c:v>18年</c:v>
                </c:pt>
                <c:pt idx="4">
                  <c:v>19年</c:v>
                </c:pt>
                <c:pt idx="5">
                  <c:v>20年</c:v>
                </c:pt>
                <c:pt idx="6">
                  <c:v>21年</c:v>
                </c:pt>
                <c:pt idx="7">
                  <c:v>22年</c:v>
                </c:pt>
                <c:pt idx="8">
                  <c:v>23年</c:v>
                </c:pt>
              </c:strCache>
            </c:strRef>
          </c:cat>
          <c:val>
            <c:numRef>
              <c:f>年次推移!$B$6:$J$6</c:f>
              <c:numCache>
                <c:formatCode>0.0_ </c:formatCode>
                <c:ptCount val="9"/>
                <c:pt idx="0">
                  <c:v>10.9</c:v>
                </c:pt>
                <c:pt idx="1">
                  <c:v>10.5</c:v>
                </c:pt>
                <c:pt idx="2">
                  <c:v>10.7</c:v>
                </c:pt>
                <c:pt idx="3">
                  <c:v>10.5</c:v>
                </c:pt>
                <c:pt idx="4">
                  <c:v>10.3</c:v>
                </c:pt>
                <c:pt idx="5">
                  <c:v>10.1</c:v>
                </c:pt>
                <c:pt idx="6" formatCode="General">
                  <c:v>9.9</c:v>
                </c:pt>
                <c:pt idx="7" formatCode="General">
                  <c:v>9.8000000000000007</c:v>
                </c:pt>
                <c:pt idx="8" formatCode="General">
                  <c:v>9.6</c:v>
                </c:pt>
              </c:numCache>
            </c:numRef>
          </c:val>
          <c:smooth val="0"/>
        </c:ser>
        <c:dLbls>
          <c:showLegendKey val="0"/>
          <c:showVal val="0"/>
          <c:showCatName val="0"/>
          <c:showSerName val="0"/>
          <c:showPercent val="0"/>
          <c:showBubbleSize val="0"/>
        </c:dLbls>
        <c:marker val="1"/>
        <c:smooth val="0"/>
        <c:axId val="99809536"/>
        <c:axId val="99840000"/>
      </c:lineChart>
      <c:catAx>
        <c:axId val="99809536"/>
        <c:scaling>
          <c:orientation val="minMax"/>
        </c:scaling>
        <c:delete val="0"/>
        <c:axPos val="b"/>
        <c:numFmt formatCode="General" sourceLinked="1"/>
        <c:majorTickMark val="in"/>
        <c:minorTickMark val="none"/>
        <c:tickLblPos val="nextTo"/>
        <c:spPr>
          <a:ln w="3175">
            <a:solidFill>
              <a:srgbClr val="000000"/>
            </a:solidFill>
            <a:prstDash val="solid"/>
          </a:ln>
        </c:spPr>
        <c:txPr>
          <a:bodyPr rot="0" vert="horz"/>
          <a:lstStyle/>
          <a:p>
            <a:pPr>
              <a:defRPr/>
            </a:pPr>
            <a:endParaRPr lang="ja-JP"/>
          </a:p>
        </c:txPr>
        <c:crossAx val="99840000"/>
        <c:crosses val="autoZero"/>
        <c:auto val="1"/>
        <c:lblAlgn val="ctr"/>
        <c:lblOffset val="100"/>
        <c:tickLblSkip val="1"/>
        <c:tickMarkSkip val="1"/>
        <c:noMultiLvlLbl val="0"/>
      </c:catAx>
      <c:valAx>
        <c:axId val="99840000"/>
        <c:scaling>
          <c:orientation val="minMax"/>
          <c:max val="14"/>
          <c:min val="9"/>
        </c:scaling>
        <c:delete val="0"/>
        <c:axPos val="l"/>
        <c:majorGridlines>
          <c:spPr>
            <a:ln w="3175">
              <a:solidFill>
                <a:srgbClr val="000000"/>
              </a:solidFill>
              <a:prstDash val="sysDash"/>
            </a:ln>
          </c:spPr>
        </c:majorGridlines>
        <c:numFmt formatCode="0" sourceLinked="0"/>
        <c:majorTickMark val="none"/>
        <c:minorTickMark val="none"/>
        <c:tickLblPos val="nextTo"/>
        <c:spPr>
          <a:ln w="9525">
            <a:noFill/>
          </a:ln>
        </c:spPr>
        <c:txPr>
          <a:bodyPr rot="0" vert="horz"/>
          <a:lstStyle/>
          <a:p>
            <a:pPr>
              <a:defRPr/>
            </a:pPr>
            <a:endParaRPr lang="ja-JP"/>
          </a:p>
        </c:txPr>
        <c:crossAx val="99809536"/>
        <c:crosses val="autoZero"/>
        <c:crossBetween val="between"/>
        <c:minorUnit val="1"/>
      </c:valAx>
      <c:spPr>
        <a:solidFill>
          <a:srgbClr val="FFFFFF"/>
        </a:solidFill>
        <a:ln w="12700">
          <a:solidFill>
            <a:srgbClr val="000000"/>
          </a:solidFill>
          <a:prstDash val="solid"/>
        </a:ln>
      </c:spPr>
    </c:plotArea>
    <c:legend>
      <c:legendPos val="b"/>
      <c:layout>
        <c:manualLayout>
          <c:xMode val="edge"/>
          <c:yMode val="edge"/>
          <c:x val="0.53175793479501254"/>
          <c:y val="0.12846372926788407"/>
          <c:w val="0.4173913043478274"/>
          <c:h val="6.8449848024316098E-2"/>
        </c:manualLayout>
      </c:layout>
      <c:overlay val="0"/>
    </c:legend>
    <c:plotVisOnly val="1"/>
    <c:dispBlanksAs val="gap"/>
    <c:showDLblsOverMax val="0"/>
  </c:chart>
  <c:spPr>
    <a:solidFill>
      <a:srgbClr val="FFFFFF"/>
    </a:solidFill>
    <a:ln w="9525">
      <a:noFill/>
    </a:ln>
  </c:spPr>
  <c:txPr>
    <a:bodyPr/>
    <a:lstStyle/>
    <a:p>
      <a:pPr>
        <a:defRPr sz="1400" b="0" i="0" u="none" strike="noStrike" baseline="0">
          <a:solidFill>
            <a:srgbClr val="000000"/>
          </a:solidFill>
          <a:latin typeface="ＭＳ Ｐゴシック"/>
          <a:ea typeface="ＭＳ Ｐゴシック"/>
          <a:cs typeface="ＭＳ Ｐゴシック"/>
        </a:defRPr>
      </a:pPr>
      <a:endParaRPr lang="ja-JP"/>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629141130660163E-2"/>
          <c:y val="0.10621848131052584"/>
          <c:w val="0.86842711411703255"/>
          <c:h val="0.66422047244095306"/>
        </c:manualLayout>
      </c:layout>
      <c:barChart>
        <c:barDir val="col"/>
        <c:grouping val="clustered"/>
        <c:varyColors val="0"/>
        <c:ser>
          <c:idx val="0"/>
          <c:order val="0"/>
          <c:tx>
            <c:strRef>
              <c:f>'図２－２（男性）'!$A$4</c:f>
              <c:strCache>
                <c:ptCount val="1"/>
                <c:pt idx="0">
                  <c:v>ベースライン値</c:v>
                </c:pt>
              </c:strCache>
            </c:strRef>
          </c:tx>
          <c:spPr>
            <a:solidFill>
              <a:schemeClr val="tx1"/>
            </a:solidFill>
            <a:ln w="28575">
              <a:noFill/>
            </a:ln>
          </c:spPr>
          <c:invertIfNegative val="0"/>
          <c:cat>
            <c:strRef>
              <c:f>'図２－２（男性）'!$B$3:$G$3</c:f>
              <c:strCache>
                <c:ptCount val="6"/>
                <c:pt idx="0">
                  <c:v>20～29歳</c:v>
                </c:pt>
                <c:pt idx="1">
                  <c:v>30～39歳</c:v>
                </c:pt>
                <c:pt idx="2">
                  <c:v>40～49歳</c:v>
                </c:pt>
                <c:pt idx="3">
                  <c:v>50～59歳</c:v>
                </c:pt>
                <c:pt idx="4">
                  <c:v>60～69歳</c:v>
                </c:pt>
                <c:pt idx="5">
                  <c:v>70歳以上</c:v>
                </c:pt>
              </c:strCache>
            </c:strRef>
          </c:cat>
          <c:val>
            <c:numRef>
              <c:f>'図２－２（男性）'!$B$4:$G$4</c:f>
              <c:numCache>
                <c:formatCode>General</c:formatCode>
                <c:ptCount val="6"/>
                <c:pt idx="0">
                  <c:v>26.963350999999989</c:v>
                </c:pt>
                <c:pt idx="1">
                  <c:v>20.634921000000201</c:v>
                </c:pt>
                <c:pt idx="2">
                  <c:v>24.436741999999889</c:v>
                </c:pt>
                <c:pt idx="3">
                  <c:v>25.632911000000131</c:v>
                </c:pt>
                <c:pt idx="4">
                  <c:v>36.261981000000006</c:v>
                </c:pt>
                <c:pt idx="5">
                  <c:v>35.876288999999993</c:v>
                </c:pt>
              </c:numCache>
            </c:numRef>
          </c:val>
        </c:ser>
        <c:ser>
          <c:idx val="1"/>
          <c:order val="1"/>
          <c:tx>
            <c:strRef>
              <c:f>'図２－２（男性）'!$A$5</c:f>
              <c:strCache>
                <c:ptCount val="1"/>
                <c:pt idx="0">
                  <c:v>中間評価</c:v>
                </c:pt>
              </c:strCache>
            </c:strRef>
          </c:tx>
          <c:spPr>
            <a:solidFill>
              <a:schemeClr val="tx1">
                <a:lumMod val="50000"/>
                <a:lumOff val="50000"/>
              </a:schemeClr>
            </a:solidFill>
            <a:ln w="9525">
              <a:solidFill>
                <a:prstClr val="black"/>
              </a:solidFill>
            </a:ln>
          </c:spPr>
          <c:invertIfNegative val="0"/>
          <c:cat>
            <c:strRef>
              <c:f>'図２－２（男性）'!$B$3:$G$3</c:f>
              <c:strCache>
                <c:ptCount val="6"/>
                <c:pt idx="0">
                  <c:v>20～29歳</c:v>
                </c:pt>
                <c:pt idx="1">
                  <c:v>30～39歳</c:v>
                </c:pt>
                <c:pt idx="2">
                  <c:v>40～49歳</c:v>
                </c:pt>
                <c:pt idx="3">
                  <c:v>50～59歳</c:v>
                </c:pt>
                <c:pt idx="4">
                  <c:v>60～69歳</c:v>
                </c:pt>
                <c:pt idx="5">
                  <c:v>70歳以上</c:v>
                </c:pt>
              </c:strCache>
            </c:strRef>
          </c:cat>
          <c:val>
            <c:numRef>
              <c:f>'図２－２（男性）'!$B$5:$G$5</c:f>
              <c:numCache>
                <c:formatCode>General</c:formatCode>
                <c:ptCount val="6"/>
                <c:pt idx="0">
                  <c:v>19.375</c:v>
                </c:pt>
                <c:pt idx="1">
                  <c:v>13.777777999999998</c:v>
                </c:pt>
                <c:pt idx="2">
                  <c:v>19.067796999999889</c:v>
                </c:pt>
                <c:pt idx="3">
                  <c:v>23.184358000000035</c:v>
                </c:pt>
                <c:pt idx="4">
                  <c:v>43.421053000000001</c:v>
                </c:pt>
                <c:pt idx="5">
                  <c:v>43.518519000000012</c:v>
                </c:pt>
              </c:numCache>
            </c:numRef>
          </c:val>
        </c:ser>
        <c:ser>
          <c:idx val="2"/>
          <c:order val="2"/>
          <c:tx>
            <c:strRef>
              <c:f>'図２－２（男性）'!$A$6</c:f>
              <c:strCache>
                <c:ptCount val="1"/>
                <c:pt idx="0">
                  <c:v>直近実績値</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invertIfNegative val="0"/>
          <c:cat>
            <c:strRef>
              <c:f>'図２－２（男性）'!$B$3:$G$3</c:f>
              <c:strCache>
                <c:ptCount val="6"/>
                <c:pt idx="0">
                  <c:v>20～29歳</c:v>
                </c:pt>
                <c:pt idx="1">
                  <c:v>30～39歳</c:v>
                </c:pt>
                <c:pt idx="2">
                  <c:v>40～49歳</c:v>
                </c:pt>
                <c:pt idx="3">
                  <c:v>50～59歳</c:v>
                </c:pt>
                <c:pt idx="4">
                  <c:v>60～69歳</c:v>
                </c:pt>
                <c:pt idx="5">
                  <c:v>70歳以上</c:v>
                </c:pt>
              </c:strCache>
            </c:strRef>
          </c:cat>
          <c:val>
            <c:numRef>
              <c:f>'図２－２（男性）'!$B$6:$G$6</c:f>
              <c:numCache>
                <c:formatCode>General</c:formatCode>
                <c:ptCount val="6"/>
                <c:pt idx="0">
                  <c:v>25.423728999999831</c:v>
                </c:pt>
                <c:pt idx="1">
                  <c:v>21.610169000000031</c:v>
                </c:pt>
                <c:pt idx="2">
                  <c:v>23.71134</c:v>
                </c:pt>
                <c:pt idx="3">
                  <c:v>23.323615</c:v>
                </c:pt>
                <c:pt idx="4">
                  <c:v>41.935483999999995</c:v>
                </c:pt>
                <c:pt idx="5">
                  <c:v>39.923954000000002</c:v>
                </c:pt>
              </c:numCache>
            </c:numRef>
          </c:val>
        </c:ser>
        <c:dLbls>
          <c:showLegendKey val="0"/>
          <c:showVal val="0"/>
          <c:showCatName val="0"/>
          <c:showSerName val="0"/>
          <c:showPercent val="0"/>
          <c:showBubbleSize val="0"/>
        </c:dLbls>
        <c:gapWidth val="150"/>
        <c:axId val="99894784"/>
        <c:axId val="99896320"/>
      </c:barChart>
      <c:scatterChart>
        <c:scatterStyle val="lineMarker"/>
        <c:varyColors val="0"/>
        <c:ser>
          <c:idx val="3"/>
          <c:order val="3"/>
          <c:tx>
            <c:strRef>
              <c:f>'図２－２（男性）'!$A$7</c:f>
              <c:strCache>
                <c:ptCount val="1"/>
              </c:strCache>
            </c:strRef>
          </c:tx>
          <c:spPr>
            <a:ln w="28575">
              <a:noFill/>
            </a:ln>
          </c:spPr>
          <c:marker>
            <c:symbol val="none"/>
          </c:marker>
          <c:xVal>
            <c:strRef>
              <c:f>'図２－２（男性）'!$B$3:$G$3</c:f>
              <c:strCache>
                <c:ptCount val="6"/>
                <c:pt idx="0">
                  <c:v>20～29歳</c:v>
                </c:pt>
                <c:pt idx="1">
                  <c:v>30～39歳</c:v>
                </c:pt>
                <c:pt idx="2">
                  <c:v>40～49歳</c:v>
                </c:pt>
                <c:pt idx="3">
                  <c:v>50～59歳</c:v>
                </c:pt>
                <c:pt idx="4">
                  <c:v>60～69歳</c:v>
                </c:pt>
                <c:pt idx="5">
                  <c:v>70歳以上</c:v>
                </c:pt>
              </c:strCache>
            </c:strRef>
          </c:xVal>
          <c:yVal>
            <c:numRef>
              <c:f>'図２－２（男性）'!$B$7:$G$7</c:f>
              <c:numCache>
                <c:formatCode>General</c:formatCode>
                <c:ptCount val="6"/>
                <c:pt idx="0">
                  <c:v>39</c:v>
                </c:pt>
                <c:pt idx="1">
                  <c:v>39</c:v>
                </c:pt>
                <c:pt idx="2">
                  <c:v>39</c:v>
                </c:pt>
                <c:pt idx="3">
                  <c:v>39</c:v>
                </c:pt>
                <c:pt idx="4">
                  <c:v>39</c:v>
                </c:pt>
                <c:pt idx="5">
                  <c:v>39</c:v>
                </c:pt>
              </c:numCache>
            </c:numRef>
          </c:yVal>
          <c:smooth val="0"/>
        </c:ser>
        <c:dLbls>
          <c:showLegendKey val="0"/>
          <c:showVal val="0"/>
          <c:showCatName val="0"/>
          <c:showSerName val="0"/>
          <c:showPercent val="0"/>
          <c:showBubbleSize val="0"/>
        </c:dLbls>
        <c:axId val="99894784"/>
        <c:axId val="99896320"/>
      </c:scatterChart>
      <c:catAx>
        <c:axId val="99894784"/>
        <c:scaling>
          <c:orientation val="minMax"/>
        </c:scaling>
        <c:delete val="0"/>
        <c:axPos val="b"/>
        <c:majorTickMark val="out"/>
        <c:minorTickMark val="none"/>
        <c:tickLblPos val="nextTo"/>
        <c:txPr>
          <a:bodyPr/>
          <a:lstStyle/>
          <a:p>
            <a:pPr>
              <a:defRPr sz="1200"/>
            </a:pPr>
            <a:endParaRPr lang="ja-JP"/>
          </a:p>
        </c:txPr>
        <c:crossAx val="99896320"/>
        <c:crosses val="autoZero"/>
        <c:auto val="1"/>
        <c:lblAlgn val="ctr"/>
        <c:lblOffset val="100"/>
        <c:noMultiLvlLbl val="0"/>
      </c:catAx>
      <c:valAx>
        <c:axId val="99896320"/>
        <c:scaling>
          <c:orientation val="minMax"/>
        </c:scaling>
        <c:delete val="0"/>
        <c:axPos val="l"/>
        <c:majorGridlines/>
        <c:numFmt formatCode="#,##0_);\(#,##0\)" sourceLinked="0"/>
        <c:majorTickMark val="in"/>
        <c:minorTickMark val="none"/>
        <c:tickLblPos val="nextTo"/>
        <c:txPr>
          <a:bodyPr/>
          <a:lstStyle/>
          <a:p>
            <a:pPr>
              <a:defRPr sz="1400"/>
            </a:pPr>
            <a:endParaRPr lang="ja-JP"/>
          </a:p>
        </c:txPr>
        <c:crossAx val="99894784"/>
        <c:crosses val="autoZero"/>
        <c:crossBetween val="between"/>
        <c:majorUnit val="10"/>
      </c:valAx>
      <c:spPr>
        <a:ln>
          <a:solidFill>
            <a:schemeClr val="tx1">
              <a:lumMod val="50000"/>
              <a:lumOff val="50000"/>
            </a:schemeClr>
          </a:solidFill>
        </a:ln>
      </c:spPr>
    </c:plotArea>
    <c:legend>
      <c:legendPos val="b"/>
      <c:legendEntry>
        <c:idx val="3"/>
        <c:delete val="1"/>
      </c:legendEntry>
      <c:overlay val="0"/>
      <c:txPr>
        <a:bodyPr/>
        <a:lstStyle/>
        <a:p>
          <a:pPr>
            <a:defRPr sz="1200"/>
          </a:pPr>
          <a:endParaRPr lang="ja-JP"/>
        </a:p>
      </c:txPr>
    </c:legend>
    <c:plotVisOnly val="1"/>
    <c:dispBlanksAs val="gap"/>
    <c:showDLblsOverMax val="0"/>
  </c:chart>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629141130660191E-2"/>
          <c:y val="0.10621848131052584"/>
          <c:w val="0.86842711411703255"/>
          <c:h val="0.6642204724409535"/>
        </c:manualLayout>
      </c:layout>
      <c:barChart>
        <c:barDir val="col"/>
        <c:grouping val="clustered"/>
        <c:varyColors val="0"/>
        <c:ser>
          <c:idx val="0"/>
          <c:order val="0"/>
          <c:tx>
            <c:strRef>
              <c:f>'図２－２ (女性)'!$A$4</c:f>
              <c:strCache>
                <c:ptCount val="1"/>
                <c:pt idx="0">
                  <c:v>ベースライン値</c:v>
                </c:pt>
              </c:strCache>
            </c:strRef>
          </c:tx>
          <c:spPr>
            <a:solidFill>
              <a:schemeClr val="tx1"/>
            </a:solidFill>
            <a:ln w="28575">
              <a:noFill/>
            </a:ln>
          </c:spPr>
          <c:invertIfNegative val="0"/>
          <c:cat>
            <c:strRef>
              <c:f>'図２－２ (女性)'!$B$3:$G$3</c:f>
              <c:strCache>
                <c:ptCount val="6"/>
                <c:pt idx="0">
                  <c:v>20～29歳</c:v>
                </c:pt>
                <c:pt idx="1">
                  <c:v>30～39歳</c:v>
                </c:pt>
                <c:pt idx="2">
                  <c:v>40～49歳</c:v>
                </c:pt>
                <c:pt idx="3">
                  <c:v>50～59歳</c:v>
                </c:pt>
                <c:pt idx="4">
                  <c:v>60～69歳</c:v>
                </c:pt>
                <c:pt idx="5">
                  <c:v>70歳以上</c:v>
                </c:pt>
              </c:strCache>
            </c:strRef>
          </c:cat>
          <c:val>
            <c:numRef>
              <c:f>'図２－２ (女性)'!$B$4:$G$4</c:f>
              <c:numCache>
                <c:formatCode>General</c:formatCode>
                <c:ptCount val="6"/>
                <c:pt idx="0">
                  <c:v>15.916955</c:v>
                </c:pt>
                <c:pt idx="1">
                  <c:v>19.085173999999842</c:v>
                </c:pt>
                <c:pt idx="2">
                  <c:v>24.304715999999999</c:v>
                </c:pt>
                <c:pt idx="3">
                  <c:v>27.384961000000157</c:v>
                </c:pt>
                <c:pt idx="4">
                  <c:v>31.571995000000172</c:v>
                </c:pt>
                <c:pt idx="5">
                  <c:v>24.822695</c:v>
                </c:pt>
              </c:numCache>
            </c:numRef>
          </c:val>
        </c:ser>
        <c:ser>
          <c:idx val="1"/>
          <c:order val="1"/>
          <c:tx>
            <c:strRef>
              <c:f>'図２－２ (女性)'!$A$5</c:f>
              <c:strCache>
                <c:ptCount val="1"/>
                <c:pt idx="0">
                  <c:v>中間評価</c:v>
                </c:pt>
              </c:strCache>
            </c:strRef>
          </c:tx>
          <c:spPr>
            <a:solidFill>
              <a:schemeClr val="tx1">
                <a:lumMod val="50000"/>
                <a:lumOff val="50000"/>
              </a:schemeClr>
            </a:solidFill>
            <a:ln w="9525">
              <a:solidFill>
                <a:prstClr val="black"/>
              </a:solidFill>
            </a:ln>
          </c:spPr>
          <c:invertIfNegative val="0"/>
          <c:cat>
            <c:strRef>
              <c:f>'図２－２ (女性)'!$B$3:$G$3</c:f>
              <c:strCache>
                <c:ptCount val="6"/>
                <c:pt idx="0">
                  <c:v>20～29歳</c:v>
                </c:pt>
                <c:pt idx="1">
                  <c:v>30～39歳</c:v>
                </c:pt>
                <c:pt idx="2">
                  <c:v>40～49歳</c:v>
                </c:pt>
                <c:pt idx="3">
                  <c:v>50～59歳</c:v>
                </c:pt>
                <c:pt idx="4">
                  <c:v>60～69歳</c:v>
                </c:pt>
                <c:pt idx="5">
                  <c:v>70歳以上</c:v>
                </c:pt>
              </c:strCache>
            </c:strRef>
          </c:cat>
          <c:val>
            <c:numRef>
              <c:f>'図２－２ (女性)'!$B$5:$G$5</c:f>
              <c:numCache>
                <c:formatCode>General</c:formatCode>
                <c:ptCount val="6"/>
                <c:pt idx="0">
                  <c:v>18.454936</c:v>
                </c:pt>
                <c:pt idx="1">
                  <c:v>13.451777</c:v>
                </c:pt>
                <c:pt idx="2">
                  <c:v>18.434342999999838</c:v>
                </c:pt>
                <c:pt idx="3">
                  <c:v>28.336379999999988</c:v>
                </c:pt>
                <c:pt idx="4">
                  <c:v>34.738617000000012</c:v>
                </c:pt>
                <c:pt idx="5">
                  <c:v>30.939226999999889</c:v>
                </c:pt>
              </c:numCache>
            </c:numRef>
          </c:val>
        </c:ser>
        <c:ser>
          <c:idx val="2"/>
          <c:order val="2"/>
          <c:tx>
            <c:strRef>
              <c:f>'図２－２ (女性)'!$A$6</c:f>
              <c:strCache>
                <c:ptCount val="1"/>
                <c:pt idx="0">
                  <c:v>直近実績値</c:v>
                </c:pt>
              </c:strCache>
            </c:strRef>
          </c:tx>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c:spPr>
          <c:invertIfNegative val="0"/>
          <c:cat>
            <c:strRef>
              <c:f>'図２－２ (女性)'!$B$3:$G$3</c:f>
              <c:strCache>
                <c:ptCount val="6"/>
                <c:pt idx="0">
                  <c:v>20～29歳</c:v>
                </c:pt>
                <c:pt idx="1">
                  <c:v>30～39歳</c:v>
                </c:pt>
                <c:pt idx="2">
                  <c:v>40～49歳</c:v>
                </c:pt>
                <c:pt idx="3">
                  <c:v>50～59歳</c:v>
                </c:pt>
                <c:pt idx="4">
                  <c:v>60～69歳</c:v>
                </c:pt>
                <c:pt idx="5">
                  <c:v>70歳以上</c:v>
                </c:pt>
              </c:strCache>
            </c:strRef>
          </c:cat>
          <c:val>
            <c:numRef>
              <c:f>'図２－２ (女性)'!$B$6:$G$6</c:f>
              <c:numCache>
                <c:formatCode>General</c:formatCode>
                <c:ptCount val="6"/>
                <c:pt idx="0">
                  <c:v>12.429379000000001</c:v>
                </c:pt>
                <c:pt idx="1">
                  <c:v>15.873016000000026</c:v>
                </c:pt>
                <c:pt idx="2">
                  <c:v>18.957345999999987</c:v>
                </c:pt>
                <c:pt idx="3">
                  <c:v>23.155737999999989</c:v>
                </c:pt>
                <c:pt idx="4">
                  <c:v>41.267388000000011</c:v>
                </c:pt>
                <c:pt idx="5">
                  <c:v>30.707609999999889</c:v>
                </c:pt>
              </c:numCache>
            </c:numRef>
          </c:val>
        </c:ser>
        <c:dLbls>
          <c:showLegendKey val="0"/>
          <c:showVal val="0"/>
          <c:showCatName val="0"/>
          <c:showSerName val="0"/>
          <c:showPercent val="0"/>
          <c:showBubbleSize val="0"/>
        </c:dLbls>
        <c:gapWidth val="150"/>
        <c:axId val="99940608"/>
        <c:axId val="100335616"/>
      </c:barChart>
      <c:scatterChart>
        <c:scatterStyle val="lineMarker"/>
        <c:varyColors val="0"/>
        <c:ser>
          <c:idx val="3"/>
          <c:order val="3"/>
          <c:tx>
            <c:strRef>
              <c:f>'図２－２ (女性)'!$A$7</c:f>
              <c:strCache>
                <c:ptCount val="1"/>
              </c:strCache>
            </c:strRef>
          </c:tx>
          <c:spPr>
            <a:ln w="28575">
              <a:noFill/>
            </a:ln>
          </c:spPr>
          <c:marker>
            <c:symbol val="none"/>
          </c:marker>
          <c:xVal>
            <c:strRef>
              <c:f>'図２－２ (女性)'!$B$3:$G$3</c:f>
              <c:strCache>
                <c:ptCount val="6"/>
                <c:pt idx="0">
                  <c:v>20～29歳</c:v>
                </c:pt>
                <c:pt idx="1">
                  <c:v>30～39歳</c:v>
                </c:pt>
                <c:pt idx="2">
                  <c:v>40～49歳</c:v>
                </c:pt>
                <c:pt idx="3">
                  <c:v>50～59歳</c:v>
                </c:pt>
                <c:pt idx="4">
                  <c:v>60～69歳</c:v>
                </c:pt>
                <c:pt idx="5">
                  <c:v>70歳以上</c:v>
                </c:pt>
              </c:strCache>
            </c:strRef>
          </c:xVal>
          <c:yVal>
            <c:numRef>
              <c:f>'図２－２ (女性)'!$B$7:$G$7</c:f>
              <c:numCache>
                <c:formatCode>General</c:formatCode>
                <c:ptCount val="6"/>
                <c:pt idx="0">
                  <c:v>35</c:v>
                </c:pt>
                <c:pt idx="1">
                  <c:v>35</c:v>
                </c:pt>
                <c:pt idx="2">
                  <c:v>35</c:v>
                </c:pt>
                <c:pt idx="3">
                  <c:v>35</c:v>
                </c:pt>
                <c:pt idx="4">
                  <c:v>35</c:v>
                </c:pt>
                <c:pt idx="5">
                  <c:v>35</c:v>
                </c:pt>
              </c:numCache>
            </c:numRef>
          </c:yVal>
          <c:smooth val="0"/>
        </c:ser>
        <c:dLbls>
          <c:showLegendKey val="0"/>
          <c:showVal val="0"/>
          <c:showCatName val="0"/>
          <c:showSerName val="0"/>
          <c:showPercent val="0"/>
          <c:showBubbleSize val="0"/>
        </c:dLbls>
        <c:axId val="99940608"/>
        <c:axId val="100335616"/>
      </c:scatterChart>
      <c:catAx>
        <c:axId val="99940608"/>
        <c:scaling>
          <c:orientation val="minMax"/>
        </c:scaling>
        <c:delete val="0"/>
        <c:axPos val="b"/>
        <c:majorTickMark val="out"/>
        <c:minorTickMark val="none"/>
        <c:tickLblPos val="nextTo"/>
        <c:txPr>
          <a:bodyPr/>
          <a:lstStyle/>
          <a:p>
            <a:pPr>
              <a:defRPr sz="1200"/>
            </a:pPr>
            <a:endParaRPr lang="ja-JP"/>
          </a:p>
        </c:txPr>
        <c:crossAx val="100335616"/>
        <c:crosses val="autoZero"/>
        <c:auto val="1"/>
        <c:lblAlgn val="ctr"/>
        <c:lblOffset val="100"/>
        <c:noMultiLvlLbl val="0"/>
      </c:catAx>
      <c:valAx>
        <c:axId val="100335616"/>
        <c:scaling>
          <c:orientation val="minMax"/>
        </c:scaling>
        <c:delete val="0"/>
        <c:axPos val="l"/>
        <c:majorGridlines/>
        <c:numFmt formatCode="#,##0_);\(#,##0\)" sourceLinked="0"/>
        <c:majorTickMark val="in"/>
        <c:minorTickMark val="none"/>
        <c:tickLblPos val="nextTo"/>
        <c:txPr>
          <a:bodyPr/>
          <a:lstStyle/>
          <a:p>
            <a:pPr>
              <a:defRPr sz="1200"/>
            </a:pPr>
            <a:endParaRPr lang="ja-JP"/>
          </a:p>
        </c:txPr>
        <c:crossAx val="99940608"/>
        <c:crosses val="autoZero"/>
        <c:crossBetween val="between"/>
        <c:majorUnit val="10"/>
      </c:valAx>
      <c:spPr>
        <a:ln>
          <a:solidFill>
            <a:schemeClr val="tx1">
              <a:lumMod val="50000"/>
              <a:lumOff val="50000"/>
            </a:schemeClr>
          </a:solidFill>
        </a:ln>
      </c:spPr>
    </c:plotArea>
    <c:legend>
      <c:legendPos val="b"/>
      <c:legendEntry>
        <c:idx val="3"/>
        <c:delete val="1"/>
      </c:legendEntry>
      <c:overlay val="0"/>
      <c:txPr>
        <a:bodyPr/>
        <a:lstStyle/>
        <a:p>
          <a:pPr>
            <a:defRPr sz="1200"/>
          </a:pPr>
          <a:endParaRPr lang="ja-JP"/>
        </a:p>
      </c:txPr>
    </c:legend>
    <c:plotVisOnly val="1"/>
    <c:dispBlanksAs val="gap"/>
    <c:showDLblsOverMax val="0"/>
  </c:chart>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565534005205464E-2"/>
          <c:y val="9.364795941050473E-2"/>
          <c:w val="0.84003869314269364"/>
          <c:h val="0.75092512327287653"/>
        </c:manualLayout>
      </c:layout>
      <c:lineChart>
        <c:grouping val="standard"/>
        <c:varyColors val="0"/>
        <c:ser>
          <c:idx val="0"/>
          <c:order val="0"/>
          <c:tx>
            <c:strRef>
              <c:f>Sheet1!$A$2</c:f>
              <c:strCache>
                <c:ptCount val="1"/>
                <c:pt idx="0">
                  <c:v>合計</c:v>
                </c:pt>
              </c:strCache>
            </c:strRef>
          </c:tx>
          <c:spPr>
            <a:ln w="12700">
              <a:solidFill>
                <a:schemeClr val="tx1"/>
              </a:solidFill>
              <a:prstDash val="solid"/>
            </a:ln>
          </c:spPr>
          <c:marker>
            <c:symbol val="circle"/>
            <c:size val="10"/>
            <c:spPr>
              <a:solidFill>
                <a:schemeClr val="tx1"/>
              </a:solidFill>
              <a:ln>
                <a:noFill/>
                <a:prstDash val="solid"/>
              </a:ln>
            </c:spPr>
          </c:marker>
          <c:cat>
            <c:numRef>
              <c:f>Sheet1!$B$1:$AV$1</c:f>
              <c:numCache>
                <c:formatCode>General</c:formatCode>
                <c:ptCount val="47"/>
                <c:pt idx="0">
                  <c:v>1963</c:v>
                </c:pt>
                <c:pt idx="1">
                  <c:v>1964</c:v>
                </c:pt>
                <c:pt idx="2">
                  <c:v>1965</c:v>
                </c:pt>
                <c:pt idx="3">
                  <c:v>1966</c:v>
                </c:pt>
                <c:pt idx="4">
                  <c:v>1967</c:v>
                </c:pt>
                <c:pt idx="5">
                  <c:v>1968</c:v>
                </c:pt>
                <c:pt idx="6">
                  <c:v>1969</c:v>
                </c:pt>
                <c:pt idx="7">
                  <c:v>1970</c:v>
                </c:pt>
                <c:pt idx="8">
                  <c:v>1971</c:v>
                </c:pt>
                <c:pt idx="9">
                  <c:v>1972</c:v>
                </c:pt>
                <c:pt idx="10">
                  <c:v>1973</c:v>
                </c:pt>
                <c:pt idx="11">
                  <c:v>1974</c:v>
                </c:pt>
                <c:pt idx="12">
                  <c:v>1975</c:v>
                </c:pt>
                <c:pt idx="13">
                  <c:v>1976</c:v>
                </c:pt>
                <c:pt idx="14">
                  <c:v>1977</c:v>
                </c:pt>
                <c:pt idx="15">
                  <c:v>1978</c:v>
                </c:pt>
                <c:pt idx="16">
                  <c:v>1979</c:v>
                </c:pt>
                <c:pt idx="17">
                  <c:v>1980</c:v>
                </c:pt>
                <c:pt idx="18">
                  <c:v>1981</c:v>
                </c:pt>
                <c:pt idx="19">
                  <c:v>1982</c:v>
                </c:pt>
                <c:pt idx="20">
                  <c:v>1983</c:v>
                </c:pt>
                <c:pt idx="21">
                  <c:v>1984</c:v>
                </c:pt>
                <c:pt idx="22">
                  <c:v>1985</c:v>
                </c:pt>
                <c:pt idx="23">
                  <c:v>1986</c:v>
                </c:pt>
                <c:pt idx="24">
                  <c:v>1987</c:v>
                </c:pt>
                <c:pt idx="25">
                  <c:v>1988</c:v>
                </c:pt>
                <c:pt idx="26">
                  <c:v>1989</c:v>
                </c:pt>
                <c:pt idx="27">
                  <c:v>1990</c:v>
                </c:pt>
                <c:pt idx="28">
                  <c:v>1991</c:v>
                </c:pt>
                <c:pt idx="29">
                  <c:v>1992</c:v>
                </c:pt>
                <c:pt idx="30">
                  <c:v>1993</c:v>
                </c:pt>
                <c:pt idx="31">
                  <c:v>1994</c:v>
                </c:pt>
                <c:pt idx="32">
                  <c:v>1995</c:v>
                </c:pt>
                <c:pt idx="33">
                  <c:v>1996</c:v>
                </c:pt>
                <c:pt idx="34">
                  <c:v>1997</c:v>
                </c:pt>
                <c:pt idx="35">
                  <c:v>1998</c:v>
                </c:pt>
                <c:pt idx="36">
                  <c:v>1999</c:v>
                </c:pt>
                <c:pt idx="37">
                  <c:v>2000</c:v>
                </c:pt>
                <c:pt idx="38">
                  <c:v>2001</c:v>
                </c:pt>
                <c:pt idx="39">
                  <c:v>2002</c:v>
                </c:pt>
                <c:pt idx="40">
                  <c:v>2003</c:v>
                </c:pt>
                <c:pt idx="41">
                  <c:v>2004</c:v>
                </c:pt>
                <c:pt idx="42">
                  <c:v>2005</c:v>
                </c:pt>
                <c:pt idx="43">
                  <c:v>2006</c:v>
                </c:pt>
                <c:pt idx="44">
                  <c:v>2007</c:v>
                </c:pt>
                <c:pt idx="45">
                  <c:v>2008</c:v>
                </c:pt>
                <c:pt idx="46">
                  <c:v>2009</c:v>
                </c:pt>
              </c:numCache>
            </c:numRef>
          </c:cat>
          <c:val>
            <c:numRef>
              <c:f>Sheet1!$B$2:$AV$2</c:f>
              <c:numCache>
                <c:formatCode>General</c:formatCode>
                <c:ptCount val="47"/>
                <c:pt idx="0">
                  <c:v>5.1499999999999995</c:v>
                </c:pt>
                <c:pt idx="1">
                  <c:v>5.44</c:v>
                </c:pt>
                <c:pt idx="2">
                  <c:v>5.1099999999999985</c:v>
                </c:pt>
                <c:pt idx="3">
                  <c:v>5.94</c:v>
                </c:pt>
                <c:pt idx="4">
                  <c:v>5.76</c:v>
                </c:pt>
                <c:pt idx="5">
                  <c:v>5.98</c:v>
                </c:pt>
                <c:pt idx="6">
                  <c:v>6.21</c:v>
                </c:pt>
                <c:pt idx="7">
                  <c:v>6.55</c:v>
                </c:pt>
                <c:pt idx="8">
                  <c:v>6.52</c:v>
                </c:pt>
                <c:pt idx="9">
                  <c:v>7</c:v>
                </c:pt>
                <c:pt idx="10">
                  <c:v>7.39</c:v>
                </c:pt>
                <c:pt idx="11">
                  <c:v>6.9300000000000024</c:v>
                </c:pt>
                <c:pt idx="12">
                  <c:v>7.4300000000000024</c:v>
                </c:pt>
                <c:pt idx="13">
                  <c:v>7.2700000000000014</c:v>
                </c:pt>
                <c:pt idx="14">
                  <c:v>7.59</c:v>
                </c:pt>
                <c:pt idx="15">
                  <c:v>7.59</c:v>
                </c:pt>
                <c:pt idx="16">
                  <c:v>8.0300000000000011</c:v>
                </c:pt>
                <c:pt idx="17">
                  <c:v>7.63</c:v>
                </c:pt>
                <c:pt idx="18">
                  <c:v>7.7</c:v>
                </c:pt>
                <c:pt idx="19">
                  <c:v>7.89</c:v>
                </c:pt>
                <c:pt idx="20">
                  <c:v>8.02</c:v>
                </c:pt>
                <c:pt idx="21">
                  <c:v>7.91</c:v>
                </c:pt>
                <c:pt idx="22">
                  <c:v>7.9300000000000024</c:v>
                </c:pt>
                <c:pt idx="23">
                  <c:v>7.92</c:v>
                </c:pt>
                <c:pt idx="24">
                  <c:v>8</c:v>
                </c:pt>
                <c:pt idx="25">
                  <c:v>8.2299999999999986</c:v>
                </c:pt>
                <c:pt idx="26">
                  <c:v>7.73</c:v>
                </c:pt>
                <c:pt idx="27">
                  <c:v>8.2800000000000011</c:v>
                </c:pt>
                <c:pt idx="28">
                  <c:v>8.0300000000000011</c:v>
                </c:pt>
                <c:pt idx="29">
                  <c:v>8.08</c:v>
                </c:pt>
                <c:pt idx="30">
                  <c:v>8.3600000000000048</c:v>
                </c:pt>
                <c:pt idx="31">
                  <c:v>8.120000000000001</c:v>
                </c:pt>
                <c:pt idx="32">
                  <c:v>8.17</c:v>
                </c:pt>
                <c:pt idx="33">
                  <c:v>8.3000000000000007</c:v>
                </c:pt>
                <c:pt idx="34">
                  <c:v>8.15</c:v>
                </c:pt>
                <c:pt idx="35">
                  <c:v>8.09</c:v>
                </c:pt>
                <c:pt idx="36">
                  <c:v>8.15</c:v>
                </c:pt>
                <c:pt idx="37">
                  <c:v>7.95</c:v>
                </c:pt>
                <c:pt idx="38">
                  <c:v>8</c:v>
                </c:pt>
                <c:pt idx="39">
                  <c:v>7.87</c:v>
                </c:pt>
                <c:pt idx="40">
                  <c:v>7.8199999999999985</c:v>
                </c:pt>
                <c:pt idx="41">
                  <c:v>7.7</c:v>
                </c:pt>
                <c:pt idx="42">
                  <c:v>7.99</c:v>
                </c:pt>
                <c:pt idx="43">
                  <c:v>7.48</c:v>
                </c:pt>
                <c:pt idx="44">
                  <c:v>7.29</c:v>
                </c:pt>
                <c:pt idx="45">
                  <c:v>7.08</c:v>
                </c:pt>
                <c:pt idx="46">
                  <c:v>6.99</c:v>
                </c:pt>
              </c:numCache>
            </c:numRef>
          </c:val>
          <c:smooth val="1"/>
        </c:ser>
        <c:dLbls>
          <c:showLegendKey val="0"/>
          <c:showVal val="0"/>
          <c:showCatName val="0"/>
          <c:showSerName val="0"/>
          <c:showPercent val="0"/>
          <c:showBubbleSize val="0"/>
        </c:dLbls>
        <c:marker val="1"/>
        <c:smooth val="0"/>
        <c:axId val="207043968"/>
        <c:axId val="207059200"/>
      </c:lineChart>
      <c:catAx>
        <c:axId val="207043968"/>
        <c:scaling>
          <c:orientation val="minMax"/>
        </c:scaling>
        <c:delete val="0"/>
        <c:axPos val="b"/>
        <c:numFmt formatCode="General" sourceLinked="1"/>
        <c:majorTickMark val="in"/>
        <c:minorTickMark val="none"/>
        <c:tickLblPos val="nextTo"/>
        <c:spPr>
          <a:ln w="25889">
            <a:solidFill>
              <a:schemeClr val="tx1"/>
            </a:solidFill>
            <a:prstDash val="solid"/>
          </a:ln>
        </c:spPr>
        <c:txPr>
          <a:bodyPr rot="-2700000" vert="horz"/>
          <a:lstStyle/>
          <a:p>
            <a:pPr>
              <a:defRPr sz="1400" b="0" i="0" u="none" strike="noStrike" baseline="0">
                <a:solidFill>
                  <a:schemeClr val="tx1"/>
                </a:solidFill>
                <a:latin typeface="+mn-ea"/>
                <a:ea typeface="+mn-ea"/>
                <a:cs typeface="Times New Roman"/>
              </a:defRPr>
            </a:pPr>
            <a:endParaRPr lang="ja-JP"/>
          </a:p>
        </c:txPr>
        <c:crossAx val="207059200"/>
        <c:crosses val="autoZero"/>
        <c:auto val="1"/>
        <c:lblAlgn val="ctr"/>
        <c:lblOffset val="100"/>
        <c:tickLblSkip val="2"/>
        <c:tickMarkSkip val="1"/>
        <c:noMultiLvlLbl val="0"/>
      </c:catAx>
      <c:valAx>
        <c:axId val="207059200"/>
        <c:scaling>
          <c:orientation val="minMax"/>
          <c:min val="3"/>
        </c:scaling>
        <c:delete val="0"/>
        <c:axPos val="l"/>
        <c:majorGridlines>
          <c:spPr>
            <a:ln w="3236">
              <a:solidFill>
                <a:schemeClr val="tx1"/>
              </a:solidFill>
              <a:prstDash val="solid"/>
            </a:ln>
          </c:spPr>
        </c:majorGridlines>
        <c:numFmt formatCode="General" sourceLinked="1"/>
        <c:majorTickMark val="in"/>
        <c:minorTickMark val="none"/>
        <c:tickLblPos val="nextTo"/>
        <c:spPr>
          <a:ln w="12945">
            <a:solidFill>
              <a:schemeClr val="tx1"/>
            </a:solidFill>
            <a:prstDash val="solid"/>
          </a:ln>
        </c:spPr>
        <c:txPr>
          <a:bodyPr rot="0" vert="horz"/>
          <a:lstStyle/>
          <a:p>
            <a:pPr>
              <a:defRPr sz="1800" b="0" i="0" u="none" strike="noStrike" baseline="0">
                <a:solidFill>
                  <a:schemeClr val="tx1"/>
                </a:solidFill>
                <a:latin typeface="+mn-ea"/>
                <a:ea typeface="+mn-ea"/>
                <a:cs typeface="Times New Roman"/>
              </a:defRPr>
            </a:pPr>
            <a:endParaRPr lang="ja-JP"/>
          </a:p>
        </c:txPr>
        <c:crossAx val="207043968"/>
        <c:crosses val="autoZero"/>
        <c:crossBetween val="between"/>
        <c:majorUnit val="0.5"/>
      </c:valAx>
      <c:spPr>
        <a:noFill/>
        <a:ln w="12945">
          <a:solidFill>
            <a:schemeClr val="tx1"/>
          </a:solidFill>
          <a:prstDash val="solid"/>
        </a:ln>
      </c:spPr>
    </c:plotArea>
    <c:plotVisOnly val="1"/>
    <c:dispBlanksAs val="gap"/>
    <c:showDLblsOverMax val="0"/>
  </c:chart>
  <c:spPr>
    <a:noFill/>
    <a:ln>
      <a:noFill/>
    </a:ln>
  </c:spPr>
  <c:txPr>
    <a:bodyPr/>
    <a:lstStyle/>
    <a:p>
      <a:pPr>
        <a:defRPr sz="1809"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8245258205276155E-2"/>
          <c:y val="0.10836382418033642"/>
          <c:w val="0.90598187825562293"/>
          <c:h val="0.76195531933374616"/>
        </c:manualLayout>
      </c:layout>
      <c:barChart>
        <c:barDir val="col"/>
        <c:grouping val="clustered"/>
        <c:varyColors val="0"/>
        <c:ser>
          <c:idx val="0"/>
          <c:order val="0"/>
          <c:tx>
            <c:strRef>
              <c:f>'[Microsoft PowerPoint 内のグラフ]飲酒頻度推移'!$C$2</c:f>
              <c:strCache>
                <c:ptCount val="1"/>
                <c:pt idx="0">
                  <c:v>飲酒経験</c:v>
                </c:pt>
              </c:strCache>
            </c:strRef>
          </c:tx>
          <c:invertIfNegative val="0"/>
          <c:dLbls>
            <c:txPr>
              <a:bodyPr/>
              <a:lstStyle/>
              <a:p>
                <a:pPr>
                  <a:defRPr sz="1100"/>
                </a:pPr>
                <a:endParaRPr lang="ja-JP"/>
              </a:p>
            </c:txPr>
            <c:showLegendKey val="0"/>
            <c:showVal val="1"/>
            <c:showCatName val="0"/>
            <c:showSerName val="0"/>
            <c:showPercent val="0"/>
            <c:showBubbleSize val="0"/>
            <c:showLeaderLines val="0"/>
          </c:dLbls>
          <c:cat>
            <c:multiLvlStrRef>
              <c:f>'[Microsoft PowerPoint 内のグラフ]飲酒頻度推移'!$A$3:$B$22</c:f>
              <c:multiLvlStrCache>
                <c:ptCount val="20"/>
                <c:lvl>
                  <c:pt idx="0">
                    <c:v>96</c:v>
                  </c:pt>
                  <c:pt idx="1">
                    <c:v>00</c:v>
                  </c:pt>
                  <c:pt idx="2">
                    <c:v>04</c:v>
                  </c:pt>
                  <c:pt idx="3">
                    <c:v>08</c:v>
                  </c:pt>
                  <c:pt idx="4">
                    <c:v>10</c:v>
                  </c:pt>
                  <c:pt idx="5">
                    <c:v>96</c:v>
                  </c:pt>
                  <c:pt idx="6">
                    <c:v>00</c:v>
                  </c:pt>
                  <c:pt idx="7">
                    <c:v>04</c:v>
                  </c:pt>
                  <c:pt idx="8">
                    <c:v>08</c:v>
                  </c:pt>
                  <c:pt idx="9">
                    <c:v>10</c:v>
                  </c:pt>
                  <c:pt idx="10">
                    <c:v>96</c:v>
                  </c:pt>
                  <c:pt idx="11">
                    <c:v>00</c:v>
                  </c:pt>
                  <c:pt idx="12">
                    <c:v>04</c:v>
                  </c:pt>
                  <c:pt idx="13">
                    <c:v>08</c:v>
                  </c:pt>
                  <c:pt idx="14">
                    <c:v>10</c:v>
                  </c:pt>
                  <c:pt idx="15">
                    <c:v>96</c:v>
                  </c:pt>
                  <c:pt idx="16">
                    <c:v>00</c:v>
                  </c:pt>
                  <c:pt idx="17">
                    <c:v>04</c:v>
                  </c:pt>
                  <c:pt idx="18">
                    <c:v>08</c:v>
                  </c:pt>
                  <c:pt idx="19">
                    <c:v>10</c:v>
                  </c:pt>
                </c:lvl>
                <c:lvl>
                  <c:pt idx="0">
                    <c:v>中学男子</c:v>
                  </c:pt>
                  <c:pt idx="5">
                    <c:v>中学女子</c:v>
                  </c:pt>
                  <c:pt idx="10">
                    <c:v>高校男子</c:v>
                  </c:pt>
                  <c:pt idx="15">
                    <c:v>高校女子</c:v>
                  </c:pt>
                </c:lvl>
              </c:multiLvlStrCache>
            </c:multiLvlStrRef>
          </c:cat>
          <c:val>
            <c:numRef>
              <c:f>'[Microsoft PowerPoint 内のグラフ]飲酒頻度推移'!$C$3:$C$22</c:f>
              <c:numCache>
                <c:formatCode>0.0_);[Red]\(0.0\)</c:formatCode>
                <c:ptCount val="20"/>
                <c:pt idx="0">
                  <c:v>73.5</c:v>
                </c:pt>
                <c:pt idx="1">
                  <c:v>64.5</c:v>
                </c:pt>
                <c:pt idx="2">
                  <c:v>53.3</c:v>
                </c:pt>
                <c:pt idx="3">
                  <c:v>38.592345235037413</c:v>
                </c:pt>
                <c:pt idx="4">
                  <c:v>34.89792721766802</c:v>
                </c:pt>
                <c:pt idx="5">
                  <c:v>71.5</c:v>
                </c:pt>
                <c:pt idx="6">
                  <c:v>64.3</c:v>
                </c:pt>
                <c:pt idx="7">
                  <c:v>56.7</c:v>
                </c:pt>
                <c:pt idx="8">
                  <c:v>42.058121019108277</c:v>
                </c:pt>
                <c:pt idx="9">
                  <c:v>37.739058714366763</c:v>
                </c:pt>
                <c:pt idx="10">
                  <c:v>87.2</c:v>
                </c:pt>
                <c:pt idx="11">
                  <c:v>83.5</c:v>
                </c:pt>
                <c:pt idx="12">
                  <c:v>75.3</c:v>
                </c:pt>
                <c:pt idx="13">
                  <c:v>59.779817804509342</c:v>
                </c:pt>
                <c:pt idx="14">
                  <c:v>52.295806484261654</c:v>
                </c:pt>
                <c:pt idx="15">
                  <c:v>86.7</c:v>
                </c:pt>
                <c:pt idx="16">
                  <c:v>84.1</c:v>
                </c:pt>
                <c:pt idx="17">
                  <c:v>77.3</c:v>
                </c:pt>
                <c:pt idx="18">
                  <c:v>63.320857434501534</c:v>
                </c:pt>
                <c:pt idx="19">
                  <c:v>55.626915302862535</c:v>
                </c:pt>
              </c:numCache>
            </c:numRef>
          </c:val>
        </c:ser>
        <c:ser>
          <c:idx val="1"/>
          <c:order val="1"/>
          <c:tx>
            <c:strRef>
              <c:f>'[Microsoft PowerPoint 内のグラフ]飲酒頻度推移'!$D$2</c:f>
              <c:strCache>
                <c:ptCount val="1"/>
                <c:pt idx="0">
                  <c:v>月飲酒(30日間で1日でも飲酒)</c:v>
                </c:pt>
              </c:strCache>
            </c:strRef>
          </c:tx>
          <c:invertIfNegative val="0"/>
          <c:dLbls>
            <c:txPr>
              <a:bodyPr/>
              <a:lstStyle/>
              <a:p>
                <a:pPr>
                  <a:defRPr sz="1100"/>
                </a:pPr>
                <a:endParaRPr lang="ja-JP"/>
              </a:p>
            </c:txPr>
            <c:showLegendKey val="0"/>
            <c:showVal val="1"/>
            <c:showCatName val="0"/>
            <c:showSerName val="0"/>
            <c:showPercent val="0"/>
            <c:showBubbleSize val="0"/>
            <c:showLeaderLines val="0"/>
          </c:dLbls>
          <c:cat>
            <c:multiLvlStrRef>
              <c:f>'[Microsoft PowerPoint 内のグラフ]飲酒頻度推移'!$A$3:$B$22</c:f>
              <c:multiLvlStrCache>
                <c:ptCount val="20"/>
                <c:lvl>
                  <c:pt idx="0">
                    <c:v>96</c:v>
                  </c:pt>
                  <c:pt idx="1">
                    <c:v>00</c:v>
                  </c:pt>
                  <c:pt idx="2">
                    <c:v>04</c:v>
                  </c:pt>
                  <c:pt idx="3">
                    <c:v>08</c:v>
                  </c:pt>
                  <c:pt idx="4">
                    <c:v>10</c:v>
                  </c:pt>
                  <c:pt idx="5">
                    <c:v>96</c:v>
                  </c:pt>
                  <c:pt idx="6">
                    <c:v>00</c:v>
                  </c:pt>
                  <c:pt idx="7">
                    <c:v>04</c:v>
                  </c:pt>
                  <c:pt idx="8">
                    <c:v>08</c:v>
                  </c:pt>
                  <c:pt idx="9">
                    <c:v>10</c:v>
                  </c:pt>
                  <c:pt idx="10">
                    <c:v>96</c:v>
                  </c:pt>
                  <c:pt idx="11">
                    <c:v>00</c:v>
                  </c:pt>
                  <c:pt idx="12">
                    <c:v>04</c:v>
                  </c:pt>
                  <c:pt idx="13">
                    <c:v>08</c:v>
                  </c:pt>
                  <c:pt idx="14">
                    <c:v>10</c:v>
                  </c:pt>
                  <c:pt idx="15">
                    <c:v>96</c:v>
                  </c:pt>
                  <c:pt idx="16">
                    <c:v>00</c:v>
                  </c:pt>
                  <c:pt idx="17">
                    <c:v>04</c:v>
                  </c:pt>
                  <c:pt idx="18">
                    <c:v>08</c:v>
                  </c:pt>
                  <c:pt idx="19">
                    <c:v>10</c:v>
                  </c:pt>
                </c:lvl>
                <c:lvl>
                  <c:pt idx="0">
                    <c:v>中学男子</c:v>
                  </c:pt>
                  <c:pt idx="5">
                    <c:v>中学女子</c:v>
                  </c:pt>
                  <c:pt idx="10">
                    <c:v>高校男子</c:v>
                  </c:pt>
                  <c:pt idx="15">
                    <c:v>高校女子</c:v>
                  </c:pt>
                </c:lvl>
              </c:multiLvlStrCache>
            </c:multiLvlStrRef>
          </c:cat>
          <c:val>
            <c:numRef>
              <c:f>'[Microsoft PowerPoint 内のグラフ]飲酒頻度推移'!$D$3:$D$22</c:f>
              <c:numCache>
                <c:formatCode>0.0_);[Red]\(0.0\)</c:formatCode>
                <c:ptCount val="20"/>
                <c:pt idx="0">
                  <c:v>29.4</c:v>
                </c:pt>
                <c:pt idx="1">
                  <c:v>29</c:v>
                </c:pt>
                <c:pt idx="2">
                  <c:v>20.5</c:v>
                </c:pt>
                <c:pt idx="3">
                  <c:v>10</c:v>
                </c:pt>
                <c:pt idx="4">
                  <c:v>8.8717759375494527</c:v>
                </c:pt>
                <c:pt idx="5">
                  <c:v>24</c:v>
                </c:pt>
                <c:pt idx="6">
                  <c:v>25.5</c:v>
                </c:pt>
                <c:pt idx="7">
                  <c:v>20</c:v>
                </c:pt>
                <c:pt idx="8">
                  <c:v>10.8</c:v>
                </c:pt>
                <c:pt idx="9">
                  <c:v>9.3805309734513767</c:v>
                </c:pt>
                <c:pt idx="10">
                  <c:v>49.7</c:v>
                </c:pt>
                <c:pt idx="11">
                  <c:v>48.7</c:v>
                </c:pt>
                <c:pt idx="12">
                  <c:v>36.200000000000003</c:v>
                </c:pt>
                <c:pt idx="13">
                  <c:v>22.6</c:v>
                </c:pt>
                <c:pt idx="14">
                  <c:v>17.908878108355665</c:v>
                </c:pt>
                <c:pt idx="15">
                  <c:v>40.800000000000004</c:v>
                </c:pt>
                <c:pt idx="16">
                  <c:v>42.1</c:v>
                </c:pt>
                <c:pt idx="17">
                  <c:v>34.1</c:v>
                </c:pt>
                <c:pt idx="18">
                  <c:v>20.6</c:v>
                </c:pt>
                <c:pt idx="19">
                  <c:v>17.575936301975698</c:v>
                </c:pt>
              </c:numCache>
            </c:numRef>
          </c:val>
        </c:ser>
        <c:ser>
          <c:idx val="2"/>
          <c:order val="2"/>
          <c:tx>
            <c:strRef>
              <c:f>'[Microsoft PowerPoint 内のグラフ]飲酒頻度推移'!$E$2</c:f>
              <c:strCache>
                <c:ptCount val="1"/>
                <c:pt idx="0">
                  <c:v>週飲酒</c:v>
                </c:pt>
              </c:strCache>
            </c:strRef>
          </c:tx>
          <c:invertIfNegative val="0"/>
          <c:dLbls>
            <c:txPr>
              <a:bodyPr/>
              <a:lstStyle/>
              <a:p>
                <a:pPr>
                  <a:defRPr sz="1100"/>
                </a:pPr>
                <a:endParaRPr lang="ja-JP"/>
              </a:p>
            </c:txPr>
            <c:showLegendKey val="0"/>
            <c:showVal val="1"/>
            <c:showCatName val="0"/>
            <c:showSerName val="0"/>
            <c:showPercent val="0"/>
            <c:showBubbleSize val="0"/>
            <c:showLeaderLines val="0"/>
          </c:dLbls>
          <c:cat>
            <c:multiLvlStrRef>
              <c:f>'[Microsoft PowerPoint 内のグラフ]飲酒頻度推移'!$A$3:$B$22</c:f>
              <c:multiLvlStrCache>
                <c:ptCount val="20"/>
                <c:lvl>
                  <c:pt idx="0">
                    <c:v>96</c:v>
                  </c:pt>
                  <c:pt idx="1">
                    <c:v>00</c:v>
                  </c:pt>
                  <c:pt idx="2">
                    <c:v>04</c:v>
                  </c:pt>
                  <c:pt idx="3">
                    <c:v>08</c:v>
                  </c:pt>
                  <c:pt idx="4">
                    <c:v>10</c:v>
                  </c:pt>
                  <c:pt idx="5">
                    <c:v>96</c:v>
                  </c:pt>
                  <c:pt idx="6">
                    <c:v>00</c:v>
                  </c:pt>
                  <c:pt idx="7">
                    <c:v>04</c:v>
                  </c:pt>
                  <c:pt idx="8">
                    <c:v>08</c:v>
                  </c:pt>
                  <c:pt idx="9">
                    <c:v>10</c:v>
                  </c:pt>
                  <c:pt idx="10">
                    <c:v>96</c:v>
                  </c:pt>
                  <c:pt idx="11">
                    <c:v>00</c:v>
                  </c:pt>
                  <c:pt idx="12">
                    <c:v>04</c:v>
                  </c:pt>
                  <c:pt idx="13">
                    <c:v>08</c:v>
                  </c:pt>
                  <c:pt idx="14">
                    <c:v>10</c:v>
                  </c:pt>
                  <c:pt idx="15">
                    <c:v>96</c:v>
                  </c:pt>
                  <c:pt idx="16">
                    <c:v>00</c:v>
                  </c:pt>
                  <c:pt idx="17">
                    <c:v>04</c:v>
                  </c:pt>
                  <c:pt idx="18">
                    <c:v>08</c:v>
                  </c:pt>
                  <c:pt idx="19">
                    <c:v>10</c:v>
                  </c:pt>
                </c:lvl>
                <c:lvl>
                  <c:pt idx="0">
                    <c:v>中学男子</c:v>
                  </c:pt>
                  <c:pt idx="5">
                    <c:v>中学女子</c:v>
                  </c:pt>
                  <c:pt idx="10">
                    <c:v>高校男子</c:v>
                  </c:pt>
                  <c:pt idx="15">
                    <c:v>高校女子</c:v>
                  </c:pt>
                </c:lvl>
              </c:multiLvlStrCache>
            </c:multiLvlStrRef>
          </c:cat>
          <c:val>
            <c:numRef>
              <c:f>'[Microsoft PowerPoint 内のグラフ]飲酒頻度推移'!$E$3:$E$22</c:f>
              <c:numCache>
                <c:formatCode>0.0_);[Red]\(0.0\)</c:formatCode>
                <c:ptCount val="20"/>
                <c:pt idx="0">
                  <c:v>6.4</c:v>
                </c:pt>
                <c:pt idx="1">
                  <c:v>5.9</c:v>
                </c:pt>
                <c:pt idx="2">
                  <c:v>3.9</c:v>
                </c:pt>
                <c:pt idx="3">
                  <c:v>2.1</c:v>
                </c:pt>
                <c:pt idx="4">
                  <c:v>1.7000000000000015</c:v>
                </c:pt>
                <c:pt idx="5">
                  <c:v>3.9</c:v>
                </c:pt>
                <c:pt idx="6">
                  <c:v>4.0999999999999996</c:v>
                </c:pt>
                <c:pt idx="7">
                  <c:v>2.9</c:v>
                </c:pt>
                <c:pt idx="8">
                  <c:v>1.9000000000000001</c:v>
                </c:pt>
                <c:pt idx="9">
                  <c:v>1.5</c:v>
                </c:pt>
                <c:pt idx="10">
                  <c:v>13.8</c:v>
                </c:pt>
                <c:pt idx="11">
                  <c:v>14.4</c:v>
                </c:pt>
                <c:pt idx="12">
                  <c:v>10</c:v>
                </c:pt>
                <c:pt idx="13">
                  <c:v>6.5</c:v>
                </c:pt>
                <c:pt idx="14">
                  <c:v>5.3</c:v>
                </c:pt>
                <c:pt idx="15">
                  <c:v>6</c:v>
                </c:pt>
                <c:pt idx="16">
                  <c:v>7.8</c:v>
                </c:pt>
                <c:pt idx="17">
                  <c:v>6.5</c:v>
                </c:pt>
                <c:pt idx="18">
                  <c:v>4.0999999999999996</c:v>
                </c:pt>
                <c:pt idx="19">
                  <c:v>3.5</c:v>
                </c:pt>
              </c:numCache>
            </c:numRef>
          </c:val>
        </c:ser>
        <c:dLbls>
          <c:showLegendKey val="0"/>
          <c:showVal val="0"/>
          <c:showCatName val="0"/>
          <c:showSerName val="0"/>
          <c:showPercent val="0"/>
          <c:showBubbleSize val="0"/>
        </c:dLbls>
        <c:gapWidth val="75"/>
        <c:axId val="100101504"/>
        <c:axId val="100111488"/>
      </c:barChart>
      <c:catAx>
        <c:axId val="100101504"/>
        <c:scaling>
          <c:orientation val="minMax"/>
        </c:scaling>
        <c:delete val="0"/>
        <c:axPos val="b"/>
        <c:numFmt formatCode="General" sourceLinked="1"/>
        <c:majorTickMark val="none"/>
        <c:minorTickMark val="none"/>
        <c:tickLblPos val="nextTo"/>
        <c:txPr>
          <a:bodyPr/>
          <a:lstStyle/>
          <a:p>
            <a:pPr>
              <a:defRPr sz="1400"/>
            </a:pPr>
            <a:endParaRPr lang="ja-JP"/>
          </a:p>
        </c:txPr>
        <c:crossAx val="100111488"/>
        <c:crosses val="autoZero"/>
        <c:auto val="1"/>
        <c:lblAlgn val="ctr"/>
        <c:lblOffset val="100"/>
        <c:noMultiLvlLbl val="0"/>
      </c:catAx>
      <c:valAx>
        <c:axId val="100111488"/>
        <c:scaling>
          <c:orientation val="minMax"/>
        </c:scaling>
        <c:delete val="0"/>
        <c:axPos val="l"/>
        <c:numFmt formatCode="0.0_);[Red]\(0.0\)" sourceLinked="1"/>
        <c:majorTickMark val="none"/>
        <c:minorTickMark val="none"/>
        <c:tickLblPos val="nextTo"/>
        <c:txPr>
          <a:bodyPr/>
          <a:lstStyle/>
          <a:p>
            <a:pPr>
              <a:defRPr sz="1400"/>
            </a:pPr>
            <a:endParaRPr lang="ja-JP"/>
          </a:p>
        </c:txPr>
        <c:crossAx val="100101504"/>
        <c:crosses val="autoZero"/>
        <c:crossBetween val="between"/>
        <c:majorUnit val="20"/>
      </c:valAx>
      <c:spPr>
        <a:noFill/>
        <a:ln w="25400">
          <a:noFill/>
        </a:ln>
      </c:spPr>
    </c:plotArea>
    <c:legend>
      <c:legendPos val="b"/>
      <c:layout>
        <c:manualLayout>
          <c:xMode val="edge"/>
          <c:yMode val="edge"/>
          <c:x val="0.14280256123303367"/>
          <c:y val="4.4258209198437093E-2"/>
          <c:w val="0.73160163775840781"/>
          <c:h val="5.7742378006103191E-2"/>
        </c:manualLayout>
      </c:layout>
      <c:overlay val="0"/>
      <c:spPr>
        <a:ln>
          <a:solidFill>
            <a:sysClr val="windowText" lastClr="000000"/>
          </a:solidFill>
        </a:ln>
      </c:spPr>
      <c:txPr>
        <a:bodyPr/>
        <a:lstStyle/>
        <a:p>
          <a:pPr>
            <a:defRPr sz="1800"/>
          </a:pPr>
          <a:endParaRPr lang="ja-JP"/>
        </a:p>
      </c:txPr>
    </c:legend>
    <c:plotVisOnly val="1"/>
    <c:dispBlanksAs val="gap"/>
    <c:showDLblsOverMax val="0"/>
  </c:chart>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424363306193533E-2"/>
          <c:y val="5.1549885976402074E-2"/>
          <c:w val="0.90185036889291681"/>
          <c:h val="0.82666064802976613"/>
        </c:manualLayout>
      </c:layout>
      <c:lineChart>
        <c:grouping val="standard"/>
        <c:varyColors val="0"/>
        <c:ser>
          <c:idx val="0"/>
          <c:order val="0"/>
          <c:tx>
            <c:strRef>
              <c:f>'喫煙率（年次推移）'!$A$4</c:f>
              <c:strCache>
                <c:ptCount val="1"/>
                <c:pt idx="0">
                  <c:v>総数</c:v>
                </c:pt>
              </c:strCache>
            </c:strRef>
          </c:tx>
          <c:spPr>
            <a:ln w="19050">
              <a:solidFill>
                <a:srgbClr val="008000"/>
              </a:solidFill>
              <a:prstDash val="solid"/>
            </a:ln>
          </c:spPr>
          <c:marker>
            <c:symbol val="triangle"/>
            <c:size val="7"/>
            <c:spPr>
              <a:solidFill>
                <a:srgbClr val="008000"/>
              </a:solidFill>
              <a:ln>
                <a:solidFill>
                  <a:srgbClr val="008000"/>
                </a:solidFill>
                <a:prstDash val="solid"/>
              </a:ln>
            </c:spPr>
          </c:marker>
          <c:dLbls>
            <c:txPr>
              <a:bodyPr/>
              <a:lstStyle/>
              <a:p>
                <a:pPr>
                  <a:defRPr sz="1300">
                    <a:latin typeface="+mn-lt"/>
                  </a:defRPr>
                </a:pPr>
                <a:endParaRPr lang="ja-JP"/>
              </a:p>
            </c:txPr>
            <c:dLblPos val="t"/>
            <c:showLegendKey val="0"/>
            <c:showVal val="1"/>
            <c:showCatName val="0"/>
            <c:showSerName val="0"/>
            <c:showPercent val="0"/>
            <c:showBubbleSize val="0"/>
            <c:showLeaderLines val="0"/>
          </c:dLbls>
          <c:cat>
            <c:strRef>
              <c:f>'喫煙率（年次推移）'!$B$3:$J$3</c:f>
              <c:strCache>
                <c:ptCount val="9"/>
                <c:pt idx="0">
                  <c:v>平成15年</c:v>
                </c:pt>
                <c:pt idx="1">
                  <c:v>16年</c:v>
                </c:pt>
                <c:pt idx="2">
                  <c:v>17年</c:v>
                </c:pt>
                <c:pt idx="3">
                  <c:v>18年</c:v>
                </c:pt>
                <c:pt idx="4">
                  <c:v>19年</c:v>
                </c:pt>
                <c:pt idx="5">
                  <c:v>20年</c:v>
                </c:pt>
                <c:pt idx="6">
                  <c:v>21年</c:v>
                </c:pt>
                <c:pt idx="7">
                  <c:v>22年</c:v>
                </c:pt>
                <c:pt idx="8">
                  <c:v>23年</c:v>
                </c:pt>
              </c:strCache>
            </c:strRef>
          </c:cat>
          <c:val>
            <c:numRef>
              <c:f>'喫煙率（年次推移）'!$B$4:$J$4</c:f>
              <c:numCache>
                <c:formatCode>0.0_ </c:formatCode>
                <c:ptCount val="9"/>
                <c:pt idx="0">
                  <c:v>27.7</c:v>
                </c:pt>
                <c:pt idx="1">
                  <c:v>26.4</c:v>
                </c:pt>
                <c:pt idx="2">
                  <c:v>24.2</c:v>
                </c:pt>
                <c:pt idx="3">
                  <c:v>23.8</c:v>
                </c:pt>
                <c:pt idx="4">
                  <c:v>24.1</c:v>
                </c:pt>
                <c:pt idx="5">
                  <c:v>21.8</c:v>
                </c:pt>
                <c:pt idx="6" formatCode="General">
                  <c:v>23.4</c:v>
                </c:pt>
                <c:pt idx="7" formatCode="General">
                  <c:v>19.5</c:v>
                </c:pt>
                <c:pt idx="8" formatCode="General">
                  <c:v>20.100000000000001</c:v>
                </c:pt>
              </c:numCache>
            </c:numRef>
          </c:val>
          <c:smooth val="0"/>
        </c:ser>
        <c:ser>
          <c:idx val="1"/>
          <c:order val="1"/>
          <c:tx>
            <c:strRef>
              <c:f>'喫煙率（年次推移）'!$A$5</c:f>
              <c:strCache>
                <c:ptCount val="1"/>
                <c:pt idx="0">
                  <c:v>男性</c:v>
                </c:pt>
              </c:strCache>
            </c:strRef>
          </c:tx>
          <c:spPr>
            <a:ln w="19050">
              <a:solidFill>
                <a:srgbClr val="0000FF"/>
              </a:solidFill>
              <a:prstDash val="solid"/>
            </a:ln>
          </c:spPr>
          <c:marker>
            <c:symbol val="square"/>
            <c:size val="7"/>
            <c:spPr>
              <a:solidFill>
                <a:srgbClr val="0000FF"/>
              </a:solidFill>
              <a:ln>
                <a:solidFill>
                  <a:srgbClr val="0000FF"/>
                </a:solidFill>
                <a:prstDash val="solid"/>
              </a:ln>
            </c:spPr>
          </c:marker>
          <c:dLbls>
            <c:dLbl>
              <c:idx val="0"/>
              <c:layout>
                <c:manualLayout>
                  <c:x val="-4.7555085860014175E-2"/>
                  <c:y val="5.2077001013171434E-2"/>
                </c:manualLayout>
              </c:layout>
              <c:dLblPos val="r"/>
              <c:showLegendKey val="0"/>
              <c:showVal val="1"/>
              <c:showCatName val="0"/>
              <c:showSerName val="0"/>
              <c:showPercent val="0"/>
              <c:showBubbleSize val="0"/>
            </c:dLbl>
            <c:txPr>
              <a:bodyPr/>
              <a:lstStyle/>
              <a:p>
                <a:pPr>
                  <a:defRPr sz="1300">
                    <a:latin typeface="+mn-lt"/>
                  </a:defRPr>
                </a:pPr>
                <a:endParaRPr lang="ja-JP"/>
              </a:p>
            </c:txPr>
            <c:dLblPos val="t"/>
            <c:showLegendKey val="0"/>
            <c:showVal val="1"/>
            <c:showCatName val="0"/>
            <c:showSerName val="0"/>
            <c:showPercent val="0"/>
            <c:showBubbleSize val="0"/>
            <c:showLeaderLines val="0"/>
          </c:dLbls>
          <c:cat>
            <c:strRef>
              <c:f>'喫煙率（年次推移）'!$B$3:$J$3</c:f>
              <c:strCache>
                <c:ptCount val="9"/>
                <c:pt idx="0">
                  <c:v>平成15年</c:v>
                </c:pt>
                <c:pt idx="1">
                  <c:v>16年</c:v>
                </c:pt>
                <c:pt idx="2">
                  <c:v>17年</c:v>
                </c:pt>
                <c:pt idx="3">
                  <c:v>18年</c:v>
                </c:pt>
                <c:pt idx="4">
                  <c:v>19年</c:v>
                </c:pt>
                <c:pt idx="5">
                  <c:v>20年</c:v>
                </c:pt>
                <c:pt idx="6">
                  <c:v>21年</c:v>
                </c:pt>
                <c:pt idx="7">
                  <c:v>22年</c:v>
                </c:pt>
                <c:pt idx="8">
                  <c:v>23年</c:v>
                </c:pt>
              </c:strCache>
            </c:strRef>
          </c:cat>
          <c:val>
            <c:numRef>
              <c:f>'喫煙率（年次推移）'!$B$5:$J$5</c:f>
              <c:numCache>
                <c:formatCode>0.0_ </c:formatCode>
                <c:ptCount val="9"/>
                <c:pt idx="0">
                  <c:v>46.8</c:v>
                </c:pt>
                <c:pt idx="1">
                  <c:v>43.3</c:v>
                </c:pt>
                <c:pt idx="2">
                  <c:v>39.299999999999997</c:v>
                </c:pt>
                <c:pt idx="3">
                  <c:v>39.9</c:v>
                </c:pt>
                <c:pt idx="4">
                  <c:v>39.4</c:v>
                </c:pt>
                <c:pt idx="5">
                  <c:v>36.799999999999997</c:v>
                </c:pt>
                <c:pt idx="6" formatCode="General">
                  <c:v>38.200000000000003</c:v>
                </c:pt>
                <c:pt idx="7" formatCode="General">
                  <c:v>32.200000000000003</c:v>
                </c:pt>
                <c:pt idx="8" formatCode="General">
                  <c:v>32.4</c:v>
                </c:pt>
              </c:numCache>
            </c:numRef>
          </c:val>
          <c:smooth val="0"/>
        </c:ser>
        <c:ser>
          <c:idx val="2"/>
          <c:order val="2"/>
          <c:tx>
            <c:strRef>
              <c:f>'喫煙率（年次推移）'!$A$6</c:f>
              <c:strCache>
                <c:ptCount val="1"/>
                <c:pt idx="0">
                  <c:v>女性</c:v>
                </c:pt>
              </c:strCache>
            </c:strRef>
          </c:tx>
          <c:spPr>
            <a:ln w="19050">
              <a:solidFill>
                <a:srgbClr val="FF0000"/>
              </a:solidFill>
              <a:prstDash val="solid"/>
            </a:ln>
          </c:spPr>
          <c:marker>
            <c:symbol val="circle"/>
            <c:size val="7"/>
            <c:spPr>
              <a:solidFill>
                <a:srgbClr val="FF0000"/>
              </a:solidFill>
              <a:ln>
                <a:solidFill>
                  <a:srgbClr val="FF0000"/>
                </a:solidFill>
                <a:prstDash val="solid"/>
              </a:ln>
            </c:spPr>
          </c:marker>
          <c:dLbls>
            <c:txPr>
              <a:bodyPr/>
              <a:lstStyle/>
              <a:p>
                <a:pPr>
                  <a:defRPr sz="1300">
                    <a:latin typeface="+mn-lt"/>
                  </a:defRPr>
                </a:pPr>
                <a:endParaRPr lang="ja-JP"/>
              </a:p>
            </c:txPr>
            <c:dLblPos val="t"/>
            <c:showLegendKey val="0"/>
            <c:showVal val="1"/>
            <c:showCatName val="0"/>
            <c:showSerName val="0"/>
            <c:showPercent val="0"/>
            <c:showBubbleSize val="0"/>
            <c:showLeaderLines val="0"/>
          </c:dLbls>
          <c:cat>
            <c:strRef>
              <c:f>'喫煙率（年次推移）'!$B$3:$J$3</c:f>
              <c:strCache>
                <c:ptCount val="9"/>
                <c:pt idx="0">
                  <c:v>平成15年</c:v>
                </c:pt>
                <c:pt idx="1">
                  <c:v>16年</c:v>
                </c:pt>
                <c:pt idx="2">
                  <c:v>17年</c:v>
                </c:pt>
                <c:pt idx="3">
                  <c:v>18年</c:v>
                </c:pt>
                <c:pt idx="4">
                  <c:v>19年</c:v>
                </c:pt>
                <c:pt idx="5">
                  <c:v>20年</c:v>
                </c:pt>
                <c:pt idx="6">
                  <c:v>21年</c:v>
                </c:pt>
                <c:pt idx="7">
                  <c:v>22年</c:v>
                </c:pt>
                <c:pt idx="8">
                  <c:v>23年</c:v>
                </c:pt>
              </c:strCache>
            </c:strRef>
          </c:cat>
          <c:val>
            <c:numRef>
              <c:f>'喫煙率（年次推移）'!$B$6:$J$6</c:f>
              <c:numCache>
                <c:formatCode>0.0_ </c:formatCode>
                <c:ptCount val="9"/>
                <c:pt idx="0">
                  <c:v>11.3</c:v>
                </c:pt>
                <c:pt idx="1">
                  <c:v>12</c:v>
                </c:pt>
                <c:pt idx="2">
                  <c:v>11.3</c:v>
                </c:pt>
                <c:pt idx="3">
                  <c:v>10</c:v>
                </c:pt>
                <c:pt idx="4">
                  <c:v>11</c:v>
                </c:pt>
                <c:pt idx="5">
                  <c:v>9.1</c:v>
                </c:pt>
                <c:pt idx="6" formatCode="General">
                  <c:v>10.9</c:v>
                </c:pt>
                <c:pt idx="7" formatCode="General">
                  <c:v>8.4</c:v>
                </c:pt>
                <c:pt idx="8" formatCode="General">
                  <c:v>9.6999999999999993</c:v>
                </c:pt>
              </c:numCache>
            </c:numRef>
          </c:val>
          <c:smooth val="0"/>
        </c:ser>
        <c:dLbls>
          <c:showLegendKey val="0"/>
          <c:showVal val="0"/>
          <c:showCatName val="0"/>
          <c:showSerName val="0"/>
          <c:showPercent val="0"/>
          <c:showBubbleSize val="0"/>
        </c:dLbls>
        <c:marker val="1"/>
        <c:smooth val="0"/>
        <c:axId val="100135296"/>
        <c:axId val="100065280"/>
      </c:lineChart>
      <c:catAx>
        <c:axId val="100135296"/>
        <c:scaling>
          <c:orientation val="minMax"/>
        </c:scaling>
        <c:delete val="0"/>
        <c:axPos val="b"/>
        <c:numFmt formatCode="General" sourceLinked="1"/>
        <c:majorTickMark val="in"/>
        <c:minorTickMark val="none"/>
        <c:tickLblPos val="nextTo"/>
        <c:spPr>
          <a:ln w="3175">
            <a:solidFill>
              <a:srgbClr val="000000"/>
            </a:solidFill>
            <a:prstDash val="solid"/>
          </a:ln>
        </c:spPr>
        <c:txPr>
          <a:bodyPr rot="0" vert="horz"/>
          <a:lstStyle/>
          <a:p>
            <a:pPr>
              <a:defRPr sz="1050" b="0" i="0" u="none" strike="noStrike" baseline="0">
                <a:solidFill>
                  <a:srgbClr val="000000"/>
                </a:solidFill>
                <a:latin typeface="ＭＳ Ｐゴシック"/>
                <a:ea typeface="ＭＳ Ｐゴシック"/>
                <a:cs typeface="ＭＳ Ｐゴシック"/>
              </a:defRPr>
            </a:pPr>
            <a:endParaRPr lang="ja-JP"/>
          </a:p>
        </c:txPr>
        <c:crossAx val="100065280"/>
        <c:crosses val="autoZero"/>
        <c:auto val="1"/>
        <c:lblAlgn val="ctr"/>
        <c:lblOffset val="100"/>
        <c:tickLblSkip val="1"/>
        <c:tickMarkSkip val="1"/>
        <c:noMultiLvlLbl val="0"/>
      </c:catAx>
      <c:valAx>
        <c:axId val="100065280"/>
        <c:scaling>
          <c:orientation val="minMax"/>
          <c:max val="50"/>
        </c:scaling>
        <c:delete val="0"/>
        <c:axPos val="l"/>
        <c:majorGridlines>
          <c:spPr>
            <a:ln w="3175">
              <a:solidFill>
                <a:srgbClr val="000000"/>
              </a:solidFill>
              <a:prstDash val="sysDash"/>
            </a:ln>
          </c:spPr>
        </c:majorGridlines>
        <c:numFmt formatCode="0" sourceLinked="0"/>
        <c:majorTickMark val="none"/>
        <c:minorTickMark val="none"/>
        <c:tickLblPos val="nextTo"/>
        <c:spPr>
          <a:ln w="9525">
            <a:noFill/>
          </a:ln>
        </c:spPr>
        <c:txPr>
          <a:bodyPr rot="0" vert="horz"/>
          <a:lstStyle/>
          <a:p>
            <a:pPr>
              <a:defRPr sz="1200" b="0" i="0" u="none" strike="noStrike" baseline="0">
                <a:solidFill>
                  <a:srgbClr val="000000"/>
                </a:solidFill>
                <a:latin typeface="+mn-lt"/>
                <a:ea typeface="ＭＳ Ｐゴシック"/>
                <a:cs typeface="ＭＳ Ｐゴシック"/>
              </a:defRPr>
            </a:pPr>
            <a:endParaRPr lang="ja-JP"/>
          </a:p>
        </c:txPr>
        <c:crossAx val="100135296"/>
        <c:crosses val="autoZero"/>
        <c:crossBetween val="between"/>
        <c:majorUnit val="10"/>
      </c:valAx>
      <c:spPr>
        <a:solidFill>
          <a:srgbClr val="FFFFFF"/>
        </a:solidFill>
        <a:ln w="12700">
          <a:solidFill>
            <a:srgbClr val="000000"/>
          </a:solidFill>
          <a:prstDash val="solid"/>
        </a:ln>
      </c:spPr>
    </c:plotArea>
    <c:plotVisOnly val="1"/>
    <c:dispBlanksAs val="gap"/>
    <c:showDLblsOverMax val="0"/>
  </c:chart>
  <c:spPr>
    <a:solidFill>
      <a:srgbClr val="FFFFFF"/>
    </a:solidFill>
    <a:ln w="9525">
      <a:noFill/>
    </a:ln>
  </c:spPr>
  <c:txPr>
    <a:bodyPr/>
    <a:lstStyle/>
    <a:p>
      <a:pPr>
        <a:defRPr sz="1200" b="0" i="0" u="none" strike="noStrike" baseline="0">
          <a:solidFill>
            <a:srgbClr val="000000"/>
          </a:solidFill>
          <a:latin typeface="ＭＳ Ｐゴシック"/>
          <a:ea typeface="ＭＳ Ｐゴシック"/>
          <a:cs typeface="ＭＳ Ｐゴシック"/>
        </a:defRPr>
      </a:pPr>
      <a:endParaRPr lang="ja-JP"/>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chemeClr val="tx2">
                <a:lumMod val="40000"/>
                <a:lumOff val="60000"/>
              </a:schemeClr>
            </a:solidFill>
          </c:spPr>
          <c:invertIfNegative val="0"/>
          <c:dPt>
            <c:idx val="0"/>
            <c:invertIfNegative val="0"/>
            <c:bubble3D val="0"/>
            <c:spPr>
              <a:solidFill>
                <a:schemeClr val="tx2">
                  <a:lumMod val="60000"/>
                  <a:lumOff val="40000"/>
                </a:schemeClr>
              </a:solidFill>
            </c:spPr>
          </c:dPt>
          <c:dLbls>
            <c:txPr>
              <a:bodyPr/>
              <a:lstStyle/>
              <a:p>
                <a:pPr>
                  <a:defRPr sz="1400"/>
                </a:pPr>
                <a:endParaRPr lang="ja-JP"/>
              </a:p>
            </c:txPr>
            <c:showLegendKey val="0"/>
            <c:showVal val="1"/>
            <c:showCatName val="0"/>
            <c:showSerName val="0"/>
            <c:showPercent val="0"/>
            <c:showBubbleSize val="0"/>
            <c:showLeaderLines val="0"/>
          </c:dLbls>
          <c:cat>
            <c:strRef>
              <c:f>'喫煙率（年齢階級別）'!$A$12:$A$18</c:f>
              <c:strCache>
                <c:ptCount val="7"/>
                <c:pt idx="0">
                  <c:v>全体</c:v>
                </c:pt>
                <c:pt idx="1">
                  <c:v>20-29歳</c:v>
                </c:pt>
                <c:pt idx="2">
                  <c:v>30-39歳</c:v>
                </c:pt>
                <c:pt idx="3">
                  <c:v>40-49歳</c:v>
                </c:pt>
                <c:pt idx="4">
                  <c:v>50-59歳</c:v>
                </c:pt>
                <c:pt idx="5">
                  <c:v>60-69歳</c:v>
                </c:pt>
                <c:pt idx="6">
                  <c:v>70歳以上</c:v>
                </c:pt>
              </c:strCache>
            </c:strRef>
          </c:cat>
          <c:val>
            <c:numRef>
              <c:f>'喫煙率（年齢階級別）'!$B$12:$B$18</c:f>
              <c:numCache>
                <c:formatCode>0.0_);[Red]\(0.0\)</c:formatCode>
                <c:ptCount val="7"/>
                <c:pt idx="0">
                  <c:v>32.4</c:v>
                </c:pt>
                <c:pt idx="1">
                  <c:v>39.200000000000003</c:v>
                </c:pt>
                <c:pt idx="2">
                  <c:v>43.9</c:v>
                </c:pt>
                <c:pt idx="3">
                  <c:v>40.200000000000003</c:v>
                </c:pt>
                <c:pt idx="4">
                  <c:v>37.299999999999997</c:v>
                </c:pt>
                <c:pt idx="5">
                  <c:v>29.3</c:v>
                </c:pt>
                <c:pt idx="6">
                  <c:v>16.600000000000001</c:v>
                </c:pt>
              </c:numCache>
            </c:numRef>
          </c:val>
        </c:ser>
        <c:dLbls>
          <c:showLegendKey val="0"/>
          <c:showVal val="0"/>
          <c:showCatName val="0"/>
          <c:showSerName val="0"/>
          <c:showPercent val="0"/>
          <c:showBubbleSize val="0"/>
        </c:dLbls>
        <c:gapWidth val="50"/>
        <c:axId val="99299328"/>
        <c:axId val="99300864"/>
      </c:barChart>
      <c:catAx>
        <c:axId val="99299328"/>
        <c:scaling>
          <c:orientation val="minMax"/>
        </c:scaling>
        <c:delete val="0"/>
        <c:axPos val="b"/>
        <c:majorTickMark val="out"/>
        <c:minorTickMark val="none"/>
        <c:tickLblPos val="nextTo"/>
        <c:crossAx val="99300864"/>
        <c:crosses val="autoZero"/>
        <c:auto val="1"/>
        <c:lblAlgn val="ctr"/>
        <c:lblOffset val="100"/>
        <c:noMultiLvlLbl val="0"/>
      </c:catAx>
      <c:valAx>
        <c:axId val="99300864"/>
        <c:scaling>
          <c:orientation val="minMax"/>
        </c:scaling>
        <c:delete val="0"/>
        <c:axPos val="l"/>
        <c:majorGridlines>
          <c:spPr>
            <a:ln>
              <a:noFill/>
            </a:ln>
          </c:spPr>
        </c:majorGridlines>
        <c:numFmt formatCode="#,##0_);[Red]\(#,##0\)" sourceLinked="0"/>
        <c:majorTickMark val="out"/>
        <c:minorTickMark val="none"/>
        <c:tickLblPos val="nextTo"/>
        <c:txPr>
          <a:bodyPr/>
          <a:lstStyle/>
          <a:p>
            <a:pPr>
              <a:defRPr sz="1200"/>
            </a:pPr>
            <a:endParaRPr lang="ja-JP"/>
          </a:p>
        </c:txPr>
        <c:crossAx val="99299328"/>
        <c:crosses val="autoZero"/>
        <c:crossBetween val="between"/>
        <c:majorUnit val="10"/>
      </c:valAx>
    </c:plotArea>
    <c:plotVisOnly val="1"/>
    <c:dispBlanksAs val="gap"/>
    <c:showDLblsOverMax val="0"/>
  </c:chart>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chemeClr val="accent2">
                <a:lumMod val="60000"/>
                <a:lumOff val="40000"/>
              </a:schemeClr>
            </a:solidFill>
          </c:spPr>
          <c:invertIfNegative val="0"/>
          <c:dPt>
            <c:idx val="0"/>
            <c:invertIfNegative val="0"/>
            <c:bubble3D val="0"/>
            <c:spPr>
              <a:solidFill>
                <a:schemeClr val="accent2">
                  <a:lumMod val="75000"/>
                </a:schemeClr>
              </a:solidFill>
            </c:spPr>
          </c:dPt>
          <c:dLbls>
            <c:txPr>
              <a:bodyPr/>
              <a:lstStyle/>
              <a:p>
                <a:pPr>
                  <a:defRPr sz="1400"/>
                </a:pPr>
                <a:endParaRPr lang="ja-JP"/>
              </a:p>
            </c:txPr>
            <c:showLegendKey val="0"/>
            <c:showVal val="1"/>
            <c:showCatName val="0"/>
            <c:showSerName val="0"/>
            <c:showPercent val="0"/>
            <c:showBubbleSize val="0"/>
            <c:showLeaderLines val="0"/>
          </c:dLbls>
          <c:cat>
            <c:strRef>
              <c:f>'喫煙率（年齢階級別）'!$A$20:$A$26</c:f>
              <c:strCache>
                <c:ptCount val="7"/>
                <c:pt idx="0">
                  <c:v>全体</c:v>
                </c:pt>
                <c:pt idx="1">
                  <c:v>20-29歳</c:v>
                </c:pt>
                <c:pt idx="2">
                  <c:v>30-39歳</c:v>
                </c:pt>
                <c:pt idx="3">
                  <c:v>40-49歳</c:v>
                </c:pt>
                <c:pt idx="4">
                  <c:v>50-59歳</c:v>
                </c:pt>
                <c:pt idx="5">
                  <c:v>60-69歳</c:v>
                </c:pt>
                <c:pt idx="6">
                  <c:v>70歳以上</c:v>
                </c:pt>
              </c:strCache>
            </c:strRef>
          </c:cat>
          <c:val>
            <c:numRef>
              <c:f>'喫煙率（年齢階級別）'!$B$20:$B$26</c:f>
              <c:numCache>
                <c:formatCode>0.0_);[Red]\(0.0\)</c:formatCode>
                <c:ptCount val="7"/>
                <c:pt idx="0">
                  <c:v>9.6999999999999993</c:v>
                </c:pt>
                <c:pt idx="1">
                  <c:v>12.8</c:v>
                </c:pt>
                <c:pt idx="2">
                  <c:v>16.600000000000001</c:v>
                </c:pt>
                <c:pt idx="3">
                  <c:v>16.5</c:v>
                </c:pt>
                <c:pt idx="4">
                  <c:v>10.199999999999999</c:v>
                </c:pt>
                <c:pt idx="5">
                  <c:v>6.4</c:v>
                </c:pt>
                <c:pt idx="6">
                  <c:v>3</c:v>
                </c:pt>
              </c:numCache>
            </c:numRef>
          </c:val>
        </c:ser>
        <c:dLbls>
          <c:showLegendKey val="0"/>
          <c:showVal val="0"/>
          <c:showCatName val="0"/>
          <c:showSerName val="0"/>
          <c:showPercent val="0"/>
          <c:showBubbleSize val="0"/>
        </c:dLbls>
        <c:gapWidth val="50"/>
        <c:axId val="99346304"/>
        <c:axId val="99347840"/>
      </c:barChart>
      <c:catAx>
        <c:axId val="99346304"/>
        <c:scaling>
          <c:orientation val="minMax"/>
        </c:scaling>
        <c:delete val="0"/>
        <c:axPos val="b"/>
        <c:majorTickMark val="out"/>
        <c:minorTickMark val="none"/>
        <c:tickLblPos val="nextTo"/>
        <c:crossAx val="99347840"/>
        <c:crosses val="autoZero"/>
        <c:auto val="1"/>
        <c:lblAlgn val="ctr"/>
        <c:lblOffset val="100"/>
        <c:noMultiLvlLbl val="0"/>
      </c:catAx>
      <c:valAx>
        <c:axId val="99347840"/>
        <c:scaling>
          <c:orientation val="minMax"/>
          <c:max val="50"/>
        </c:scaling>
        <c:delete val="0"/>
        <c:axPos val="l"/>
        <c:majorGridlines>
          <c:spPr>
            <a:ln>
              <a:noFill/>
            </a:ln>
          </c:spPr>
        </c:majorGridlines>
        <c:numFmt formatCode="#,##0_);[Red]\(#,##0\)" sourceLinked="0"/>
        <c:majorTickMark val="out"/>
        <c:minorTickMark val="none"/>
        <c:tickLblPos val="nextTo"/>
        <c:txPr>
          <a:bodyPr/>
          <a:lstStyle/>
          <a:p>
            <a:pPr>
              <a:defRPr sz="1200"/>
            </a:pPr>
            <a:endParaRPr lang="ja-JP"/>
          </a:p>
        </c:txPr>
        <c:crossAx val="99346304"/>
        <c:crosses val="autoZero"/>
        <c:crossBetween val="between"/>
        <c:majorUnit val="10"/>
      </c:valAx>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ja-JP" sz="2400"/>
              <a:t>死因別死亡割合</a:t>
            </a:r>
          </a:p>
        </c:rich>
      </c:tx>
      <c:layout>
        <c:manualLayout>
          <c:xMode val="edge"/>
          <c:yMode val="edge"/>
          <c:x val="0.33404288991038067"/>
          <c:y val="5.389061709192812E-2"/>
        </c:manualLayout>
      </c:layout>
      <c:overlay val="0"/>
    </c:title>
    <c:autoTitleDeleted val="0"/>
    <c:plotArea>
      <c:layout>
        <c:manualLayout>
          <c:layoutTarget val="inner"/>
          <c:xMode val="edge"/>
          <c:yMode val="edge"/>
          <c:x val="0.20767136984779491"/>
          <c:y val="0.1448709264476418"/>
          <c:w val="0.55346903006147463"/>
          <c:h val="0.73795870674863284"/>
        </c:manualLayout>
      </c:layout>
      <c:pieChart>
        <c:varyColors val="1"/>
        <c:ser>
          <c:idx val="0"/>
          <c:order val="0"/>
          <c:spPr>
            <a:solidFill>
              <a:srgbClr val="C0504D"/>
            </a:solidFill>
            <a:ln>
              <a:solidFill>
                <a:prstClr val="black"/>
              </a:solidFill>
            </a:ln>
          </c:spPr>
          <c:dPt>
            <c:idx val="1"/>
            <c:bubble3D val="0"/>
            <c:spPr>
              <a:solidFill>
                <a:schemeClr val="accent4">
                  <a:lumMod val="40000"/>
                  <a:lumOff val="60000"/>
                </a:schemeClr>
              </a:solidFill>
              <a:ln>
                <a:solidFill>
                  <a:prstClr val="black"/>
                </a:solidFill>
              </a:ln>
            </c:spPr>
          </c:dPt>
          <c:dPt>
            <c:idx val="2"/>
            <c:bubble3D val="0"/>
            <c:spPr>
              <a:solidFill>
                <a:srgbClr val="00B050"/>
              </a:solidFill>
              <a:ln>
                <a:solidFill>
                  <a:prstClr val="black"/>
                </a:solidFill>
              </a:ln>
            </c:spPr>
          </c:dPt>
          <c:dPt>
            <c:idx val="3"/>
            <c:bubble3D val="0"/>
            <c:spPr>
              <a:solidFill>
                <a:schemeClr val="accent3">
                  <a:lumMod val="60000"/>
                  <a:lumOff val="40000"/>
                </a:schemeClr>
              </a:solidFill>
              <a:ln>
                <a:solidFill>
                  <a:prstClr val="black"/>
                </a:solidFill>
              </a:ln>
            </c:spPr>
          </c:dPt>
          <c:dPt>
            <c:idx val="4"/>
            <c:bubble3D val="0"/>
            <c:spPr>
              <a:solidFill>
                <a:schemeClr val="accent2">
                  <a:lumMod val="40000"/>
                  <a:lumOff val="60000"/>
                </a:schemeClr>
              </a:solidFill>
              <a:ln>
                <a:solidFill>
                  <a:prstClr val="black"/>
                </a:solidFill>
              </a:ln>
            </c:spPr>
          </c:dPt>
          <c:dPt>
            <c:idx val="5"/>
            <c:bubble3D val="0"/>
            <c:spPr>
              <a:solidFill>
                <a:schemeClr val="bg1"/>
              </a:solidFill>
              <a:ln>
                <a:solidFill>
                  <a:prstClr val="black"/>
                </a:solidFill>
              </a:ln>
            </c:spPr>
          </c:dPt>
          <c:dLbls>
            <c:dLbl>
              <c:idx val="0"/>
              <c:layout/>
              <c:tx>
                <c:rich>
                  <a:bodyPr/>
                  <a:lstStyle/>
                  <a:p>
                    <a:r>
                      <a:rPr lang="ja-JP" altLang="en-US" b="1">
                        <a:solidFill>
                          <a:schemeClr val="bg1"/>
                        </a:solidFill>
                      </a:rPr>
                      <a:t>悪</a:t>
                    </a:r>
                    <a:r>
                      <a:rPr lang="ja-JP" altLang="en-US">
                        <a:solidFill>
                          <a:schemeClr val="bg1"/>
                        </a:solidFill>
                      </a:rPr>
                      <a:t>性新生物</a:t>
                    </a:r>
                    <a:endParaRPr lang="en-US" altLang="ja-JP">
                      <a:solidFill>
                        <a:schemeClr val="bg1"/>
                      </a:solidFill>
                    </a:endParaRPr>
                  </a:p>
                  <a:p>
                    <a:r>
                      <a:rPr lang="en-US" altLang="en-US">
                        <a:solidFill>
                          <a:schemeClr val="bg1"/>
                        </a:solidFill>
                      </a:rPr>
                      <a:t>29.5%</a:t>
                    </a:r>
                  </a:p>
                </c:rich>
              </c:tx>
              <c:showLegendKey val="0"/>
              <c:showVal val="0"/>
              <c:showCatName val="1"/>
              <c:showSerName val="0"/>
              <c:showPercent val="1"/>
              <c:showBubbleSize val="0"/>
            </c:dLbl>
            <c:dLbl>
              <c:idx val="1"/>
              <c:layout/>
              <c:tx>
                <c:rich>
                  <a:bodyPr/>
                  <a:lstStyle/>
                  <a:p>
                    <a:r>
                      <a:rPr lang="ja-JP" altLang="en-US" b="1"/>
                      <a:t>心</a:t>
                    </a:r>
                    <a:r>
                      <a:rPr lang="ja-JP" altLang="en-US"/>
                      <a:t>疾患
</a:t>
                    </a:r>
                    <a:r>
                      <a:rPr lang="en-US" altLang="ja-JP"/>
                      <a:t>15.8%</a:t>
                    </a:r>
                    <a:endParaRPr lang="ja-JP" altLang="en-US"/>
                  </a:p>
                </c:rich>
              </c:tx>
              <c:showLegendKey val="0"/>
              <c:showVal val="0"/>
              <c:showCatName val="1"/>
              <c:showSerName val="0"/>
              <c:showPercent val="1"/>
              <c:showBubbleSize val="0"/>
            </c:dLbl>
            <c:dLbl>
              <c:idx val="2"/>
              <c:layout/>
              <c:tx>
                <c:rich>
                  <a:bodyPr/>
                  <a:lstStyle/>
                  <a:p>
                    <a:r>
                      <a:rPr lang="ja-JP" altLang="en-US" b="1"/>
                      <a:t>脳</a:t>
                    </a:r>
                    <a:r>
                      <a:rPr lang="ja-JP" altLang="en-US"/>
                      <a:t>血管疾患</a:t>
                    </a:r>
                    <a:endParaRPr lang="en-US" altLang="ja-JP"/>
                  </a:p>
                  <a:p>
                    <a:r>
                      <a:rPr lang="en-US" altLang="en-US"/>
                      <a:t>10.3%</a:t>
                    </a:r>
                  </a:p>
                </c:rich>
              </c:tx>
              <c:showLegendKey val="0"/>
              <c:showVal val="0"/>
              <c:showCatName val="1"/>
              <c:showSerName val="0"/>
              <c:showPercent val="1"/>
              <c:showBubbleSize val="0"/>
            </c:dLbl>
            <c:dLbl>
              <c:idx val="3"/>
              <c:layout/>
              <c:tx>
                <c:rich>
                  <a:bodyPr/>
                  <a:lstStyle/>
                  <a:p>
                    <a:r>
                      <a:rPr lang="ja-JP" altLang="en-US" b="1"/>
                      <a:t>糖</a:t>
                    </a:r>
                    <a:r>
                      <a:rPr lang="ja-JP" altLang="en-US"/>
                      <a:t>尿病</a:t>
                    </a:r>
                    <a:r>
                      <a:rPr lang="en-US" altLang="en-US"/>
                      <a:t>1.2%</a:t>
                    </a:r>
                  </a:p>
                </c:rich>
              </c:tx>
              <c:showLegendKey val="0"/>
              <c:showVal val="0"/>
              <c:showCatName val="1"/>
              <c:showSerName val="0"/>
              <c:showPercent val="1"/>
              <c:showBubbleSize val="0"/>
            </c:dLbl>
            <c:dLbl>
              <c:idx val="4"/>
              <c:layout>
                <c:manualLayout>
                  <c:x val="-4.5900426572973399E-2"/>
                  <c:y val="-6.1146562418990476E-2"/>
                </c:manualLayout>
              </c:layout>
              <c:tx>
                <c:rich>
                  <a:bodyPr/>
                  <a:lstStyle/>
                  <a:p>
                    <a:r>
                      <a:rPr lang="ja-JP" altLang="en-US" b="1" dirty="0" smtClean="0"/>
                      <a:t>高</a:t>
                    </a:r>
                    <a:r>
                      <a:rPr lang="ja-JP" altLang="en-US" dirty="0" smtClean="0"/>
                      <a:t>血圧性</a:t>
                    </a:r>
                    <a:endParaRPr lang="en-US" altLang="ja-JP" dirty="0" smtClean="0"/>
                  </a:p>
                  <a:p>
                    <a:r>
                      <a:rPr lang="ja-JP" altLang="en-US" dirty="0" smtClean="0"/>
                      <a:t>疾患</a:t>
                    </a:r>
                    <a:endParaRPr lang="en-US" altLang="ja-JP" dirty="0"/>
                  </a:p>
                  <a:p>
                    <a:r>
                      <a:rPr lang="en-US" altLang="en-US" dirty="0"/>
                      <a:t>0.6%</a:t>
                    </a:r>
                  </a:p>
                </c:rich>
              </c:tx>
              <c:showLegendKey val="0"/>
              <c:showVal val="0"/>
              <c:showCatName val="1"/>
              <c:showSerName val="0"/>
              <c:showPercent val="1"/>
              <c:showBubbleSize val="0"/>
            </c:dLbl>
            <c:dLbl>
              <c:idx val="5"/>
              <c:layout>
                <c:manualLayout>
                  <c:x val="0.16876082677165366"/>
                  <c:y val="6.565543890347042E-2"/>
                </c:manualLayout>
              </c:layout>
              <c:tx>
                <c:rich>
                  <a:bodyPr/>
                  <a:lstStyle/>
                  <a:p>
                    <a:r>
                      <a:rPr lang="ja-JP" altLang="en-US" b="1"/>
                      <a:t>そ</a:t>
                    </a:r>
                    <a:r>
                      <a:rPr lang="ja-JP" altLang="en-US"/>
                      <a:t>の他</a:t>
                    </a:r>
                    <a:endParaRPr lang="en-US" altLang="ja-JP"/>
                  </a:p>
                  <a:p>
                    <a:r>
                      <a:rPr lang="en-US" altLang="en-US"/>
                      <a:t>42.6%</a:t>
                    </a:r>
                  </a:p>
                </c:rich>
              </c:tx>
              <c:showLegendKey val="0"/>
              <c:showVal val="0"/>
              <c:showCatName val="1"/>
              <c:showSerName val="0"/>
              <c:showPercent val="1"/>
              <c:showBubbleSize val="0"/>
            </c:dLbl>
            <c:txPr>
              <a:bodyPr/>
              <a:lstStyle/>
              <a:p>
                <a:pPr>
                  <a:defRPr b="1"/>
                </a:pPr>
                <a:endParaRPr lang="ja-JP"/>
              </a:p>
            </c:txPr>
            <c:showLegendKey val="0"/>
            <c:showVal val="0"/>
            <c:showCatName val="1"/>
            <c:showSerName val="0"/>
            <c:showPercent val="1"/>
            <c:showBubbleSize val="0"/>
            <c:showLeaderLines val="1"/>
          </c:dLbls>
          <c:cat>
            <c:strRef>
              <c:f>Sheet1!$A$11:$A$16</c:f>
              <c:strCache>
                <c:ptCount val="6"/>
                <c:pt idx="0">
                  <c:v>悪性新生物</c:v>
                </c:pt>
                <c:pt idx="1">
                  <c:v>心疾患</c:v>
                </c:pt>
                <c:pt idx="2">
                  <c:v>脳血管疾患</c:v>
                </c:pt>
                <c:pt idx="3">
                  <c:v>糖尿病</c:v>
                </c:pt>
                <c:pt idx="4">
                  <c:v>高血圧性疾患</c:v>
                </c:pt>
                <c:pt idx="5">
                  <c:v>その他</c:v>
                </c:pt>
              </c:strCache>
            </c:strRef>
          </c:cat>
          <c:val>
            <c:numRef>
              <c:f>Sheet1!$B$11:$B$16</c:f>
              <c:numCache>
                <c:formatCode>0.0%</c:formatCode>
                <c:ptCount val="6"/>
                <c:pt idx="0">
                  <c:v>0.29500000000000032</c:v>
                </c:pt>
                <c:pt idx="1">
                  <c:v>0.15800000000000028</c:v>
                </c:pt>
                <c:pt idx="2">
                  <c:v>0.10299999999999998</c:v>
                </c:pt>
                <c:pt idx="3">
                  <c:v>1.2000000000000009E-2</c:v>
                </c:pt>
                <c:pt idx="4">
                  <c:v>6.0000000000000114E-3</c:v>
                </c:pt>
                <c:pt idx="5">
                  <c:v>0.42600000000000032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ja-JP" sz="2400" b="0" dirty="0"/>
              <a:t>一般診療医療費の構成割合</a:t>
            </a:r>
          </a:p>
        </c:rich>
      </c:tx>
      <c:layout>
        <c:manualLayout>
          <c:xMode val="edge"/>
          <c:yMode val="edge"/>
          <c:x val="0.12971251696198782"/>
          <c:y val="5.4972246950916036E-2"/>
        </c:manualLayout>
      </c:layout>
      <c:overlay val="0"/>
    </c:title>
    <c:autoTitleDeleted val="0"/>
    <c:plotArea>
      <c:layout>
        <c:manualLayout>
          <c:layoutTarget val="inner"/>
          <c:xMode val="edge"/>
          <c:yMode val="edge"/>
          <c:x val="9.0510054267450735E-2"/>
          <c:y val="0.16093819905896373"/>
          <c:w val="0.75270406788262378"/>
          <c:h val="0.68909515104382435"/>
        </c:manualLayout>
      </c:layout>
      <c:pieChart>
        <c:varyColors val="1"/>
        <c:ser>
          <c:idx val="0"/>
          <c:order val="0"/>
          <c:spPr>
            <a:ln>
              <a:solidFill>
                <a:prstClr val="black"/>
              </a:solidFill>
            </a:ln>
          </c:spPr>
          <c:dPt>
            <c:idx val="0"/>
            <c:bubble3D val="0"/>
            <c:spPr>
              <a:solidFill>
                <a:schemeClr val="accent2"/>
              </a:solidFill>
              <a:ln>
                <a:solidFill>
                  <a:prstClr val="black"/>
                </a:solidFill>
              </a:ln>
            </c:spPr>
          </c:dPt>
          <c:dPt>
            <c:idx val="1"/>
            <c:bubble3D val="0"/>
            <c:spPr>
              <a:solidFill>
                <a:schemeClr val="accent2">
                  <a:lumMod val="40000"/>
                  <a:lumOff val="60000"/>
                </a:schemeClr>
              </a:solidFill>
              <a:ln>
                <a:solidFill>
                  <a:prstClr val="black"/>
                </a:solidFill>
              </a:ln>
            </c:spPr>
          </c:dPt>
          <c:dPt>
            <c:idx val="2"/>
            <c:bubble3D val="0"/>
            <c:spPr>
              <a:solidFill>
                <a:srgbClr val="00B050"/>
              </a:solidFill>
              <a:ln>
                <a:solidFill>
                  <a:prstClr val="black"/>
                </a:solidFill>
              </a:ln>
            </c:spPr>
          </c:dPt>
          <c:dPt>
            <c:idx val="3"/>
            <c:bubble3D val="0"/>
            <c:spPr>
              <a:solidFill>
                <a:schemeClr val="accent3">
                  <a:lumMod val="60000"/>
                  <a:lumOff val="40000"/>
                </a:schemeClr>
              </a:solidFill>
              <a:ln>
                <a:solidFill>
                  <a:prstClr val="black"/>
                </a:solidFill>
              </a:ln>
            </c:spPr>
          </c:dPt>
          <c:dPt>
            <c:idx val="4"/>
            <c:bubble3D val="0"/>
            <c:spPr>
              <a:solidFill>
                <a:schemeClr val="tx2">
                  <a:lumMod val="40000"/>
                  <a:lumOff val="60000"/>
                </a:schemeClr>
              </a:solidFill>
              <a:ln>
                <a:solidFill>
                  <a:prstClr val="black"/>
                </a:solidFill>
              </a:ln>
            </c:spPr>
          </c:dPt>
          <c:dPt>
            <c:idx val="5"/>
            <c:bubble3D val="0"/>
            <c:spPr>
              <a:noFill/>
              <a:ln>
                <a:solidFill>
                  <a:prstClr val="black"/>
                </a:solidFill>
              </a:ln>
            </c:spPr>
          </c:dPt>
          <c:dLbls>
            <c:dLbl>
              <c:idx val="0"/>
              <c:layout>
                <c:manualLayout>
                  <c:x val="-0.12273840162519878"/>
                  <c:y val="0.19455648506587314"/>
                </c:manualLayout>
              </c:layout>
              <c:tx>
                <c:rich>
                  <a:bodyPr/>
                  <a:lstStyle/>
                  <a:p>
                    <a:pPr>
                      <a:defRPr sz="1800">
                        <a:solidFill>
                          <a:schemeClr val="bg1"/>
                        </a:solidFill>
                      </a:defRPr>
                    </a:pPr>
                    <a:r>
                      <a:rPr lang="ja-JP" sz="1800" dirty="0" smtClean="0">
                        <a:solidFill>
                          <a:schemeClr val="bg1"/>
                        </a:solidFill>
                      </a:rPr>
                      <a:t>悪</a:t>
                    </a:r>
                    <a:r>
                      <a:rPr lang="ja-JP" dirty="0" smtClean="0">
                        <a:solidFill>
                          <a:schemeClr val="bg1"/>
                        </a:solidFill>
                      </a:rPr>
                      <a:t>性</a:t>
                    </a:r>
                    <a:endParaRPr lang="en-US" altLang="ja-JP" dirty="0" smtClean="0">
                      <a:solidFill>
                        <a:schemeClr val="bg1"/>
                      </a:solidFill>
                    </a:endParaRPr>
                  </a:p>
                  <a:p>
                    <a:pPr>
                      <a:defRPr sz="1800">
                        <a:solidFill>
                          <a:schemeClr val="bg1"/>
                        </a:solidFill>
                      </a:defRPr>
                    </a:pPr>
                    <a:r>
                      <a:rPr lang="ja-JP" dirty="0" smtClean="0">
                        <a:solidFill>
                          <a:schemeClr val="bg1"/>
                        </a:solidFill>
                      </a:rPr>
                      <a:t>新生物</a:t>
                    </a:r>
                    <a:endParaRPr lang="en-US" dirty="0">
                      <a:solidFill>
                        <a:schemeClr val="bg1"/>
                      </a:solidFill>
                    </a:endParaRPr>
                  </a:p>
                  <a:p>
                    <a:pPr>
                      <a:defRPr sz="1800">
                        <a:solidFill>
                          <a:schemeClr val="bg1"/>
                        </a:solidFill>
                      </a:defRPr>
                    </a:pPr>
                    <a:r>
                      <a:rPr lang="en-US" dirty="0">
                        <a:solidFill>
                          <a:schemeClr val="bg1"/>
                        </a:solidFill>
                      </a:rPr>
                      <a:t>11.1%</a:t>
                    </a:r>
                  </a:p>
                </c:rich>
              </c:tx>
              <c:spPr/>
              <c:showLegendKey val="0"/>
              <c:showVal val="0"/>
              <c:showCatName val="1"/>
              <c:showSerName val="0"/>
              <c:showPercent val="1"/>
              <c:showBubbleSize val="0"/>
            </c:dLbl>
            <c:dLbl>
              <c:idx val="1"/>
              <c:layout>
                <c:manualLayout>
                  <c:x val="-1.7243702591144639E-3"/>
                  <c:y val="-8.3600018468366847E-3"/>
                </c:manualLayout>
              </c:layout>
              <c:tx>
                <c:rich>
                  <a:bodyPr/>
                  <a:lstStyle/>
                  <a:p>
                    <a:r>
                      <a:rPr lang="ja-JP" altLang="en-US" sz="1800"/>
                      <a:t>高</a:t>
                    </a:r>
                    <a:r>
                      <a:rPr lang="ja-JP" altLang="en-US"/>
                      <a:t>血圧性疾患</a:t>
                    </a:r>
                    <a:endParaRPr lang="en-US" altLang="ja-JP"/>
                  </a:p>
                  <a:p>
                    <a:r>
                      <a:rPr lang="en-US" altLang="en-US"/>
                      <a:t>7.1%</a:t>
                    </a:r>
                  </a:p>
                </c:rich>
              </c:tx>
              <c:showLegendKey val="0"/>
              <c:showVal val="0"/>
              <c:showCatName val="1"/>
              <c:showSerName val="0"/>
              <c:showPercent val="1"/>
              <c:showBubbleSize val="0"/>
            </c:dLbl>
            <c:dLbl>
              <c:idx val="2"/>
              <c:layout>
                <c:manualLayout>
                  <c:x val="3.9227034120734909E-2"/>
                  <c:y val="2.606226305045203E-2"/>
                </c:manualLayout>
              </c:layout>
              <c:tx>
                <c:rich>
                  <a:bodyPr/>
                  <a:lstStyle/>
                  <a:p>
                    <a:r>
                      <a:rPr lang="ja-JP" altLang="en-US" sz="1800" dirty="0"/>
                      <a:t>脳</a:t>
                    </a:r>
                    <a:r>
                      <a:rPr lang="ja-JP" altLang="en-US" dirty="0" smtClean="0"/>
                      <a:t>血管</a:t>
                    </a:r>
                    <a:endParaRPr lang="en-US" altLang="ja-JP" dirty="0" smtClean="0"/>
                  </a:p>
                  <a:p>
                    <a:r>
                      <a:rPr lang="ja-JP" altLang="en-US" dirty="0" smtClean="0"/>
                      <a:t>疾患</a:t>
                    </a:r>
                    <a:endParaRPr lang="en-US" altLang="ja-JP" dirty="0"/>
                  </a:p>
                  <a:p>
                    <a:r>
                      <a:rPr lang="en-US" altLang="en-US" dirty="0"/>
                      <a:t>6.3%</a:t>
                    </a:r>
                  </a:p>
                </c:rich>
              </c:tx>
              <c:showLegendKey val="0"/>
              <c:showVal val="0"/>
              <c:showCatName val="1"/>
              <c:showSerName val="0"/>
              <c:showPercent val="1"/>
              <c:showBubbleSize val="0"/>
            </c:dLbl>
            <c:dLbl>
              <c:idx val="3"/>
              <c:layout>
                <c:manualLayout>
                  <c:x val="7.3802712160979875E-2"/>
                  <c:y val="1.2773403324584426E-2"/>
                </c:manualLayout>
              </c:layout>
              <c:tx>
                <c:rich>
                  <a:bodyPr/>
                  <a:lstStyle/>
                  <a:p>
                    <a:r>
                      <a:rPr lang="ja-JP" altLang="en-US" sz="1800"/>
                      <a:t>糖</a:t>
                    </a:r>
                    <a:r>
                      <a:rPr lang="ja-JP" altLang="en-US"/>
                      <a:t>尿病</a:t>
                    </a:r>
                    <a:endParaRPr lang="en-US" altLang="ja-JP"/>
                  </a:p>
                  <a:p>
                    <a:r>
                      <a:rPr lang="en-US" altLang="en-US"/>
                      <a:t>4.4%</a:t>
                    </a:r>
                  </a:p>
                </c:rich>
              </c:tx>
              <c:showLegendKey val="0"/>
              <c:showVal val="0"/>
              <c:showCatName val="1"/>
              <c:showSerName val="0"/>
              <c:showPercent val="1"/>
              <c:showBubbleSize val="0"/>
            </c:dLbl>
            <c:dLbl>
              <c:idx val="4"/>
              <c:layout>
                <c:manualLayout>
                  <c:x val="-2.1360454943131959E-3"/>
                  <c:y val="8.1352435112277743E-2"/>
                </c:manualLayout>
              </c:layout>
              <c:tx>
                <c:rich>
                  <a:bodyPr/>
                  <a:lstStyle/>
                  <a:p>
                    <a:r>
                      <a:rPr lang="ja-JP" altLang="en-US" sz="1800" dirty="0"/>
                      <a:t>虚</a:t>
                    </a:r>
                    <a:r>
                      <a:rPr lang="ja-JP" altLang="en-US" dirty="0" smtClean="0"/>
                      <a:t>血性</a:t>
                    </a:r>
                    <a:endParaRPr lang="en-US" altLang="ja-JP" dirty="0" smtClean="0"/>
                  </a:p>
                  <a:p>
                    <a:r>
                      <a:rPr lang="ja-JP" altLang="en-US" dirty="0" smtClean="0"/>
                      <a:t>心</a:t>
                    </a:r>
                    <a:r>
                      <a:rPr lang="ja-JP" altLang="en-US" dirty="0"/>
                      <a:t>疾患</a:t>
                    </a:r>
                    <a:endParaRPr lang="en-US" altLang="ja-JP" dirty="0"/>
                  </a:p>
                  <a:p>
                    <a:r>
                      <a:rPr lang="en-US" altLang="en-US" dirty="0"/>
                      <a:t>2.9%</a:t>
                    </a:r>
                  </a:p>
                </c:rich>
              </c:tx>
              <c:showLegendKey val="0"/>
              <c:showVal val="0"/>
              <c:showCatName val="1"/>
              <c:showSerName val="0"/>
              <c:showPercent val="1"/>
              <c:showBubbleSize val="0"/>
            </c:dLbl>
            <c:dLbl>
              <c:idx val="5"/>
              <c:layout>
                <c:manualLayout>
                  <c:x val="0.18085531496062993"/>
                  <c:y val="-0.15317694663167103"/>
                </c:manualLayout>
              </c:layout>
              <c:tx>
                <c:rich>
                  <a:bodyPr/>
                  <a:lstStyle/>
                  <a:p>
                    <a:r>
                      <a:rPr lang="ja-JP" sz="1800"/>
                      <a:t>そ</a:t>
                    </a:r>
                    <a:r>
                      <a:rPr lang="ja-JP"/>
                      <a:t>の他</a:t>
                    </a:r>
                    <a:endParaRPr lang="en-US"/>
                  </a:p>
                  <a:p>
                    <a:r>
                      <a:rPr lang="en-US"/>
                      <a:t>68.3%</a:t>
                    </a:r>
                  </a:p>
                </c:rich>
              </c:tx>
              <c:showLegendKey val="0"/>
              <c:showVal val="0"/>
              <c:showCatName val="1"/>
              <c:showSerName val="0"/>
              <c:showPercent val="1"/>
              <c:showBubbleSize val="0"/>
            </c:dLbl>
            <c:txPr>
              <a:bodyPr/>
              <a:lstStyle/>
              <a:p>
                <a:pPr>
                  <a:defRPr sz="1800"/>
                </a:pPr>
                <a:endParaRPr lang="ja-JP"/>
              </a:p>
            </c:txPr>
            <c:showLegendKey val="0"/>
            <c:showVal val="0"/>
            <c:showCatName val="1"/>
            <c:showSerName val="0"/>
            <c:showPercent val="1"/>
            <c:showBubbleSize val="0"/>
            <c:showLeaderLines val="1"/>
          </c:dLbls>
          <c:cat>
            <c:strRef>
              <c:f>Sheet1!$A$3:$A$8</c:f>
              <c:strCache>
                <c:ptCount val="6"/>
                <c:pt idx="0">
                  <c:v>悪性新生物</c:v>
                </c:pt>
                <c:pt idx="1">
                  <c:v>高血圧性疾患</c:v>
                </c:pt>
                <c:pt idx="2">
                  <c:v>脳血管疾患</c:v>
                </c:pt>
                <c:pt idx="3">
                  <c:v>糖尿病</c:v>
                </c:pt>
                <c:pt idx="4">
                  <c:v>虚血性心疾患</c:v>
                </c:pt>
                <c:pt idx="5">
                  <c:v>その他</c:v>
                </c:pt>
              </c:strCache>
            </c:strRef>
          </c:cat>
          <c:val>
            <c:numRef>
              <c:f>Sheet1!$B$3:$B$8</c:f>
              <c:numCache>
                <c:formatCode>0.0%</c:formatCode>
                <c:ptCount val="6"/>
                <c:pt idx="0">
                  <c:v>0.111</c:v>
                </c:pt>
                <c:pt idx="1">
                  <c:v>7.0999999999999994E-2</c:v>
                </c:pt>
                <c:pt idx="2">
                  <c:v>6.3E-2</c:v>
                </c:pt>
                <c:pt idx="3">
                  <c:v>4.3999999999999997E-2</c:v>
                </c:pt>
                <c:pt idx="4">
                  <c:v>2.9000000000000001E-2</c:v>
                </c:pt>
                <c:pt idx="5">
                  <c:v>0.68299999999999994</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600" b="1"/>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57627181755877"/>
          <c:y val="0.12182584312808621"/>
          <c:w val="0.59067860162430175"/>
          <c:h val="0.68892058730688022"/>
        </c:manualLayout>
      </c:layout>
      <c:barChart>
        <c:barDir val="col"/>
        <c:grouping val="clustered"/>
        <c:varyColors val="0"/>
        <c:ser>
          <c:idx val="0"/>
          <c:order val="0"/>
          <c:tx>
            <c:strRef>
              <c:f>Sheet1!$A$2</c:f>
              <c:strCache>
                <c:ptCount val="1"/>
                <c:pt idx="0">
                  <c:v>Ａ：糖尿病が強く疑われる人</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c:spPr>
          <c:invertIfNegative val="0"/>
          <c:dPt>
            <c:idx val="3"/>
            <c:invertIfNegative val="0"/>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c:spPr>
          </c:dPt>
          <c:dLbls>
            <c:txPr>
              <a:bodyPr/>
              <a:lstStyle/>
              <a:p>
                <a:pPr>
                  <a:defRPr sz="1600" b="1">
                    <a:solidFill>
                      <a:schemeClr val="bg1"/>
                    </a:solidFill>
                  </a:defRPr>
                </a:pPr>
                <a:endParaRPr lang="ja-JP"/>
              </a:p>
            </c:txPr>
            <c:dLblPos val="ctr"/>
            <c:showLegendKey val="0"/>
            <c:showVal val="1"/>
            <c:showCatName val="0"/>
            <c:showSerName val="0"/>
            <c:showPercent val="0"/>
            <c:showBubbleSize val="0"/>
            <c:showLeaderLines val="0"/>
          </c:dLbls>
          <c:cat>
            <c:strRef>
              <c:f>Sheet1!$B$1:$D$1</c:f>
              <c:strCache>
                <c:ptCount val="3"/>
                <c:pt idx="0">
                  <c:v>1997</c:v>
                </c:pt>
                <c:pt idx="1">
                  <c:v>2002</c:v>
                </c:pt>
                <c:pt idx="2">
                  <c:v>2007</c:v>
                </c:pt>
              </c:strCache>
            </c:strRef>
          </c:cat>
          <c:val>
            <c:numRef>
              <c:f>Sheet1!$B$2:$D$2</c:f>
              <c:numCache>
                <c:formatCode>0_ </c:formatCode>
                <c:ptCount val="3"/>
                <c:pt idx="0">
                  <c:v>690</c:v>
                </c:pt>
                <c:pt idx="1">
                  <c:v>740</c:v>
                </c:pt>
                <c:pt idx="2">
                  <c:v>890</c:v>
                </c:pt>
              </c:numCache>
            </c:numRef>
          </c:val>
        </c:ser>
        <c:ser>
          <c:idx val="1"/>
          <c:order val="1"/>
          <c:tx>
            <c:strRef>
              <c:f>Sheet1!$A$3</c:f>
              <c:strCache>
                <c:ptCount val="1"/>
                <c:pt idx="0">
                  <c:v>Ｂ：糖尿病に可能性が否定できない人</c:v>
                </c:pt>
              </c:strCache>
            </c:strRef>
          </c:tx>
          <c:invertIfNegative val="0"/>
          <c:dLbls>
            <c:txPr>
              <a:bodyPr/>
              <a:lstStyle/>
              <a:p>
                <a:pPr>
                  <a:defRPr sz="1600"/>
                </a:pPr>
                <a:endParaRPr lang="ja-JP"/>
              </a:p>
            </c:txPr>
            <c:dLblPos val="ctr"/>
            <c:showLegendKey val="0"/>
            <c:showVal val="1"/>
            <c:showCatName val="0"/>
            <c:showSerName val="0"/>
            <c:showPercent val="0"/>
            <c:showBubbleSize val="0"/>
            <c:showLeaderLines val="0"/>
          </c:dLbls>
          <c:cat>
            <c:strRef>
              <c:f>Sheet1!$B$1:$D$1</c:f>
              <c:strCache>
                <c:ptCount val="3"/>
                <c:pt idx="0">
                  <c:v>1997</c:v>
                </c:pt>
                <c:pt idx="1">
                  <c:v>2002</c:v>
                </c:pt>
                <c:pt idx="2">
                  <c:v>2007</c:v>
                </c:pt>
              </c:strCache>
            </c:strRef>
          </c:cat>
          <c:val>
            <c:numRef>
              <c:f>Sheet1!$B$3:$D$3</c:f>
              <c:numCache>
                <c:formatCode>0_ </c:formatCode>
                <c:ptCount val="3"/>
                <c:pt idx="0">
                  <c:v>680</c:v>
                </c:pt>
                <c:pt idx="1">
                  <c:v>880</c:v>
                </c:pt>
                <c:pt idx="2">
                  <c:v>1320</c:v>
                </c:pt>
              </c:numCache>
            </c:numRef>
          </c:val>
        </c:ser>
        <c:ser>
          <c:idx val="2"/>
          <c:order val="2"/>
          <c:tx>
            <c:strRef>
              <c:f>Sheet1!$A$4</c:f>
              <c:strCache>
                <c:ptCount val="1"/>
                <c:pt idx="0">
                  <c:v>Ａ＋Ｂ</c:v>
                </c:pt>
              </c:strCache>
            </c:strRef>
          </c:tx>
          <c:invertIfNegative val="0"/>
          <c:dLbls>
            <c:numFmt formatCode="#,##0_);\(#,##0\)" sourceLinked="0"/>
            <c:txPr>
              <a:bodyPr/>
              <a:lstStyle/>
              <a:p>
                <a:pPr>
                  <a:defRPr sz="1600"/>
                </a:pPr>
                <a:endParaRPr lang="ja-JP"/>
              </a:p>
            </c:txPr>
            <c:dLblPos val="outEnd"/>
            <c:showLegendKey val="0"/>
            <c:showVal val="1"/>
            <c:showCatName val="0"/>
            <c:showSerName val="0"/>
            <c:showPercent val="0"/>
            <c:showBubbleSize val="0"/>
            <c:showLeaderLines val="0"/>
          </c:dLbls>
          <c:cat>
            <c:strRef>
              <c:f>Sheet1!$B$1:$D$1</c:f>
              <c:strCache>
                <c:ptCount val="3"/>
                <c:pt idx="0">
                  <c:v>1997</c:v>
                </c:pt>
                <c:pt idx="1">
                  <c:v>2002</c:v>
                </c:pt>
                <c:pt idx="2">
                  <c:v>2007</c:v>
                </c:pt>
              </c:strCache>
            </c:strRef>
          </c:cat>
          <c:val>
            <c:numRef>
              <c:f>Sheet1!$B$4:$D$4</c:f>
              <c:numCache>
                <c:formatCode>0_ </c:formatCode>
                <c:ptCount val="3"/>
                <c:pt idx="0">
                  <c:v>1370</c:v>
                </c:pt>
                <c:pt idx="1">
                  <c:v>1620</c:v>
                </c:pt>
                <c:pt idx="2">
                  <c:v>2210</c:v>
                </c:pt>
              </c:numCache>
            </c:numRef>
          </c:val>
        </c:ser>
        <c:dLbls>
          <c:showLegendKey val="0"/>
          <c:showVal val="0"/>
          <c:showCatName val="0"/>
          <c:showSerName val="0"/>
          <c:showPercent val="0"/>
          <c:showBubbleSize val="0"/>
        </c:dLbls>
        <c:gapWidth val="150"/>
        <c:axId val="31634560"/>
        <c:axId val="31636096"/>
      </c:barChart>
      <c:catAx>
        <c:axId val="31634560"/>
        <c:scaling>
          <c:orientation val="minMax"/>
        </c:scaling>
        <c:delete val="0"/>
        <c:axPos val="b"/>
        <c:majorTickMark val="out"/>
        <c:minorTickMark val="none"/>
        <c:tickLblPos val="nextTo"/>
        <c:crossAx val="31636096"/>
        <c:crosses val="autoZero"/>
        <c:auto val="1"/>
        <c:lblAlgn val="ctr"/>
        <c:lblOffset val="100"/>
        <c:noMultiLvlLbl val="0"/>
      </c:catAx>
      <c:valAx>
        <c:axId val="31636096"/>
        <c:scaling>
          <c:orientation val="minMax"/>
        </c:scaling>
        <c:delete val="0"/>
        <c:axPos val="l"/>
        <c:majorGridlines/>
        <c:numFmt formatCode="0_ " sourceLinked="1"/>
        <c:majorTickMark val="out"/>
        <c:minorTickMark val="none"/>
        <c:tickLblPos val="nextTo"/>
        <c:txPr>
          <a:bodyPr/>
          <a:lstStyle/>
          <a:p>
            <a:pPr>
              <a:defRPr sz="1400"/>
            </a:pPr>
            <a:endParaRPr lang="ja-JP"/>
          </a:p>
        </c:txPr>
        <c:crossAx val="31634560"/>
        <c:crosses val="autoZero"/>
        <c:crossBetween val="between"/>
      </c:valAx>
    </c:plotArea>
    <c:legend>
      <c:legendPos val="t"/>
      <c:layout>
        <c:manualLayout>
          <c:xMode val="edge"/>
          <c:yMode val="edge"/>
          <c:x val="0.72754404407043283"/>
          <c:y val="6.283318608338051E-2"/>
          <c:w val="0.25815940413400396"/>
          <c:h val="0.84190006225058411"/>
        </c:manualLayout>
      </c:layout>
      <c:overlay val="0"/>
      <c:spPr>
        <a:solidFill>
          <a:schemeClr val="lt1"/>
        </a:solidFill>
        <a:ln w="25400" cap="flat" cmpd="sng" algn="ctr">
          <a:solidFill>
            <a:schemeClr val="dk1"/>
          </a:solidFill>
          <a:prstDash val="solid"/>
        </a:ln>
        <a:effectLst/>
      </c:spPr>
      <c:txPr>
        <a:bodyPr/>
        <a:lstStyle/>
        <a:p>
          <a:pPr>
            <a:defRPr b="1">
              <a:solidFill>
                <a:schemeClr val="dk1"/>
              </a:solidFill>
              <a:latin typeface="+mn-lt"/>
              <a:ea typeface="+mn-ea"/>
              <a:cs typeface="+mn-cs"/>
            </a:defRPr>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394313021887533E-2"/>
          <c:y val="5.1400554097404488E-2"/>
          <c:w val="0.93498428815167989"/>
          <c:h val="0.76879970843616008"/>
        </c:manualLayout>
      </c:layout>
      <c:barChart>
        <c:barDir val="col"/>
        <c:grouping val="clustered"/>
        <c:varyColors val="0"/>
        <c:ser>
          <c:idx val="0"/>
          <c:order val="0"/>
          <c:tx>
            <c:strRef>
              <c:f>Sheet1!$C$2</c:f>
              <c:strCache>
                <c:ptCount val="1"/>
                <c:pt idx="0">
                  <c:v>要介護及び要支援認定者数</c:v>
                </c:pt>
              </c:strCache>
            </c:strRef>
          </c:tx>
          <c:invertIfNegative val="0"/>
          <c:dLbls>
            <c:txPr>
              <a:bodyPr/>
              <a:lstStyle/>
              <a:p>
                <a:pPr>
                  <a:defRPr sz="1400"/>
                </a:pPr>
                <a:endParaRPr lang="ja-JP"/>
              </a:p>
            </c:txPr>
            <c:showLegendKey val="0"/>
            <c:showVal val="1"/>
            <c:showCatName val="0"/>
            <c:showSerName val="0"/>
            <c:showPercent val="0"/>
            <c:showBubbleSize val="0"/>
            <c:showLeaderLines val="0"/>
          </c:dLbls>
          <c:cat>
            <c:strRef>
              <c:f>Sheet1!$B$3:$B$15</c:f>
              <c:strCache>
                <c:ptCount val="13"/>
                <c:pt idx="0">
                  <c:v>H12.4末</c:v>
                </c:pt>
                <c:pt idx="1">
                  <c:v>H13.4末</c:v>
                </c:pt>
                <c:pt idx="2">
                  <c:v>H14.4末</c:v>
                </c:pt>
                <c:pt idx="3">
                  <c:v>H15.4末</c:v>
                </c:pt>
                <c:pt idx="4">
                  <c:v>H16.4末</c:v>
                </c:pt>
                <c:pt idx="5">
                  <c:v>H17.4末</c:v>
                </c:pt>
                <c:pt idx="6">
                  <c:v>H18.4末</c:v>
                </c:pt>
                <c:pt idx="7">
                  <c:v>H19.4末</c:v>
                </c:pt>
                <c:pt idx="8">
                  <c:v>H20.4末</c:v>
                </c:pt>
                <c:pt idx="9">
                  <c:v>H21.4末</c:v>
                </c:pt>
                <c:pt idx="10">
                  <c:v>H22.4末</c:v>
                </c:pt>
                <c:pt idx="11">
                  <c:v>H23.4末</c:v>
                </c:pt>
                <c:pt idx="12">
                  <c:v>H23.12末</c:v>
                </c:pt>
              </c:strCache>
            </c:strRef>
          </c:cat>
          <c:val>
            <c:numRef>
              <c:f>Sheet1!$C$3:$C$15</c:f>
              <c:numCache>
                <c:formatCode>General</c:formatCode>
                <c:ptCount val="13"/>
                <c:pt idx="0">
                  <c:v>218</c:v>
                </c:pt>
                <c:pt idx="1">
                  <c:v>258</c:v>
                </c:pt>
                <c:pt idx="2">
                  <c:v>303</c:v>
                </c:pt>
                <c:pt idx="3">
                  <c:v>349</c:v>
                </c:pt>
                <c:pt idx="4">
                  <c:v>387</c:v>
                </c:pt>
                <c:pt idx="5">
                  <c:v>411</c:v>
                </c:pt>
                <c:pt idx="6">
                  <c:v>435</c:v>
                </c:pt>
                <c:pt idx="7">
                  <c:v>441</c:v>
                </c:pt>
                <c:pt idx="8">
                  <c:v>455</c:v>
                </c:pt>
                <c:pt idx="9">
                  <c:v>469</c:v>
                </c:pt>
                <c:pt idx="10">
                  <c:v>487</c:v>
                </c:pt>
                <c:pt idx="11">
                  <c:v>508</c:v>
                </c:pt>
                <c:pt idx="12">
                  <c:v>525</c:v>
                </c:pt>
              </c:numCache>
            </c:numRef>
          </c:val>
        </c:ser>
        <c:dLbls>
          <c:showLegendKey val="0"/>
          <c:showVal val="1"/>
          <c:showCatName val="0"/>
          <c:showSerName val="0"/>
          <c:showPercent val="0"/>
          <c:showBubbleSize val="0"/>
        </c:dLbls>
        <c:gapWidth val="150"/>
        <c:axId val="99160832"/>
        <c:axId val="99162368"/>
      </c:barChart>
      <c:catAx>
        <c:axId val="99160832"/>
        <c:scaling>
          <c:orientation val="minMax"/>
        </c:scaling>
        <c:delete val="0"/>
        <c:axPos val="b"/>
        <c:majorTickMark val="out"/>
        <c:minorTickMark val="none"/>
        <c:tickLblPos val="nextTo"/>
        <c:txPr>
          <a:bodyPr/>
          <a:lstStyle/>
          <a:p>
            <a:pPr>
              <a:defRPr sz="1400"/>
            </a:pPr>
            <a:endParaRPr lang="ja-JP"/>
          </a:p>
        </c:txPr>
        <c:crossAx val="99162368"/>
        <c:crosses val="autoZero"/>
        <c:auto val="1"/>
        <c:lblAlgn val="ctr"/>
        <c:lblOffset val="100"/>
        <c:noMultiLvlLbl val="0"/>
      </c:catAx>
      <c:valAx>
        <c:axId val="99162368"/>
        <c:scaling>
          <c:orientation val="minMax"/>
        </c:scaling>
        <c:delete val="0"/>
        <c:axPos val="l"/>
        <c:majorGridlines/>
        <c:numFmt formatCode="General" sourceLinked="1"/>
        <c:majorTickMark val="out"/>
        <c:minorTickMark val="none"/>
        <c:tickLblPos val="nextTo"/>
        <c:txPr>
          <a:bodyPr/>
          <a:lstStyle/>
          <a:p>
            <a:pPr>
              <a:defRPr sz="1400"/>
            </a:pPr>
            <a:endParaRPr lang="ja-JP"/>
          </a:p>
        </c:txPr>
        <c:crossAx val="99160832"/>
        <c:crosses val="autoZero"/>
        <c:crossBetween val="between"/>
      </c:valAx>
    </c:plotArea>
    <c:plotVisOnly val="1"/>
    <c:dispBlanksAs val="gap"/>
    <c:showDLblsOverMax val="0"/>
  </c:chart>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675950548514458E-2"/>
          <c:y val="0.12855261750392144"/>
          <c:w val="0.88605444399735167"/>
          <c:h val="0.76633468040050401"/>
        </c:manualLayout>
      </c:layout>
      <c:barChart>
        <c:barDir val="col"/>
        <c:grouping val="stacked"/>
        <c:varyColors val="0"/>
        <c:ser>
          <c:idx val="0"/>
          <c:order val="0"/>
          <c:tx>
            <c:strRef>
              <c:f>Sheet1!$B$1</c:f>
              <c:strCache>
                <c:ptCount val="1"/>
                <c:pt idx="0">
                  <c:v>日常生活自立度Ⅱ以上</c:v>
                </c:pt>
              </c:strCache>
            </c:strRef>
          </c:tx>
          <c:invertIfNegative val="0"/>
          <c:cat>
            <c:strRef>
              <c:f>Sheet1!$A$2:$A$5</c:f>
              <c:strCache>
                <c:ptCount val="4"/>
                <c:pt idx="0">
                  <c:v>平成22年</c:v>
                </c:pt>
                <c:pt idx="1">
                  <c:v>平成27年</c:v>
                </c:pt>
                <c:pt idx="2">
                  <c:v>平成32年</c:v>
                </c:pt>
                <c:pt idx="3">
                  <c:v>平成37年</c:v>
                </c:pt>
              </c:strCache>
            </c:strRef>
          </c:cat>
          <c:val>
            <c:numRef>
              <c:f>Sheet1!$B$2:$B$5</c:f>
              <c:numCache>
                <c:formatCode>General</c:formatCode>
                <c:ptCount val="4"/>
                <c:pt idx="0">
                  <c:v>280</c:v>
                </c:pt>
                <c:pt idx="1">
                  <c:v>345</c:v>
                </c:pt>
                <c:pt idx="2">
                  <c:v>410</c:v>
                </c:pt>
                <c:pt idx="3">
                  <c:v>470</c:v>
                </c:pt>
              </c:numCache>
            </c:numRef>
          </c:val>
        </c:ser>
        <c:dLbls>
          <c:showLegendKey val="0"/>
          <c:showVal val="0"/>
          <c:showCatName val="0"/>
          <c:showSerName val="0"/>
          <c:showPercent val="0"/>
          <c:showBubbleSize val="0"/>
        </c:dLbls>
        <c:gapWidth val="150"/>
        <c:overlap val="100"/>
        <c:axId val="32043776"/>
        <c:axId val="32045312"/>
      </c:barChart>
      <c:catAx>
        <c:axId val="32043776"/>
        <c:scaling>
          <c:orientation val="minMax"/>
        </c:scaling>
        <c:delete val="0"/>
        <c:axPos val="b"/>
        <c:numFmt formatCode="General" sourceLinked="1"/>
        <c:majorTickMark val="out"/>
        <c:minorTickMark val="none"/>
        <c:tickLblPos val="nextTo"/>
        <c:txPr>
          <a:bodyPr/>
          <a:lstStyle/>
          <a:p>
            <a:pPr>
              <a:defRPr sz="2000"/>
            </a:pPr>
            <a:endParaRPr lang="ja-JP"/>
          </a:p>
        </c:txPr>
        <c:crossAx val="32045312"/>
        <c:crosses val="autoZero"/>
        <c:auto val="1"/>
        <c:lblAlgn val="ctr"/>
        <c:lblOffset val="100"/>
        <c:noMultiLvlLbl val="0"/>
      </c:catAx>
      <c:valAx>
        <c:axId val="32045312"/>
        <c:scaling>
          <c:orientation val="minMax"/>
        </c:scaling>
        <c:delete val="0"/>
        <c:axPos val="l"/>
        <c:majorGridlines/>
        <c:numFmt formatCode="General" sourceLinked="1"/>
        <c:majorTickMark val="out"/>
        <c:minorTickMark val="none"/>
        <c:tickLblPos val="nextTo"/>
        <c:txPr>
          <a:bodyPr/>
          <a:lstStyle/>
          <a:p>
            <a:pPr>
              <a:defRPr sz="2000"/>
            </a:pPr>
            <a:endParaRPr lang="ja-JP"/>
          </a:p>
        </c:txPr>
        <c:crossAx val="32043776"/>
        <c:crosses val="autoZero"/>
        <c:crossBetween val="between"/>
        <c:majorUnit val="100"/>
      </c:valAx>
    </c:plotArea>
    <c:legend>
      <c:legendPos val="r"/>
      <c:layout>
        <c:manualLayout>
          <c:xMode val="edge"/>
          <c:yMode val="edge"/>
          <c:x val="0.10908288434805097"/>
          <c:y val="7.0761258613230793E-2"/>
          <c:w val="0.28511117812306569"/>
          <c:h val="0.12063191154548333"/>
        </c:manualLayout>
      </c:layout>
      <c:overlay val="0"/>
      <c:spPr>
        <a:solidFill>
          <a:schemeClr val="bg1"/>
        </a:solidFill>
        <a:ln>
          <a:solidFill>
            <a:schemeClr val="tx1"/>
          </a:solidFill>
          <a:prstDash val="sysDot"/>
        </a:ln>
      </c:spPr>
      <c:txPr>
        <a:bodyPr/>
        <a:lstStyle/>
        <a:p>
          <a:pPr>
            <a:defRPr sz="1600"/>
          </a:pPr>
          <a:endParaRPr lang="ja-JP"/>
        </a:p>
      </c:txPr>
    </c:legend>
    <c:plotVisOnly val="1"/>
    <c:dispBlanksAs val="gap"/>
    <c:showDLblsOverMax val="0"/>
  </c:chart>
  <c:spPr>
    <a:ln>
      <a:noFill/>
    </a:ln>
  </c:sp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046040954799065E-2"/>
          <c:y val="4.2647892926331608E-2"/>
          <c:w val="0.7207359751355541"/>
          <c:h val="0.86295386446207401"/>
        </c:manualLayout>
      </c:layout>
      <c:lineChart>
        <c:grouping val="standard"/>
        <c:varyColors val="0"/>
        <c:ser>
          <c:idx val="0"/>
          <c:order val="0"/>
          <c:tx>
            <c:strRef>
              <c:f>図表!$A$22</c:f>
              <c:strCache>
                <c:ptCount val="1"/>
                <c:pt idx="0">
                  <c:v>総数65-69歳</c:v>
                </c:pt>
              </c:strCache>
            </c:strRef>
          </c:tx>
          <c:spPr>
            <a:ln w="50800">
              <a:prstDash val="dash"/>
            </a:ln>
          </c:spPr>
          <c:marker>
            <c:symbol val="none"/>
          </c:marker>
          <c:dLbls>
            <c:dLbl>
              <c:idx val="0"/>
              <c:showLegendKey val="0"/>
              <c:showVal val="1"/>
              <c:showCatName val="0"/>
              <c:showSerName val="0"/>
              <c:showPercent val="0"/>
              <c:showBubbleSize val="0"/>
            </c:dLbl>
            <c:dLbl>
              <c:idx val="8"/>
              <c:layout>
                <c:manualLayout>
                  <c:x val="0"/>
                  <c:y val="-3.2351767766430818E-2"/>
                </c:manualLayout>
              </c:layout>
              <c:showLegendKey val="0"/>
              <c:showVal val="1"/>
              <c:showCatName val="0"/>
              <c:showSerName val="0"/>
              <c:showPercent val="0"/>
              <c:showBubbleSize val="0"/>
            </c:dLbl>
            <c:txPr>
              <a:bodyPr/>
              <a:lstStyle/>
              <a:p>
                <a:pPr>
                  <a:defRPr sz="1400"/>
                </a:pPr>
                <a:endParaRPr lang="ja-JP"/>
              </a:p>
            </c:txPr>
            <c:showLegendKey val="0"/>
            <c:showVal val="0"/>
            <c:showCatName val="0"/>
            <c:showSerName val="0"/>
            <c:showPercent val="0"/>
            <c:showBubbleSize val="0"/>
          </c:dLbls>
          <c:cat>
            <c:strRef>
              <c:f>図表!$B$13:$J$13</c:f>
              <c:strCache>
                <c:ptCount val="9"/>
                <c:pt idx="0">
                  <c:v>Ｈ15</c:v>
                </c:pt>
                <c:pt idx="1">
                  <c:v>Ｈ16</c:v>
                </c:pt>
                <c:pt idx="2">
                  <c:v>Ｈ17</c:v>
                </c:pt>
                <c:pt idx="3">
                  <c:v>Ｈ18</c:v>
                </c:pt>
                <c:pt idx="4">
                  <c:v>Ｈ19</c:v>
                </c:pt>
                <c:pt idx="5">
                  <c:v>Ｈ20</c:v>
                </c:pt>
                <c:pt idx="6">
                  <c:v>Ｈ21</c:v>
                </c:pt>
                <c:pt idx="7">
                  <c:v>H22</c:v>
                </c:pt>
                <c:pt idx="8">
                  <c:v>H23</c:v>
                </c:pt>
              </c:strCache>
            </c:strRef>
          </c:cat>
          <c:val>
            <c:numRef>
              <c:f>図表!$B$22:$J$22</c:f>
              <c:numCache>
                <c:formatCode>0.0_ </c:formatCode>
                <c:ptCount val="9"/>
                <c:pt idx="0" formatCode="General">
                  <c:v>12.1</c:v>
                </c:pt>
                <c:pt idx="1">
                  <c:v>13</c:v>
                </c:pt>
                <c:pt idx="2" formatCode="General">
                  <c:v>11.8</c:v>
                </c:pt>
                <c:pt idx="3" formatCode="General">
                  <c:v>12.2</c:v>
                </c:pt>
                <c:pt idx="4" formatCode="General">
                  <c:v>12.5</c:v>
                </c:pt>
                <c:pt idx="5" formatCode="General">
                  <c:v>15.7</c:v>
                </c:pt>
                <c:pt idx="6">
                  <c:v>13</c:v>
                </c:pt>
                <c:pt idx="7">
                  <c:v>14</c:v>
                </c:pt>
                <c:pt idx="8" formatCode="General">
                  <c:v>16.100000000000001</c:v>
                </c:pt>
              </c:numCache>
            </c:numRef>
          </c:val>
          <c:smooth val="0"/>
        </c:ser>
        <c:ser>
          <c:idx val="1"/>
          <c:order val="1"/>
          <c:tx>
            <c:strRef>
              <c:f>図表!$A$23</c:f>
              <c:strCache>
                <c:ptCount val="1"/>
                <c:pt idx="0">
                  <c:v>総数70-74歳</c:v>
                </c:pt>
              </c:strCache>
            </c:strRef>
          </c:tx>
          <c:spPr>
            <a:ln w="50800">
              <a:prstDash val="sysDot"/>
            </a:ln>
          </c:spPr>
          <c:marker>
            <c:symbol val="none"/>
          </c:marker>
          <c:dLbls>
            <c:dLbl>
              <c:idx val="0"/>
              <c:showLegendKey val="0"/>
              <c:showVal val="1"/>
              <c:showCatName val="0"/>
              <c:showSerName val="0"/>
              <c:showPercent val="0"/>
              <c:showBubbleSize val="0"/>
            </c:dLbl>
            <c:dLbl>
              <c:idx val="8"/>
              <c:layout>
                <c:manualLayout>
                  <c:x val="1.4338966853728087E-3"/>
                  <c:y val="2.2397377684452106E-2"/>
                </c:manualLayout>
              </c:layout>
              <c:showLegendKey val="0"/>
              <c:showVal val="1"/>
              <c:showCatName val="0"/>
              <c:showSerName val="0"/>
              <c:showPercent val="0"/>
              <c:showBubbleSize val="0"/>
            </c:dLbl>
            <c:txPr>
              <a:bodyPr/>
              <a:lstStyle/>
              <a:p>
                <a:pPr>
                  <a:defRPr sz="1400"/>
                </a:pPr>
                <a:endParaRPr lang="ja-JP"/>
              </a:p>
            </c:txPr>
            <c:showLegendKey val="0"/>
            <c:showVal val="0"/>
            <c:showCatName val="0"/>
            <c:showSerName val="0"/>
            <c:showPercent val="0"/>
            <c:showBubbleSize val="0"/>
          </c:dLbls>
          <c:cat>
            <c:strRef>
              <c:f>図表!$B$13:$J$13</c:f>
              <c:strCache>
                <c:ptCount val="9"/>
                <c:pt idx="0">
                  <c:v>Ｈ15</c:v>
                </c:pt>
                <c:pt idx="1">
                  <c:v>Ｈ16</c:v>
                </c:pt>
                <c:pt idx="2">
                  <c:v>Ｈ17</c:v>
                </c:pt>
                <c:pt idx="3">
                  <c:v>Ｈ18</c:v>
                </c:pt>
                <c:pt idx="4">
                  <c:v>Ｈ19</c:v>
                </c:pt>
                <c:pt idx="5">
                  <c:v>Ｈ20</c:v>
                </c:pt>
                <c:pt idx="6">
                  <c:v>Ｈ21</c:v>
                </c:pt>
                <c:pt idx="7">
                  <c:v>H22</c:v>
                </c:pt>
                <c:pt idx="8">
                  <c:v>H23</c:v>
                </c:pt>
              </c:strCache>
            </c:strRef>
          </c:cat>
          <c:val>
            <c:numRef>
              <c:f>図表!$B$23:$J$23</c:f>
              <c:numCache>
                <c:formatCode>General</c:formatCode>
                <c:ptCount val="9"/>
                <c:pt idx="0">
                  <c:v>15.1</c:v>
                </c:pt>
                <c:pt idx="1">
                  <c:v>17.8</c:v>
                </c:pt>
                <c:pt idx="2">
                  <c:v>15.2</c:v>
                </c:pt>
                <c:pt idx="3">
                  <c:v>14.7</c:v>
                </c:pt>
                <c:pt idx="4">
                  <c:v>13.1</c:v>
                </c:pt>
                <c:pt idx="5">
                  <c:v>12.4</c:v>
                </c:pt>
                <c:pt idx="6">
                  <c:v>14.3</c:v>
                </c:pt>
                <c:pt idx="7" formatCode="0.0_ ">
                  <c:v>16</c:v>
                </c:pt>
                <c:pt idx="8">
                  <c:v>13.9</c:v>
                </c:pt>
              </c:numCache>
            </c:numRef>
          </c:val>
          <c:smooth val="0"/>
        </c:ser>
        <c:ser>
          <c:idx val="2"/>
          <c:order val="2"/>
          <c:tx>
            <c:strRef>
              <c:f>図表!$A$24</c:f>
              <c:strCache>
                <c:ptCount val="1"/>
                <c:pt idx="0">
                  <c:v>総数75-79歳</c:v>
                </c:pt>
              </c:strCache>
            </c:strRef>
          </c:tx>
          <c:spPr>
            <a:ln w="50800"/>
          </c:spPr>
          <c:marker>
            <c:symbol val="none"/>
          </c:marker>
          <c:dLbls>
            <c:dLbl>
              <c:idx val="0"/>
              <c:showLegendKey val="0"/>
              <c:showVal val="1"/>
              <c:showCatName val="0"/>
              <c:showSerName val="0"/>
              <c:showPercent val="0"/>
              <c:showBubbleSize val="0"/>
            </c:dLbl>
            <c:dLbl>
              <c:idx val="8"/>
              <c:showLegendKey val="0"/>
              <c:showVal val="1"/>
              <c:showCatName val="0"/>
              <c:showSerName val="0"/>
              <c:showPercent val="0"/>
              <c:showBubbleSize val="0"/>
            </c:dLbl>
            <c:txPr>
              <a:bodyPr/>
              <a:lstStyle/>
              <a:p>
                <a:pPr>
                  <a:defRPr sz="1400"/>
                </a:pPr>
                <a:endParaRPr lang="ja-JP"/>
              </a:p>
            </c:txPr>
            <c:showLegendKey val="0"/>
            <c:showVal val="0"/>
            <c:showCatName val="0"/>
            <c:showSerName val="0"/>
            <c:showPercent val="0"/>
            <c:showBubbleSize val="0"/>
          </c:dLbls>
          <c:cat>
            <c:strRef>
              <c:f>図表!$B$13:$J$13</c:f>
              <c:strCache>
                <c:ptCount val="9"/>
                <c:pt idx="0">
                  <c:v>Ｈ15</c:v>
                </c:pt>
                <c:pt idx="1">
                  <c:v>Ｈ16</c:v>
                </c:pt>
                <c:pt idx="2">
                  <c:v>Ｈ17</c:v>
                </c:pt>
                <c:pt idx="3">
                  <c:v>Ｈ18</c:v>
                </c:pt>
                <c:pt idx="4">
                  <c:v>Ｈ19</c:v>
                </c:pt>
                <c:pt idx="5">
                  <c:v>Ｈ20</c:v>
                </c:pt>
                <c:pt idx="6">
                  <c:v>Ｈ21</c:v>
                </c:pt>
                <c:pt idx="7">
                  <c:v>H22</c:v>
                </c:pt>
                <c:pt idx="8">
                  <c:v>H23</c:v>
                </c:pt>
              </c:strCache>
            </c:strRef>
          </c:cat>
          <c:val>
            <c:numRef>
              <c:f>図表!$B$24:$J$24</c:f>
              <c:numCache>
                <c:formatCode>General</c:formatCode>
                <c:ptCount val="9"/>
                <c:pt idx="0">
                  <c:v>19.8</c:v>
                </c:pt>
                <c:pt idx="1">
                  <c:v>16.399999999999999</c:v>
                </c:pt>
                <c:pt idx="2">
                  <c:v>15.4</c:v>
                </c:pt>
                <c:pt idx="3">
                  <c:v>12.4</c:v>
                </c:pt>
                <c:pt idx="4">
                  <c:v>17.100000000000001</c:v>
                </c:pt>
                <c:pt idx="5">
                  <c:v>17.100000000000001</c:v>
                </c:pt>
                <c:pt idx="6">
                  <c:v>17.5</c:v>
                </c:pt>
                <c:pt idx="7" formatCode="0.0_ ">
                  <c:v>16.3</c:v>
                </c:pt>
                <c:pt idx="8">
                  <c:v>15.5</c:v>
                </c:pt>
              </c:numCache>
            </c:numRef>
          </c:val>
          <c:smooth val="0"/>
        </c:ser>
        <c:ser>
          <c:idx val="3"/>
          <c:order val="3"/>
          <c:tx>
            <c:strRef>
              <c:f>図表!$A$25</c:f>
              <c:strCache>
                <c:ptCount val="1"/>
                <c:pt idx="0">
                  <c:v>総数80歳以上</c:v>
                </c:pt>
              </c:strCache>
            </c:strRef>
          </c:tx>
          <c:spPr>
            <a:ln w="50800"/>
          </c:spPr>
          <c:marker>
            <c:symbol val="none"/>
          </c:marker>
          <c:dLbls>
            <c:dLbl>
              <c:idx val="0"/>
              <c:layout>
                <c:manualLayout>
                  <c:x val="-1.0037276797609674E-2"/>
                  <c:y val="1.9908780163957425E-2"/>
                </c:manualLayout>
              </c:layout>
              <c:showLegendKey val="0"/>
              <c:showVal val="1"/>
              <c:showCatName val="0"/>
              <c:showSerName val="0"/>
              <c:showPercent val="0"/>
              <c:showBubbleSize val="0"/>
            </c:dLbl>
            <c:dLbl>
              <c:idx val="8"/>
              <c:showLegendKey val="0"/>
              <c:showVal val="1"/>
              <c:showCatName val="0"/>
              <c:showSerName val="0"/>
              <c:showPercent val="0"/>
              <c:showBubbleSize val="0"/>
            </c:dLbl>
            <c:txPr>
              <a:bodyPr/>
              <a:lstStyle/>
              <a:p>
                <a:pPr>
                  <a:defRPr sz="1400"/>
                </a:pPr>
                <a:endParaRPr lang="ja-JP"/>
              </a:p>
            </c:txPr>
            <c:showLegendKey val="0"/>
            <c:showVal val="0"/>
            <c:showCatName val="0"/>
            <c:showSerName val="0"/>
            <c:showPercent val="0"/>
            <c:showBubbleSize val="0"/>
          </c:dLbls>
          <c:cat>
            <c:strRef>
              <c:f>図表!$B$13:$J$13</c:f>
              <c:strCache>
                <c:ptCount val="9"/>
                <c:pt idx="0">
                  <c:v>Ｈ15</c:v>
                </c:pt>
                <c:pt idx="1">
                  <c:v>Ｈ16</c:v>
                </c:pt>
                <c:pt idx="2">
                  <c:v>Ｈ17</c:v>
                </c:pt>
                <c:pt idx="3">
                  <c:v>Ｈ18</c:v>
                </c:pt>
                <c:pt idx="4">
                  <c:v>Ｈ19</c:v>
                </c:pt>
                <c:pt idx="5">
                  <c:v>Ｈ20</c:v>
                </c:pt>
                <c:pt idx="6">
                  <c:v>Ｈ21</c:v>
                </c:pt>
                <c:pt idx="7">
                  <c:v>H22</c:v>
                </c:pt>
                <c:pt idx="8">
                  <c:v>H23</c:v>
                </c:pt>
              </c:strCache>
            </c:strRef>
          </c:cat>
          <c:val>
            <c:numRef>
              <c:f>図表!$B$25:$J$25</c:f>
              <c:numCache>
                <c:formatCode>General</c:formatCode>
                <c:ptCount val="9"/>
                <c:pt idx="0">
                  <c:v>27.5</c:v>
                </c:pt>
                <c:pt idx="1">
                  <c:v>29.3</c:v>
                </c:pt>
                <c:pt idx="2">
                  <c:v>26.2</c:v>
                </c:pt>
                <c:pt idx="3">
                  <c:v>25.3</c:v>
                </c:pt>
                <c:pt idx="4">
                  <c:v>24.3</c:v>
                </c:pt>
                <c:pt idx="5">
                  <c:v>22.5</c:v>
                </c:pt>
                <c:pt idx="6">
                  <c:v>25.7</c:v>
                </c:pt>
                <c:pt idx="7" formatCode="0.0_ ">
                  <c:v>25.4</c:v>
                </c:pt>
                <c:pt idx="8" formatCode="0.0">
                  <c:v>28</c:v>
                </c:pt>
              </c:numCache>
            </c:numRef>
          </c:val>
          <c:smooth val="0"/>
        </c:ser>
        <c:dLbls>
          <c:showLegendKey val="0"/>
          <c:showVal val="0"/>
          <c:showCatName val="0"/>
          <c:showSerName val="0"/>
          <c:showPercent val="0"/>
          <c:showBubbleSize val="0"/>
        </c:dLbls>
        <c:marker val="1"/>
        <c:smooth val="0"/>
        <c:axId val="99106816"/>
        <c:axId val="99108352"/>
      </c:lineChart>
      <c:catAx>
        <c:axId val="99106816"/>
        <c:scaling>
          <c:orientation val="minMax"/>
        </c:scaling>
        <c:delete val="0"/>
        <c:axPos val="b"/>
        <c:numFmt formatCode="General" sourceLinked="1"/>
        <c:majorTickMark val="out"/>
        <c:minorTickMark val="none"/>
        <c:tickLblPos val="nextTo"/>
        <c:txPr>
          <a:bodyPr/>
          <a:lstStyle/>
          <a:p>
            <a:pPr>
              <a:defRPr sz="1800"/>
            </a:pPr>
            <a:endParaRPr lang="ja-JP"/>
          </a:p>
        </c:txPr>
        <c:crossAx val="99108352"/>
        <c:crosses val="autoZero"/>
        <c:auto val="1"/>
        <c:lblAlgn val="ctr"/>
        <c:lblOffset val="100"/>
        <c:noMultiLvlLbl val="0"/>
      </c:catAx>
      <c:valAx>
        <c:axId val="99108352"/>
        <c:scaling>
          <c:orientation val="minMax"/>
        </c:scaling>
        <c:delete val="0"/>
        <c:axPos val="l"/>
        <c:majorGridlines/>
        <c:numFmt formatCode="General" sourceLinked="1"/>
        <c:majorTickMark val="out"/>
        <c:minorTickMark val="none"/>
        <c:tickLblPos val="nextTo"/>
        <c:txPr>
          <a:bodyPr/>
          <a:lstStyle/>
          <a:p>
            <a:pPr>
              <a:defRPr sz="1800"/>
            </a:pPr>
            <a:endParaRPr lang="ja-JP"/>
          </a:p>
        </c:txPr>
        <c:crossAx val="99106816"/>
        <c:crosses val="autoZero"/>
        <c:crossBetween val="between"/>
      </c:valAx>
      <c:spPr>
        <a:ln w="50800"/>
      </c:spPr>
    </c:plotArea>
    <c:legend>
      <c:legendPos val="r"/>
      <c:layout>
        <c:manualLayout>
          <c:xMode val="edge"/>
          <c:yMode val="edge"/>
          <c:x val="0.7860339366086696"/>
          <c:y val="0.24879543759969816"/>
          <c:w val="0.20536268327909366"/>
          <c:h val="0.44264138620230753"/>
        </c:manualLayout>
      </c:layout>
      <c:overlay val="0"/>
      <c:spPr>
        <a:ln>
          <a:solidFill>
            <a:schemeClr val="tx1"/>
          </a:solidFill>
        </a:ln>
      </c:spPr>
      <c:txPr>
        <a:bodyPr/>
        <a:lstStyle/>
        <a:p>
          <a:pPr>
            <a:defRPr sz="1400"/>
          </a:pPr>
          <a:endParaRPr lang="ja-JP"/>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558201262963551E-2"/>
          <c:y val="7.1583110860707302E-2"/>
          <c:w val="0.66794345525408072"/>
          <c:h val="0.79560142282389379"/>
        </c:manualLayout>
      </c:layout>
      <c:barChart>
        <c:barDir val="col"/>
        <c:grouping val="stacked"/>
        <c:varyColors val="0"/>
        <c:ser>
          <c:idx val="0"/>
          <c:order val="0"/>
          <c:tx>
            <c:strRef>
              <c:f>ｿｰｼｬﾙｷｬﾋﾟﾀﾙ!$B$3</c:f>
              <c:strCache>
                <c:ptCount val="1"/>
                <c:pt idx="0">
                  <c:v>強くそう思う</c:v>
                </c:pt>
              </c:strCache>
            </c:strRef>
          </c:tx>
          <c:spPr>
            <a:solidFill>
              <a:schemeClr val="tx1"/>
            </a:solidFill>
            <a:ln>
              <a:solidFill>
                <a:sysClr val="windowText" lastClr="000000"/>
              </a:solidFill>
            </a:ln>
          </c:spPr>
          <c:invertIfNegative val="0"/>
          <c:dLbls>
            <c:txPr>
              <a:bodyPr/>
              <a:lstStyle/>
              <a:p>
                <a:pPr>
                  <a:defRPr>
                    <a:solidFill>
                      <a:schemeClr val="bg1"/>
                    </a:solidFill>
                  </a:defRPr>
                </a:pPr>
                <a:endParaRPr lang="ja-JP"/>
              </a:p>
            </c:txPr>
            <c:showLegendKey val="0"/>
            <c:showVal val="1"/>
            <c:showCatName val="0"/>
            <c:showSerName val="0"/>
            <c:showPercent val="0"/>
            <c:showBubbleSize val="0"/>
            <c:showLeaderLines val="0"/>
          </c:dLbls>
          <c:cat>
            <c:strRef>
              <c:f>ｿｰｼｬﾙｷｬﾋﾟﾀﾙ!$A$4:$A$10</c:f>
              <c:strCache>
                <c:ptCount val="7"/>
                <c:pt idx="0">
                  <c:v>総数
(7,031)</c:v>
                </c:pt>
                <c:pt idx="1">
                  <c:v>20-29歳
(630)</c:v>
                </c:pt>
                <c:pt idx="2">
                  <c:v>30-39歳
(1,031)</c:v>
                </c:pt>
                <c:pt idx="3">
                  <c:v>40-49歳
(1,087)</c:v>
                </c:pt>
                <c:pt idx="4">
                  <c:v>50-59歳
(1,126)</c:v>
                </c:pt>
                <c:pt idx="5">
                  <c:v>60-69歳
(1,384)</c:v>
                </c:pt>
                <c:pt idx="6">
                  <c:v>70歳以上
(1,774)</c:v>
                </c:pt>
              </c:strCache>
            </c:strRef>
          </c:cat>
          <c:val>
            <c:numRef>
              <c:f>ｿｰｼｬﾙｷｬﾋﾟﾀﾙ!$B$4:$B$10</c:f>
              <c:numCache>
                <c:formatCode>0.0_ </c:formatCode>
                <c:ptCount val="7"/>
                <c:pt idx="0">
                  <c:v>9.2000000000000011</c:v>
                </c:pt>
                <c:pt idx="1">
                  <c:v>3.8</c:v>
                </c:pt>
                <c:pt idx="2">
                  <c:v>3.3</c:v>
                </c:pt>
                <c:pt idx="3">
                  <c:v>4.2</c:v>
                </c:pt>
                <c:pt idx="4">
                  <c:v>7.2</c:v>
                </c:pt>
                <c:pt idx="5">
                  <c:v>7.2</c:v>
                </c:pt>
                <c:pt idx="6">
                  <c:v>20.5</c:v>
                </c:pt>
              </c:numCache>
            </c:numRef>
          </c:val>
        </c:ser>
        <c:ser>
          <c:idx val="1"/>
          <c:order val="1"/>
          <c:tx>
            <c:strRef>
              <c:f>ｿｰｼｬﾙｷｬﾋﾟﾀﾙ!$C$3</c:f>
              <c:strCache>
                <c:ptCount val="1"/>
                <c:pt idx="0">
                  <c:v>どちらかといえばそう思う</c:v>
                </c:pt>
              </c:strCache>
            </c:strRef>
          </c:tx>
          <c:spPr>
            <a:pattFill prst="pct60"/>
            <a:ln>
              <a:solidFill>
                <a:schemeClr val="tx1"/>
              </a:solidFill>
            </a:ln>
          </c:spPr>
          <c:invertIfNegative val="0"/>
          <c:dLbls>
            <c:spPr>
              <a:solidFill>
                <a:schemeClr val="bg1"/>
              </a:solidFill>
            </c:spPr>
            <c:showLegendKey val="0"/>
            <c:showVal val="1"/>
            <c:showCatName val="0"/>
            <c:showSerName val="0"/>
            <c:showPercent val="0"/>
            <c:showBubbleSize val="0"/>
            <c:showLeaderLines val="0"/>
          </c:dLbls>
          <c:cat>
            <c:strRef>
              <c:f>ｿｰｼｬﾙｷｬﾋﾟﾀﾙ!$A$4:$A$10</c:f>
              <c:strCache>
                <c:ptCount val="7"/>
                <c:pt idx="0">
                  <c:v>総数
(7,031)</c:v>
                </c:pt>
                <c:pt idx="1">
                  <c:v>20-29歳
(630)</c:v>
                </c:pt>
                <c:pt idx="2">
                  <c:v>30-39歳
(1,031)</c:v>
                </c:pt>
                <c:pt idx="3">
                  <c:v>40-49歳
(1,087)</c:v>
                </c:pt>
                <c:pt idx="4">
                  <c:v>50-59歳
(1,126)</c:v>
                </c:pt>
                <c:pt idx="5">
                  <c:v>60-69歳
(1,384)</c:v>
                </c:pt>
                <c:pt idx="6">
                  <c:v>70歳以上
(1,774)</c:v>
                </c:pt>
              </c:strCache>
            </c:strRef>
          </c:cat>
          <c:val>
            <c:numRef>
              <c:f>ｿｰｼｬﾙｷｬﾋﾟﾀﾙ!$C$4:$C$10</c:f>
              <c:numCache>
                <c:formatCode>0.0_ </c:formatCode>
                <c:ptCount val="7"/>
                <c:pt idx="0">
                  <c:v>41.2</c:v>
                </c:pt>
                <c:pt idx="1">
                  <c:v>30.2</c:v>
                </c:pt>
                <c:pt idx="2">
                  <c:v>37.300000000000004</c:v>
                </c:pt>
                <c:pt idx="3">
                  <c:v>41.5</c:v>
                </c:pt>
                <c:pt idx="4">
                  <c:v>42.6</c:v>
                </c:pt>
                <c:pt idx="5">
                  <c:v>44.8</c:v>
                </c:pt>
                <c:pt idx="6">
                  <c:v>43.3</c:v>
                </c:pt>
              </c:numCache>
            </c:numRef>
          </c:val>
        </c:ser>
        <c:ser>
          <c:idx val="2"/>
          <c:order val="2"/>
          <c:tx>
            <c:strRef>
              <c:f>ｿｰｼｬﾙｷｬﾋﾟﾀﾙ!$D$3</c:f>
              <c:strCache>
                <c:ptCount val="1"/>
                <c:pt idx="0">
                  <c:v>どちらともいえない</c:v>
                </c:pt>
              </c:strCache>
            </c:strRef>
          </c:tx>
          <c:spPr>
            <a:pattFill prst="dotGrid"/>
            <a:ln>
              <a:solidFill>
                <a:sysClr val="windowText" lastClr="000000"/>
              </a:solidFill>
            </a:ln>
          </c:spPr>
          <c:invertIfNegative val="0"/>
          <c:dLbls>
            <c:spPr>
              <a:solidFill>
                <a:schemeClr val="bg1"/>
              </a:solidFill>
            </c:spPr>
            <c:showLegendKey val="0"/>
            <c:showVal val="1"/>
            <c:showCatName val="0"/>
            <c:showSerName val="0"/>
            <c:showPercent val="0"/>
            <c:showBubbleSize val="0"/>
            <c:showLeaderLines val="0"/>
          </c:dLbls>
          <c:cat>
            <c:strRef>
              <c:f>ｿｰｼｬﾙｷｬﾋﾟﾀﾙ!$A$4:$A$10</c:f>
              <c:strCache>
                <c:ptCount val="7"/>
                <c:pt idx="0">
                  <c:v>総数
(7,031)</c:v>
                </c:pt>
                <c:pt idx="1">
                  <c:v>20-29歳
(630)</c:v>
                </c:pt>
                <c:pt idx="2">
                  <c:v>30-39歳
(1,031)</c:v>
                </c:pt>
                <c:pt idx="3">
                  <c:v>40-49歳
(1,087)</c:v>
                </c:pt>
                <c:pt idx="4">
                  <c:v>50-59歳
(1,126)</c:v>
                </c:pt>
                <c:pt idx="5">
                  <c:v>60-69歳
(1,384)</c:v>
                </c:pt>
                <c:pt idx="6">
                  <c:v>70歳以上
(1,774)</c:v>
                </c:pt>
              </c:strCache>
            </c:strRef>
          </c:cat>
          <c:val>
            <c:numRef>
              <c:f>ｿｰｼｬﾙｷｬﾋﾟﾀﾙ!$D$4:$D$10</c:f>
              <c:numCache>
                <c:formatCode>0.0_ </c:formatCode>
                <c:ptCount val="7"/>
                <c:pt idx="0">
                  <c:v>34.800000000000004</c:v>
                </c:pt>
                <c:pt idx="1">
                  <c:v>45.1</c:v>
                </c:pt>
                <c:pt idx="2">
                  <c:v>43.1</c:v>
                </c:pt>
                <c:pt idx="3">
                  <c:v>40</c:v>
                </c:pt>
                <c:pt idx="4">
                  <c:v>35.200000000000003</c:v>
                </c:pt>
                <c:pt idx="5">
                  <c:v>32.4</c:v>
                </c:pt>
                <c:pt idx="6">
                  <c:v>24.9</c:v>
                </c:pt>
              </c:numCache>
            </c:numRef>
          </c:val>
        </c:ser>
        <c:ser>
          <c:idx val="3"/>
          <c:order val="3"/>
          <c:tx>
            <c:strRef>
              <c:f>ｿｰｼｬﾙｷｬﾋﾟﾀﾙ!$E$3</c:f>
              <c:strCache>
                <c:ptCount val="1"/>
                <c:pt idx="0">
                  <c:v>どちらかといえばそう思わない</c:v>
                </c:pt>
              </c:strCache>
            </c:strRef>
          </c:tx>
          <c:spPr>
            <a:solidFill>
              <a:schemeClr val="bg1"/>
            </a:solidFill>
            <a:ln>
              <a:solidFill>
                <a:sysClr val="windowText" lastClr="000000"/>
              </a:solidFill>
            </a:ln>
          </c:spPr>
          <c:invertIfNegative val="0"/>
          <c:dLbls>
            <c:showLegendKey val="0"/>
            <c:showVal val="1"/>
            <c:showCatName val="0"/>
            <c:showSerName val="0"/>
            <c:showPercent val="0"/>
            <c:showBubbleSize val="0"/>
            <c:showLeaderLines val="0"/>
          </c:dLbls>
          <c:cat>
            <c:strRef>
              <c:f>ｿｰｼｬﾙｷｬﾋﾟﾀﾙ!$A$4:$A$10</c:f>
              <c:strCache>
                <c:ptCount val="7"/>
                <c:pt idx="0">
                  <c:v>総数
(7,031)</c:v>
                </c:pt>
                <c:pt idx="1">
                  <c:v>20-29歳
(630)</c:v>
                </c:pt>
                <c:pt idx="2">
                  <c:v>30-39歳
(1,031)</c:v>
                </c:pt>
                <c:pt idx="3">
                  <c:v>40-49歳
(1,087)</c:v>
                </c:pt>
                <c:pt idx="4">
                  <c:v>50-59歳
(1,126)</c:v>
                </c:pt>
                <c:pt idx="5">
                  <c:v>60-69歳
(1,384)</c:v>
                </c:pt>
                <c:pt idx="6">
                  <c:v>70歳以上
(1,774)</c:v>
                </c:pt>
              </c:strCache>
            </c:strRef>
          </c:cat>
          <c:val>
            <c:numRef>
              <c:f>ｿｰｼｬﾙｷｬﾋﾟﾀﾙ!$E$4:$E$10</c:f>
              <c:numCache>
                <c:formatCode>0.0_ </c:formatCode>
                <c:ptCount val="7"/>
                <c:pt idx="0">
                  <c:v>9.1</c:v>
                </c:pt>
                <c:pt idx="1">
                  <c:v>10.8</c:v>
                </c:pt>
                <c:pt idx="2">
                  <c:v>9</c:v>
                </c:pt>
                <c:pt idx="3">
                  <c:v>8</c:v>
                </c:pt>
                <c:pt idx="4">
                  <c:v>9.9</c:v>
                </c:pt>
                <c:pt idx="5">
                  <c:v>11.4</c:v>
                </c:pt>
                <c:pt idx="6">
                  <c:v>7</c:v>
                </c:pt>
              </c:numCache>
            </c:numRef>
          </c:val>
        </c:ser>
        <c:ser>
          <c:idx val="4"/>
          <c:order val="4"/>
          <c:tx>
            <c:strRef>
              <c:f>ｿｰｼｬﾙｷｬﾋﾟﾀﾙ!$F$3</c:f>
              <c:strCache>
                <c:ptCount val="1"/>
                <c:pt idx="0">
                  <c:v>全くそう思わない</c:v>
                </c:pt>
              </c:strCache>
            </c:strRef>
          </c:tx>
          <c:spPr>
            <a:pattFill prst="pct5"/>
            <a:ln>
              <a:solidFill>
                <a:sysClr val="windowText" lastClr="000000"/>
              </a:solidFill>
            </a:ln>
          </c:spPr>
          <c:invertIfNegative val="0"/>
          <c:dLbls>
            <c:showLegendKey val="0"/>
            <c:showVal val="1"/>
            <c:showCatName val="0"/>
            <c:showSerName val="0"/>
            <c:showPercent val="0"/>
            <c:showBubbleSize val="0"/>
            <c:showLeaderLines val="0"/>
          </c:dLbls>
          <c:cat>
            <c:strRef>
              <c:f>ｿｰｼｬﾙｷｬﾋﾟﾀﾙ!$A$4:$A$10</c:f>
              <c:strCache>
                <c:ptCount val="7"/>
                <c:pt idx="0">
                  <c:v>総数
(7,031)</c:v>
                </c:pt>
                <c:pt idx="1">
                  <c:v>20-29歳
(630)</c:v>
                </c:pt>
                <c:pt idx="2">
                  <c:v>30-39歳
(1,031)</c:v>
                </c:pt>
                <c:pt idx="3">
                  <c:v>40-49歳
(1,087)</c:v>
                </c:pt>
                <c:pt idx="4">
                  <c:v>50-59歳
(1,126)</c:v>
                </c:pt>
                <c:pt idx="5">
                  <c:v>60-69歳
(1,384)</c:v>
                </c:pt>
                <c:pt idx="6">
                  <c:v>70歳以上
(1,774)</c:v>
                </c:pt>
              </c:strCache>
            </c:strRef>
          </c:cat>
          <c:val>
            <c:numRef>
              <c:f>ｿｰｼｬﾙｷｬﾋﾟﾀﾙ!$F$4:$F$10</c:f>
              <c:numCache>
                <c:formatCode>0.0_ </c:formatCode>
                <c:ptCount val="7"/>
                <c:pt idx="0">
                  <c:v>5.7</c:v>
                </c:pt>
                <c:pt idx="1">
                  <c:v>10.200000000000001</c:v>
                </c:pt>
                <c:pt idx="2">
                  <c:v>7.3</c:v>
                </c:pt>
                <c:pt idx="3">
                  <c:v>6.3</c:v>
                </c:pt>
                <c:pt idx="4">
                  <c:v>5.2</c:v>
                </c:pt>
                <c:pt idx="5">
                  <c:v>4.0999999999999996</c:v>
                </c:pt>
                <c:pt idx="6">
                  <c:v>4.3</c:v>
                </c:pt>
              </c:numCache>
            </c:numRef>
          </c:val>
        </c:ser>
        <c:dLbls>
          <c:showLegendKey val="0"/>
          <c:showVal val="0"/>
          <c:showCatName val="0"/>
          <c:showSerName val="0"/>
          <c:showPercent val="0"/>
          <c:showBubbleSize val="0"/>
        </c:dLbls>
        <c:gapWidth val="50"/>
        <c:overlap val="100"/>
        <c:axId val="99964800"/>
        <c:axId val="99966336"/>
      </c:barChart>
      <c:catAx>
        <c:axId val="99964800"/>
        <c:scaling>
          <c:orientation val="minMax"/>
        </c:scaling>
        <c:delete val="0"/>
        <c:axPos val="b"/>
        <c:numFmt formatCode="General" sourceLinked="1"/>
        <c:majorTickMark val="out"/>
        <c:minorTickMark val="none"/>
        <c:tickLblPos val="nextTo"/>
        <c:crossAx val="99966336"/>
        <c:crosses val="autoZero"/>
        <c:auto val="1"/>
        <c:lblAlgn val="ctr"/>
        <c:lblOffset val="100"/>
        <c:noMultiLvlLbl val="0"/>
      </c:catAx>
      <c:valAx>
        <c:axId val="99966336"/>
        <c:scaling>
          <c:orientation val="minMax"/>
          <c:max val="100"/>
        </c:scaling>
        <c:delete val="0"/>
        <c:axPos val="l"/>
        <c:majorGridlines/>
        <c:numFmt formatCode="#,##0_);\(#,##0\)" sourceLinked="0"/>
        <c:majorTickMark val="out"/>
        <c:minorTickMark val="none"/>
        <c:tickLblPos val="nextTo"/>
        <c:crossAx val="99964800"/>
        <c:crosses val="autoZero"/>
        <c:crossBetween val="between"/>
        <c:majorUnit val="20"/>
      </c:valAx>
      <c:spPr>
        <a:ln>
          <a:solidFill>
            <a:schemeClr val="tx1">
              <a:lumMod val="50000"/>
              <a:lumOff val="50000"/>
            </a:schemeClr>
          </a:solidFill>
        </a:ln>
      </c:spPr>
    </c:plotArea>
    <c:legend>
      <c:legendPos val="r"/>
      <c:layout>
        <c:manualLayout>
          <c:xMode val="edge"/>
          <c:yMode val="edge"/>
          <c:x val="0.74838194009482106"/>
          <c:y val="0.3412918412831491"/>
          <c:w val="0.24308309072515427"/>
          <c:h val="0.28730971626887625"/>
        </c:manualLayout>
      </c:layout>
      <c:overlay val="0"/>
      <c:txPr>
        <a:bodyPr/>
        <a:lstStyle/>
        <a:p>
          <a:pPr>
            <a:defRPr sz="1200"/>
          </a:pPr>
          <a:endParaRPr lang="ja-JP"/>
        </a:p>
      </c:txPr>
    </c:legend>
    <c:plotVisOnly val="1"/>
    <c:dispBlanksAs val="gap"/>
    <c:showDLblsOverMax val="0"/>
  </c:chart>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339566101502566E-2"/>
          <c:y val="4.0559943346379183E-2"/>
          <c:w val="0.86555870142537583"/>
          <c:h val="0.79646810357022502"/>
        </c:manualLayout>
      </c:layout>
      <c:lineChart>
        <c:grouping val="standard"/>
        <c:varyColors val="0"/>
        <c:ser>
          <c:idx val="0"/>
          <c:order val="0"/>
          <c:tx>
            <c:strRef>
              <c:f>'図15-3 肥満＆やせ（年次）'!$A$3</c:f>
              <c:strCache>
                <c:ptCount val="1"/>
                <c:pt idx="0">
                  <c:v>男性：20-60歳代（肥満）</c:v>
                </c:pt>
              </c:strCache>
            </c:strRef>
          </c:tx>
          <c:spPr>
            <a:ln w="38100"/>
          </c:spPr>
          <c:marker>
            <c:symbol val="circle"/>
            <c:size val="9"/>
          </c:marker>
          <c:dLbls>
            <c:dLbl>
              <c:idx val="0"/>
              <c:layout>
                <c:manualLayout>
                  <c:x val="-1.7590149516270941E-3"/>
                  <c:y val="3.1226076120545641E-2"/>
                </c:manualLayout>
              </c:layout>
              <c:dLblPos val="b"/>
              <c:showLegendKey val="0"/>
              <c:showVal val="1"/>
              <c:showCatName val="0"/>
              <c:showSerName val="0"/>
              <c:showPercent val="0"/>
              <c:showBubbleSize val="0"/>
            </c:dLbl>
            <c:dLbl>
              <c:idx val="1"/>
              <c:layout>
                <c:manualLayout>
                  <c:x val="0"/>
                  <c:y val="0.10219443093996752"/>
                </c:manualLayout>
              </c:layout>
              <c:dLblPos val="t"/>
              <c:showLegendKey val="0"/>
              <c:showVal val="1"/>
              <c:showCatName val="0"/>
              <c:showSerName val="0"/>
              <c:showPercent val="0"/>
              <c:showBubbleSize val="0"/>
            </c:dLbl>
            <c:dLbl>
              <c:idx val="2"/>
              <c:layout>
                <c:manualLayout>
                  <c:x val="2.6385224274406351E-2"/>
                  <c:y val="7.0968354819422014E-2"/>
                </c:manualLayout>
              </c:layout>
              <c:dLblPos val="t"/>
              <c:showLegendKey val="0"/>
              <c:showVal val="1"/>
              <c:showCatName val="0"/>
              <c:showSerName val="0"/>
              <c:showPercent val="0"/>
              <c:showBubbleSize val="0"/>
            </c:dLbl>
            <c:txPr>
              <a:bodyPr/>
              <a:lstStyle/>
              <a:p>
                <a:pPr>
                  <a:defRPr sz="1400" b="1">
                    <a:solidFill>
                      <a:srgbClr val="0070C0"/>
                    </a:solidFill>
                  </a:defRPr>
                </a:pPr>
                <a:endParaRPr lang="ja-JP"/>
              </a:p>
            </c:txPr>
            <c:dLblPos val="t"/>
            <c:showLegendKey val="0"/>
            <c:showVal val="1"/>
            <c:showCatName val="0"/>
            <c:showSerName val="0"/>
            <c:showPercent val="0"/>
            <c:showBubbleSize val="0"/>
            <c:showLeaderLines val="0"/>
          </c:dLbls>
          <c:cat>
            <c:strRef>
              <c:f>'図15-3 肥満＆やせ（年次）'!$B$2:$R$2</c:f>
              <c:strCache>
                <c:ptCount val="17"/>
                <c:pt idx="0">
                  <c:v>平成
7年</c:v>
                </c:pt>
                <c:pt idx="1">
                  <c:v>8年</c:v>
                </c:pt>
                <c:pt idx="2">
                  <c:v>9年</c:v>
                </c:pt>
                <c:pt idx="3">
                  <c:v>10年</c:v>
                </c:pt>
                <c:pt idx="4">
                  <c:v>11年</c:v>
                </c:pt>
                <c:pt idx="5">
                  <c:v>12年</c:v>
                </c:pt>
                <c:pt idx="6">
                  <c:v>13年</c:v>
                </c:pt>
                <c:pt idx="7">
                  <c:v>14年</c:v>
                </c:pt>
                <c:pt idx="8">
                  <c:v>15年</c:v>
                </c:pt>
                <c:pt idx="9">
                  <c:v>16年</c:v>
                </c:pt>
                <c:pt idx="10">
                  <c:v>17年</c:v>
                </c:pt>
                <c:pt idx="11">
                  <c:v>18年</c:v>
                </c:pt>
                <c:pt idx="12">
                  <c:v>19年</c:v>
                </c:pt>
                <c:pt idx="13">
                  <c:v>20年</c:v>
                </c:pt>
                <c:pt idx="14">
                  <c:v>21年</c:v>
                </c:pt>
                <c:pt idx="15">
                  <c:v>22年</c:v>
                </c:pt>
                <c:pt idx="16">
                  <c:v>23年</c:v>
                </c:pt>
              </c:strCache>
            </c:strRef>
          </c:cat>
          <c:val>
            <c:numRef>
              <c:f>'図15-3 肥満＆やせ（年次）'!$B$3:$R$3</c:f>
              <c:numCache>
                <c:formatCode>0.0_ </c:formatCode>
                <c:ptCount val="17"/>
                <c:pt idx="0">
                  <c:v>24.8</c:v>
                </c:pt>
                <c:pt idx="1">
                  <c:v>24</c:v>
                </c:pt>
                <c:pt idx="2">
                  <c:v>24.3</c:v>
                </c:pt>
                <c:pt idx="3">
                  <c:v>27.4</c:v>
                </c:pt>
                <c:pt idx="4">
                  <c:v>26.6</c:v>
                </c:pt>
                <c:pt idx="5">
                  <c:v>27.6</c:v>
                </c:pt>
                <c:pt idx="6">
                  <c:v>29.3</c:v>
                </c:pt>
                <c:pt idx="7">
                  <c:v>29.4</c:v>
                </c:pt>
                <c:pt idx="8">
                  <c:v>29.5</c:v>
                </c:pt>
                <c:pt idx="9">
                  <c:v>29</c:v>
                </c:pt>
                <c:pt idx="10">
                  <c:v>29.3</c:v>
                </c:pt>
                <c:pt idx="11">
                  <c:v>31.6</c:v>
                </c:pt>
                <c:pt idx="12">
                  <c:v>31.2</c:v>
                </c:pt>
                <c:pt idx="13">
                  <c:v>29.6</c:v>
                </c:pt>
                <c:pt idx="14">
                  <c:v>31.7</c:v>
                </c:pt>
                <c:pt idx="15">
                  <c:v>31.2</c:v>
                </c:pt>
                <c:pt idx="16">
                  <c:v>31.7</c:v>
                </c:pt>
              </c:numCache>
            </c:numRef>
          </c:val>
          <c:smooth val="0"/>
        </c:ser>
        <c:ser>
          <c:idx val="1"/>
          <c:order val="1"/>
          <c:tx>
            <c:strRef>
              <c:f>'図15-3 肥満＆やせ（年次）'!$A$4</c:f>
              <c:strCache>
                <c:ptCount val="1"/>
                <c:pt idx="0">
                  <c:v>女性：40-60歳代（肥満）</c:v>
                </c:pt>
              </c:strCache>
            </c:strRef>
          </c:tx>
          <c:spPr>
            <a:ln w="38100">
              <a:solidFill>
                <a:srgbClr val="C00000"/>
              </a:solidFill>
            </a:ln>
          </c:spPr>
          <c:marker>
            <c:symbol val="square"/>
            <c:size val="9"/>
            <c:spPr>
              <a:solidFill>
                <a:srgbClr val="C00000"/>
              </a:solidFill>
            </c:spPr>
          </c:marker>
          <c:dLbls>
            <c:dLbl>
              <c:idx val="4"/>
              <c:dLblPos val="b"/>
              <c:showLegendKey val="0"/>
              <c:showVal val="1"/>
              <c:showCatName val="0"/>
              <c:showSerName val="0"/>
              <c:showPercent val="0"/>
              <c:showBubbleSize val="0"/>
            </c:dLbl>
            <c:dLbl>
              <c:idx val="13"/>
              <c:dLblPos val="b"/>
              <c:showLegendKey val="0"/>
              <c:showVal val="1"/>
              <c:showCatName val="0"/>
              <c:showSerName val="0"/>
              <c:showPercent val="0"/>
              <c:showBubbleSize val="0"/>
            </c:dLbl>
            <c:dLbl>
              <c:idx val="14"/>
              <c:dLblPos val="b"/>
              <c:showLegendKey val="0"/>
              <c:showVal val="1"/>
              <c:showCatName val="0"/>
              <c:showSerName val="0"/>
              <c:showPercent val="0"/>
              <c:showBubbleSize val="0"/>
            </c:dLbl>
            <c:txPr>
              <a:bodyPr/>
              <a:lstStyle/>
              <a:p>
                <a:pPr>
                  <a:defRPr sz="1400" b="1">
                    <a:solidFill>
                      <a:srgbClr val="C00000"/>
                    </a:solidFill>
                  </a:defRPr>
                </a:pPr>
                <a:endParaRPr lang="ja-JP"/>
              </a:p>
            </c:txPr>
            <c:dLblPos val="t"/>
            <c:showLegendKey val="0"/>
            <c:showVal val="1"/>
            <c:showCatName val="0"/>
            <c:showSerName val="0"/>
            <c:showPercent val="0"/>
            <c:showBubbleSize val="0"/>
            <c:showLeaderLines val="0"/>
          </c:dLbls>
          <c:cat>
            <c:strRef>
              <c:f>'図15-3 肥満＆やせ（年次）'!$B$2:$R$2</c:f>
              <c:strCache>
                <c:ptCount val="17"/>
                <c:pt idx="0">
                  <c:v>平成
7年</c:v>
                </c:pt>
                <c:pt idx="1">
                  <c:v>8年</c:v>
                </c:pt>
                <c:pt idx="2">
                  <c:v>9年</c:v>
                </c:pt>
                <c:pt idx="3">
                  <c:v>10年</c:v>
                </c:pt>
                <c:pt idx="4">
                  <c:v>11年</c:v>
                </c:pt>
                <c:pt idx="5">
                  <c:v>12年</c:v>
                </c:pt>
                <c:pt idx="6">
                  <c:v>13年</c:v>
                </c:pt>
                <c:pt idx="7">
                  <c:v>14年</c:v>
                </c:pt>
                <c:pt idx="8">
                  <c:v>15年</c:v>
                </c:pt>
                <c:pt idx="9">
                  <c:v>16年</c:v>
                </c:pt>
                <c:pt idx="10">
                  <c:v>17年</c:v>
                </c:pt>
                <c:pt idx="11">
                  <c:v>18年</c:v>
                </c:pt>
                <c:pt idx="12">
                  <c:v>19年</c:v>
                </c:pt>
                <c:pt idx="13">
                  <c:v>20年</c:v>
                </c:pt>
                <c:pt idx="14">
                  <c:v>21年</c:v>
                </c:pt>
                <c:pt idx="15">
                  <c:v>22年</c:v>
                </c:pt>
                <c:pt idx="16">
                  <c:v>23年</c:v>
                </c:pt>
              </c:strCache>
            </c:strRef>
          </c:cat>
          <c:val>
            <c:numRef>
              <c:f>'図15-3 肥満＆やせ（年次）'!$B$4:$R$4</c:f>
              <c:numCache>
                <c:formatCode>0.0_ </c:formatCode>
                <c:ptCount val="17"/>
                <c:pt idx="0">
                  <c:v>26</c:v>
                </c:pt>
                <c:pt idx="1">
                  <c:v>25.2</c:v>
                </c:pt>
                <c:pt idx="2">
                  <c:v>25.2</c:v>
                </c:pt>
                <c:pt idx="3">
                  <c:v>25.3</c:v>
                </c:pt>
                <c:pt idx="4">
                  <c:v>25.5</c:v>
                </c:pt>
                <c:pt idx="5">
                  <c:v>24.9</c:v>
                </c:pt>
                <c:pt idx="6">
                  <c:v>24.5</c:v>
                </c:pt>
                <c:pt idx="7">
                  <c:v>26.4</c:v>
                </c:pt>
                <c:pt idx="8">
                  <c:v>25</c:v>
                </c:pt>
                <c:pt idx="9">
                  <c:v>24.6</c:v>
                </c:pt>
                <c:pt idx="10">
                  <c:v>24.6</c:v>
                </c:pt>
                <c:pt idx="11">
                  <c:v>24.1</c:v>
                </c:pt>
                <c:pt idx="12">
                  <c:v>23</c:v>
                </c:pt>
                <c:pt idx="13">
                  <c:v>21.7</c:v>
                </c:pt>
                <c:pt idx="14">
                  <c:v>21.8</c:v>
                </c:pt>
                <c:pt idx="15">
                  <c:v>22.2</c:v>
                </c:pt>
                <c:pt idx="16">
                  <c:v>23</c:v>
                </c:pt>
              </c:numCache>
            </c:numRef>
          </c:val>
          <c:smooth val="0"/>
        </c:ser>
        <c:ser>
          <c:idx val="2"/>
          <c:order val="2"/>
          <c:tx>
            <c:strRef>
              <c:f>'図15-3 肥満＆やせ（年次）'!$A$5</c:f>
              <c:strCache>
                <c:ptCount val="1"/>
                <c:pt idx="0">
                  <c:v>女性：20歳代（やせ）</c:v>
                </c:pt>
              </c:strCache>
            </c:strRef>
          </c:tx>
          <c:spPr>
            <a:ln w="41275">
              <a:solidFill>
                <a:schemeClr val="accent6">
                  <a:lumMod val="75000"/>
                </a:schemeClr>
              </a:solidFill>
              <a:prstDash val="sysDot"/>
            </a:ln>
          </c:spPr>
          <c:marker>
            <c:symbol val="triangle"/>
            <c:size val="12"/>
            <c:spPr>
              <a:solidFill>
                <a:schemeClr val="accent6">
                  <a:lumMod val="75000"/>
                </a:schemeClr>
              </a:solidFill>
              <a:ln>
                <a:solidFill>
                  <a:srgbClr val="C0504D">
                    <a:shade val="95000"/>
                    <a:satMod val="105000"/>
                  </a:srgbClr>
                </a:solidFill>
              </a:ln>
            </c:spPr>
          </c:marker>
          <c:dPt>
            <c:idx val="16"/>
            <c:marker>
              <c:spPr>
                <a:solidFill>
                  <a:schemeClr val="bg1"/>
                </a:solidFill>
                <a:ln>
                  <a:solidFill>
                    <a:srgbClr val="C0504D">
                      <a:shade val="95000"/>
                      <a:satMod val="105000"/>
                    </a:srgbClr>
                  </a:solidFill>
                </a:ln>
              </c:spPr>
            </c:marker>
            <c:bubble3D val="0"/>
          </c:dPt>
          <c:dLbls>
            <c:dLbl>
              <c:idx val="1"/>
              <c:layout>
                <c:manualLayout>
                  <c:x val="0"/>
                  <c:y val="5.1097215469983762E-2"/>
                </c:manualLayout>
              </c:layout>
              <c:dLblPos val="b"/>
              <c:showLegendKey val="0"/>
              <c:showVal val="1"/>
              <c:showCatName val="0"/>
              <c:showSerName val="0"/>
              <c:showPercent val="0"/>
              <c:showBubbleSize val="0"/>
            </c:dLbl>
            <c:dLbl>
              <c:idx val="13"/>
              <c:dLblPos val="t"/>
              <c:showLegendKey val="0"/>
              <c:showVal val="1"/>
              <c:showCatName val="0"/>
              <c:showSerName val="0"/>
              <c:showPercent val="0"/>
              <c:showBubbleSize val="0"/>
            </c:dLbl>
            <c:dLbl>
              <c:idx val="14"/>
              <c:dLblPos val="t"/>
              <c:showLegendKey val="0"/>
              <c:showVal val="1"/>
              <c:showCatName val="0"/>
              <c:showSerName val="0"/>
              <c:showPercent val="0"/>
              <c:showBubbleSize val="0"/>
            </c:dLbl>
            <c:dLbl>
              <c:idx val="15"/>
              <c:layout>
                <c:manualLayout>
                  <c:x val="-3.4804894382095025E-2"/>
                  <c:y val="-5.4816790686587721E-2"/>
                </c:manualLayout>
              </c:layout>
              <c:dLblPos val="r"/>
              <c:showLegendKey val="0"/>
              <c:showVal val="1"/>
              <c:showCatName val="0"/>
              <c:showSerName val="0"/>
              <c:showPercent val="0"/>
              <c:showBubbleSize val="0"/>
            </c:dLbl>
            <c:txPr>
              <a:bodyPr/>
              <a:lstStyle/>
              <a:p>
                <a:pPr>
                  <a:defRPr sz="1400">
                    <a:solidFill>
                      <a:schemeClr val="accent6">
                        <a:lumMod val="75000"/>
                      </a:schemeClr>
                    </a:solidFill>
                  </a:defRPr>
                </a:pPr>
                <a:endParaRPr lang="ja-JP"/>
              </a:p>
            </c:txPr>
            <c:dLblPos val="b"/>
            <c:showLegendKey val="0"/>
            <c:showVal val="1"/>
            <c:showCatName val="0"/>
            <c:showSerName val="0"/>
            <c:showPercent val="0"/>
            <c:showBubbleSize val="0"/>
            <c:showLeaderLines val="0"/>
          </c:dLbls>
          <c:cat>
            <c:strRef>
              <c:f>'図15-3 肥満＆やせ（年次）'!$B$2:$R$2</c:f>
              <c:strCache>
                <c:ptCount val="17"/>
                <c:pt idx="0">
                  <c:v>平成
7年</c:v>
                </c:pt>
                <c:pt idx="1">
                  <c:v>8年</c:v>
                </c:pt>
                <c:pt idx="2">
                  <c:v>9年</c:v>
                </c:pt>
                <c:pt idx="3">
                  <c:v>10年</c:v>
                </c:pt>
                <c:pt idx="4">
                  <c:v>11年</c:v>
                </c:pt>
                <c:pt idx="5">
                  <c:v>12年</c:v>
                </c:pt>
                <c:pt idx="6">
                  <c:v>13年</c:v>
                </c:pt>
                <c:pt idx="7">
                  <c:v>14年</c:v>
                </c:pt>
                <c:pt idx="8">
                  <c:v>15年</c:v>
                </c:pt>
                <c:pt idx="9">
                  <c:v>16年</c:v>
                </c:pt>
                <c:pt idx="10">
                  <c:v>17年</c:v>
                </c:pt>
                <c:pt idx="11">
                  <c:v>18年</c:v>
                </c:pt>
                <c:pt idx="12">
                  <c:v>19年</c:v>
                </c:pt>
                <c:pt idx="13">
                  <c:v>20年</c:v>
                </c:pt>
                <c:pt idx="14">
                  <c:v>21年</c:v>
                </c:pt>
                <c:pt idx="15">
                  <c:v>22年</c:v>
                </c:pt>
                <c:pt idx="16">
                  <c:v>23年</c:v>
                </c:pt>
              </c:strCache>
            </c:strRef>
          </c:cat>
          <c:val>
            <c:numRef>
              <c:f>'図15-3 肥満＆やせ（年次）'!$B$5:$R$5</c:f>
              <c:numCache>
                <c:formatCode>0.0_ </c:formatCode>
                <c:ptCount val="17"/>
                <c:pt idx="0">
                  <c:v>25.3</c:v>
                </c:pt>
                <c:pt idx="1">
                  <c:v>23.9</c:v>
                </c:pt>
                <c:pt idx="2">
                  <c:v>22.4</c:v>
                </c:pt>
                <c:pt idx="3">
                  <c:v>22.9</c:v>
                </c:pt>
                <c:pt idx="4">
                  <c:v>23.1</c:v>
                </c:pt>
                <c:pt idx="5">
                  <c:v>22.9</c:v>
                </c:pt>
                <c:pt idx="6">
                  <c:v>23.9</c:v>
                </c:pt>
                <c:pt idx="7">
                  <c:v>23.6</c:v>
                </c:pt>
                <c:pt idx="8">
                  <c:v>23.9</c:v>
                </c:pt>
                <c:pt idx="9">
                  <c:v>22.5</c:v>
                </c:pt>
                <c:pt idx="10">
                  <c:v>21.9</c:v>
                </c:pt>
                <c:pt idx="11">
                  <c:v>23.1</c:v>
                </c:pt>
                <c:pt idx="12">
                  <c:v>23.1</c:v>
                </c:pt>
                <c:pt idx="13">
                  <c:v>23.3</c:v>
                </c:pt>
                <c:pt idx="14">
                  <c:v>24.6</c:v>
                </c:pt>
                <c:pt idx="15">
                  <c:v>24.4</c:v>
                </c:pt>
                <c:pt idx="16">
                  <c:v>21.9</c:v>
                </c:pt>
              </c:numCache>
            </c:numRef>
          </c:val>
          <c:smooth val="0"/>
        </c:ser>
        <c:dLbls>
          <c:showLegendKey val="0"/>
          <c:showVal val="0"/>
          <c:showCatName val="0"/>
          <c:showSerName val="0"/>
          <c:showPercent val="0"/>
          <c:showBubbleSize val="0"/>
        </c:dLbls>
        <c:marker val="1"/>
        <c:smooth val="0"/>
        <c:axId val="99739136"/>
        <c:axId val="99740672"/>
      </c:lineChart>
      <c:catAx>
        <c:axId val="99739136"/>
        <c:scaling>
          <c:orientation val="minMax"/>
        </c:scaling>
        <c:delete val="0"/>
        <c:axPos val="b"/>
        <c:numFmt formatCode="General" sourceLinked="1"/>
        <c:majorTickMark val="out"/>
        <c:minorTickMark val="none"/>
        <c:tickLblPos val="nextTo"/>
        <c:spPr>
          <a:ln>
            <a:solidFill>
              <a:sysClr val="windowText" lastClr="000000"/>
            </a:solidFill>
          </a:ln>
        </c:spPr>
        <c:txPr>
          <a:bodyPr/>
          <a:lstStyle/>
          <a:p>
            <a:pPr>
              <a:defRPr sz="1200"/>
            </a:pPr>
            <a:endParaRPr lang="ja-JP"/>
          </a:p>
        </c:txPr>
        <c:crossAx val="99740672"/>
        <c:crosses val="autoZero"/>
        <c:auto val="1"/>
        <c:lblAlgn val="ctr"/>
        <c:lblOffset val="100"/>
        <c:noMultiLvlLbl val="0"/>
      </c:catAx>
      <c:valAx>
        <c:axId val="99740672"/>
        <c:scaling>
          <c:orientation val="minMax"/>
          <c:max val="35"/>
          <c:min val="15"/>
        </c:scaling>
        <c:delete val="0"/>
        <c:axPos val="l"/>
        <c:majorGridlines/>
        <c:numFmt formatCode="0" sourceLinked="0"/>
        <c:majorTickMark val="none"/>
        <c:minorTickMark val="none"/>
        <c:tickLblPos val="nextTo"/>
        <c:spPr>
          <a:ln>
            <a:solidFill>
              <a:schemeClr val="tx1"/>
            </a:solidFill>
          </a:ln>
        </c:spPr>
        <c:crossAx val="99739136"/>
        <c:crosses val="autoZero"/>
        <c:crossBetween val="between"/>
        <c:majorUnit val="5"/>
      </c:valAx>
      <c:spPr>
        <a:ln>
          <a:solidFill>
            <a:schemeClr val="tx1"/>
          </a:solidFill>
        </a:ln>
      </c:spPr>
    </c:plotArea>
    <c:plotVisOnly val="1"/>
    <c:dispBlanksAs val="gap"/>
    <c:showDLblsOverMax val="0"/>
  </c:chart>
  <c:spPr>
    <a:ln>
      <a:noFill/>
    </a:ln>
  </c:spPr>
  <c:txPr>
    <a:bodyPr/>
    <a:lstStyle/>
    <a:p>
      <a:pPr>
        <a:defRPr sz="1600"/>
      </a:pPr>
      <a:endParaRPr lang="ja-JP"/>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5803D5-EA45-40A3-9564-FF05EE24B0F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kumimoji="1" lang="ja-JP" altLang="en-US"/>
        </a:p>
      </dgm:t>
    </dgm:pt>
    <dgm:pt modelId="{C4DE0261-9A5E-487E-B1CC-5B4182A1C6D4}">
      <dgm:prSet phldrT="[テキスト]" custT="1"/>
      <dgm:spPr/>
      <dgm:t>
        <a:bodyPr/>
        <a:lstStyle/>
        <a:p>
          <a:pPr algn="l"/>
          <a:r>
            <a:rPr kumimoji="1" lang="en-US" altLang="ja-JP" sz="2400" dirty="0" smtClean="0"/>
            <a:t>A</a:t>
          </a:r>
          <a:r>
            <a:rPr kumimoji="1" lang="ja-JP" altLang="en-US" sz="2400" dirty="0" smtClean="0"/>
            <a:t>　目標に達した</a:t>
          </a:r>
          <a:endParaRPr kumimoji="1" lang="ja-JP" altLang="en-US" sz="2400" dirty="0"/>
        </a:p>
      </dgm:t>
    </dgm:pt>
    <dgm:pt modelId="{9CA26123-0318-476A-86BE-F02979B9D82A}" type="parTrans" cxnId="{B19EEFB3-7B20-4123-9306-E09482512C25}">
      <dgm:prSet/>
      <dgm:spPr/>
      <dgm:t>
        <a:bodyPr/>
        <a:lstStyle/>
        <a:p>
          <a:endParaRPr kumimoji="1" lang="ja-JP" altLang="en-US" sz="1600"/>
        </a:p>
      </dgm:t>
    </dgm:pt>
    <dgm:pt modelId="{26F975E9-9A74-4375-857E-EC8F6F053E1D}" type="sibTrans" cxnId="{B19EEFB3-7B20-4123-9306-E09482512C25}">
      <dgm:prSet/>
      <dgm:spPr/>
      <dgm:t>
        <a:bodyPr/>
        <a:lstStyle/>
        <a:p>
          <a:endParaRPr kumimoji="1" lang="ja-JP" altLang="en-US" sz="1600"/>
        </a:p>
      </dgm:t>
    </dgm:pt>
    <dgm:pt modelId="{F3046D88-24D1-4D6F-B786-C2640E2AA919}">
      <dgm:prSet phldrT="[テキスト]" custT="1"/>
      <dgm:spPr/>
      <dgm:t>
        <a:bodyPr/>
        <a:lstStyle/>
        <a:p>
          <a:r>
            <a:rPr lang="ja-JP" altLang="en-US" sz="2000" b="1" dirty="0" smtClean="0">
              <a:latin typeface="+mn-ea"/>
              <a:ea typeface="+mn-ea"/>
            </a:rPr>
            <a:t>メタボリックシンドロームを認知している国民の割合の増加</a:t>
          </a:r>
          <a:endParaRPr kumimoji="1" lang="ja-JP" altLang="en-US" sz="2000" b="1" dirty="0">
            <a:latin typeface="+mn-ea"/>
            <a:ea typeface="+mn-ea"/>
          </a:endParaRPr>
        </a:p>
      </dgm:t>
    </dgm:pt>
    <dgm:pt modelId="{A145A0BC-A1AC-4F3C-94E0-D8C30AA77E65}" type="parTrans" cxnId="{96D0DD39-6F5C-4076-9EFC-BE8A3FBAB8CC}">
      <dgm:prSet/>
      <dgm:spPr/>
      <dgm:t>
        <a:bodyPr/>
        <a:lstStyle/>
        <a:p>
          <a:endParaRPr kumimoji="1" lang="ja-JP" altLang="en-US" sz="1600"/>
        </a:p>
      </dgm:t>
    </dgm:pt>
    <dgm:pt modelId="{1F0D0E3E-AB57-4AF9-B24D-24646E8A3505}" type="sibTrans" cxnId="{96D0DD39-6F5C-4076-9EFC-BE8A3FBAB8CC}">
      <dgm:prSet/>
      <dgm:spPr/>
      <dgm:t>
        <a:bodyPr/>
        <a:lstStyle/>
        <a:p>
          <a:endParaRPr kumimoji="1" lang="ja-JP" altLang="en-US" sz="1600"/>
        </a:p>
      </dgm:t>
    </dgm:pt>
    <dgm:pt modelId="{F33F2EAC-890C-4C17-B537-300B64B4A4DE}">
      <dgm:prSet phldrT="[テキスト]" custT="1"/>
      <dgm:spPr/>
      <dgm:t>
        <a:bodyPr/>
        <a:lstStyle/>
        <a:p>
          <a:r>
            <a:rPr kumimoji="1" lang="en-US" altLang="ja-JP" sz="2000" b="1" dirty="0" smtClean="0"/>
            <a:t>B</a:t>
          </a:r>
          <a:r>
            <a:rPr kumimoji="1" lang="ja-JP" altLang="en-US" sz="2000" b="1" dirty="0" smtClean="0"/>
            <a:t>　</a:t>
          </a:r>
          <a:r>
            <a:rPr lang="ja-JP" altLang="en-US" sz="2000" b="1" dirty="0" smtClean="0">
              <a:latin typeface="+mn-ea"/>
              <a:ea typeface="+mn-ea"/>
            </a:rPr>
            <a:t>目標値に達していないが改善傾向</a:t>
          </a:r>
          <a:endParaRPr kumimoji="1" lang="ja-JP" altLang="en-US" sz="2400" b="1" dirty="0"/>
        </a:p>
      </dgm:t>
    </dgm:pt>
    <dgm:pt modelId="{81374E51-B67B-4732-A664-0C15CC82F301}" type="parTrans" cxnId="{9C8B8440-EE98-4EC4-AFA0-75791266D1E5}">
      <dgm:prSet/>
      <dgm:spPr/>
      <dgm:t>
        <a:bodyPr/>
        <a:lstStyle/>
        <a:p>
          <a:endParaRPr kumimoji="1" lang="ja-JP" altLang="en-US" sz="1600"/>
        </a:p>
      </dgm:t>
    </dgm:pt>
    <dgm:pt modelId="{D2D5425B-EBCE-4586-82AF-AC62227A8233}" type="sibTrans" cxnId="{9C8B8440-EE98-4EC4-AFA0-75791266D1E5}">
      <dgm:prSet/>
      <dgm:spPr/>
      <dgm:t>
        <a:bodyPr/>
        <a:lstStyle/>
        <a:p>
          <a:endParaRPr kumimoji="1" lang="ja-JP" altLang="en-US" sz="1600"/>
        </a:p>
      </dgm:t>
    </dgm:pt>
    <dgm:pt modelId="{D39E1833-E1EB-4745-B348-6CAD7C4B54BC}">
      <dgm:prSet phldrT="[テキスト]" custT="1"/>
      <dgm:spPr/>
      <dgm:t>
        <a:bodyPr/>
        <a:lstStyle/>
        <a:p>
          <a:r>
            <a:rPr lang="ja-JP" altLang="en-US" sz="2000" b="1" dirty="0" smtClean="0">
              <a:latin typeface="+mn-ea"/>
              <a:ea typeface="+mn-ea"/>
            </a:rPr>
            <a:t>食塩摂取量の減少</a:t>
          </a:r>
          <a:endParaRPr kumimoji="1" lang="ja-JP" altLang="en-US" sz="2000" b="1" dirty="0">
            <a:latin typeface="+mn-ea"/>
            <a:ea typeface="+mn-ea"/>
          </a:endParaRPr>
        </a:p>
      </dgm:t>
    </dgm:pt>
    <dgm:pt modelId="{FF92A573-E429-46E7-B231-D8ABDF804830}" type="parTrans" cxnId="{3801B3F5-8500-4A92-A1AD-C2C6355E5C3A}">
      <dgm:prSet/>
      <dgm:spPr/>
      <dgm:t>
        <a:bodyPr/>
        <a:lstStyle/>
        <a:p>
          <a:endParaRPr kumimoji="1" lang="ja-JP" altLang="en-US" sz="1600"/>
        </a:p>
      </dgm:t>
    </dgm:pt>
    <dgm:pt modelId="{26116548-7283-4FA0-83A8-40D107B93BB4}" type="sibTrans" cxnId="{3801B3F5-8500-4A92-A1AD-C2C6355E5C3A}">
      <dgm:prSet/>
      <dgm:spPr/>
      <dgm:t>
        <a:bodyPr/>
        <a:lstStyle/>
        <a:p>
          <a:endParaRPr kumimoji="1" lang="ja-JP" altLang="en-US" sz="1600"/>
        </a:p>
      </dgm:t>
    </dgm:pt>
    <dgm:pt modelId="{A34E689E-DE43-4911-8A2E-74DF67E8D599}">
      <dgm:prSet phldrT="[テキスト]" custT="1"/>
      <dgm:spPr/>
      <dgm:t>
        <a:bodyPr/>
        <a:lstStyle/>
        <a:p>
          <a:pPr algn="l"/>
          <a:r>
            <a:rPr kumimoji="1" lang="en-US" altLang="ja-JP" sz="2400" dirty="0" smtClean="0"/>
            <a:t>C</a:t>
          </a:r>
          <a:r>
            <a:rPr kumimoji="1" lang="ja-JP" altLang="en-US" sz="2400" dirty="0" smtClean="0"/>
            <a:t>　変わらない</a:t>
          </a:r>
          <a:endParaRPr kumimoji="1" lang="ja-JP" altLang="en-US" sz="2400" dirty="0"/>
        </a:p>
      </dgm:t>
    </dgm:pt>
    <dgm:pt modelId="{19E0B3C2-9C63-4B40-B6C4-CEE75DEE0CD2}" type="parTrans" cxnId="{0405991B-47BC-4EA4-822A-52EC9E697A4F}">
      <dgm:prSet/>
      <dgm:spPr/>
      <dgm:t>
        <a:bodyPr/>
        <a:lstStyle/>
        <a:p>
          <a:endParaRPr kumimoji="1" lang="ja-JP" altLang="en-US" sz="1600"/>
        </a:p>
      </dgm:t>
    </dgm:pt>
    <dgm:pt modelId="{3400CFAD-EA7E-4424-B96D-56E9297E1ED1}" type="sibTrans" cxnId="{0405991B-47BC-4EA4-822A-52EC9E697A4F}">
      <dgm:prSet/>
      <dgm:spPr/>
      <dgm:t>
        <a:bodyPr/>
        <a:lstStyle/>
        <a:p>
          <a:endParaRPr kumimoji="1" lang="ja-JP" altLang="en-US" sz="1600"/>
        </a:p>
      </dgm:t>
    </dgm:pt>
    <dgm:pt modelId="{68A3C085-5925-4410-A0E2-AA7619F98B08}">
      <dgm:prSet phldrT="[テキスト]" custT="1"/>
      <dgm:spPr/>
      <dgm:t>
        <a:bodyPr/>
        <a:lstStyle/>
        <a:p>
          <a:r>
            <a:rPr lang="ja-JP" altLang="en-US" sz="2000" b="1" dirty="0" smtClean="0">
              <a:latin typeface="+mn-ea"/>
              <a:ea typeface="+mn-ea"/>
            </a:rPr>
            <a:t>自殺者の減少、多量に飲酒する人の減少</a:t>
          </a:r>
          <a:endParaRPr kumimoji="1" lang="ja-JP" altLang="en-US" sz="2000" b="1" dirty="0">
            <a:latin typeface="+mn-ea"/>
            <a:ea typeface="+mn-ea"/>
          </a:endParaRPr>
        </a:p>
      </dgm:t>
    </dgm:pt>
    <dgm:pt modelId="{04CC5733-C9EA-4079-BC66-770F4CE8C02E}" type="parTrans" cxnId="{759AA813-E451-4425-A49B-AEB634F3D68D}">
      <dgm:prSet/>
      <dgm:spPr/>
      <dgm:t>
        <a:bodyPr/>
        <a:lstStyle/>
        <a:p>
          <a:endParaRPr kumimoji="1" lang="ja-JP" altLang="en-US" sz="1600"/>
        </a:p>
      </dgm:t>
    </dgm:pt>
    <dgm:pt modelId="{D162469F-22D8-4C0D-B810-ED359A9A8134}" type="sibTrans" cxnId="{759AA813-E451-4425-A49B-AEB634F3D68D}">
      <dgm:prSet/>
      <dgm:spPr/>
      <dgm:t>
        <a:bodyPr/>
        <a:lstStyle/>
        <a:p>
          <a:endParaRPr kumimoji="1" lang="ja-JP" altLang="en-US" sz="1600"/>
        </a:p>
      </dgm:t>
    </dgm:pt>
    <dgm:pt modelId="{53206FC5-F038-49E3-AA12-5872553F6138}">
      <dgm:prSet custT="1"/>
      <dgm:spPr/>
      <dgm:t>
        <a:bodyPr/>
        <a:lstStyle/>
        <a:p>
          <a:r>
            <a:rPr lang="ja-JP" altLang="en-US" sz="2000" b="1" dirty="0" smtClean="0">
              <a:latin typeface="+mn-ea"/>
              <a:ea typeface="+mn-ea"/>
            </a:rPr>
            <a:t>高齢者で外出について積極的態度をもつ人の増加</a:t>
          </a:r>
          <a:endParaRPr lang="en-US" altLang="ja-JP" sz="2000" b="1" dirty="0">
            <a:latin typeface="+mn-ea"/>
            <a:ea typeface="+mn-ea"/>
          </a:endParaRPr>
        </a:p>
      </dgm:t>
    </dgm:pt>
    <dgm:pt modelId="{30BCCEBA-A2E6-4314-A5EE-E94D3AB5DA2F}" type="parTrans" cxnId="{9B58B60E-2BE0-4C34-BF9E-E2BCDC63A5A6}">
      <dgm:prSet/>
      <dgm:spPr/>
      <dgm:t>
        <a:bodyPr/>
        <a:lstStyle/>
        <a:p>
          <a:endParaRPr kumimoji="1" lang="ja-JP" altLang="en-US" sz="1600"/>
        </a:p>
      </dgm:t>
    </dgm:pt>
    <dgm:pt modelId="{FDF9FAF6-BCEE-4E9D-A4A3-F2C32515F760}" type="sibTrans" cxnId="{9B58B60E-2BE0-4C34-BF9E-E2BCDC63A5A6}">
      <dgm:prSet/>
      <dgm:spPr/>
      <dgm:t>
        <a:bodyPr/>
        <a:lstStyle/>
        <a:p>
          <a:endParaRPr kumimoji="1" lang="ja-JP" altLang="en-US" sz="1600"/>
        </a:p>
      </dgm:t>
    </dgm:pt>
    <dgm:pt modelId="{4AC12A77-2247-4FE6-981F-BBF741A0317D}">
      <dgm:prSet custT="1"/>
      <dgm:spPr/>
      <dgm:t>
        <a:bodyPr/>
        <a:lstStyle/>
        <a:p>
          <a:r>
            <a:rPr lang="en-US" altLang="ja-JP" sz="2000" b="1" dirty="0" smtClean="0">
              <a:latin typeface="+mn-ea"/>
              <a:ea typeface="+mn-ea"/>
            </a:rPr>
            <a:t>80</a:t>
          </a:r>
          <a:r>
            <a:rPr lang="ja-JP" altLang="en-US" sz="2000" b="1" dirty="0" smtClean="0">
              <a:latin typeface="+mn-ea"/>
              <a:ea typeface="+mn-ea"/>
            </a:rPr>
            <a:t>歳で</a:t>
          </a:r>
          <a:r>
            <a:rPr lang="en-US" altLang="ja-JP" sz="2000" b="1" dirty="0" smtClean="0">
              <a:latin typeface="+mn-ea"/>
              <a:ea typeface="+mn-ea"/>
            </a:rPr>
            <a:t>20</a:t>
          </a:r>
          <a:r>
            <a:rPr lang="ja-JP" altLang="en-US" sz="2000" b="1" dirty="0" smtClean="0">
              <a:latin typeface="+mn-ea"/>
              <a:ea typeface="+mn-ea"/>
            </a:rPr>
            <a:t>歯以上・</a:t>
          </a:r>
          <a:r>
            <a:rPr lang="en-US" altLang="ja-JP" sz="2000" b="1" dirty="0" smtClean="0">
              <a:latin typeface="+mn-ea"/>
              <a:ea typeface="+mn-ea"/>
            </a:rPr>
            <a:t>60</a:t>
          </a:r>
          <a:r>
            <a:rPr lang="ja-JP" altLang="en-US" sz="2000" b="1" dirty="0" smtClean="0">
              <a:latin typeface="+mn-ea"/>
              <a:ea typeface="+mn-ea"/>
            </a:rPr>
            <a:t>歳で</a:t>
          </a:r>
          <a:r>
            <a:rPr lang="en-US" altLang="ja-JP" sz="2000" b="1" dirty="0" smtClean="0">
              <a:latin typeface="+mn-ea"/>
              <a:ea typeface="+mn-ea"/>
            </a:rPr>
            <a:t>24</a:t>
          </a:r>
          <a:r>
            <a:rPr lang="ja-JP" altLang="en-US" sz="2000" b="1" dirty="0" smtClean="0">
              <a:latin typeface="+mn-ea"/>
              <a:ea typeface="+mn-ea"/>
            </a:rPr>
            <a:t>歯以上の自分の歯を有する人の増加など</a:t>
          </a:r>
          <a:endParaRPr lang="ja-JP" altLang="en-US" sz="2000" b="1" dirty="0">
            <a:latin typeface="+mn-ea"/>
            <a:ea typeface="+mn-ea"/>
          </a:endParaRPr>
        </a:p>
      </dgm:t>
    </dgm:pt>
    <dgm:pt modelId="{751E8DA4-5E14-4CD0-89E8-CA1540DA5080}" type="parTrans" cxnId="{B9AA105E-C6F6-41C6-BFA5-82280DC292F6}">
      <dgm:prSet/>
      <dgm:spPr/>
      <dgm:t>
        <a:bodyPr/>
        <a:lstStyle/>
        <a:p>
          <a:endParaRPr kumimoji="1" lang="ja-JP" altLang="en-US" sz="1600"/>
        </a:p>
      </dgm:t>
    </dgm:pt>
    <dgm:pt modelId="{E731E443-1A67-4733-BE4D-C6ED3559AD53}" type="sibTrans" cxnId="{B9AA105E-C6F6-41C6-BFA5-82280DC292F6}">
      <dgm:prSet/>
      <dgm:spPr/>
      <dgm:t>
        <a:bodyPr/>
        <a:lstStyle/>
        <a:p>
          <a:endParaRPr kumimoji="1" lang="ja-JP" altLang="en-US" sz="1600"/>
        </a:p>
      </dgm:t>
    </dgm:pt>
    <dgm:pt modelId="{6D65B444-2D63-4FE3-8967-0175656C0A0A}">
      <dgm:prSet custT="1"/>
      <dgm:spPr/>
      <dgm:t>
        <a:bodyPr/>
        <a:lstStyle/>
        <a:p>
          <a:r>
            <a:rPr lang="ja-JP" altLang="en-US" sz="2000" b="1" dirty="0" smtClean="0">
              <a:latin typeface="+mn-ea"/>
              <a:ea typeface="+mn-ea"/>
            </a:rPr>
            <a:t>意識的に運動を心がけている人の増加</a:t>
          </a:r>
          <a:endParaRPr lang="en-US" altLang="ja-JP" sz="2000" b="1" dirty="0">
            <a:latin typeface="+mn-ea"/>
            <a:ea typeface="+mn-ea"/>
          </a:endParaRPr>
        </a:p>
      </dgm:t>
    </dgm:pt>
    <dgm:pt modelId="{534C0186-B3B5-41A9-B337-2594E6B2B7D0}" type="parTrans" cxnId="{5971A728-0201-4A33-8B75-6DA03B971D75}">
      <dgm:prSet/>
      <dgm:spPr/>
      <dgm:t>
        <a:bodyPr/>
        <a:lstStyle/>
        <a:p>
          <a:endParaRPr kumimoji="1" lang="ja-JP" altLang="en-US" sz="1600"/>
        </a:p>
      </dgm:t>
    </dgm:pt>
    <dgm:pt modelId="{3DB03D88-C142-468B-81B1-C37ABC3E4B81}" type="sibTrans" cxnId="{5971A728-0201-4A33-8B75-6DA03B971D75}">
      <dgm:prSet/>
      <dgm:spPr/>
      <dgm:t>
        <a:bodyPr/>
        <a:lstStyle/>
        <a:p>
          <a:endParaRPr kumimoji="1" lang="ja-JP" altLang="en-US" sz="1600"/>
        </a:p>
      </dgm:t>
    </dgm:pt>
    <dgm:pt modelId="{822EA229-E396-472D-BC06-A8EB6B44473C}">
      <dgm:prSet custT="1"/>
      <dgm:spPr/>
      <dgm:t>
        <a:bodyPr/>
        <a:lstStyle/>
        <a:p>
          <a:r>
            <a:rPr lang="ja-JP" altLang="en-US" sz="2000" b="1" dirty="0" smtClean="0">
              <a:latin typeface="+mn-ea"/>
              <a:ea typeface="+mn-ea"/>
            </a:rPr>
            <a:t>喫煙が及ぼす健康影響についての十分な知識の普及</a:t>
          </a:r>
          <a:endParaRPr lang="en-US" altLang="ja-JP" sz="2000" b="1" dirty="0">
            <a:latin typeface="+mn-ea"/>
            <a:ea typeface="+mn-ea"/>
          </a:endParaRPr>
        </a:p>
      </dgm:t>
    </dgm:pt>
    <dgm:pt modelId="{A95BD0B3-1DF1-41B0-86F6-3D73E2710FC5}" type="parTrans" cxnId="{EFFDE06C-984F-48CA-8F87-6D4524A4E494}">
      <dgm:prSet/>
      <dgm:spPr/>
      <dgm:t>
        <a:bodyPr/>
        <a:lstStyle/>
        <a:p>
          <a:endParaRPr kumimoji="1" lang="ja-JP" altLang="en-US" sz="1600"/>
        </a:p>
      </dgm:t>
    </dgm:pt>
    <dgm:pt modelId="{8737CEBE-6777-40F3-B1FB-D13A0612FD14}" type="sibTrans" cxnId="{EFFDE06C-984F-48CA-8F87-6D4524A4E494}">
      <dgm:prSet/>
      <dgm:spPr/>
      <dgm:t>
        <a:bodyPr/>
        <a:lstStyle/>
        <a:p>
          <a:endParaRPr kumimoji="1" lang="ja-JP" altLang="en-US" sz="1600"/>
        </a:p>
      </dgm:t>
    </dgm:pt>
    <dgm:pt modelId="{73613A8C-7A41-4BEA-B12E-AAFB19A142B2}">
      <dgm:prSet custT="1"/>
      <dgm:spPr/>
      <dgm:t>
        <a:bodyPr/>
        <a:lstStyle/>
        <a:p>
          <a:r>
            <a:rPr lang="ja-JP" altLang="en-US" sz="2000" b="1" dirty="0" smtClean="0">
              <a:latin typeface="+mn-ea"/>
              <a:ea typeface="+mn-ea"/>
            </a:rPr>
            <a:t>糖尿病やがん検診の促進  など</a:t>
          </a:r>
          <a:endParaRPr lang="ja-JP" altLang="en-US" sz="2000" b="1" dirty="0">
            <a:latin typeface="+mn-ea"/>
            <a:ea typeface="+mn-ea"/>
          </a:endParaRPr>
        </a:p>
      </dgm:t>
    </dgm:pt>
    <dgm:pt modelId="{DE3AF60C-FFB5-4A68-A765-06B1E4F21003}" type="parTrans" cxnId="{22DE6AA2-548B-4B49-BBF1-30CA26B994AF}">
      <dgm:prSet/>
      <dgm:spPr/>
      <dgm:t>
        <a:bodyPr/>
        <a:lstStyle/>
        <a:p>
          <a:endParaRPr kumimoji="1" lang="ja-JP" altLang="en-US" sz="1600"/>
        </a:p>
      </dgm:t>
    </dgm:pt>
    <dgm:pt modelId="{EA940EC0-59A6-43B4-B5C5-8F751CD28877}" type="sibTrans" cxnId="{22DE6AA2-548B-4B49-BBF1-30CA26B994AF}">
      <dgm:prSet/>
      <dgm:spPr/>
      <dgm:t>
        <a:bodyPr/>
        <a:lstStyle/>
        <a:p>
          <a:endParaRPr kumimoji="1" lang="ja-JP" altLang="en-US" sz="1600"/>
        </a:p>
      </dgm:t>
    </dgm:pt>
    <dgm:pt modelId="{FA78A816-98EE-4403-AC30-A9C1B62FFF70}">
      <dgm:prSet phldrT="[テキスト]" custT="1"/>
      <dgm:spPr/>
      <dgm:t>
        <a:bodyPr/>
        <a:lstStyle/>
        <a:p>
          <a:pPr algn="l"/>
          <a:r>
            <a:rPr kumimoji="1" lang="en-US" altLang="ja-JP" sz="2400" b="0" dirty="0" smtClean="0">
              <a:latin typeface="+mn-ea"/>
              <a:ea typeface="+mn-ea"/>
            </a:rPr>
            <a:t>D</a:t>
          </a:r>
          <a:r>
            <a:rPr kumimoji="1" lang="ja-JP" altLang="en-US" sz="2400" b="0" dirty="0" smtClean="0">
              <a:latin typeface="+mn-ea"/>
              <a:ea typeface="+mn-ea"/>
            </a:rPr>
            <a:t>　</a:t>
          </a:r>
          <a:r>
            <a:rPr lang="ja-JP" altLang="en-US" sz="2400" b="0" dirty="0" smtClean="0">
              <a:latin typeface="+mn-ea"/>
              <a:ea typeface="+mn-ea"/>
            </a:rPr>
            <a:t>悪化している </a:t>
          </a:r>
          <a:r>
            <a:rPr kumimoji="1" lang="ja-JP" altLang="en-US" sz="2000" b="1" dirty="0" smtClean="0">
              <a:latin typeface="+mn-ea"/>
              <a:ea typeface="+mn-ea"/>
            </a:rPr>
            <a:t>　　</a:t>
          </a:r>
          <a:endParaRPr kumimoji="1" lang="ja-JP" altLang="en-US" sz="2000" b="1" dirty="0">
            <a:latin typeface="+mn-ea"/>
            <a:ea typeface="+mn-ea"/>
          </a:endParaRPr>
        </a:p>
      </dgm:t>
    </dgm:pt>
    <dgm:pt modelId="{B9CF9E38-6C73-48D4-BC0F-24550D75905C}" type="parTrans" cxnId="{BBE5813A-3112-459E-A95F-2FDAB3660B10}">
      <dgm:prSet/>
      <dgm:spPr/>
      <dgm:t>
        <a:bodyPr/>
        <a:lstStyle/>
        <a:p>
          <a:endParaRPr kumimoji="1" lang="ja-JP" altLang="en-US"/>
        </a:p>
      </dgm:t>
    </dgm:pt>
    <dgm:pt modelId="{5892E04B-46ED-4A58-BF97-60EBB8AAED5F}" type="sibTrans" cxnId="{BBE5813A-3112-459E-A95F-2FDAB3660B10}">
      <dgm:prSet/>
      <dgm:spPr/>
      <dgm:t>
        <a:bodyPr/>
        <a:lstStyle/>
        <a:p>
          <a:endParaRPr kumimoji="1" lang="ja-JP" altLang="en-US"/>
        </a:p>
      </dgm:t>
    </dgm:pt>
    <dgm:pt modelId="{1BA436FC-B5DF-49C4-A6B3-FDA64EFFD031}">
      <dgm:prSet phldrT="[テキスト]" custT="1"/>
      <dgm:spPr/>
      <dgm:t>
        <a:bodyPr/>
        <a:lstStyle/>
        <a:p>
          <a:r>
            <a:rPr lang="ja-JP" altLang="en-US" sz="2000" b="1" dirty="0" smtClean="0">
              <a:latin typeface="+mn-ea"/>
              <a:ea typeface="+mn-ea"/>
            </a:rPr>
            <a:t>日常生活における歩数の増加</a:t>
          </a:r>
          <a:endParaRPr kumimoji="1" lang="ja-JP" altLang="en-US" sz="1800" b="1" dirty="0">
            <a:latin typeface="+mn-ea"/>
            <a:ea typeface="+mn-ea"/>
          </a:endParaRPr>
        </a:p>
      </dgm:t>
    </dgm:pt>
    <dgm:pt modelId="{3E9D8A03-7A6B-4F1C-A08B-45BA64CB5B9C}" type="parTrans" cxnId="{A0768CB0-49D4-490A-AC97-58224561A9B1}">
      <dgm:prSet/>
      <dgm:spPr/>
      <dgm:t>
        <a:bodyPr/>
        <a:lstStyle/>
        <a:p>
          <a:endParaRPr kumimoji="1" lang="ja-JP" altLang="en-US"/>
        </a:p>
      </dgm:t>
    </dgm:pt>
    <dgm:pt modelId="{9E0434A2-9D21-4A18-BB83-CDE1B95E13C4}" type="sibTrans" cxnId="{A0768CB0-49D4-490A-AC97-58224561A9B1}">
      <dgm:prSet/>
      <dgm:spPr/>
      <dgm:t>
        <a:bodyPr/>
        <a:lstStyle/>
        <a:p>
          <a:endParaRPr kumimoji="1" lang="ja-JP" altLang="en-US"/>
        </a:p>
      </dgm:t>
    </dgm:pt>
    <dgm:pt modelId="{0099A492-461F-4D7E-9EFF-225C662DF473}">
      <dgm:prSet phldrT="[テキスト]" custT="1"/>
      <dgm:spPr/>
      <dgm:t>
        <a:bodyPr/>
        <a:lstStyle/>
        <a:p>
          <a:r>
            <a:rPr lang="ja-JP" altLang="en-US" sz="2000" b="1" dirty="0" smtClean="0">
              <a:latin typeface="+mn-ea"/>
              <a:ea typeface="+mn-ea"/>
            </a:rPr>
            <a:t>メタボリックシンドロームの該当者・予備群の減少</a:t>
          </a:r>
          <a:endParaRPr kumimoji="1" lang="ja-JP" altLang="en-US" sz="2000" b="1" dirty="0">
            <a:latin typeface="+mn-ea"/>
            <a:ea typeface="+mn-ea"/>
          </a:endParaRPr>
        </a:p>
      </dgm:t>
    </dgm:pt>
    <dgm:pt modelId="{4CF667F2-9DA4-4556-A6F7-846209E71B16}" type="parTrans" cxnId="{7C837462-5D21-4692-93C8-9D97D4CE78E4}">
      <dgm:prSet/>
      <dgm:spPr/>
      <dgm:t>
        <a:bodyPr/>
        <a:lstStyle/>
        <a:p>
          <a:endParaRPr kumimoji="1" lang="ja-JP" altLang="en-US"/>
        </a:p>
      </dgm:t>
    </dgm:pt>
    <dgm:pt modelId="{C010F918-3D89-4020-AF4F-2063B962586B}" type="sibTrans" cxnId="{7C837462-5D21-4692-93C8-9D97D4CE78E4}">
      <dgm:prSet/>
      <dgm:spPr/>
      <dgm:t>
        <a:bodyPr/>
        <a:lstStyle/>
        <a:p>
          <a:endParaRPr kumimoji="1" lang="ja-JP" altLang="en-US"/>
        </a:p>
      </dgm:t>
    </dgm:pt>
    <dgm:pt modelId="{2210EF33-6346-4778-83F4-7C3F27806CBF}">
      <dgm:prSet phldrT="[テキスト]" custT="1"/>
      <dgm:spPr/>
      <dgm:t>
        <a:bodyPr/>
        <a:lstStyle/>
        <a:p>
          <a:r>
            <a:rPr lang="ja-JP" altLang="en-US" sz="2000" b="1" dirty="0" smtClean="0">
              <a:latin typeface="+mn-ea"/>
              <a:ea typeface="+mn-ea"/>
            </a:rPr>
            <a:t>高脂血症の減少　など</a:t>
          </a:r>
          <a:endParaRPr kumimoji="1" lang="ja-JP" altLang="en-US" sz="2000" b="1" dirty="0">
            <a:latin typeface="+mn-ea"/>
            <a:ea typeface="+mn-ea"/>
          </a:endParaRPr>
        </a:p>
      </dgm:t>
    </dgm:pt>
    <dgm:pt modelId="{4FCBBBCB-F0FB-40BD-B733-62B285C093D1}" type="parTrans" cxnId="{9287639F-E5D3-4DEB-9C49-7A3CC48D4E7B}">
      <dgm:prSet/>
      <dgm:spPr/>
      <dgm:t>
        <a:bodyPr/>
        <a:lstStyle/>
        <a:p>
          <a:endParaRPr kumimoji="1" lang="ja-JP" altLang="en-US"/>
        </a:p>
      </dgm:t>
    </dgm:pt>
    <dgm:pt modelId="{91304324-7AE8-4432-983E-BE3A3DE7BD44}" type="sibTrans" cxnId="{9287639F-E5D3-4DEB-9C49-7A3CC48D4E7B}">
      <dgm:prSet/>
      <dgm:spPr/>
      <dgm:t>
        <a:bodyPr/>
        <a:lstStyle/>
        <a:p>
          <a:endParaRPr kumimoji="1" lang="ja-JP" altLang="en-US"/>
        </a:p>
      </dgm:t>
    </dgm:pt>
    <dgm:pt modelId="{EE1BE22C-04AC-40C3-855C-ED85859DAF33}">
      <dgm:prSet/>
      <dgm:spPr/>
      <dgm:t>
        <a:bodyPr/>
        <a:lstStyle/>
        <a:p>
          <a:r>
            <a:rPr lang="en-US" altLang="ja-JP" dirty="0" smtClean="0">
              <a:latin typeface="+mn-ea"/>
              <a:ea typeface="+mn-ea"/>
            </a:rPr>
            <a:t>E</a:t>
          </a:r>
          <a:r>
            <a:rPr lang="ja-JP" altLang="en-US" dirty="0" smtClean="0">
              <a:latin typeface="+mn-ea"/>
              <a:ea typeface="+mn-ea"/>
            </a:rPr>
            <a:t>　評価困難 </a:t>
          </a:r>
          <a:endParaRPr lang="ja-JP" altLang="en-US" dirty="0"/>
        </a:p>
      </dgm:t>
    </dgm:pt>
    <dgm:pt modelId="{14B6F639-EA8D-47AE-9F46-456A988DA699}" type="parTrans" cxnId="{898B6F43-5CDB-43CC-A6A6-AD48D3FAC43E}">
      <dgm:prSet/>
      <dgm:spPr/>
      <dgm:t>
        <a:bodyPr/>
        <a:lstStyle/>
        <a:p>
          <a:endParaRPr kumimoji="1" lang="ja-JP" altLang="en-US"/>
        </a:p>
      </dgm:t>
    </dgm:pt>
    <dgm:pt modelId="{5FDDDAF7-C688-48D3-993B-145726F15CCB}" type="sibTrans" cxnId="{898B6F43-5CDB-43CC-A6A6-AD48D3FAC43E}">
      <dgm:prSet/>
      <dgm:spPr/>
      <dgm:t>
        <a:bodyPr/>
        <a:lstStyle/>
        <a:p>
          <a:endParaRPr kumimoji="1" lang="ja-JP" altLang="en-US"/>
        </a:p>
      </dgm:t>
    </dgm:pt>
    <dgm:pt modelId="{8383DDB6-6C90-4F5C-BAB1-7B14214EAE37}">
      <dgm:prSet phldrT="[テキスト]" custT="1"/>
      <dgm:spPr/>
      <dgm:t>
        <a:bodyPr/>
        <a:lstStyle/>
        <a:p>
          <a:r>
            <a:rPr lang="ja-JP" altLang="en-US" sz="2000" b="1" dirty="0" smtClean="0">
              <a:latin typeface="+mn-ea"/>
              <a:ea typeface="+mn-ea"/>
            </a:rPr>
            <a:t>糖尿病合併症の減少  など</a:t>
          </a:r>
          <a:endParaRPr kumimoji="1" lang="ja-JP" altLang="en-US" sz="2000" b="1" dirty="0">
            <a:latin typeface="+mn-ea"/>
            <a:ea typeface="+mn-ea"/>
          </a:endParaRPr>
        </a:p>
      </dgm:t>
    </dgm:pt>
    <dgm:pt modelId="{B45B0998-67A8-4D96-9C72-9704B14A80DA}" type="parTrans" cxnId="{BEFDA133-E11E-47BB-B54F-F7191D5B432D}">
      <dgm:prSet/>
      <dgm:spPr/>
      <dgm:t>
        <a:bodyPr/>
        <a:lstStyle/>
        <a:p>
          <a:endParaRPr kumimoji="1" lang="ja-JP" altLang="en-US"/>
        </a:p>
      </dgm:t>
    </dgm:pt>
    <dgm:pt modelId="{3A9ED753-1E88-47CD-A8C7-CF22124D1656}" type="sibTrans" cxnId="{BEFDA133-E11E-47BB-B54F-F7191D5B432D}">
      <dgm:prSet/>
      <dgm:spPr/>
      <dgm:t>
        <a:bodyPr/>
        <a:lstStyle/>
        <a:p>
          <a:endParaRPr kumimoji="1" lang="ja-JP" altLang="en-US"/>
        </a:p>
      </dgm:t>
    </dgm:pt>
    <dgm:pt modelId="{53331D30-38DD-4D3B-A447-850F314E5568}" type="pres">
      <dgm:prSet presAssocID="{F95803D5-EA45-40A3-9564-FF05EE24B0F3}" presName="Name0" presStyleCnt="0">
        <dgm:presLayoutVars>
          <dgm:dir/>
          <dgm:animLvl val="lvl"/>
          <dgm:resizeHandles val="exact"/>
        </dgm:presLayoutVars>
      </dgm:prSet>
      <dgm:spPr/>
      <dgm:t>
        <a:bodyPr/>
        <a:lstStyle/>
        <a:p>
          <a:endParaRPr kumimoji="1" lang="ja-JP" altLang="en-US"/>
        </a:p>
      </dgm:t>
    </dgm:pt>
    <dgm:pt modelId="{8ACA8208-FD07-4B0A-84C6-D9B61D02F943}" type="pres">
      <dgm:prSet presAssocID="{C4DE0261-9A5E-487E-B1CC-5B4182A1C6D4}" presName="linNode" presStyleCnt="0"/>
      <dgm:spPr/>
    </dgm:pt>
    <dgm:pt modelId="{90B36745-9368-4051-82D9-0F98870F6552}" type="pres">
      <dgm:prSet presAssocID="{C4DE0261-9A5E-487E-B1CC-5B4182A1C6D4}" presName="parentText" presStyleLbl="node1" presStyleIdx="0" presStyleCnt="5" custScaleX="80363" custScaleY="55577">
        <dgm:presLayoutVars>
          <dgm:chMax val="1"/>
          <dgm:bulletEnabled val="1"/>
        </dgm:presLayoutVars>
      </dgm:prSet>
      <dgm:spPr/>
      <dgm:t>
        <a:bodyPr/>
        <a:lstStyle/>
        <a:p>
          <a:endParaRPr kumimoji="1" lang="ja-JP" altLang="en-US"/>
        </a:p>
      </dgm:t>
    </dgm:pt>
    <dgm:pt modelId="{1ECA5AF1-CD1C-4A45-9A6C-404DB1935E5E}" type="pres">
      <dgm:prSet presAssocID="{C4DE0261-9A5E-487E-B1CC-5B4182A1C6D4}" presName="descendantText" presStyleLbl="alignAccFollowNode1" presStyleIdx="0" presStyleCnt="4" custScaleX="177287" custScaleY="69246">
        <dgm:presLayoutVars>
          <dgm:bulletEnabled val="1"/>
        </dgm:presLayoutVars>
      </dgm:prSet>
      <dgm:spPr/>
      <dgm:t>
        <a:bodyPr/>
        <a:lstStyle/>
        <a:p>
          <a:endParaRPr kumimoji="1" lang="ja-JP" altLang="en-US"/>
        </a:p>
      </dgm:t>
    </dgm:pt>
    <dgm:pt modelId="{F4340AD1-C4DA-4E7F-9686-F21DEF247B8F}" type="pres">
      <dgm:prSet presAssocID="{26F975E9-9A74-4375-857E-EC8F6F053E1D}" presName="sp" presStyleCnt="0"/>
      <dgm:spPr/>
    </dgm:pt>
    <dgm:pt modelId="{E3F4B973-39ED-419E-BBBE-0287CF2A5ECF}" type="pres">
      <dgm:prSet presAssocID="{F33F2EAC-890C-4C17-B537-300B64B4A4DE}" presName="linNode" presStyleCnt="0"/>
      <dgm:spPr/>
    </dgm:pt>
    <dgm:pt modelId="{7075663E-F68C-4EB1-807A-72CD2DAB3CCE}" type="pres">
      <dgm:prSet presAssocID="{F33F2EAC-890C-4C17-B537-300B64B4A4DE}" presName="parentText" presStyleLbl="node1" presStyleIdx="1" presStyleCnt="5" custScaleX="72514" custScaleY="56772">
        <dgm:presLayoutVars>
          <dgm:chMax val="1"/>
          <dgm:bulletEnabled val="1"/>
        </dgm:presLayoutVars>
      </dgm:prSet>
      <dgm:spPr/>
      <dgm:t>
        <a:bodyPr/>
        <a:lstStyle/>
        <a:p>
          <a:endParaRPr kumimoji="1" lang="ja-JP" altLang="en-US"/>
        </a:p>
      </dgm:t>
    </dgm:pt>
    <dgm:pt modelId="{DA47C4BD-8921-4202-B991-A63EF6989FDF}" type="pres">
      <dgm:prSet presAssocID="{F33F2EAC-890C-4C17-B537-300B64B4A4DE}" presName="descendantText" presStyleLbl="alignAccFollowNode1" presStyleIdx="1" presStyleCnt="4" custScaleX="159702" custScaleY="78621">
        <dgm:presLayoutVars>
          <dgm:bulletEnabled val="1"/>
        </dgm:presLayoutVars>
      </dgm:prSet>
      <dgm:spPr/>
      <dgm:t>
        <a:bodyPr/>
        <a:lstStyle/>
        <a:p>
          <a:endParaRPr kumimoji="1" lang="ja-JP" altLang="en-US"/>
        </a:p>
      </dgm:t>
    </dgm:pt>
    <dgm:pt modelId="{58FF12F1-AFFE-44BD-A0A9-17DE42607062}" type="pres">
      <dgm:prSet presAssocID="{D2D5425B-EBCE-4586-82AF-AC62227A8233}" presName="sp" presStyleCnt="0"/>
      <dgm:spPr/>
    </dgm:pt>
    <dgm:pt modelId="{EACB3D69-CB57-436D-87CE-1364DEE14FA1}" type="pres">
      <dgm:prSet presAssocID="{A34E689E-DE43-4911-8A2E-74DF67E8D599}" presName="linNode" presStyleCnt="0"/>
      <dgm:spPr/>
    </dgm:pt>
    <dgm:pt modelId="{D4C29C58-D92E-43FA-B978-06703D99E68E}" type="pres">
      <dgm:prSet presAssocID="{A34E689E-DE43-4911-8A2E-74DF67E8D599}" presName="parentText" presStyleLbl="node1" presStyleIdx="2" presStyleCnt="5" custScaleX="67940" custScaleY="47360">
        <dgm:presLayoutVars>
          <dgm:chMax val="1"/>
          <dgm:bulletEnabled val="1"/>
        </dgm:presLayoutVars>
      </dgm:prSet>
      <dgm:spPr/>
      <dgm:t>
        <a:bodyPr/>
        <a:lstStyle/>
        <a:p>
          <a:endParaRPr kumimoji="1" lang="ja-JP" altLang="en-US"/>
        </a:p>
      </dgm:t>
    </dgm:pt>
    <dgm:pt modelId="{586066C1-3B87-426F-9D09-FABB700750B7}" type="pres">
      <dgm:prSet presAssocID="{A34E689E-DE43-4911-8A2E-74DF67E8D599}" presName="descendantText" presStyleLbl="alignAccFollowNode1" presStyleIdx="2" presStyleCnt="4" custScaleX="148027" custScaleY="62681">
        <dgm:presLayoutVars>
          <dgm:bulletEnabled val="1"/>
        </dgm:presLayoutVars>
      </dgm:prSet>
      <dgm:spPr/>
      <dgm:t>
        <a:bodyPr/>
        <a:lstStyle/>
        <a:p>
          <a:endParaRPr kumimoji="1" lang="ja-JP" altLang="en-US"/>
        </a:p>
      </dgm:t>
    </dgm:pt>
    <dgm:pt modelId="{1D9E66FE-3189-488B-A8CA-4C938AE0ECD3}" type="pres">
      <dgm:prSet presAssocID="{3400CFAD-EA7E-4424-B96D-56E9297E1ED1}" presName="sp" presStyleCnt="0"/>
      <dgm:spPr/>
    </dgm:pt>
    <dgm:pt modelId="{F6403809-79FA-4C4F-BD92-C419D3DA7BE9}" type="pres">
      <dgm:prSet presAssocID="{FA78A816-98EE-4403-AC30-A9C1B62FFF70}" presName="linNode" presStyleCnt="0"/>
      <dgm:spPr/>
    </dgm:pt>
    <dgm:pt modelId="{0B071885-A3C6-4292-A430-42C726A005DF}" type="pres">
      <dgm:prSet presAssocID="{FA78A816-98EE-4403-AC30-A9C1B62FFF70}" presName="parentText" presStyleLbl="node1" presStyleIdx="3" presStyleCnt="5" custScaleX="72514" custScaleY="30756">
        <dgm:presLayoutVars>
          <dgm:chMax val="1"/>
          <dgm:bulletEnabled val="1"/>
        </dgm:presLayoutVars>
      </dgm:prSet>
      <dgm:spPr/>
      <dgm:t>
        <a:bodyPr/>
        <a:lstStyle/>
        <a:p>
          <a:endParaRPr kumimoji="1" lang="ja-JP" altLang="en-US"/>
        </a:p>
      </dgm:t>
    </dgm:pt>
    <dgm:pt modelId="{A9ECFD1D-5CBC-4888-90D2-5986E0C73717}" type="pres">
      <dgm:prSet presAssocID="{FA78A816-98EE-4403-AC30-A9C1B62FFF70}" presName="descendantText" presStyleLbl="alignAccFollowNode1" presStyleIdx="3" presStyleCnt="4" custScaleX="159702" custScaleY="39845">
        <dgm:presLayoutVars>
          <dgm:bulletEnabled val="1"/>
        </dgm:presLayoutVars>
      </dgm:prSet>
      <dgm:spPr/>
      <dgm:t>
        <a:bodyPr/>
        <a:lstStyle/>
        <a:p>
          <a:endParaRPr kumimoji="1" lang="ja-JP" altLang="en-US"/>
        </a:p>
      </dgm:t>
    </dgm:pt>
    <dgm:pt modelId="{8E7316C6-7768-4385-98C4-965D612ABBF1}" type="pres">
      <dgm:prSet presAssocID="{5892E04B-46ED-4A58-BF97-60EBB8AAED5F}" presName="sp" presStyleCnt="0"/>
      <dgm:spPr/>
    </dgm:pt>
    <dgm:pt modelId="{C77160B5-4CAE-4258-AD33-C66C70A1A0EE}" type="pres">
      <dgm:prSet presAssocID="{EE1BE22C-04AC-40C3-855C-ED85859DAF33}" presName="linNode" presStyleCnt="0"/>
      <dgm:spPr/>
    </dgm:pt>
    <dgm:pt modelId="{C3EF3B68-B039-4AC1-9045-DFC4B2E3B0F6}" type="pres">
      <dgm:prSet presAssocID="{EE1BE22C-04AC-40C3-855C-ED85859DAF33}" presName="parentText" presStyleLbl="node1" presStyleIdx="4" presStyleCnt="5" custScaleX="57050" custScaleY="32462">
        <dgm:presLayoutVars>
          <dgm:chMax val="1"/>
          <dgm:bulletEnabled val="1"/>
        </dgm:presLayoutVars>
      </dgm:prSet>
      <dgm:spPr/>
      <dgm:t>
        <a:bodyPr/>
        <a:lstStyle/>
        <a:p>
          <a:endParaRPr kumimoji="1" lang="ja-JP" altLang="en-US"/>
        </a:p>
      </dgm:t>
    </dgm:pt>
  </dgm:ptLst>
  <dgm:cxnLst>
    <dgm:cxn modelId="{1699DB42-101B-462F-A24F-D5D631B6B45C}" type="presOf" srcId="{FA78A816-98EE-4403-AC30-A9C1B62FFF70}" destId="{0B071885-A3C6-4292-A430-42C726A005DF}" srcOrd="0" destOrd="0" presId="urn:microsoft.com/office/officeart/2005/8/layout/vList5"/>
    <dgm:cxn modelId="{0B56FBEF-CCB3-4CBA-88EE-E5BA851C9B32}" type="presOf" srcId="{8383DDB6-6C90-4F5C-BAB1-7B14214EAE37}" destId="{A9ECFD1D-5CBC-4888-90D2-5986E0C73717}" srcOrd="0" destOrd="1" presId="urn:microsoft.com/office/officeart/2005/8/layout/vList5"/>
    <dgm:cxn modelId="{803D25B0-5431-4609-8E02-EB03CA475AF2}" type="presOf" srcId="{53206FC5-F038-49E3-AA12-5872553F6138}" destId="{1ECA5AF1-CD1C-4A45-9A6C-404DB1935E5E}" srcOrd="0" destOrd="1" presId="urn:microsoft.com/office/officeart/2005/8/layout/vList5"/>
    <dgm:cxn modelId="{759AA813-E451-4425-A49B-AEB634F3D68D}" srcId="{A34E689E-DE43-4911-8A2E-74DF67E8D599}" destId="{68A3C085-5925-4410-A0E2-AA7619F98B08}" srcOrd="0" destOrd="0" parTransId="{04CC5733-C9EA-4079-BC66-770F4CE8C02E}" sibTransId="{D162469F-22D8-4C0D-B810-ED359A9A8134}"/>
    <dgm:cxn modelId="{EFFDE06C-984F-48CA-8F87-6D4524A4E494}" srcId="{F33F2EAC-890C-4C17-B537-300B64B4A4DE}" destId="{822EA229-E396-472D-BC06-A8EB6B44473C}" srcOrd="2" destOrd="0" parTransId="{A95BD0B3-1DF1-41B0-86F6-3D73E2710FC5}" sibTransId="{8737CEBE-6777-40F3-B1FB-D13A0612FD14}"/>
    <dgm:cxn modelId="{03235416-710A-41FA-A3BD-1D5F094F0219}" type="presOf" srcId="{6D65B444-2D63-4FE3-8967-0175656C0A0A}" destId="{DA47C4BD-8921-4202-B991-A63EF6989FDF}" srcOrd="0" destOrd="1" presId="urn:microsoft.com/office/officeart/2005/8/layout/vList5"/>
    <dgm:cxn modelId="{2A6F4BC0-CF42-48B3-8719-CA0D0474390F}" type="presOf" srcId="{EE1BE22C-04AC-40C3-855C-ED85859DAF33}" destId="{C3EF3B68-B039-4AC1-9045-DFC4B2E3B0F6}" srcOrd="0" destOrd="0" presId="urn:microsoft.com/office/officeart/2005/8/layout/vList5"/>
    <dgm:cxn modelId="{BEFDA133-E11E-47BB-B54F-F7191D5B432D}" srcId="{FA78A816-98EE-4403-AC30-A9C1B62FFF70}" destId="{8383DDB6-6C90-4F5C-BAB1-7B14214EAE37}" srcOrd="1" destOrd="0" parTransId="{B45B0998-67A8-4D96-9C72-9704B14A80DA}" sibTransId="{3A9ED753-1E88-47CD-A8C7-CF22124D1656}"/>
    <dgm:cxn modelId="{9C8B8440-EE98-4EC4-AFA0-75791266D1E5}" srcId="{F95803D5-EA45-40A3-9564-FF05EE24B0F3}" destId="{F33F2EAC-890C-4C17-B537-300B64B4A4DE}" srcOrd="1" destOrd="0" parTransId="{81374E51-B67B-4732-A664-0C15CC82F301}" sibTransId="{D2D5425B-EBCE-4586-82AF-AC62227A8233}"/>
    <dgm:cxn modelId="{547E6312-FA60-4A82-9118-B2B88299EB9A}" type="presOf" srcId="{F3046D88-24D1-4D6F-B786-C2640E2AA919}" destId="{1ECA5AF1-CD1C-4A45-9A6C-404DB1935E5E}" srcOrd="0" destOrd="0" presId="urn:microsoft.com/office/officeart/2005/8/layout/vList5"/>
    <dgm:cxn modelId="{9287639F-E5D3-4DEB-9C49-7A3CC48D4E7B}" srcId="{A34E689E-DE43-4911-8A2E-74DF67E8D599}" destId="{2210EF33-6346-4778-83F4-7C3F27806CBF}" srcOrd="2" destOrd="0" parTransId="{4FCBBBCB-F0FB-40BD-B733-62B285C093D1}" sibTransId="{91304324-7AE8-4432-983E-BE3A3DE7BD44}"/>
    <dgm:cxn modelId="{5971A728-0201-4A33-8B75-6DA03B971D75}" srcId="{F33F2EAC-890C-4C17-B537-300B64B4A4DE}" destId="{6D65B444-2D63-4FE3-8967-0175656C0A0A}" srcOrd="1" destOrd="0" parTransId="{534C0186-B3B5-41A9-B337-2594E6B2B7D0}" sibTransId="{3DB03D88-C142-468B-81B1-C37ABC3E4B81}"/>
    <dgm:cxn modelId="{BF3ABA09-F376-4D96-90CC-6400D2A187EC}" type="presOf" srcId="{68A3C085-5925-4410-A0E2-AA7619F98B08}" destId="{586066C1-3B87-426F-9D09-FABB700750B7}" srcOrd="0" destOrd="0" presId="urn:microsoft.com/office/officeart/2005/8/layout/vList5"/>
    <dgm:cxn modelId="{B9AA105E-C6F6-41C6-BFA5-82280DC292F6}" srcId="{C4DE0261-9A5E-487E-B1CC-5B4182A1C6D4}" destId="{4AC12A77-2247-4FE6-981F-BBF741A0317D}" srcOrd="2" destOrd="0" parTransId="{751E8DA4-5E14-4CD0-89E8-CA1540DA5080}" sibTransId="{E731E443-1A67-4733-BE4D-C6ED3559AD53}"/>
    <dgm:cxn modelId="{4DC07142-B726-48F3-8854-9543369FD712}" type="presOf" srcId="{1BA436FC-B5DF-49C4-A6B3-FDA64EFFD031}" destId="{A9ECFD1D-5CBC-4888-90D2-5986E0C73717}" srcOrd="0" destOrd="0" presId="urn:microsoft.com/office/officeart/2005/8/layout/vList5"/>
    <dgm:cxn modelId="{BBE5813A-3112-459E-A95F-2FDAB3660B10}" srcId="{F95803D5-EA45-40A3-9564-FF05EE24B0F3}" destId="{FA78A816-98EE-4403-AC30-A9C1B62FFF70}" srcOrd="3" destOrd="0" parTransId="{B9CF9E38-6C73-48D4-BC0F-24550D75905C}" sibTransId="{5892E04B-46ED-4A58-BF97-60EBB8AAED5F}"/>
    <dgm:cxn modelId="{EBCD71ED-B5A5-4288-AB30-86E483E6BB32}" type="presOf" srcId="{D39E1833-E1EB-4745-B348-6CAD7C4B54BC}" destId="{DA47C4BD-8921-4202-B991-A63EF6989FDF}" srcOrd="0" destOrd="0" presId="urn:microsoft.com/office/officeart/2005/8/layout/vList5"/>
    <dgm:cxn modelId="{B6BA0306-C8FF-4B0B-A8AD-CB1898B2686F}" type="presOf" srcId="{C4DE0261-9A5E-487E-B1CC-5B4182A1C6D4}" destId="{90B36745-9368-4051-82D9-0F98870F6552}" srcOrd="0" destOrd="0" presId="urn:microsoft.com/office/officeart/2005/8/layout/vList5"/>
    <dgm:cxn modelId="{590D66F3-7848-475A-A7AD-6152FA39D40E}" type="presOf" srcId="{2210EF33-6346-4778-83F4-7C3F27806CBF}" destId="{586066C1-3B87-426F-9D09-FABB700750B7}" srcOrd="0" destOrd="2" presId="urn:microsoft.com/office/officeart/2005/8/layout/vList5"/>
    <dgm:cxn modelId="{7C837462-5D21-4692-93C8-9D97D4CE78E4}" srcId="{A34E689E-DE43-4911-8A2E-74DF67E8D599}" destId="{0099A492-461F-4D7E-9EFF-225C662DF473}" srcOrd="1" destOrd="0" parTransId="{4CF667F2-9DA4-4556-A6F7-846209E71B16}" sibTransId="{C010F918-3D89-4020-AF4F-2063B962586B}"/>
    <dgm:cxn modelId="{E1FC27F1-B6C7-49A7-8FFC-562FE1BEBED9}" type="presOf" srcId="{73613A8C-7A41-4BEA-B12E-AAFB19A142B2}" destId="{DA47C4BD-8921-4202-B991-A63EF6989FDF}" srcOrd="0" destOrd="3" presId="urn:microsoft.com/office/officeart/2005/8/layout/vList5"/>
    <dgm:cxn modelId="{0405991B-47BC-4EA4-822A-52EC9E697A4F}" srcId="{F95803D5-EA45-40A3-9564-FF05EE24B0F3}" destId="{A34E689E-DE43-4911-8A2E-74DF67E8D599}" srcOrd="2" destOrd="0" parTransId="{19E0B3C2-9C63-4B40-B6C4-CEE75DEE0CD2}" sibTransId="{3400CFAD-EA7E-4424-B96D-56E9297E1ED1}"/>
    <dgm:cxn modelId="{B19EEFB3-7B20-4123-9306-E09482512C25}" srcId="{F95803D5-EA45-40A3-9564-FF05EE24B0F3}" destId="{C4DE0261-9A5E-487E-B1CC-5B4182A1C6D4}" srcOrd="0" destOrd="0" parTransId="{9CA26123-0318-476A-86BE-F02979B9D82A}" sibTransId="{26F975E9-9A74-4375-857E-EC8F6F053E1D}"/>
    <dgm:cxn modelId="{391E4B15-6A7F-433B-9AD6-629A97C763A8}" type="presOf" srcId="{822EA229-E396-472D-BC06-A8EB6B44473C}" destId="{DA47C4BD-8921-4202-B991-A63EF6989FDF}" srcOrd="0" destOrd="2" presId="urn:microsoft.com/office/officeart/2005/8/layout/vList5"/>
    <dgm:cxn modelId="{4BE23194-6BD6-466B-970A-0F19B9A886C7}" type="presOf" srcId="{F33F2EAC-890C-4C17-B537-300B64B4A4DE}" destId="{7075663E-F68C-4EB1-807A-72CD2DAB3CCE}" srcOrd="0" destOrd="0" presId="urn:microsoft.com/office/officeart/2005/8/layout/vList5"/>
    <dgm:cxn modelId="{22DE6AA2-548B-4B49-BBF1-30CA26B994AF}" srcId="{F33F2EAC-890C-4C17-B537-300B64B4A4DE}" destId="{73613A8C-7A41-4BEA-B12E-AAFB19A142B2}" srcOrd="3" destOrd="0" parTransId="{DE3AF60C-FFB5-4A68-A765-06B1E4F21003}" sibTransId="{EA940EC0-59A6-43B4-B5C5-8F751CD28877}"/>
    <dgm:cxn modelId="{40FF804B-3A36-4300-9C4D-EE77F7C97D2B}" type="presOf" srcId="{4AC12A77-2247-4FE6-981F-BBF741A0317D}" destId="{1ECA5AF1-CD1C-4A45-9A6C-404DB1935E5E}" srcOrd="0" destOrd="2" presId="urn:microsoft.com/office/officeart/2005/8/layout/vList5"/>
    <dgm:cxn modelId="{3801B3F5-8500-4A92-A1AD-C2C6355E5C3A}" srcId="{F33F2EAC-890C-4C17-B537-300B64B4A4DE}" destId="{D39E1833-E1EB-4745-B348-6CAD7C4B54BC}" srcOrd="0" destOrd="0" parTransId="{FF92A573-E429-46E7-B231-D8ABDF804830}" sibTransId="{26116548-7283-4FA0-83A8-40D107B93BB4}"/>
    <dgm:cxn modelId="{9B58B60E-2BE0-4C34-BF9E-E2BCDC63A5A6}" srcId="{C4DE0261-9A5E-487E-B1CC-5B4182A1C6D4}" destId="{53206FC5-F038-49E3-AA12-5872553F6138}" srcOrd="1" destOrd="0" parTransId="{30BCCEBA-A2E6-4314-A5EE-E94D3AB5DA2F}" sibTransId="{FDF9FAF6-BCEE-4E9D-A4A3-F2C32515F760}"/>
    <dgm:cxn modelId="{51F98B8A-07AE-418C-9166-2D6B51E82BB7}" type="presOf" srcId="{F95803D5-EA45-40A3-9564-FF05EE24B0F3}" destId="{53331D30-38DD-4D3B-A447-850F314E5568}" srcOrd="0" destOrd="0" presId="urn:microsoft.com/office/officeart/2005/8/layout/vList5"/>
    <dgm:cxn modelId="{4B06E696-1BA2-40C2-BA10-F4E9CB96B31A}" type="presOf" srcId="{0099A492-461F-4D7E-9EFF-225C662DF473}" destId="{586066C1-3B87-426F-9D09-FABB700750B7}" srcOrd="0" destOrd="1" presId="urn:microsoft.com/office/officeart/2005/8/layout/vList5"/>
    <dgm:cxn modelId="{DD6674CA-7C00-4AB6-8C71-099D64BC8B8D}" type="presOf" srcId="{A34E689E-DE43-4911-8A2E-74DF67E8D599}" destId="{D4C29C58-D92E-43FA-B978-06703D99E68E}" srcOrd="0" destOrd="0" presId="urn:microsoft.com/office/officeart/2005/8/layout/vList5"/>
    <dgm:cxn modelId="{A0768CB0-49D4-490A-AC97-58224561A9B1}" srcId="{FA78A816-98EE-4403-AC30-A9C1B62FFF70}" destId="{1BA436FC-B5DF-49C4-A6B3-FDA64EFFD031}" srcOrd="0" destOrd="0" parTransId="{3E9D8A03-7A6B-4F1C-A08B-45BA64CB5B9C}" sibTransId="{9E0434A2-9D21-4A18-BB83-CDE1B95E13C4}"/>
    <dgm:cxn modelId="{898B6F43-5CDB-43CC-A6A6-AD48D3FAC43E}" srcId="{F95803D5-EA45-40A3-9564-FF05EE24B0F3}" destId="{EE1BE22C-04AC-40C3-855C-ED85859DAF33}" srcOrd="4" destOrd="0" parTransId="{14B6F639-EA8D-47AE-9F46-456A988DA699}" sibTransId="{5FDDDAF7-C688-48D3-993B-145726F15CCB}"/>
    <dgm:cxn modelId="{96D0DD39-6F5C-4076-9EFC-BE8A3FBAB8CC}" srcId="{C4DE0261-9A5E-487E-B1CC-5B4182A1C6D4}" destId="{F3046D88-24D1-4D6F-B786-C2640E2AA919}" srcOrd="0" destOrd="0" parTransId="{A145A0BC-A1AC-4F3C-94E0-D8C30AA77E65}" sibTransId="{1F0D0E3E-AB57-4AF9-B24D-24646E8A3505}"/>
    <dgm:cxn modelId="{8E831EF1-AC45-4441-9030-D44A96A15B7E}" type="presParOf" srcId="{53331D30-38DD-4D3B-A447-850F314E5568}" destId="{8ACA8208-FD07-4B0A-84C6-D9B61D02F943}" srcOrd="0" destOrd="0" presId="urn:microsoft.com/office/officeart/2005/8/layout/vList5"/>
    <dgm:cxn modelId="{D12DBF0C-08AA-4F13-B0E0-A6F0C2298238}" type="presParOf" srcId="{8ACA8208-FD07-4B0A-84C6-D9B61D02F943}" destId="{90B36745-9368-4051-82D9-0F98870F6552}" srcOrd="0" destOrd="0" presId="urn:microsoft.com/office/officeart/2005/8/layout/vList5"/>
    <dgm:cxn modelId="{848C7A3E-FC49-4E43-9764-0F3032988501}" type="presParOf" srcId="{8ACA8208-FD07-4B0A-84C6-D9B61D02F943}" destId="{1ECA5AF1-CD1C-4A45-9A6C-404DB1935E5E}" srcOrd="1" destOrd="0" presId="urn:microsoft.com/office/officeart/2005/8/layout/vList5"/>
    <dgm:cxn modelId="{F531FEBB-EB86-4D4B-834D-F399AB7031A9}" type="presParOf" srcId="{53331D30-38DD-4D3B-A447-850F314E5568}" destId="{F4340AD1-C4DA-4E7F-9686-F21DEF247B8F}" srcOrd="1" destOrd="0" presId="urn:microsoft.com/office/officeart/2005/8/layout/vList5"/>
    <dgm:cxn modelId="{AEA7BB71-EFC9-4CD2-9C02-63E405313CDD}" type="presParOf" srcId="{53331D30-38DD-4D3B-A447-850F314E5568}" destId="{E3F4B973-39ED-419E-BBBE-0287CF2A5ECF}" srcOrd="2" destOrd="0" presId="urn:microsoft.com/office/officeart/2005/8/layout/vList5"/>
    <dgm:cxn modelId="{0AF9442F-9663-49D9-9DA2-7CF0829D3833}" type="presParOf" srcId="{E3F4B973-39ED-419E-BBBE-0287CF2A5ECF}" destId="{7075663E-F68C-4EB1-807A-72CD2DAB3CCE}" srcOrd="0" destOrd="0" presId="urn:microsoft.com/office/officeart/2005/8/layout/vList5"/>
    <dgm:cxn modelId="{F00B4A9D-824C-4C5B-B6A8-26A330209156}" type="presParOf" srcId="{E3F4B973-39ED-419E-BBBE-0287CF2A5ECF}" destId="{DA47C4BD-8921-4202-B991-A63EF6989FDF}" srcOrd="1" destOrd="0" presId="urn:microsoft.com/office/officeart/2005/8/layout/vList5"/>
    <dgm:cxn modelId="{19CC08A8-1376-42A9-AC46-D30212216982}" type="presParOf" srcId="{53331D30-38DD-4D3B-A447-850F314E5568}" destId="{58FF12F1-AFFE-44BD-A0A9-17DE42607062}" srcOrd="3" destOrd="0" presId="urn:microsoft.com/office/officeart/2005/8/layout/vList5"/>
    <dgm:cxn modelId="{69E57F07-5FA8-428D-80CD-7D02353F471A}" type="presParOf" srcId="{53331D30-38DD-4D3B-A447-850F314E5568}" destId="{EACB3D69-CB57-436D-87CE-1364DEE14FA1}" srcOrd="4" destOrd="0" presId="urn:microsoft.com/office/officeart/2005/8/layout/vList5"/>
    <dgm:cxn modelId="{049DBBC1-0ED9-4E4D-BDD3-CE40588928C5}" type="presParOf" srcId="{EACB3D69-CB57-436D-87CE-1364DEE14FA1}" destId="{D4C29C58-D92E-43FA-B978-06703D99E68E}" srcOrd="0" destOrd="0" presId="urn:microsoft.com/office/officeart/2005/8/layout/vList5"/>
    <dgm:cxn modelId="{CBC32055-5F64-4D3C-8E65-B51310CE69E3}" type="presParOf" srcId="{EACB3D69-CB57-436D-87CE-1364DEE14FA1}" destId="{586066C1-3B87-426F-9D09-FABB700750B7}" srcOrd="1" destOrd="0" presId="urn:microsoft.com/office/officeart/2005/8/layout/vList5"/>
    <dgm:cxn modelId="{DBB0DDE8-F847-4360-A9DD-0EA67EEA344C}" type="presParOf" srcId="{53331D30-38DD-4D3B-A447-850F314E5568}" destId="{1D9E66FE-3189-488B-A8CA-4C938AE0ECD3}" srcOrd="5" destOrd="0" presId="urn:microsoft.com/office/officeart/2005/8/layout/vList5"/>
    <dgm:cxn modelId="{B320CB97-09FF-4461-825D-26FDFA380E7A}" type="presParOf" srcId="{53331D30-38DD-4D3B-A447-850F314E5568}" destId="{F6403809-79FA-4C4F-BD92-C419D3DA7BE9}" srcOrd="6" destOrd="0" presId="urn:microsoft.com/office/officeart/2005/8/layout/vList5"/>
    <dgm:cxn modelId="{F2BEE6BA-2BF2-4A4A-A609-663DA663E2AC}" type="presParOf" srcId="{F6403809-79FA-4C4F-BD92-C419D3DA7BE9}" destId="{0B071885-A3C6-4292-A430-42C726A005DF}" srcOrd="0" destOrd="0" presId="urn:microsoft.com/office/officeart/2005/8/layout/vList5"/>
    <dgm:cxn modelId="{6F44C54B-63A0-4A92-A345-7BEC4B0218CC}" type="presParOf" srcId="{F6403809-79FA-4C4F-BD92-C419D3DA7BE9}" destId="{A9ECFD1D-5CBC-4888-90D2-5986E0C73717}" srcOrd="1" destOrd="0" presId="urn:microsoft.com/office/officeart/2005/8/layout/vList5"/>
    <dgm:cxn modelId="{DB7403A0-CC4B-41E8-8A79-313E5A705698}" type="presParOf" srcId="{53331D30-38DD-4D3B-A447-850F314E5568}" destId="{8E7316C6-7768-4385-98C4-965D612ABBF1}" srcOrd="7" destOrd="0" presId="urn:microsoft.com/office/officeart/2005/8/layout/vList5"/>
    <dgm:cxn modelId="{7E62D508-7BD2-42A2-B748-816A64B5C18E}" type="presParOf" srcId="{53331D30-38DD-4D3B-A447-850F314E5568}" destId="{C77160B5-4CAE-4258-AD33-C66C70A1A0EE}" srcOrd="8" destOrd="0" presId="urn:microsoft.com/office/officeart/2005/8/layout/vList5"/>
    <dgm:cxn modelId="{BCEEC478-BC3D-42AA-B012-C0F7261844A5}" type="presParOf" srcId="{C77160B5-4CAE-4258-AD33-C66C70A1A0EE}" destId="{C3EF3B68-B039-4AC1-9045-DFC4B2E3B0F6}"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CA5AF1-CD1C-4A45-9A6C-404DB1935E5E}">
      <dsp:nvSpPr>
        <dsp:cNvPr id="0" name=""/>
        <dsp:cNvSpPr/>
      </dsp:nvSpPr>
      <dsp:spPr>
        <a:xfrm rot="5400000">
          <a:off x="4702803" y="-2891812"/>
          <a:ext cx="1292105" cy="708449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ja-JP" altLang="en-US" sz="2000" b="1" kern="1200" dirty="0" smtClean="0">
              <a:latin typeface="+mn-ea"/>
              <a:ea typeface="+mn-ea"/>
            </a:rPr>
            <a:t>メタボリックシンドロームを認知している国民の割合の増加</a:t>
          </a:r>
          <a:endParaRPr kumimoji="1" lang="ja-JP" altLang="en-US" sz="2000" b="1" kern="1200" dirty="0">
            <a:latin typeface="+mn-ea"/>
            <a:ea typeface="+mn-ea"/>
          </a:endParaRPr>
        </a:p>
        <a:p>
          <a:pPr marL="228600" lvl="1" indent="-228600" algn="l" defTabSz="889000">
            <a:lnSpc>
              <a:spcPct val="90000"/>
            </a:lnSpc>
            <a:spcBef>
              <a:spcPct val="0"/>
            </a:spcBef>
            <a:spcAft>
              <a:spcPct val="15000"/>
            </a:spcAft>
            <a:buChar char="••"/>
          </a:pPr>
          <a:r>
            <a:rPr lang="ja-JP" altLang="en-US" sz="2000" b="1" kern="1200" dirty="0" smtClean="0">
              <a:latin typeface="+mn-ea"/>
              <a:ea typeface="+mn-ea"/>
            </a:rPr>
            <a:t>高齢者で外出について積極的態度をもつ人の増加</a:t>
          </a:r>
          <a:endParaRPr lang="en-US" altLang="ja-JP" sz="2000" b="1" kern="1200" dirty="0">
            <a:latin typeface="+mn-ea"/>
            <a:ea typeface="+mn-ea"/>
          </a:endParaRPr>
        </a:p>
        <a:p>
          <a:pPr marL="228600" lvl="1" indent="-228600" algn="l" defTabSz="889000">
            <a:lnSpc>
              <a:spcPct val="90000"/>
            </a:lnSpc>
            <a:spcBef>
              <a:spcPct val="0"/>
            </a:spcBef>
            <a:spcAft>
              <a:spcPct val="15000"/>
            </a:spcAft>
            <a:buChar char="••"/>
          </a:pPr>
          <a:r>
            <a:rPr lang="en-US" altLang="ja-JP" sz="2000" b="1" kern="1200" dirty="0" smtClean="0">
              <a:latin typeface="+mn-ea"/>
              <a:ea typeface="+mn-ea"/>
            </a:rPr>
            <a:t>80</a:t>
          </a:r>
          <a:r>
            <a:rPr lang="ja-JP" altLang="en-US" sz="2000" b="1" kern="1200" dirty="0" smtClean="0">
              <a:latin typeface="+mn-ea"/>
              <a:ea typeface="+mn-ea"/>
            </a:rPr>
            <a:t>歳で</a:t>
          </a:r>
          <a:r>
            <a:rPr lang="en-US" altLang="ja-JP" sz="2000" b="1" kern="1200" dirty="0" smtClean="0">
              <a:latin typeface="+mn-ea"/>
              <a:ea typeface="+mn-ea"/>
            </a:rPr>
            <a:t>20</a:t>
          </a:r>
          <a:r>
            <a:rPr lang="ja-JP" altLang="en-US" sz="2000" b="1" kern="1200" dirty="0" smtClean="0">
              <a:latin typeface="+mn-ea"/>
              <a:ea typeface="+mn-ea"/>
            </a:rPr>
            <a:t>歯以上・</a:t>
          </a:r>
          <a:r>
            <a:rPr lang="en-US" altLang="ja-JP" sz="2000" b="1" kern="1200" dirty="0" smtClean="0">
              <a:latin typeface="+mn-ea"/>
              <a:ea typeface="+mn-ea"/>
            </a:rPr>
            <a:t>60</a:t>
          </a:r>
          <a:r>
            <a:rPr lang="ja-JP" altLang="en-US" sz="2000" b="1" kern="1200" dirty="0" smtClean="0">
              <a:latin typeface="+mn-ea"/>
              <a:ea typeface="+mn-ea"/>
            </a:rPr>
            <a:t>歳で</a:t>
          </a:r>
          <a:r>
            <a:rPr lang="en-US" altLang="ja-JP" sz="2000" b="1" kern="1200" dirty="0" smtClean="0">
              <a:latin typeface="+mn-ea"/>
              <a:ea typeface="+mn-ea"/>
            </a:rPr>
            <a:t>24</a:t>
          </a:r>
          <a:r>
            <a:rPr lang="ja-JP" altLang="en-US" sz="2000" b="1" kern="1200" dirty="0" smtClean="0">
              <a:latin typeface="+mn-ea"/>
              <a:ea typeface="+mn-ea"/>
            </a:rPr>
            <a:t>歯以上の自分の歯を有する人の増加など</a:t>
          </a:r>
          <a:endParaRPr lang="ja-JP" altLang="en-US" sz="2000" b="1" kern="1200" dirty="0">
            <a:latin typeface="+mn-ea"/>
            <a:ea typeface="+mn-ea"/>
          </a:endParaRPr>
        </a:p>
      </dsp:txBody>
      <dsp:txXfrm rot="-5400000">
        <a:off x="1806611" y="67455"/>
        <a:ext cx="7021416" cy="1165955"/>
      </dsp:txXfrm>
    </dsp:sp>
    <dsp:sp modelId="{90B36745-9368-4051-82D9-0F98870F6552}">
      <dsp:nvSpPr>
        <dsp:cNvPr id="0" name=""/>
        <dsp:cNvSpPr/>
      </dsp:nvSpPr>
      <dsp:spPr>
        <a:xfrm>
          <a:off x="224" y="2279"/>
          <a:ext cx="1806385" cy="12963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l" defTabSz="1066800">
            <a:lnSpc>
              <a:spcPct val="90000"/>
            </a:lnSpc>
            <a:spcBef>
              <a:spcPct val="0"/>
            </a:spcBef>
            <a:spcAft>
              <a:spcPct val="35000"/>
            </a:spcAft>
          </a:pPr>
          <a:r>
            <a:rPr kumimoji="1" lang="en-US" altLang="ja-JP" sz="2400" kern="1200" dirty="0" smtClean="0"/>
            <a:t>A</a:t>
          </a:r>
          <a:r>
            <a:rPr kumimoji="1" lang="ja-JP" altLang="en-US" sz="2400" kern="1200" dirty="0" smtClean="0"/>
            <a:t>　目標に達した</a:t>
          </a:r>
          <a:endParaRPr kumimoji="1" lang="ja-JP" altLang="en-US" sz="2400" kern="1200" dirty="0"/>
        </a:p>
      </dsp:txBody>
      <dsp:txXfrm>
        <a:off x="63505" y="65560"/>
        <a:ext cx="1679823" cy="1169746"/>
      </dsp:txXfrm>
    </dsp:sp>
    <dsp:sp modelId="{DA47C4BD-8921-4202-B991-A63EF6989FDF}">
      <dsp:nvSpPr>
        <dsp:cNvPr id="0" name=""/>
        <dsp:cNvSpPr/>
      </dsp:nvSpPr>
      <dsp:spPr>
        <a:xfrm rot="5400000">
          <a:off x="4617244" y="-1392761"/>
          <a:ext cx="1467039" cy="708298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ja-JP" altLang="en-US" sz="2000" b="1" kern="1200" dirty="0" smtClean="0">
              <a:latin typeface="+mn-ea"/>
              <a:ea typeface="+mn-ea"/>
            </a:rPr>
            <a:t>食塩摂取量の減少</a:t>
          </a:r>
          <a:endParaRPr kumimoji="1" lang="ja-JP" altLang="en-US" sz="2000" b="1" kern="1200" dirty="0">
            <a:latin typeface="+mn-ea"/>
            <a:ea typeface="+mn-ea"/>
          </a:endParaRPr>
        </a:p>
        <a:p>
          <a:pPr marL="228600" lvl="1" indent="-228600" algn="l" defTabSz="889000">
            <a:lnSpc>
              <a:spcPct val="90000"/>
            </a:lnSpc>
            <a:spcBef>
              <a:spcPct val="0"/>
            </a:spcBef>
            <a:spcAft>
              <a:spcPct val="15000"/>
            </a:spcAft>
            <a:buChar char="••"/>
          </a:pPr>
          <a:r>
            <a:rPr lang="ja-JP" altLang="en-US" sz="2000" b="1" kern="1200" dirty="0" smtClean="0">
              <a:latin typeface="+mn-ea"/>
              <a:ea typeface="+mn-ea"/>
            </a:rPr>
            <a:t>意識的に運動を心がけている人の増加</a:t>
          </a:r>
          <a:endParaRPr lang="en-US" altLang="ja-JP" sz="2000" b="1" kern="1200" dirty="0">
            <a:latin typeface="+mn-ea"/>
            <a:ea typeface="+mn-ea"/>
          </a:endParaRPr>
        </a:p>
        <a:p>
          <a:pPr marL="228600" lvl="1" indent="-228600" algn="l" defTabSz="889000">
            <a:lnSpc>
              <a:spcPct val="90000"/>
            </a:lnSpc>
            <a:spcBef>
              <a:spcPct val="0"/>
            </a:spcBef>
            <a:spcAft>
              <a:spcPct val="15000"/>
            </a:spcAft>
            <a:buChar char="••"/>
          </a:pPr>
          <a:r>
            <a:rPr lang="ja-JP" altLang="en-US" sz="2000" b="1" kern="1200" dirty="0" smtClean="0">
              <a:latin typeface="+mn-ea"/>
              <a:ea typeface="+mn-ea"/>
            </a:rPr>
            <a:t>喫煙が及ぼす健康影響についての十分な知識の普及</a:t>
          </a:r>
          <a:endParaRPr lang="en-US" altLang="ja-JP" sz="2000" b="1" kern="1200" dirty="0">
            <a:latin typeface="+mn-ea"/>
            <a:ea typeface="+mn-ea"/>
          </a:endParaRPr>
        </a:p>
        <a:p>
          <a:pPr marL="228600" lvl="1" indent="-228600" algn="l" defTabSz="889000">
            <a:lnSpc>
              <a:spcPct val="90000"/>
            </a:lnSpc>
            <a:spcBef>
              <a:spcPct val="0"/>
            </a:spcBef>
            <a:spcAft>
              <a:spcPct val="15000"/>
            </a:spcAft>
            <a:buChar char="••"/>
          </a:pPr>
          <a:r>
            <a:rPr lang="ja-JP" altLang="en-US" sz="2000" b="1" kern="1200" dirty="0" smtClean="0">
              <a:latin typeface="+mn-ea"/>
              <a:ea typeface="+mn-ea"/>
            </a:rPr>
            <a:t>糖尿病やがん検診の促進  など</a:t>
          </a:r>
          <a:endParaRPr lang="ja-JP" altLang="en-US" sz="2000" b="1" kern="1200" dirty="0">
            <a:latin typeface="+mn-ea"/>
            <a:ea typeface="+mn-ea"/>
          </a:endParaRPr>
        </a:p>
      </dsp:txBody>
      <dsp:txXfrm rot="-5400000">
        <a:off x="1809273" y="1486825"/>
        <a:ext cx="7011367" cy="1323809"/>
      </dsp:txXfrm>
    </dsp:sp>
    <dsp:sp modelId="{7075663E-F68C-4EB1-807A-72CD2DAB3CCE}">
      <dsp:nvSpPr>
        <dsp:cNvPr id="0" name=""/>
        <dsp:cNvSpPr/>
      </dsp:nvSpPr>
      <dsp:spPr>
        <a:xfrm>
          <a:off x="224" y="1486639"/>
          <a:ext cx="1809048" cy="132418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kumimoji="1" lang="en-US" altLang="ja-JP" sz="2000" b="1" kern="1200" dirty="0" smtClean="0"/>
            <a:t>B</a:t>
          </a:r>
          <a:r>
            <a:rPr kumimoji="1" lang="ja-JP" altLang="en-US" sz="2000" b="1" kern="1200" dirty="0" smtClean="0"/>
            <a:t>　</a:t>
          </a:r>
          <a:r>
            <a:rPr lang="ja-JP" altLang="en-US" sz="2000" b="1" kern="1200" dirty="0" smtClean="0">
              <a:latin typeface="+mn-ea"/>
              <a:ea typeface="+mn-ea"/>
            </a:rPr>
            <a:t>目標値に達していないが改善傾向</a:t>
          </a:r>
          <a:endParaRPr kumimoji="1" lang="ja-JP" altLang="en-US" sz="2400" b="1" kern="1200" dirty="0"/>
        </a:p>
      </dsp:txBody>
      <dsp:txXfrm>
        <a:off x="64865" y="1551280"/>
        <a:ext cx="1679766" cy="1194899"/>
      </dsp:txXfrm>
    </dsp:sp>
    <dsp:sp modelId="{586066C1-3B87-426F-9D09-FABB700750B7}">
      <dsp:nvSpPr>
        <dsp:cNvPr id="0" name=""/>
        <dsp:cNvSpPr/>
      </dsp:nvSpPr>
      <dsp:spPr>
        <a:xfrm rot="5400000">
          <a:off x="4773439" y="50158"/>
          <a:ext cx="1169604" cy="706703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ja-JP" altLang="en-US" sz="2000" b="1" kern="1200" dirty="0" smtClean="0">
              <a:latin typeface="+mn-ea"/>
              <a:ea typeface="+mn-ea"/>
            </a:rPr>
            <a:t>自殺者の減少、多量に飲酒する人の減少</a:t>
          </a:r>
          <a:endParaRPr kumimoji="1" lang="ja-JP" altLang="en-US" sz="2000" b="1" kern="1200" dirty="0">
            <a:latin typeface="+mn-ea"/>
            <a:ea typeface="+mn-ea"/>
          </a:endParaRPr>
        </a:p>
        <a:p>
          <a:pPr marL="228600" lvl="1" indent="-228600" algn="l" defTabSz="889000">
            <a:lnSpc>
              <a:spcPct val="90000"/>
            </a:lnSpc>
            <a:spcBef>
              <a:spcPct val="0"/>
            </a:spcBef>
            <a:spcAft>
              <a:spcPct val="15000"/>
            </a:spcAft>
            <a:buChar char="••"/>
          </a:pPr>
          <a:r>
            <a:rPr lang="ja-JP" altLang="en-US" sz="2000" b="1" kern="1200" dirty="0" smtClean="0">
              <a:latin typeface="+mn-ea"/>
              <a:ea typeface="+mn-ea"/>
            </a:rPr>
            <a:t>メタボリックシンドロームの該当者・予備群の減少</a:t>
          </a:r>
          <a:endParaRPr kumimoji="1" lang="ja-JP" altLang="en-US" sz="2000" b="1" kern="1200" dirty="0">
            <a:latin typeface="+mn-ea"/>
            <a:ea typeface="+mn-ea"/>
          </a:endParaRPr>
        </a:p>
        <a:p>
          <a:pPr marL="228600" lvl="1" indent="-228600" algn="l" defTabSz="889000">
            <a:lnSpc>
              <a:spcPct val="90000"/>
            </a:lnSpc>
            <a:spcBef>
              <a:spcPct val="0"/>
            </a:spcBef>
            <a:spcAft>
              <a:spcPct val="15000"/>
            </a:spcAft>
            <a:buChar char="••"/>
          </a:pPr>
          <a:r>
            <a:rPr lang="ja-JP" altLang="en-US" sz="2000" b="1" kern="1200" dirty="0" smtClean="0">
              <a:latin typeface="+mn-ea"/>
              <a:ea typeface="+mn-ea"/>
            </a:rPr>
            <a:t>高脂血症の減少　など</a:t>
          </a:r>
          <a:endParaRPr kumimoji="1" lang="ja-JP" altLang="en-US" sz="2000" b="1" kern="1200" dirty="0">
            <a:latin typeface="+mn-ea"/>
            <a:ea typeface="+mn-ea"/>
          </a:endParaRPr>
        </a:p>
      </dsp:txBody>
      <dsp:txXfrm rot="-5400000">
        <a:off x="1824726" y="3055967"/>
        <a:ext cx="7009936" cy="1055414"/>
      </dsp:txXfrm>
    </dsp:sp>
    <dsp:sp modelId="{D4C29C58-D92E-43FA-B978-06703D99E68E}">
      <dsp:nvSpPr>
        <dsp:cNvPr id="0" name=""/>
        <dsp:cNvSpPr/>
      </dsp:nvSpPr>
      <dsp:spPr>
        <a:xfrm>
          <a:off x="224" y="3031349"/>
          <a:ext cx="1824501" cy="11046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l" defTabSz="1066800">
            <a:lnSpc>
              <a:spcPct val="90000"/>
            </a:lnSpc>
            <a:spcBef>
              <a:spcPct val="0"/>
            </a:spcBef>
            <a:spcAft>
              <a:spcPct val="35000"/>
            </a:spcAft>
          </a:pPr>
          <a:r>
            <a:rPr kumimoji="1" lang="en-US" altLang="ja-JP" sz="2400" kern="1200" dirty="0" smtClean="0"/>
            <a:t>C</a:t>
          </a:r>
          <a:r>
            <a:rPr kumimoji="1" lang="ja-JP" altLang="en-US" sz="2400" kern="1200" dirty="0" smtClean="0"/>
            <a:t>　変わらない</a:t>
          </a:r>
          <a:endParaRPr kumimoji="1" lang="ja-JP" altLang="en-US" sz="2400" kern="1200" dirty="0"/>
        </a:p>
      </dsp:txBody>
      <dsp:txXfrm>
        <a:off x="54149" y="3085274"/>
        <a:ext cx="1716651" cy="996800"/>
      </dsp:txXfrm>
    </dsp:sp>
    <dsp:sp modelId="{A9ECFD1D-5CBC-4888-90D2-5986E0C73717}">
      <dsp:nvSpPr>
        <dsp:cNvPr id="0" name=""/>
        <dsp:cNvSpPr/>
      </dsp:nvSpPr>
      <dsp:spPr>
        <a:xfrm rot="5400000">
          <a:off x="4979017" y="1115354"/>
          <a:ext cx="743493" cy="708298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ja-JP" altLang="en-US" sz="2000" b="1" kern="1200" dirty="0" smtClean="0">
              <a:latin typeface="+mn-ea"/>
              <a:ea typeface="+mn-ea"/>
            </a:rPr>
            <a:t>日常生活における歩数の増加</a:t>
          </a:r>
          <a:endParaRPr kumimoji="1" lang="ja-JP" altLang="en-US" sz="1800" b="1" kern="1200" dirty="0">
            <a:latin typeface="+mn-ea"/>
            <a:ea typeface="+mn-ea"/>
          </a:endParaRPr>
        </a:p>
        <a:p>
          <a:pPr marL="228600" lvl="1" indent="-228600" algn="l" defTabSz="889000">
            <a:lnSpc>
              <a:spcPct val="90000"/>
            </a:lnSpc>
            <a:spcBef>
              <a:spcPct val="0"/>
            </a:spcBef>
            <a:spcAft>
              <a:spcPct val="15000"/>
            </a:spcAft>
            <a:buChar char="••"/>
          </a:pPr>
          <a:r>
            <a:rPr lang="ja-JP" altLang="en-US" sz="2000" b="1" kern="1200" dirty="0" smtClean="0">
              <a:latin typeface="+mn-ea"/>
              <a:ea typeface="+mn-ea"/>
            </a:rPr>
            <a:t>糖尿病合併症の減少  など</a:t>
          </a:r>
          <a:endParaRPr kumimoji="1" lang="ja-JP" altLang="en-US" sz="2000" b="1" kern="1200" dirty="0">
            <a:latin typeface="+mn-ea"/>
            <a:ea typeface="+mn-ea"/>
          </a:endParaRPr>
        </a:p>
      </dsp:txBody>
      <dsp:txXfrm rot="-5400000">
        <a:off x="1809273" y="4321392"/>
        <a:ext cx="7046688" cy="670905"/>
      </dsp:txXfrm>
    </dsp:sp>
    <dsp:sp modelId="{0B071885-A3C6-4292-A430-42C726A005DF}">
      <dsp:nvSpPr>
        <dsp:cNvPr id="0" name=""/>
        <dsp:cNvSpPr/>
      </dsp:nvSpPr>
      <dsp:spPr>
        <a:xfrm>
          <a:off x="224" y="4298161"/>
          <a:ext cx="1809048" cy="71736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l" defTabSz="1066800">
            <a:lnSpc>
              <a:spcPct val="90000"/>
            </a:lnSpc>
            <a:spcBef>
              <a:spcPct val="0"/>
            </a:spcBef>
            <a:spcAft>
              <a:spcPct val="35000"/>
            </a:spcAft>
          </a:pPr>
          <a:r>
            <a:rPr kumimoji="1" lang="en-US" altLang="ja-JP" sz="2400" b="0" kern="1200" dirty="0" smtClean="0">
              <a:latin typeface="+mn-ea"/>
              <a:ea typeface="+mn-ea"/>
            </a:rPr>
            <a:t>D</a:t>
          </a:r>
          <a:r>
            <a:rPr kumimoji="1" lang="ja-JP" altLang="en-US" sz="2400" b="0" kern="1200" dirty="0" smtClean="0">
              <a:latin typeface="+mn-ea"/>
              <a:ea typeface="+mn-ea"/>
            </a:rPr>
            <a:t>　</a:t>
          </a:r>
          <a:r>
            <a:rPr lang="ja-JP" altLang="en-US" sz="2400" b="0" kern="1200" dirty="0" smtClean="0">
              <a:latin typeface="+mn-ea"/>
              <a:ea typeface="+mn-ea"/>
            </a:rPr>
            <a:t>悪化している </a:t>
          </a:r>
          <a:r>
            <a:rPr kumimoji="1" lang="ja-JP" altLang="en-US" sz="2000" b="1" kern="1200" dirty="0" smtClean="0">
              <a:latin typeface="+mn-ea"/>
              <a:ea typeface="+mn-ea"/>
            </a:rPr>
            <a:t>　　</a:t>
          </a:r>
          <a:endParaRPr kumimoji="1" lang="ja-JP" altLang="en-US" sz="2000" b="1" kern="1200" dirty="0">
            <a:latin typeface="+mn-ea"/>
            <a:ea typeface="+mn-ea"/>
          </a:endParaRPr>
        </a:p>
      </dsp:txBody>
      <dsp:txXfrm>
        <a:off x="35243" y="4333180"/>
        <a:ext cx="1739010" cy="647331"/>
      </dsp:txXfrm>
    </dsp:sp>
    <dsp:sp modelId="{C3EF3B68-B039-4AC1-9045-DFC4B2E3B0F6}">
      <dsp:nvSpPr>
        <dsp:cNvPr id="0" name=""/>
        <dsp:cNvSpPr/>
      </dsp:nvSpPr>
      <dsp:spPr>
        <a:xfrm>
          <a:off x="224" y="5145215"/>
          <a:ext cx="1826337" cy="7571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n-US" altLang="ja-JP" sz="2300" kern="1200" dirty="0" smtClean="0">
              <a:latin typeface="+mn-ea"/>
              <a:ea typeface="+mn-ea"/>
            </a:rPr>
            <a:t>E</a:t>
          </a:r>
          <a:r>
            <a:rPr lang="ja-JP" altLang="en-US" sz="2300" kern="1200" dirty="0" smtClean="0">
              <a:latin typeface="+mn-ea"/>
              <a:ea typeface="+mn-ea"/>
            </a:rPr>
            <a:t>　評価困難 </a:t>
          </a:r>
          <a:endParaRPr lang="ja-JP" altLang="en-US" sz="2300" kern="1200" dirty="0"/>
        </a:p>
      </dsp:txBody>
      <dsp:txXfrm>
        <a:off x="37186" y="5182177"/>
        <a:ext cx="1752413" cy="68323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3.emf"/></Relationships>
</file>

<file path=ppt/drawings/drawing1.xml><?xml version="1.0" encoding="utf-8"?>
<c:userShapes xmlns:c="http://schemas.openxmlformats.org/drawingml/2006/chart">
  <cdr:relSizeAnchor xmlns:cdr="http://schemas.openxmlformats.org/drawingml/2006/chartDrawing">
    <cdr:from>
      <cdr:x>0</cdr:x>
      <cdr:y>0.11842</cdr:y>
    </cdr:from>
    <cdr:to>
      <cdr:x>0.0482</cdr:x>
      <cdr:y>0.93421</cdr:y>
    </cdr:to>
    <cdr:sp macro="" textlink="">
      <cdr:nvSpPr>
        <cdr:cNvPr id="2" name="テキスト ボックス 1"/>
        <cdr:cNvSpPr txBox="1"/>
      </cdr:nvSpPr>
      <cdr:spPr>
        <a:xfrm xmlns:a="http://schemas.openxmlformats.org/drawingml/2006/main">
          <a:off x="0" y="648072"/>
          <a:ext cx="440700" cy="4464496"/>
        </a:xfrm>
        <a:prstGeom xmlns:a="http://schemas.openxmlformats.org/drawingml/2006/main" prst="rect">
          <a:avLst/>
        </a:prstGeom>
      </cdr:spPr>
      <cdr:txBody>
        <a:bodyPr xmlns:a="http://schemas.openxmlformats.org/drawingml/2006/main" vertOverflow="clip" vert="eaVert" wrap="square" rtlCol="0"/>
        <a:lstStyle xmlns:a="http://schemas.openxmlformats.org/drawingml/2006/main"/>
        <a:p xmlns:a="http://schemas.openxmlformats.org/drawingml/2006/main">
          <a:pPr algn="ctr"/>
          <a:r>
            <a:rPr lang="ja-JP" altLang="en-US" sz="1800" dirty="0" smtClean="0"/>
            <a:t>死亡率</a:t>
          </a:r>
          <a:endParaRPr lang="ja-JP" altLang="en-US" sz="1800" dirty="0"/>
        </a:p>
      </cdr:txBody>
    </cdr:sp>
  </cdr:relSizeAnchor>
</c:userShapes>
</file>

<file path=ppt/drawings/drawing2.xml><?xml version="1.0" encoding="utf-8"?>
<c:userShapes xmlns:c="http://schemas.openxmlformats.org/drawingml/2006/chart">
  <cdr:relSizeAnchor xmlns:cdr="http://schemas.openxmlformats.org/drawingml/2006/chartDrawing">
    <cdr:from>
      <cdr:x>0.0594</cdr:x>
      <cdr:y>0.07292</cdr:y>
    </cdr:from>
    <cdr:to>
      <cdr:x>0.23866</cdr:x>
      <cdr:y>0.15625</cdr:y>
    </cdr:to>
    <cdr:sp macro="" textlink="">
      <cdr:nvSpPr>
        <cdr:cNvPr id="2" name="テキスト ボックス 1"/>
        <cdr:cNvSpPr txBox="1"/>
      </cdr:nvSpPr>
      <cdr:spPr>
        <a:xfrm xmlns:a="http://schemas.openxmlformats.org/drawingml/2006/main">
          <a:off x="523874" y="200025"/>
          <a:ext cx="158115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600" dirty="0"/>
            <a:t>（単位：万人）</a:t>
          </a:r>
        </a:p>
      </cdr:txBody>
    </cdr:sp>
  </cdr:relSizeAnchor>
</c:userShapes>
</file>

<file path=ppt/drawings/drawing3.xml><?xml version="1.0" encoding="utf-8"?>
<c:userShapes xmlns:c="http://schemas.openxmlformats.org/drawingml/2006/chart">
  <cdr:relSizeAnchor xmlns:cdr="http://schemas.openxmlformats.org/drawingml/2006/chartDrawing">
    <cdr:from>
      <cdr:x>0.34698</cdr:x>
      <cdr:y>0.77483</cdr:y>
    </cdr:from>
    <cdr:to>
      <cdr:x>0.42073</cdr:x>
      <cdr:y>0.82478</cdr:y>
    </cdr:to>
    <cdr:sp macro="" textlink="">
      <cdr:nvSpPr>
        <cdr:cNvPr id="3" name="テキスト ボックス 2"/>
        <cdr:cNvSpPr txBox="1"/>
      </cdr:nvSpPr>
      <cdr:spPr>
        <a:xfrm xmlns:a="http://schemas.openxmlformats.org/drawingml/2006/main">
          <a:off x="1858845" y="2473176"/>
          <a:ext cx="405036" cy="15342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a:p>
      </cdr:txBody>
    </cdr:sp>
  </cdr:relSizeAnchor>
  <cdr:relSizeAnchor xmlns:cdr="http://schemas.openxmlformats.org/drawingml/2006/chartDrawing">
    <cdr:from>
      <cdr:x>0.73109</cdr:x>
      <cdr:y>0.06704</cdr:y>
    </cdr:from>
    <cdr:to>
      <cdr:x>0.95798</cdr:x>
      <cdr:y>0.14912</cdr:y>
    </cdr:to>
    <cdr:sp macro="" textlink="">
      <cdr:nvSpPr>
        <cdr:cNvPr id="12" name="テキスト ボックス 11"/>
        <cdr:cNvSpPr txBox="1"/>
      </cdr:nvSpPr>
      <cdr:spPr>
        <a:xfrm xmlns:a="http://schemas.openxmlformats.org/drawingml/2006/main">
          <a:off x="6264695" y="354113"/>
          <a:ext cx="1944216" cy="433534"/>
        </a:xfrm>
        <a:prstGeom xmlns:a="http://schemas.openxmlformats.org/drawingml/2006/main" prst="rect">
          <a:avLst/>
        </a:prstGeom>
        <a:solidFill xmlns:a="http://schemas.openxmlformats.org/drawingml/2006/main">
          <a:schemeClr val="bg1">
            <a:lumMod val="85000"/>
          </a:schemeClr>
        </a:solidFill>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pPr algn="ctr"/>
          <a:r>
            <a:rPr lang="en-US" altLang="ja-JP" sz="2000" dirty="0"/>
            <a:t>470</a:t>
          </a:r>
          <a:r>
            <a:rPr lang="ja-JP" altLang="en-US" sz="1400" dirty="0" smtClean="0"/>
            <a:t>万人</a:t>
          </a:r>
          <a:r>
            <a:rPr lang="ja-JP" altLang="en-US" sz="2000" dirty="0" smtClean="0"/>
            <a:t>（</a:t>
          </a:r>
          <a:r>
            <a:rPr lang="en-US" altLang="ja-JP" sz="2000" dirty="0"/>
            <a:t>12.8</a:t>
          </a:r>
          <a:r>
            <a:rPr lang="en-US" altLang="ja-JP" sz="2000" dirty="0" smtClean="0"/>
            <a:t>%</a:t>
          </a:r>
          <a:r>
            <a:rPr lang="ja-JP" altLang="en-US" sz="2000" dirty="0"/>
            <a:t>）</a:t>
          </a:r>
        </a:p>
      </cdr:txBody>
    </cdr:sp>
  </cdr:relSizeAnchor>
  <cdr:relSizeAnchor xmlns:cdr="http://schemas.openxmlformats.org/drawingml/2006/chartDrawing">
    <cdr:from>
      <cdr:x>0.52941</cdr:x>
      <cdr:y>0.17816</cdr:y>
    </cdr:from>
    <cdr:to>
      <cdr:x>0.75763</cdr:x>
      <cdr:y>0.25313</cdr:y>
    </cdr:to>
    <cdr:sp macro="" textlink="">
      <cdr:nvSpPr>
        <cdr:cNvPr id="11" name="テキスト ボックス 1"/>
        <cdr:cNvSpPr txBox="1"/>
      </cdr:nvSpPr>
      <cdr:spPr>
        <a:xfrm xmlns:a="http://schemas.openxmlformats.org/drawingml/2006/main">
          <a:off x="4536503" y="941006"/>
          <a:ext cx="1955612" cy="396000"/>
        </a:xfrm>
        <a:prstGeom xmlns:a="http://schemas.openxmlformats.org/drawingml/2006/main" prst="rect">
          <a:avLst/>
        </a:prstGeom>
        <a:solidFill xmlns:a="http://schemas.openxmlformats.org/drawingml/2006/main">
          <a:schemeClr val="bg1">
            <a:lumMod val="85000"/>
          </a:schemeClr>
        </a:solidFill>
        <a:ln xmlns:a="http://schemas.openxmlformats.org/drawingml/2006/main">
          <a:noFill/>
        </a:ln>
      </cdr:spPr>
      <cdr:txBody>
        <a:bodyPr xmlns:a="http://schemas.openxmlformats.org/drawingml/2006/main" wrap="square" rtlCol="0"/>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algn="ctr"/>
          <a:r>
            <a:rPr lang="en-US" altLang="ja-JP" sz="2000" dirty="0"/>
            <a:t>410</a:t>
          </a:r>
          <a:r>
            <a:rPr lang="ja-JP" altLang="en-US" sz="1400" dirty="0" smtClean="0"/>
            <a:t>万人</a:t>
          </a:r>
          <a:r>
            <a:rPr lang="ja-JP" altLang="en-US" sz="2000" dirty="0" smtClean="0"/>
            <a:t>（</a:t>
          </a:r>
          <a:r>
            <a:rPr lang="en-US" altLang="ja-JP" sz="2000" dirty="0" smtClean="0"/>
            <a:t>11.3%</a:t>
          </a:r>
          <a:r>
            <a:rPr lang="ja-JP" altLang="en-US" sz="2000" dirty="0"/>
            <a:t>）</a:t>
          </a:r>
        </a:p>
      </cdr:txBody>
    </cdr:sp>
  </cdr:relSizeAnchor>
</c:userShapes>
</file>

<file path=ppt/drawings/drawing4.xml><?xml version="1.0" encoding="utf-8"?>
<c:userShapes xmlns:c="http://schemas.openxmlformats.org/drawingml/2006/chart">
  <cdr:relSizeAnchor xmlns:cdr="http://schemas.openxmlformats.org/drawingml/2006/chartDrawing">
    <cdr:from>
      <cdr:x>0.18142</cdr:x>
      <cdr:y>0.59743</cdr:y>
    </cdr:from>
    <cdr:to>
      <cdr:x>0.2419</cdr:x>
      <cdr:y>0.86767</cdr:y>
    </cdr:to>
    <cdr:sp macro="" textlink="">
      <cdr:nvSpPr>
        <cdr:cNvPr id="2" name="正方形/長方形 1"/>
        <cdr:cNvSpPr/>
      </cdr:nvSpPr>
      <cdr:spPr>
        <a:xfrm xmlns:a="http://schemas.openxmlformats.org/drawingml/2006/main">
          <a:off x="1619672" y="3024200"/>
          <a:ext cx="540000" cy="1368000"/>
        </a:xfrm>
        <a:prstGeom xmlns:a="http://schemas.openxmlformats.org/drawingml/2006/main" prst="rect">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xmlns:a="http://schemas.openxmlformats.org/drawingml/2006/main">
          <a:pPr algn="ctr"/>
          <a:endParaRPr kumimoji="1" lang="ja-JP" altLang="en-US"/>
        </a:p>
      </cdr:txBody>
    </cdr:sp>
  </cdr:relSizeAnchor>
  <cdr:relSizeAnchor xmlns:cdr="http://schemas.openxmlformats.org/drawingml/2006/chartDrawing">
    <cdr:from>
      <cdr:x>0.7693</cdr:x>
      <cdr:y>0.61878</cdr:y>
    </cdr:from>
    <cdr:to>
      <cdr:x>0.94852</cdr:x>
      <cdr:y>0.69174</cdr:y>
    </cdr:to>
    <cdr:sp macro="" textlink="">
      <cdr:nvSpPr>
        <cdr:cNvPr id="3" name="正方形/長方形 2"/>
        <cdr:cNvSpPr/>
      </cdr:nvSpPr>
      <cdr:spPr>
        <a:xfrm xmlns:a="http://schemas.openxmlformats.org/drawingml/2006/main">
          <a:off x="6868285" y="3132288"/>
          <a:ext cx="1600118" cy="36933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ja-JP" altLang="en-US" sz="1800" b="1" dirty="0" smtClean="0">
              <a:solidFill>
                <a:srgbClr val="FF0000"/>
              </a:solidFill>
            </a:rPr>
            <a:t>そう思うと回答</a:t>
          </a:r>
          <a:endParaRPr lang="ja-JP" altLang="en-US" sz="1800" b="1" dirty="0">
            <a:solidFill>
              <a:srgbClr val="FF0000"/>
            </a:solidFill>
          </a:endParaRPr>
        </a:p>
      </cdr:txBody>
    </cdr:sp>
  </cdr:relSizeAnchor>
  <cdr:relSizeAnchor xmlns:cdr="http://schemas.openxmlformats.org/drawingml/2006/chartDrawing">
    <cdr:from>
      <cdr:x>0.06643</cdr:x>
      <cdr:y>0.3894</cdr:y>
    </cdr:from>
    <cdr:to>
      <cdr:x>0.15929</cdr:x>
      <cdr:y>0.46236</cdr:y>
    </cdr:to>
    <cdr:sp macro="" textlink="">
      <cdr:nvSpPr>
        <cdr:cNvPr id="4" name="正方形/長方形 3"/>
        <cdr:cNvSpPr/>
      </cdr:nvSpPr>
      <cdr:spPr>
        <a:xfrm xmlns:a="http://schemas.openxmlformats.org/drawingml/2006/main">
          <a:off x="593103" y="1971156"/>
          <a:ext cx="829073" cy="369332"/>
        </a:xfrm>
        <a:prstGeom xmlns:a="http://schemas.openxmlformats.org/drawingml/2006/main" prst="rect">
          <a:avLst/>
        </a:prstGeom>
      </cdr:spPr>
      <cdr:txBody>
        <a:bodyPr xmlns:a="http://schemas.openxmlformats.org/drawingml/2006/main" wrap="non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1800" b="1" dirty="0" smtClean="0">
              <a:solidFill>
                <a:srgbClr val="FF0000"/>
              </a:solidFill>
            </a:rPr>
            <a:t>50.4</a:t>
          </a:r>
          <a:r>
            <a:rPr lang="ja-JP" altLang="en-US" sz="1800" b="1" dirty="0" smtClean="0">
              <a:solidFill>
                <a:srgbClr val="FF0000"/>
              </a:solidFill>
            </a:rPr>
            <a:t>％</a:t>
          </a:r>
          <a:endParaRPr lang="ja-JP" altLang="en-US" sz="1800" b="1" dirty="0">
            <a:solidFill>
              <a:srgbClr val="FF0000"/>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0.01847</cdr:x>
      <cdr:y>0</cdr:y>
    </cdr:from>
    <cdr:to>
      <cdr:x>0.10578</cdr:x>
      <cdr:y>0.08678</cdr:y>
    </cdr:to>
    <cdr:sp macro="" textlink="">
      <cdr:nvSpPr>
        <cdr:cNvPr id="2" name="テキスト ボックス 2"/>
        <cdr:cNvSpPr txBox="1"/>
      </cdr:nvSpPr>
      <cdr:spPr>
        <a:xfrm xmlns:a="http://schemas.openxmlformats.org/drawingml/2006/main">
          <a:off x="78441" y="0"/>
          <a:ext cx="370814" cy="235323"/>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kumimoji="1" lang="en-US" altLang="ja-JP" dirty="0"/>
            <a:t>(%)</a:t>
          </a:r>
          <a:endParaRPr kumimoji="1" lang="ja-JP" altLang="en-US" dirty="0"/>
        </a:p>
      </cdr:txBody>
    </cdr:sp>
  </cdr:relSizeAnchor>
</c:userShapes>
</file>

<file path=ppt/drawings/drawing6.xml><?xml version="1.0" encoding="utf-8"?>
<c:userShapes xmlns:c="http://schemas.openxmlformats.org/drawingml/2006/chart">
  <cdr:relSizeAnchor xmlns:cdr="http://schemas.openxmlformats.org/drawingml/2006/chartDrawing">
    <cdr:from>
      <cdr:x>0.01847</cdr:x>
      <cdr:y>0</cdr:y>
    </cdr:from>
    <cdr:to>
      <cdr:x>0.10578</cdr:x>
      <cdr:y>0.08678</cdr:y>
    </cdr:to>
    <cdr:sp macro="" textlink="">
      <cdr:nvSpPr>
        <cdr:cNvPr id="2" name="テキスト ボックス 2"/>
        <cdr:cNvSpPr txBox="1"/>
      </cdr:nvSpPr>
      <cdr:spPr>
        <a:xfrm xmlns:a="http://schemas.openxmlformats.org/drawingml/2006/main">
          <a:off x="78441" y="0"/>
          <a:ext cx="370814" cy="235323"/>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kumimoji="1" lang="en-US" altLang="ja-JP" dirty="0"/>
            <a:t>(%)</a:t>
          </a:r>
          <a:endParaRPr kumimoji="1" lang="ja-JP" altLang="en-US" dirty="0"/>
        </a:p>
      </cdr:txBody>
    </cdr:sp>
  </cdr:relSizeAnchor>
</c:userShapes>
</file>

<file path=ppt/drawings/drawing7.xml><?xml version="1.0" encoding="utf-8"?>
<c:userShapes xmlns:c="http://schemas.openxmlformats.org/drawingml/2006/chart">
  <cdr:relSizeAnchor xmlns:cdr="http://schemas.openxmlformats.org/drawingml/2006/chartDrawing">
    <cdr:from>
      <cdr:x>0.87434</cdr:x>
      <cdr:y>0</cdr:y>
    </cdr:from>
    <cdr:to>
      <cdr:x>1</cdr:x>
      <cdr:y>0.15627</cdr:y>
    </cdr:to>
    <cdr:sp macro="" textlink="">
      <cdr:nvSpPr>
        <cdr:cNvPr id="2" name="テキスト ボックス 1"/>
        <cdr:cNvSpPr txBox="1"/>
      </cdr:nvSpPr>
      <cdr:spPr>
        <a:xfrm xmlns:a="http://schemas.openxmlformats.org/drawingml/2006/main">
          <a:off x="3562986" y="-1400703"/>
          <a:ext cx="512064" cy="360043"/>
        </a:xfrm>
        <a:prstGeom xmlns:a="http://schemas.openxmlformats.org/drawingml/2006/main" prst="rect">
          <a:avLst/>
        </a:prstGeom>
        <a:ln xmlns:a="http://schemas.openxmlformats.org/drawingml/2006/main">
          <a:solidFill>
            <a:schemeClr val="accent1"/>
          </a:solidFill>
        </a:ln>
      </cdr:spPr>
      <cdr:txBody>
        <a:bodyPr xmlns:a="http://schemas.openxmlformats.org/drawingml/2006/main" wrap="none" rtlCol="0" anchor="ct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ja-JP" altLang="en-US" sz="1400" dirty="0" smtClean="0"/>
            <a:t>男性</a:t>
          </a:r>
          <a:endParaRPr lang="ja-JP" altLang="en-US" sz="1400" dirty="0"/>
        </a:p>
      </cdr:txBody>
    </cdr:sp>
  </cdr:relSizeAnchor>
</c:userShapes>
</file>

<file path=ppt/drawings/drawing8.xml><?xml version="1.0" encoding="utf-8"?>
<c:userShapes xmlns:c="http://schemas.openxmlformats.org/drawingml/2006/chart">
  <cdr:relSizeAnchor xmlns:cdr="http://schemas.openxmlformats.org/drawingml/2006/chartDrawing">
    <cdr:from>
      <cdr:x>0.87434</cdr:x>
      <cdr:y>0</cdr:y>
    </cdr:from>
    <cdr:to>
      <cdr:x>1</cdr:x>
      <cdr:y>0.15627</cdr:y>
    </cdr:to>
    <cdr:sp macro="" textlink="">
      <cdr:nvSpPr>
        <cdr:cNvPr id="2" name="テキスト ボックス 1"/>
        <cdr:cNvSpPr txBox="1"/>
      </cdr:nvSpPr>
      <cdr:spPr>
        <a:xfrm xmlns:a="http://schemas.openxmlformats.org/drawingml/2006/main">
          <a:off x="3562986" y="-3838660"/>
          <a:ext cx="512064" cy="360043"/>
        </a:xfrm>
        <a:prstGeom xmlns:a="http://schemas.openxmlformats.org/drawingml/2006/main" prst="rect">
          <a:avLst/>
        </a:prstGeom>
        <a:ln xmlns:a="http://schemas.openxmlformats.org/drawingml/2006/main">
          <a:solidFill>
            <a:srgbClr val="FF0000"/>
          </a:solidFill>
        </a:ln>
      </cdr:spPr>
      <cdr:txBody>
        <a:bodyPr xmlns:a="http://schemas.openxmlformats.org/drawingml/2006/main" wrap="none" rtlCol="0" anchor="ct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ja-JP" altLang="en-US" sz="1400" dirty="0"/>
            <a:t>女性</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4D1F9FFC-306D-461A-B1BE-ED1954D94DDD}" type="datetimeFigureOut">
              <a:rPr kumimoji="1" lang="ja-JP" altLang="en-US" smtClean="0"/>
              <a:pPr/>
              <a:t>2013/8/1</a:t>
            </a:fld>
            <a:endParaRPr kumimoji="1" lang="ja-JP" altLang="en-US"/>
          </a:p>
        </p:txBody>
      </p:sp>
      <p:sp>
        <p:nvSpPr>
          <p:cNvPr id="4" name="フッター プレースホルダ 3"/>
          <p:cNvSpPr>
            <a:spLocks noGrp="1"/>
          </p:cNvSpPr>
          <p:nvPr>
            <p:ph type="ftr" sz="quarter" idx="2"/>
          </p:nvPr>
        </p:nvSpPr>
        <p:spPr>
          <a:xfrm>
            <a:off x="0" y="9440647"/>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55838" y="9440647"/>
            <a:ext cx="2949787" cy="496967"/>
          </a:xfrm>
          <a:prstGeom prst="rect">
            <a:avLst/>
          </a:prstGeom>
        </p:spPr>
        <p:txBody>
          <a:bodyPr vert="horz" lIns="91440" tIns="45720" rIns="91440" bIns="45720" rtlCol="0" anchor="b"/>
          <a:lstStyle>
            <a:lvl1pPr algn="r">
              <a:defRPr sz="1200"/>
            </a:lvl1pPr>
          </a:lstStyle>
          <a:p>
            <a:fld id="{F67BAF1A-4263-4AE4-866C-BC5FAAC5536A}" type="slidenum">
              <a:rPr kumimoji="1" lang="ja-JP" altLang="en-US" smtClean="0"/>
              <a:pPr/>
              <a:t>‹#›</a:t>
            </a:fld>
            <a:endParaRPr kumimoji="1" lang="ja-JP" altLang="en-US"/>
          </a:p>
        </p:txBody>
      </p:sp>
    </p:spTree>
    <p:extLst>
      <p:ext uri="{BB962C8B-B14F-4D97-AF65-F5344CB8AC3E}">
        <p14:creationId xmlns:p14="http://schemas.microsoft.com/office/powerpoint/2010/main" val="3578993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809CE6D2-46AB-4957-85FC-EB1A6B432403}" type="datetimeFigureOut">
              <a:rPr kumimoji="1" lang="ja-JP" altLang="en-US" smtClean="0"/>
              <a:pPr/>
              <a:t>2013/8/1</a:t>
            </a:fld>
            <a:endParaRPr kumimoji="1" lang="ja-JP" altLang="en-US"/>
          </a:p>
        </p:txBody>
      </p:sp>
      <p:sp>
        <p:nvSpPr>
          <p:cNvPr id="4" name="スライド イメージ プレースホルダ 3"/>
          <p:cNvSpPr>
            <a:spLocks noGrp="1" noRot="1" noChangeAspect="1"/>
          </p:cNvSpPr>
          <p:nvPr>
            <p:ph type="sldImg" idx="2"/>
          </p:nvPr>
        </p:nvSpPr>
        <p:spPr>
          <a:xfrm>
            <a:off x="920750" y="746125"/>
            <a:ext cx="4967288"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0721" y="4721186"/>
            <a:ext cx="5445760" cy="4472702"/>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440647"/>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55838" y="9440647"/>
            <a:ext cx="2949787" cy="496967"/>
          </a:xfrm>
          <a:prstGeom prst="rect">
            <a:avLst/>
          </a:prstGeom>
        </p:spPr>
        <p:txBody>
          <a:bodyPr vert="horz" lIns="91440" tIns="45720" rIns="91440" bIns="45720" rtlCol="0" anchor="b"/>
          <a:lstStyle>
            <a:lvl1pPr algn="r">
              <a:defRPr sz="1200"/>
            </a:lvl1pPr>
          </a:lstStyle>
          <a:p>
            <a:fld id="{46C9D6DD-401F-422A-980B-0A46D1572D49}" type="slidenum">
              <a:rPr kumimoji="1" lang="ja-JP" altLang="en-US" smtClean="0"/>
              <a:pPr/>
              <a:t>‹#›</a:t>
            </a:fld>
            <a:endParaRPr kumimoji="1" lang="ja-JP" altLang="en-US"/>
          </a:p>
        </p:txBody>
      </p:sp>
    </p:spTree>
    <p:extLst>
      <p:ext uri="{BB962C8B-B14F-4D97-AF65-F5344CB8AC3E}">
        <p14:creationId xmlns:p14="http://schemas.microsoft.com/office/powerpoint/2010/main" val="90513856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6C9D6DD-401F-422A-980B-0A46D1572D49}"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P35</a:t>
            </a:r>
            <a:r>
              <a:rPr kumimoji="1" lang="ja-JP" altLang="en-US" dirty="0" smtClean="0"/>
              <a:t>　図７　年齢調整がん罹患率の推移（</a:t>
            </a:r>
            <a:r>
              <a:rPr kumimoji="1" lang="en-US" altLang="ja-JP" dirty="0" smtClean="0"/>
              <a:t>75</a:t>
            </a:r>
            <a:r>
              <a:rPr kumimoji="1" lang="ja-JP" altLang="en-US" dirty="0" smtClean="0"/>
              <a:t>歳未満）</a:t>
            </a:r>
            <a:endParaRPr kumimoji="1" lang="ja-JP" altLang="en-US" dirty="0"/>
          </a:p>
        </p:txBody>
      </p:sp>
      <p:sp>
        <p:nvSpPr>
          <p:cNvPr id="4" name="スライド番号プレースホルダ 3"/>
          <p:cNvSpPr>
            <a:spLocks noGrp="1"/>
          </p:cNvSpPr>
          <p:nvPr>
            <p:ph type="sldNum" sz="quarter" idx="10"/>
          </p:nvPr>
        </p:nvSpPr>
        <p:spPr/>
        <p:txBody>
          <a:bodyPr/>
          <a:lstStyle/>
          <a:p>
            <a:fld id="{46C9D6DD-401F-422A-980B-0A46D1572D49}" type="slidenum">
              <a:rPr kumimoji="1" lang="ja-JP" altLang="en-US" smtClean="0"/>
              <a:pPr/>
              <a:t>38</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ja-JP" dirty="0" smtClean="0"/>
              <a:t>P36</a:t>
            </a:r>
            <a:r>
              <a:rPr kumimoji="1" lang="ja-JP" altLang="en-US" dirty="0" smtClean="0"/>
              <a:t>　図８　日本人のためのがん予防法</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4E50D721-4AF2-46D9-A084-945C974E90B7}" type="slidenum">
              <a:rPr lang="en-US" altLang="ja-JP" smtClean="0">
                <a:solidFill>
                  <a:prstClr val="black"/>
                </a:solidFill>
              </a:rPr>
              <a:pPr>
                <a:defRPr/>
              </a:pPr>
              <a:t>39</a:t>
            </a:fld>
            <a:endParaRPr lang="en-US" altLang="ja-JP">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P36</a:t>
            </a:r>
            <a:r>
              <a:rPr kumimoji="1" lang="ja-JP" altLang="en-US" dirty="0" smtClean="0"/>
              <a:t>　図９　日本人のがんの原因</a:t>
            </a:r>
            <a:endParaRPr kumimoji="1" lang="ja-JP" altLang="en-US" dirty="0"/>
          </a:p>
        </p:txBody>
      </p:sp>
      <p:sp>
        <p:nvSpPr>
          <p:cNvPr id="4" name="スライド番号プレースホルダ 3"/>
          <p:cNvSpPr>
            <a:spLocks noGrp="1"/>
          </p:cNvSpPr>
          <p:nvPr>
            <p:ph type="sldNum" sz="quarter" idx="10"/>
          </p:nvPr>
        </p:nvSpPr>
        <p:spPr/>
        <p:txBody>
          <a:bodyPr/>
          <a:lstStyle/>
          <a:p>
            <a:fld id="{46C9D6DD-401F-422A-980B-0A46D1572D49}" type="slidenum">
              <a:rPr kumimoji="1" lang="ja-JP" altLang="en-US" smtClean="0"/>
              <a:pPr/>
              <a:t>40</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P41</a:t>
            </a:r>
            <a:r>
              <a:rPr kumimoji="1" lang="ja-JP" altLang="en-US" dirty="0" smtClean="0"/>
              <a:t>　循環器疾患の目標設定の考え方</a:t>
            </a:r>
            <a:endParaRPr kumimoji="1" lang="ja-JP" altLang="en-US" dirty="0"/>
          </a:p>
        </p:txBody>
      </p:sp>
      <p:sp>
        <p:nvSpPr>
          <p:cNvPr id="4" name="スライド番号プレースホルダ 3"/>
          <p:cNvSpPr>
            <a:spLocks noGrp="1"/>
          </p:cNvSpPr>
          <p:nvPr>
            <p:ph type="sldNum" sz="quarter" idx="10"/>
          </p:nvPr>
        </p:nvSpPr>
        <p:spPr/>
        <p:txBody>
          <a:bodyPr/>
          <a:lstStyle/>
          <a:p>
            <a:fld id="{6665D82C-D299-4DB5-A66C-329FE83D15DB}" type="slidenum">
              <a:rPr kumimoji="1" lang="ja-JP" altLang="en-US" smtClean="0"/>
              <a:pPr/>
              <a:t>42</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7288" cy="3725863"/>
          </a:xfrm>
        </p:spPr>
      </p:sp>
      <p:sp>
        <p:nvSpPr>
          <p:cNvPr id="3" name="ノート プレースホルダ 2"/>
          <p:cNvSpPr>
            <a:spLocks noGrp="1"/>
          </p:cNvSpPr>
          <p:nvPr>
            <p:ph type="body" idx="1"/>
          </p:nvPr>
        </p:nvSpPr>
        <p:spPr/>
        <p:txBody>
          <a:bodyPr>
            <a:normAutofit/>
          </a:bodyPr>
          <a:lstStyle/>
          <a:p>
            <a:r>
              <a:rPr kumimoji="1" lang="ja-JP" altLang="en-US" sz="1200" kern="1200" baseline="0" dirty="0" smtClean="0">
                <a:solidFill>
                  <a:schemeClr val="tx1"/>
                </a:solidFill>
                <a:latin typeface="+mn-lt"/>
                <a:ea typeface="+mn-ea"/>
                <a:cs typeface="+mn-cs"/>
              </a:rPr>
              <a:t>特定健診・特定保健指導の実施状況			</a:t>
            </a:r>
          </a:p>
          <a:p>
            <a:r>
              <a:rPr kumimoji="1" lang="zh-TW" altLang="en-US" sz="1200" kern="1200" baseline="0" dirty="0" smtClean="0">
                <a:solidFill>
                  <a:schemeClr val="tx1"/>
                </a:solidFill>
                <a:latin typeface="+mn-lt"/>
                <a:ea typeface="+mn-ea"/>
                <a:cs typeface="+mn-cs"/>
              </a:rPr>
              <a:t>	</a:t>
            </a:r>
          </a:p>
          <a:p>
            <a:r>
              <a:rPr kumimoji="1" lang="zh-TW" altLang="en-US" sz="1200" kern="1200" baseline="0" dirty="0" smtClean="0">
                <a:solidFill>
                  <a:schemeClr val="tx1"/>
                </a:solidFill>
                <a:latin typeface="+mn-lt"/>
                <a:ea typeface="+mn-ea"/>
                <a:cs typeface="+mn-cs"/>
              </a:rPr>
              <a:t>	</a:t>
            </a:r>
            <a:r>
              <a:rPr kumimoji="1" lang="en-US" altLang="zh-TW" sz="1200" kern="1200" baseline="0" dirty="0" smtClean="0">
                <a:solidFill>
                  <a:schemeClr val="tx1"/>
                </a:solidFill>
                <a:latin typeface="+mn-lt"/>
                <a:ea typeface="+mn-ea"/>
                <a:cs typeface="+mn-cs"/>
              </a:rPr>
              <a:t> 	 	 	</a:t>
            </a:r>
          </a:p>
          <a:p>
            <a:r>
              <a:rPr kumimoji="1" lang="zh-TW" altLang="en-US" sz="1200" kern="1200" baseline="0" dirty="0" smtClean="0">
                <a:solidFill>
                  <a:schemeClr val="tx1"/>
                </a:solidFill>
                <a:latin typeface="+mn-lt"/>
                <a:ea typeface="+mn-ea"/>
                <a:cs typeface="+mn-cs"/>
              </a:rPr>
              <a:t>	</a:t>
            </a:r>
            <a:r>
              <a:rPr kumimoji="1" lang="en-US" altLang="zh-TW" sz="1200" kern="1200" baseline="0" dirty="0" smtClean="0">
                <a:solidFill>
                  <a:schemeClr val="tx1"/>
                </a:solidFill>
                <a:latin typeface="+mn-lt"/>
                <a:ea typeface="+mn-ea"/>
                <a:cs typeface="+mn-cs"/>
              </a:rPr>
              <a:t> 	 	 	</a:t>
            </a:r>
          </a:p>
          <a:p>
            <a:endParaRPr kumimoji="1" lang="ja-JP"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「標準的な健診・保健指導プログラム（改訂版）」　改訂の概要</a:t>
            </a:r>
            <a:endParaRPr kumimoji="1" lang="ja-JP" altLang="en-US" dirty="0"/>
          </a:p>
        </p:txBody>
      </p:sp>
      <p:sp>
        <p:nvSpPr>
          <p:cNvPr id="4" name="スライド番号プレースホルダ 3"/>
          <p:cNvSpPr>
            <a:spLocks noGrp="1"/>
          </p:cNvSpPr>
          <p:nvPr>
            <p:ph type="sldNum" sz="quarter" idx="10"/>
          </p:nvPr>
        </p:nvSpPr>
        <p:spPr/>
        <p:txBody>
          <a:bodyPr/>
          <a:lstStyle/>
          <a:p>
            <a:fld id="{46C9D6DD-401F-422A-980B-0A46D1572D49}" type="slidenum">
              <a:rPr kumimoji="1" lang="ja-JP" altLang="en-US" smtClean="0"/>
              <a:pPr/>
              <a:t>44</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P51</a:t>
            </a:r>
            <a:r>
              <a:rPr kumimoji="1" lang="ja-JP" altLang="en-US" dirty="0" smtClean="0"/>
              <a:t>　図</a:t>
            </a:r>
            <a:r>
              <a:rPr kumimoji="1" lang="en-US" altLang="ja-JP" dirty="0" smtClean="0"/>
              <a:t>1</a:t>
            </a:r>
            <a:r>
              <a:rPr kumimoji="1" lang="ja-JP" altLang="en-US" dirty="0" smtClean="0"/>
              <a:t>　糖尿病有病者数の推移  （類似スライド）</a:t>
            </a:r>
            <a:endParaRPr kumimoji="1" lang="ja-JP" altLang="en-US" dirty="0"/>
          </a:p>
        </p:txBody>
      </p:sp>
      <p:sp>
        <p:nvSpPr>
          <p:cNvPr id="4" name="スライド番号プレースホルダ 3"/>
          <p:cNvSpPr>
            <a:spLocks noGrp="1"/>
          </p:cNvSpPr>
          <p:nvPr>
            <p:ph type="sldNum" sz="quarter" idx="10"/>
          </p:nvPr>
        </p:nvSpPr>
        <p:spPr/>
        <p:txBody>
          <a:bodyPr/>
          <a:lstStyle/>
          <a:p>
            <a:fld id="{46C9D6DD-401F-422A-980B-0A46D1572D49}" type="slidenum">
              <a:rPr kumimoji="1" lang="ja-JP" altLang="en-US" smtClean="0"/>
              <a:pPr/>
              <a:t>45</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P52</a:t>
            </a:r>
            <a:r>
              <a:rPr kumimoji="1" lang="ja-JP" altLang="en-US" dirty="0" smtClean="0"/>
              <a:t>　</a:t>
            </a:r>
            <a:r>
              <a:rPr kumimoji="1" lang="ja-JP" altLang="ja-JP" sz="1200" kern="1200" dirty="0" smtClean="0">
                <a:solidFill>
                  <a:schemeClr val="tx1"/>
                </a:solidFill>
                <a:latin typeface="+mn-lt"/>
                <a:ea typeface="+mn-ea"/>
                <a:cs typeface="+mn-cs"/>
              </a:rPr>
              <a:t>表１　糖尿病腎症による新規透析導入患者の状況（都道府県別、</a:t>
            </a:r>
            <a:r>
              <a:rPr kumimoji="1" lang="en-US" altLang="ja-JP" sz="1200" kern="1200" dirty="0" smtClean="0">
                <a:solidFill>
                  <a:schemeClr val="tx1"/>
                </a:solidFill>
                <a:latin typeface="+mn-lt"/>
                <a:ea typeface="+mn-ea"/>
                <a:cs typeface="+mn-cs"/>
              </a:rPr>
              <a:t>2010</a:t>
            </a:r>
            <a:r>
              <a:rPr kumimoji="1" lang="ja-JP" altLang="ja-JP" sz="1200" kern="1200" dirty="0" smtClean="0">
                <a:solidFill>
                  <a:schemeClr val="tx1"/>
                </a:solidFill>
                <a:latin typeface="+mn-lt"/>
                <a:ea typeface="+mn-ea"/>
                <a:cs typeface="+mn-cs"/>
              </a:rPr>
              <a:t>年）</a:t>
            </a:r>
            <a:endParaRPr kumimoji="1" lang="ja-JP" altLang="en-US" dirty="0" smtClean="0"/>
          </a:p>
        </p:txBody>
      </p:sp>
      <p:sp>
        <p:nvSpPr>
          <p:cNvPr id="4" name="スライド番号プレースホルダ 3"/>
          <p:cNvSpPr>
            <a:spLocks noGrp="1"/>
          </p:cNvSpPr>
          <p:nvPr>
            <p:ph type="sldNum" sz="quarter" idx="10"/>
          </p:nvPr>
        </p:nvSpPr>
        <p:spPr/>
        <p:txBody>
          <a:bodyPr/>
          <a:lstStyle/>
          <a:p>
            <a:fld id="{46C9D6DD-401F-422A-980B-0A46D1572D49}" type="slidenum">
              <a:rPr kumimoji="1" lang="ja-JP" altLang="en-US" smtClean="0"/>
              <a:pPr/>
              <a:t>46</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P53</a:t>
            </a:r>
            <a:r>
              <a:rPr kumimoji="1" lang="ja-JP" altLang="en-US" dirty="0" smtClean="0"/>
              <a:t>　糖尿病の目標設定の考え方</a:t>
            </a:r>
            <a:endParaRPr kumimoji="1" lang="ja-JP" altLang="en-US" dirty="0"/>
          </a:p>
        </p:txBody>
      </p:sp>
      <p:sp>
        <p:nvSpPr>
          <p:cNvPr id="4" name="スライド番号プレースホルダ 3"/>
          <p:cNvSpPr>
            <a:spLocks noGrp="1"/>
          </p:cNvSpPr>
          <p:nvPr>
            <p:ph type="sldNum" sz="quarter" idx="10"/>
          </p:nvPr>
        </p:nvSpPr>
        <p:spPr/>
        <p:txBody>
          <a:bodyPr/>
          <a:lstStyle/>
          <a:p>
            <a:fld id="{C9678F33-CF0F-42C7-86B8-2507EF47F716}" type="slidenum">
              <a:rPr kumimoji="1" lang="ja-JP" altLang="en-US" smtClean="0"/>
              <a:pPr/>
              <a:t>47</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261FD723-609E-4D95-9C0A-899E4057F943}" type="slidenum">
              <a:rPr kumimoji="1" lang="ja-JP" altLang="en-US" smtClean="0"/>
              <a:pPr/>
              <a:t>49</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4349FE3-453D-41AE-AEF6-18EED7D2AB35}" type="slidenum">
              <a:rPr kumimoji="1" lang="ja-JP" altLang="en-US" smtClean="0"/>
              <a:pPr/>
              <a:t>3</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P59</a:t>
            </a:r>
            <a:r>
              <a:rPr kumimoji="1" lang="ja-JP" altLang="en-US" dirty="0" smtClean="0"/>
              <a:t>　表１　日本における性別にみた</a:t>
            </a:r>
            <a:r>
              <a:rPr kumimoji="1" lang="en-US" altLang="ja-JP" dirty="0" smtClean="0"/>
              <a:t>COPD</a:t>
            </a:r>
            <a:r>
              <a:rPr kumimoji="1" lang="ja-JP" altLang="en-US" dirty="0" smtClean="0"/>
              <a:t>の死因順位</a:t>
            </a:r>
            <a:endParaRPr kumimoji="1" lang="ja-JP" altLang="en-US" dirty="0"/>
          </a:p>
        </p:txBody>
      </p:sp>
      <p:sp>
        <p:nvSpPr>
          <p:cNvPr id="4" name="スライド番号プレースホルダ 3"/>
          <p:cNvSpPr>
            <a:spLocks noGrp="1"/>
          </p:cNvSpPr>
          <p:nvPr>
            <p:ph type="sldNum" sz="quarter" idx="10"/>
          </p:nvPr>
        </p:nvSpPr>
        <p:spPr/>
        <p:txBody>
          <a:bodyPr/>
          <a:lstStyle/>
          <a:p>
            <a:fld id="{46C9D6DD-401F-422A-980B-0A46D1572D49}" type="slidenum">
              <a:rPr kumimoji="1" lang="ja-JP" altLang="en-US" smtClean="0"/>
              <a:pPr/>
              <a:t>50</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P66</a:t>
            </a:r>
            <a:r>
              <a:rPr kumimoji="1" lang="ja-JP" altLang="en-US" dirty="0" smtClean="0"/>
              <a:t>　こころの健康の目標設定の考え方</a:t>
            </a:r>
            <a:endParaRPr kumimoji="1" lang="ja-JP" altLang="en-US" dirty="0"/>
          </a:p>
        </p:txBody>
      </p:sp>
      <p:sp>
        <p:nvSpPr>
          <p:cNvPr id="4" name="スライド番号プレースホルダ 3"/>
          <p:cNvSpPr>
            <a:spLocks noGrp="1"/>
          </p:cNvSpPr>
          <p:nvPr>
            <p:ph type="sldNum" sz="quarter" idx="10"/>
          </p:nvPr>
        </p:nvSpPr>
        <p:spPr/>
        <p:txBody>
          <a:bodyPr/>
          <a:lstStyle/>
          <a:p>
            <a:fld id="{46C9D6DD-401F-422A-980B-0A46D1572D49}" type="slidenum">
              <a:rPr kumimoji="1" lang="ja-JP" altLang="en-US" smtClean="0"/>
              <a:pPr/>
              <a:t>53</a:t>
            </a:fld>
            <a:endParaRPr kumimoji="1"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P70</a:t>
            </a:r>
            <a:r>
              <a:rPr kumimoji="1" lang="ja-JP" altLang="en-US" dirty="0" smtClean="0"/>
              <a:t>　次世代の健康の目標設定の考え方</a:t>
            </a:r>
            <a:endParaRPr kumimoji="1" lang="ja-JP" altLang="en-US" dirty="0"/>
          </a:p>
        </p:txBody>
      </p:sp>
      <p:sp>
        <p:nvSpPr>
          <p:cNvPr id="4" name="スライド番号プレースホルダ 3"/>
          <p:cNvSpPr>
            <a:spLocks noGrp="1"/>
          </p:cNvSpPr>
          <p:nvPr>
            <p:ph type="sldNum" sz="quarter" idx="10"/>
          </p:nvPr>
        </p:nvSpPr>
        <p:spPr/>
        <p:txBody>
          <a:bodyPr/>
          <a:lstStyle/>
          <a:p>
            <a:fld id="{46C9D6DD-401F-422A-980B-0A46D1572D49}" type="slidenum">
              <a:rPr kumimoji="1" lang="ja-JP" altLang="en-US" smtClean="0"/>
              <a:pPr/>
              <a:t>54</a:t>
            </a:fld>
            <a:endParaRPr kumimoji="1"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 1"/>
          <p:cNvSpPr>
            <a:spLocks noGrp="1" noRot="1" noChangeAspect="1" noTextEdit="1"/>
          </p:cNvSpPr>
          <p:nvPr>
            <p:ph type="sldImg"/>
          </p:nvPr>
        </p:nvSpPr>
        <p:spPr>
          <a:xfrm>
            <a:off x="920750" y="746125"/>
            <a:ext cx="4967288" cy="3725863"/>
          </a:xfrm>
          <a:ln/>
        </p:spPr>
      </p:sp>
      <p:sp>
        <p:nvSpPr>
          <p:cNvPr id="22531" name="ノート プレースホルダ 2"/>
          <p:cNvSpPr>
            <a:spLocks noGrp="1"/>
          </p:cNvSpPr>
          <p:nvPr>
            <p:ph type="body" idx="1"/>
          </p:nvPr>
        </p:nvSpPr>
        <p:spPr>
          <a:noFill/>
          <a:ln/>
        </p:spPr>
        <p:txBody>
          <a:bodyPr/>
          <a:lstStyle/>
          <a:p>
            <a:r>
              <a:rPr lang="en-US" altLang="ja-JP" dirty="0" smtClean="0"/>
              <a:t>P72</a:t>
            </a:r>
            <a:r>
              <a:rPr lang="ja-JP" altLang="en-US" dirty="0" smtClean="0"/>
              <a:t>　図</a:t>
            </a:r>
            <a:r>
              <a:rPr lang="en-US" altLang="ja-JP" dirty="0" smtClean="0"/>
              <a:t>1</a:t>
            </a:r>
            <a:r>
              <a:rPr lang="ja-JP" altLang="en-US" dirty="0" smtClean="0"/>
              <a:t>　出生数及び出生時の体重が</a:t>
            </a:r>
            <a:r>
              <a:rPr lang="en-US" altLang="ja-JP" dirty="0" smtClean="0"/>
              <a:t>2500g</a:t>
            </a:r>
            <a:r>
              <a:rPr lang="ja-JP" altLang="en-US" dirty="0" smtClean="0"/>
              <a:t>未満の出生割合の年次推移</a:t>
            </a:r>
          </a:p>
        </p:txBody>
      </p:sp>
      <p:sp>
        <p:nvSpPr>
          <p:cNvPr id="22532" name="スライド番号プレースホルダ 3"/>
          <p:cNvSpPr>
            <a:spLocks noGrp="1"/>
          </p:cNvSpPr>
          <p:nvPr>
            <p:ph type="sldNum" sz="quarter" idx="5"/>
          </p:nvPr>
        </p:nvSpPr>
        <p:spPr>
          <a:noFill/>
        </p:spPr>
        <p:txBody>
          <a:bodyPr/>
          <a:lstStyle/>
          <a:p>
            <a:fld id="{ADFC5B24-6705-410B-9E03-4C9330CDB6BB}" type="slidenum">
              <a:rPr lang="ja-JP" altLang="en-US" smtClean="0">
                <a:ea typeface="ＭＳ Ｐゴシック" charset="-128"/>
              </a:rPr>
              <a:pPr/>
              <a:t>55</a:t>
            </a:fld>
            <a:endParaRPr lang="ja-JP" altLang="en-US" smtClean="0">
              <a:ea typeface="ＭＳ Ｐゴシック"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P75</a:t>
            </a:r>
            <a:r>
              <a:rPr kumimoji="1" lang="ja-JP" altLang="en-US" dirty="0" smtClean="0"/>
              <a:t>　高齢者の健康の目標設定の考え方</a:t>
            </a:r>
            <a:endParaRPr kumimoji="1" lang="ja-JP" altLang="en-US" dirty="0"/>
          </a:p>
        </p:txBody>
      </p:sp>
      <p:sp>
        <p:nvSpPr>
          <p:cNvPr id="4" name="スライド番号プレースホルダ 3"/>
          <p:cNvSpPr>
            <a:spLocks noGrp="1"/>
          </p:cNvSpPr>
          <p:nvPr>
            <p:ph type="sldNum" sz="quarter" idx="10"/>
          </p:nvPr>
        </p:nvSpPr>
        <p:spPr/>
        <p:txBody>
          <a:bodyPr/>
          <a:lstStyle/>
          <a:p>
            <a:fld id="{C9678F33-CF0F-42C7-86B8-2507EF47F716}" type="slidenum">
              <a:rPr kumimoji="1" lang="ja-JP" altLang="en-US" smtClean="0"/>
              <a:pPr/>
              <a:t>57</a:t>
            </a:fld>
            <a:endParaRPr kumimoji="1"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p76 </a:t>
            </a:r>
            <a:r>
              <a:rPr kumimoji="1" lang="ja-JP" altLang="en-US" dirty="0" smtClean="0"/>
              <a:t>図１　要介護及び要支援者数の推移</a:t>
            </a:r>
            <a:endParaRPr kumimoji="1" lang="en-US" altLang="ja-JP" dirty="0" smtClean="0"/>
          </a:p>
        </p:txBody>
      </p:sp>
      <p:sp>
        <p:nvSpPr>
          <p:cNvPr id="4" name="スライド番号プレースホルダ 3"/>
          <p:cNvSpPr>
            <a:spLocks noGrp="1"/>
          </p:cNvSpPr>
          <p:nvPr>
            <p:ph type="sldNum" sz="quarter" idx="10"/>
          </p:nvPr>
        </p:nvSpPr>
        <p:spPr/>
        <p:txBody>
          <a:bodyPr/>
          <a:lstStyle/>
          <a:p>
            <a:fld id="{46C9D6DD-401F-422A-980B-0A46D1572D49}" type="slidenum">
              <a:rPr kumimoji="1" lang="ja-JP" altLang="en-US" smtClean="0"/>
              <a:pPr/>
              <a:t>58</a:t>
            </a:fld>
            <a:endParaRPr kumimoji="1"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P77</a:t>
            </a:r>
            <a:r>
              <a:rPr kumimoji="1" lang="ja-JP" altLang="en-US" dirty="0" smtClean="0"/>
              <a:t>　図２  認知症高齢者数の推移</a:t>
            </a:r>
            <a:endParaRPr kumimoji="1" lang="en-US" altLang="ja-JP" dirty="0" smtClean="0"/>
          </a:p>
          <a:p>
            <a:endParaRPr kumimoji="1" lang="en-US" altLang="ja-JP" dirty="0" smtClean="0"/>
          </a:p>
          <a:p>
            <a:r>
              <a:rPr kumimoji="1" lang="en-US" altLang="ja-JP" dirty="0" smtClean="0"/>
              <a:t>※H24</a:t>
            </a:r>
            <a:r>
              <a:rPr kumimoji="1" lang="ja-JP" altLang="en-US" dirty="0" smtClean="0"/>
              <a:t>年</a:t>
            </a:r>
            <a:r>
              <a:rPr kumimoji="1" lang="en-US" altLang="ja-JP" dirty="0" smtClean="0"/>
              <a:t>8</a:t>
            </a:r>
            <a:r>
              <a:rPr kumimoji="1" lang="ja-JP" altLang="en-US" dirty="0" smtClean="0"/>
              <a:t>月に、新たな推計値が公表されている。</a:t>
            </a:r>
            <a:endParaRPr kumimoji="1" lang="en-US" altLang="ja-JP" dirty="0" smtClean="0"/>
          </a:p>
          <a:p>
            <a:r>
              <a:rPr kumimoji="1" lang="en-US" altLang="ja-JP" dirty="0" smtClean="0"/>
              <a:t>http://www.mhlw.go.jp/stf/houdou/2r9852000002iau1.html</a:t>
            </a:r>
          </a:p>
          <a:p>
            <a:endParaRPr kumimoji="1" lang="ja-JP" altLang="en-US" dirty="0"/>
          </a:p>
        </p:txBody>
      </p:sp>
      <p:sp>
        <p:nvSpPr>
          <p:cNvPr id="4" name="スライド番号プレースホルダ 3"/>
          <p:cNvSpPr>
            <a:spLocks noGrp="1"/>
          </p:cNvSpPr>
          <p:nvPr>
            <p:ph type="sldNum" sz="quarter" idx="10"/>
          </p:nvPr>
        </p:nvSpPr>
        <p:spPr/>
        <p:txBody>
          <a:bodyPr/>
          <a:lstStyle/>
          <a:p>
            <a:fld id="{46C9D6DD-401F-422A-980B-0A46D1572D49}" type="slidenum">
              <a:rPr kumimoji="1" lang="ja-JP" altLang="en-US" smtClean="0"/>
              <a:pPr/>
              <a:t>59</a:t>
            </a:fld>
            <a:endParaRPr kumimoji="1"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P78</a:t>
            </a:r>
            <a:r>
              <a:rPr kumimoji="1" lang="ja-JP" altLang="en-US" dirty="0" smtClean="0"/>
              <a:t>　図</a:t>
            </a:r>
            <a:r>
              <a:rPr kumimoji="1" lang="en-US" altLang="ja-JP" dirty="0" smtClean="0"/>
              <a:t>3</a:t>
            </a:r>
            <a:r>
              <a:rPr kumimoji="1" lang="ja-JP" altLang="en-US" dirty="0" smtClean="0"/>
              <a:t>　</a:t>
            </a:r>
            <a:r>
              <a:rPr kumimoji="1" lang="en-US" altLang="ja-JP" dirty="0" smtClean="0"/>
              <a:t>65</a:t>
            </a:r>
            <a:r>
              <a:rPr kumimoji="1" lang="ja-JP" altLang="en-US" dirty="0" smtClean="0"/>
              <a:t>歳以上高齢者の男女別に見た有訴率・通院者数</a:t>
            </a:r>
            <a:endParaRPr kumimoji="1" lang="en-US" altLang="ja-JP" dirty="0" smtClean="0"/>
          </a:p>
          <a:p>
            <a:endParaRPr kumimoji="1" lang="en-US" altLang="ja-JP" dirty="0" smtClean="0"/>
          </a:p>
          <a:p>
            <a:r>
              <a:rPr kumimoji="1" lang="en-US" altLang="ja-JP" dirty="0" smtClean="0"/>
              <a:t>※</a:t>
            </a:r>
            <a:r>
              <a:rPr kumimoji="1" lang="ja-JP" altLang="en-US" dirty="0" smtClean="0"/>
              <a:t>複数回答であることに注意</a:t>
            </a:r>
            <a:endParaRPr kumimoji="1" lang="ja-JP" altLang="en-US" dirty="0"/>
          </a:p>
        </p:txBody>
      </p:sp>
      <p:sp>
        <p:nvSpPr>
          <p:cNvPr id="4" name="スライド番号プレースホルダ 3"/>
          <p:cNvSpPr>
            <a:spLocks noGrp="1"/>
          </p:cNvSpPr>
          <p:nvPr>
            <p:ph type="sldNum" sz="quarter" idx="10"/>
          </p:nvPr>
        </p:nvSpPr>
        <p:spPr/>
        <p:txBody>
          <a:bodyPr/>
          <a:lstStyle/>
          <a:p>
            <a:fld id="{46C9D6DD-401F-422A-980B-0A46D1572D49}" type="slidenum">
              <a:rPr kumimoji="1" lang="ja-JP" altLang="en-US" smtClean="0"/>
              <a:pPr/>
              <a:t>60</a:t>
            </a:fld>
            <a:endParaRPr kumimoji="1"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P80</a:t>
            </a:r>
            <a:r>
              <a:rPr kumimoji="1" lang="ja-JP" altLang="en-US" dirty="0" smtClean="0"/>
              <a:t>　図５　</a:t>
            </a:r>
            <a:r>
              <a:rPr kumimoji="1" lang="en-US" altLang="ja-JP" dirty="0" smtClean="0"/>
              <a:t>BMI20</a:t>
            </a:r>
            <a:r>
              <a:rPr kumimoji="1" lang="ja-JP" altLang="en-US" dirty="0" smtClean="0"/>
              <a:t>以下の者の割合の年次推移</a:t>
            </a:r>
            <a:endParaRPr kumimoji="1" lang="ja-JP" altLang="en-US" dirty="0"/>
          </a:p>
        </p:txBody>
      </p:sp>
      <p:sp>
        <p:nvSpPr>
          <p:cNvPr id="4" name="スライド番号プレースホルダ 3"/>
          <p:cNvSpPr>
            <a:spLocks noGrp="1"/>
          </p:cNvSpPr>
          <p:nvPr>
            <p:ph type="sldNum" sz="quarter" idx="10"/>
          </p:nvPr>
        </p:nvSpPr>
        <p:spPr/>
        <p:txBody>
          <a:bodyPr/>
          <a:lstStyle/>
          <a:p>
            <a:fld id="{46C9D6DD-401F-422A-980B-0A46D1572D49}" type="slidenum">
              <a:rPr kumimoji="1" lang="ja-JP" altLang="en-US" smtClean="0"/>
              <a:pPr/>
              <a:t>61</a:t>
            </a:fld>
            <a:endParaRPr kumimoji="1" lang="ja-JP"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4349FE3-453D-41AE-AEF6-18EED7D2AB35}" type="slidenum">
              <a:rPr kumimoji="1" lang="ja-JP" altLang="en-US" smtClean="0"/>
              <a:pPr/>
              <a:t>62</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4349FE3-453D-41AE-AEF6-18EED7D2AB35}" type="slidenum">
              <a:rPr kumimoji="1" lang="ja-JP" altLang="en-US" smtClean="0"/>
              <a:pPr/>
              <a:t>4</a:t>
            </a:fld>
            <a:endParaRPr kumimoji="1" lang="ja-JP"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P84 </a:t>
            </a:r>
            <a:r>
              <a:rPr kumimoji="1" lang="ja-JP" altLang="en-US" dirty="0" smtClean="0"/>
              <a:t>　「健康を支え、守るための社会環境の整備」の目標設定の考え方</a:t>
            </a:r>
            <a:endParaRPr kumimoji="1" lang="ja-JP" altLang="en-US" dirty="0"/>
          </a:p>
        </p:txBody>
      </p:sp>
      <p:sp>
        <p:nvSpPr>
          <p:cNvPr id="4" name="スライド番号プレースホルダ 3"/>
          <p:cNvSpPr>
            <a:spLocks noGrp="1"/>
          </p:cNvSpPr>
          <p:nvPr>
            <p:ph type="sldNum" sz="quarter" idx="10"/>
          </p:nvPr>
        </p:nvSpPr>
        <p:spPr/>
        <p:txBody>
          <a:bodyPr/>
          <a:lstStyle/>
          <a:p>
            <a:fld id="{46C9D6DD-401F-422A-980B-0A46D1572D49}" type="slidenum">
              <a:rPr kumimoji="1" lang="ja-JP" altLang="en-US" smtClean="0"/>
              <a:pPr/>
              <a:t>63</a:t>
            </a:fld>
            <a:endParaRPr kumimoji="1" lang="ja-JP"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ja-JP" sz="1200" kern="1200" dirty="0" smtClean="0">
                <a:solidFill>
                  <a:schemeClr val="tx1"/>
                </a:solidFill>
                <a:latin typeface="+mn-lt"/>
                <a:ea typeface="+mn-ea"/>
                <a:cs typeface="+mn-cs"/>
              </a:rPr>
              <a:t>地域保健法第４条第１項の規定に基づく地域保健対策の推進に関する基本的な指針の改正に係る考え方</a:t>
            </a:r>
            <a:endParaRPr kumimoji="1" lang="ja-JP" altLang="en-US" dirty="0"/>
          </a:p>
        </p:txBody>
      </p:sp>
      <p:sp>
        <p:nvSpPr>
          <p:cNvPr id="4" name="スライド番号プレースホルダ 3"/>
          <p:cNvSpPr>
            <a:spLocks noGrp="1"/>
          </p:cNvSpPr>
          <p:nvPr>
            <p:ph type="sldNum" sz="quarter" idx="10"/>
          </p:nvPr>
        </p:nvSpPr>
        <p:spPr/>
        <p:txBody>
          <a:bodyPr/>
          <a:lstStyle/>
          <a:p>
            <a:fld id="{46C9D6DD-401F-422A-980B-0A46D1572D49}" type="slidenum">
              <a:rPr kumimoji="1" lang="ja-JP" altLang="en-US" smtClean="0"/>
              <a:pPr/>
              <a:t>65</a:t>
            </a:fld>
            <a:endParaRPr kumimoji="1" lang="ja-JP"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P92</a:t>
            </a:r>
            <a:r>
              <a:rPr kumimoji="1" lang="ja-JP" altLang="en-US" dirty="0" smtClean="0"/>
              <a:t>　栄養・食生活の目標設定の考え方</a:t>
            </a:r>
            <a:endParaRPr kumimoji="1" lang="ja-JP" altLang="en-US" dirty="0"/>
          </a:p>
        </p:txBody>
      </p:sp>
      <p:sp>
        <p:nvSpPr>
          <p:cNvPr id="4" name="スライド番号プレースホルダ 3"/>
          <p:cNvSpPr>
            <a:spLocks noGrp="1"/>
          </p:cNvSpPr>
          <p:nvPr>
            <p:ph type="sldNum" sz="quarter" idx="10"/>
          </p:nvPr>
        </p:nvSpPr>
        <p:spPr/>
        <p:txBody>
          <a:bodyPr/>
          <a:lstStyle/>
          <a:p>
            <a:fld id="{46C9D6DD-401F-422A-980B-0A46D1572D49}" type="slidenum">
              <a:rPr kumimoji="1" lang="ja-JP" altLang="en-US" smtClean="0"/>
              <a:pPr/>
              <a:t>69</a:t>
            </a:fld>
            <a:endParaRPr kumimoji="1" lang="ja-JP"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P93</a:t>
            </a:r>
            <a:r>
              <a:rPr kumimoji="1" lang="ja-JP" altLang="en-US" dirty="0" smtClean="0"/>
              <a:t>　図</a:t>
            </a:r>
            <a:r>
              <a:rPr kumimoji="1" lang="en-US" altLang="ja-JP" dirty="0" smtClean="0"/>
              <a:t>1</a:t>
            </a:r>
            <a:r>
              <a:rPr kumimoji="1" lang="ja-JP" altLang="en-US" dirty="0" smtClean="0"/>
              <a:t>　肥満及びやせの者の割合の年次推移（</a:t>
            </a:r>
            <a:r>
              <a:rPr kumimoji="1" lang="en-US" altLang="ja-JP" dirty="0" smtClean="0"/>
              <a:t>20</a:t>
            </a:r>
            <a:r>
              <a:rPr kumimoji="1" lang="ja-JP" altLang="en-US" dirty="0" smtClean="0"/>
              <a:t>歳以上）（平成</a:t>
            </a:r>
            <a:r>
              <a:rPr kumimoji="1" lang="en-US" altLang="ja-JP" dirty="0" smtClean="0"/>
              <a:t>7</a:t>
            </a:r>
            <a:r>
              <a:rPr kumimoji="1" lang="ja-JP" altLang="en-US" dirty="0" smtClean="0"/>
              <a:t>年～</a:t>
            </a:r>
            <a:r>
              <a:rPr kumimoji="1" lang="en-US" altLang="ja-JP" dirty="0" smtClean="0"/>
              <a:t>22</a:t>
            </a:r>
            <a:r>
              <a:rPr kumimoji="1" lang="ja-JP" altLang="en-US" dirty="0" smtClean="0"/>
              <a:t>年）</a:t>
            </a:r>
            <a:endParaRPr kumimoji="1" lang="ja-JP" altLang="en-US" dirty="0"/>
          </a:p>
        </p:txBody>
      </p:sp>
      <p:sp>
        <p:nvSpPr>
          <p:cNvPr id="4" name="スライド番号プレースホルダ 3"/>
          <p:cNvSpPr>
            <a:spLocks noGrp="1"/>
          </p:cNvSpPr>
          <p:nvPr>
            <p:ph type="sldNum" sz="quarter" idx="10"/>
          </p:nvPr>
        </p:nvSpPr>
        <p:spPr/>
        <p:txBody>
          <a:bodyPr/>
          <a:lstStyle/>
          <a:p>
            <a:fld id="{46C9D6DD-401F-422A-980B-0A46D1572D49}" type="slidenum">
              <a:rPr kumimoji="1" lang="ja-JP" altLang="en-US" smtClean="0"/>
              <a:pPr/>
              <a:t>70</a:t>
            </a:fld>
            <a:endParaRPr kumimoji="1" lang="ja-JP"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P94 </a:t>
            </a:r>
            <a:r>
              <a:rPr kumimoji="1" lang="ja-JP" altLang="en-US" dirty="0" smtClean="0"/>
              <a:t>図２　食塩摂取量の平均値の年次推移（</a:t>
            </a:r>
            <a:r>
              <a:rPr kumimoji="1" lang="en-US" altLang="ja-JP" dirty="0" smtClean="0"/>
              <a:t>20</a:t>
            </a:r>
            <a:r>
              <a:rPr kumimoji="1" lang="ja-JP" altLang="en-US" dirty="0" smtClean="0"/>
              <a:t>歳以上）（平成</a:t>
            </a:r>
            <a:r>
              <a:rPr kumimoji="1" lang="en-US" altLang="ja-JP" dirty="0" smtClean="0"/>
              <a:t>15</a:t>
            </a:r>
            <a:r>
              <a:rPr kumimoji="1" lang="ja-JP" altLang="en-US" dirty="0" smtClean="0"/>
              <a:t>年～</a:t>
            </a:r>
            <a:r>
              <a:rPr kumimoji="1" lang="en-US" altLang="ja-JP" dirty="0" smtClean="0"/>
              <a:t>22</a:t>
            </a:r>
            <a:r>
              <a:rPr kumimoji="1" lang="ja-JP" altLang="en-US" dirty="0" smtClean="0"/>
              <a:t>年）</a:t>
            </a:r>
            <a:endParaRPr kumimoji="1" lang="ja-JP" altLang="en-US" dirty="0"/>
          </a:p>
        </p:txBody>
      </p:sp>
      <p:sp>
        <p:nvSpPr>
          <p:cNvPr id="4" name="スライド番号プレースホルダ 3"/>
          <p:cNvSpPr>
            <a:spLocks noGrp="1"/>
          </p:cNvSpPr>
          <p:nvPr>
            <p:ph type="sldNum" sz="quarter" idx="10"/>
          </p:nvPr>
        </p:nvSpPr>
        <p:spPr/>
        <p:txBody>
          <a:bodyPr/>
          <a:lstStyle/>
          <a:p>
            <a:fld id="{46C9D6DD-401F-422A-980B-0A46D1572D49}" type="slidenum">
              <a:rPr kumimoji="1" lang="ja-JP" altLang="en-US" smtClean="0"/>
              <a:pPr/>
              <a:t>71</a:t>
            </a:fld>
            <a:endParaRPr kumimoji="1" lang="ja-JP"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12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ja-JP" dirty="0" smtClean="0"/>
              <a:t>P96</a:t>
            </a:r>
            <a:r>
              <a:rPr lang="ja-JP" altLang="en-US" dirty="0" smtClean="0"/>
              <a:t>　図３　生活習慣病等と栄養・食生活の目標関連</a:t>
            </a:r>
          </a:p>
        </p:txBody>
      </p:sp>
      <p:sp>
        <p:nvSpPr>
          <p:cNvPr id="512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A0451A-A1B9-47E5-A176-A085768AB9FF}" type="slidenum">
              <a:rPr lang="ja-JP" altLang="en-US" smtClean="0"/>
              <a:pPr/>
              <a:t>72</a:t>
            </a:fld>
            <a:endParaRPr lang="ja-JP"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P105</a:t>
            </a:r>
            <a:r>
              <a:rPr kumimoji="1" lang="ja-JP" altLang="en-US" dirty="0" smtClean="0"/>
              <a:t>　図</a:t>
            </a:r>
            <a:r>
              <a:rPr kumimoji="1" lang="en-US" altLang="ja-JP" dirty="0" smtClean="0"/>
              <a:t>2</a:t>
            </a:r>
            <a:r>
              <a:rPr kumimoji="1" lang="ja-JP" altLang="en-US" dirty="0" smtClean="0"/>
              <a:t>　</a:t>
            </a:r>
            <a:r>
              <a:rPr kumimoji="1" lang="en-US" altLang="ja-JP" dirty="0" smtClean="0"/>
              <a:t>PPT </a:t>
            </a:r>
            <a:r>
              <a:rPr kumimoji="1" lang="ja-JP" altLang="en-US" dirty="0" smtClean="0"/>
              <a:t>性・年代別の運動習慣者の割合（類似スライド）</a:t>
            </a:r>
            <a:endParaRPr kumimoji="1" lang="ja-JP" altLang="en-US" dirty="0"/>
          </a:p>
        </p:txBody>
      </p:sp>
      <p:sp>
        <p:nvSpPr>
          <p:cNvPr id="4" name="スライド番号プレースホルダ 3"/>
          <p:cNvSpPr>
            <a:spLocks noGrp="1"/>
          </p:cNvSpPr>
          <p:nvPr>
            <p:ph type="sldNum" sz="quarter" idx="10"/>
          </p:nvPr>
        </p:nvSpPr>
        <p:spPr/>
        <p:txBody>
          <a:bodyPr/>
          <a:lstStyle/>
          <a:p>
            <a:fld id="{46C9D6DD-401F-422A-980B-0A46D1572D49}" type="slidenum">
              <a:rPr kumimoji="1" lang="ja-JP" altLang="en-US" smtClean="0"/>
              <a:pPr/>
              <a:t>73</a:t>
            </a:fld>
            <a:endParaRPr kumimoji="1" lang="ja-JP"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6C9D6DD-401F-422A-980B-0A46D1572D49}" type="slidenum">
              <a:rPr kumimoji="1" lang="ja-JP" altLang="en-US" smtClean="0"/>
              <a:pPr/>
              <a:t>74</a:t>
            </a:fld>
            <a:endParaRPr kumimoji="1" lang="ja-JP"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P118</a:t>
            </a:r>
            <a:r>
              <a:rPr kumimoji="1" lang="ja-JP" altLang="en-US" dirty="0" smtClean="0"/>
              <a:t>　飲酒の目標設定の考え方</a:t>
            </a:r>
            <a:endParaRPr kumimoji="1" lang="ja-JP" altLang="en-US" dirty="0"/>
          </a:p>
        </p:txBody>
      </p:sp>
      <p:sp>
        <p:nvSpPr>
          <p:cNvPr id="4" name="スライド番号プレースホルダ 3"/>
          <p:cNvSpPr>
            <a:spLocks noGrp="1"/>
          </p:cNvSpPr>
          <p:nvPr>
            <p:ph type="sldNum" sz="quarter" idx="10"/>
          </p:nvPr>
        </p:nvSpPr>
        <p:spPr/>
        <p:txBody>
          <a:bodyPr/>
          <a:lstStyle/>
          <a:p>
            <a:fld id="{46C9D6DD-401F-422A-980B-0A46D1572D49}" type="slidenum">
              <a:rPr kumimoji="1" lang="ja-JP" altLang="en-US" smtClean="0"/>
              <a:pPr/>
              <a:t>76</a:t>
            </a:fld>
            <a:endParaRPr kumimoji="1" lang="ja-JP"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P114</a:t>
            </a:r>
            <a:r>
              <a:rPr kumimoji="1" lang="ja-JP" altLang="en-US" dirty="0" smtClean="0"/>
              <a:t>　図１　国民一人当たりの年間平均アルコール消費量（純アルコール換算）の推移</a:t>
            </a:r>
            <a:endParaRPr kumimoji="1" lang="ja-JP" altLang="en-US" dirty="0"/>
          </a:p>
        </p:txBody>
      </p:sp>
      <p:sp>
        <p:nvSpPr>
          <p:cNvPr id="4" name="スライド番号プレースホルダ 3"/>
          <p:cNvSpPr>
            <a:spLocks noGrp="1"/>
          </p:cNvSpPr>
          <p:nvPr>
            <p:ph type="sldNum" sz="quarter" idx="10"/>
          </p:nvPr>
        </p:nvSpPr>
        <p:spPr/>
        <p:txBody>
          <a:bodyPr/>
          <a:lstStyle/>
          <a:p>
            <a:fld id="{46C9D6DD-401F-422A-980B-0A46D1572D49}" type="slidenum">
              <a:rPr kumimoji="1" lang="ja-JP" altLang="en-US" smtClean="0"/>
              <a:pPr/>
              <a:t>77</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P33</a:t>
            </a:r>
            <a:r>
              <a:rPr kumimoji="1" lang="ja-JP" altLang="en-US" dirty="0" smtClean="0"/>
              <a:t>　図１　各年齢までの累積がん死亡リスク（％）　</a:t>
            </a:r>
            <a:endParaRPr kumimoji="1" lang="ja-JP" altLang="en-US" dirty="0"/>
          </a:p>
        </p:txBody>
      </p:sp>
      <p:sp>
        <p:nvSpPr>
          <p:cNvPr id="4" name="スライド番号プレースホルダ 3"/>
          <p:cNvSpPr>
            <a:spLocks noGrp="1"/>
          </p:cNvSpPr>
          <p:nvPr>
            <p:ph type="sldNum" sz="quarter" idx="10"/>
          </p:nvPr>
        </p:nvSpPr>
        <p:spPr/>
        <p:txBody>
          <a:bodyPr/>
          <a:lstStyle/>
          <a:p>
            <a:fld id="{46C9D6DD-401F-422A-980B-0A46D1572D49}" type="slidenum">
              <a:rPr kumimoji="1" lang="ja-JP" altLang="en-US" smtClean="0"/>
              <a:pPr/>
              <a:t>32</a:t>
            </a:fld>
            <a:endParaRPr kumimoji="1" lang="ja-JP"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p:spPr>
        <p:txBody>
          <a:bodyPr/>
          <a:lstStyle/>
          <a:p>
            <a:r>
              <a:rPr lang="en-US" altLang="ja-JP" dirty="0" smtClean="0">
                <a:latin typeface="Arial" charset="0"/>
              </a:rPr>
              <a:t>P115</a:t>
            </a:r>
            <a:r>
              <a:rPr lang="ja-JP" altLang="en-US" dirty="0" smtClean="0">
                <a:latin typeface="Arial" charset="0"/>
              </a:rPr>
              <a:t>　図２　中学生</a:t>
            </a:r>
            <a:r>
              <a:rPr lang="en-US" altLang="ja-JP" dirty="0" smtClean="0">
                <a:latin typeface="Arial" charset="0"/>
              </a:rPr>
              <a:t>, </a:t>
            </a:r>
            <a:r>
              <a:rPr lang="ja-JP" altLang="en-US" dirty="0" smtClean="0">
                <a:latin typeface="Arial" charset="0"/>
              </a:rPr>
              <a:t>高校生の飲酒者割合の推移</a:t>
            </a:r>
            <a:endParaRPr lang="en-US" altLang="ja-JP" dirty="0" smtClean="0">
              <a:latin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P127 </a:t>
            </a:r>
            <a:r>
              <a:rPr kumimoji="1" lang="ja-JP" altLang="en-US" dirty="0" smtClean="0"/>
              <a:t>　喫煙の目標設定の考え方</a:t>
            </a:r>
            <a:endParaRPr kumimoji="1" lang="ja-JP" altLang="en-US" dirty="0"/>
          </a:p>
        </p:txBody>
      </p:sp>
      <p:sp>
        <p:nvSpPr>
          <p:cNvPr id="4" name="スライド番号プレースホルダ 3"/>
          <p:cNvSpPr>
            <a:spLocks noGrp="1"/>
          </p:cNvSpPr>
          <p:nvPr>
            <p:ph type="sldNum" sz="quarter" idx="10"/>
          </p:nvPr>
        </p:nvSpPr>
        <p:spPr/>
        <p:txBody>
          <a:bodyPr/>
          <a:lstStyle/>
          <a:p>
            <a:fld id="{46C9D6DD-401F-422A-980B-0A46D1572D49}" type="slidenum">
              <a:rPr kumimoji="1" lang="ja-JP" altLang="en-US" smtClean="0"/>
              <a:pPr/>
              <a:t>79</a:t>
            </a:fld>
            <a:endParaRPr kumimoji="1" lang="ja-JP"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P124</a:t>
            </a:r>
            <a:r>
              <a:rPr kumimoji="1" lang="ja-JP" altLang="en-US" dirty="0" smtClean="0"/>
              <a:t>　図１　わが国の喫煙率（</a:t>
            </a:r>
            <a:r>
              <a:rPr kumimoji="1" lang="en-US" altLang="ja-JP" dirty="0" smtClean="0"/>
              <a:t>20</a:t>
            </a:r>
            <a:r>
              <a:rPr kumimoji="1" lang="ja-JP" altLang="en-US" dirty="0" smtClean="0"/>
              <a:t>歳以上）</a:t>
            </a:r>
            <a:endParaRPr kumimoji="1" lang="ja-JP" altLang="en-US" dirty="0"/>
          </a:p>
        </p:txBody>
      </p:sp>
      <p:sp>
        <p:nvSpPr>
          <p:cNvPr id="4" name="スライド番号プレースホルダ 3"/>
          <p:cNvSpPr>
            <a:spLocks noGrp="1"/>
          </p:cNvSpPr>
          <p:nvPr>
            <p:ph type="sldNum" sz="quarter" idx="10"/>
          </p:nvPr>
        </p:nvSpPr>
        <p:spPr/>
        <p:txBody>
          <a:bodyPr/>
          <a:lstStyle/>
          <a:p>
            <a:fld id="{46C9D6DD-401F-422A-980B-0A46D1572D49}" type="slidenum">
              <a:rPr kumimoji="1" lang="ja-JP" altLang="en-US" smtClean="0"/>
              <a:pPr/>
              <a:t>80</a:t>
            </a:fld>
            <a:endParaRPr kumimoji="1" lang="ja-JP"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 1"/>
          <p:cNvSpPr>
            <a:spLocks noGrp="1" noRot="1" noChangeAspect="1" noTextEdit="1"/>
          </p:cNvSpPr>
          <p:nvPr>
            <p:ph type="sldImg"/>
          </p:nvPr>
        </p:nvSpPr>
        <p:spPr>
          <a:ln/>
        </p:spPr>
      </p:sp>
      <p:sp>
        <p:nvSpPr>
          <p:cNvPr id="7171" name="ノート プレースホルダ 2"/>
          <p:cNvSpPr>
            <a:spLocks noGrp="1"/>
          </p:cNvSpPr>
          <p:nvPr>
            <p:ph type="body" idx="1"/>
          </p:nvPr>
        </p:nvSpPr>
        <p:spPr>
          <a:noFill/>
          <a:ln/>
        </p:spPr>
        <p:txBody>
          <a:bodyPr/>
          <a:lstStyle/>
          <a:p>
            <a:endParaRPr lang="en-US" altLang="ja-JP" smtClean="0">
              <a:latin typeface="ＭＳ ゴシック" pitchFamily="49" charset="-128"/>
              <a:ea typeface="ＭＳ ゴシック" pitchFamily="49" charset="-128"/>
            </a:endParaRPr>
          </a:p>
        </p:txBody>
      </p:sp>
      <p:sp>
        <p:nvSpPr>
          <p:cNvPr id="7172" name="スライド番号プレースホルダ 3"/>
          <p:cNvSpPr>
            <a:spLocks noGrp="1"/>
          </p:cNvSpPr>
          <p:nvPr>
            <p:ph type="sldNum" sz="quarter" idx="5"/>
          </p:nvPr>
        </p:nvSpPr>
        <p:spPr>
          <a:noFill/>
        </p:spPr>
        <p:txBody>
          <a:bodyPr/>
          <a:lstStyle/>
          <a:p>
            <a:fld id="{9038EEB6-1984-418B-A22B-C6FD51CD531D}" type="slidenum">
              <a:rPr lang="en-US" altLang="ja-JP" smtClean="0">
                <a:latin typeface="Arial" pitchFamily="34" charset="0"/>
              </a:rPr>
              <a:pPr/>
              <a:t>81</a:t>
            </a:fld>
            <a:endParaRPr lang="en-US" altLang="ja-JP"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P33</a:t>
            </a:r>
            <a:r>
              <a:rPr kumimoji="1" lang="ja-JP" altLang="en-US" dirty="0" smtClean="0"/>
              <a:t>　図２　各年齢までの累積がん罹患リスク</a:t>
            </a:r>
            <a:endParaRPr kumimoji="1" lang="ja-JP" altLang="en-US" dirty="0"/>
          </a:p>
        </p:txBody>
      </p:sp>
      <p:sp>
        <p:nvSpPr>
          <p:cNvPr id="4" name="スライド番号プレースホルダ 3"/>
          <p:cNvSpPr>
            <a:spLocks noGrp="1"/>
          </p:cNvSpPr>
          <p:nvPr>
            <p:ph type="sldNum" sz="quarter" idx="10"/>
          </p:nvPr>
        </p:nvSpPr>
        <p:spPr/>
        <p:txBody>
          <a:bodyPr/>
          <a:lstStyle/>
          <a:p>
            <a:fld id="{46C9D6DD-401F-422A-980B-0A46D1572D49}" type="slidenum">
              <a:rPr kumimoji="1" lang="ja-JP" altLang="en-US" smtClean="0"/>
              <a:pPr/>
              <a:t>33</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P34</a:t>
            </a:r>
            <a:r>
              <a:rPr kumimoji="1" lang="ja-JP" altLang="en-US" dirty="0" smtClean="0"/>
              <a:t>　図</a:t>
            </a:r>
            <a:r>
              <a:rPr kumimoji="1" lang="en-US" altLang="ja-JP" dirty="0" smtClean="0"/>
              <a:t>3</a:t>
            </a:r>
            <a:r>
              <a:rPr kumimoji="1" lang="ja-JP" altLang="en-US" dirty="0" smtClean="0"/>
              <a:t>　年齢調整がん死亡率の推移</a:t>
            </a:r>
            <a:endParaRPr kumimoji="1" lang="ja-JP" altLang="en-US" dirty="0"/>
          </a:p>
        </p:txBody>
      </p:sp>
      <p:sp>
        <p:nvSpPr>
          <p:cNvPr id="4" name="スライド番号プレースホルダ 3"/>
          <p:cNvSpPr>
            <a:spLocks noGrp="1"/>
          </p:cNvSpPr>
          <p:nvPr>
            <p:ph type="sldNum" sz="quarter" idx="10"/>
          </p:nvPr>
        </p:nvSpPr>
        <p:spPr/>
        <p:txBody>
          <a:bodyPr/>
          <a:lstStyle/>
          <a:p>
            <a:fld id="{46C9D6DD-401F-422A-980B-0A46D1572D49}" type="slidenum">
              <a:rPr kumimoji="1" lang="ja-JP" altLang="en-US" smtClean="0"/>
              <a:pPr/>
              <a:t>34</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P34</a:t>
            </a:r>
            <a:r>
              <a:rPr kumimoji="1" lang="ja-JP" altLang="en-US" dirty="0" smtClean="0"/>
              <a:t>　図４　年齢調整がん死亡率の推移（７５歳未満）</a:t>
            </a:r>
            <a:endParaRPr kumimoji="1" lang="ja-JP" altLang="en-US" dirty="0"/>
          </a:p>
        </p:txBody>
      </p:sp>
      <p:sp>
        <p:nvSpPr>
          <p:cNvPr id="4" name="スライド番号プレースホルダ 3"/>
          <p:cNvSpPr>
            <a:spLocks noGrp="1"/>
          </p:cNvSpPr>
          <p:nvPr>
            <p:ph type="sldNum" sz="quarter" idx="10"/>
          </p:nvPr>
        </p:nvSpPr>
        <p:spPr/>
        <p:txBody>
          <a:bodyPr/>
          <a:lstStyle/>
          <a:p>
            <a:fld id="{46C9D6DD-401F-422A-980B-0A46D1572D49}" type="slidenum">
              <a:rPr kumimoji="1" lang="ja-JP" altLang="en-US" smtClean="0"/>
              <a:pPr/>
              <a:t>35</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P34</a:t>
            </a:r>
            <a:r>
              <a:rPr kumimoji="1" lang="ja-JP" altLang="en-US" dirty="0" smtClean="0"/>
              <a:t>　図５　部位別年齢調整がん死亡率の推移</a:t>
            </a:r>
            <a:endParaRPr kumimoji="1" lang="ja-JP" altLang="en-US" dirty="0"/>
          </a:p>
        </p:txBody>
      </p:sp>
      <p:sp>
        <p:nvSpPr>
          <p:cNvPr id="4" name="スライド番号プレースホルダ 3"/>
          <p:cNvSpPr>
            <a:spLocks noGrp="1"/>
          </p:cNvSpPr>
          <p:nvPr>
            <p:ph type="sldNum" sz="quarter" idx="10"/>
          </p:nvPr>
        </p:nvSpPr>
        <p:spPr/>
        <p:txBody>
          <a:bodyPr/>
          <a:lstStyle/>
          <a:p>
            <a:fld id="{46C9D6DD-401F-422A-980B-0A46D1572D49}" type="slidenum">
              <a:rPr kumimoji="1" lang="ja-JP" altLang="en-US" smtClean="0"/>
              <a:pPr/>
              <a:t>36</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P35 </a:t>
            </a:r>
            <a:r>
              <a:rPr kumimoji="1" lang="ja-JP" altLang="en-US" dirty="0" smtClean="0"/>
              <a:t>図６ 年齢調整がん罹患率の推移</a:t>
            </a:r>
            <a:endParaRPr kumimoji="1" lang="ja-JP" altLang="en-US" dirty="0"/>
          </a:p>
        </p:txBody>
      </p:sp>
      <p:sp>
        <p:nvSpPr>
          <p:cNvPr id="4" name="スライド番号プレースホルダ 3"/>
          <p:cNvSpPr>
            <a:spLocks noGrp="1"/>
          </p:cNvSpPr>
          <p:nvPr>
            <p:ph type="sldNum" sz="quarter" idx="10"/>
          </p:nvPr>
        </p:nvSpPr>
        <p:spPr/>
        <p:txBody>
          <a:bodyPr/>
          <a:lstStyle/>
          <a:p>
            <a:fld id="{46C9D6DD-401F-422A-980B-0A46D1572D49}" type="slidenum">
              <a:rPr kumimoji="1" lang="ja-JP" altLang="en-US" smtClean="0"/>
              <a:pPr/>
              <a:t>37</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37800110-A5AC-47B9-80F1-35BC07131C22}" type="datetimeFigureOut">
              <a:rPr kumimoji="1" lang="ja-JP" altLang="en-US" smtClean="0"/>
              <a:pPr/>
              <a:t>2013/8/1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D179F74-4A72-47F5-9B26-023AF13F5582}"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7800110-A5AC-47B9-80F1-35BC07131C22}" type="datetimeFigureOut">
              <a:rPr kumimoji="1" lang="ja-JP" altLang="en-US" smtClean="0"/>
              <a:pPr/>
              <a:t>2013/8/1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D179F74-4A72-47F5-9B26-023AF13F5582}"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7800110-A5AC-47B9-80F1-35BC07131C22}" type="datetimeFigureOut">
              <a:rPr kumimoji="1" lang="ja-JP" altLang="en-US" smtClean="0"/>
              <a:pPr/>
              <a:t>2013/8/1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D179F74-4A72-47F5-9B26-023AF13F5582}" type="slidenum">
              <a:rPr kumimoji="1" lang="ja-JP" altLang="en-US" smtClean="0"/>
              <a:pPr/>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9"/>
            <a:ext cx="82296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5260B9DA-512C-4F93-ACF7-FE0CDB530C08}"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7800110-A5AC-47B9-80F1-35BC07131C22}" type="datetimeFigureOut">
              <a:rPr kumimoji="1" lang="ja-JP" altLang="en-US" smtClean="0"/>
              <a:pPr/>
              <a:t>2013/8/1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D179F74-4A72-47F5-9B26-023AF13F5582}"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37800110-A5AC-47B9-80F1-35BC07131C22}" type="datetimeFigureOut">
              <a:rPr kumimoji="1" lang="ja-JP" altLang="en-US" smtClean="0"/>
              <a:pPr/>
              <a:t>2013/8/1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D179F74-4A72-47F5-9B26-023AF13F5582}"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37800110-A5AC-47B9-80F1-35BC07131C22}" type="datetimeFigureOut">
              <a:rPr kumimoji="1" lang="ja-JP" altLang="en-US" smtClean="0"/>
              <a:pPr/>
              <a:t>2013/8/1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D179F74-4A72-47F5-9B26-023AF13F5582}"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37800110-A5AC-47B9-80F1-35BC07131C22}" type="datetimeFigureOut">
              <a:rPr kumimoji="1" lang="ja-JP" altLang="en-US" smtClean="0"/>
              <a:pPr/>
              <a:t>2013/8/1</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3D179F74-4A72-47F5-9B26-023AF13F5582}"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37800110-A5AC-47B9-80F1-35BC07131C22}" type="datetimeFigureOut">
              <a:rPr kumimoji="1" lang="ja-JP" altLang="en-US" smtClean="0"/>
              <a:pPr/>
              <a:t>2013/8/1</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3D179F74-4A72-47F5-9B26-023AF13F5582}"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37800110-A5AC-47B9-80F1-35BC07131C22}" type="datetimeFigureOut">
              <a:rPr kumimoji="1" lang="ja-JP" altLang="en-US" smtClean="0"/>
              <a:pPr/>
              <a:t>2013/8/1</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3D179F74-4A72-47F5-9B26-023AF13F5582}"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37800110-A5AC-47B9-80F1-35BC07131C22}" type="datetimeFigureOut">
              <a:rPr kumimoji="1" lang="ja-JP" altLang="en-US" smtClean="0"/>
              <a:pPr/>
              <a:t>2013/8/1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D179F74-4A72-47F5-9B26-023AF13F5582}"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37800110-A5AC-47B9-80F1-35BC07131C22}" type="datetimeFigureOut">
              <a:rPr kumimoji="1" lang="ja-JP" altLang="en-US" smtClean="0"/>
              <a:pPr/>
              <a:t>2013/8/1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D179F74-4A72-47F5-9B26-023AF13F5582}"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800110-A5AC-47B9-80F1-35BC07131C22}" type="datetimeFigureOut">
              <a:rPr kumimoji="1" lang="ja-JP" altLang="en-US" smtClean="0"/>
              <a:pPr/>
              <a:t>2013/8/1</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179F74-4A72-47F5-9B26-023AF13F5582}"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5.emf"/><Relationship Id="rId4" Type="http://schemas.openxmlformats.org/officeDocument/2006/relationships/oleObject" Target="../embeddings/Microsoft_Excel_97-2003_______1.xls"/></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6.emf"/><Relationship Id="rId4" Type="http://schemas.openxmlformats.org/officeDocument/2006/relationships/oleObject" Target="../embeddings/Microsoft_Excel_97-2003_______2.xls"/></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wmf"/></Relationships>
</file>

<file path=ppt/slides/_rels/slide4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30.emf"/><Relationship Id="rId4" Type="http://schemas.openxmlformats.org/officeDocument/2006/relationships/oleObject" Target="../embeddings/Microsoft_Excel_97-2003_______3.xls"/></Relationships>
</file>

<file path=ppt/slides/_rels/slide5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33.emf"/><Relationship Id="rId4" Type="http://schemas.openxmlformats.org/officeDocument/2006/relationships/package" Target="../embeddings/Microsoft_PowerPoint_____4.sldx"/></Relationships>
</file>

<file path=ppt/slides/_rels/slide6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chart" Target="../charts/chart12.xml"/></Relationships>
</file>

<file path=ppt/slides/_rels/slide74.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wmf"/><Relationship Id="rId1" Type="http://schemas.openxmlformats.org/officeDocument/2006/relationships/slideLayout" Target="../slideLayouts/slideLayout6.xml"/><Relationship Id="rId4" Type="http://schemas.openxmlformats.org/officeDocument/2006/relationships/image" Target="../media/image37.jpe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42.xml"/><Relationship Id="rId1" Type="http://schemas.openxmlformats.org/officeDocument/2006/relationships/slideLayout" Target="../slideLayouts/slideLayout6.xml"/><Relationship Id="rId5" Type="http://schemas.openxmlformats.org/officeDocument/2006/relationships/chart" Target="../charts/chart17.xml"/><Relationship Id="rId4" Type="http://schemas.openxmlformats.org/officeDocument/2006/relationships/chart" Target="../charts/chart16.xml"/></Relationships>
</file>

<file path=ppt/slides/_rels/slide8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909415"/>
            <a:ext cx="7772400" cy="1470025"/>
          </a:xfrm>
        </p:spPr>
        <p:txBody>
          <a:bodyPr/>
          <a:lstStyle/>
          <a:p>
            <a:r>
              <a:rPr kumimoji="1" lang="ja-JP" altLang="en-US" dirty="0" smtClean="0"/>
              <a:t>健康日本</a:t>
            </a:r>
            <a:r>
              <a:rPr lang="ja-JP" altLang="en-US" dirty="0" smtClean="0"/>
              <a:t>２１（第二次）</a:t>
            </a:r>
            <a:r>
              <a:rPr lang="en-US" altLang="ja-JP" dirty="0" smtClean="0"/>
              <a:t/>
            </a:r>
            <a:br>
              <a:rPr lang="en-US" altLang="ja-JP" dirty="0" smtClean="0"/>
            </a:br>
            <a:r>
              <a:rPr lang="ja-JP" altLang="en-US" dirty="0" smtClean="0"/>
              <a:t>参考資料スライド集</a:t>
            </a:r>
            <a:endParaRPr kumimoji="1" lang="ja-JP" altLang="en-US" dirty="0"/>
          </a:p>
        </p:txBody>
      </p:sp>
      <p:sp>
        <p:nvSpPr>
          <p:cNvPr id="3" name="サブタイトル 2"/>
          <p:cNvSpPr>
            <a:spLocks noGrp="1"/>
          </p:cNvSpPr>
          <p:nvPr>
            <p:ph type="subTitle" idx="1"/>
          </p:nvPr>
        </p:nvSpPr>
        <p:spPr>
          <a:xfrm>
            <a:off x="323528" y="4124672"/>
            <a:ext cx="8640960" cy="2256656"/>
          </a:xfrm>
        </p:spPr>
        <p:txBody>
          <a:bodyPr>
            <a:noAutofit/>
          </a:bodyPr>
          <a:lstStyle/>
          <a:p>
            <a:pPr algn="l"/>
            <a:r>
              <a:rPr lang="en-US" altLang="ja-JP" sz="1600" dirty="0" smtClean="0">
                <a:solidFill>
                  <a:schemeClr val="tx1"/>
                </a:solidFill>
              </a:rPr>
              <a:t>【</a:t>
            </a:r>
            <a:r>
              <a:rPr lang="ja-JP" altLang="en-US" sz="1600" dirty="0" smtClean="0">
                <a:solidFill>
                  <a:schemeClr val="tx1"/>
                </a:solidFill>
              </a:rPr>
              <a:t>留意事項</a:t>
            </a:r>
            <a:r>
              <a:rPr lang="en-US" altLang="ja-JP" sz="1600" dirty="0" smtClean="0">
                <a:solidFill>
                  <a:schemeClr val="tx1"/>
                </a:solidFill>
              </a:rPr>
              <a:t>】</a:t>
            </a:r>
            <a:endParaRPr kumimoji="1" lang="en-US" altLang="ja-JP" sz="1600" dirty="0" smtClean="0">
              <a:solidFill>
                <a:schemeClr val="tx1"/>
              </a:solidFill>
            </a:endParaRPr>
          </a:p>
          <a:p>
            <a:pPr algn="l"/>
            <a:r>
              <a:rPr kumimoji="1" lang="ja-JP" altLang="en-US" sz="1600" dirty="0" smtClean="0">
                <a:solidFill>
                  <a:schemeClr val="tx1"/>
                </a:solidFill>
              </a:rPr>
              <a:t>○健康日本２１（第二次）参考資料をもとに、普及啓発用のパワーポイントとして作成したものです。</a:t>
            </a:r>
            <a:endParaRPr lang="en-US" altLang="ja-JP" sz="1600" dirty="0" smtClean="0">
              <a:solidFill>
                <a:schemeClr val="tx1"/>
              </a:solidFill>
            </a:endParaRPr>
          </a:p>
          <a:p>
            <a:pPr algn="l"/>
            <a:r>
              <a:rPr lang="ja-JP" altLang="en-US" sz="1600" dirty="0" smtClean="0">
                <a:solidFill>
                  <a:schemeClr val="tx1"/>
                </a:solidFill>
              </a:rPr>
              <a:t>○本資料は、平成２５年３月末時点の資料です。各種データは最新のものとは限りませんので、</a:t>
            </a:r>
            <a:endParaRPr lang="en-US" altLang="ja-JP" sz="1600" dirty="0" smtClean="0">
              <a:solidFill>
                <a:schemeClr val="tx1"/>
              </a:solidFill>
            </a:endParaRPr>
          </a:p>
          <a:p>
            <a:pPr algn="l"/>
            <a:r>
              <a:rPr lang="ja-JP" altLang="en-US" sz="1600" dirty="0" smtClean="0">
                <a:solidFill>
                  <a:schemeClr val="tx1"/>
                </a:solidFill>
              </a:rPr>
              <a:t>予めご了承ください。</a:t>
            </a:r>
            <a:endParaRPr lang="en-US" altLang="ja-JP" sz="1600" dirty="0" smtClean="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179512" y="1268760"/>
            <a:ext cx="8712968" cy="4896544"/>
          </a:xfrm>
          <a:prstGeom prst="roundRect">
            <a:avLst>
              <a:gd name="adj" fmla="val 8171"/>
            </a:avLst>
          </a:prstGeom>
          <a:ln>
            <a:solidFill>
              <a:schemeClr val="accent6"/>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3" name="スライド番号プレースホルダ 1"/>
          <p:cNvSpPr>
            <a:spLocks noGrp="1"/>
          </p:cNvSpPr>
          <p:nvPr>
            <p:ph type="sldNum" sz="quarter" idx="12"/>
          </p:nvPr>
        </p:nvSpPr>
        <p:spPr>
          <a:xfrm>
            <a:off x="6553200" y="6356352"/>
            <a:ext cx="2133600" cy="365125"/>
          </a:xfrm>
        </p:spPr>
        <p:txBody>
          <a:bodyPr/>
          <a:lstStyle/>
          <a:p>
            <a:fld id="{5EA209EF-9AE5-43E7-990E-940C1130B830}" type="slidenum">
              <a:rPr kumimoji="1" lang="ja-JP" altLang="en-US" smtClean="0"/>
              <a:pPr/>
              <a:t>10</a:t>
            </a:fld>
            <a:endParaRPr kumimoji="1" lang="ja-JP" altLang="en-US"/>
          </a:p>
        </p:txBody>
      </p:sp>
      <p:sp>
        <p:nvSpPr>
          <p:cNvPr id="4" name="テキスト ボックス 3"/>
          <p:cNvSpPr txBox="1"/>
          <p:nvPr/>
        </p:nvSpPr>
        <p:spPr>
          <a:xfrm>
            <a:off x="179512" y="1124744"/>
            <a:ext cx="8712968" cy="4893647"/>
          </a:xfrm>
          <a:prstGeom prst="rect">
            <a:avLst/>
          </a:prstGeom>
          <a:noFill/>
        </p:spPr>
        <p:txBody>
          <a:bodyPr wrap="square" rtlCol="0">
            <a:spAutoFit/>
          </a:bodyPr>
          <a:lstStyle/>
          <a:p>
            <a:pPr lvl="0" fontAlgn="base">
              <a:spcBef>
                <a:spcPct val="0"/>
              </a:spcBef>
              <a:spcAft>
                <a:spcPct val="0"/>
              </a:spcAft>
            </a:pPr>
            <a:endParaRPr lang="ja-JP" altLang="en-US" sz="2400" dirty="0" smtClean="0">
              <a:latin typeface="ＭＳ ゴシック" pitchFamily="49" charset="-128"/>
              <a:ea typeface="ＭＳ ゴシック" pitchFamily="49" charset="-128"/>
              <a:cs typeface="ＭＳ Ｐゴシック" pitchFamily="50" charset="-128"/>
            </a:endParaRPr>
          </a:p>
          <a:p>
            <a:pPr lvl="0" fontAlgn="base">
              <a:spcBef>
                <a:spcPct val="0"/>
              </a:spcBef>
              <a:spcAft>
                <a:spcPct val="0"/>
              </a:spcAft>
            </a:pPr>
            <a:r>
              <a:rPr lang="ja-JP" altLang="en-US" sz="2400" dirty="0" smtClean="0">
                <a:latin typeface="ＭＳ ゴシック" pitchFamily="49" charset="-128"/>
                <a:ea typeface="ＭＳ ゴシック" pitchFamily="49" charset="-128"/>
                <a:cs typeface="ＭＳ Ｐゴシック" pitchFamily="50" charset="-128"/>
              </a:rPr>
              <a:t>○すべての国民が共に支え合い、健康で幸せに暮らせる社会</a:t>
            </a:r>
          </a:p>
          <a:p>
            <a:pPr lvl="0" fontAlgn="base">
              <a:spcBef>
                <a:spcPct val="0"/>
              </a:spcBef>
              <a:spcAft>
                <a:spcPct val="0"/>
              </a:spcAft>
            </a:pPr>
            <a:r>
              <a:rPr lang="ja-JP" altLang="en-US" sz="2400" dirty="0" smtClean="0">
                <a:latin typeface="ＭＳ ゴシック" pitchFamily="49" charset="-128"/>
                <a:ea typeface="ＭＳ ゴシック" pitchFamily="49" charset="-128"/>
                <a:cs typeface="ＭＳ Ｐゴシック" pitchFamily="50" charset="-128"/>
              </a:rPr>
              <a:t>　・</a:t>
            </a:r>
            <a:r>
              <a:rPr lang="ja-JP" altLang="en-US" sz="2400" u="sng" dirty="0" smtClean="0">
                <a:latin typeface="ＭＳ ゴシック" pitchFamily="49" charset="-128"/>
                <a:ea typeface="ＭＳ ゴシック" pitchFamily="49" charset="-128"/>
                <a:cs typeface="ＭＳ Ｐゴシック" pitchFamily="50" charset="-128"/>
              </a:rPr>
              <a:t>子どもも大人も希望のもてる</a:t>
            </a:r>
            <a:r>
              <a:rPr lang="ja-JP" altLang="en-US" sz="2400" dirty="0" smtClean="0">
                <a:latin typeface="ＭＳ ゴシック" pitchFamily="49" charset="-128"/>
                <a:ea typeface="ＭＳ ゴシック" pitchFamily="49" charset="-128"/>
                <a:cs typeface="ＭＳ Ｐゴシック" pitchFamily="50" charset="-128"/>
              </a:rPr>
              <a:t>社会</a:t>
            </a:r>
          </a:p>
          <a:p>
            <a:pPr lvl="0" fontAlgn="base">
              <a:spcBef>
                <a:spcPct val="0"/>
              </a:spcBef>
              <a:spcAft>
                <a:spcPct val="0"/>
              </a:spcAft>
            </a:pPr>
            <a:r>
              <a:rPr lang="ja-JP" altLang="en-US" sz="2400" dirty="0" smtClean="0">
                <a:latin typeface="ＭＳ ゴシック" pitchFamily="49" charset="-128"/>
                <a:ea typeface="ＭＳ ゴシック" pitchFamily="49" charset="-128"/>
                <a:cs typeface="ＭＳ Ｐゴシック" pitchFamily="50" charset="-128"/>
              </a:rPr>
              <a:t>　・</a:t>
            </a:r>
            <a:r>
              <a:rPr lang="ja-JP" altLang="en-US" sz="2400" u="sng" dirty="0" smtClean="0">
                <a:latin typeface="ＭＳ ゴシック" pitchFamily="49" charset="-128"/>
                <a:ea typeface="ＭＳ ゴシック" pitchFamily="49" charset="-128"/>
                <a:cs typeface="ＭＳ Ｐゴシック" pitchFamily="50" charset="-128"/>
              </a:rPr>
              <a:t>高齢者が生きがいをもてる</a:t>
            </a:r>
            <a:r>
              <a:rPr lang="ja-JP" altLang="en-US" sz="2400" dirty="0" smtClean="0">
                <a:latin typeface="ＭＳ ゴシック" pitchFamily="49" charset="-128"/>
                <a:ea typeface="ＭＳ ゴシック" pitchFamily="49" charset="-128"/>
                <a:cs typeface="ＭＳ Ｐゴシック" pitchFamily="50" charset="-128"/>
              </a:rPr>
              <a:t>社会</a:t>
            </a:r>
          </a:p>
          <a:p>
            <a:pPr lvl="0" fontAlgn="base">
              <a:spcBef>
                <a:spcPct val="0"/>
              </a:spcBef>
              <a:spcAft>
                <a:spcPct val="0"/>
              </a:spcAft>
            </a:pPr>
            <a:r>
              <a:rPr lang="ja-JP" altLang="en-US" sz="2400" dirty="0" smtClean="0">
                <a:latin typeface="ＭＳ ゴシック" pitchFamily="49" charset="-128"/>
                <a:ea typeface="ＭＳ ゴシック" pitchFamily="49" charset="-128"/>
                <a:cs typeface="ＭＳ Ｐゴシック" pitchFamily="50" charset="-128"/>
              </a:rPr>
              <a:t>　・希望や生きがいをもてる基盤となる</a:t>
            </a:r>
            <a:r>
              <a:rPr lang="ja-JP" altLang="en-US" sz="2400" u="sng" dirty="0" smtClean="0">
                <a:latin typeface="ＭＳ ゴシック" pitchFamily="49" charset="-128"/>
                <a:ea typeface="ＭＳ ゴシック" pitchFamily="49" charset="-128"/>
                <a:cs typeface="ＭＳ Ｐゴシック" pitchFamily="50" charset="-128"/>
              </a:rPr>
              <a:t>健康を大切にする</a:t>
            </a:r>
            <a:r>
              <a:rPr lang="ja-JP" altLang="en-US" sz="2400" dirty="0" smtClean="0">
                <a:latin typeface="ＭＳ ゴシック" pitchFamily="49" charset="-128"/>
                <a:ea typeface="ＭＳ ゴシック" pitchFamily="49" charset="-128"/>
                <a:cs typeface="ＭＳ Ｐゴシック" pitchFamily="50" charset="-128"/>
              </a:rPr>
              <a:t>　　</a:t>
            </a:r>
            <a:endParaRPr lang="en-US" altLang="ja-JP" sz="2400" dirty="0" smtClean="0">
              <a:latin typeface="ＭＳ ゴシック" pitchFamily="49" charset="-128"/>
              <a:ea typeface="ＭＳ ゴシック" pitchFamily="49" charset="-128"/>
              <a:cs typeface="ＭＳ Ｐゴシック" pitchFamily="50" charset="-128"/>
            </a:endParaRPr>
          </a:p>
          <a:p>
            <a:pPr lvl="0" fontAlgn="base">
              <a:spcBef>
                <a:spcPct val="0"/>
              </a:spcBef>
              <a:spcAft>
                <a:spcPct val="0"/>
              </a:spcAft>
            </a:pPr>
            <a:r>
              <a:rPr lang="ja-JP" altLang="en-US" sz="2400" dirty="0" smtClean="0">
                <a:latin typeface="ＭＳ ゴシック" pitchFamily="49" charset="-128"/>
                <a:ea typeface="ＭＳ ゴシック" pitchFamily="49" charset="-128"/>
                <a:cs typeface="ＭＳ Ｐゴシック" pitchFamily="50" charset="-128"/>
              </a:rPr>
              <a:t>　　社会</a:t>
            </a:r>
          </a:p>
          <a:p>
            <a:pPr lvl="0" fontAlgn="base">
              <a:spcBef>
                <a:spcPct val="0"/>
              </a:spcBef>
              <a:spcAft>
                <a:spcPct val="0"/>
              </a:spcAft>
            </a:pPr>
            <a:r>
              <a:rPr lang="ja-JP" altLang="en-US" sz="2400" dirty="0" smtClean="0">
                <a:latin typeface="ＭＳ ゴシック" pitchFamily="49" charset="-128"/>
                <a:ea typeface="ＭＳ ゴシック" pitchFamily="49" charset="-128"/>
                <a:cs typeface="ＭＳ Ｐゴシック" pitchFamily="50" charset="-128"/>
              </a:rPr>
              <a:t>　・</a:t>
            </a:r>
            <a:r>
              <a:rPr lang="ja-JP" altLang="en-US" sz="2400" u="sng" dirty="0" smtClean="0">
                <a:latin typeface="ＭＳ ゴシック" pitchFamily="49" charset="-128"/>
                <a:ea typeface="ＭＳ ゴシック" pitchFamily="49" charset="-128"/>
                <a:cs typeface="ＭＳ Ｐゴシック" pitchFamily="50" charset="-128"/>
              </a:rPr>
              <a:t>疾患や介護を有する方も、それぞれに満足できる人生</a:t>
            </a:r>
            <a:r>
              <a:rPr lang="ja-JP" altLang="en-US" sz="2400" dirty="0" smtClean="0">
                <a:latin typeface="ＭＳ ゴシック" pitchFamily="49" charset="-128"/>
                <a:ea typeface="ＭＳ ゴシック" pitchFamily="49" charset="-128"/>
                <a:cs typeface="ＭＳ Ｐゴシック" pitchFamily="50" charset="-128"/>
              </a:rPr>
              <a:t>を</a:t>
            </a:r>
            <a:endParaRPr lang="en-US" altLang="ja-JP" sz="2400" dirty="0" smtClean="0">
              <a:latin typeface="ＭＳ ゴシック" pitchFamily="49" charset="-128"/>
              <a:ea typeface="ＭＳ ゴシック" pitchFamily="49" charset="-128"/>
              <a:cs typeface="ＭＳ Ｐゴシック" pitchFamily="50" charset="-128"/>
            </a:endParaRPr>
          </a:p>
          <a:p>
            <a:pPr lvl="0" fontAlgn="base">
              <a:spcBef>
                <a:spcPct val="0"/>
              </a:spcBef>
              <a:spcAft>
                <a:spcPct val="0"/>
              </a:spcAft>
            </a:pPr>
            <a:r>
              <a:rPr lang="ja-JP" altLang="en-US" sz="2400" dirty="0" smtClean="0">
                <a:latin typeface="ＭＳ ゴシック" pitchFamily="49" charset="-128"/>
                <a:ea typeface="ＭＳ ゴシック" pitchFamily="49" charset="-128"/>
                <a:cs typeface="ＭＳ Ｐゴシック" pitchFamily="50" charset="-128"/>
              </a:rPr>
              <a:t>　　送ることのできる社会</a:t>
            </a:r>
          </a:p>
          <a:p>
            <a:pPr lvl="0" fontAlgn="base">
              <a:spcBef>
                <a:spcPct val="0"/>
              </a:spcBef>
              <a:spcAft>
                <a:spcPct val="0"/>
              </a:spcAft>
            </a:pPr>
            <a:r>
              <a:rPr lang="ja-JP" altLang="en-US" sz="2400" dirty="0" smtClean="0">
                <a:latin typeface="ＭＳ ゴシック" pitchFamily="49" charset="-128"/>
                <a:ea typeface="ＭＳ ゴシック" pitchFamily="49" charset="-128"/>
                <a:cs typeface="ＭＳ Ｐゴシック" pitchFamily="50" charset="-128"/>
              </a:rPr>
              <a:t>　・</a:t>
            </a:r>
            <a:r>
              <a:rPr lang="ja-JP" altLang="en-US" sz="2400" u="sng" dirty="0" smtClean="0">
                <a:latin typeface="ＭＳ ゴシック" pitchFamily="49" charset="-128"/>
                <a:ea typeface="ＭＳ ゴシック" pitchFamily="49" charset="-128"/>
                <a:cs typeface="ＭＳ Ｐゴシック" pitchFamily="50" charset="-128"/>
              </a:rPr>
              <a:t>地域の相互扶助や世代間の相互扶助</a:t>
            </a:r>
            <a:r>
              <a:rPr lang="ja-JP" altLang="en-US" sz="2400" dirty="0" smtClean="0">
                <a:latin typeface="ＭＳ ゴシック" pitchFamily="49" charset="-128"/>
                <a:ea typeface="ＭＳ ゴシック" pitchFamily="49" charset="-128"/>
                <a:cs typeface="ＭＳ Ｐゴシック" pitchFamily="50" charset="-128"/>
              </a:rPr>
              <a:t>が機能する社会</a:t>
            </a:r>
            <a:endParaRPr lang="en-US" altLang="ja-JP" sz="2400" dirty="0" smtClean="0">
              <a:latin typeface="ＭＳ ゴシック" pitchFamily="49" charset="-128"/>
              <a:ea typeface="ＭＳ ゴシック" pitchFamily="49" charset="-128"/>
              <a:cs typeface="ＭＳ Ｐゴシック" pitchFamily="50" charset="-128"/>
            </a:endParaRPr>
          </a:p>
          <a:p>
            <a:pPr lvl="0" fontAlgn="base">
              <a:spcBef>
                <a:spcPct val="0"/>
              </a:spcBef>
              <a:spcAft>
                <a:spcPct val="0"/>
              </a:spcAft>
            </a:pPr>
            <a:r>
              <a:rPr lang="ja-JP" altLang="en-US" sz="2400" dirty="0" smtClean="0">
                <a:latin typeface="ＭＳ ゴシック" pitchFamily="49" charset="-128"/>
                <a:ea typeface="ＭＳ ゴシック" pitchFamily="49" charset="-128"/>
                <a:cs typeface="ＭＳ Ｐゴシック" pitchFamily="50" charset="-128"/>
              </a:rPr>
              <a:t>　・</a:t>
            </a:r>
            <a:r>
              <a:rPr lang="ja-JP" altLang="en-US" sz="2400" u="sng" dirty="0" smtClean="0">
                <a:latin typeface="ＭＳ ゴシック" pitchFamily="49" charset="-128"/>
                <a:ea typeface="ＭＳ ゴシック" pitchFamily="49" charset="-128"/>
                <a:cs typeface="ＭＳ Ｐゴシック" pitchFamily="50" charset="-128"/>
              </a:rPr>
              <a:t>誰もが社会参加でき、健康づくりの資源にアクセスでき</a:t>
            </a:r>
            <a:endParaRPr lang="en-US" altLang="ja-JP" sz="2400" u="sng" dirty="0" smtClean="0">
              <a:latin typeface="ＭＳ ゴシック" pitchFamily="49" charset="-128"/>
              <a:ea typeface="ＭＳ ゴシック" pitchFamily="49" charset="-128"/>
              <a:cs typeface="ＭＳ Ｐゴシック" pitchFamily="50" charset="-128"/>
            </a:endParaRPr>
          </a:p>
          <a:p>
            <a:pPr lvl="0" fontAlgn="base">
              <a:spcBef>
                <a:spcPct val="0"/>
              </a:spcBef>
              <a:spcAft>
                <a:spcPct val="0"/>
              </a:spcAft>
            </a:pPr>
            <a:r>
              <a:rPr lang="ja-JP" altLang="en-US" sz="2400" dirty="0" smtClean="0">
                <a:latin typeface="ＭＳ ゴシック" pitchFamily="49" charset="-128"/>
                <a:ea typeface="ＭＳ ゴシック" pitchFamily="49" charset="-128"/>
                <a:cs typeface="ＭＳ Ｐゴシック" pitchFamily="50" charset="-128"/>
              </a:rPr>
              <a:t>　　</a:t>
            </a:r>
            <a:r>
              <a:rPr lang="ja-JP" altLang="en-US" sz="2400" u="sng" dirty="0" smtClean="0">
                <a:latin typeface="ＭＳ ゴシック" pitchFamily="49" charset="-128"/>
                <a:ea typeface="ＭＳ ゴシック" pitchFamily="49" charset="-128"/>
                <a:cs typeface="ＭＳ Ｐゴシック" pitchFamily="50" charset="-128"/>
              </a:rPr>
              <a:t>る</a:t>
            </a:r>
            <a:r>
              <a:rPr lang="ja-JP" altLang="en-US" sz="2400" dirty="0" smtClean="0">
                <a:latin typeface="ＭＳ ゴシック" pitchFamily="49" charset="-128"/>
                <a:ea typeface="ＭＳ ゴシック" pitchFamily="49" charset="-128"/>
                <a:cs typeface="ＭＳ Ｐゴシック" pitchFamily="50" charset="-128"/>
              </a:rPr>
              <a:t>社会</a:t>
            </a:r>
            <a:endParaRPr lang="en-US" altLang="ja-JP" sz="2400" dirty="0" smtClean="0">
              <a:latin typeface="ＭＳ ゴシック" pitchFamily="49" charset="-128"/>
              <a:ea typeface="ＭＳ ゴシック" pitchFamily="49" charset="-128"/>
              <a:cs typeface="ＭＳ Ｐゴシック" pitchFamily="50" charset="-128"/>
            </a:endParaRPr>
          </a:p>
          <a:p>
            <a:pPr lvl="0" fontAlgn="base">
              <a:spcBef>
                <a:spcPct val="0"/>
              </a:spcBef>
              <a:spcAft>
                <a:spcPct val="0"/>
              </a:spcAft>
            </a:pPr>
            <a:r>
              <a:rPr lang="ja-JP" altLang="en-US" sz="2400" dirty="0" smtClean="0">
                <a:latin typeface="ＭＳ ゴシック" pitchFamily="49" charset="-128"/>
                <a:ea typeface="ＭＳ ゴシック" pitchFamily="49" charset="-128"/>
                <a:cs typeface="ＭＳ Ｐゴシック" pitchFamily="50" charset="-128"/>
              </a:rPr>
              <a:t>　・今後健康格差が広まる中で、</a:t>
            </a:r>
            <a:r>
              <a:rPr lang="ja-JP" altLang="en-US" sz="2400" u="sng" dirty="0" smtClean="0">
                <a:latin typeface="ＭＳ ゴシック" pitchFamily="49" charset="-128"/>
                <a:ea typeface="ＭＳ ゴシック" pitchFamily="49" charset="-128"/>
                <a:cs typeface="ＭＳ Ｐゴシック" pitchFamily="50" charset="-128"/>
              </a:rPr>
              <a:t>社会環境の改善を図り、</a:t>
            </a:r>
            <a:endParaRPr lang="en-US" altLang="ja-JP" sz="2400" u="sng" dirty="0" smtClean="0">
              <a:latin typeface="ＭＳ ゴシック" pitchFamily="49" charset="-128"/>
              <a:ea typeface="ＭＳ ゴシック" pitchFamily="49" charset="-128"/>
              <a:cs typeface="ＭＳ Ｐゴシック" pitchFamily="50" charset="-128"/>
            </a:endParaRPr>
          </a:p>
          <a:p>
            <a:pPr lvl="0" fontAlgn="base">
              <a:spcBef>
                <a:spcPct val="0"/>
              </a:spcBef>
              <a:spcAft>
                <a:spcPct val="0"/>
              </a:spcAft>
            </a:pPr>
            <a:r>
              <a:rPr lang="ja-JP" altLang="en-US" sz="2400" dirty="0" smtClean="0">
                <a:latin typeface="ＭＳ ゴシック" pitchFamily="49" charset="-128"/>
                <a:ea typeface="ＭＳ ゴシック" pitchFamily="49" charset="-128"/>
                <a:cs typeface="ＭＳ Ｐゴシック" pitchFamily="50" charset="-128"/>
              </a:rPr>
              <a:t>　　</a:t>
            </a:r>
            <a:r>
              <a:rPr lang="ja-JP" altLang="en-US" sz="2400" u="sng" dirty="0" smtClean="0">
                <a:latin typeface="ＭＳ ゴシック" pitchFamily="49" charset="-128"/>
                <a:ea typeface="ＭＳ ゴシック" pitchFamily="49" charset="-128"/>
                <a:cs typeface="ＭＳ Ｐゴシック" pitchFamily="50" charset="-128"/>
              </a:rPr>
              <a:t>健康格差の縮小を実現</a:t>
            </a:r>
            <a:r>
              <a:rPr lang="ja-JP" altLang="en-US" sz="2400" dirty="0" smtClean="0">
                <a:latin typeface="ＭＳ ゴシック" pitchFamily="49" charset="-128"/>
                <a:ea typeface="ＭＳ ゴシック" pitchFamily="49" charset="-128"/>
                <a:cs typeface="ＭＳ Ｐゴシック" pitchFamily="50" charset="-128"/>
              </a:rPr>
              <a:t>する社会</a:t>
            </a:r>
            <a:endParaRPr kumimoji="1" lang="ja-JP" altLang="en-US" dirty="0"/>
          </a:p>
        </p:txBody>
      </p:sp>
      <p:sp>
        <p:nvSpPr>
          <p:cNvPr id="5" name="正方形/長方形 4"/>
          <p:cNvSpPr/>
          <p:nvPr/>
        </p:nvSpPr>
        <p:spPr>
          <a:xfrm>
            <a:off x="2195736" y="620688"/>
            <a:ext cx="4104456" cy="58477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ctr" fontAlgn="base">
              <a:spcBef>
                <a:spcPct val="0"/>
              </a:spcBef>
              <a:spcAft>
                <a:spcPct val="0"/>
              </a:spcAft>
            </a:pPr>
            <a:r>
              <a:rPr lang="ja-JP" altLang="en-US" sz="3200" dirty="0" smtClean="0">
                <a:latin typeface="ＭＳ ゴシック" pitchFamily="49" charset="-128"/>
                <a:ea typeface="ＭＳ ゴシック" pitchFamily="49" charset="-128"/>
                <a:cs typeface="ＭＳ Ｐゴシック" pitchFamily="50" charset="-128"/>
              </a:rPr>
              <a:t>１０年後に目指す姿</a:t>
            </a:r>
            <a:endParaRPr lang="en-US" altLang="ja-JP" sz="3200" dirty="0" smtClean="0">
              <a:latin typeface="ＭＳ ゴシック" pitchFamily="49" charset="-128"/>
              <a:ea typeface="ＭＳ ゴシック" pitchFamily="49" charset="-128"/>
              <a:cs typeface="ＭＳ Ｐゴシック" pitchFamily="50" charset="-128"/>
            </a:endParaRPr>
          </a:p>
        </p:txBody>
      </p:sp>
    </p:spTree>
    <p:extLst>
      <p:ext uri="{BB962C8B-B14F-4D97-AF65-F5344CB8AC3E}">
        <p14:creationId xmlns:p14="http://schemas.microsoft.com/office/powerpoint/2010/main" val="37403385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323528" y="1628219"/>
            <a:ext cx="8604448"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1" lang="ja-JP" altLang="en-US" sz="2400" b="0" i="0" u="none" strike="noStrike" cap="none" normalizeH="0" baseline="0" dirty="0" smtClean="0">
                <a:ln>
                  <a:noFill/>
                </a:ln>
                <a:solidFill>
                  <a:schemeClr val="tx1"/>
                </a:solidFill>
                <a:effectLst/>
                <a:latin typeface="+mn-ea"/>
                <a:cs typeface="Times New Roman" pitchFamily="18" charset="0"/>
              </a:rPr>
              <a:t>　</a:t>
            </a:r>
            <a:r>
              <a:rPr kumimoji="1" lang="ja-JP" sz="2800" b="0" i="0" u="none" strike="noStrike" cap="none" normalizeH="0" baseline="0" dirty="0" smtClean="0">
                <a:ln>
                  <a:noFill/>
                </a:ln>
                <a:solidFill>
                  <a:schemeClr val="tx1"/>
                </a:solidFill>
                <a:effectLst/>
                <a:latin typeface="+mn-ea"/>
                <a:cs typeface="Times New Roman" pitchFamily="18" charset="0"/>
              </a:rPr>
              <a:t>この方針は、</a:t>
            </a:r>
            <a:r>
              <a:rPr kumimoji="1" lang="en-US" altLang="ja-JP" sz="2800" b="0" i="0" u="none" strike="noStrike" cap="none" normalizeH="0" baseline="0" dirty="0" smtClean="0">
                <a:ln>
                  <a:noFill/>
                </a:ln>
                <a:solidFill>
                  <a:schemeClr val="tx1"/>
                </a:solidFill>
                <a:effectLst/>
                <a:latin typeface="+mn-ea"/>
                <a:cs typeface="Times New Roman" pitchFamily="18" charset="0"/>
              </a:rPr>
              <a:t>21</a:t>
            </a:r>
            <a:r>
              <a:rPr kumimoji="1" lang="ja-JP" altLang="en-US" sz="2800" b="0" i="0" u="none" strike="noStrike" cap="none" normalizeH="0" baseline="0" dirty="0" smtClean="0">
                <a:ln>
                  <a:noFill/>
                </a:ln>
                <a:solidFill>
                  <a:schemeClr val="tx1"/>
                </a:solidFill>
                <a:effectLst/>
                <a:latin typeface="+mn-ea"/>
                <a:cs typeface="Times New Roman" pitchFamily="18" charset="0"/>
              </a:rPr>
              <a:t>世紀の我が国において</a:t>
            </a:r>
            <a:r>
              <a:rPr kumimoji="1" lang="ja-JP" altLang="en-US" sz="2800" b="0" i="0" strike="noStrike" cap="none" normalizeH="0" baseline="0" dirty="0" smtClean="0">
                <a:ln>
                  <a:noFill/>
                </a:ln>
                <a:solidFill>
                  <a:schemeClr val="tx1"/>
                </a:solidFill>
                <a:effectLst/>
                <a:latin typeface="+mn-ea"/>
                <a:cs typeface="Times New Roman" pitchFamily="18" charset="0"/>
              </a:rPr>
              <a:t>少子高齢化や疾病構造の変化が進む中</a:t>
            </a:r>
            <a:r>
              <a:rPr kumimoji="1" lang="ja-JP" altLang="en-US" sz="2800" b="0" i="0" u="none" strike="noStrike" cap="none" normalizeH="0" baseline="0" dirty="0" smtClean="0">
                <a:ln>
                  <a:noFill/>
                </a:ln>
                <a:solidFill>
                  <a:schemeClr val="tx1"/>
                </a:solidFill>
                <a:effectLst/>
                <a:latin typeface="+mn-ea"/>
                <a:cs typeface="Times New Roman" pitchFamily="18" charset="0"/>
              </a:rPr>
              <a:t>で、</a:t>
            </a:r>
            <a:r>
              <a:rPr kumimoji="1" lang="ja-JP" altLang="en-US" sz="2800" b="0" i="0" u="sng" strike="noStrike" cap="none" normalizeH="0" baseline="0" dirty="0" smtClean="0">
                <a:ln>
                  <a:noFill/>
                </a:ln>
                <a:solidFill>
                  <a:srgbClr val="FF0000"/>
                </a:solidFill>
                <a:effectLst/>
                <a:latin typeface="+mn-ea"/>
                <a:cs typeface="Times New Roman" pitchFamily="18" charset="0"/>
              </a:rPr>
              <a:t>生活習慣及び社会環境の改善</a:t>
            </a:r>
            <a:r>
              <a:rPr kumimoji="1" lang="ja-JP" altLang="en-US" sz="2800" b="0" i="0" u="none" strike="noStrike" cap="none" normalizeH="0" baseline="0" dirty="0" smtClean="0">
                <a:ln>
                  <a:noFill/>
                </a:ln>
                <a:solidFill>
                  <a:schemeClr val="tx1"/>
                </a:solidFill>
                <a:effectLst/>
                <a:latin typeface="+mn-ea"/>
                <a:cs typeface="Times New Roman" pitchFamily="18" charset="0"/>
              </a:rPr>
              <a:t>を通じて、子どもから高齢者まで</a:t>
            </a:r>
            <a:r>
              <a:rPr kumimoji="1" lang="ja-JP" altLang="en-US" sz="2800" b="0" i="0" u="sng" strike="noStrike" cap="none" normalizeH="0" baseline="0" dirty="0" smtClean="0">
                <a:ln>
                  <a:noFill/>
                </a:ln>
                <a:solidFill>
                  <a:srgbClr val="FF0000"/>
                </a:solidFill>
                <a:effectLst/>
                <a:latin typeface="+mn-ea"/>
                <a:cs typeface="Times New Roman" pitchFamily="18" charset="0"/>
              </a:rPr>
              <a:t>全ての国民が共に支え合いながら希望や生きがい</a:t>
            </a:r>
            <a:r>
              <a:rPr kumimoji="1" lang="ja-JP" altLang="en-US" sz="2800" b="0" i="0" u="none" strike="noStrike" cap="none" normalizeH="0" baseline="0" dirty="0" smtClean="0">
                <a:ln>
                  <a:noFill/>
                </a:ln>
                <a:solidFill>
                  <a:schemeClr val="tx1"/>
                </a:solidFill>
                <a:effectLst/>
                <a:latin typeface="+mn-ea"/>
                <a:cs typeface="Times New Roman" pitchFamily="18" charset="0"/>
              </a:rPr>
              <a:t>を持ち、</a:t>
            </a:r>
            <a:r>
              <a:rPr kumimoji="1" lang="ja-JP" altLang="en-US" sz="2800" b="0" i="0" u="sng" strike="noStrike" cap="none" normalizeH="0" baseline="0" dirty="0" smtClean="0">
                <a:ln>
                  <a:noFill/>
                </a:ln>
                <a:solidFill>
                  <a:srgbClr val="FF0000"/>
                </a:solidFill>
                <a:effectLst/>
                <a:latin typeface="+mn-ea"/>
                <a:cs typeface="Times New Roman" pitchFamily="18" charset="0"/>
              </a:rPr>
              <a:t>ライフステージ（乳幼児期、青壮年期、高齢期等の人の生涯における各段階をいう。）に応じて、健やかで心豊かに生活できる</a:t>
            </a:r>
            <a:r>
              <a:rPr lang="ja-JP" altLang="en-US" sz="2800" u="sng" dirty="0" smtClean="0">
                <a:solidFill>
                  <a:srgbClr val="FF0000"/>
                </a:solidFill>
                <a:latin typeface="+mn-ea"/>
                <a:cs typeface="Times New Roman" pitchFamily="18" charset="0"/>
              </a:rPr>
              <a:t>活力ある</a:t>
            </a:r>
            <a:r>
              <a:rPr kumimoji="1" lang="ja-JP" altLang="en-US" sz="2800" b="0" i="0" u="sng" strike="noStrike" cap="none" normalizeH="0" baseline="0" dirty="0" smtClean="0">
                <a:ln>
                  <a:noFill/>
                </a:ln>
                <a:solidFill>
                  <a:srgbClr val="FF0000"/>
                </a:solidFill>
                <a:effectLst/>
                <a:latin typeface="+mn-ea"/>
                <a:cs typeface="Times New Roman" pitchFamily="18" charset="0"/>
              </a:rPr>
              <a:t>社会を実現</a:t>
            </a:r>
            <a:r>
              <a:rPr kumimoji="1" lang="ja-JP" altLang="en-US" sz="2800" b="0" i="0" u="none" strike="noStrike" cap="none" normalizeH="0" baseline="0" dirty="0" smtClean="0">
                <a:ln>
                  <a:noFill/>
                </a:ln>
                <a:solidFill>
                  <a:schemeClr val="tx1"/>
                </a:solidFill>
                <a:effectLst/>
                <a:latin typeface="+mn-ea"/>
                <a:cs typeface="Times New Roman" pitchFamily="18" charset="0"/>
              </a:rPr>
              <a:t>し、その結果、</a:t>
            </a:r>
            <a:r>
              <a:rPr lang="ja-JP" altLang="en-US" sz="2800" u="sng" dirty="0" smtClean="0">
                <a:solidFill>
                  <a:srgbClr val="FF0000"/>
                </a:solidFill>
                <a:latin typeface="+mn-ea"/>
                <a:cs typeface="Times New Roman" pitchFamily="18" charset="0"/>
              </a:rPr>
              <a:t>社会保障制度が持続可能なもの</a:t>
            </a:r>
            <a:r>
              <a:rPr kumimoji="1" lang="ja-JP" altLang="en-US" sz="2800" b="0" i="0" u="sng" strike="noStrike" cap="none" normalizeH="0" baseline="0" dirty="0" smtClean="0">
                <a:ln>
                  <a:noFill/>
                </a:ln>
                <a:solidFill>
                  <a:srgbClr val="FF0000"/>
                </a:solidFill>
                <a:effectLst/>
                <a:latin typeface="+mn-ea"/>
                <a:cs typeface="Times New Roman" pitchFamily="18" charset="0"/>
              </a:rPr>
              <a:t>となる</a:t>
            </a:r>
            <a:r>
              <a:rPr kumimoji="1" lang="ja-JP" altLang="en-US" sz="2800" b="0" i="0" u="none" strike="noStrike" cap="none" normalizeH="0" baseline="0" dirty="0" smtClean="0">
                <a:ln>
                  <a:noFill/>
                </a:ln>
                <a:solidFill>
                  <a:schemeClr val="tx1"/>
                </a:solidFill>
                <a:effectLst/>
                <a:latin typeface="+mn-ea"/>
                <a:cs typeface="Times New Roman" pitchFamily="18" charset="0"/>
              </a:rPr>
              <a:t>よう、国民の健康の増進の総合的な推進を図るための基本的な事項を示し、平成</a:t>
            </a:r>
            <a:r>
              <a:rPr kumimoji="1" lang="en-US" altLang="ja-JP" sz="2800" b="0" i="0" u="none" strike="noStrike" cap="none" normalizeH="0" baseline="0" dirty="0" smtClean="0">
                <a:ln>
                  <a:noFill/>
                </a:ln>
                <a:solidFill>
                  <a:schemeClr val="tx1"/>
                </a:solidFill>
                <a:effectLst/>
                <a:latin typeface="+mn-ea"/>
                <a:cs typeface="Times New Roman" pitchFamily="18" charset="0"/>
              </a:rPr>
              <a:t>25</a:t>
            </a:r>
            <a:r>
              <a:rPr kumimoji="1" lang="ja-JP" altLang="en-US" sz="2800" b="0" i="0" u="none" strike="noStrike" cap="none" normalizeH="0" baseline="0" dirty="0" smtClean="0">
                <a:ln>
                  <a:noFill/>
                </a:ln>
                <a:solidFill>
                  <a:schemeClr val="tx1"/>
                </a:solidFill>
                <a:effectLst/>
                <a:latin typeface="+mn-ea"/>
                <a:cs typeface="Times New Roman" pitchFamily="18" charset="0"/>
              </a:rPr>
              <a:t>年度から平成</a:t>
            </a:r>
            <a:r>
              <a:rPr kumimoji="1" lang="en-US" altLang="ja-JP" sz="2800" b="0" i="0" u="none" strike="noStrike" cap="none" normalizeH="0" baseline="0" dirty="0" smtClean="0">
                <a:ln>
                  <a:noFill/>
                </a:ln>
                <a:solidFill>
                  <a:schemeClr val="tx1"/>
                </a:solidFill>
                <a:effectLst/>
                <a:latin typeface="+mn-ea"/>
                <a:cs typeface="Times New Roman" pitchFamily="18" charset="0"/>
              </a:rPr>
              <a:t>34</a:t>
            </a:r>
            <a:r>
              <a:rPr kumimoji="1" lang="ja-JP" altLang="en-US" sz="2800" b="0" i="0" u="none" strike="noStrike" cap="none" normalizeH="0" baseline="0" dirty="0" smtClean="0">
                <a:ln>
                  <a:noFill/>
                </a:ln>
                <a:solidFill>
                  <a:schemeClr val="tx1"/>
                </a:solidFill>
                <a:effectLst/>
                <a:latin typeface="+mn-ea"/>
                <a:cs typeface="Times New Roman" pitchFamily="18" charset="0"/>
              </a:rPr>
              <a:t>年度までの「二十一世紀における第二次国民健康づくり運動（健康日本２１（第二次））」を推進する。</a:t>
            </a:r>
            <a:endParaRPr kumimoji="1" lang="ja-JP" altLang="en-US" sz="2800" b="0" i="0" u="none" strike="noStrike" cap="none" normalizeH="0" baseline="0" dirty="0" smtClean="0">
              <a:ln>
                <a:noFill/>
              </a:ln>
              <a:solidFill>
                <a:schemeClr val="tx1"/>
              </a:solidFill>
              <a:effectLst/>
              <a:latin typeface="+mn-ea"/>
              <a:cs typeface="ＭＳ Ｐゴシック" pitchFamily="50" charset="-128"/>
            </a:endParaRPr>
          </a:p>
        </p:txBody>
      </p:sp>
      <p:sp>
        <p:nvSpPr>
          <p:cNvPr id="3" name="Rectangle 1"/>
          <p:cNvSpPr>
            <a:spLocks noChangeArrowheads="1"/>
          </p:cNvSpPr>
          <p:nvPr/>
        </p:nvSpPr>
        <p:spPr bwMode="auto">
          <a:xfrm>
            <a:off x="251520" y="260648"/>
            <a:ext cx="8712968" cy="1080120"/>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3200" b="0" i="0" u="none" strike="noStrike" cap="none" normalizeH="0" baseline="0" dirty="0" smtClean="0">
                <a:ln>
                  <a:noFill/>
                </a:ln>
                <a:solidFill>
                  <a:schemeClr val="bg1"/>
                </a:solidFill>
                <a:effectLst/>
                <a:latin typeface="+mn-ea"/>
                <a:cs typeface="Times New Roman" pitchFamily="18" charset="0"/>
              </a:rPr>
              <a:t>国民の健康の増進の総合的な推進を図るための</a:t>
            </a:r>
            <a:endParaRPr kumimoji="1" lang="en-US" altLang="ja-JP" sz="3200" b="0" i="0" u="none" strike="noStrike" cap="none" normalizeH="0" baseline="0" dirty="0" smtClean="0">
              <a:ln>
                <a:noFill/>
              </a:ln>
              <a:solidFill>
                <a:schemeClr val="bg1"/>
              </a:solidFill>
              <a:effectLst/>
              <a:latin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sz="3200" b="0" i="0" u="none" strike="noStrike" cap="none" normalizeH="0" baseline="0" dirty="0" smtClean="0">
                <a:ln>
                  <a:noFill/>
                </a:ln>
                <a:solidFill>
                  <a:schemeClr val="bg1"/>
                </a:solidFill>
                <a:effectLst/>
                <a:latin typeface="+mn-ea"/>
                <a:cs typeface="Times New Roman" pitchFamily="18" charset="0"/>
              </a:rPr>
              <a:t>基本的な方針</a:t>
            </a:r>
            <a:r>
              <a:rPr kumimoji="1" lang="ja-JP" altLang="en-US" sz="2800" b="0" i="0" u="none" strike="noStrike" cap="none" normalizeH="0" baseline="0" dirty="0" smtClean="0">
                <a:ln>
                  <a:noFill/>
                </a:ln>
                <a:solidFill>
                  <a:schemeClr val="bg1"/>
                </a:solidFill>
                <a:effectLst/>
                <a:latin typeface="+mn-ea"/>
                <a:cs typeface="Times New Roman" pitchFamily="18" charset="0"/>
              </a:rPr>
              <a:t>　</a:t>
            </a:r>
            <a:r>
              <a:rPr kumimoji="1" lang="en-US" altLang="ja-JP" sz="2800" b="0" i="0" u="none" strike="noStrike" cap="none" normalizeH="0" baseline="0" dirty="0" smtClean="0">
                <a:ln>
                  <a:noFill/>
                </a:ln>
                <a:solidFill>
                  <a:schemeClr val="bg1"/>
                </a:solidFill>
                <a:effectLst/>
                <a:latin typeface="+mn-ea"/>
                <a:cs typeface="Times New Roman" pitchFamily="18" charset="0"/>
              </a:rPr>
              <a:t>〈</a:t>
            </a:r>
            <a:r>
              <a:rPr kumimoji="1" lang="ja-JP" altLang="en-US" sz="2400" b="0" i="0" u="none" strike="noStrike" cap="none" normalizeH="0" baseline="0" dirty="0" smtClean="0">
                <a:ln>
                  <a:noFill/>
                </a:ln>
                <a:solidFill>
                  <a:schemeClr val="bg1"/>
                </a:solidFill>
                <a:effectLst/>
                <a:latin typeface="+mn-ea"/>
                <a:cs typeface="Times New Roman" pitchFamily="18" charset="0"/>
              </a:rPr>
              <a:t>平成</a:t>
            </a:r>
            <a:r>
              <a:rPr kumimoji="1" lang="en-US" altLang="ja-JP" sz="2400" b="0" i="0" u="none" strike="noStrike" cap="none" normalizeH="0" baseline="0" dirty="0" smtClean="0">
                <a:ln>
                  <a:noFill/>
                </a:ln>
                <a:solidFill>
                  <a:schemeClr val="bg1"/>
                </a:solidFill>
                <a:effectLst/>
                <a:latin typeface="+mn-ea"/>
                <a:cs typeface="Times New Roman" pitchFamily="18" charset="0"/>
              </a:rPr>
              <a:t>24</a:t>
            </a:r>
            <a:r>
              <a:rPr kumimoji="1" lang="ja-JP" altLang="en-US" sz="2400" b="0" i="0" u="none" strike="noStrike" cap="none" normalizeH="0" baseline="0" dirty="0" smtClean="0">
                <a:ln>
                  <a:noFill/>
                </a:ln>
                <a:solidFill>
                  <a:schemeClr val="bg1"/>
                </a:solidFill>
                <a:effectLst/>
                <a:latin typeface="+mn-ea"/>
                <a:cs typeface="Times New Roman" pitchFamily="18" charset="0"/>
              </a:rPr>
              <a:t>年</a:t>
            </a:r>
            <a:r>
              <a:rPr kumimoji="1" lang="en-US" altLang="ja-JP" sz="2400" b="0" i="0" u="none" strike="noStrike" cap="none" normalizeH="0" baseline="0" dirty="0" smtClean="0">
                <a:ln>
                  <a:noFill/>
                </a:ln>
                <a:solidFill>
                  <a:schemeClr val="bg1"/>
                </a:solidFill>
                <a:effectLst/>
                <a:latin typeface="+mn-ea"/>
                <a:cs typeface="Times New Roman" pitchFamily="18" charset="0"/>
              </a:rPr>
              <a:t>7</a:t>
            </a:r>
            <a:r>
              <a:rPr kumimoji="1" lang="ja-JP" altLang="en-US" sz="2400" b="0" i="0" u="none" strike="noStrike" cap="none" normalizeH="0" baseline="0" dirty="0" smtClean="0">
                <a:ln>
                  <a:noFill/>
                </a:ln>
                <a:solidFill>
                  <a:schemeClr val="bg1"/>
                </a:solidFill>
                <a:effectLst/>
                <a:latin typeface="+mn-ea"/>
                <a:cs typeface="Times New Roman" pitchFamily="18" charset="0"/>
              </a:rPr>
              <a:t>月</a:t>
            </a:r>
            <a:r>
              <a:rPr kumimoji="1" lang="en-US" altLang="ja-JP" sz="2400" b="0" i="0" u="none" strike="noStrike" cap="none" normalizeH="0" baseline="0" dirty="0" smtClean="0">
                <a:ln>
                  <a:noFill/>
                </a:ln>
                <a:solidFill>
                  <a:schemeClr val="bg1"/>
                </a:solidFill>
                <a:effectLst/>
                <a:latin typeface="+mn-ea"/>
                <a:cs typeface="Times New Roman" pitchFamily="18" charset="0"/>
              </a:rPr>
              <a:t>10</a:t>
            </a:r>
            <a:r>
              <a:rPr kumimoji="1" lang="ja-JP" altLang="en-US" sz="2400" b="0" i="0" u="none" strike="noStrike" cap="none" normalizeH="0" baseline="0" dirty="0" smtClean="0">
                <a:ln>
                  <a:noFill/>
                </a:ln>
                <a:solidFill>
                  <a:schemeClr val="bg1"/>
                </a:solidFill>
                <a:effectLst/>
                <a:latin typeface="+mn-ea"/>
                <a:cs typeface="Times New Roman" pitchFamily="18" charset="0"/>
              </a:rPr>
              <a:t>日厚生労働大臣告示</a:t>
            </a:r>
            <a:r>
              <a:rPr kumimoji="1" lang="en-US" altLang="ja-JP" sz="2400" b="0" i="0" u="none" strike="noStrike" cap="none" normalizeH="0" baseline="0" dirty="0" smtClean="0">
                <a:ln>
                  <a:noFill/>
                </a:ln>
                <a:solidFill>
                  <a:schemeClr val="bg1"/>
                </a:solidFill>
                <a:effectLst/>
                <a:latin typeface="+mn-ea"/>
                <a:cs typeface="Times New Roman" pitchFamily="18" charset="0"/>
              </a:rPr>
              <a:t>〉</a:t>
            </a:r>
            <a:r>
              <a:rPr kumimoji="1" lang="ja-JP" altLang="en-US" sz="2400" b="0" i="0" u="none" strike="noStrike" cap="none" normalizeH="0" baseline="0" dirty="0" smtClean="0">
                <a:ln>
                  <a:noFill/>
                </a:ln>
                <a:solidFill>
                  <a:schemeClr val="bg1"/>
                </a:solidFill>
                <a:effectLst/>
                <a:latin typeface="+mn-ea"/>
                <a:cs typeface="Times New Roman" pitchFamily="18" charset="0"/>
              </a:rPr>
              <a:t>　　　　　　　　　　　　</a:t>
            </a:r>
            <a:r>
              <a:rPr kumimoji="1" lang="ja-JP" altLang="en-US" sz="2800" b="0" i="0" u="none" strike="noStrike" cap="none" normalizeH="0" baseline="0" dirty="0" smtClean="0">
                <a:ln>
                  <a:noFill/>
                </a:ln>
                <a:solidFill>
                  <a:schemeClr val="bg1"/>
                </a:solidFill>
                <a:effectLst/>
                <a:latin typeface="+mn-ea"/>
                <a:cs typeface="Times New Roman" pitchFamily="18" charset="0"/>
              </a:rPr>
              <a:t>　</a:t>
            </a:r>
            <a:endParaRPr kumimoji="1" lang="ja-JP" sz="1800" b="0" i="0" u="none" strike="noStrike" cap="none" normalizeH="0" baseline="0" dirty="0" smtClean="0">
              <a:ln>
                <a:noFill/>
              </a:ln>
              <a:solidFill>
                <a:schemeClr val="bg1"/>
              </a:solidFill>
              <a:effectLst/>
              <a:latin typeface="Arial" pitchFamily="34" charset="0"/>
              <a:ea typeface="ＭＳ Ｐゴシック" pitchFamily="50" charset="-128"/>
              <a:cs typeface="ＭＳ Ｐゴシック" pitchFamily="50" charset="-128"/>
            </a:endParaRPr>
          </a:p>
        </p:txBody>
      </p:sp>
    </p:spTree>
    <p:extLst>
      <p:ext uri="{BB962C8B-B14F-4D97-AF65-F5344CB8AC3E}">
        <p14:creationId xmlns:p14="http://schemas.microsoft.com/office/powerpoint/2010/main" val="26760803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
          <p:cNvSpPr>
            <a:spLocks noChangeArrowheads="1"/>
          </p:cNvSpPr>
          <p:nvPr/>
        </p:nvSpPr>
        <p:spPr bwMode="auto">
          <a:xfrm>
            <a:off x="395536" y="332656"/>
            <a:ext cx="8568952" cy="954107"/>
          </a:xfrm>
          <a:prstGeom prst="rect">
            <a:avLst/>
          </a:prstGeom>
          <a:noFill/>
          <a:ln>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2800" b="0" i="0" u="none" strike="noStrike" cap="none" normalizeH="0" baseline="0" dirty="0" smtClean="0">
                <a:ln>
                  <a:noFill/>
                </a:ln>
                <a:solidFill>
                  <a:schemeClr val="tx1"/>
                </a:solidFill>
                <a:effectLst/>
                <a:latin typeface="+mn-ea"/>
                <a:cs typeface="Times New Roman" pitchFamily="18" charset="0"/>
              </a:rPr>
              <a:t>国民の健康の増進の総合的な推進を図るための</a:t>
            </a:r>
            <a:endParaRPr kumimoji="1" lang="en-US" altLang="ja-JP" sz="2800" b="0" i="0" u="none" strike="noStrike" cap="none" normalizeH="0" baseline="0" dirty="0" smtClean="0">
              <a:ln>
                <a:noFill/>
              </a:ln>
              <a:solidFill>
                <a:schemeClr val="tx1"/>
              </a:solidFill>
              <a:effectLst/>
              <a:latin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sz="2800" b="0" i="0" u="none" strike="noStrike" cap="none" normalizeH="0" baseline="0" dirty="0" smtClean="0">
                <a:ln>
                  <a:noFill/>
                </a:ln>
                <a:solidFill>
                  <a:schemeClr val="tx1"/>
                </a:solidFill>
                <a:effectLst/>
                <a:latin typeface="+mn-ea"/>
                <a:cs typeface="Times New Roman" pitchFamily="18" charset="0"/>
              </a:rPr>
              <a:t>基本的な方針</a:t>
            </a:r>
            <a:r>
              <a:rPr kumimoji="1" lang="ja-JP" altLang="en-US" sz="2800" b="0" i="0" u="none" strike="noStrike" cap="none" normalizeH="0" baseline="0" dirty="0" smtClean="0">
                <a:ln>
                  <a:noFill/>
                </a:ln>
                <a:solidFill>
                  <a:schemeClr val="tx1"/>
                </a:solidFill>
                <a:effectLst/>
                <a:latin typeface="+mn-ea"/>
                <a:cs typeface="Times New Roman" pitchFamily="18" charset="0"/>
              </a:rPr>
              <a:t>（構　成）　</a:t>
            </a:r>
            <a:r>
              <a:rPr kumimoji="1" lang="ja-JP" altLang="en-US" sz="2400" b="0" i="0" u="none" strike="noStrike" cap="none" normalizeH="0" baseline="0" dirty="0" smtClean="0">
                <a:ln>
                  <a:noFill/>
                </a:ln>
                <a:solidFill>
                  <a:schemeClr val="tx1"/>
                </a:solidFill>
                <a:effectLst/>
                <a:latin typeface="+mn-ea"/>
                <a:cs typeface="Times New Roman" pitchFamily="18" charset="0"/>
              </a:rPr>
              <a:t>　　　　　　　</a:t>
            </a:r>
            <a:r>
              <a:rPr kumimoji="1" lang="ja-JP" altLang="en-US" sz="2800" b="0" i="0" u="none" strike="noStrike" cap="none" normalizeH="0" baseline="0" dirty="0" smtClean="0">
                <a:ln>
                  <a:noFill/>
                </a:ln>
                <a:solidFill>
                  <a:schemeClr val="bg1"/>
                </a:solidFill>
                <a:effectLst/>
                <a:latin typeface="+mn-ea"/>
                <a:cs typeface="Times New Roman" pitchFamily="18" charset="0"/>
              </a:rPr>
              <a:t>　</a:t>
            </a:r>
            <a:endParaRPr kumimoji="1" lang="ja-JP" sz="1800" b="0" i="0" u="none" strike="noStrike" cap="none" normalizeH="0" baseline="0" dirty="0" smtClean="0">
              <a:ln>
                <a:noFill/>
              </a:ln>
              <a:solidFill>
                <a:schemeClr val="bg1"/>
              </a:solidFill>
              <a:effectLst/>
              <a:latin typeface="Arial" pitchFamily="34" charset="0"/>
              <a:ea typeface="ＭＳ Ｐゴシック" pitchFamily="50" charset="-128"/>
              <a:cs typeface="ＭＳ Ｐゴシック" pitchFamily="50" charset="-128"/>
            </a:endParaRPr>
          </a:p>
        </p:txBody>
      </p:sp>
      <p:sp>
        <p:nvSpPr>
          <p:cNvPr id="21" name="正方形/長方形 20"/>
          <p:cNvSpPr/>
          <p:nvPr/>
        </p:nvSpPr>
        <p:spPr>
          <a:xfrm>
            <a:off x="323528" y="1340768"/>
            <a:ext cx="8820472" cy="5447645"/>
          </a:xfrm>
          <a:prstGeom prst="rect">
            <a:avLst/>
          </a:prstGeom>
        </p:spPr>
        <p:txBody>
          <a:bodyPr wrap="square">
            <a:spAutoFit/>
          </a:bodyPr>
          <a:lstStyle/>
          <a:p>
            <a:r>
              <a:rPr lang="ja-JP" altLang="ja-JP" sz="2400" dirty="0" smtClean="0">
                <a:solidFill>
                  <a:schemeClr val="tx1"/>
                </a:solidFill>
                <a:latin typeface="+mn-ea"/>
              </a:rPr>
              <a:t>第</a:t>
            </a:r>
            <a:r>
              <a:rPr lang="ja-JP" altLang="en-US" sz="2400" dirty="0" smtClean="0">
                <a:solidFill>
                  <a:schemeClr val="tx1"/>
                </a:solidFill>
                <a:latin typeface="+mn-ea"/>
              </a:rPr>
              <a:t>１</a:t>
            </a:r>
            <a:r>
              <a:rPr lang="ja-JP" altLang="ja-JP" sz="2400" dirty="0" smtClean="0">
                <a:solidFill>
                  <a:schemeClr val="tx1"/>
                </a:solidFill>
                <a:latin typeface="+mn-ea"/>
              </a:rPr>
              <a:t>　国民の健康の増進の推進に関する</a:t>
            </a:r>
            <a:r>
              <a:rPr lang="ja-JP" altLang="ja-JP" sz="2400" u="sng" dirty="0" smtClean="0">
                <a:solidFill>
                  <a:srgbClr val="FF0000"/>
                </a:solidFill>
                <a:latin typeface="+mn-ea"/>
              </a:rPr>
              <a:t>基本的な方向</a:t>
            </a:r>
            <a:endParaRPr lang="en-US" altLang="ja-JP" sz="2400" u="sng" dirty="0" smtClean="0">
              <a:solidFill>
                <a:srgbClr val="FF0000"/>
              </a:solidFill>
              <a:latin typeface="+mn-ea"/>
            </a:endParaRPr>
          </a:p>
          <a:p>
            <a:pPr>
              <a:lnSpc>
                <a:spcPts val="1000"/>
              </a:lnSpc>
            </a:pPr>
            <a:endParaRPr lang="en-US" altLang="ja-JP" sz="2400" dirty="0" smtClean="0">
              <a:solidFill>
                <a:schemeClr val="tx1"/>
              </a:solidFill>
              <a:latin typeface="+mn-ea"/>
            </a:endParaRPr>
          </a:p>
          <a:p>
            <a:r>
              <a:rPr lang="ja-JP" altLang="ja-JP" sz="2400" dirty="0" smtClean="0">
                <a:solidFill>
                  <a:schemeClr val="tx1"/>
                </a:solidFill>
                <a:latin typeface="+mn-ea"/>
              </a:rPr>
              <a:t>第</a:t>
            </a:r>
            <a:r>
              <a:rPr lang="ja-JP" altLang="en-US" sz="2400" dirty="0" smtClean="0">
                <a:solidFill>
                  <a:schemeClr val="tx1"/>
                </a:solidFill>
                <a:latin typeface="+mn-ea"/>
              </a:rPr>
              <a:t>２</a:t>
            </a:r>
            <a:r>
              <a:rPr lang="ja-JP" altLang="ja-JP" sz="2400" dirty="0" smtClean="0">
                <a:solidFill>
                  <a:schemeClr val="tx1"/>
                </a:solidFill>
                <a:latin typeface="+mn-ea"/>
              </a:rPr>
              <a:t>　国民の健康の増進の</a:t>
            </a:r>
            <a:r>
              <a:rPr lang="ja-JP" altLang="ja-JP" sz="2400" u="sng" dirty="0" smtClean="0">
                <a:solidFill>
                  <a:srgbClr val="FF0000"/>
                </a:solidFill>
                <a:latin typeface="+mn-ea"/>
              </a:rPr>
              <a:t>目標</a:t>
            </a:r>
            <a:r>
              <a:rPr lang="ja-JP" altLang="ja-JP" sz="2400" dirty="0" smtClean="0">
                <a:solidFill>
                  <a:schemeClr val="tx1"/>
                </a:solidFill>
                <a:latin typeface="+mn-ea"/>
              </a:rPr>
              <a:t>に関する事項</a:t>
            </a:r>
            <a:endParaRPr lang="en-US" altLang="ja-JP" sz="2400" dirty="0" smtClean="0">
              <a:solidFill>
                <a:schemeClr val="tx1"/>
              </a:solidFill>
              <a:latin typeface="+mn-ea"/>
            </a:endParaRPr>
          </a:p>
          <a:p>
            <a:r>
              <a:rPr lang="ja-JP" altLang="en-US" sz="2000" b="1" dirty="0" smtClean="0">
                <a:solidFill>
                  <a:srgbClr val="FF0000"/>
                </a:solidFill>
                <a:latin typeface="+mn-ea"/>
              </a:rPr>
              <a:t>　</a:t>
            </a:r>
            <a:r>
              <a:rPr lang="en-US" altLang="ja-JP" sz="2000" b="1" dirty="0" smtClean="0">
                <a:solidFill>
                  <a:srgbClr val="FF0000"/>
                </a:solidFill>
                <a:latin typeface="+mn-ea"/>
              </a:rPr>
              <a:t>※</a:t>
            </a:r>
            <a:r>
              <a:rPr lang="ja-JP" altLang="en-US" sz="2000" b="1" dirty="0" smtClean="0">
                <a:solidFill>
                  <a:srgbClr val="FF0000"/>
                </a:solidFill>
                <a:latin typeface="+mn-ea"/>
              </a:rPr>
              <a:t>現行の</a:t>
            </a:r>
            <a:r>
              <a:rPr lang="ja-JP" altLang="en-US" sz="2000" b="1" dirty="0" smtClean="0">
                <a:solidFill>
                  <a:srgbClr val="FF0000"/>
                </a:solidFill>
                <a:latin typeface="ＭＳ Ｐゴシック" charset="-128"/>
              </a:rPr>
              <a:t>健康日本２１では、具体的な目標を健康局長通知で示していたが、　　目標の実効性を高めるため、明記。</a:t>
            </a:r>
            <a:endParaRPr lang="en-US" altLang="ja-JP" sz="2000" b="1" dirty="0" smtClean="0">
              <a:solidFill>
                <a:srgbClr val="FF0000"/>
              </a:solidFill>
              <a:latin typeface="+mn-ea"/>
            </a:endParaRPr>
          </a:p>
          <a:p>
            <a:pPr>
              <a:lnSpc>
                <a:spcPts val="1000"/>
              </a:lnSpc>
            </a:pPr>
            <a:endParaRPr lang="en-US" altLang="ja-JP" sz="2400" dirty="0" smtClean="0">
              <a:solidFill>
                <a:schemeClr val="tx1"/>
              </a:solidFill>
              <a:latin typeface="+mn-ea"/>
            </a:endParaRPr>
          </a:p>
          <a:p>
            <a:r>
              <a:rPr lang="ja-JP" altLang="ja-JP" sz="2400" dirty="0" smtClean="0">
                <a:solidFill>
                  <a:schemeClr val="tx1"/>
                </a:solidFill>
                <a:latin typeface="+mn-ea"/>
              </a:rPr>
              <a:t>第</a:t>
            </a:r>
            <a:r>
              <a:rPr lang="ja-JP" altLang="en-US" sz="2400" dirty="0" smtClean="0">
                <a:solidFill>
                  <a:schemeClr val="tx1"/>
                </a:solidFill>
                <a:latin typeface="+mn-ea"/>
              </a:rPr>
              <a:t>３</a:t>
            </a:r>
            <a:r>
              <a:rPr lang="ja-JP" altLang="ja-JP" sz="2400" dirty="0" smtClean="0">
                <a:solidFill>
                  <a:schemeClr val="tx1"/>
                </a:solidFill>
                <a:latin typeface="+mn-ea"/>
              </a:rPr>
              <a:t>　</a:t>
            </a:r>
            <a:r>
              <a:rPr lang="ja-JP" altLang="ja-JP" sz="2400" u="sng" dirty="0" smtClean="0">
                <a:solidFill>
                  <a:srgbClr val="FF0000"/>
                </a:solidFill>
                <a:latin typeface="+mn-ea"/>
              </a:rPr>
              <a:t>都道府県健康増進計画及び市町村健康増進計画の策定</a:t>
            </a:r>
            <a:r>
              <a:rPr lang="ja-JP" altLang="ja-JP" sz="2400" dirty="0" smtClean="0">
                <a:latin typeface="+mn-ea"/>
              </a:rPr>
              <a:t>に</a:t>
            </a:r>
            <a:endParaRPr lang="en-US" altLang="ja-JP" sz="2400" dirty="0" smtClean="0">
              <a:latin typeface="+mn-ea"/>
            </a:endParaRPr>
          </a:p>
          <a:p>
            <a:r>
              <a:rPr lang="ja-JP" altLang="en-US" sz="2400" dirty="0">
                <a:latin typeface="+mn-ea"/>
              </a:rPr>
              <a:t>　</a:t>
            </a:r>
            <a:r>
              <a:rPr lang="ja-JP" altLang="en-US" sz="2400" dirty="0" smtClean="0">
                <a:latin typeface="+mn-ea"/>
              </a:rPr>
              <a:t>　</a:t>
            </a:r>
            <a:r>
              <a:rPr lang="ja-JP" altLang="ja-JP" sz="2400" dirty="0" smtClean="0">
                <a:latin typeface="+mn-ea"/>
              </a:rPr>
              <a:t>関する基本的な事項</a:t>
            </a:r>
            <a:endParaRPr lang="en-US" altLang="ja-JP" sz="2400" dirty="0" smtClean="0">
              <a:latin typeface="+mn-ea"/>
            </a:endParaRPr>
          </a:p>
          <a:p>
            <a:pPr>
              <a:lnSpc>
                <a:spcPts val="700"/>
              </a:lnSpc>
            </a:pPr>
            <a:endParaRPr lang="en-US" altLang="ja-JP" sz="2400" dirty="0" smtClean="0">
              <a:latin typeface="+mn-ea"/>
            </a:endParaRPr>
          </a:p>
          <a:p>
            <a:r>
              <a:rPr lang="ja-JP" altLang="ja-JP" sz="2400" dirty="0" smtClean="0">
                <a:latin typeface="+mn-ea"/>
              </a:rPr>
              <a:t>第</a:t>
            </a:r>
            <a:r>
              <a:rPr lang="ja-JP" altLang="en-US" sz="2400" dirty="0" smtClean="0">
                <a:latin typeface="+mn-ea"/>
              </a:rPr>
              <a:t>４</a:t>
            </a:r>
            <a:r>
              <a:rPr lang="ja-JP" altLang="ja-JP" sz="2400" dirty="0" smtClean="0">
                <a:latin typeface="+mn-ea"/>
              </a:rPr>
              <a:t>　国民健康・栄養調査その他の健康の増進に関する</a:t>
            </a:r>
            <a:r>
              <a:rPr lang="ja-JP" altLang="ja-JP" sz="2400" u="sng" dirty="0" smtClean="0">
                <a:solidFill>
                  <a:srgbClr val="FF0000"/>
                </a:solidFill>
                <a:latin typeface="+mn-ea"/>
              </a:rPr>
              <a:t>調査及び</a:t>
            </a:r>
            <a:endParaRPr lang="en-US" altLang="ja-JP" sz="2400" u="sng" dirty="0" smtClean="0">
              <a:solidFill>
                <a:srgbClr val="FF0000"/>
              </a:solidFill>
              <a:latin typeface="+mn-ea"/>
            </a:endParaRPr>
          </a:p>
          <a:p>
            <a:r>
              <a:rPr lang="ja-JP" altLang="en-US" sz="2400" dirty="0">
                <a:solidFill>
                  <a:srgbClr val="FF0000"/>
                </a:solidFill>
                <a:latin typeface="+mn-ea"/>
              </a:rPr>
              <a:t>　</a:t>
            </a:r>
            <a:r>
              <a:rPr lang="ja-JP" altLang="en-US" sz="2400" dirty="0" smtClean="0">
                <a:solidFill>
                  <a:srgbClr val="FF0000"/>
                </a:solidFill>
                <a:latin typeface="+mn-ea"/>
              </a:rPr>
              <a:t>　</a:t>
            </a:r>
            <a:r>
              <a:rPr lang="ja-JP" altLang="ja-JP" sz="2400" u="sng" dirty="0" smtClean="0">
                <a:solidFill>
                  <a:srgbClr val="FF0000"/>
                </a:solidFill>
                <a:latin typeface="+mn-ea"/>
              </a:rPr>
              <a:t>研究</a:t>
            </a:r>
            <a:r>
              <a:rPr lang="ja-JP" altLang="ja-JP" sz="2400" dirty="0" smtClean="0">
                <a:latin typeface="+mn-ea"/>
              </a:rPr>
              <a:t>に</a:t>
            </a:r>
            <a:r>
              <a:rPr lang="ja-JP" altLang="ja-JP" sz="2400" dirty="0" smtClean="0">
                <a:solidFill>
                  <a:schemeClr val="tx1"/>
                </a:solidFill>
                <a:latin typeface="+mn-ea"/>
              </a:rPr>
              <a:t>関する基本的な事項</a:t>
            </a:r>
            <a:endParaRPr lang="en-US" altLang="ja-JP" sz="2400" dirty="0" smtClean="0">
              <a:solidFill>
                <a:schemeClr val="tx1"/>
              </a:solidFill>
              <a:latin typeface="+mn-ea"/>
            </a:endParaRPr>
          </a:p>
          <a:p>
            <a:pPr>
              <a:lnSpc>
                <a:spcPts val="700"/>
              </a:lnSpc>
            </a:pPr>
            <a:endParaRPr lang="en-US" altLang="ja-JP" sz="2400" dirty="0" smtClean="0">
              <a:solidFill>
                <a:schemeClr val="tx1"/>
              </a:solidFill>
              <a:latin typeface="+mn-ea"/>
            </a:endParaRPr>
          </a:p>
          <a:p>
            <a:r>
              <a:rPr lang="ja-JP" altLang="ja-JP" sz="2400" dirty="0" smtClean="0">
                <a:solidFill>
                  <a:schemeClr val="tx1"/>
                </a:solidFill>
                <a:latin typeface="+mn-ea"/>
              </a:rPr>
              <a:t>第</a:t>
            </a:r>
            <a:r>
              <a:rPr lang="ja-JP" altLang="en-US" sz="2400" dirty="0" smtClean="0">
                <a:solidFill>
                  <a:schemeClr val="tx1"/>
                </a:solidFill>
                <a:latin typeface="+mn-ea"/>
              </a:rPr>
              <a:t>５</a:t>
            </a:r>
            <a:r>
              <a:rPr lang="ja-JP" altLang="ja-JP" sz="2400" dirty="0" smtClean="0">
                <a:solidFill>
                  <a:schemeClr val="tx1"/>
                </a:solidFill>
                <a:latin typeface="+mn-ea"/>
              </a:rPr>
              <a:t>　</a:t>
            </a:r>
            <a:r>
              <a:rPr lang="ja-JP" altLang="ja-JP" sz="2400" u="sng" dirty="0" smtClean="0">
                <a:solidFill>
                  <a:srgbClr val="FF0000"/>
                </a:solidFill>
                <a:latin typeface="+mn-ea"/>
              </a:rPr>
              <a:t>健康増進事業実施者間における連携及び協力</a:t>
            </a:r>
            <a:r>
              <a:rPr lang="ja-JP" altLang="ja-JP" sz="2400" dirty="0" smtClean="0">
                <a:solidFill>
                  <a:schemeClr val="tx1"/>
                </a:solidFill>
                <a:latin typeface="+mn-ea"/>
              </a:rPr>
              <a:t>に関する基</a:t>
            </a:r>
            <a:endParaRPr lang="en-US" altLang="ja-JP" sz="2400" dirty="0" smtClean="0">
              <a:solidFill>
                <a:schemeClr val="tx1"/>
              </a:solidFill>
              <a:latin typeface="+mn-ea"/>
            </a:endParaRPr>
          </a:p>
          <a:p>
            <a:r>
              <a:rPr lang="ja-JP" altLang="en-US" sz="2400" dirty="0" smtClean="0">
                <a:solidFill>
                  <a:schemeClr val="tx1"/>
                </a:solidFill>
                <a:latin typeface="+mn-ea"/>
              </a:rPr>
              <a:t>　　</a:t>
            </a:r>
            <a:r>
              <a:rPr lang="ja-JP" altLang="ja-JP" sz="2400" dirty="0" smtClean="0">
                <a:solidFill>
                  <a:schemeClr val="tx1"/>
                </a:solidFill>
                <a:latin typeface="+mn-ea"/>
              </a:rPr>
              <a:t>本的な事項</a:t>
            </a:r>
            <a:endParaRPr lang="en-US" altLang="ja-JP" sz="2400" dirty="0" smtClean="0">
              <a:solidFill>
                <a:schemeClr val="tx1"/>
              </a:solidFill>
              <a:latin typeface="+mn-ea"/>
            </a:endParaRPr>
          </a:p>
          <a:p>
            <a:pPr>
              <a:lnSpc>
                <a:spcPts val="700"/>
              </a:lnSpc>
            </a:pPr>
            <a:endParaRPr lang="en-US" altLang="ja-JP" sz="2400" dirty="0" smtClean="0">
              <a:solidFill>
                <a:schemeClr val="tx1"/>
              </a:solidFill>
              <a:latin typeface="+mn-ea"/>
            </a:endParaRPr>
          </a:p>
          <a:p>
            <a:r>
              <a:rPr lang="ja-JP" altLang="ja-JP" sz="2400" dirty="0" smtClean="0">
                <a:solidFill>
                  <a:schemeClr val="tx1"/>
                </a:solidFill>
                <a:latin typeface="+mn-ea"/>
              </a:rPr>
              <a:t>第</a:t>
            </a:r>
            <a:r>
              <a:rPr lang="ja-JP" altLang="en-US" sz="2400" dirty="0" smtClean="0">
                <a:solidFill>
                  <a:schemeClr val="tx1"/>
                </a:solidFill>
                <a:latin typeface="+mn-ea"/>
              </a:rPr>
              <a:t>６</a:t>
            </a:r>
            <a:r>
              <a:rPr lang="ja-JP" altLang="ja-JP" sz="2400" dirty="0" smtClean="0">
                <a:solidFill>
                  <a:schemeClr val="tx1"/>
                </a:solidFill>
                <a:latin typeface="+mn-ea"/>
              </a:rPr>
              <a:t>　食生活、運動、休養、飲酒、喫煙、歯の健康の保持その他</a:t>
            </a:r>
            <a:endParaRPr lang="en-US" altLang="ja-JP" sz="2400" dirty="0" smtClean="0">
              <a:solidFill>
                <a:schemeClr val="tx1"/>
              </a:solidFill>
              <a:latin typeface="+mn-ea"/>
            </a:endParaRPr>
          </a:p>
          <a:p>
            <a:r>
              <a:rPr lang="ja-JP" altLang="en-US" sz="2400" dirty="0" smtClean="0">
                <a:solidFill>
                  <a:schemeClr val="tx1"/>
                </a:solidFill>
                <a:latin typeface="+mn-ea"/>
              </a:rPr>
              <a:t>　　</a:t>
            </a:r>
            <a:r>
              <a:rPr lang="ja-JP" altLang="ja-JP" sz="2400" dirty="0" smtClean="0">
                <a:solidFill>
                  <a:schemeClr val="tx1"/>
                </a:solidFill>
                <a:latin typeface="+mn-ea"/>
              </a:rPr>
              <a:t>の</a:t>
            </a:r>
            <a:r>
              <a:rPr lang="ja-JP" altLang="ja-JP" sz="2400" u="sng" dirty="0" smtClean="0">
                <a:solidFill>
                  <a:srgbClr val="FF0000"/>
                </a:solidFill>
                <a:latin typeface="+mn-ea"/>
              </a:rPr>
              <a:t>生活習慣に関する正しい知識の普及</a:t>
            </a:r>
            <a:r>
              <a:rPr lang="ja-JP" altLang="ja-JP" sz="2400" dirty="0" smtClean="0">
                <a:solidFill>
                  <a:schemeClr val="tx1"/>
                </a:solidFill>
                <a:latin typeface="+mn-ea"/>
              </a:rPr>
              <a:t>に関する事項</a:t>
            </a:r>
            <a:endParaRPr lang="en-US" altLang="ja-JP" sz="2400" dirty="0" smtClean="0">
              <a:solidFill>
                <a:schemeClr val="tx1"/>
              </a:solidFill>
              <a:latin typeface="+mn-ea"/>
            </a:endParaRPr>
          </a:p>
          <a:p>
            <a:pPr>
              <a:lnSpc>
                <a:spcPts val="700"/>
              </a:lnSpc>
            </a:pPr>
            <a:endParaRPr lang="en-US" altLang="ja-JP" sz="2400" dirty="0" smtClean="0">
              <a:solidFill>
                <a:schemeClr val="tx1"/>
              </a:solidFill>
              <a:latin typeface="+mn-ea"/>
            </a:endParaRPr>
          </a:p>
          <a:p>
            <a:r>
              <a:rPr lang="ja-JP" altLang="ja-JP" sz="2400" dirty="0" smtClean="0">
                <a:solidFill>
                  <a:schemeClr val="tx1"/>
                </a:solidFill>
                <a:latin typeface="+mn-ea"/>
              </a:rPr>
              <a:t>第</a:t>
            </a:r>
            <a:r>
              <a:rPr lang="ja-JP" altLang="en-US" sz="2400" dirty="0" smtClean="0">
                <a:solidFill>
                  <a:schemeClr val="tx1"/>
                </a:solidFill>
                <a:latin typeface="+mn-ea"/>
              </a:rPr>
              <a:t>７</a:t>
            </a:r>
            <a:r>
              <a:rPr lang="ja-JP" altLang="ja-JP" sz="2400" dirty="0" smtClean="0">
                <a:solidFill>
                  <a:schemeClr val="tx1"/>
                </a:solidFill>
                <a:latin typeface="+mn-ea"/>
              </a:rPr>
              <a:t>　その他国民の健康の増進の推進に関する重要事項</a:t>
            </a:r>
            <a:endParaRPr lang="ja-JP" altLang="en-US" sz="2400" dirty="0"/>
          </a:p>
        </p:txBody>
      </p:sp>
      <p:sp>
        <p:nvSpPr>
          <p:cNvPr id="24" name="角丸四角形 23"/>
          <p:cNvSpPr/>
          <p:nvPr/>
        </p:nvSpPr>
        <p:spPr>
          <a:xfrm>
            <a:off x="323528" y="1268760"/>
            <a:ext cx="8568952" cy="5400600"/>
          </a:xfrm>
          <a:prstGeom prst="roundRect">
            <a:avLst>
              <a:gd name="adj" fmla="val 5234"/>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260480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a:xfrm>
            <a:off x="6553200" y="6356352"/>
            <a:ext cx="2133600" cy="365125"/>
          </a:xfrm>
        </p:spPr>
        <p:txBody>
          <a:bodyPr/>
          <a:lstStyle/>
          <a:p>
            <a:fld id="{5EA209EF-9AE5-43E7-990E-940C1130B830}" type="slidenum">
              <a:rPr kumimoji="1" lang="ja-JP" altLang="en-US" smtClean="0"/>
              <a:pPr/>
              <a:t>13</a:t>
            </a:fld>
            <a:endParaRPr kumimoji="1" lang="ja-JP" altLang="en-US"/>
          </a:p>
        </p:txBody>
      </p:sp>
      <p:sp>
        <p:nvSpPr>
          <p:cNvPr id="3" name="Text Box 11"/>
          <p:cNvSpPr txBox="1">
            <a:spLocks noChangeArrowheads="1"/>
          </p:cNvSpPr>
          <p:nvPr/>
        </p:nvSpPr>
        <p:spPr bwMode="auto">
          <a:xfrm>
            <a:off x="323850" y="1"/>
            <a:ext cx="8496300" cy="400110"/>
          </a:xfrm>
          <a:prstGeom prst="rect">
            <a:avLst/>
          </a:prstGeom>
          <a:noFill/>
          <a:ln w="9525">
            <a:noFill/>
            <a:miter lim="800000"/>
            <a:headEnd/>
            <a:tailEnd/>
          </a:ln>
        </p:spPr>
        <p:txBody>
          <a:bodyPr>
            <a:spAutoFit/>
          </a:bodyPr>
          <a:lstStyle/>
          <a:p>
            <a:r>
              <a:rPr lang="ja-JP" altLang="en-US" sz="2000">
                <a:solidFill>
                  <a:srgbClr val="000000"/>
                </a:solidFill>
                <a:latin typeface="ＭＳ ゴシック" pitchFamily="49" charset="-128"/>
                <a:ea typeface="ＭＳ ゴシック" pitchFamily="49" charset="-128"/>
              </a:rPr>
              <a:t>　　　</a:t>
            </a:r>
            <a:endParaRPr lang="ja-JP" altLang="en-US" sz="1600">
              <a:solidFill>
                <a:srgbClr val="000000"/>
              </a:solidFill>
              <a:latin typeface="ＭＳ ゴシック" pitchFamily="49" charset="-128"/>
              <a:ea typeface="ＭＳ ゴシック" pitchFamily="49" charset="-128"/>
            </a:endParaRPr>
          </a:p>
        </p:txBody>
      </p:sp>
      <p:sp>
        <p:nvSpPr>
          <p:cNvPr id="4" name="AutoShape 38"/>
          <p:cNvSpPr>
            <a:spLocks noChangeArrowheads="1"/>
          </p:cNvSpPr>
          <p:nvPr/>
        </p:nvSpPr>
        <p:spPr bwMode="auto">
          <a:xfrm>
            <a:off x="179515" y="576364"/>
            <a:ext cx="8784977" cy="6092998"/>
          </a:xfrm>
          <a:prstGeom prst="roundRect">
            <a:avLst>
              <a:gd name="adj" fmla="val 5396"/>
            </a:avLst>
          </a:prstGeom>
          <a:solidFill>
            <a:srgbClr val="FFFFDE"/>
          </a:solidFill>
          <a:ln w="9525">
            <a:solidFill>
              <a:schemeClr val="tx1"/>
            </a:solidFill>
            <a:round/>
            <a:headEnd/>
            <a:tailEnd/>
          </a:ln>
        </p:spPr>
        <p:txBody>
          <a:bodyPr wrap="none" anchor="ctr"/>
          <a:lstStyle/>
          <a:p>
            <a:endParaRPr lang="ja-JP" altLang="en-US">
              <a:solidFill>
                <a:srgbClr val="000000"/>
              </a:solidFill>
            </a:endParaRPr>
          </a:p>
        </p:txBody>
      </p:sp>
      <p:sp>
        <p:nvSpPr>
          <p:cNvPr id="5" name="Rectangle 30"/>
          <p:cNvSpPr>
            <a:spLocks noChangeArrowheads="1"/>
          </p:cNvSpPr>
          <p:nvPr/>
        </p:nvSpPr>
        <p:spPr bwMode="auto">
          <a:xfrm>
            <a:off x="251520" y="72306"/>
            <a:ext cx="8712968" cy="476374"/>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lIns="91410" tIns="45706" rIns="91410" bIns="45706"/>
          <a:lstStyle/>
          <a:p>
            <a:pPr algn="ctr">
              <a:defRPr/>
            </a:pPr>
            <a:r>
              <a:rPr lang="ja-JP" altLang="en-US" sz="2400" b="1" dirty="0" smtClean="0">
                <a:solidFill>
                  <a:schemeClr val="bg1"/>
                </a:solidFill>
              </a:rPr>
              <a:t>健康の増進に関する基本的な方向</a:t>
            </a:r>
            <a:r>
              <a:rPr lang="ja-JP" altLang="en-US" sz="2400" b="1" dirty="0">
                <a:solidFill>
                  <a:schemeClr val="bg1"/>
                </a:solidFill>
                <a:latin typeface="ＭＳ ゴシック" pitchFamily="49" charset="-128"/>
                <a:ea typeface="ＭＳ ゴシック" pitchFamily="49" charset="-128"/>
              </a:rPr>
              <a:t>　</a:t>
            </a:r>
          </a:p>
        </p:txBody>
      </p:sp>
      <p:sp>
        <p:nvSpPr>
          <p:cNvPr id="6" name="テキスト ボックス 29"/>
          <p:cNvSpPr txBox="1">
            <a:spLocks noChangeArrowheads="1"/>
          </p:cNvSpPr>
          <p:nvPr/>
        </p:nvSpPr>
        <p:spPr bwMode="auto">
          <a:xfrm>
            <a:off x="327029" y="648370"/>
            <a:ext cx="8816975" cy="892552"/>
          </a:xfrm>
          <a:prstGeom prst="rect">
            <a:avLst/>
          </a:prstGeom>
          <a:noFill/>
          <a:ln w="9525">
            <a:noFill/>
            <a:miter lim="800000"/>
            <a:headEnd/>
            <a:tailEnd/>
          </a:ln>
        </p:spPr>
        <p:txBody>
          <a:bodyPr>
            <a:spAutoFit/>
          </a:bodyPr>
          <a:lstStyle/>
          <a:p>
            <a:r>
              <a:rPr lang="ja-JP" altLang="en-US" sz="2400" b="1" dirty="0">
                <a:latin typeface="+mn-ea"/>
              </a:rPr>
              <a:t>①　健康寿命の延伸と健康格差の縮小</a:t>
            </a:r>
            <a:endParaRPr lang="en-US" altLang="ja-JP" sz="2400" b="1" dirty="0">
              <a:latin typeface="+mn-ea"/>
            </a:endParaRPr>
          </a:p>
          <a:p>
            <a:r>
              <a:rPr lang="ja-JP" altLang="en-US" sz="2800" dirty="0"/>
              <a:t>　</a:t>
            </a:r>
            <a:r>
              <a:rPr lang="ja-JP" altLang="en-US" sz="2000" b="1" u="sng" dirty="0" smtClean="0">
                <a:solidFill>
                  <a:schemeClr val="tx2"/>
                </a:solidFill>
              </a:rPr>
              <a:t>生活</a:t>
            </a:r>
            <a:r>
              <a:rPr lang="ja-JP" altLang="en-US" sz="2000" b="1" u="sng" dirty="0">
                <a:solidFill>
                  <a:schemeClr val="tx2"/>
                </a:solidFill>
              </a:rPr>
              <a:t>習慣の改善や社会環境の整備によって達成すべき最終的な目標</a:t>
            </a:r>
            <a:r>
              <a:rPr lang="ja-JP" altLang="en-US" sz="2000" b="1" dirty="0" smtClean="0">
                <a:solidFill>
                  <a:schemeClr val="tx2"/>
                </a:solidFill>
              </a:rPr>
              <a:t>。</a:t>
            </a:r>
            <a:endParaRPr lang="en-US" altLang="ja-JP" sz="2000" b="1" dirty="0">
              <a:solidFill>
                <a:schemeClr val="tx2"/>
              </a:solidFill>
            </a:endParaRPr>
          </a:p>
        </p:txBody>
      </p:sp>
      <p:sp>
        <p:nvSpPr>
          <p:cNvPr id="7" name="テキスト ボックス 30"/>
          <p:cNvSpPr txBox="1">
            <a:spLocks noChangeArrowheads="1"/>
          </p:cNvSpPr>
          <p:nvPr/>
        </p:nvSpPr>
        <p:spPr bwMode="auto">
          <a:xfrm>
            <a:off x="327029" y="1512466"/>
            <a:ext cx="8637463" cy="1446550"/>
          </a:xfrm>
          <a:prstGeom prst="rect">
            <a:avLst/>
          </a:prstGeom>
          <a:noFill/>
          <a:ln w="9525">
            <a:noFill/>
            <a:miter lim="800000"/>
            <a:headEnd/>
            <a:tailEnd/>
          </a:ln>
        </p:spPr>
        <p:txBody>
          <a:bodyPr wrap="square">
            <a:spAutoFit/>
          </a:bodyPr>
          <a:lstStyle/>
          <a:p>
            <a:r>
              <a:rPr lang="ja-JP" altLang="en-US" sz="2400" b="1" dirty="0">
                <a:latin typeface="+mn-ea"/>
              </a:rPr>
              <a:t>②</a:t>
            </a:r>
            <a:r>
              <a:rPr lang="ja-JP" altLang="en-US" sz="2400" dirty="0">
                <a:latin typeface="+mn-ea"/>
              </a:rPr>
              <a:t>　</a:t>
            </a:r>
            <a:r>
              <a:rPr lang="ja-JP" altLang="en-US" sz="2400" b="1" dirty="0">
                <a:solidFill>
                  <a:srgbClr val="000000"/>
                </a:solidFill>
                <a:latin typeface="+mn-ea"/>
              </a:rPr>
              <a:t>生活習慣病の発症予防と重症化予防の徹底（</a:t>
            </a:r>
            <a:r>
              <a:rPr lang="en-US" altLang="ja-JP" sz="2400" b="1" dirty="0">
                <a:solidFill>
                  <a:srgbClr val="000000"/>
                </a:solidFill>
                <a:latin typeface="+mn-ea"/>
              </a:rPr>
              <a:t>NCD</a:t>
            </a:r>
            <a:r>
              <a:rPr lang="ja-JP" altLang="en-US" sz="2400" b="1" dirty="0">
                <a:solidFill>
                  <a:srgbClr val="000000"/>
                </a:solidFill>
                <a:latin typeface="+mn-ea"/>
              </a:rPr>
              <a:t>（非感染性疾患）の予防）</a:t>
            </a:r>
            <a:endParaRPr lang="en-US" altLang="ja-JP" sz="2400" b="1" dirty="0">
              <a:solidFill>
                <a:srgbClr val="000000"/>
              </a:solidFill>
              <a:latin typeface="+mn-ea"/>
            </a:endParaRPr>
          </a:p>
          <a:p>
            <a:r>
              <a:rPr lang="ja-JP" altLang="en-US" sz="1400" dirty="0"/>
              <a:t>　 </a:t>
            </a:r>
            <a:r>
              <a:rPr lang="ja-JP" altLang="en-US" sz="1400" dirty="0" smtClean="0"/>
              <a:t>　</a:t>
            </a:r>
            <a:r>
              <a:rPr lang="ja-JP" altLang="en-US" sz="2000" b="1" u="sng" dirty="0" smtClean="0">
                <a:solidFill>
                  <a:schemeClr val="tx2"/>
                </a:solidFill>
                <a:latin typeface="+mn-ea"/>
              </a:rPr>
              <a:t>がん</a:t>
            </a:r>
            <a:r>
              <a:rPr lang="ja-JP" altLang="en-US" sz="2000" b="1" u="sng" dirty="0">
                <a:solidFill>
                  <a:schemeClr val="tx2"/>
                </a:solidFill>
                <a:latin typeface="+mn-ea"/>
              </a:rPr>
              <a:t>、循環器疾患、糖尿病、</a:t>
            </a:r>
            <a:r>
              <a:rPr lang="en-US" altLang="ja-JP" sz="2000" b="1" u="sng" dirty="0">
                <a:solidFill>
                  <a:schemeClr val="tx2"/>
                </a:solidFill>
                <a:latin typeface="+mn-ea"/>
              </a:rPr>
              <a:t>COPD</a:t>
            </a:r>
            <a:r>
              <a:rPr lang="ja-JP" altLang="en-US" sz="2000" b="1" dirty="0">
                <a:solidFill>
                  <a:schemeClr val="tx2"/>
                </a:solidFill>
                <a:latin typeface="+mn-ea"/>
              </a:rPr>
              <a:t>に対処するため、一次予防・重症化</a:t>
            </a:r>
            <a:r>
              <a:rPr lang="ja-JP" altLang="en-US" sz="2000" b="1" dirty="0" smtClean="0">
                <a:solidFill>
                  <a:schemeClr val="tx2"/>
                </a:solidFill>
                <a:latin typeface="+mn-ea"/>
              </a:rPr>
              <a:t>予防　　　</a:t>
            </a:r>
            <a:endParaRPr lang="en-US" altLang="ja-JP" sz="2000" b="1" dirty="0" smtClean="0">
              <a:solidFill>
                <a:schemeClr val="tx2"/>
              </a:solidFill>
              <a:latin typeface="+mn-ea"/>
            </a:endParaRPr>
          </a:p>
          <a:p>
            <a:r>
              <a:rPr lang="ja-JP" altLang="en-US" sz="2000" b="1" dirty="0">
                <a:solidFill>
                  <a:schemeClr val="tx2"/>
                </a:solidFill>
                <a:latin typeface="+mn-ea"/>
              </a:rPr>
              <a:t>　</a:t>
            </a:r>
            <a:r>
              <a:rPr lang="ja-JP" altLang="en-US" sz="2000" b="1" dirty="0" smtClean="0">
                <a:solidFill>
                  <a:schemeClr val="tx2"/>
                </a:solidFill>
                <a:latin typeface="+mn-ea"/>
              </a:rPr>
              <a:t>に重点</a:t>
            </a:r>
            <a:r>
              <a:rPr lang="ja-JP" altLang="en-US" sz="2000" b="1" dirty="0">
                <a:solidFill>
                  <a:schemeClr val="tx2"/>
                </a:solidFill>
                <a:latin typeface="+mn-ea"/>
              </a:rPr>
              <a:t>を置いた対策を推進</a:t>
            </a:r>
            <a:r>
              <a:rPr lang="ja-JP" altLang="en-US" sz="2000" b="1" dirty="0" smtClean="0">
                <a:solidFill>
                  <a:schemeClr val="tx2"/>
                </a:solidFill>
                <a:latin typeface="+mn-ea"/>
              </a:rPr>
              <a:t>。</a:t>
            </a:r>
            <a:r>
              <a:rPr lang="ja-JP" altLang="en-US" sz="1400" dirty="0">
                <a:solidFill>
                  <a:schemeClr val="tx2"/>
                </a:solidFill>
              </a:rPr>
              <a:t>　</a:t>
            </a:r>
            <a:r>
              <a:rPr lang="ja-JP" altLang="en-US" sz="2000" b="1" u="sng" dirty="0" smtClean="0">
                <a:solidFill>
                  <a:schemeClr val="tx2"/>
                </a:solidFill>
                <a:latin typeface="+mn-ea"/>
              </a:rPr>
              <a:t>国際的にも</a:t>
            </a:r>
            <a:r>
              <a:rPr lang="en-US" altLang="ja-JP" sz="2000" b="1" u="sng" dirty="0" smtClean="0">
                <a:solidFill>
                  <a:schemeClr val="tx2"/>
                </a:solidFill>
                <a:latin typeface="+mn-ea"/>
              </a:rPr>
              <a:t>NCD</a:t>
            </a:r>
            <a:r>
              <a:rPr lang="ja-JP" altLang="en-US" sz="2000" b="1" u="sng" dirty="0" smtClean="0">
                <a:solidFill>
                  <a:schemeClr val="tx2"/>
                </a:solidFill>
                <a:latin typeface="+mn-ea"/>
              </a:rPr>
              <a:t>対策は重要</a:t>
            </a:r>
            <a:r>
              <a:rPr lang="ja-JP" altLang="en-US" sz="2000" dirty="0" smtClean="0">
                <a:solidFill>
                  <a:schemeClr val="tx2"/>
                </a:solidFill>
              </a:rPr>
              <a:t>。</a:t>
            </a:r>
            <a:endParaRPr lang="ja-JP" altLang="en-US" sz="2000" dirty="0">
              <a:solidFill>
                <a:schemeClr val="tx2"/>
              </a:solidFill>
            </a:endParaRPr>
          </a:p>
        </p:txBody>
      </p:sp>
      <p:sp>
        <p:nvSpPr>
          <p:cNvPr id="8" name="テキスト ボックス 31"/>
          <p:cNvSpPr txBox="1">
            <a:spLocks noChangeArrowheads="1"/>
          </p:cNvSpPr>
          <p:nvPr/>
        </p:nvSpPr>
        <p:spPr bwMode="auto">
          <a:xfrm>
            <a:off x="327029" y="2952628"/>
            <a:ext cx="8816975" cy="1200329"/>
          </a:xfrm>
          <a:prstGeom prst="rect">
            <a:avLst/>
          </a:prstGeom>
          <a:noFill/>
          <a:ln w="9525">
            <a:noFill/>
            <a:miter lim="800000"/>
            <a:headEnd/>
            <a:tailEnd/>
          </a:ln>
        </p:spPr>
        <p:txBody>
          <a:bodyPr>
            <a:spAutoFit/>
          </a:bodyPr>
          <a:lstStyle/>
          <a:p>
            <a:r>
              <a:rPr lang="ja-JP" altLang="en-US" sz="2400" b="1" dirty="0">
                <a:latin typeface="+mn-ea"/>
              </a:rPr>
              <a:t>③　</a:t>
            </a:r>
            <a:r>
              <a:rPr lang="ja-JP" altLang="en-US" sz="2400" b="1" dirty="0">
                <a:solidFill>
                  <a:srgbClr val="000000"/>
                </a:solidFill>
                <a:latin typeface="+mn-ea"/>
              </a:rPr>
              <a:t>社会生活を営むために必要な機能の維持及び</a:t>
            </a:r>
            <a:r>
              <a:rPr lang="ja-JP" altLang="en-US" sz="2400" b="1" dirty="0" smtClean="0">
                <a:solidFill>
                  <a:srgbClr val="000000"/>
                </a:solidFill>
                <a:latin typeface="+mn-ea"/>
              </a:rPr>
              <a:t>向上</a:t>
            </a:r>
            <a:endParaRPr lang="en-US" altLang="ja-JP" sz="2400" b="1" dirty="0" smtClean="0">
              <a:solidFill>
                <a:srgbClr val="000000"/>
              </a:solidFill>
              <a:latin typeface="+mn-ea"/>
            </a:endParaRPr>
          </a:p>
          <a:p>
            <a:r>
              <a:rPr lang="ja-JP" altLang="en-US" sz="2800" b="1" dirty="0">
                <a:solidFill>
                  <a:srgbClr val="000000"/>
                </a:solidFill>
              </a:rPr>
              <a:t>　</a:t>
            </a:r>
            <a:r>
              <a:rPr lang="ja-JP" altLang="en-US" sz="2000" b="1" dirty="0" smtClean="0">
                <a:solidFill>
                  <a:schemeClr val="tx2"/>
                </a:solidFill>
                <a:latin typeface="+mn-ea"/>
              </a:rPr>
              <a:t>自立</a:t>
            </a:r>
            <a:r>
              <a:rPr lang="ja-JP" altLang="en-US" sz="2000" b="1" dirty="0">
                <a:solidFill>
                  <a:schemeClr val="tx2"/>
                </a:solidFill>
                <a:latin typeface="+mn-ea"/>
              </a:rPr>
              <a:t>した日常生活を営むことを目指し、ライフステージに応じ、</a:t>
            </a:r>
            <a:r>
              <a:rPr lang="ja-JP" altLang="en-US" sz="2000" b="1" u="sng" dirty="0">
                <a:solidFill>
                  <a:schemeClr val="tx2"/>
                </a:solidFill>
                <a:latin typeface="+mn-ea"/>
              </a:rPr>
              <a:t>「こころの健康</a:t>
            </a:r>
            <a:r>
              <a:rPr lang="ja-JP" altLang="en-US" sz="2000" b="1" u="sng" dirty="0" smtClean="0">
                <a:solidFill>
                  <a:schemeClr val="tx2"/>
                </a:solidFill>
                <a:latin typeface="+mn-ea"/>
              </a:rPr>
              <a:t>」　　</a:t>
            </a:r>
            <a:endParaRPr lang="en-US" altLang="ja-JP" sz="2000" b="1" u="sng" dirty="0" smtClean="0">
              <a:solidFill>
                <a:schemeClr val="tx2"/>
              </a:solidFill>
              <a:latin typeface="+mn-ea"/>
            </a:endParaRPr>
          </a:p>
          <a:p>
            <a:r>
              <a:rPr lang="ja-JP" altLang="en-US" sz="2000" b="1" u="sng" dirty="0">
                <a:solidFill>
                  <a:schemeClr val="tx2"/>
                </a:solidFill>
                <a:latin typeface="+mn-ea"/>
              </a:rPr>
              <a:t>　</a:t>
            </a:r>
            <a:r>
              <a:rPr lang="ja-JP" altLang="en-US" sz="2000" b="1" u="sng" dirty="0" smtClean="0">
                <a:solidFill>
                  <a:schemeClr val="tx2"/>
                </a:solidFill>
                <a:latin typeface="+mn-ea"/>
              </a:rPr>
              <a:t>「</a:t>
            </a:r>
            <a:r>
              <a:rPr lang="ja-JP" altLang="en-US" sz="2000" b="1" u="sng" dirty="0">
                <a:solidFill>
                  <a:schemeClr val="tx2"/>
                </a:solidFill>
                <a:latin typeface="+mn-ea"/>
              </a:rPr>
              <a:t>次世代の健康」「高齢者の健康</a:t>
            </a:r>
            <a:r>
              <a:rPr lang="ja-JP" altLang="en-US" sz="2000" b="1" u="sng" dirty="0" smtClean="0">
                <a:solidFill>
                  <a:schemeClr val="tx2"/>
                </a:solidFill>
                <a:latin typeface="+mn-ea"/>
              </a:rPr>
              <a:t>」</a:t>
            </a:r>
            <a:r>
              <a:rPr lang="ja-JP" altLang="en-US" sz="2000" b="1" dirty="0" smtClean="0">
                <a:solidFill>
                  <a:schemeClr val="tx2"/>
                </a:solidFill>
                <a:latin typeface="+mn-ea"/>
              </a:rPr>
              <a:t>を</a:t>
            </a:r>
            <a:r>
              <a:rPr lang="ja-JP" altLang="en-US" sz="2000" b="1" dirty="0">
                <a:solidFill>
                  <a:schemeClr val="tx2"/>
                </a:solidFill>
                <a:latin typeface="+mn-ea"/>
              </a:rPr>
              <a:t>推進</a:t>
            </a:r>
            <a:r>
              <a:rPr lang="ja-JP" altLang="en-US" sz="2000" b="1" dirty="0" smtClean="0">
                <a:solidFill>
                  <a:schemeClr val="tx2"/>
                </a:solidFill>
                <a:latin typeface="+mn-ea"/>
              </a:rPr>
              <a:t>。 </a:t>
            </a:r>
            <a:endParaRPr lang="ja-JP" altLang="en-US" sz="2000" b="1" dirty="0">
              <a:solidFill>
                <a:schemeClr val="tx2"/>
              </a:solidFill>
              <a:latin typeface="+mn-ea"/>
            </a:endParaRPr>
          </a:p>
        </p:txBody>
      </p:sp>
      <p:sp>
        <p:nvSpPr>
          <p:cNvPr id="9" name="テキスト ボックス 32"/>
          <p:cNvSpPr txBox="1">
            <a:spLocks noChangeArrowheads="1"/>
          </p:cNvSpPr>
          <p:nvPr/>
        </p:nvSpPr>
        <p:spPr bwMode="auto">
          <a:xfrm>
            <a:off x="327029" y="4104755"/>
            <a:ext cx="8816975" cy="1077218"/>
          </a:xfrm>
          <a:prstGeom prst="rect">
            <a:avLst/>
          </a:prstGeom>
          <a:noFill/>
          <a:ln w="9525">
            <a:noFill/>
            <a:miter lim="800000"/>
            <a:headEnd/>
            <a:tailEnd/>
          </a:ln>
        </p:spPr>
        <p:txBody>
          <a:bodyPr>
            <a:spAutoFit/>
          </a:bodyPr>
          <a:lstStyle/>
          <a:p>
            <a:r>
              <a:rPr lang="ja-JP" altLang="en-US" sz="2400" b="1" dirty="0"/>
              <a:t>④</a:t>
            </a:r>
            <a:r>
              <a:rPr lang="ja-JP" altLang="en-US" sz="2400" dirty="0"/>
              <a:t>　</a:t>
            </a:r>
            <a:r>
              <a:rPr lang="ja-JP" altLang="en-US" sz="2400" b="1" dirty="0">
                <a:solidFill>
                  <a:srgbClr val="000000"/>
                </a:solidFill>
              </a:rPr>
              <a:t>健康を支え、守るための社会環境の整備</a:t>
            </a:r>
            <a:endParaRPr lang="en-US" altLang="ja-JP" sz="2400" b="1" dirty="0">
              <a:solidFill>
                <a:srgbClr val="000000"/>
              </a:solidFill>
            </a:endParaRPr>
          </a:p>
          <a:p>
            <a:r>
              <a:rPr lang="ja-JP" altLang="en-US" sz="1400" dirty="0"/>
              <a:t>　</a:t>
            </a:r>
            <a:r>
              <a:rPr lang="ja-JP" altLang="en-US" sz="2000" dirty="0">
                <a:latin typeface="+mn-ea"/>
              </a:rPr>
              <a:t> </a:t>
            </a:r>
            <a:r>
              <a:rPr lang="ja-JP" altLang="en-US" sz="2000" dirty="0" smtClean="0">
                <a:solidFill>
                  <a:schemeClr val="tx2"/>
                </a:solidFill>
                <a:latin typeface="+mn-ea"/>
              </a:rPr>
              <a:t>時間的</a:t>
            </a:r>
            <a:r>
              <a:rPr lang="ja-JP" altLang="en-US" sz="2000" dirty="0">
                <a:solidFill>
                  <a:schemeClr val="tx2"/>
                </a:solidFill>
                <a:latin typeface="+mn-ea"/>
              </a:rPr>
              <a:t>・精神的にゆとりある生活の確保が困難な者も含め、</a:t>
            </a:r>
            <a:r>
              <a:rPr lang="ja-JP" altLang="en-US" sz="2000" u="sng" dirty="0">
                <a:solidFill>
                  <a:schemeClr val="tx2"/>
                </a:solidFill>
                <a:latin typeface="+mn-ea"/>
              </a:rPr>
              <a:t>社会全体が</a:t>
            </a:r>
            <a:r>
              <a:rPr lang="ja-JP" altLang="en-US" sz="2000" u="sng" dirty="0" smtClean="0">
                <a:solidFill>
                  <a:schemeClr val="tx2"/>
                </a:solidFill>
                <a:latin typeface="+mn-ea"/>
              </a:rPr>
              <a:t>相互</a:t>
            </a:r>
            <a:endParaRPr lang="en-US" altLang="ja-JP" sz="2000" u="sng" dirty="0" smtClean="0">
              <a:solidFill>
                <a:schemeClr val="tx2"/>
              </a:solidFill>
              <a:latin typeface="+mn-ea"/>
            </a:endParaRPr>
          </a:p>
          <a:p>
            <a:r>
              <a:rPr lang="ja-JP" altLang="en-US" sz="2000" dirty="0" smtClean="0">
                <a:solidFill>
                  <a:schemeClr val="tx2"/>
                </a:solidFill>
                <a:latin typeface="+mn-ea"/>
              </a:rPr>
              <a:t>　</a:t>
            </a:r>
            <a:r>
              <a:rPr lang="ja-JP" altLang="en-US" sz="2000" u="sng" dirty="0" smtClean="0">
                <a:solidFill>
                  <a:schemeClr val="tx2"/>
                </a:solidFill>
                <a:latin typeface="+mn-ea"/>
              </a:rPr>
              <a:t>に支え合いながら</a:t>
            </a:r>
            <a:r>
              <a:rPr lang="ja-JP" altLang="en-US" sz="2000" u="sng" dirty="0">
                <a:solidFill>
                  <a:schemeClr val="tx2"/>
                </a:solidFill>
                <a:latin typeface="+mn-ea"/>
              </a:rPr>
              <a:t>健康を</a:t>
            </a:r>
            <a:r>
              <a:rPr lang="ja-JP" altLang="en-US" sz="2000" u="sng" dirty="0" smtClean="0">
                <a:solidFill>
                  <a:schemeClr val="tx2"/>
                </a:solidFill>
                <a:latin typeface="+mn-ea"/>
              </a:rPr>
              <a:t>守る環境</a:t>
            </a:r>
            <a:r>
              <a:rPr lang="ja-JP" altLang="en-US" sz="2000" u="sng" dirty="0">
                <a:solidFill>
                  <a:schemeClr val="tx2"/>
                </a:solidFill>
                <a:latin typeface="+mn-ea"/>
              </a:rPr>
              <a:t>を整備</a:t>
            </a:r>
            <a:r>
              <a:rPr lang="ja-JP" altLang="en-US" sz="2000" dirty="0">
                <a:solidFill>
                  <a:schemeClr val="tx2"/>
                </a:solidFill>
                <a:latin typeface="+mn-ea"/>
              </a:rPr>
              <a:t>。　　</a:t>
            </a:r>
            <a:endParaRPr lang="ja-JP" altLang="en-US" sz="2000" b="1" dirty="0">
              <a:solidFill>
                <a:schemeClr val="tx2"/>
              </a:solidFill>
              <a:latin typeface="+mn-ea"/>
            </a:endParaRPr>
          </a:p>
        </p:txBody>
      </p:sp>
      <p:sp>
        <p:nvSpPr>
          <p:cNvPr id="10" name="テキスト ボックス 9"/>
          <p:cNvSpPr txBox="1"/>
          <p:nvPr/>
        </p:nvSpPr>
        <p:spPr>
          <a:xfrm>
            <a:off x="363541" y="5184874"/>
            <a:ext cx="8816975" cy="1446550"/>
          </a:xfrm>
          <a:prstGeom prst="rect">
            <a:avLst/>
          </a:prstGeom>
          <a:noFill/>
        </p:spPr>
        <p:txBody>
          <a:bodyPr>
            <a:spAutoFit/>
          </a:bodyPr>
          <a:lstStyle/>
          <a:p>
            <a:pPr marL="360000" indent="-457200">
              <a:defRPr/>
            </a:pPr>
            <a:r>
              <a:rPr lang="ja-JP" altLang="en-US" sz="2400" b="1" dirty="0">
                <a:latin typeface="+mn-ea"/>
              </a:rPr>
              <a:t>⑤　</a:t>
            </a:r>
            <a:r>
              <a:rPr lang="ja-JP" altLang="en-US" sz="2400" b="1" dirty="0">
                <a:solidFill>
                  <a:srgbClr val="000000"/>
                </a:solidFill>
                <a:latin typeface="+mn-ea"/>
              </a:rPr>
              <a:t>栄養・食生活、身体活動・運動、休養、飲酒、喫煙、歯・口腔の健康に関する</a:t>
            </a:r>
            <a:r>
              <a:rPr lang="ja-JP" altLang="en-US" sz="2400" b="1" dirty="0" smtClean="0">
                <a:solidFill>
                  <a:srgbClr val="000000"/>
                </a:solidFill>
                <a:latin typeface="+mn-ea"/>
              </a:rPr>
              <a:t>生活習慣</a:t>
            </a:r>
            <a:r>
              <a:rPr lang="ja-JP" altLang="en-US" sz="2400" b="1" dirty="0">
                <a:solidFill>
                  <a:srgbClr val="000000"/>
                </a:solidFill>
                <a:latin typeface="+mn-ea"/>
              </a:rPr>
              <a:t>の改善及び社会環境の改善</a:t>
            </a:r>
            <a:endParaRPr lang="en-US" altLang="ja-JP" sz="2400" b="1" dirty="0">
              <a:solidFill>
                <a:srgbClr val="000000"/>
              </a:solidFill>
              <a:latin typeface="+mn-ea"/>
            </a:endParaRPr>
          </a:p>
          <a:p>
            <a:pPr>
              <a:defRPr/>
            </a:pPr>
            <a:r>
              <a:rPr lang="ja-JP" altLang="en-US" sz="1400" dirty="0">
                <a:solidFill>
                  <a:srgbClr val="000000"/>
                </a:solidFill>
                <a:latin typeface="Arial" charset="0"/>
                <a:ea typeface="ＭＳ Ｐゴシック" charset="-128"/>
              </a:rPr>
              <a:t>　</a:t>
            </a:r>
            <a:r>
              <a:rPr lang="ja-JP" altLang="en-US" sz="1400" dirty="0" smtClean="0">
                <a:solidFill>
                  <a:srgbClr val="000000"/>
                </a:solidFill>
                <a:latin typeface="Arial" charset="0"/>
                <a:ea typeface="ＭＳ Ｐゴシック" charset="-128"/>
              </a:rPr>
              <a:t>　</a:t>
            </a:r>
            <a:r>
              <a:rPr lang="ja-JP" altLang="en-US" sz="2000" dirty="0" smtClean="0">
                <a:solidFill>
                  <a:schemeClr val="tx2"/>
                </a:solidFill>
                <a:latin typeface="Arial" charset="0"/>
                <a:ea typeface="ＭＳ Ｐゴシック" charset="-128"/>
              </a:rPr>
              <a:t>生活習慣病の予防、社会生活機能の維持及び向上、生活の質の向上の観点から、</a:t>
            </a:r>
            <a:r>
              <a:rPr lang="ja-JP" altLang="en-US" sz="2000" u="sng" dirty="0" smtClean="0">
                <a:solidFill>
                  <a:schemeClr val="tx2"/>
                </a:solidFill>
                <a:latin typeface="Arial" charset="0"/>
                <a:ea typeface="ＭＳ Ｐゴシック" charset="-128"/>
              </a:rPr>
              <a:t>各生活習慣の改善を図るとともに、社会環境を改善</a:t>
            </a:r>
            <a:r>
              <a:rPr lang="ja-JP" altLang="en-US" sz="2000" dirty="0" smtClean="0">
                <a:solidFill>
                  <a:schemeClr val="tx2"/>
                </a:solidFill>
                <a:latin typeface="Arial" charset="0"/>
                <a:ea typeface="ＭＳ Ｐゴシック" charset="-128"/>
              </a:rPr>
              <a:t>。</a:t>
            </a:r>
            <a:endParaRPr lang="en-US" altLang="ja-JP" sz="2000" dirty="0">
              <a:solidFill>
                <a:schemeClr val="tx2"/>
              </a:solidFill>
              <a:latin typeface="Arial" charset="0"/>
              <a:ea typeface="ＭＳ Ｐゴシック" charset="-128"/>
            </a:endParaRPr>
          </a:p>
        </p:txBody>
      </p:sp>
      <p:sp>
        <p:nvSpPr>
          <p:cNvPr id="11" name="スライド番号プレースホルダ 9"/>
          <p:cNvSpPr txBox="1">
            <a:spLocks/>
          </p:cNvSpPr>
          <p:nvPr/>
        </p:nvSpPr>
        <p:spPr>
          <a:xfrm>
            <a:off x="7010400" y="6492875"/>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5EA209EF-9AE5-43E7-990E-940C1130B830}" type="slidenum">
              <a:rPr kumimoji="1" lang="ja-JP" alt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24456378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p:cNvSpPr txBox="1">
            <a:spLocks noChangeArrowheads="1"/>
          </p:cNvSpPr>
          <p:nvPr/>
        </p:nvSpPr>
        <p:spPr bwMode="auto">
          <a:xfrm>
            <a:off x="323850" y="260350"/>
            <a:ext cx="8496300" cy="400050"/>
          </a:xfrm>
          <a:prstGeom prst="rect">
            <a:avLst/>
          </a:prstGeom>
          <a:noFill/>
          <a:ln w="9525">
            <a:noFill/>
            <a:miter lim="800000"/>
            <a:headEnd/>
            <a:tailEnd/>
          </a:ln>
        </p:spPr>
        <p:txBody>
          <a:bodyPr lIns="91434" tIns="45718" rIns="91434" bIns="45718">
            <a:spAutoFit/>
          </a:bodyPr>
          <a:lstStyle/>
          <a:p>
            <a:r>
              <a:rPr lang="ja-JP" altLang="en-US" sz="2000">
                <a:latin typeface="ＭＳ ゴシック" pitchFamily="49" charset="-128"/>
                <a:ea typeface="ＭＳ ゴシック" pitchFamily="49" charset="-128"/>
              </a:rPr>
              <a:t>　　　</a:t>
            </a:r>
            <a:endParaRPr lang="ja-JP" altLang="en-US">
              <a:latin typeface="ＭＳ ゴシック" pitchFamily="49" charset="-128"/>
              <a:ea typeface="ＭＳ ゴシック" pitchFamily="49" charset="-128"/>
            </a:endParaRPr>
          </a:p>
        </p:txBody>
      </p:sp>
      <p:sp>
        <p:nvSpPr>
          <p:cNvPr id="5" name="テキスト ボックス 20"/>
          <p:cNvSpPr txBox="1">
            <a:spLocks noChangeArrowheads="1"/>
          </p:cNvSpPr>
          <p:nvPr/>
        </p:nvSpPr>
        <p:spPr bwMode="auto">
          <a:xfrm>
            <a:off x="467544" y="188641"/>
            <a:ext cx="7992888" cy="584775"/>
          </a:xfrm>
          <a:prstGeom prst="rect">
            <a:avLst/>
          </a:prstGeom>
          <a:noFill/>
          <a:ln w="9525">
            <a:noFill/>
            <a:miter lim="800000"/>
            <a:headEnd/>
            <a:tailEnd/>
          </a:ln>
        </p:spPr>
        <p:txBody>
          <a:bodyPr wrap="square">
            <a:spAutoFit/>
          </a:bodyPr>
          <a:lstStyle/>
          <a:p>
            <a:r>
              <a:rPr lang="ja-JP" altLang="en-US" dirty="0"/>
              <a:t>　　　　　　　　　</a:t>
            </a:r>
            <a:r>
              <a:rPr lang="ja-JP" altLang="en-US" sz="3200" dirty="0"/>
              <a:t>健康日本２１（第２次）の概念図</a:t>
            </a:r>
          </a:p>
        </p:txBody>
      </p:sp>
      <p:pic>
        <p:nvPicPr>
          <p:cNvPr id="6" name="Picture 126"/>
          <p:cNvPicPr>
            <a:picLocks noChangeAspect="1" noChangeArrowheads="1"/>
          </p:cNvPicPr>
          <p:nvPr/>
        </p:nvPicPr>
        <p:blipFill>
          <a:blip r:embed="rId2" cstate="print"/>
          <a:srcRect/>
          <a:stretch>
            <a:fillRect/>
          </a:stretch>
        </p:blipFill>
        <p:spPr bwMode="auto">
          <a:xfrm>
            <a:off x="539750" y="712788"/>
            <a:ext cx="8094663" cy="6145212"/>
          </a:xfrm>
          <a:prstGeom prst="rect">
            <a:avLst/>
          </a:prstGeom>
          <a:noFill/>
          <a:ln w="9525">
            <a:noFill/>
            <a:miter lim="800000"/>
            <a:headEnd/>
            <a:tailEnd/>
          </a:ln>
        </p:spPr>
      </p:pic>
    </p:spTree>
    <p:extLst>
      <p:ext uri="{BB962C8B-B14F-4D97-AF65-F5344CB8AC3E}">
        <p14:creationId xmlns:p14="http://schemas.microsoft.com/office/powerpoint/2010/main" val="38773906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p:cNvGraphicFramePr/>
          <p:nvPr/>
        </p:nvGraphicFramePr>
        <p:xfrm>
          <a:off x="0" y="764704"/>
          <a:ext cx="11268744" cy="5472608"/>
        </p:xfrm>
        <a:graphic>
          <a:graphicData uri="http://schemas.openxmlformats.org/drawingml/2006/chart">
            <c:chart xmlns:c="http://schemas.openxmlformats.org/drawingml/2006/chart" xmlns:r="http://schemas.openxmlformats.org/officeDocument/2006/relationships" r:id="rId2"/>
          </a:graphicData>
        </a:graphic>
      </p:graphicFrame>
      <p:sp>
        <p:nvSpPr>
          <p:cNvPr id="3" name="テキスト ボックス 2"/>
          <p:cNvSpPr txBox="1"/>
          <p:nvPr/>
        </p:nvSpPr>
        <p:spPr>
          <a:xfrm>
            <a:off x="251520" y="991761"/>
            <a:ext cx="1944216" cy="276999"/>
          </a:xfrm>
          <a:prstGeom prst="rect">
            <a:avLst/>
          </a:prstGeom>
          <a:noFill/>
        </p:spPr>
        <p:txBody>
          <a:bodyPr wrap="square" rtlCol="0">
            <a:spAutoFit/>
          </a:bodyPr>
          <a:lstStyle/>
          <a:p>
            <a:r>
              <a:rPr lang="ja-JP" altLang="en-US" sz="1200" dirty="0" smtClean="0"/>
              <a:t>（人口</a:t>
            </a:r>
            <a:r>
              <a:rPr lang="en-US" altLang="ja-JP" sz="1200" dirty="0" smtClean="0"/>
              <a:t>10</a:t>
            </a:r>
            <a:r>
              <a:rPr lang="ja-JP" altLang="en-US" sz="1200" dirty="0" smtClean="0"/>
              <a:t>万対）</a:t>
            </a:r>
            <a:endParaRPr kumimoji="1" lang="ja-JP" altLang="en-US" sz="1200" dirty="0"/>
          </a:p>
        </p:txBody>
      </p:sp>
      <p:sp>
        <p:nvSpPr>
          <p:cNvPr id="4" name="角丸四角形吹き出し 3"/>
          <p:cNvSpPr/>
          <p:nvPr/>
        </p:nvSpPr>
        <p:spPr>
          <a:xfrm>
            <a:off x="7596336" y="1268760"/>
            <a:ext cx="1296144" cy="504056"/>
          </a:xfrm>
          <a:prstGeom prst="wedgeRoundRectCallout">
            <a:avLst>
              <a:gd name="adj1" fmla="val -62332"/>
              <a:gd name="adj2" fmla="val 35822"/>
              <a:gd name="adj3" fmla="val 16667"/>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1400" dirty="0" smtClean="0"/>
              <a:t>悪性新生物（</a:t>
            </a:r>
            <a:r>
              <a:rPr kumimoji="1" lang="ja-JP" altLang="en-US" sz="1400" dirty="0" smtClean="0"/>
              <a:t>がん）</a:t>
            </a:r>
            <a:r>
              <a:rPr kumimoji="1" lang="en-US" altLang="ja-JP" sz="1400" dirty="0" smtClean="0"/>
              <a:t>279.7</a:t>
            </a:r>
            <a:r>
              <a:rPr kumimoji="1" lang="ja-JP" altLang="en-US" sz="1400" dirty="0" smtClean="0"/>
              <a:t> </a:t>
            </a:r>
            <a:endParaRPr kumimoji="1" lang="ja-JP" altLang="en-US" sz="1400" dirty="0"/>
          </a:p>
        </p:txBody>
      </p:sp>
      <p:sp>
        <p:nvSpPr>
          <p:cNvPr id="5" name="角丸四角形吹き出し 4"/>
          <p:cNvSpPr/>
          <p:nvPr/>
        </p:nvSpPr>
        <p:spPr>
          <a:xfrm>
            <a:off x="7452320" y="2852936"/>
            <a:ext cx="1512168" cy="504056"/>
          </a:xfrm>
          <a:prstGeom prst="wedgeRoundRectCallout">
            <a:avLst>
              <a:gd name="adj1" fmla="val -49879"/>
              <a:gd name="adj2" fmla="val 97181"/>
              <a:gd name="adj3" fmla="val 16667"/>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400" dirty="0" smtClean="0"/>
              <a:t>心疾患（心臓病）　</a:t>
            </a:r>
            <a:r>
              <a:rPr kumimoji="1" lang="en-US" altLang="ja-JP" sz="1400" dirty="0" smtClean="0"/>
              <a:t>149.8</a:t>
            </a:r>
            <a:r>
              <a:rPr kumimoji="1" lang="ja-JP" altLang="en-US" sz="1400" dirty="0" smtClean="0"/>
              <a:t>　</a:t>
            </a:r>
            <a:endParaRPr kumimoji="1" lang="ja-JP" altLang="en-US" sz="1400" dirty="0"/>
          </a:p>
        </p:txBody>
      </p:sp>
      <p:sp>
        <p:nvSpPr>
          <p:cNvPr id="6" name="角丸四角形吹き出し 5"/>
          <p:cNvSpPr/>
          <p:nvPr/>
        </p:nvSpPr>
        <p:spPr>
          <a:xfrm>
            <a:off x="7596336" y="3789040"/>
            <a:ext cx="1368152" cy="576064"/>
          </a:xfrm>
          <a:prstGeom prst="wedgeRoundRectCallout">
            <a:avLst>
              <a:gd name="adj1" fmla="val -63315"/>
              <a:gd name="adj2" fmla="val 56831"/>
              <a:gd name="adj3" fmla="val 16667"/>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1400" dirty="0" smtClean="0"/>
              <a:t>脳血管疾患（脳卒中）</a:t>
            </a:r>
            <a:r>
              <a:rPr lang="en-US" altLang="ja-JP" sz="1400" dirty="0" smtClean="0"/>
              <a:t>97.7</a:t>
            </a:r>
            <a:endParaRPr kumimoji="1" lang="ja-JP" altLang="en-US" sz="1400" dirty="0"/>
          </a:p>
        </p:txBody>
      </p:sp>
      <p:sp>
        <p:nvSpPr>
          <p:cNvPr id="7" name="四角形吹き出し 6"/>
          <p:cNvSpPr/>
          <p:nvPr/>
        </p:nvSpPr>
        <p:spPr>
          <a:xfrm>
            <a:off x="7740352" y="4581128"/>
            <a:ext cx="1080120" cy="360040"/>
          </a:xfrm>
          <a:prstGeom prst="wedgeRectCallout">
            <a:avLst>
              <a:gd name="adj1" fmla="val -75967"/>
              <a:gd name="adj2" fmla="val -57950"/>
            </a:avLst>
          </a:prstGeom>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ja-JP" altLang="en-US" sz="1400" dirty="0" smtClean="0"/>
              <a:t>肺炎 </a:t>
            </a:r>
            <a:r>
              <a:rPr lang="ja-JP" altLang="en-US" sz="1400" dirty="0" smtClean="0"/>
              <a:t> </a:t>
            </a:r>
            <a:r>
              <a:rPr lang="en-US" altLang="ja-JP" sz="1400" dirty="0" smtClean="0"/>
              <a:t>94.1</a:t>
            </a:r>
            <a:endParaRPr kumimoji="1" lang="en-US" altLang="ja-JP" sz="1400" dirty="0" smtClean="0"/>
          </a:p>
        </p:txBody>
      </p:sp>
      <p:sp>
        <p:nvSpPr>
          <p:cNvPr id="8" name="角丸四角形 7"/>
          <p:cNvSpPr/>
          <p:nvPr/>
        </p:nvSpPr>
        <p:spPr>
          <a:xfrm>
            <a:off x="7452320" y="5013176"/>
            <a:ext cx="1619672" cy="288032"/>
          </a:xfrm>
          <a:prstGeom prst="round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ja-JP" altLang="en-US" sz="1400" dirty="0"/>
              <a:t>不慮</a:t>
            </a:r>
            <a:r>
              <a:rPr lang="ja-JP" altLang="en-US" sz="1400" dirty="0" smtClean="0"/>
              <a:t>の事故 </a:t>
            </a:r>
            <a:r>
              <a:rPr kumimoji="1" lang="en-US" altLang="ja-JP" sz="1400" dirty="0" smtClean="0"/>
              <a:t>32.2</a:t>
            </a:r>
            <a:endParaRPr kumimoji="1" lang="ja-JP" altLang="en-US" sz="1400" dirty="0"/>
          </a:p>
        </p:txBody>
      </p:sp>
      <p:sp>
        <p:nvSpPr>
          <p:cNvPr id="9" name="角丸四角形 8"/>
          <p:cNvSpPr/>
          <p:nvPr/>
        </p:nvSpPr>
        <p:spPr>
          <a:xfrm>
            <a:off x="7668344" y="5373216"/>
            <a:ext cx="1368152" cy="288032"/>
          </a:xfrm>
          <a:prstGeom prst="round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ja-JP" altLang="en-US" sz="1400" dirty="0" smtClean="0"/>
              <a:t>自殺　</a:t>
            </a:r>
            <a:r>
              <a:rPr lang="en-US" altLang="ja-JP" sz="1400" dirty="0" smtClean="0"/>
              <a:t>23.4</a:t>
            </a:r>
            <a:endParaRPr kumimoji="1" lang="ja-JP" altLang="en-US" sz="1400" dirty="0"/>
          </a:p>
        </p:txBody>
      </p:sp>
      <p:sp>
        <p:nvSpPr>
          <p:cNvPr id="10" name="角丸四角形 9"/>
          <p:cNvSpPr/>
          <p:nvPr/>
        </p:nvSpPr>
        <p:spPr>
          <a:xfrm>
            <a:off x="7668344" y="5733256"/>
            <a:ext cx="1368152" cy="288032"/>
          </a:xfrm>
          <a:prstGeom prst="round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ja-JP" altLang="en-US" sz="1400" dirty="0"/>
              <a:t>肝</a:t>
            </a:r>
            <a:r>
              <a:rPr lang="ja-JP" altLang="en-US" sz="1400" dirty="0" smtClean="0"/>
              <a:t>疾患　</a:t>
            </a:r>
            <a:r>
              <a:rPr lang="en-US" altLang="ja-JP" sz="1400" dirty="0" smtClean="0"/>
              <a:t>12.8</a:t>
            </a:r>
            <a:endParaRPr kumimoji="1" lang="en-US" altLang="ja-JP" sz="1400" dirty="0" smtClean="0"/>
          </a:p>
        </p:txBody>
      </p:sp>
      <p:sp>
        <p:nvSpPr>
          <p:cNvPr id="11" name="四角形吹き出し 10"/>
          <p:cNvSpPr/>
          <p:nvPr/>
        </p:nvSpPr>
        <p:spPr>
          <a:xfrm>
            <a:off x="7380312" y="6237312"/>
            <a:ext cx="1008112" cy="288032"/>
          </a:xfrm>
          <a:prstGeom prst="wedgeRectCallout">
            <a:avLst>
              <a:gd name="adj1" fmla="val -47401"/>
              <a:gd name="adj2" fmla="val -161592"/>
            </a:avLst>
          </a:prstGeom>
          <a:ln>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ja-JP" altLang="en-US" sz="1400" dirty="0"/>
              <a:t>結核　</a:t>
            </a:r>
            <a:r>
              <a:rPr lang="en-US" altLang="ja-JP" sz="1400" dirty="0"/>
              <a:t>1.7</a:t>
            </a:r>
          </a:p>
        </p:txBody>
      </p:sp>
      <p:sp>
        <p:nvSpPr>
          <p:cNvPr id="12" name="テキスト ボックス 11"/>
          <p:cNvSpPr txBox="1"/>
          <p:nvPr/>
        </p:nvSpPr>
        <p:spPr>
          <a:xfrm>
            <a:off x="0" y="6546830"/>
            <a:ext cx="3851920" cy="338554"/>
          </a:xfrm>
          <a:prstGeom prst="rect">
            <a:avLst/>
          </a:prstGeom>
          <a:noFill/>
        </p:spPr>
        <p:txBody>
          <a:bodyPr wrap="square" rtlCol="0">
            <a:spAutoFit/>
          </a:bodyPr>
          <a:lstStyle/>
          <a:p>
            <a:r>
              <a:rPr kumimoji="1" lang="ja-JP" altLang="en-US" sz="1600" dirty="0" smtClean="0"/>
              <a:t>資料：人口動態統計（</a:t>
            </a:r>
            <a:r>
              <a:rPr lang="en-US" altLang="ja-JP" sz="1600" dirty="0" smtClean="0"/>
              <a:t>1947</a:t>
            </a:r>
            <a:r>
              <a:rPr lang="ja-JP" altLang="en-US" sz="1600" dirty="0" smtClean="0"/>
              <a:t>～</a:t>
            </a:r>
            <a:r>
              <a:rPr lang="en-US" altLang="ja-JP" sz="1600" dirty="0" smtClean="0"/>
              <a:t>2010</a:t>
            </a:r>
            <a:r>
              <a:rPr lang="ja-JP" altLang="en-US" sz="1600" dirty="0" smtClean="0"/>
              <a:t>年）</a:t>
            </a:r>
            <a:endParaRPr kumimoji="1" lang="ja-JP" altLang="en-US" sz="1600" dirty="0"/>
          </a:p>
        </p:txBody>
      </p:sp>
      <p:sp>
        <p:nvSpPr>
          <p:cNvPr id="13" name="テキスト ボックス 12"/>
          <p:cNvSpPr txBox="1"/>
          <p:nvPr/>
        </p:nvSpPr>
        <p:spPr>
          <a:xfrm>
            <a:off x="7164288" y="919753"/>
            <a:ext cx="2232248" cy="276999"/>
          </a:xfrm>
          <a:prstGeom prst="rect">
            <a:avLst/>
          </a:prstGeom>
          <a:noFill/>
        </p:spPr>
        <p:txBody>
          <a:bodyPr wrap="square" rtlCol="0">
            <a:spAutoFit/>
          </a:bodyPr>
          <a:lstStyle/>
          <a:p>
            <a:r>
              <a:rPr kumimoji="1" lang="ja-JP" altLang="en-US" sz="1200" dirty="0" smtClean="0"/>
              <a:t>（主な死因と</a:t>
            </a:r>
            <a:r>
              <a:rPr kumimoji="1" lang="en-US" altLang="ja-JP" sz="1200" dirty="0" smtClean="0"/>
              <a:t>2010</a:t>
            </a:r>
            <a:r>
              <a:rPr kumimoji="1" lang="ja-JP" altLang="en-US" sz="1200" dirty="0" smtClean="0"/>
              <a:t>年の死亡率）</a:t>
            </a:r>
            <a:endParaRPr kumimoji="1" lang="ja-JP" altLang="en-US" sz="1200" dirty="0"/>
          </a:p>
        </p:txBody>
      </p:sp>
      <p:cxnSp>
        <p:nvCxnSpPr>
          <p:cNvPr id="14" name="直線コネクタ 13"/>
          <p:cNvCxnSpPr/>
          <p:nvPr/>
        </p:nvCxnSpPr>
        <p:spPr>
          <a:xfrm>
            <a:off x="6012160" y="1988840"/>
            <a:ext cx="0" cy="3744416"/>
          </a:xfrm>
          <a:prstGeom prst="line">
            <a:avLst/>
          </a:prstGeom>
          <a:ln>
            <a:solidFill>
              <a:schemeClr val="tx1">
                <a:lumMod val="50000"/>
                <a:lumOff val="50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1835696" y="548680"/>
            <a:ext cx="4896544" cy="830997"/>
          </a:xfrm>
          <a:prstGeom prst="rect">
            <a:avLst/>
          </a:prstGeom>
          <a:noFill/>
        </p:spPr>
        <p:txBody>
          <a:bodyPr wrap="square" rtlCol="0">
            <a:spAutoFit/>
          </a:bodyPr>
          <a:lstStyle/>
          <a:p>
            <a:pPr algn="ctr"/>
            <a:r>
              <a:rPr kumimoji="1" lang="ja-JP" altLang="en-US" sz="2800" dirty="0" smtClean="0">
                <a:solidFill>
                  <a:schemeClr val="tx2"/>
                </a:solidFill>
              </a:rPr>
              <a:t>死因でみた死亡率の推移</a:t>
            </a:r>
            <a:endParaRPr kumimoji="1" lang="en-US" altLang="ja-JP" sz="2800" dirty="0" smtClean="0">
              <a:solidFill>
                <a:schemeClr val="tx2"/>
              </a:solidFill>
            </a:endParaRPr>
          </a:p>
          <a:p>
            <a:r>
              <a:rPr lang="ja-JP" altLang="en-US" sz="2000" b="1" dirty="0" smtClean="0">
                <a:solidFill>
                  <a:schemeClr val="tx2"/>
                </a:solidFill>
              </a:rPr>
              <a:t>－生活習慣病が増加し、疾病構造が変化－　</a:t>
            </a:r>
            <a:endParaRPr kumimoji="1" lang="ja-JP" altLang="en-US" sz="2000" b="1" dirty="0">
              <a:solidFill>
                <a:schemeClr val="tx2"/>
              </a:solidFill>
            </a:endParaRPr>
          </a:p>
        </p:txBody>
      </p:sp>
      <p:sp>
        <p:nvSpPr>
          <p:cNvPr id="16" name="ホームベース 15"/>
          <p:cNvSpPr/>
          <p:nvPr/>
        </p:nvSpPr>
        <p:spPr>
          <a:xfrm>
            <a:off x="179512" y="116632"/>
            <a:ext cx="3672408" cy="43204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t>我が国の健康をめぐる現状①</a:t>
            </a:r>
            <a:endParaRPr kumimoji="1" lang="ja-JP" altLang="en-US" sz="2000" b="1" dirty="0"/>
          </a:p>
        </p:txBody>
      </p:sp>
    </p:spTree>
    <p:extLst>
      <p:ext uri="{BB962C8B-B14F-4D97-AF65-F5344CB8AC3E}">
        <p14:creationId xmlns:p14="http://schemas.microsoft.com/office/powerpoint/2010/main" val="26824551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ホームベース 1"/>
          <p:cNvSpPr/>
          <p:nvPr/>
        </p:nvSpPr>
        <p:spPr>
          <a:xfrm>
            <a:off x="179512" y="116632"/>
            <a:ext cx="3672408" cy="43204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t>我が国の健康をめぐる現状②</a:t>
            </a:r>
            <a:endParaRPr kumimoji="1" lang="ja-JP" altLang="en-US" sz="2000" b="1" dirty="0"/>
          </a:p>
        </p:txBody>
      </p:sp>
      <p:graphicFrame>
        <p:nvGraphicFramePr>
          <p:cNvPr id="3" name="グラフ 2"/>
          <p:cNvGraphicFramePr/>
          <p:nvPr/>
        </p:nvGraphicFramePr>
        <p:xfrm>
          <a:off x="3779912" y="1268760"/>
          <a:ext cx="6912768" cy="51845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グラフ 3"/>
          <p:cNvGraphicFramePr/>
          <p:nvPr/>
        </p:nvGraphicFramePr>
        <p:xfrm>
          <a:off x="-252536" y="1313384"/>
          <a:ext cx="5076056" cy="5544616"/>
        </p:xfrm>
        <a:graphic>
          <a:graphicData uri="http://schemas.openxmlformats.org/drawingml/2006/chart">
            <c:chart xmlns:c="http://schemas.openxmlformats.org/drawingml/2006/chart" xmlns:r="http://schemas.openxmlformats.org/officeDocument/2006/relationships" r:id="rId3"/>
          </a:graphicData>
        </a:graphic>
      </p:graphicFrame>
      <p:sp>
        <p:nvSpPr>
          <p:cNvPr id="5" name="テキスト ボックス 4"/>
          <p:cNvSpPr txBox="1"/>
          <p:nvPr/>
        </p:nvSpPr>
        <p:spPr>
          <a:xfrm>
            <a:off x="683568" y="692696"/>
            <a:ext cx="7848872" cy="523220"/>
          </a:xfrm>
          <a:prstGeom prst="rect">
            <a:avLst/>
          </a:prstGeom>
          <a:noFill/>
        </p:spPr>
        <p:txBody>
          <a:bodyPr wrap="square" rtlCol="0">
            <a:spAutoFit/>
          </a:bodyPr>
          <a:lstStyle/>
          <a:p>
            <a:pPr algn="dist"/>
            <a:r>
              <a:rPr kumimoji="1" lang="ja-JP" altLang="en-US" sz="2800" dirty="0" smtClean="0">
                <a:solidFill>
                  <a:schemeClr val="tx2"/>
                </a:solidFill>
              </a:rPr>
              <a:t>生活習慣病の医療費に占める割合と死亡割合</a:t>
            </a:r>
            <a:endParaRPr kumimoji="1" lang="ja-JP" altLang="en-US" sz="2800" dirty="0">
              <a:solidFill>
                <a:schemeClr val="tx2"/>
              </a:solidFill>
            </a:endParaRPr>
          </a:p>
        </p:txBody>
      </p:sp>
      <p:sp>
        <p:nvSpPr>
          <p:cNvPr id="6" name="テキスト ボックス 5"/>
          <p:cNvSpPr txBox="1"/>
          <p:nvPr/>
        </p:nvSpPr>
        <p:spPr>
          <a:xfrm>
            <a:off x="179512" y="6488668"/>
            <a:ext cx="4644008" cy="369332"/>
          </a:xfrm>
          <a:prstGeom prst="rect">
            <a:avLst/>
          </a:prstGeom>
          <a:noFill/>
        </p:spPr>
        <p:txBody>
          <a:bodyPr wrap="square" rtlCol="0">
            <a:spAutoFit/>
          </a:bodyPr>
          <a:lstStyle/>
          <a:p>
            <a:r>
              <a:rPr kumimoji="1" lang="ja-JP" altLang="en-US" dirty="0" smtClean="0"/>
              <a:t>資料：厚生労働省「平成２１年度国民医療費」</a:t>
            </a:r>
            <a:endParaRPr kumimoji="1" lang="ja-JP" altLang="en-US" dirty="0"/>
          </a:p>
        </p:txBody>
      </p:sp>
      <p:sp>
        <p:nvSpPr>
          <p:cNvPr id="7" name="テキスト ボックス 6"/>
          <p:cNvSpPr txBox="1"/>
          <p:nvPr/>
        </p:nvSpPr>
        <p:spPr>
          <a:xfrm>
            <a:off x="4716016" y="6488668"/>
            <a:ext cx="4644008" cy="369332"/>
          </a:xfrm>
          <a:prstGeom prst="rect">
            <a:avLst/>
          </a:prstGeom>
          <a:noFill/>
        </p:spPr>
        <p:txBody>
          <a:bodyPr wrap="square" rtlCol="0">
            <a:spAutoFit/>
          </a:bodyPr>
          <a:lstStyle/>
          <a:p>
            <a:r>
              <a:rPr kumimoji="1" lang="ja-JP" altLang="en-US" dirty="0" smtClean="0"/>
              <a:t>資料：厚生労働省「平成２２年人口動態統計」</a:t>
            </a:r>
            <a:endParaRPr kumimoji="1" lang="ja-JP" altLang="en-US" dirty="0"/>
          </a:p>
        </p:txBody>
      </p:sp>
      <p:sp>
        <p:nvSpPr>
          <p:cNvPr id="8" name="テキスト ボックス 7"/>
          <p:cNvSpPr txBox="1"/>
          <p:nvPr/>
        </p:nvSpPr>
        <p:spPr>
          <a:xfrm>
            <a:off x="971600" y="1124744"/>
            <a:ext cx="7200800" cy="400110"/>
          </a:xfrm>
          <a:prstGeom prst="rect">
            <a:avLst/>
          </a:prstGeom>
          <a:noFill/>
        </p:spPr>
        <p:txBody>
          <a:bodyPr wrap="square" rtlCol="0">
            <a:spAutoFit/>
          </a:bodyPr>
          <a:lstStyle/>
          <a:p>
            <a:r>
              <a:rPr kumimoji="1" lang="ja-JP" altLang="en-US" sz="2000" b="1" dirty="0" smtClean="0">
                <a:solidFill>
                  <a:schemeClr val="tx2"/>
                </a:solidFill>
              </a:rPr>
              <a:t>－生活習慣病は、医療費の約３割、死亡者数の約６割を占めるー</a:t>
            </a:r>
            <a:endParaRPr kumimoji="1" lang="ja-JP" altLang="en-US" sz="2000" b="1" dirty="0">
              <a:solidFill>
                <a:schemeClr val="tx2"/>
              </a:solidFill>
            </a:endParaRPr>
          </a:p>
        </p:txBody>
      </p:sp>
    </p:spTree>
    <p:extLst>
      <p:ext uri="{BB962C8B-B14F-4D97-AF65-F5344CB8AC3E}">
        <p14:creationId xmlns:p14="http://schemas.microsoft.com/office/powerpoint/2010/main" val="3168454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1"/>
          <p:cNvSpPr>
            <a:spLocks noGrp="1"/>
          </p:cNvSpPr>
          <p:nvPr>
            <p:ph type="sldNum" sz="quarter" idx="12"/>
          </p:nvPr>
        </p:nvSpPr>
        <p:spPr>
          <a:xfrm>
            <a:off x="6409184" y="5852296"/>
            <a:ext cx="2133600" cy="365125"/>
          </a:xfrm>
        </p:spPr>
        <p:txBody>
          <a:bodyPr/>
          <a:lstStyle/>
          <a:p>
            <a:fld id="{5EA209EF-9AE5-43E7-990E-940C1130B830}" type="slidenum">
              <a:rPr kumimoji="1" lang="ja-JP" altLang="en-US" smtClean="0"/>
              <a:pPr/>
              <a:t>17</a:t>
            </a:fld>
            <a:endParaRPr kumimoji="1" lang="ja-JP" altLang="en-US"/>
          </a:p>
        </p:txBody>
      </p:sp>
      <p:pic>
        <p:nvPicPr>
          <p:cNvPr id="6" name="図 1"/>
          <p:cNvPicPr>
            <a:picLocks noChangeAspect="1" noChangeArrowheads="1"/>
          </p:cNvPicPr>
          <p:nvPr/>
        </p:nvPicPr>
        <p:blipFill>
          <a:blip r:embed="rId2" cstate="print"/>
          <a:srcRect/>
          <a:stretch>
            <a:fillRect/>
          </a:stretch>
        </p:blipFill>
        <p:spPr bwMode="auto">
          <a:xfrm>
            <a:off x="179512" y="1700808"/>
            <a:ext cx="4104494" cy="4392488"/>
          </a:xfrm>
          <a:prstGeom prst="rect">
            <a:avLst/>
          </a:prstGeom>
          <a:noFill/>
          <a:ln w="9525">
            <a:noFill/>
            <a:miter lim="800000"/>
            <a:headEnd/>
            <a:tailEnd/>
          </a:ln>
        </p:spPr>
      </p:pic>
      <p:sp>
        <p:nvSpPr>
          <p:cNvPr id="7" name="テキスト ボックス 6"/>
          <p:cNvSpPr txBox="1"/>
          <p:nvPr/>
        </p:nvSpPr>
        <p:spPr>
          <a:xfrm>
            <a:off x="755576" y="1412776"/>
            <a:ext cx="3240360" cy="369332"/>
          </a:xfrm>
          <a:prstGeom prst="rect">
            <a:avLst/>
          </a:prstGeom>
          <a:noFill/>
        </p:spPr>
        <p:txBody>
          <a:bodyPr wrap="square" rtlCol="0">
            <a:spAutoFit/>
          </a:bodyPr>
          <a:lstStyle/>
          <a:p>
            <a:r>
              <a:rPr lang="ja-JP" altLang="ja-JP" b="1" dirty="0" smtClean="0"/>
              <a:t>平均寿命の推移</a:t>
            </a:r>
            <a:r>
              <a:rPr lang="en-US" altLang="ja-JP" b="1" dirty="0" smtClean="0"/>
              <a:t>(</a:t>
            </a:r>
            <a:r>
              <a:rPr lang="ja-JP" altLang="ja-JP" b="1" dirty="0" smtClean="0"/>
              <a:t>各国比較）</a:t>
            </a:r>
            <a:endParaRPr kumimoji="1" lang="ja-JP" altLang="en-US" b="1" dirty="0"/>
          </a:p>
        </p:txBody>
      </p:sp>
      <p:sp>
        <p:nvSpPr>
          <p:cNvPr id="8" name="円/楕円 7"/>
          <p:cNvSpPr/>
          <p:nvPr/>
        </p:nvSpPr>
        <p:spPr>
          <a:xfrm>
            <a:off x="2627784" y="1988840"/>
            <a:ext cx="864096" cy="504056"/>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2699792" y="3284984"/>
            <a:ext cx="864096" cy="504056"/>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Rectangle 4"/>
          <p:cNvSpPr>
            <a:spLocks noChangeArrowheads="1"/>
          </p:cNvSpPr>
          <p:nvPr/>
        </p:nvSpPr>
        <p:spPr bwMode="auto">
          <a:xfrm>
            <a:off x="-144016" y="-504056"/>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pic>
        <p:nvPicPr>
          <p:cNvPr id="11" name="Picture 3"/>
          <p:cNvPicPr>
            <a:picLocks noChangeAspect="1" noChangeArrowheads="1"/>
          </p:cNvPicPr>
          <p:nvPr/>
        </p:nvPicPr>
        <p:blipFill>
          <a:blip r:embed="rId3" cstate="print"/>
          <a:srcRect/>
          <a:stretch>
            <a:fillRect/>
          </a:stretch>
        </p:blipFill>
        <p:spPr bwMode="auto">
          <a:xfrm>
            <a:off x="4139952" y="1844824"/>
            <a:ext cx="4716017" cy="3744416"/>
          </a:xfrm>
          <a:prstGeom prst="rect">
            <a:avLst/>
          </a:prstGeom>
          <a:noFill/>
        </p:spPr>
      </p:pic>
      <p:sp>
        <p:nvSpPr>
          <p:cNvPr id="12" name="テキスト ボックス 11"/>
          <p:cNvSpPr txBox="1"/>
          <p:nvPr/>
        </p:nvSpPr>
        <p:spPr>
          <a:xfrm>
            <a:off x="5292080" y="1484784"/>
            <a:ext cx="2448272" cy="369332"/>
          </a:xfrm>
          <a:prstGeom prst="rect">
            <a:avLst/>
          </a:prstGeom>
          <a:noFill/>
        </p:spPr>
        <p:txBody>
          <a:bodyPr wrap="square" rtlCol="0">
            <a:spAutoFit/>
          </a:bodyPr>
          <a:lstStyle/>
          <a:p>
            <a:r>
              <a:rPr lang="ja-JP" altLang="ja-JP" b="1" dirty="0" smtClean="0"/>
              <a:t>平均寿命の将来推計</a:t>
            </a:r>
            <a:endParaRPr kumimoji="1" lang="ja-JP" altLang="en-US" b="1" dirty="0"/>
          </a:p>
        </p:txBody>
      </p:sp>
      <p:sp>
        <p:nvSpPr>
          <p:cNvPr id="13" name="Rectangle 5"/>
          <p:cNvSpPr>
            <a:spLocks noChangeArrowheads="1"/>
          </p:cNvSpPr>
          <p:nvPr/>
        </p:nvSpPr>
        <p:spPr bwMode="auto">
          <a:xfrm>
            <a:off x="4283968" y="5589240"/>
            <a:ext cx="4032448"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200" b="0" i="0" u="none" strike="noStrike" cap="none" normalizeH="0" baseline="0" dirty="0" smtClean="0">
                <a:ln>
                  <a:noFill/>
                </a:ln>
                <a:solidFill>
                  <a:srgbClr val="000000"/>
                </a:solidFill>
                <a:effectLst/>
                <a:latin typeface="ＭＳ ゴシック" pitchFamily="49" charset="-128"/>
                <a:ea typeface="ＭＳ ゴシック" pitchFamily="49" charset="-128"/>
                <a:cs typeface="ＭＳ Ｐゴシック" pitchFamily="50" charset="-128"/>
              </a:rPr>
              <a:t>（資料：国立社会保障・人口問題研究所　「日本の将来推計人口」（平成</a:t>
            </a:r>
            <a:r>
              <a:rPr kumimoji="1" lang="en-US" altLang="ja-JP" sz="1200" b="0" i="0" u="none" strike="noStrike" cap="none" normalizeH="0" baseline="0" dirty="0" smtClean="0">
                <a:ln>
                  <a:noFill/>
                </a:ln>
                <a:solidFill>
                  <a:srgbClr val="000000"/>
                </a:solidFill>
                <a:effectLst/>
                <a:latin typeface="ＭＳ ゴシック" pitchFamily="49" charset="-128"/>
                <a:ea typeface="ＭＳ ゴシック" pitchFamily="49" charset="-128"/>
                <a:cs typeface="ＭＳ Ｐゴシック" pitchFamily="50" charset="-128"/>
              </a:rPr>
              <a:t>24</a:t>
            </a:r>
            <a:r>
              <a:rPr kumimoji="1" lang="ja-JP" altLang="en-US" sz="1200" b="0" i="0" u="none" strike="noStrike" cap="none" normalizeH="0" baseline="0" dirty="0" smtClean="0">
                <a:ln>
                  <a:noFill/>
                </a:ln>
                <a:solidFill>
                  <a:srgbClr val="000000"/>
                </a:solidFill>
                <a:effectLst/>
                <a:latin typeface="ＭＳ ゴシック" pitchFamily="49" charset="-128"/>
                <a:ea typeface="ＭＳ ゴシック" pitchFamily="49" charset="-128"/>
                <a:cs typeface="ＭＳ Ｐゴシック" pitchFamily="50" charset="-128"/>
              </a:rPr>
              <a:t>年１月推計）） </a:t>
            </a:r>
            <a:endParaRPr kumimoji="1" lang="ja-JP" altLang="en-US" sz="1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4" name="Rectangle 6"/>
          <p:cNvSpPr>
            <a:spLocks noChangeArrowheads="1"/>
          </p:cNvSpPr>
          <p:nvPr/>
        </p:nvSpPr>
        <p:spPr bwMode="auto">
          <a:xfrm>
            <a:off x="35496" y="6084639"/>
            <a:ext cx="4134465"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100" b="0" i="0" u="none" strike="noStrike" cap="none" normalizeH="0" baseline="0" dirty="0" smtClean="0">
                <a:ln>
                  <a:noFill/>
                </a:ln>
                <a:solidFill>
                  <a:srgbClr val="000000"/>
                </a:solidFill>
                <a:effectLst/>
                <a:latin typeface="ＭＳ ゴシック" pitchFamily="49" charset="-128"/>
                <a:ea typeface="ＭＳ ゴシック" pitchFamily="49" charset="-128"/>
                <a:cs typeface="ＭＳ Ｐゴシック" pitchFamily="50" charset="-128"/>
              </a:rPr>
              <a:t>（資料：厚生労働省「第</a:t>
            </a:r>
            <a:r>
              <a:rPr kumimoji="1" lang="en-US" altLang="ja-JP" sz="1100" b="0" i="0" u="none" strike="noStrike" cap="none" normalizeH="0" baseline="0" dirty="0" smtClean="0">
                <a:ln>
                  <a:noFill/>
                </a:ln>
                <a:solidFill>
                  <a:srgbClr val="000000"/>
                </a:solidFill>
                <a:effectLst/>
                <a:latin typeface="ＭＳ ゴシック" pitchFamily="49" charset="-128"/>
                <a:ea typeface="ＭＳ ゴシック" pitchFamily="49" charset="-128"/>
                <a:cs typeface="ＭＳ Ｐゴシック" pitchFamily="50" charset="-128"/>
              </a:rPr>
              <a:t>21</a:t>
            </a:r>
            <a:r>
              <a:rPr kumimoji="1" lang="ja-JP" altLang="en-US" sz="1100" b="0" i="0" u="none" strike="noStrike" cap="none" normalizeH="0" baseline="0" dirty="0" smtClean="0">
                <a:ln>
                  <a:noFill/>
                </a:ln>
                <a:solidFill>
                  <a:srgbClr val="000000"/>
                </a:solidFill>
                <a:effectLst/>
                <a:latin typeface="ＭＳ ゴシック" pitchFamily="49" charset="-128"/>
                <a:ea typeface="ＭＳ ゴシック" pitchFamily="49" charset="-128"/>
                <a:cs typeface="ＭＳ Ｐゴシック" pitchFamily="50" charset="-128"/>
              </a:rPr>
              <a:t>回生命表（完全生命表）の概況」）</a:t>
            </a:r>
            <a:endParaRPr kumimoji="1" lang="ja-JP" altLang="en-US" sz="11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ホームベース 15"/>
          <p:cNvSpPr/>
          <p:nvPr/>
        </p:nvSpPr>
        <p:spPr>
          <a:xfrm>
            <a:off x="179512" y="116632"/>
            <a:ext cx="3672408" cy="43204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t>我が国の健康をめぐる現状③</a:t>
            </a:r>
            <a:endParaRPr kumimoji="1" lang="ja-JP" altLang="en-US" sz="2000" b="1" dirty="0"/>
          </a:p>
        </p:txBody>
      </p:sp>
      <p:sp>
        <p:nvSpPr>
          <p:cNvPr id="17" name="テキスト ボックス 16"/>
          <p:cNvSpPr txBox="1"/>
          <p:nvPr/>
        </p:nvSpPr>
        <p:spPr>
          <a:xfrm>
            <a:off x="1115616" y="764704"/>
            <a:ext cx="7200800" cy="461665"/>
          </a:xfrm>
          <a:prstGeom prst="rect">
            <a:avLst/>
          </a:prstGeom>
          <a:noFill/>
        </p:spPr>
        <p:txBody>
          <a:bodyPr wrap="square" rtlCol="0">
            <a:spAutoFit/>
          </a:bodyPr>
          <a:lstStyle/>
          <a:p>
            <a:r>
              <a:rPr kumimoji="1" lang="ja-JP" altLang="en-US" sz="2400" dirty="0" smtClean="0">
                <a:solidFill>
                  <a:schemeClr val="tx2"/>
                </a:solidFill>
              </a:rPr>
              <a:t>平均寿命は世界で高い水準を示し、今後もさらに延伸</a:t>
            </a:r>
            <a:endParaRPr kumimoji="1" lang="ja-JP" altLang="en-US" sz="2400" dirty="0">
              <a:solidFill>
                <a:schemeClr val="tx2"/>
              </a:solidFill>
            </a:endParaRPr>
          </a:p>
        </p:txBody>
      </p:sp>
    </p:spTree>
    <p:extLst>
      <p:ext uri="{BB962C8B-B14F-4D97-AF65-F5344CB8AC3E}">
        <p14:creationId xmlns:p14="http://schemas.microsoft.com/office/powerpoint/2010/main" val="27301071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1"/>
          <p:cNvSpPr>
            <a:spLocks noGrp="1"/>
          </p:cNvSpPr>
          <p:nvPr>
            <p:ph type="sldNum" sz="quarter" idx="12"/>
          </p:nvPr>
        </p:nvSpPr>
        <p:spPr>
          <a:xfrm>
            <a:off x="6553200" y="6644384"/>
            <a:ext cx="2133600" cy="365125"/>
          </a:xfrm>
        </p:spPr>
        <p:txBody>
          <a:bodyPr/>
          <a:lstStyle/>
          <a:p>
            <a:fld id="{5EA209EF-9AE5-43E7-990E-940C1130B830}" type="slidenum">
              <a:rPr kumimoji="1" lang="ja-JP" altLang="en-US" smtClean="0"/>
              <a:pPr/>
              <a:t>18</a:t>
            </a:fld>
            <a:endParaRPr kumimoji="1" lang="ja-JP" altLang="en-US"/>
          </a:p>
        </p:txBody>
      </p:sp>
      <p:pic>
        <p:nvPicPr>
          <p:cNvPr id="5" name="Picture 2"/>
          <p:cNvPicPr>
            <a:picLocks noChangeAspect="1" noChangeArrowheads="1"/>
          </p:cNvPicPr>
          <p:nvPr/>
        </p:nvPicPr>
        <p:blipFill>
          <a:blip r:embed="rId2" cstate="print"/>
          <a:srcRect/>
          <a:stretch>
            <a:fillRect/>
          </a:stretch>
        </p:blipFill>
        <p:spPr bwMode="auto">
          <a:xfrm>
            <a:off x="4644008" y="1700808"/>
            <a:ext cx="4176118" cy="3960440"/>
          </a:xfrm>
          <a:prstGeom prst="rect">
            <a:avLst/>
          </a:prstGeom>
          <a:noFill/>
          <a:ln w="9525">
            <a:noFill/>
            <a:miter lim="800000"/>
            <a:headEnd/>
            <a:tailEnd/>
          </a:ln>
        </p:spPr>
      </p:pic>
      <p:sp>
        <p:nvSpPr>
          <p:cNvPr id="6" name="Text Box 3"/>
          <p:cNvSpPr txBox="1">
            <a:spLocks noChangeArrowheads="1"/>
          </p:cNvSpPr>
          <p:nvPr/>
        </p:nvSpPr>
        <p:spPr bwMode="auto">
          <a:xfrm>
            <a:off x="4788024" y="1124744"/>
            <a:ext cx="3888432" cy="576064"/>
          </a:xfrm>
          <a:prstGeom prst="rect">
            <a:avLst/>
          </a:prstGeom>
          <a:noFill/>
          <a:ln w="9525">
            <a:noFill/>
            <a:miter lim="800000"/>
            <a:headEnd/>
            <a:tailEnd/>
          </a:ln>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4000"/>
              </a:lnSpc>
              <a:spcBef>
                <a:spcPct val="0"/>
              </a:spcBef>
              <a:spcAft>
                <a:spcPct val="0"/>
              </a:spcAft>
              <a:buClrTx/>
              <a:buSzTx/>
              <a:buFontTx/>
              <a:buNone/>
              <a:tabLst/>
            </a:pPr>
            <a:r>
              <a:rPr kumimoji="1" lang="ja-JP" altLang="en-US" sz="2000" b="1" i="0" u="none" strike="noStrike" cap="none" normalizeH="0" baseline="0" dirty="0" smtClean="0">
                <a:ln>
                  <a:noFill/>
                </a:ln>
                <a:solidFill>
                  <a:srgbClr val="000000"/>
                </a:solidFill>
                <a:effectLst/>
                <a:latin typeface="ＭＳ ゴシック" pitchFamily="49" charset="-128"/>
                <a:ea typeface="ＭＳ ゴシック" pitchFamily="49" charset="-128"/>
                <a:cs typeface="ＭＳ Ｐゴシック" pitchFamily="50" charset="-128"/>
              </a:rPr>
              <a:t>主要国における</a:t>
            </a:r>
            <a:r>
              <a:rPr kumimoji="1" lang="en-US" altLang="ja-JP" sz="2000" b="1" i="0" u="none" strike="noStrike" cap="none" normalizeH="0" baseline="0" dirty="0" smtClean="0">
                <a:ln>
                  <a:noFill/>
                </a:ln>
                <a:solidFill>
                  <a:srgbClr val="000000"/>
                </a:solidFill>
                <a:effectLst/>
                <a:latin typeface="ＭＳ ゴシック" pitchFamily="49" charset="-128"/>
                <a:ea typeface="ＭＳ ゴシック" pitchFamily="49" charset="-128"/>
                <a:cs typeface="ＭＳ Ｐゴシック" pitchFamily="50" charset="-128"/>
              </a:rPr>
              <a:t>65</a:t>
            </a:r>
            <a:r>
              <a:rPr kumimoji="1" lang="ja-JP" altLang="en-US" sz="2000" b="1" i="0" u="none" strike="noStrike" cap="none" normalizeH="0" baseline="0" dirty="0" smtClean="0">
                <a:ln>
                  <a:noFill/>
                </a:ln>
                <a:solidFill>
                  <a:srgbClr val="000000"/>
                </a:solidFill>
                <a:effectLst/>
                <a:latin typeface="ＭＳ ゴシック" pitchFamily="49" charset="-128"/>
                <a:ea typeface="ＭＳ ゴシック" pitchFamily="49" charset="-128"/>
                <a:cs typeface="ＭＳ Ｐゴシック" pitchFamily="50" charset="-128"/>
              </a:rPr>
              <a:t>歳以上人口　　</a:t>
            </a:r>
          </a:p>
          <a:p>
            <a:pPr marL="0" marR="0" lvl="0" indent="0" algn="l" defTabSz="914400" rtl="0" eaLnBrk="1" fontAlgn="base" latinLnBrk="0" hangingPunct="1">
              <a:lnSpc>
                <a:spcPct val="104000"/>
              </a:lnSpc>
              <a:spcBef>
                <a:spcPct val="0"/>
              </a:spcBef>
              <a:spcAft>
                <a:spcPct val="0"/>
              </a:spcAft>
              <a:buClrTx/>
              <a:buSzTx/>
              <a:buFontTx/>
              <a:buNone/>
              <a:tabLst/>
            </a:pPr>
            <a:r>
              <a:rPr kumimoji="1" lang="ja-JP" altLang="en-US" sz="2000" b="1" i="0" u="none" strike="noStrike" cap="none" normalizeH="0" baseline="0" dirty="0" smtClean="0">
                <a:ln>
                  <a:noFill/>
                </a:ln>
                <a:solidFill>
                  <a:srgbClr val="000000"/>
                </a:solidFill>
                <a:effectLst/>
                <a:latin typeface="ＭＳ ゴシック" pitchFamily="49" charset="-128"/>
                <a:ea typeface="ＭＳ ゴシック" pitchFamily="49" charset="-128"/>
                <a:cs typeface="ＭＳ Ｐゴシック" pitchFamily="50" charset="-128"/>
              </a:rPr>
              <a:t>の対総人口比の推移</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sz="18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7" name="Rectangle 4"/>
          <p:cNvSpPr>
            <a:spLocks noChangeArrowheads="1"/>
          </p:cNvSpPr>
          <p:nvPr/>
        </p:nvSpPr>
        <p:spPr bwMode="auto">
          <a:xfrm>
            <a:off x="4139952" y="5733256"/>
            <a:ext cx="4680174" cy="642367"/>
          </a:xfrm>
          <a:prstGeom prst="rect">
            <a:avLst/>
          </a:prstGeom>
          <a:solidFill>
            <a:srgbClr val="FFFFFF"/>
          </a:solid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457200" marR="0" lvl="1" indent="0" algn="just" defTabSz="914400" rtl="0" eaLnBrk="1" fontAlgn="base" latinLnBrk="0" hangingPunct="1">
              <a:lnSpc>
                <a:spcPct val="96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（資料：日本は、総務省「国勢調査」及び国立社会保障・人口問題研究所「日本の将来推計人口（平成</a:t>
            </a:r>
            <a:r>
              <a:rPr kumimoji="1" lang="en-US" altLang="ja-JP" sz="14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24</a:t>
            </a:r>
            <a:r>
              <a:rPr kumimoji="1" lang="ja-JP" altLang="en-US" sz="14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年１月推計）」。諸外国は、国際連合「</a:t>
            </a:r>
            <a:r>
              <a:rPr kumimoji="1" lang="en-US" altLang="ja-JP" sz="14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World Population Prospects</a:t>
            </a:r>
            <a:r>
              <a:rPr kumimoji="1" lang="ja-JP" altLang="en-US" sz="14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a:t>
            </a:r>
            <a:endParaRPr kumimoji="1" lang="ja-JP" sz="14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 name="円/楕円 7"/>
          <p:cNvSpPr/>
          <p:nvPr/>
        </p:nvSpPr>
        <p:spPr>
          <a:xfrm>
            <a:off x="7812360" y="1772816"/>
            <a:ext cx="864096" cy="648072"/>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p:cNvPicPr>
            <a:picLocks noChangeAspect="1" noChangeArrowheads="1"/>
          </p:cNvPicPr>
          <p:nvPr/>
        </p:nvPicPr>
        <p:blipFill>
          <a:blip r:embed="rId3" cstate="print"/>
          <a:srcRect/>
          <a:stretch>
            <a:fillRect/>
          </a:stretch>
        </p:blipFill>
        <p:spPr bwMode="auto">
          <a:xfrm>
            <a:off x="0" y="1772816"/>
            <a:ext cx="4608512" cy="3900652"/>
          </a:xfrm>
          <a:prstGeom prst="rect">
            <a:avLst/>
          </a:prstGeom>
          <a:noFill/>
          <a:ln w="9525">
            <a:noFill/>
            <a:miter lim="800000"/>
            <a:headEnd/>
            <a:tailEnd/>
          </a:ln>
        </p:spPr>
      </p:pic>
      <p:sp>
        <p:nvSpPr>
          <p:cNvPr id="16" name="テキスト ボックス 15"/>
          <p:cNvSpPr txBox="1"/>
          <p:nvPr/>
        </p:nvSpPr>
        <p:spPr>
          <a:xfrm>
            <a:off x="1187624" y="1196752"/>
            <a:ext cx="2520280" cy="400110"/>
          </a:xfrm>
          <a:prstGeom prst="rect">
            <a:avLst/>
          </a:prstGeom>
          <a:noFill/>
        </p:spPr>
        <p:txBody>
          <a:bodyPr wrap="square" rtlCol="0">
            <a:spAutoFit/>
          </a:bodyPr>
          <a:lstStyle/>
          <a:p>
            <a:r>
              <a:rPr kumimoji="1" lang="ja-JP" altLang="en-US" sz="2000" b="1" dirty="0" smtClean="0"/>
              <a:t>人口構造の変化</a:t>
            </a:r>
            <a:endParaRPr kumimoji="1" lang="ja-JP" altLang="en-US" sz="2000" b="1" dirty="0"/>
          </a:p>
        </p:txBody>
      </p:sp>
      <p:sp>
        <p:nvSpPr>
          <p:cNvPr id="17" name="ホームベース 16"/>
          <p:cNvSpPr/>
          <p:nvPr/>
        </p:nvSpPr>
        <p:spPr>
          <a:xfrm>
            <a:off x="179512" y="188640"/>
            <a:ext cx="3672408" cy="43204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t>我が国の健康をめぐる現状④</a:t>
            </a:r>
            <a:endParaRPr kumimoji="1" lang="ja-JP" altLang="en-US" sz="2000" b="1" dirty="0"/>
          </a:p>
        </p:txBody>
      </p:sp>
      <p:sp>
        <p:nvSpPr>
          <p:cNvPr id="18" name="テキスト ボックス 17"/>
          <p:cNvSpPr txBox="1"/>
          <p:nvPr/>
        </p:nvSpPr>
        <p:spPr>
          <a:xfrm>
            <a:off x="395536" y="620689"/>
            <a:ext cx="8928992" cy="461665"/>
          </a:xfrm>
          <a:prstGeom prst="rect">
            <a:avLst/>
          </a:prstGeom>
          <a:noFill/>
        </p:spPr>
        <p:txBody>
          <a:bodyPr wrap="square" rtlCol="0">
            <a:spAutoFit/>
          </a:bodyPr>
          <a:lstStyle/>
          <a:p>
            <a:r>
              <a:rPr kumimoji="1" lang="ja-JP" altLang="en-US" sz="2400" dirty="0" smtClean="0">
                <a:solidFill>
                  <a:schemeClr val="tx2"/>
                </a:solidFill>
              </a:rPr>
              <a:t>人口は減少し、国際的にも他国に例をみない急速な高齢化を経験</a:t>
            </a:r>
            <a:endParaRPr kumimoji="1" lang="ja-JP" altLang="en-US" sz="2400" dirty="0">
              <a:solidFill>
                <a:schemeClr val="tx2"/>
              </a:solidFill>
            </a:endParaRPr>
          </a:p>
        </p:txBody>
      </p:sp>
    </p:spTree>
    <p:extLst>
      <p:ext uri="{BB962C8B-B14F-4D97-AF65-F5344CB8AC3E}">
        <p14:creationId xmlns:p14="http://schemas.microsoft.com/office/powerpoint/2010/main" val="2021665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1"/>
          <p:cNvPicPr>
            <a:picLocks noChangeAspect="1" noChangeArrowheads="1"/>
          </p:cNvPicPr>
          <p:nvPr/>
        </p:nvPicPr>
        <p:blipFill>
          <a:blip r:embed="rId2" cstate="print"/>
          <a:srcRect/>
          <a:stretch>
            <a:fillRect/>
          </a:stretch>
        </p:blipFill>
        <p:spPr bwMode="auto">
          <a:xfrm>
            <a:off x="179511" y="1628800"/>
            <a:ext cx="6012549" cy="4608512"/>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a:stretch>
            <a:fillRect/>
          </a:stretch>
        </p:blipFill>
        <p:spPr bwMode="auto">
          <a:xfrm>
            <a:off x="6300192" y="1916832"/>
            <a:ext cx="2246087" cy="4104456"/>
          </a:xfrm>
          <a:prstGeom prst="rect">
            <a:avLst/>
          </a:prstGeom>
          <a:noFill/>
          <a:ln w="9525">
            <a:noFill/>
            <a:miter lim="800000"/>
            <a:headEnd/>
            <a:tailEnd/>
          </a:ln>
        </p:spPr>
      </p:pic>
      <p:sp>
        <p:nvSpPr>
          <p:cNvPr id="8" name="正方形/長方形 7"/>
          <p:cNvSpPr/>
          <p:nvPr/>
        </p:nvSpPr>
        <p:spPr>
          <a:xfrm>
            <a:off x="3563888" y="6309320"/>
            <a:ext cx="5400600" cy="369332"/>
          </a:xfrm>
          <a:prstGeom prst="rect">
            <a:avLst/>
          </a:prstGeom>
        </p:spPr>
        <p:txBody>
          <a:bodyPr wrap="square">
            <a:spAutoFit/>
          </a:bodyPr>
          <a:lstStyle/>
          <a:p>
            <a:r>
              <a:rPr lang="ja-JP" altLang="ja-JP" dirty="0" smtClean="0"/>
              <a:t>（資料：厚生労働省「平成</a:t>
            </a:r>
            <a:r>
              <a:rPr lang="en-US" altLang="ja-JP" dirty="0" smtClean="0"/>
              <a:t>21</a:t>
            </a:r>
            <a:r>
              <a:rPr lang="ja-JP" altLang="ja-JP" dirty="0" smtClean="0"/>
              <a:t>年度国民医療費の概況」）</a:t>
            </a:r>
            <a:endParaRPr lang="ja-JP" altLang="en-US" dirty="0"/>
          </a:p>
        </p:txBody>
      </p:sp>
      <p:sp>
        <p:nvSpPr>
          <p:cNvPr id="9" name="正方形/長方形 8"/>
          <p:cNvSpPr/>
          <p:nvPr/>
        </p:nvSpPr>
        <p:spPr>
          <a:xfrm>
            <a:off x="1547664" y="1340768"/>
            <a:ext cx="2765501" cy="400110"/>
          </a:xfrm>
          <a:prstGeom prst="rect">
            <a:avLst/>
          </a:prstGeom>
        </p:spPr>
        <p:txBody>
          <a:bodyPr wrap="none">
            <a:spAutoFit/>
          </a:bodyPr>
          <a:lstStyle/>
          <a:p>
            <a:r>
              <a:rPr lang="ja-JP" altLang="ja-JP" sz="2000" b="1" dirty="0" smtClean="0"/>
              <a:t>国民医療費の年次推移</a:t>
            </a:r>
            <a:endParaRPr lang="ja-JP" altLang="en-US" sz="2000" b="1" dirty="0"/>
          </a:p>
        </p:txBody>
      </p:sp>
      <p:sp>
        <p:nvSpPr>
          <p:cNvPr id="10" name="Rectangle 3"/>
          <p:cNvSpPr>
            <a:spLocks noChangeArrowheads="1"/>
          </p:cNvSpPr>
          <p:nvPr/>
        </p:nvSpPr>
        <p:spPr bwMode="auto">
          <a:xfrm>
            <a:off x="6084168" y="1340768"/>
            <a:ext cx="2627784"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b="1"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年齢階級別国民医療費</a:t>
            </a:r>
            <a:endParaRPr kumimoji="1" lang="ja-JP"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 name="円/楕円 10"/>
          <p:cNvSpPr/>
          <p:nvPr/>
        </p:nvSpPr>
        <p:spPr>
          <a:xfrm>
            <a:off x="6660232" y="2420888"/>
            <a:ext cx="1008112" cy="792088"/>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ホームベース 12"/>
          <p:cNvSpPr/>
          <p:nvPr/>
        </p:nvSpPr>
        <p:spPr>
          <a:xfrm>
            <a:off x="179512" y="260648"/>
            <a:ext cx="3672408" cy="43204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t>我が国の健康をめぐる現状⑤</a:t>
            </a:r>
            <a:endParaRPr kumimoji="1" lang="ja-JP" altLang="en-US" sz="2000" b="1" dirty="0"/>
          </a:p>
        </p:txBody>
      </p:sp>
      <p:sp>
        <p:nvSpPr>
          <p:cNvPr id="14" name="テキスト ボックス 13"/>
          <p:cNvSpPr txBox="1"/>
          <p:nvPr/>
        </p:nvSpPr>
        <p:spPr>
          <a:xfrm>
            <a:off x="755576" y="692696"/>
            <a:ext cx="8208912" cy="461665"/>
          </a:xfrm>
          <a:prstGeom prst="rect">
            <a:avLst/>
          </a:prstGeom>
          <a:noFill/>
        </p:spPr>
        <p:txBody>
          <a:bodyPr wrap="square" rtlCol="0">
            <a:spAutoFit/>
          </a:bodyPr>
          <a:lstStyle/>
          <a:p>
            <a:r>
              <a:rPr kumimoji="1" lang="ja-JP" altLang="en-US" sz="2400" dirty="0" smtClean="0">
                <a:solidFill>
                  <a:schemeClr val="tx2"/>
                </a:solidFill>
              </a:rPr>
              <a:t>国民医療費は年々増加、年齢階級別では６５歳以上が</a:t>
            </a:r>
            <a:r>
              <a:rPr kumimoji="1" lang="en-US" altLang="ja-JP" sz="2400" dirty="0" smtClean="0">
                <a:solidFill>
                  <a:schemeClr val="tx2"/>
                </a:solidFill>
              </a:rPr>
              <a:t>55</a:t>
            </a:r>
            <a:r>
              <a:rPr kumimoji="1" lang="ja-JP" altLang="en-US" sz="2400" dirty="0" smtClean="0">
                <a:solidFill>
                  <a:schemeClr val="tx2"/>
                </a:solidFill>
              </a:rPr>
              <a:t>％</a:t>
            </a:r>
            <a:endParaRPr kumimoji="1" lang="ja-JP" altLang="en-US" sz="2400" dirty="0">
              <a:solidFill>
                <a:schemeClr val="tx2"/>
              </a:solidFill>
            </a:endParaRPr>
          </a:p>
        </p:txBody>
      </p:sp>
    </p:spTree>
    <p:extLst>
      <p:ext uri="{BB962C8B-B14F-4D97-AF65-F5344CB8AC3E}">
        <p14:creationId xmlns:p14="http://schemas.microsoft.com/office/powerpoint/2010/main" val="4230297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コンテンツ プレースホルダ 2"/>
          <p:cNvSpPr txBox="1">
            <a:spLocks/>
          </p:cNvSpPr>
          <p:nvPr/>
        </p:nvSpPr>
        <p:spPr bwMode="auto">
          <a:xfrm>
            <a:off x="1231204" y="3905672"/>
            <a:ext cx="7265740" cy="1800200"/>
          </a:xfrm>
          <a:prstGeom prst="rect">
            <a:avLst/>
          </a:prstGeom>
          <a:noFill/>
          <a:ln w="12700">
            <a:solidFill>
              <a:schemeClr val="tx1"/>
            </a:solidFill>
            <a:prstDash val="dash"/>
            <a:miter lim="800000"/>
            <a:headEnd/>
            <a:tailEnd/>
          </a:ln>
        </p:spPr>
        <p:txBody>
          <a:bodyPr lIns="91405" tIns="45702" rIns="91405" bIns="45702"/>
          <a:lstStyle/>
          <a:p>
            <a:pPr marL="341313" indent="-341313" eaLnBrk="0" hangingPunct="0">
              <a:spcBef>
                <a:spcPct val="20000"/>
              </a:spcBef>
              <a:defRPr/>
            </a:pPr>
            <a:r>
              <a:rPr lang="en-US" altLang="ja-JP" sz="2400" b="1" kern="0" dirty="0">
                <a:latin typeface="+mn-ea"/>
                <a:ea typeface="+mn-ea"/>
              </a:rPr>
              <a:t>H12</a:t>
            </a:r>
            <a:r>
              <a:rPr lang="ja-JP" altLang="en-US" sz="2400" b="1" kern="0" dirty="0">
                <a:latin typeface="+mn-ea"/>
                <a:ea typeface="+mn-ea"/>
              </a:rPr>
              <a:t>～　第３次国民健康づくり対策　</a:t>
            </a:r>
            <a:endParaRPr lang="en-US" altLang="ja-JP" sz="2400" b="1" kern="0" dirty="0">
              <a:latin typeface="+mn-ea"/>
              <a:ea typeface="+mn-ea"/>
            </a:endParaRPr>
          </a:p>
          <a:p>
            <a:pPr marL="341313" indent="-341313" eaLnBrk="0" hangingPunct="0">
              <a:spcBef>
                <a:spcPct val="20000"/>
              </a:spcBef>
              <a:defRPr/>
            </a:pPr>
            <a:r>
              <a:rPr lang="ja-JP" altLang="en-US" sz="1400" b="1" kern="0" dirty="0">
                <a:latin typeface="+mn-ea"/>
                <a:ea typeface="ＤＨＰ特太ゴシック体" pitchFamily="2" charset="-128"/>
              </a:rPr>
              <a:t>　</a:t>
            </a:r>
            <a:r>
              <a:rPr lang="ja-JP" altLang="en-US" sz="1400" b="1" kern="0" dirty="0" smtClean="0">
                <a:latin typeface="+mn-ea"/>
                <a:ea typeface="ＤＨＰ特太ゴシック体" pitchFamily="2" charset="-128"/>
              </a:rPr>
              <a:t>　　</a:t>
            </a:r>
            <a:r>
              <a:rPr lang="ja-JP" altLang="en-US" b="1" kern="0" dirty="0" smtClean="0">
                <a:latin typeface="+mn-ea"/>
                <a:ea typeface="ＤＨＰ特太ゴシック体" pitchFamily="2" charset="-128"/>
              </a:rPr>
              <a:t>～２１</a:t>
            </a:r>
            <a:r>
              <a:rPr lang="ja-JP" altLang="en-US" kern="0" dirty="0" smtClean="0">
                <a:latin typeface="+mn-ea"/>
                <a:ea typeface="ＤＨＰ特太ゴシック体" pitchFamily="2" charset="-128"/>
              </a:rPr>
              <a:t>世紀</a:t>
            </a:r>
            <a:r>
              <a:rPr lang="ja-JP" altLang="en-US" kern="0" dirty="0">
                <a:latin typeface="+mn-ea"/>
                <a:ea typeface="ＤＨＰ特太ゴシック体" pitchFamily="2" charset="-128"/>
              </a:rPr>
              <a:t>における国民健康づくり運動（健康日本２１</a:t>
            </a:r>
            <a:r>
              <a:rPr lang="ja-JP" altLang="en-US" kern="0" dirty="0" smtClean="0">
                <a:latin typeface="+mn-ea"/>
                <a:ea typeface="ＤＨＰ特太ゴシック体" pitchFamily="2" charset="-128"/>
              </a:rPr>
              <a:t>）～</a:t>
            </a:r>
            <a:endParaRPr lang="en-US" altLang="ja-JP" b="1" kern="0" dirty="0">
              <a:latin typeface="+mn-ea"/>
              <a:ea typeface="ＤＨＰ特太ゴシック体" pitchFamily="2" charset="-128"/>
            </a:endParaRPr>
          </a:p>
          <a:p>
            <a:pPr marL="341313" indent="-341313" eaLnBrk="0" hangingPunct="0">
              <a:lnSpc>
                <a:spcPts val="1500"/>
              </a:lnSpc>
              <a:spcBef>
                <a:spcPct val="20000"/>
              </a:spcBef>
              <a:defRPr/>
            </a:pPr>
            <a:r>
              <a:rPr lang="ja-JP" altLang="en-US" sz="1600" kern="0" dirty="0">
                <a:latin typeface="+mn-ea"/>
                <a:ea typeface="+mn-ea"/>
              </a:rPr>
              <a:t>　　　　　　</a:t>
            </a:r>
            <a:r>
              <a:rPr lang="ja-JP" altLang="en-US" kern="0" dirty="0">
                <a:latin typeface="+mn-ea"/>
                <a:ea typeface="+mn-ea"/>
              </a:rPr>
              <a:t>   </a:t>
            </a:r>
            <a:r>
              <a:rPr lang="ja-JP" altLang="en-US" b="1" kern="0" dirty="0">
                <a:latin typeface="+mn-ea"/>
                <a:ea typeface="+mn-ea"/>
              </a:rPr>
              <a:t>一次予防重視</a:t>
            </a:r>
            <a:endParaRPr lang="en-US" altLang="ja-JP" b="1" kern="0" dirty="0">
              <a:latin typeface="+mn-ea"/>
              <a:ea typeface="+mn-ea"/>
            </a:endParaRPr>
          </a:p>
          <a:p>
            <a:pPr marL="341313" indent="-341313" eaLnBrk="0" hangingPunct="0">
              <a:lnSpc>
                <a:spcPts val="1500"/>
              </a:lnSpc>
              <a:spcBef>
                <a:spcPct val="20000"/>
              </a:spcBef>
              <a:defRPr/>
            </a:pPr>
            <a:r>
              <a:rPr lang="ja-JP" altLang="en-US" b="1" kern="0" dirty="0">
                <a:latin typeface="+mn-ea"/>
                <a:ea typeface="+mn-ea"/>
              </a:rPr>
              <a:t>　　　　　　　</a:t>
            </a:r>
            <a:r>
              <a:rPr lang="ja-JP" altLang="en-US" b="1" kern="0" dirty="0" smtClean="0">
                <a:latin typeface="+mn-ea"/>
                <a:ea typeface="+mn-ea"/>
              </a:rPr>
              <a:t>健康づくり</a:t>
            </a:r>
            <a:r>
              <a:rPr lang="ja-JP" altLang="en-US" b="1" kern="0" dirty="0">
                <a:latin typeface="+mn-ea"/>
                <a:ea typeface="+mn-ea"/>
              </a:rPr>
              <a:t>支援のための環境整備</a:t>
            </a:r>
            <a:endParaRPr lang="en-US" altLang="ja-JP" b="1" kern="0" dirty="0">
              <a:latin typeface="+mn-ea"/>
              <a:ea typeface="+mn-ea"/>
            </a:endParaRPr>
          </a:p>
          <a:p>
            <a:pPr marL="341313" indent="-341313" eaLnBrk="0" hangingPunct="0">
              <a:lnSpc>
                <a:spcPts val="1500"/>
              </a:lnSpc>
              <a:spcBef>
                <a:spcPct val="20000"/>
              </a:spcBef>
              <a:defRPr/>
            </a:pPr>
            <a:r>
              <a:rPr lang="ja-JP" altLang="en-US" b="1" kern="0" dirty="0">
                <a:latin typeface="+mn-ea"/>
                <a:ea typeface="+mn-ea"/>
              </a:rPr>
              <a:t>　　　　　　　</a:t>
            </a:r>
            <a:r>
              <a:rPr lang="ja-JP" altLang="en-US" b="1" kern="0" dirty="0" smtClean="0">
                <a:latin typeface="+mn-ea"/>
                <a:ea typeface="+mn-ea"/>
              </a:rPr>
              <a:t>目標</a:t>
            </a:r>
            <a:r>
              <a:rPr lang="ja-JP" altLang="en-US" b="1" kern="0" dirty="0">
                <a:latin typeface="+mn-ea"/>
                <a:ea typeface="+mn-ea"/>
              </a:rPr>
              <a:t>等の設定と評価</a:t>
            </a:r>
            <a:endParaRPr lang="en-US" altLang="ja-JP" b="1" kern="0" dirty="0">
              <a:latin typeface="+mn-ea"/>
              <a:ea typeface="+mn-ea"/>
            </a:endParaRPr>
          </a:p>
          <a:p>
            <a:pPr marL="341313" indent="-341313" eaLnBrk="0" hangingPunct="0">
              <a:lnSpc>
                <a:spcPts val="1500"/>
              </a:lnSpc>
              <a:spcBef>
                <a:spcPct val="20000"/>
              </a:spcBef>
              <a:defRPr/>
            </a:pPr>
            <a:r>
              <a:rPr lang="ja-JP" altLang="en-US" b="1" kern="0" dirty="0">
                <a:latin typeface="+mn-ea"/>
                <a:ea typeface="+mn-ea"/>
              </a:rPr>
              <a:t>　　　　　　　</a:t>
            </a:r>
            <a:r>
              <a:rPr lang="ja-JP" altLang="en-US" b="1" kern="0" dirty="0" smtClean="0">
                <a:latin typeface="+mn-ea"/>
                <a:ea typeface="+mn-ea"/>
              </a:rPr>
              <a:t>多様</a:t>
            </a:r>
            <a:r>
              <a:rPr lang="ja-JP" altLang="en-US" b="1" kern="0" dirty="0">
                <a:latin typeface="+mn-ea"/>
                <a:ea typeface="+mn-ea"/>
              </a:rPr>
              <a:t>な実施主体による連携のとれた</a:t>
            </a:r>
            <a:r>
              <a:rPr lang="ja-JP" altLang="en-US" b="1" kern="0" dirty="0" smtClean="0">
                <a:latin typeface="+mn-ea"/>
                <a:ea typeface="+mn-ea"/>
              </a:rPr>
              <a:t>効果的</a:t>
            </a:r>
            <a:r>
              <a:rPr lang="ja-JP" altLang="en-US" b="1" kern="0" dirty="0">
                <a:latin typeface="+mn-ea"/>
                <a:ea typeface="+mn-ea"/>
              </a:rPr>
              <a:t>な運動</a:t>
            </a:r>
            <a:r>
              <a:rPr lang="ja-JP" altLang="en-US" b="1" kern="0" dirty="0" smtClean="0">
                <a:latin typeface="+mn-ea"/>
                <a:ea typeface="+mn-ea"/>
              </a:rPr>
              <a:t>の推進</a:t>
            </a:r>
            <a:endParaRPr lang="en-US" altLang="ja-JP" b="1" kern="0" dirty="0">
              <a:latin typeface="+mn-ea"/>
              <a:ea typeface="+mn-ea"/>
            </a:endParaRPr>
          </a:p>
          <a:p>
            <a:pPr marL="341313" indent="-341313" eaLnBrk="0" hangingPunct="0">
              <a:spcBef>
                <a:spcPct val="20000"/>
              </a:spcBef>
              <a:defRPr/>
            </a:pPr>
            <a:endParaRPr lang="en-US" altLang="ja-JP" sz="1600" kern="0" dirty="0">
              <a:latin typeface="+mn-ea"/>
              <a:ea typeface="+mn-ea"/>
            </a:endParaRPr>
          </a:p>
        </p:txBody>
      </p:sp>
      <p:sp>
        <p:nvSpPr>
          <p:cNvPr id="13" name="コンテンツ プレースホルダ 2"/>
          <p:cNvSpPr txBox="1">
            <a:spLocks/>
          </p:cNvSpPr>
          <p:nvPr/>
        </p:nvSpPr>
        <p:spPr bwMode="auto">
          <a:xfrm>
            <a:off x="1223267" y="2465512"/>
            <a:ext cx="5473477" cy="1368152"/>
          </a:xfrm>
          <a:prstGeom prst="rect">
            <a:avLst/>
          </a:prstGeom>
          <a:noFill/>
          <a:ln w="12700">
            <a:solidFill>
              <a:schemeClr val="tx1"/>
            </a:solidFill>
            <a:prstDash val="dash"/>
            <a:miter lim="800000"/>
            <a:headEnd/>
            <a:tailEnd/>
          </a:ln>
        </p:spPr>
        <p:txBody>
          <a:bodyPr lIns="91405" tIns="45702" rIns="91405" bIns="45702"/>
          <a:lstStyle/>
          <a:p>
            <a:pPr marL="341313" indent="-341313" eaLnBrk="0" hangingPunct="0">
              <a:spcBef>
                <a:spcPct val="20000"/>
              </a:spcBef>
              <a:defRPr/>
            </a:pPr>
            <a:r>
              <a:rPr lang="en-US" altLang="ja-JP" sz="2400" b="1" kern="0" dirty="0">
                <a:latin typeface="+mn-ea"/>
                <a:ea typeface="+mn-ea"/>
              </a:rPr>
              <a:t>S63</a:t>
            </a:r>
            <a:r>
              <a:rPr lang="ja-JP" altLang="en-US" sz="2400" b="1" kern="0" dirty="0">
                <a:latin typeface="+mn-ea"/>
                <a:ea typeface="+mn-ea"/>
              </a:rPr>
              <a:t>～　第２次国民健康づくり対策</a:t>
            </a:r>
            <a:r>
              <a:rPr lang="ja-JP" altLang="en-US" b="1" kern="0" dirty="0">
                <a:latin typeface="+mn-ea"/>
                <a:ea typeface="+mn-ea"/>
              </a:rPr>
              <a:t>　</a:t>
            </a:r>
            <a:endParaRPr lang="en-US" altLang="ja-JP" b="1" kern="0" dirty="0">
              <a:latin typeface="+mn-ea"/>
              <a:ea typeface="+mn-ea"/>
            </a:endParaRPr>
          </a:p>
          <a:p>
            <a:pPr marL="341313" indent="-341313" algn="ctr" eaLnBrk="0" hangingPunct="0">
              <a:spcBef>
                <a:spcPct val="20000"/>
              </a:spcBef>
              <a:defRPr/>
            </a:pPr>
            <a:r>
              <a:rPr lang="ja-JP" altLang="en-US" sz="2000" b="1" kern="0" dirty="0">
                <a:latin typeface="+mn-ea"/>
                <a:ea typeface="+mn-ea"/>
              </a:rPr>
              <a:t>　～</a:t>
            </a:r>
            <a:r>
              <a:rPr lang="ja-JP" altLang="en-US" sz="2000" kern="0" dirty="0">
                <a:latin typeface="+mn-ea"/>
                <a:ea typeface="ＤＨＰ特太ゴシック体" pitchFamily="2" charset="-128"/>
              </a:rPr>
              <a:t>アクティブ８０ヘルスプラン</a:t>
            </a:r>
            <a:r>
              <a:rPr lang="ja-JP" altLang="en-US" sz="2000" b="1" kern="0" dirty="0">
                <a:latin typeface="+mn-ea"/>
                <a:ea typeface="+mn-ea"/>
              </a:rPr>
              <a:t>～</a:t>
            </a:r>
            <a:endParaRPr lang="en-US" altLang="ja-JP" sz="2000" b="1" kern="0" dirty="0">
              <a:latin typeface="+mn-ea"/>
              <a:ea typeface="+mn-ea"/>
            </a:endParaRPr>
          </a:p>
          <a:p>
            <a:pPr marL="341313" indent="-341313" eaLnBrk="0" hangingPunct="0">
              <a:lnSpc>
                <a:spcPts val="1800"/>
              </a:lnSpc>
              <a:spcBef>
                <a:spcPct val="20000"/>
              </a:spcBef>
              <a:defRPr/>
            </a:pPr>
            <a:r>
              <a:rPr lang="ja-JP" altLang="en-US" sz="1600" kern="0" dirty="0">
                <a:latin typeface="+mn-ea"/>
                <a:ea typeface="+mn-ea"/>
              </a:rPr>
              <a:t>　　　　　 </a:t>
            </a:r>
            <a:r>
              <a:rPr lang="ja-JP" altLang="en-US" sz="1600" kern="0" dirty="0" smtClean="0">
                <a:latin typeface="+mn-ea"/>
                <a:ea typeface="+mn-ea"/>
              </a:rPr>
              <a:t>　</a:t>
            </a:r>
            <a:r>
              <a:rPr lang="ja-JP" altLang="en-US" sz="1600" b="1" kern="0" dirty="0">
                <a:latin typeface="+mn-ea"/>
                <a:ea typeface="+mn-ea"/>
              </a:rPr>
              <a:t>　</a:t>
            </a:r>
            <a:r>
              <a:rPr lang="ja-JP" altLang="en-US" b="1" kern="0" dirty="0">
                <a:latin typeface="+mn-ea"/>
                <a:ea typeface="+mn-ea"/>
              </a:rPr>
              <a:t>運動習慣の普及に重点をおいた対策</a:t>
            </a:r>
            <a:endParaRPr lang="en-US" altLang="ja-JP" b="1" kern="0" dirty="0">
              <a:latin typeface="+mn-ea"/>
              <a:ea typeface="+mn-ea"/>
            </a:endParaRPr>
          </a:p>
          <a:p>
            <a:pPr marL="341313" indent="-341313" eaLnBrk="0" hangingPunct="0">
              <a:lnSpc>
                <a:spcPts val="1800"/>
              </a:lnSpc>
              <a:spcBef>
                <a:spcPct val="20000"/>
              </a:spcBef>
              <a:defRPr/>
            </a:pPr>
            <a:r>
              <a:rPr lang="ja-JP" altLang="en-US" b="1" kern="0" dirty="0">
                <a:latin typeface="+mn-ea"/>
                <a:ea typeface="+mn-ea"/>
              </a:rPr>
              <a:t>　　　</a:t>
            </a:r>
            <a:r>
              <a:rPr lang="ja-JP" altLang="en-US" b="1" kern="0" dirty="0" smtClean="0">
                <a:latin typeface="+mn-ea"/>
                <a:ea typeface="+mn-ea"/>
              </a:rPr>
              <a:t>　</a:t>
            </a:r>
            <a:r>
              <a:rPr lang="ja-JP" altLang="en-US" b="1" kern="0" dirty="0">
                <a:latin typeface="+mn-ea"/>
                <a:ea typeface="+mn-ea"/>
              </a:rPr>
              <a:t>　　（運動指針の策定、健康増進施設の推進等）</a:t>
            </a:r>
            <a:endParaRPr lang="en-US" altLang="ja-JP" b="1" kern="0" dirty="0">
              <a:latin typeface="+mn-ea"/>
              <a:ea typeface="+mn-ea"/>
            </a:endParaRPr>
          </a:p>
          <a:p>
            <a:pPr marL="341313" indent="-341313" eaLnBrk="0" hangingPunct="0">
              <a:spcBef>
                <a:spcPct val="20000"/>
              </a:spcBef>
              <a:defRPr/>
            </a:pPr>
            <a:endParaRPr lang="en-US" altLang="ja-JP" sz="1600" kern="0" dirty="0">
              <a:latin typeface="+mn-ea"/>
              <a:ea typeface="+mn-ea"/>
            </a:endParaRPr>
          </a:p>
        </p:txBody>
      </p:sp>
      <p:sp>
        <p:nvSpPr>
          <p:cNvPr id="18" name="四角形吹き出し 17"/>
          <p:cNvSpPr/>
          <p:nvPr/>
        </p:nvSpPr>
        <p:spPr>
          <a:xfrm>
            <a:off x="6660232" y="2753890"/>
            <a:ext cx="2160240" cy="1440160"/>
          </a:xfrm>
          <a:prstGeom prst="wedgeRectCallout">
            <a:avLst>
              <a:gd name="adj1" fmla="val -42304"/>
              <a:gd name="adj2" fmla="val 62500"/>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3" name="直線矢印コネクタ 2"/>
          <p:cNvCxnSpPr/>
          <p:nvPr/>
        </p:nvCxnSpPr>
        <p:spPr>
          <a:xfrm flipH="1">
            <a:off x="897830" y="1169144"/>
            <a:ext cx="19050" cy="560863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 name="直線コネクタ 3"/>
          <p:cNvCxnSpPr/>
          <p:nvPr/>
        </p:nvCxnSpPr>
        <p:spPr>
          <a:xfrm>
            <a:off x="826392" y="1313606"/>
            <a:ext cx="28892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p:nvCxnSpPr>
        <p:spPr>
          <a:xfrm>
            <a:off x="826392" y="2609006"/>
            <a:ext cx="28892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826392" y="3905994"/>
            <a:ext cx="28892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826392" y="5993556"/>
            <a:ext cx="28892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0" y="1097360"/>
            <a:ext cx="827584" cy="707886"/>
          </a:xfrm>
          <a:prstGeom prst="rect">
            <a:avLst/>
          </a:prstGeom>
          <a:noFill/>
        </p:spPr>
        <p:txBody>
          <a:bodyPr wrap="square">
            <a:spAutoFit/>
          </a:bodyPr>
          <a:lstStyle/>
          <a:p>
            <a:pPr>
              <a:defRPr/>
            </a:pPr>
            <a:r>
              <a:rPr lang="en-US" altLang="ja-JP" sz="2400" dirty="0">
                <a:latin typeface="+mn-ea"/>
                <a:ea typeface="+mn-ea"/>
              </a:rPr>
              <a:t>1978</a:t>
            </a:r>
          </a:p>
          <a:p>
            <a:pPr>
              <a:defRPr/>
            </a:pPr>
            <a:endParaRPr lang="ja-JP" altLang="en-US" sz="1600" dirty="0">
              <a:latin typeface="+mn-ea"/>
              <a:ea typeface="+mn-ea"/>
            </a:endParaRPr>
          </a:p>
        </p:txBody>
      </p:sp>
      <p:sp>
        <p:nvSpPr>
          <p:cNvPr id="9" name="テキスト ボックス 8"/>
          <p:cNvSpPr txBox="1"/>
          <p:nvPr/>
        </p:nvSpPr>
        <p:spPr>
          <a:xfrm>
            <a:off x="0" y="2393504"/>
            <a:ext cx="827584" cy="461665"/>
          </a:xfrm>
          <a:prstGeom prst="rect">
            <a:avLst/>
          </a:prstGeom>
          <a:noFill/>
        </p:spPr>
        <p:txBody>
          <a:bodyPr wrap="square">
            <a:spAutoFit/>
          </a:bodyPr>
          <a:lstStyle/>
          <a:p>
            <a:pPr>
              <a:defRPr/>
            </a:pPr>
            <a:r>
              <a:rPr lang="en-US" altLang="ja-JP" sz="2400" dirty="0">
                <a:latin typeface="+mn-ea"/>
                <a:ea typeface="+mn-ea"/>
              </a:rPr>
              <a:t>1988</a:t>
            </a:r>
            <a:endParaRPr lang="ja-JP" altLang="en-US" sz="2400" dirty="0">
              <a:latin typeface="+mn-ea"/>
              <a:ea typeface="+mn-ea"/>
            </a:endParaRPr>
          </a:p>
        </p:txBody>
      </p:sp>
      <p:sp>
        <p:nvSpPr>
          <p:cNvPr id="10" name="テキスト ボックス 9"/>
          <p:cNvSpPr txBox="1"/>
          <p:nvPr/>
        </p:nvSpPr>
        <p:spPr>
          <a:xfrm>
            <a:off x="72008" y="3689648"/>
            <a:ext cx="902445" cy="461665"/>
          </a:xfrm>
          <a:prstGeom prst="rect">
            <a:avLst/>
          </a:prstGeom>
          <a:noFill/>
        </p:spPr>
        <p:txBody>
          <a:bodyPr wrap="square">
            <a:spAutoFit/>
          </a:bodyPr>
          <a:lstStyle/>
          <a:p>
            <a:pPr>
              <a:defRPr/>
            </a:pPr>
            <a:r>
              <a:rPr lang="en-US" altLang="ja-JP" sz="2400" dirty="0">
                <a:latin typeface="+mn-ea"/>
                <a:ea typeface="+mn-ea"/>
              </a:rPr>
              <a:t>2000</a:t>
            </a:r>
            <a:endParaRPr lang="ja-JP" altLang="en-US" sz="2400" dirty="0">
              <a:latin typeface="+mn-ea"/>
              <a:ea typeface="+mn-ea"/>
            </a:endParaRPr>
          </a:p>
        </p:txBody>
      </p:sp>
      <p:sp>
        <p:nvSpPr>
          <p:cNvPr id="11" name="テキスト ボックス 10"/>
          <p:cNvSpPr txBox="1"/>
          <p:nvPr/>
        </p:nvSpPr>
        <p:spPr>
          <a:xfrm>
            <a:off x="72008" y="5777880"/>
            <a:ext cx="810517" cy="461665"/>
          </a:xfrm>
          <a:prstGeom prst="rect">
            <a:avLst/>
          </a:prstGeom>
          <a:noFill/>
        </p:spPr>
        <p:txBody>
          <a:bodyPr wrap="square">
            <a:spAutoFit/>
          </a:bodyPr>
          <a:lstStyle/>
          <a:p>
            <a:pPr>
              <a:defRPr/>
            </a:pPr>
            <a:r>
              <a:rPr lang="en-US" altLang="ja-JP" sz="2400" dirty="0">
                <a:latin typeface="+mn-ea"/>
                <a:ea typeface="+mn-ea"/>
              </a:rPr>
              <a:t>2013</a:t>
            </a:r>
            <a:endParaRPr lang="ja-JP" altLang="en-US" sz="2400" dirty="0">
              <a:latin typeface="+mn-ea"/>
              <a:ea typeface="+mn-ea"/>
            </a:endParaRPr>
          </a:p>
        </p:txBody>
      </p:sp>
      <p:sp>
        <p:nvSpPr>
          <p:cNvPr id="12" name="コンテンツ プレースホルダ 2"/>
          <p:cNvSpPr txBox="1">
            <a:spLocks/>
          </p:cNvSpPr>
          <p:nvPr/>
        </p:nvSpPr>
        <p:spPr bwMode="auto">
          <a:xfrm>
            <a:off x="1223267" y="1097706"/>
            <a:ext cx="5473478" cy="1295798"/>
          </a:xfrm>
          <a:prstGeom prst="rect">
            <a:avLst/>
          </a:prstGeom>
          <a:noFill/>
          <a:ln w="12700">
            <a:solidFill>
              <a:schemeClr val="tx1"/>
            </a:solidFill>
            <a:prstDash val="dash"/>
            <a:miter lim="800000"/>
            <a:headEnd/>
            <a:tailEnd/>
          </a:ln>
        </p:spPr>
        <p:txBody>
          <a:bodyPr lIns="91405" tIns="45702" rIns="91405" bIns="45702"/>
          <a:lstStyle/>
          <a:p>
            <a:pPr marL="341313" indent="-341313" eaLnBrk="0" hangingPunct="0">
              <a:spcBef>
                <a:spcPct val="20000"/>
              </a:spcBef>
              <a:defRPr/>
            </a:pPr>
            <a:r>
              <a:rPr lang="en-US" altLang="ja-JP" sz="2400" b="1" kern="0" dirty="0">
                <a:latin typeface="+mn-ea"/>
                <a:ea typeface="+mn-ea"/>
              </a:rPr>
              <a:t>S53</a:t>
            </a:r>
            <a:r>
              <a:rPr lang="ja-JP" altLang="en-US" sz="2400" b="1" kern="0" dirty="0">
                <a:latin typeface="+mn-ea"/>
                <a:ea typeface="+mn-ea"/>
              </a:rPr>
              <a:t>～　第１次国民健康づくり</a:t>
            </a:r>
            <a:r>
              <a:rPr lang="ja-JP" altLang="en-US" sz="2400" b="1" kern="0" dirty="0" smtClean="0">
                <a:latin typeface="+mn-ea"/>
                <a:ea typeface="+mn-ea"/>
              </a:rPr>
              <a:t>対策</a:t>
            </a:r>
            <a:endParaRPr lang="en-US" altLang="ja-JP" sz="500" b="1" kern="0" dirty="0">
              <a:latin typeface="+mn-ea"/>
              <a:ea typeface="+mn-ea"/>
            </a:endParaRPr>
          </a:p>
          <a:p>
            <a:pPr marL="341313" indent="-341313" eaLnBrk="0" hangingPunct="0">
              <a:lnSpc>
                <a:spcPts val="1600"/>
              </a:lnSpc>
              <a:spcBef>
                <a:spcPct val="20000"/>
              </a:spcBef>
              <a:defRPr/>
            </a:pPr>
            <a:r>
              <a:rPr lang="ja-JP" altLang="en-US" sz="1600" kern="0" dirty="0">
                <a:latin typeface="+mn-ea"/>
                <a:ea typeface="+mn-ea"/>
              </a:rPr>
              <a:t>　　　　　 　</a:t>
            </a:r>
            <a:r>
              <a:rPr lang="ja-JP" altLang="en-US" sz="2000" kern="0" dirty="0">
                <a:latin typeface="+mn-ea"/>
                <a:ea typeface="+mn-ea"/>
              </a:rPr>
              <a:t> </a:t>
            </a:r>
            <a:r>
              <a:rPr lang="ja-JP" altLang="en-US" sz="2000" kern="0" dirty="0" smtClean="0">
                <a:latin typeface="+mn-ea"/>
                <a:ea typeface="+mn-ea"/>
              </a:rPr>
              <a:t>　</a:t>
            </a:r>
            <a:r>
              <a:rPr lang="ja-JP" altLang="en-US" sz="2000" b="1" kern="0" dirty="0" smtClean="0">
                <a:latin typeface="+mn-ea"/>
                <a:ea typeface="+mn-ea"/>
              </a:rPr>
              <a:t>健康診査</a:t>
            </a:r>
            <a:r>
              <a:rPr lang="ja-JP" altLang="en-US" sz="2000" b="1" kern="0" dirty="0">
                <a:latin typeface="+mn-ea"/>
                <a:ea typeface="+mn-ea"/>
              </a:rPr>
              <a:t>の充実</a:t>
            </a:r>
            <a:endParaRPr lang="en-US" altLang="ja-JP" sz="2000" b="1" kern="0" dirty="0">
              <a:latin typeface="+mn-ea"/>
              <a:ea typeface="+mn-ea"/>
            </a:endParaRPr>
          </a:p>
          <a:p>
            <a:pPr marL="341313" indent="-341313" eaLnBrk="0" hangingPunct="0">
              <a:lnSpc>
                <a:spcPts val="1600"/>
              </a:lnSpc>
              <a:spcBef>
                <a:spcPct val="20000"/>
              </a:spcBef>
              <a:defRPr/>
            </a:pPr>
            <a:r>
              <a:rPr lang="ja-JP" altLang="en-US" sz="2000" b="1" kern="0" dirty="0">
                <a:latin typeface="+mn-ea"/>
              </a:rPr>
              <a:t>　　　　　 </a:t>
            </a:r>
            <a:r>
              <a:rPr lang="ja-JP" altLang="en-US" sz="2000" b="1" kern="0" dirty="0" smtClean="0">
                <a:latin typeface="+mn-ea"/>
              </a:rPr>
              <a:t>　</a:t>
            </a:r>
            <a:r>
              <a:rPr lang="ja-JP" altLang="en-US" sz="2000" b="1" kern="0" dirty="0" smtClean="0">
                <a:latin typeface="+mn-ea"/>
                <a:ea typeface="+mn-ea"/>
              </a:rPr>
              <a:t>市町村</a:t>
            </a:r>
            <a:r>
              <a:rPr lang="ja-JP" altLang="en-US" sz="2000" b="1" kern="0" dirty="0">
                <a:latin typeface="+mn-ea"/>
                <a:ea typeface="+mn-ea"/>
              </a:rPr>
              <a:t>保健センター等の整備</a:t>
            </a:r>
            <a:endParaRPr lang="en-US" altLang="ja-JP" sz="2000" b="1" kern="0" dirty="0">
              <a:latin typeface="+mn-ea"/>
              <a:ea typeface="+mn-ea"/>
            </a:endParaRPr>
          </a:p>
          <a:p>
            <a:pPr marL="341313" indent="-341313" eaLnBrk="0" hangingPunct="0">
              <a:lnSpc>
                <a:spcPts val="1600"/>
              </a:lnSpc>
              <a:spcBef>
                <a:spcPct val="20000"/>
              </a:spcBef>
              <a:defRPr/>
            </a:pPr>
            <a:r>
              <a:rPr lang="ja-JP" altLang="en-US" sz="2000" b="1" kern="0" dirty="0">
                <a:latin typeface="+mn-ea"/>
                <a:ea typeface="+mn-ea"/>
              </a:rPr>
              <a:t>　　　　　　</a:t>
            </a:r>
            <a:r>
              <a:rPr lang="ja-JP" altLang="en-US" sz="2000" b="1" kern="0" dirty="0" smtClean="0">
                <a:latin typeface="+mn-ea"/>
                <a:ea typeface="+mn-ea"/>
              </a:rPr>
              <a:t> </a:t>
            </a:r>
            <a:r>
              <a:rPr lang="ja-JP" altLang="en-US" sz="2000" b="1" kern="0" dirty="0">
                <a:latin typeface="+mn-ea"/>
                <a:ea typeface="+mn-ea"/>
              </a:rPr>
              <a:t>保健師、栄養士等マンパワーの確保</a:t>
            </a:r>
            <a:endParaRPr lang="en-US" altLang="ja-JP" sz="2000" b="1" kern="0" dirty="0">
              <a:latin typeface="+mn-ea"/>
              <a:ea typeface="+mn-ea"/>
            </a:endParaRPr>
          </a:p>
          <a:p>
            <a:pPr marL="341313" indent="-341313" eaLnBrk="0" hangingPunct="0">
              <a:spcBef>
                <a:spcPct val="20000"/>
              </a:spcBef>
              <a:defRPr/>
            </a:pPr>
            <a:endParaRPr lang="en-US" altLang="ja-JP" sz="1600" kern="0" dirty="0">
              <a:latin typeface="+mn-ea"/>
              <a:ea typeface="+mn-ea"/>
            </a:endParaRPr>
          </a:p>
        </p:txBody>
      </p:sp>
      <p:sp>
        <p:nvSpPr>
          <p:cNvPr id="15" name="テキスト ボックス 14"/>
          <p:cNvSpPr txBox="1"/>
          <p:nvPr/>
        </p:nvSpPr>
        <p:spPr>
          <a:xfrm>
            <a:off x="6732240" y="2753890"/>
            <a:ext cx="2195736" cy="1457698"/>
          </a:xfrm>
          <a:prstGeom prst="rect">
            <a:avLst/>
          </a:prstGeom>
          <a:noFill/>
        </p:spPr>
        <p:txBody>
          <a:bodyPr wrap="square" lIns="36000" tIns="36000" rIns="36000" bIns="36000">
            <a:spAutoFit/>
          </a:bodyPr>
          <a:lstStyle/>
          <a:p>
            <a:pPr>
              <a:lnSpc>
                <a:spcPts val="1800"/>
              </a:lnSpc>
              <a:defRPr/>
            </a:pPr>
            <a:r>
              <a:rPr lang="en-US" altLang="ja-JP" b="1" dirty="0" smtClean="0">
                <a:latin typeface="+mn-ea"/>
              </a:rPr>
              <a:t>H</a:t>
            </a:r>
            <a:r>
              <a:rPr lang="ja-JP" altLang="en-US" b="1" dirty="0" smtClean="0">
                <a:latin typeface="+mn-ea"/>
              </a:rPr>
              <a:t>１５</a:t>
            </a:r>
            <a:r>
              <a:rPr lang="ja-JP" altLang="en-US" b="1" dirty="0">
                <a:latin typeface="+mn-ea"/>
              </a:rPr>
              <a:t>　健康増進法の施行</a:t>
            </a:r>
            <a:endParaRPr lang="en-US" altLang="ja-JP" b="1" dirty="0">
              <a:latin typeface="+mn-ea"/>
            </a:endParaRPr>
          </a:p>
          <a:p>
            <a:pPr>
              <a:lnSpc>
                <a:spcPts val="1800"/>
              </a:lnSpc>
              <a:defRPr/>
            </a:pPr>
            <a:r>
              <a:rPr lang="en-US" altLang="ja-JP" b="1" dirty="0" smtClean="0">
                <a:latin typeface="+mn-ea"/>
              </a:rPr>
              <a:t>H18</a:t>
            </a:r>
            <a:r>
              <a:rPr lang="ja-JP" altLang="en-US" b="1" dirty="0">
                <a:latin typeface="+mn-ea"/>
              </a:rPr>
              <a:t>　医療制度改革関連法の成立</a:t>
            </a:r>
            <a:endParaRPr lang="en-US" altLang="ja-JP" b="1" dirty="0">
              <a:latin typeface="+mn-ea"/>
            </a:endParaRPr>
          </a:p>
          <a:p>
            <a:pPr>
              <a:lnSpc>
                <a:spcPts val="1800"/>
              </a:lnSpc>
              <a:defRPr/>
            </a:pPr>
            <a:r>
              <a:rPr lang="en-US" altLang="ja-JP" b="1" dirty="0" smtClean="0">
                <a:latin typeface="+mn-ea"/>
              </a:rPr>
              <a:t>H20</a:t>
            </a:r>
            <a:r>
              <a:rPr lang="ja-JP" altLang="en-US" b="1" dirty="0">
                <a:latin typeface="+mn-ea"/>
              </a:rPr>
              <a:t>　特定健康診査・特定保健</a:t>
            </a:r>
            <a:r>
              <a:rPr lang="ja-JP" altLang="en-US" b="1" dirty="0" smtClean="0">
                <a:latin typeface="+mn-ea"/>
              </a:rPr>
              <a:t>指導開始</a:t>
            </a:r>
            <a:r>
              <a:rPr lang="en-US" altLang="ja-JP" b="1" dirty="0" smtClean="0">
                <a:latin typeface="+mn-ea"/>
              </a:rPr>
              <a:t>         </a:t>
            </a:r>
            <a:endParaRPr lang="ja-JP" altLang="en-US" b="1" dirty="0">
              <a:latin typeface="+mn-ea"/>
            </a:endParaRPr>
          </a:p>
        </p:txBody>
      </p:sp>
      <p:sp>
        <p:nvSpPr>
          <p:cNvPr id="16" name="コンテンツ プレースホルダ 2"/>
          <p:cNvSpPr txBox="1">
            <a:spLocks/>
          </p:cNvSpPr>
          <p:nvPr/>
        </p:nvSpPr>
        <p:spPr bwMode="auto">
          <a:xfrm>
            <a:off x="1231204" y="5777656"/>
            <a:ext cx="5249516" cy="1008336"/>
          </a:xfrm>
          <a:prstGeom prst="rect">
            <a:avLst/>
          </a:prstGeom>
          <a:noFill/>
          <a:ln w="12700">
            <a:solidFill>
              <a:schemeClr val="tx1"/>
            </a:solidFill>
            <a:prstDash val="dash"/>
            <a:miter lim="800000"/>
            <a:headEnd/>
            <a:tailEnd/>
          </a:ln>
        </p:spPr>
        <p:txBody>
          <a:bodyPr lIns="91405" tIns="45702" rIns="91405" bIns="45702"/>
          <a:lstStyle/>
          <a:p>
            <a:pPr marL="341313" indent="-341313" eaLnBrk="0" hangingPunct="0">
              <a:spcBef>
                <a:spcPct val="20000"/>
              </a:spcBef>
              <a:defRPr/>
            </a:pPr>
            <a:r>
              <a:rPr lang="en-US" altLang="ja-JP" sz="2400" b="1" kern="0" dirty="0">
                <a:latin typeface="+mn-ea"/>
                <a:ea typeface="+mn-ea"/>
              </a:rPr>
              <a:t>H25</a:t>
            </a:r>
            <a:r>
              <a:rPr lang="ja-JP" altLang="en-US" sz="2400" b="1" kern="0" dirty="0">
                <a:latin typeface="+mn-ea"/>
                <a:ea typeface="+mn-ea"/>
              </a:rPr>
              <a:t>～　</a:t>
            </a:r>
            <a:r>
              <a:rPr lang="ja-JP" altLang="en-US" sz="2400" b="1" u="sng" kern="0" dirty="0">
                <a:solidFill>
                  <a:srgbClr val="FF0000"/>
                </a:solidFill>
                <a:latin typeface="+mn-ea"/>
                <a:ea typeface="+mn-ea"/>
              </a:rPr>
              <a:t>第４次国民健康づくり対策</a:t>
            </a:r>
            <a:endParaRPr lang="en-US" altLang="ja-JP" sz="2400" b="1" u="sng" kern="0" dirty="0">
              <a:solidFill>
                <a:srgbClr val="FF0000"/>
              </a:solidFill>
              <a:latin typeface="+mn-ea"/>
              <a:ea typeface="+mn-ea"/>
            </a:endParaRPr>
          </a:p>
          <a:p>
            <a:pPr marL="341313" indent="-341313" eaLnBrk="0" hangingPunct="0">
              <a:spcBef>
                <a:spcPct val="20000"/>
              </a:spcBef>
              <a:defRPr/>
            </a:pPr>
            <a:r>
              <a:rPr lang="ja-JP" altLang="en-US" sz="2000" b="1" kern="0" dirty="0">
                <a:solidFill>
                  <a:srgbClr val="FF0000"/>
                </a:solidFill>
                <a:latin typeface="+mn-ea"/>
                <a:ea typeface="+mn-ea"/>
              </a:rPr>
              <a:t>　　　　</a:t>
            </a:r>
            <a:r>
              <a:rPr lang="ja-JP" altLang="en-US" sz="2000" b="1" kern="0" dirty="0" smtClean="0">
                <a:solidFill>
                  <a:srgbClr val="FF0000"/>
                </a:solidFill>
                <a:latin typeface="+mn-ea"/>
                <a:ea typeface="+mn-ea"/>
              </a:rPr>
              <a:t>　　</a:t>
            </a:r>
            <a:r>
              <a:rPr lang="ja-JP" altLang="en-US" sz="2000" b="1" kern="0" dirty="0" smtClean="0">
                <a:solidFill>
                  <a:srgbClr val="FF0000"/>
                </a:solidFill>
                <a:latin typeface="+mn-ea"/>
                <a:ea typeface="ＭＳ Ｐゴシック" charset="-128"/>
              </a:rPr>
              <a:t>～健康</a:t>
            </a:r>
            <a:r>
              <a:rPr lang="ja-JP" altLang="en-US" sz="2000" b="1" kern="0" dirty="0">
                <a:solidFill>
                  <a:srgbClr val="FF0000"/>
                </a:solidFill>
                <a:latin typeface="+mn-ea"/>
                <a:ea typeface="ＭＳ Ｐゴシック" charset="-128"/>
              </a:rPr>
              <a:t>日本２１（第２次</a:t>
            </a:r>
            <a:r>
              <a:rPr lang="ja-JP" altLang="en-US" sz="2000" b="1" kern="0" dirty="0" smtClean="0">
                <a:solidFill>
                  <a:srgbClr val="FF0000"/>
                </a:solidFill>
                <a:latin typeface="+mn-ea"/>
                <a:ea typeface="ＭＳ Ｐゴシック" charset="-128"/>
              </a:rPr>
              <a:t>）～</a:t>
            </a:r>
            <a:endParaRPr lang="en-US" altLang="ja-JP" sz="2000" b="1" kern="0" dirty="0">
              <a:solidFill>
                <a:srgbClr val="FF0000"/>
              </a:solidFill>
              <a:latin typeface="+mn-ea"/>
              <a:ea typeface="ＭＳ Ｐゴシック" charset="-128"/>
            </a:endParaRPr>
          </a:p>
          <a:p>
            <a:pPr marL="341313" indent="-341313" eaLnBrk="0" hangingPunct="0">
              <a:spcBef>
                <a:spcPct val="20000"/>
              </a:spcBef>
              <a:defRPr/>
            </a:pPr>
            <a:r>
              <a:rPr lang="ja-JP" altLang="en-US" sz="1200" b="1" kern="0" dirty="0">
                <a:latin typeface="+mn-ea"/>
                <a:ea typeface="+mn-ea"/>
              </a:rPr>
              <a:t>　</a:t>
            </a:r>
            <a:endParaRPr lang="en-US" altLang="ja-JP" sz="1200" b="1" kern="0" dirty="0">
              <a:latin typeface="+mn-ea"/>
              <a:ea typeface="+mn-ea"/>
            </a:endParaRPr>
          </a:p>
          <a:p>
            <a:pPr marL="341313" indent="-341313" eaLnBrk="0" hangingPunct="0">
              <a:spcBef>
                <a:spcPct val="20000"/>
              </a:spcBef>
              <a:defRPr/>
            </a:pPr>
            <a:r>
              <a:rPr lang="ja-JP" altLang="en-US" b="1" kern="0" dirty="0">
                <a:latin typeface="+mn-ea"/>
                <a:ea typeface="+mn-ea"/>
              </a:rPr>
              <a:t>　　　　　　　　　　　　　　　</a:t>
            </a:r>
            <a:endParaRPr lang="en-US" altLang="ja-JP" sz="1600" kern="0" dirty="0">
              <a:latin typeface="+mn-ea"/>
              <a:ea typeface="+mn-ea"/>
            </a:endParaRPr>
          </a:p>
        </p:txBody>
      </p:sp>
      <p:sp>
        <p:nvSpPr>
          <p:cNvPr id="17" name="正方形/長方形 16"/>
          <p:cNvSpPr/>
          <p:nvPr/>
        </p:nvSpPr>
        <p:spPr>
          <a:xfrm>
            <a:off x="1008112" y="6713984"/>
            <a:ext cx="6048672"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 name="正方形/長方形 18"/>
          <p:cNvSpPr/>
          <p:nvPr/>
        </p:nvSpPr>
        <p:spPr>
          <a:xfrm>
            <a:off x="467544" y="188640"/>
            <a:ext cx="8280920" cy="720080"/>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a:r>
              <a:rPr lang="ja-JP" altLang="en-US" sz="4000" dirty="0" smtClean="0"/>
              <a:t>健康づくり対策の流れ</a:t>
            </a:r>
            <a:endParaRPr lang="ja-JP" altLang="en-US" sz="4000" dirty="0"/>
          </a:p>
        </p:txBody>
      </p:sp>
    </p:spTree>
    <p:extLst>
      <p:ext uri="{BB962C8B-B14F-4D97-AF65-F5344CB8AC3E}">
        <p14:creationId xmlns:p14="http://schemas.microsoft.com/office/powerpoint/2010/main" val="24448900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cstate="print"/>
          <a:srcRect/>
          <a:stretch>
            <a:fillRect/>
          </a:stretch>
        </p:blipFill>
        <p:spPr bwMode="auto">
          <a:xfrm>
            <a:off x="369298" y="2018457"/>
            <a:ext cx="8774702" cy="4104456"/>
          </a:xfrm>
          <a:prstGeom prst="rect">
            <a:avLst/>
          </a:prstGeom>
          <a:noFill/>
          <a:ln w="9525">
            <a:noFill/>
            <a:miter lim="800000"/>
            <a:headEnd/>
            <a:tailEnd/>
          </a:ln>
        </p:spPr>
      </p:pic>
      <p:cxnSp>
        <p:nvCxnSpPr>
          <p:cNvPr id="5" name="直線コネクタ 4"/>
          <p:cNvCxnSpPr/>
          <p:nvPr/>
        </p:nvCxnSpPr>
        <p:spPr>
          <a:xfrm>
            <a:off x="3131840" y="5661248"/>
            <a:ext cx="2520280" cy="0"/>
          </a:xfrm>
          <a:prstGeom prst="line">
            <a:avLst/>
          </a:prstGeom>
        </p:spPr>
        <p:style>
          <a:lnRef idx="1">
            <a:schemeClr val="dk1"/>
          </a:lnRef>
          <a:fillRef idx="0">
            <a:schemeClr val="dk1"/>
          </a:fillRef>
          <a:effectRef idx="0">
            <a:schemeClr val="dk1"/>
          </a:effectRef>
          <a:fontRef idx="minor">
            <a:schemeClr val="tx1"/>
          </a:fontRef>
        </p:style>
      </p:cxnSp>
      <p:cxnSp>
        <p:nvCxnSpPr>
          <p:cNvPr id="6" name="直線コネクタ 5"/>
          <p:cNvCxnSpPr/>
          <p:nvPr/>
        </p:nvCxnSpPr>
        <p:spPr>
          <a:xfrm>
            <a:off x="1475656" y="5661248"/>
            <a:ext cx="1656184" cy="0"/>
          </a:xfrm>
          <a:prstGeom prst="line">
            <a:avLst/>
          </a:prstGeom>
        </p:spPr>
        <p:style>
          <a:lnRef idx="1">
            <a:schemeClr val="dk1"/>
          </a:lnRef>
          <a:fillRef idx="0">
            <a:schemeClr val="dk1"/>
          </a:fillRef>
          <a:effectRef idx="0">
            <a:schemeClr val="dk1"/>
          </a:effectRef>
          <a:fontRef idx="minor">
            <a:schemeClr val="tx1"/>
          </a:fontRef>
        </p:style>
      </p:cxnSp>
      <p:sp>
        <p:nvSpPr>
          <p:cNvPr id="8" name="Text Box 2"/>
          <p:cNvSpPr txBox="1">
            <a:spLocks noChangeArrowheads="1"/>
          </p:cNvSpPr>
          <p:nvPr/>
        </p:nvSpPr>
        <p:spPr bwMode="auto">
          <a:xfrm>
            <a:off x="1907704" y="5819257"/>
            <a:ext cx="936104" cy="360040"/>
          </a:xfrm>
          <a:prstGeom prst="rect">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b="0" i="0" u="none" strike="noStrike" cap="none" normalizeH="0" baseline="0" smtClean="0">
                <a:ln>
                  <a:noFill/>
                </a:ln>
                <a:solidFill>
                  <a:schemeClr val="tx1"/>
                </a:solidFill>
                <a:effectLst/>
                <a:latin typeface="ＭＳ ゴシック" pitchFamily="49" charset="-128"/>
                <a:ea typeface="ＭＳ ゴシック" pitchFamily="49" charset="-128"/>
                <a:cs typeface="ＭＳ Ｐゴシック" pitchFamily="50" charset="-128"/>
              </a:rPr>
              <a:t>33.5</a:t>
            </a:r>
            <a:r>
              <a:rPr kumimoji="1" lang="ja-JP" altLang="en-US" b="0" i="0" u="none" strike="noStrike" cap="none" normalizeH="0" baseline="0" smtClean="0">
                <a:ln>
                  <a:noFill/>
                </a:ln>
                <a:solidFill>
                  <a:schemeClr val="tx1"/>
                </a:solidFill>
                <a:effectLst/>
                <a:latin typeface="ＭＳ ゴシック" pitchFamily="49" charset="-128"/>
                <a:ea typeface="ＭＳ ゴシック" pitchFamily="49" charset="-128"/>
                <a:cs typeface="ＭＳ Ｐゴシック" pitchFamily="50" charset="-128"/>
              </a:rPr>
              <a:t>％</a:t>
            </a:r>
            <a:endParaRPr kumimoji="1" lang="ja-JP"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cxnSp>
        <p:nvCxnSpPr>
          <p:cNvPr id="9" name="直線コネクタ 8"/>
          <p:cNvCxnSpPr/>
          <p:nvPr/>
        </p:nvCxnSpPr>
        <p:spPr>
          <a:xfrm>
            <a:off x="3155655" y="5445224"/>
            <a:ext cx="0" cy="288032"/>
          </a:xfrm>
          <a:prstGeom prst="line">
            <a:avLst/>
          </a:prstGeom>
        </p:spPr>
        <p:style>
          <a:lnRef idx="1">
            <a:schemeClr val="dk1"/>
          </a:lnRef>
          <a:fillRef idx="0">
            <a:schemeClr val="dk1"/>
          </a:fillRef>
          <a:effectRef idx="0">
            <a:schemeClr val="dk1"/>
          </a:effectRef>
          <a:fontRef idx="minor">
            <a:schemeClr val="tx1"/>
          </a:fontRef>
        </p:style>
      </p:cxnSp>
      <p:sp>
        <p:nvSpPr>
          <p:cNvPr id="10" name="Text Box 3"/>
          <p:cNvSpPr txBox="1">
            <a:spLocks noChangeArrowheads="1"/>
          </p:cNvSpPr>
          <p:nvPr/>
        </p:nvSpPr>
        <p:spPr bwMode="auto">
          <a:xfrm>
            <a:off x="3995936" y="5819257"/>
            <a:ext cx="864096" cy="360040"/>
          </a:xfrm>
          <a:prstGeom prst="rect">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50.1</a:t>
            </a:r>
            <a:r>
              <a:rPr kumimoji="1" lang="ja-JP" altLang="en-US"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a:t>
            </a:r>
            <a:endParaRPr kumimoji="1" lang="ja-JP"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cxnSp>
        <p:nvCxnSpPr>
          <p:cNvPr id="11" name="直線コネクタ 10"/>
          <p:cNvCxnSpPr/>
          <p:nvPr/>
        </p:nvCxnSpPr>
        <p:spPr>
          <a:xfrm>
            <a:off x="5652120" y="5517232"/>
            <a:ext cx="0" cy="288032"/>
          </a:xfrm>
          <a:prstGeom prst="line">
            <a:avLst/>
          </a:prstGeom>
        </p:spPr>
        <p:style>
          <a:lnRef idx="1">
            <a:schemeClr val="dk1"/>
          </a:lnRef>
          <a:fillRef idx="0">
            <a:schemeClr val="dk1"/>
          </a:fillRef>
          <a:effectRef idx="0">
            <a:schemeClr val="dk1"/>
          </a:effectRef>
          <a:fontRef idx="minor">
            <a:schemeClr val="tx1"/>
          </a:fontRef>
        </p:style>
      </p:cxnSp>
      <p:sp>
        <p:nvSpPr>
          <p:cNvPr id="12" name="正方形/長方形 11"/>
          <p:cNvSpPr/>
          <p:nvPr/>
        </p:nvSpPr>
        <p:spPr>
          <a:xfrm>
            <a:off x="1043608" y="1556792"/>
            <a:ext cx="6624736" cy="461665"/>
          </a:xfrm>
          <a:prstGeom prst="rect">
            <a:avLst/>
          </a:prstGeom>
        </p:spPr>
        <p:txBody>
          <a:bodyPr wrap="square">
            <a:spAutoFit/>
          </a:bodyPr>
          <a:lstStyle/>
          <a:p>
            <a:r>
              <a:rPr lang="ja-JP" altLang="ja-JP" sz="2400" dirty="0" smtClean="0"/>
              <a:t>要介護度別にみた介護が必要となった主な原因</a:t>
            </a:r>
            <a:endParaRPr lang="ja-JP" altLang="en-US" sz="2400" dirty="0"/>
          </a:p>
        </p:txBody>
      </p:sp>
      <p:sp>
        <p:nvSpPr>
          <p:cNvPr id="13" name="Rectangle 4"/>
          <p:cNvSpPr>
            <a:spLocks noChangeArrowheads="1"/>
          </p:cNvSpPr>
          <p:nvPr/>
        </p:nvSpPr>
        <p:spPr bwMode="auto">
          <a:xfrm>
            <a:off x="2850733" y="6474822"/>
            <a:ext cx="6192688"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39700" algn="r"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dirty="0" smtClean="0">
                <a:ln>
                  <a:noFill/>
                </a:ln>
                <a:solidFill>
                  <a:srgbClr val="000000"/>
                </a:solidFill>
                <a:effectLst/>
                <a:latin typeface="ＭＳ ゴシック" pitchFamily="49" charset="-128"/>
                <a:ea typeface="ＭＳ ゴシック" pitchFamily="49" charset="-128"/>
                <a:cs typeface="ＭＳ Ｐゴシック" pitchFamily="50" charset="-128"/>
              </a:rPr>
              <a:t>（資料：厚生労働省「平成</a:t>
            </a:r>
            <a:r>
              <a:rPr kumimoji="1" lang="en-US" altLang="ja-JP" sz="1600" b="0" i="0" u="none" strike="noStrike" cap="none" normalizeH="0" baseline="0" dirty="0" smtClean="0">
                <a:ln>
                  <a:noFill/>
                </a:ln>
                <a:solidFill>
                  <a:srgbClr val="000000"/>
                </a:solidFill>
                <a:effectLst/>
                <a:latin typeface="ＭＳ ゴシック" pitchFamily="49" charset="-128"/>
                <a:ea typeface="ＭＳ ゴシック" pitchFamily="49" charset="-128"/>
                <a:cs typeface="ＭＳ Ｐゴシック" pitchFamily="50" charset="-128"/>
              </a:rPr>
              <a:t>22</a:t>
            </a:r>
            <a:r>
              <a:rPr kumimoji="1" lang="ja-JP" altLang="en-US" sz="1600" b="0" i="0" u="none" strike="noStrike" cap="none" normalizeH="0" baseline="0" dirty="0" smtClean="0">
                <a:ln>
                  <a:noFill/>
                </a:ln>
                <a:solidFill>
                  <a:srgbClr val="000000"/>
                </a:solidFill>
                <a:effectLst/>
                <a:latin typeface="ＭＳ ゴシック" pitchFamily="49" charset="-128"/>
                <a:ea typeface="ＭＳ ゴシック" pitchFamily="49" charset="-128"/>
                <a:cs typeface="ＭＳ Ｐゴシック" pitchFamily="50" charset="-128"/>
              </a:rPr>
              <a:t>年国民生活基礎調査の概況」）</a:t>
            </a:r>
            <a:endParaRPr kumimoji="1" lang="ja-JP" altLang="en-US" sz="16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4" name="円/楕円 13"/>
          <p:cNvSpPr/>
          <p:nvPr/>
        </p:nvSpPr>
        <p:spPr>
          <a:xfrm>
            <a:off x="1763688" y="5517232"/>
            <a:ext cx="1224136" cy="936104"/>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3779912" y="5538718"/>
            <a:ext cx="1224136" cy="936104"/>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ホームベース 15"/>
          <p:cNvSpPr/>
          <p:nvPr/>
        </p:nvSpPr>
        <p:spPr>
          <a:xfrm>
            <a:off x="179512" y="260648"/>
            <a:ext cx="3672408" cy="43204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t>我が国の健康をめぐる現状⑥</a:t>
            </a:r>
            <a:endParaRPr kumimoji="1" lang="ja-JP" altLang="en-US" sz="2000" b="1" dirty="0"/>
          </a:p>
        </p:txBody>
      </p:sp>
      <p:sp>
        <p:nvSpPr>
          <p:cNvPr id="17" name="テキスト ボックス 16"/>
          <p:cNvSpPr txBox="1"/>
          <p:nvPr/>
        </p:nvSpPr>
        <p:spPr>
          <a:xfrm>
            <a:off x="467544" y="692696"/>
            <a:ext cx="8208912" cy="830997"/>
          </a:xfrm>
          <a:prstGeom prst="rect">
            <a:avLst/>
          </a:prstGeom>
          <a:noFill/>
        </p:spPr>
        <p:txBody>
          <a:bodyPr wrap="square" rtlCol="0">
            <a:spAutoFit/>
          </a:bodyPr>
          <a:lstStyle/>
          <a:p>
            <a:r>
              <a:rPr kumimoji="1" lang="ja-JP" altLang="en-US" sz="2400" dirty="0" smtClean="0">
                <a:solidFill>
                  <a:schemeClr val="tx2"/>
                </a:solidFill>
              </a:rPr>
              <a:t>介護が必要になった要因は生活習慣病が３割、認知症や、高齢による衰弱、関節疾患、骨折・転倒で５割。</a:t>
            </a:r>
            <a:endParaRPr kumimoji="1" lang="ja-JP" altLang="en-US" sz="2400" dirty="0">
              <a:solidFill>
                <a:schemeClr val="tx2"/>
              </a:solidFill>
            </a:endParaRPr>
          </a:p>
        </p:txBody>
      </p:sp>
    </p:spTree>
    <p:extLst>
      <p:ext uri="{BB962C8B-B14F-4D97-AF65-F5344CB8AC3E}">
        <p14:creationId xmlns:p14="http://schemas.microsoft.com/office/powerpoint/2010/main" val="42113238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1"/>
          <p:cNvSpPr>
            <a:spLocks noGrp="1"/>
          </p:cNvSpPr>
          <p:nvPr>
            <p:ph type="sldNum" sz="quarter" idx="12"/>
          </p:nvPr>
        </p:nvSpPr>
        <p:spPr>
          <a:xfrm>
            <a:off x="6553200" y="6356352"/>
            <a:ext cx="2133600" cy="365125"/>
          </a:xfrm>
        </p:spPr>
        <p:txBody>
          <a:bodyPr/>
          <a:lstStyle/>
          <a:p>
            <a:fld id="{5EA209EF-9AE5-43E7-990E-940C1130B830}" type="slidenum">
              <a:rPr kumimoji="1" lang="ja-JP" altLang="en-US" smtClean="0"/>
              <a:pPr/>
              <a:t>21</a:t>
            </a:fld>
            <a:endParaRPr kumimoji="1" lang="ja-JP" altLang="en-US"/>
          </a:p>
        </p:txBody>
      </p:sp>
      <p:pic>
        <p:nvPicPr>
          <p:cNvPr id="5" name="図 3"/>
          <p:cNvPicPr>
            <a:picLocks noChangeAspect="1" noChangeArrowheads="1"/>
          </p:cNvPicPr>
          <p:nvPr/>
        </p:nvPicPr>
        <p:blipFill>
          <a:blip r:embed="rId2" cstate="print"/>
          <a:srcRect/>
          <a:stretch>
            <a:fillRect/>
          </a:stretch>
        </p:blipFill>
        <p:spPr bwMode="auto">
          <a:xfrm>
            <a:off x="179512" y="764704"/>
            <a:ext cx="8476301" cy="5760640"/>
          </a:xfrm>
          <a:prstGeom prst="rect">
            <a:avLst/>
          </a:prstGeom>
          <a:noFill/>
          <a:ln w="9525">
            <a:noFill/>
            <a:miter lim="800000"/>
            <a:headEnd/>
            <a:tailEnd/>
          </a:ln>
        </p:spPr>
      </p:pic>
      <p:sp>
        <p:nvSpPr>
          <p:cNvPr id="6" name="正方形/長方形 5"/>
          <p:cNvSpPr/>
          <p:nvPr/>
        </p:nvSpPr>
        <p:spPr>
          <a:xfrm>
            <a:off x="251520" y="908720"/>
            <a:ext cx="720080"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2771800" y="1196752"/>
            <a:ext cx="540060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395536" y="6021288"/>
            <a:ext cx="4752528"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1547664" y="1484784"/>
            <a:ext cx="1296144" cy="1368152"/>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ホームベース 10"/>
          <p:cNvSpPr/>
          <p:nvPr/>
        </p:nvSpPr>
        <p:spPr>
          <a:xfrm>
            <a:off x="179512" y="188640"/>
            <a:ext cx="3672408" cy="43204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t>我が国の健康をめぐる現状⑦</a:t>
            </a:r>
            <a:endParaRPr kumimoji="1" lang="ja-JP" altLang="en-US" sz="2000" b="1" dirty="0"/>
          </a:p>
        </p:txBody>
      </p:sp>
    </p:spTree>
    <p:extLst>
      <p:ext uri="{BB962C8B-B14F-4D97-AF65-F5344CB8AC3E}">
        <p14:creationId xmlns:p14="http://schemas.microsoft.com/office/powerpoint/2010/main" val="15182786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2" cstate="print"/>
          <a:srcRect/>
          <a:stretch>
            <a:fillRect/>
          </a:stretch>
        </p:blipFill>
        <p:spPr bwMode="auto">
          <a:xfrm>
            <a:off x="971600" y="1844824"/>
            <a:ext cx="7488832" cy="3434369"/>
          </a:xfrm>
          <a:prstGeom prst="rect">
            <a:avLst/>
          </a:prstGeom>
          <a:noFill/>
          <a:ln w="9525">
            <a:noFill/>
            <a:miter lim="800000"/>
            <a:headEnd/>
            <a:tailEnd/>
          </a:ln>
        </p:spPr>
      </p:pic>
      <p:sp>
        <p:nvSpPr>
          <p:cNvPr id="6" name="Rectangle 2"/>
          <p:cNvSpPr>
            <a:spLocks noChangeArrowheads="1"/>
          </p:cNvSpPr>
          <p:nvPr/>
        </p:nvSpPr>
        <p:spPr bwMode="auto">
          <a:xfrm>
            <a:off x="1115616" y="733927"/>
            <a:ext cx="7560840" cy="8925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2800" b="1" i="0" u="none" strike="noStrike" cap="none" normalizeH="0" baseline="0" dirty="0" smtClean="0">
                <a:ln>
                  <a:noFill/>
                </a:ln>
                <a:solidFill>
                  <a:srgbClr val="000000"/>
                </a:solidFill>
                <a:effectLst/>
                <a:latin typeface="ＭＳ ゴシック" pitchFamily="49" charset="-128"/>
                <a:ea typeface="ＭＳ ゴシック" pitchFamily="49" charset="-128"/>
                <a:cs typeface="ＭＳ Ｐゴシック" pitchFamily="50" charset="-128"/>
              </a:rPr>
              <a:t>ＮＣＤと生活習慣との関連</a:t>
            </a:r>
            <a:endParaRPr kumimoji="1" lang="en-US" altLang="ja-JP" sz="2800" b="1" i="0" u="none" strike="noStrike" cap="none" normalizeH="0" baseline="0" dirty="0" smtClean="0">
              <a:ln>
                <a:noFill/>
              </a:ln>
              <a:solidFill>
                <a:srgbClr val="000000"/>
              </a:solidFill>
              <a:effectLst/>
              <a:latin typeface="ＭＳ ゴシック" pitchFamily="49" charset="-128"/>
              <a:ea typeface="ＭＳ ゴシック" pitchFamily="49"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sz="2400" b="1" i="0" u="none" strike="noStrike" cap="none" normalizeH="0" baseline="0" dirty="0" smtClean="0">
                <a:ln>
                  <a:noFill/>
                </a:ln>
                <a:solidFill>
                  <a:srgbClr val="000000"/>
                </a:solidFill>
                <a:effectLst/>
                <a:latin typeface="ＭＳ ゴシック" pitchFamily="49" charset="-128"/>
                <a:ea typeface="ＭＳ ゴシック" pitchFamily="49" charset="-128"/>
                <a:cs typeface="ＭＳ Ｐゴシック" pitchFamily="50" charset="-128"/>
              </a:rPr>
              <a:t>－これらの疾患の多くは予防可能－</a:t>
            </a:r>
            <a:endParaRPr kumimoji="1" lang="ja-JP" sz="24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 name="ホームベース 3"/>
          <p:cNvSpPr/>
          <p:nvPr/>
        </p:nvSpPr>
        <p:spPr>
          <a:xfrm>
            <a:off x="179512" y="188640"/>
            <a:ext cx="3672408" cy="43204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t>我が国の健康をめぐる現状⑧</a:t>
            </a:r>
            <a:endParaRPr kumimoji="1" lang="ja-JP" altLang="en-US" sz="2000" b="1" dirty="0"/>
          </a:p>
        </p:txBody>
      </p:sp>
    </p:spTree>
    <p:extLst>
      <p:ext uri="{BB962C8B-B14F-4D97-AF65-F5344CB8AC3E}">
        <p14:creationId xmlns:p14="http://schemas.microsoft.com/office/powerpoint/2010/main" val="4322470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1"/>
          <p:cNvSpPr txBox="1">
            <a:spLocks noChangeArrowheads="1"/>
          </p:cNvSpPr>
          <p:nvPr/>
        </p:nvSpPr>
        <p:spPr bwMode="auto">
          <a:xfrm>
            <a:off x="1331640" y="620688"/>
            <a:ext cx="7344816" cy="461665"/>
          </a:xfrm>
          <a:prstGeom prst="rect">
            <a:avLst/>
          </a:prstGeom>
          <a:noFill/>
          <a:ln w="9525" algn="ctr">
            <a:noFill/>
            <a:miter lim="800000"/>
            <a:headEnd/>
            <a:tailEnd/>
          </a:ln>
          <a:effectLst/>
        </p:spPr>
        <p:txBody>
          <a:bodyPr wrap="square">
            <a:spAutoFit/>
          </a:bodyPr>
          <a:lstStyle/>
          <a:p>
            <a:pPr algn="l"/>
            <a:r>
              <a:rPr lang="ja-JP" altLang="en-US" sz="2400" dirty="0" smtClean="0">
                <a:solidFill>
                  <a:schemeClr val="tx2"/>
                </a:solidFill>
                <a:effectLst/>
                <a:latin typeface="+mn-ea"/>
              </a:rPr>
              <a:t>世帯の所得の違いにより、肥満や生活習慣に差</a:t>
            </a:r>
            <a:endParaRPr lang="ja-JP" altLang="en-US" sz="2400" dirty="0">
              <a:solidFill>
                <a:schemeClr val="tx2"/>
              </a:solidFill>
              <a:effectLst/>
              <a:latin typeface="+mn-ea"/>
            </a:endParaRPr>
          </a:p>
        </p:txBody>
      </p:sp>
      <p:sp>
        <p:nvSpPr>
          <p:cNvPr id="3" name="テキスト ボックス 2"/>
          <p:cNvSpPr txBox="1"/>
          <p:nvPr/>
        </p:nvSpPr>
        <p:spPr>
          <a:xfrm>
            <a:off x="251520" y="1124744"/>
            <a:ext cx="5040560" cy="369332"/>
          </a:xfrm>
          <a:prstGeom prst="rect">
            <a:avLst/>
          </a:prstGeom>
          <a:noFill/>
        </p:spPr>
        <p:txBody>
          <a:bodyPr wrap="square" rtlCol="0">
            <a:spAutoFit/>
          </a:bodyPr>
          <a:lstStyle/>
          <a:p>
            <a:r>
              <a:rPr kumimoji="1" lang="ja-JP" altLang="en-US" b="1" dirty="0" smtClean="0">
                <a:latin typeface="+mn-ea"/>
              </a:rPr>
              <a:t>所得と生活習慣等に関する状況（</a:t>
            </a:r>
            <a:r>
              <a:rPr kumimoji="1" lang="en-US" altLang="ja-JP" b="1" dirty="0" smtClean="0">
                <a:latin typeface="+mn-ea"/>
              </a:rPr>
              <a:t>20</a:t>
            </a:r>
            <a:r>
              <a:rPr kumimoji="1" lang="ja-JP" altLang="en-US" b="1" dirty="0" smtClean="0">
                <a:latin typeface="+mn-ea"/>
              </a:rPr>
              <a:t>歳以上）</a:t>
            </a:r>
            <a:endParaRPr kumimoji="1" lang="ja-JP" altLang="en-US" b="1" dirty="0">
              <a:latin typeface="+mn-ea"/>
            </a:endParaRPr>
          </a:p>
        </p:txBody>
      </p:sp>
      <p:graphicFrame>
        <p:nvGraphicFramePr>
          <p:cNvPr id="4" name="表 3"/>
          <p:cNvGraphicFramePr>
            <a:graphicFrameLocks noGrp="1"/>
          </p:cNvGraphicFramePr>
          <p:nvPr/>
        </p:nvGraphicFramePr>
        <p:xfrm>
          <a:off x="251520" y="1268760"/>
          <a:ext cx="8712967" cy="5358540"/>
        </p:xfrm>
        <a:graphic>
          <a:graphicData uri="http://schemas.openxmlformats.org/drawingml/2006/table">
            <a:tbl>
              <a:tblPr/>
              <a:tblGrid>
                <a:gridCol w="619434"/>
                <a:gridCol w="3076712"/>
                <a:gridCol w="1110304"/>
                <a:gridCol w="1110304"/>
                <a:gridCol w="923306"/>
                <a:gridCol w="934993"/>
                <a:gridCol w="937914"/>
              </a:tblGrid>
              <a:tr h="174105">
                <a:tc>
                  <a:txBody>
                    <a:bodyPr/>
                    <a:lstStyle/>
                    <a:p>
                      <a:pPr algn="l" fontAlgn="ctr"/>
                      <a:r>
                        <a:rPr lang="ja-JP" altLang="en-US" sz="1400" b="1" i="0" u="none" strike="noStrike" dirty="0">
                          <a:solidFill>
                            <a:srgbClr val="000000"/>
                          </a:solidFill>
                          <a:latin typeface="+mn-ea"/>
                          <a:ea typeface="+mn-ea"/>
                        </a:rPr>
                        <a:t>　</a:t>
                      </a:r>
                    </a:p>
                  </a:txBody>
                  <a:tcPr marL="6513" marR="6513" marT="6513"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a:solidFill>
                            <a:srgbClr val="000000"/>
                          </a:solidFill>
                          <a:latin typeface="+mn-ea"/>
                          <a:ea typeface="+mn-ea"/>
                        </a:rPr>
                        <a:t>　</a:t>
                      </a:r>
                    </a:p>
                  </a:txBody>
                  <a:tcPr marL="6513" marR="6513" marT="6513"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a:solidFill>
                            <a:srgbClr val="000000"/>
                          </a:solidFill>
                          <a:latin typeface="+mn-ea"/>
                          <a:ea typeface="+mn-ea"/>
                        </a:rPr>
                        <a:t>　</a:t>
                      </a:r>
                    </a:p>
                  </a:txBody>
                  <a:tcPr marL="6513" marR="6513" marT="6513"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a:solidFill>
                            <a:srgbClr val="000000"/>
                          </a:solidFill>
                          <a:latin typeface="+mn-ea"/>
                          <a:ea typeface="+mn-ea"/>
                        </a:rPr>
                        <a:t>　</a:t>
                      </a:r>
                    </a:p>
                  </a:txBody>
                  <a:tcPr marL="6513" marR="6513" marT="6513"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a:solidFill>
                            <a:srgbClr val="000000"/>
                          </a:solidFill>
                          <a:latin typeface="+mn-ea"/>
                          <a:ea typeface="+mn-ea"/>
                        </a:rPr>
                        <a:t>　</a:t>
                      </a:r>
                    </a:p>
                  </a:txBody>
                  <a:tcPr marL="6513" marR="6513" marT="6513"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dirty="0">
                          <a:solidFill>
                            <a:srgbClr val="000000"/>
                          </a:solidFill>
                          <a:latin typeface="+mn-ea"/>
                          <a:ea typeface="+mn-ea"/>
                        </a:rPr>
                        <a:t>　</a:t>
                      </a:r>
                    </a:p>
                  </a:txBody>
                  <a:tcPr marL="6513" marR="6513" marT="6513"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ctr"/>
                      <a:r>
                        <a:rPr lang="ja-JP" altLang="en-US" sz="1400" b="1" i="0" u="none" strike="noStrike">
                          <a:solidFill>
                            <a:srgbClr val="000000"/>
                          </a:solidFill>
                          <a:latin typeface="+mn-ea"/>
                          <a:ea typeface="+mn-ea"/>
                        </a:rPr>
                        <a:t>　</a:t>
                      </a:r>
                    </a:p>
                  </a:txBody>
                  <a:tcPr marL="6513" marR="6513" marT="6513" marB="0" anchor="ctr">
                    <a:lnL>
                      <a:noFill/>
                    </a:lnL>
                    <a:lnR>
                      <a:noFill/>
                    </a:lnR>
                    <a:lnT>
                      <a:noFill/>
                    </a:lnT>
                    <a:lnB w="12700" cap="flat" cmpd="sng" algn="ctr">
                      <a:solidFill>
                        <a:srgbClr val="000000"/>
                      </a:solidFill>
                      <a:prstDash val="solid"/>
                      <a:round/>
                      <a:headEnd type="none" w="med" len="med"/>
                      <a:tailEnd type="none" w="med" len="med"/>
                    </a:lnB>
                  </a:tcPr>
                </a:tc>
              </a:tr>
              <a:tr h="229549">
                <a:tc>
                  <a:txBody>
                    <a:bodyPr/>
                    <a:lstStyle/>
                    <a:p>
                      <a:pPr algn="l" fontAlgn="ctr"/>
                      <a:endParaRPr lang="ja-JP" altLang="en-US" sz="1400" b="1" i="0" u="none" strike="noStrike">
                        <a:solidFill>
                          <a:srgbClr val="000000"/>
                        </a:solidFill>
                        <a:latin typeface="+mn-ea"/>
                        <a:ea typeface="+mn-ea"/>
                      </a:endParaRPr>
                    </a:p>
                  </a:txBody>
                  <a:tcPr marL="6513" marR="6513" marT="651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1400" b="1" i="0" u="none" strike="noStrike">
                        <a:solidFill>
                          <a:srgbClr val="000000"/>
                        </a:solidFill>
                        <a:latin typeface="+mn-ea"/>
                        <a:ea typeface="+mn-ea"/>
                      </a:endParaRPr>
                    </a:p>
                  </a:txBody>
                  <a:tcPr marL="6513" marR="6513" marT="6513" marB="0" anchor="ctr">
                    <a:lnL>
                      <a:noFill/>
                    </a:lnL>
                    <a:lnR>
                      <a:noFill/>
                    </a:lnR>
                    <a:lnT w="12700" cap="flat" cmpd="sng" algn="ctr">
                      <a:solidFill>
                        <a:srgbClr val="000000"/>
                      </a:solidFill>
                      <a:prstDash val="solid"/>
                      <a:round/>
                      <a:headEnd type="none" w="med" len="med"/>
                      <a:tailEnd type="none" w="med" len="med"/>
                    </a:lnT>
                    <a:lnB>
                      <a:noFill/>
                    </a:lnB>
                  </a:tcPr>
                </a:tc>
                <a:tc gridSpan="3">
                  <a:txBody>
                    <a:bodyPr/>
                    <a:lstStyle/>
                    <a:p>
                      <a:pPr algn="ctr" fontAlgn="ctr"/>
                      <a:r>
                        <a:rPr lang="ja-JP" altLang="en-US" sz="1400" b="1" i="0" u="none" strike="noStrike" dirty="0">
                          <a:solidFill>
                            <a:srgbClr val="000000"/>
                          </a:solidFill>
                          <a:latin typeface="+mn-ea"/>
                          <a:ea typeface="+mn-ea"/>
                        </a:rPr>
                        <a:t>世　帯　所　得</a:t>
                      </a:r>
                    </a:p>
                  </a:txBody>
                  <a:tcPr marL="6513" marR="6513" marT="651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400" b="1" i="0" u="none" strike="noStrike">
                        <a:solidFill>
                          <a:srgbClr val="000000"/>
                        </a:solidFill>
                        <a:latin typeface="+mn-ea"/>
                        <a:ea typeface="+mn-ea"/>
                      </a:endParaRPr>
                    </a:p>
                  </a:txBody>
                  <a:tcPr marL="6513" marR="6513" marT="651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ja-JP" altLang="en-US" sz="1400" b="1" i="0" u="none" strike="noStrike">
                        <a:solidFill>
                          <a:srgbClr val="000000"/>
                        </a:solidFill>
                        <a:latin typeface="+mn-ea"/>
                        <a:ea typeface="+mn-ea"/>
                      </a:endParaRPr>
                    </a:p>
                  </a:txBody>
                  <a:tcPr marL="6513" marR="6513" marT="651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9100">
                <a:tc rowSpan="2" gridSpan="2">
                  <a:txBody>
                    <a:bodyPr/>
                    <a:lstStyle/>
                    <a:p>
                      <a:pPr algn="ctr" fontAlgn="ctr"/>
                      <a:endParaRPr lang="ja-JP" altLang="en-US" sz="1400" b="1" i="0" u="none" strike="noStrike">
                        <a:solidFill>
                          <a:srgbClr val="000000"/>
                        </a:solidFill>
                        <a:latin typeface="+mn-ea"/>
                        <a:ea typeface="+mn-ea"/>
                      </a:endParaRPr>
                    </a:p>
                  </a:txBody>
                  <a:tcPr marL="6513" marR="6513" marT="6513" marB="0" anchor="ctr">
                    <a:lnL>
                      <a:noFill/>
                    </a:lnL>
                    <a:lnR>
                      <a:noFill/>
                    </a:lnR>
                    <a:lnT>
                      <a:noFill/>
                    </a:lnT>
                    <a:lnB w="1270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a:txBody>
                    <a:bodyPr/>
                    <a:lstStyle/>
                    <a:p>
                      <a:pPr algn="l" fontAlgn="ctr"/>
                      <a:r>
                        <a:rPr lang="en-US" altLang="ja-JP" sz="1400" b="1" i="0" u="none" strike="noStrike">
                          <a:solidFill>
                            <a:srgbClr val="000000"/>
                          </a:solidFill>
                          <a:latin typeface="+mn-ea"/>
                          <a:ea typeface="+mn-ea"/>
                        </a:rPr>
                        <a:t>200</a:t>
                      </a:r>
                      <a:r>
                        <a:rPr lang="ja-JP" altLang="en-US" sz="1400" b="1" i="0" u="none" strike="noStrike">
                          <a:solidFill>
                            <a:srgbClr val="000000"/>
                          </a:solidFill>
                          <a:latin typeface="+mn-ea"/>
                          <a:ea typeface="+mn-ea"/>
                        </a:rPr>
                        <a:t>万円未満</a:t>
                      </a:r>
                    </a:p>
                  </a:txBody>
                  <a:tcPr marL="6513" marR="6513" marT="6513"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400" b="1" i="0" u="none" strike="noStrike">
                          <a:solidFill>
                            <a:srgbClr val="000000"/>
                          </a:solidFill>
                          <a:latin typeface="+mn-ea"/>
                          <a:ea typeface="+mn-ea"/>
                        </a:rPr>
                        <a:t>200</a:t>
                      </a:r>
                      <a:r>
                        <a:rPr lang="ja-JP" altLang="en-US" sz="1400" b="1" i="0" u="none" strike="noStrike">
                          <a:solidFill>
                            <a:srgbClr val="000000"/>
                          </a:solidFill>
                          <a:latin typeface="+mn-ea"/>
                          <a:ea typeface="+mn-ea"/>
                        </a:rPr>
                        <a:t>万円以上～</a:t>
                      </a:r>
                      <a:r>
                        <a:rPr lang="en-US" altLang="ja-JP" sz="1400" b="1" i="0" u="none" strike="noStrike">
                          <a:solidFill>
                            <a:srgbClr val="000000"/>
                          </a:solidFill>
                          <a:latin typeface="+mn-ea"/>
                          <a:ea typeface="+mn-ea"/>
                        </a:rPr>
                        <a:t>600</a:t>
                      </a:r>
                      <a:r>
                        <a:rPr lang="ja-JP" altLang="en-US" sz="1400" b="1" i="0" u="none" strike="noStrike">
                          <a:solidFill>
                            <a:srgbClr val="000000"/>
                          </a:solidFill>
                          <a:latin typeface="+mn-ea"/>
                          <a:ea typeface="+mn-ea"/>
                        </a:rPr>
                        <a:t>万円未満</a:t>
                      </a:r>
                    </a:p>
                  </a:txBody>
                  <a:tcPr marL="6513" marR="6513" marT="6513"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400" b="1" i="0" u="none" strike="noStrike">
                          <a:solidFill>
                            <a:srgbClr val="000000"/>
                          </a:solidFill>
                          <a:latin typeface="+mn-ea"/>
                          <a:ea typeface="+mn-ea"/>
                        </a:rPr>
                        <a:t>600</a:t>
                      </a:r>
                      <a:r>
                        <a:rPr lang="ja-JP" altLang="en-US" sz="1400" b="1" i="0" u="none" strike="noStrike">
                          <a:solidFill>
                            <a:srgbClr val="000000"/>
                          </a:solidFill>
                          <a:latin typeface="+mn-ea"/>
                          <a:ea typeface="+mn-ea"/>
                        </a:rPr>
                        <a:t>万円以上</a:t>
                      </a:r>
                    </a:p>
                  </a:txBody>
                  <a:tcPr marL="6513" marR="6513" marT="6513"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altLang="ja-JP" sz="1400" b="1" i="0" u="none" strike="noStrike">
                          <a:solidFill>
                            <a:srgbClr val="000000"/>
                          </a:solidFill>
                          <a:latin typeface="+mn-ea"/>
                          <a:ea typeface="+mn-ea"/>
                        </a:rPr>
                        <a:t>200</a:t>
                      </a:r>
                      <a:r>
                        <a:rPr lang="ja-JP" altLang="en-US" sz="1400" b="1" i="0" u="none" strike="noStrike">
                          <a:solidFill>
                            <a:srgbClr val="000000"/>
                          </a:solidFill>
                          <a:latin typeface="+mn-ea"/>
                          <a:ea typeface="+mn-ea"/>
                        </a:rPr>
                        <a:t>万円未満</a:t>
                      </a:r>
                      <a:r>
                        <a:rPr lang="ja-JP" altLang="en-US" sz="1400" b="1" i="0" u="none" strike="noStrike" baseline="30000">
                          <a:solidFill>
                            <a:srgbClr val="000000"/>
                          </a:solidFill>
                          <a:latin typeface="+mn-ea"/>
                          <a:ea typeface="+mn-ea"/>
                        </a:rPr>
                        <a:t>**</a:t>
                      </a:r>
                      <a:endParaRPr lang="ja-JP" altLang="en-US" sz="1400" b="1" i="0" u="none" strike="noStrike">
                        <a:solidFill>
                          <a:srgbClr val="000000"/>
                        </a:solidFill>
                        <a:latin typeface="+mn-ea"/>
                        <a:ea typeface="+mn-ea"/>
                      </a:endParaRPr>
                    </a:p>
                  </a:txBody>
                  <a:tcPr marL="6513" marR="6513" marT="651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US" altLang="ja-JP" sz="1400" b="1" i="0" u="none" strike="noStrike">
                          <a:solidFill>
                            <a:srgbClr val="000000"/>
                          </a:solidFill>
                          <a:latin typeface="+mn-ea"/>
                          <a:ea typeface="+mn-ea"/>
                        </a:rPr>
                        <a:t>200</a:t>
                      </a:r>
                      <a:r>
                        <a:rPr lang="ja-JP" altLang="en-US" sz="1400" b="1" i="0" u="none" strike="noStrike">
                          <a:solidFill>
                            <a:srgbClr val="000000"/>
                          </a:solidFill>
                          <a:latin typeface="+mn-ea"/>
                          <a:ea typeface="+mn-ea"/>
                        </a:rPr>
                        <a:t>万円以上～</a:t>
                      </a:r>
                      <a:r>
                        <a:rPr lang="en-US" altLang="ja-JP" sz="1400" b="1" i="0" u="none" strike="noStrike">
                          <a:solidFill>
                            <a:srgbClr val="000000"/>
                          </a:solidFill>
                          <a:latin typeface="+mn-ea"/>
                          <a:ea typeface="+mn-ea"/>
                        </a:rPr>
                        <a:t>600</a:t>
                      </a:r>
                      <a:r>
                        <a:rPr lang="ja-JP" altLang="en-US" sz="1400" b="1" i="0" u="none" strike="noStrike">
                          <a:solidFill>
                            <a:srgbClr val="000000"/>
                          </a:solidFill>
                          <a:latin typeface="+mn-ea"/>
                          <a:ea typeface="+mn-ea"/>
                        </a:rPr>
                        <a:t>万円未満</a:t>
                      </a:r>
                      <a:r>
                        <a:rPr lang="ja-JP" altLang="en-US" sz="1400" b="1" i="0" u="none" strike="noStrike" baseline="30000">
                          <a:solidFill>
                            <a:srgbClr val="000000"/>
                          </a:solidFill>
                          <a:latin typeface="+mn-ea"/>
                          <a:ea typeface="+mn-ea"/>
                        </a:rPr>
                        <a:t>**</a:t>
                      </a:r>
                      <a:endParaRPr lang="ja-JP" altLang="en-US" sz="1400" b="1" i="0" u="none" strike="noStrike">
                        <a:solidFill>
                          <a:srgbClr val="000000"/>
                        </a:solidFill>
                        <a:latin typeface="+mn-ea"/>
                        <a:ea typeface="+mn-ea"/>
                      </a:endParaRPr>
                    </a:p>
                  </a:txBody>
                  <a:tcPr marL="6513" marR="6513" marT="651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837">
                <a:tc gridSpan="2" vMerge="1">
                  <a:txBody>
                    <a:bodyPr/>
                    <a:lstStyle/>
                    <a:p>
                      <a:endParaRPr kumimoji="1" lang="ja-JP" altLang="en-US"/>
                    </a:p>
                  </a:txBody>
                  <a:tcPr/>
                </a:tc>
                <a:tc hMerge="1" vMerge="1">
                  <a:txBody>
                    <a:bodyPr/>
                    <a:lstStyle/>
                    <a:p>
                      <a:endParaRPr kumimoji="1" lang="ja-JP" altLang="en-US"/>
                    </a:p>
                  </a:txBody>
                  <a:tcPr/>
                </a:tc>
                <a:tc gridSpan="3">
                  <a:txBody>
                    <a:bodyPr/>
                    <a:lstStyle/>
                    <a:p>
                      <a:pPr algn="ctr" fontAlgn="ctr"/>
                      <a:r>
                        <a:rPr lang="ja-JP" altLang="en-US" sz="1400" b="1" i="0" u="none" strike="noStrike">
                          <a:solidFill>
                            <a:srgbClr val="000000"/>
                          </a:solidFill>
                          <a:latin typeface="+mn-ea"/>
                          <a:ea typeface="+mn-ea"/>
                        </a:rPr>
                        <a:t>割合または平均</a:t>
                      </a:r>
                    </a:p>
                  </a:txBody>
                  <a:tcPr marL="6513" marR="6513" marT="6513"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215424">
                <a:tc rowSpan="2">
                  <a:txBody>
                    <a:bodyPr/>
                    <a:lstStyle/>
                    <a:p>
                      <a:pPr algn="ctr" fontAlgn="ctr"/>
                      <a:r>
                        <a:rPr lang="ja-JP" altLang="en-US" sz="1400" b="1" i="0" u="none" strike="noStrike">
                          <a:solidFill>
                            <a:srgbClr val="000000"/>
                          </a:solidFill>
                          <a:latin typeface="+mn-ea"/>
                          <a:ea typeface="+mn-ea"/>
                        </a:rPr>
                        <a:t>体型</a:t>
                      </a:r>
                    </a:p>
                  </a:txBody>
                  <a:tcPr marL="6513" marR="6513" marT="6513"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400" b="1" i="0" u="none" strike="noStrike">
                          <a:solidFill>
                            <a:srgbClr val="000000"/>
                          </a:solidFill>
                          <a:latin typeface="+mn-ea"/>
                          <a:ea typeface="+mn-ea"/>
                        </a:rPr>
                        <a:t>１．肥満者の割合（男性）</a:t>
                      </a:r>
                    </a:p>
                  </a:txBody>
                  <a:tcPr marL="6513" marR="6513" marT="651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altLang="ja-JP" sz="1400" b="1" i="0" u="none" strike="noStrike">
                          <a:solidFill>
                            <a:srgbClr val="000000"/>
                          </a:solidFill>
                          <a:latin typeface="+mn-ea"/>
                          <a:ea typeface="+mn-ea"/>
                        </a:rPr>
                        <a:t>31.5%</a:t>
                      </a:r>
                    </a:p>
                  </a:txBody>
                  <a:tcPr marL="6513" marR="6513" marT="651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altLang="ja-JP" sz="1400" b="1" i="0" u="none" strike="noStrike">
                          <a:solidFill>
                            <a:srgbClr val="000000"/>
                          </a:solidFill>
                          <a:latin typeface="+mn-ea"/>
                          <a:ea typeface="+mn-ea"/>
                        </a:rPr>
                        <a:t>30.2%</a:t>
                      </a:r>
                    </a:p>
                  </a:txBody>
                  <a:tcPr marL="6513" marR="6513" marT="651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altLang="ja-JP" sz="1400" b="1" i="0" u="none" strike="noStrike">
                          <a:solidFill>
                            <a:srgbClr val="000000"/>
                          </a:solidFill>
                          <a:latin typeface="+mn-ea"/>
                          <a:ea typeface="+mn-ea"/>
                        </a:rPr>
                        <a:t>30.7%</a:t>
                      </a:r>
                    </a:p>
                  </a:txBody>
                  <a:tcPr marL="6513" marR="6513" marT="651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ja-JP" altLang="en-US" sz="1400" b="1" i="0" u="none" strike="noStrike">
                          <a:solidFill>
                            <a:srgbClr val="000000"/>
                          </a:solidFill>
                          <a:latin typeface="+mn-ea"/>
                          <a:ea typeface="+mn-ea"/>
                        </a:rPr>
                        <a:t>　</a:t>
                      </a:r>
                    </a:p>
                  </a:txBody>
                  <a:tcPr marL="6513" marR="6513" marT="651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ja-JP" altLang="en-US" sz="1400" b="1" i="0" u="none" strike="noStrike">
                          <a:solidFill>
                            <a:srgbClr val="000000"/>
                          </a:solidFill>
                          <a:latin typeface="+mn-ea"/>
                          <a:ea typeface="+mn-ea"/>
                        </a:rPr>
                        <a:t>　</a:t>
                      </a:r>
                    </a:p>
                  </a:txBody>
                  <a:tcPr marL="6513" marR="6513" marT="6513" marB="0" anchor="ctr">
                    <a:lnL>
                      <a:noFill/>
                    </a:lnL>
                    <a:lnR>
                      <a:noFill/>
                    </a:lnR>
                    <a:lnT w="12700" cap="flat" cmpd="sng" algn="ctr">
                      <a:solidFill>
                        <a:srgbClr val="000000"/>
                      </a:solidFill>
                      <a:prstDash val="solid"/>
                      <a:round/>
                      <a:headEnd type="none" w="med" len="med"/>
                      <a:tailEnd type="none" w="med" len="med"/>
                    </a:lnT>
                    <a:lnB>
                      <a:noFill/>
                    </a:lnB>
                  </a:tcPr>
                </a:tc>
              </a:tr>
              <a:tr h="215424">
                <a:tc vMerge="1">
                  <a:txBody>
                    <a:bodyPr/>
                    <a:lstStyle/>
                    <a:p>
                      <a:endParaRPr kumimoji="1" lang="ja-JP" altLang="en-US"/>
                    </a:p>
                  </a:txBody>
                  <a:tcPr/>
                </a:tc>
                <a:tc>
                  <a:txBody>
                    <a:bodyPr/>
                    <a:lstStyle/>
                    <a:p>
                      <a:pPr algn="l" fontAlgn="ctr"/>
                      <a:r>
                        <a:rPr lang="ja-JP" altLang="en-US" sz="1400" b="1" i="0" u="none" strike="noStrike">
                          <a:solidFill>
                            <a:srgbClr val="FFFFFF"/>
                          </a:solidFill>
                          <a:latin typeface="+mn-ea"/>
                          <a:ea typeface="+mn-ea"/>
                        </a:rPr>
                        <a:t>１．肥満者の割合</a:t>
                      </a:r>
                      <a:r>
                        <a:rPr lang="ja-JP" altLang="en-US" sz="1400" b="1" i="0" u="none" strike="noStrike">
                          <a:solidFill>
                            <a:srgbClr val="000000"/>
                          </a:solidFill>
                          <a:latin typeface="+mn-ea"/>
                          <a:ea typeface="+mn-ea"/>
                        </a:rPr>
                        <a:t>（女性）</a:t>
                      </a:r>
                    </a:p>
                  </a:txBody>
                  <a:tcPr marL="6513" marR="6513" marT="6513"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r" fontAlgn="ctr"/>
                      <a:r>
                        <a:rPr lang="en-US" altLang="ja-JP" sz="1400" b="1" i="0" u="none" strike="noStrike">
                          <a:solidFill>
                            <a:srgbClr val="000000"/>
                          </a:solidFill>
                          <a:latin typeface="+mn-ea"/>
                          <a:ea typeface="+mn-ea"/>
                        </a:rPr>
                        <a:t>25.6%</a:t>
                      </a:r>
                    </a:p>
                  </a:txBody>
                  <a:tcPr marL="6513" marR="6513" marT="6513"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r" fontAlgn="ctr"/>
                      <a:r>
                        <a:rPr lang="en-US" altLang="ja-JP" sz="1400" b="1" i="0" u="none" strike="noStrike">
                          <a:solidFill>
                            <a:srgbClr val="000000"/>
                          </a:solidFill>
                          <a:latin typeface="+mn-ea"/>
                          <a:ea typeface="+mn-ea"/>
                        </a:rPr>
                        <a:t>21.0%</a:t>
                      </a:r>
                    </a:p>
                  </a:txBody>
                  <a:tcPr marL="6513" marR="6513" marT="6513"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r" fontAlgn="ctr"/>
                      <a:r>
                        <a:rPr lang="en-US" altLang="ja-JP" sz="1400" b="1" i="0" u="none" strike="noStrike">
                          <a:solidFill>
                            <a:srgbClr val="000000"/>
                          </a:solidFill>
                          <a:latin typeface="+mn-ea"/>
                          <a:ea typeface="+mn-ea"/>
                        </a:rPr>
                        <a:t>13.2%</a:t>
                      </a:r>
                    </a:p>
                  </a:txBody>
                  <a:tcPr marL="6513" marR="6513" marT="6513"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ctr" fontAlgn="ctr"/>
                      <a:r>
                        <a:rPr lang="ja-JP" altLang="en-US" sz="1400" b="1" i="0" u="none" strike="noStrike">
                          <a:solidFill>
                            <a:srgbClr val="FF0000"/>
                          </a:solidFill>
                          <a:latin typeface="+mn-ea"/>
                          <a:ea typeface="+mn-ea"/>
                        </a:rPr>
                        <a:t>★</a:t>
                      </a:r>
                    </a:p>
                  </a:txBody>
                  <a:tcPr marL="6513" marR="6513" marT="6513"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ctr" fontAlgn="ctr"/>
                      <a:r>
                        <a:rPr lang="ja-JP" altLang="en-US" sz="1400" b="1" i="0" u="none" strike="noStrike">
                          <a:solidFill>
                            <a:srgbClr val="FF0000"/>
                          </a:solidFill>
                          <a:latin typeface="+mn-ea"/>
                          <a:ea typeface="+mn-ea"/>
                        </a:rPr>
                        <a:t>★</a:t>
                      </a:r>
                    </a:p>
                  </a:txBody>
                  <a:tcPr marL="6513" marR="6513" marT="6513" marB="0" anchor="ctr">
                    <a:lnL>
                      <a:noFill/>
                    </a:lnL>
                    <a:lnR>
                      <a:noFill/>
                    </a:lnR>
                    <a:lnT>
                      <a:noFill/>
                    </a:lnT>
                    <a:lnB w="6350" cap="flat" cmpd="sng" algn="ctr">
                      <a:solidFill>
                        <a:srgbClr val="000000"/>
                      </a:solidFill>
                      <a:prstDash val="dot"/>
                      <a:round/>
                      <a:headEnd type="none" w="med" len="med"/>
                      <a:tailEnd type="none" w="med" len="med"/>
                    </a:lnB>
                  </a:tcPr>
                </a:tc>
              </a:tr>
              <a:tr h="215424">
                <a:tc rowSpan="6">
                  <a:txBody>
                    <a:bodyPr/>
                    <a:lstStyle/>
                    <a:p>
                      <a:pPr algn="ctr" fontAlgn="ctr"/>
                      <a:r>
                        <a:rPr lang="ja-JP" altLang="en-US" sz="1400" b="1" i="0" u="none" strike="noStrike">
                          <a:solidFill>
                            <a:srgbClr val="000000"/>
                          </a:solidFill>
                          <a:latin typeface="+mn-ea"/>
                          <a:ea typeface="+mn-ea"/>
                        </a:rPr>
                        <a:t>食生活</a:t>
                      </a:r>
                    </a:p>
                  </a:txBody>
                  <a:tcPr marL="6513" marR="6513" marT="6513"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400" b="1" i="0" u="none" strike="noStrike">
                          <a:solidFill>
                            <a:srgbClr val="000000"/>
                          </a:solidFill>
                          <a:latin typeface="+mn-ea"/>
                          <a:ea typeface="+mn-ea"/>
                        </a:rPr>
                        <a:t>２．習慣的な朝食欠食者の割合（男性）</a:t>
                      </a:r>
                    </a:p>
                  </a:txBody>
                  <a:tcPr marL="6513" marR="6513" marT="6513"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r" fontAlgn="ctr"/>
                      <a:r>
                        <a:rPr lang="en-US" altLang="ja-JP" sz="1400" b="1" i="0" u="none" strike="noStrike">
                          <a:solidFill>
                            <a:srgbClr val="000000"/>
                          </a:solidFill>
                          <a:latin typeface="+mn-ea"/>
                          <a:ea typeface="+mn-ea"/>
                        </a:rPr>
                        <a:t>20.7%</a:t>
                      </a:r>
                    </a:p>
                  </a:txBody>
                  <a:tcPr marL="6513" marR="6513" marT="6513"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r" fontAlgn="ctr"/>
                      <a:r>
                        <a:rPr lang="en-US" altLang="ja-JP" sz="1400" b="1" i="0" u="none" strike="noStrike">
                          <a:solidFill>
                            <a:srgbClr val="000000"/>
                          </a:solidFill>
                          <a:latin typeface="+mn-ea"/>
                          <a:ea typeface="+mn-ea"/>
                        </a:rPr>
                        <a:t>18.6%</a:t>
                      </a:r>
                    </a:p>
                  </a:txBody>
                  <a:tcPr marL="6513" marR="6513" marT="6513"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r" fontAlgn="ctr"/>
                      <a:r>
                        <a:rPr lang="en-US" altLang="ja-JP" sz="1400" b="1" i="0" u="none" strike="noStrike">
                          <a:solidFill>
                            <a:srgbClr val="000000"/>
                          </a:solidFill>
                          <a:latin typeface="+mn-ea"/>
                          <a:ea typeface="+mn-ea"/>
                        </a:rPr>
                        <a:t>15.1%</a:t>
                      </a:r>
                    </a:p>
                  </a:txBody>
                  <a:tcPr marL="6513" marR="6513" marT="6513"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r>
                        <a:rPr lang="ja-JP" altLang="en-US" sz="1400" b="1" i="0" u="none" strike="noStrike">
                          <a:solidFill>
                            <a:srgbClr val="FF0000"/>
                          </a:solidFill>
                          <a:latin typeface="+mn-ea"/>
                          <a:ea typeface="+mn-ea"/>
                        </a:rPr>
                        <a:t>★</a:t>
                      </a:r>
                    </a:p>
                  </a:txBody>
                  <a:tcPr marL="6513" marR="6513" marT="6513"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r>
                        <a:rPr lang="ja-JP" altLang="en-US" sz="1400" b="1" i="0" u="none" strike="noStrike">
                          <a:solidFill>
                            <a:srgbClr val="FF0000"/>
                          </a:solidFill>
                          <a:latin typeface="+mn-ea"/>
                          <a:ea typeface="+mn-ea"/>
                        </a:rPr>
                        <a:t>★</a:t>
                      </a:r>
                    </a:p>
                  </a:txBody>
                  <a:tcPr marL="6513" marR="6513" marT="6513" marB="0" anchor="ctr">
                    <a:lnL>
                      <a:noFill/>
                    </a:lnL>
                    <a:lnR>
                      <a:noFill/>
                    </a:lnR>
                    <a:lnT w="6350" cap="flat" cmpd="sng" algn="ctr">
                      <a:solidFill>
                        <a:srgbClr val="000000"/>
                      </a:solidFill>
                      <a:prstDash val="dot"/>
                      <a:round/>
                      <a:headEnd type="none" w="med" len="med"/>
                      <a:tailEnd type="none" w="med" len="med"/>
                    </a:lnT>
                    <a:lnB>
                      <a:noFill/>
                    </a:lnB>
                  </a:tcPr>
                </a:tc>
              </a:tr>
              <a:tr h="215424">
                <a:tc vMerge="1">
                  <a:txBody>
                    <a:bodyPr/>
                    <a:lstStyle/>
                    <a:p>
                      <a:endParaRPr kumimoji="1" lang="ja-JP" altLang="en-US"/>
                    </a:p>
                  </a:txBody>
                  <a:tcPr/>
                </a:tc>
                <a:tc>
                  <a:txBody>
                    <a:bodyPr/>
                    <a:lstStyle/>
                    <a:p>
                      <a:pPr algn="l" fontAlgn="ctr"/>
                      <a:r>
                        <a:rPr lang="ja-JP" altLang="en-US" sz="1400" b="1" i="0" u="none" strike="noStrike">
                          <a:solidFill>
                            <a:srgbClr val="FFFFFF"/>
                          </a:solidFill>
                          <a:latin typeface="+mn-ea"/>
                          <a:ea typeface="+mn-ea"/>
                        </a:rPr>
                        <a:t>２．習慣的な朝食欠食者の割合</a:t>
                      </a:r>
                      <a:r>
                        <a:rPr lang="ja-JP" altLang="en-US" sz="1400" b="1" i="0" u="none" strike="noStrike">
                          <a:solidFill>
                            <a:srgbClr val="000000"/>
                          </a:solidFill>
                          <a:latin typeface="+mn-ea"/>
                          <a:ea typeface="+mn-ea"/>
                        </a:rPr>
                        <a:t>（女性）</a:t>
                      </a:r>
                    </a:p>
                  </a:txBody>
                  <a:tcPr marL="6513" marR="6513" marT="6513"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r" fontAlgn="ctr"/>
                      <a:r>
                        <a:rPr lang="en-US" altLang="ja-JP" sz="1400" b="1" i="0" u="none" strike="noStrike">
                          <a:solidFill>
                            <a:srgbClr val="000000"/>
                          </a:solidFill>
                          <a:latin typeface="+mn-ea"/>
                          <a:ea typeface="+mn-ea"/>
                        </a:rPr>
                        <a:t>17.6%</a:t>
                      </a:r>
                    </a:p>
                  </a:txBody>
                  <a:tcPr marL="6513" marR="6513" marT="6513"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r" fontAlgn="ctr"/>
                      <a:r>
                        <a:rPr lang="en-US" altLang="ja-JP" sz="1400" b="1" i="0" u="none" strike="noStrike">
                          <a:solidFill>
                            <a:srgbClr val="000000"/>
                          </a:solidFill>
                          <a:latin typeface="+mn-ea"/>
                          <a:ea typeface="+mn-ea"/>
                        </a:rPr>
                        <a:t>11.7%</a:t>
                      </a:r>
                    </a:p>
                  </a:txBody>
                  <a:tcPr marL="6513" marR="6513" marT="6513"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r" fontAlgn="ctr"/>
                      <a:r>
                        <a:rPr lang="en-US" altLang="ja-JP" sz="1400" b="1" i="0" u="none" strike="noStrike">
                          <a:solidFill>
                            <a:srgbClr val="000000"/>
                          </a:solidFill>
                          <a:latin typeface="+mn-ea"/>
                          <a:ea typeface="+mn-ea"/>
                        </a:rPr>
                        <a:t>10.5%</a:t>
                      </a:r>
                    </a:p>
                  </a:txBody>
                  <a:tcPr marL="6513" marR="6513" marT="6513"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ctr" fontAlgn="ctr"/>
                      <a:r>
                        <a:rPr lang="ja-JP" altLang="en-US" sz="1400" b="1" i="0" u="none" strike="noStrike">
                          <a:solidFill>
                            <a:srgbClr val="FF0000"/>
                          </a:solidFill>
                          <a:latin typeface="+mn-ea"/>
                          <a:ea typeface="+mn-ea"/>
                        </a:rPr>
                        <a:t>★</a:t>
                      </a:r>
                    </a:p>
                  </a:txBody>
                  <a:tcPr marL="6513" marR="6513" marT="6513"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ctr" fontAlgn="ctr"/>
                      <a:r>
                        <a:rPr lang="ja-JP" altLang="en-US" sz="1400" b="1" i="0" u="none" strike="noStrike">
                          <a:solidFill>
                            <a:srgbClr val="FF0000"/>
                          </a:solidFill>
                          <a:latin typeface="+mn-ea"/>
                          <a:ea typeface="+mn-ea"/>
                        </a:rPr>
                        <a:t>　</a:t>
                      </a:r>
                    </a:p>
                  </a:txBody>
                  <a:tcPr marL="6513" marR="6513" marT="6513" marB="0" anchor="ctr">
                    <a:lnL>
                      <a:noFill/>
                    </a:lnL>
                    <a:lnR>
                      <a:noFill/>
                    </a:lnR>
                    <a:lnT>
                      <a:noFill/>
                    </a:lnT>
                    <a:lnB w="6350" cap="flat" cmpd="sng" algn="ctr">
                      <a:solidFill>
                        <a:srgbClr val="000000"/>
                      </a:solidFill>
                      <a:prstDash val="dot"/>
                      <a:round/>
                      <a:headEnd type="none" w="med" len="med"/>
                      <a:tailEnd type="none" w="med" len="med"/>
                    </a:lnB>
                  </a:tcPr>
                </a:tc>
              </a:tr>
              <a:tr h="215424">
                <a:tc vMerge="1">
                  <a:txBody>
                    <a:bodyPr/>
                    <a:lstStyle/>
                    <a:p>
                      <a:endParaRPr kumimoji="1" lang="ja-JP" altLang="en-US"/>
                    </a:p>
                  </a:txBody>
                  <a:tcPr/>
                </a:tc>
                <a:tc>
                  <a:txBody>
                    <a:bodyPr/>
                    <a:lstStyle/>
                    <a:p>
                      <a:pPr algn="l" fontAlgn="ctr"/>
                      <a:r>
                        <a:rPr lang="ja-JP" altLang="en-US" sz="1400" b="1" i="0" u="none" strike="noStrike">
                          <a:solidFill>
                            <a:srgbClr val="000000"/>
                          </a:solidFill>
                          <a:latin typeface="+mn-ea"/>
                          <a:ea typeface="+mn-ea"/>
                        </a:rPr>
                        <a:t>３．野菜摂取量（男性）</a:t>
                      </a:r>
                    </a:p>
                  </a:txBody>
                  <a:tcPr marL="6513" marR="6513" marT="6513"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r" fontAlgn="ctr"/>
                      <a:r>
                        <a:rPr lang="en-US" sz="1400" b="1" i="0" u="none" strike="noStrike">
                          <a:solidFill>
                            <a:srgbClr val="000000"/>
                          </a:solidFill>
                          <a:latin typeface="+mn-ea"/>
                          <a:ea typeface="+mn-ea"/>
                        </a:rPr>
                        <a:t>256g</a:t>
                      </a:r>
                    </a:p>
                  </a:txBody>
                  <a:tcPr marL="6513" marR="6513" marT="6513"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r" fontAlgn="ctr"/>
                      <a:r>
                        <a:rPr lang="en-US" sz="1400" b="1" i="0" u="none" strike="noStrike">
                          <a:solidFill>
                            <a:srgbClr val="000000"/>
                          </a:solidFill>
                          <a:latin typeface="+mn-ea"/>
                          <a:ea typeface="+mn-ea"/>
                        </a:rPr>
                        <a:t>276g</a:t>
                      </a:r>
                    </a:p>
                  </a:txBody>
                  <a:tcPr marL="6513" marR="6513" marT="6513"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r" fontAlgn="ctr"/>
                      <a:r>
                        <a:rPr lang="en-US" sz="1400" b="1" i="0" u="none" strike="noStrike">
                          <a:solidFill>
                            <a:srgbClr val="000000"/>
                          </a:solidFill>
                          <a:latin typeface="+mn-ea"/>
                          <a:ea typeface="+mn-ea"/>
                        </a:rPr>
                        <a:t>293g</a:t>
                      </a:r>
                    </a:p>
                  </a:txBody>
                  <a:tcPr marL="6513" marR="6513" marT="6513"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r>
                        <a:rPr lang="ja-JP" altLang="en-US" sz="1400" b="1" i="0" u="none" strike="noStrike">
                          <a:solidFill>
                            <a:srgbClr val="FF0000"/>
                          </a:solidFill>
                          <a:latin typeface="+mn-ea"/>
                          <a:ea typeface="+mn-ea"/>
                        </a:rPr>
                        <a:t>★</a:t>
                      </a:r>
                    </a:p>
                  </a:txBody>
                  <a:tcPr marL="6513" marR="6513" marT="6513"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r>
                        <a:rPr lang="ja-JP" altLang="en-US" sz="1400" b="1" i="0" u="none" strike="noStrike">
                          <a:solidFill>
                            <a:srgbClr val="FF0000"/>
                          </a:solidFill>
                          <a:latin typeface="+mn-ea"/>
                          <a:ea typeface="+mn-ea"/>
                        </a:rPr>
                        <a:t>★</a:t>
                      </a:r>
                    </a:p>
                  </a:txBody>
                  <a:tcPr marL="6513" marR="6513" marT="6513" marB="0" anchor="ctr">
                    <a:lnL>
                      <a:noFill/>
                    </a:lnL>
                    <a:lnR>
                      <a:noFill/>
                    </a:lnR>
                    <a:lnT w="6350" cap="flat" cmpd="sng" algn="ctr">
                      <a:solidFill>
                        <a:srgbClr val="000000"/>
                      </a:solidFill>
                      <a:prstDash val="dot"/>
                      <a:round/>
                      <a:headEnd type="none" w="med" len="med"/>
                      <a:tailEnd type="none" w="med" len="med"/>
                    </a:lnT>
                    <a:lnB>
                      <a:noFill/>
                    </a:lnB>
                  </a:tcPr>
                </a:tc>
              </a:tr>
              <a:tr h="215424">
                <a:tc vMerge="1">
                  <a:txBody>
                    <a:bodyPr/>
                    <a:lstStyle/>
                    <a:p>
                      <a:endParaRPr kumimoji="1" lang="ja-JP" altLang="en-US"/>
                    </a:p>
                  </a:txBody>
                  <a:tcPr/>
                </a:tc>
                <a:tc>
                  <a:txBody>
                    <a:bodyPr/>
                    <a:lstStyle/>
                    <a:p>
                      <a:pPr algn="l" fontAlgn="ctr"/>
                      <a:r>
                        <a:rPr lang="ja-JP" altLang="en-US" sz="1400" b="1" i="0" u="none" strike="noStrike">
                          <a:solidFill>
                            <a:srgbClr val="FFFFFF"/>
                          </a:solidFill>
                          <a:latin typeface="+mn-ea"/>
                          <a:ea typeface="+mn-ea"/>
                        </a:rPr>
                        <a:t>３．野菜摂取量</a:t>
                      </a:r>
                      <a:r>
                        <a:rPr lang="ja-JP" altLang="en-US" sz="1400" b="1" i="0" u="none" strike="noStrike">
                          <a:solidFill>
                            <a:srgbClr val="000000"/>
                          </a:solidFill>
                          <a:latin typeface="+mn-ea"/>
                          <a:ea typeface="+mn-ea"/>
                        </a:rPr>
                        <a:t>（女性）</a:t>
                      </a:r>
                    </a:p>
                  </a:txBody>
                  <a:tcPr marL="6513" marR="6513" marT="6513"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r" fontAlgn="ctr"/>
                      <a:r>
                        <a:rPr lang="en-US" sz="1400" b="1" i="0" u="none" strike="noStrike">
                          <a:solidFill>
                            <a:srgbClr val="000000"/>
                          </a:solidFill>
                          <a:latin typeface="+mn-ea"/>
                          <a:ea typeface="+mn-ea"/>
                        </a:rPr>
                        <a:t>270g</a:t>
                      </a:r>
                    </a:p>
                  </a:txBody>
                  <a:tcPr marL="6513" marR="6513" marT="6513"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r" fontAlgn="ctr"/>
                      <a:r>
                        <a:rPr lang="en-US" sz="1400" b="1" i="0" u="none" strike="noStrike">
                          <a:solidFill>
                            <a:srgbClr val="000000"/>
                          </a:solidFill>
                          <a:latin typeface="+mn-ea"/>
                          <a:ea typeface="+mn-ea"/>
                        </a:rPr>
                        <a:t>278g</a:t>
                      </a:r>
                    </a:p>
                  </a:txBody>
                  <a:tcPr marL="6513" marR="6513" marT="6513"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r" fontAlgn="ctr"/>
                      <a:r>
                        <a:rPr lang="en-US" sz="1400" b="1" i="0" u="none" strike="noStrike">
                          <a:solidFill>
                            <a:srgbClr val="000000"/>
                          </a:solidFill>
                          <a:latin typeface="+mn-ea"/>
                          <a:ea typeface="+mn-ea"/>
                        </a:rPr>
                        <a:t>305g</a:t>
                      </a:r>
                    </a:p>
                  </a:txBody>
                  <a:tcPr marL="6513" marR="6513" marT="6513"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ctr" fontAlgn="ctr"/>
                      <a:r>
                        <a:rPr lang="ja-JP" altLang="en-US" sz="1400" b="1" i="0" u="none" strike="noStrike">
                          <a:solidFill>
                            <a:srgbClr val="FF0000"/>
                          </a:solidFill>
                          <a:latin typeface="+mn-ea"/>
                          <a:ea typeface="+mn-ea"/>
                        </a:rPr>
                        <a:t>★</a:t>
                      </a:r>
                    </a:p>
                  </a:txBody>
                  <a:tcPr marL="6513" marR="6513" marT="6513"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ctr" fontAlgn="ctr"/>
                      <a:r>
                        <a:rPr lang="ja-JP" altLang="en-US" sz="1400" b="1" i="0" u="none" strike="noStrike">
                          <a:solidFill>
                            <a:srgbClr val="FF0000"/>
                          </a:solidFill>
                          <a:latin typeface="+mn-ea"/>
                          <a:ea typeface="+mn-ea"/>
                        </a:rPr>
                        <a:t>★</a:t>
                      </a:r>
                    </a:p>
                  </a:txBody>
                  <a:tcPr marL="6513" marR="6513" marT="6513" marB="0" anchor="ctr">
                    <a:lnL>
                      <a:noFill/>
                    </a:lnL>
                    <a:lnR>
                      <a:noFill/>
                    </a:lnR>
                    <a:lnT>
                      <a:noFill/>
                    </a:lnT>
                    <a:lnB w="6350" cap="flat" cmpd="sng" algn="ctr">
                      <a:solidFill>
                        <a:srgbClr val="000000"/>
                      </a:solidFill>
                      <a:prstDash val="dot"/>
                      <a:round/>
                      <a:headEnd type="none" w="med" len="med"/>
                      <a:tailEnd type="none" w="med" len="med"/>
                    </a:lnB>
                  </a:tcPr>
                </a:tc>
              </a:tr>
              <a:tr h="215424">
                <a:tc vMerge="1">
                  <a:txBody>
                    <a:bodyPr/>
                    <a:lstStyle/>
                    <a:p>
                      <a:endParaRPr kumimoji="1" lang="ja-JP" altLang="en-US"/>
                    </a:p>
                  </a:txBody>
                  <a:tcPr/>
                </a:tc>
                <a:tc>
                  <a:txBody>
                    <a:bodyPr/>
                    <a:lstStyle/>
                    <a:p>
                      <a:pPr algn="l" fontAlgn="ctr"/>
                      <a:r>
                        <a:rPr lang="ja-JP" altLang="en-US" sz="1400" b="1" i="0" u="none" strike="noStrike">
                          <a:solidFill>
                            <a:srgbClr val="000000"/>
                          </a:solidFill>
                          <a:latin typeface="+mn-ea"/>
                          <a:ea typeface="+mn-ea"/>
                        </a:rPr>
                        <a:t>４．食塩摂取量（男性）</a:t>
                      </a:r>
                    </a:p>
                  </a:txBody>
                  <a:tcPr marL="6513" marR="6513" marT="6513"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r" fontAlgn="ctr"/>
                      <a:r>
                        <a:rPr lang="en-US" sz="1400" b="1" i="0" u="none" strike="noStrike">
                          <a:solidFill>
                            <a:srgbClr val="000000"/>
                          </a:solidFill>
                          <a:latin typeface="+mn-ea"/>
                          <a:ea typeface="+mn-ea"/>
                        </a:rPr>
                        <a:t>10.9g</a:t>
                      </a:r>
                    </a:p>
                  </a:txBody>
                  <a:tcPr marL="6513" marR="6513" marT="6513"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r" fontAlgn="ctr"/>
                      <a:r>
                        <a:rPr lang="en-US" sz="1400" b="1" i="0" u="none" strike="noStrike">
                          <a:solidFill>
                            <a:srgbClr val="000000"/>
                          </a:solidFill>
                          <a:latin typeface="+mn-ea"/>
                          <a:ea typeface="+mn-ea"/>
                        </a:rPr>
                        <a:t>11.7g</a:t>
                      </a:r>
                    </a:p>
                  </a:txBody>
                  <a:tcPr marL="6513" marR="6513" marT="6513"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r" fontAlgn="ctr"/>
                      <a:r>
                        <a:rPr lang="en-US" sz="1400" b="1" i="0" u="none" strike="noStrike">
                          <a:solidFill>
                            <a:srgbClr val="000000"/>
                          </a:solidFill>
                          <a:latin typeface="+mn-ea"/>
                          <a:ea typeface="+mn-ea"/>
                        </a:rPr>
                        <a:t>11.4g</a:t>
                      </a:r>
                    </a:p>
                  </a:txBody>
                  <a:tcPr marL="6513" marR="6513" marT="6513"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endParaRPr lang="ja-JP" altLang="en-US" sz="1400" b="1" i="0" u="none" strike="noStrike">
                        <a:solidFill>
                          <a:srgbClr val="FF0000"/>
                        </a:solidFill>
                        <a:latin typeface="+mn-ea"/>
                        <a:ea typeface="+mn-ea"/>
                      </a:endParaRPr>
                    </a:p>
                  </a:txBody>
                  <a:tcPr marL="6513" marR="6513" marT="6513"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endParaRPr lang="ja-JP" altLang="en-US" sz="1400" b="1" i="0" u="none" strike="noStrike">
                        <a:solidFill>
                          <a:srgbClr val="FF0000"/>
                        </a:solidFill>
                        <a:latin typeface="+mn-ea"/>
                        <a:ea typeface="+mn-ea"/>
                      </a:endParaRPr>
                    </a:p>
                  </a:txBody>
                  <a:tcPr marL="6513" marR="6513" marT="6513" marB="0" anchor="ctr">
                    <a:lnL>
                      <a:noFill/>
                    </a:lnL>
                    <a:lnR>
                      <a:noFill/>
                    </a:lnR>
                    <a:lnT w="6350" cap="flat" cmpd="sng" algn="ctr">
                      <a:solidFill>
                        <a:srgbClr val="000000"/>
                      </a:solidFill>
                      <a:prstDash val="dot"/>
                      <a:round/>
                      <a:headEnd type="none" w="med" len="med"/>
                      <a:tailEnd type="none" w="med" len="med"/>
                    </a:lnT>
                    <a:lnB>
                      <a:noFill/>
                    </a:lnB>
                  </a:tcPr>
                </a:tc>
              </a:tr>
              <a:tr h="215424">
                <a:tc vMerge="1">
                  <a:txBody>
                    <a:bodyPr/>
                    <a:lstStyle/>
                    <a:p>
                      <a:endParaRPr kumimoji="1" lang="ja-JP" altLang="en-US"/>
                    </a:p>
                  </a:txBody>
                  <a:tcPr/>
                </a:tc>
                <a:tc>
                  <a:txBody>
                    <a:bodyPr/>
                    <a:lstStyle/>
                    <a:p>
                      <a:pPr algn="l" fontAlgn="ctr"/>
                      <a:r>
                        <a:rPr lang="ja-JP" altLang="en-US" sz="1400" b="1" i="0" u="none" strike="noStrike">
                          <a:solidFill>
                            <a:srgbClr val="FFFFFF"/>
                          </a:solidFill>
                          <a:latin typeface="+mn-ea"/>
                          <a:ea typeface="+mn-ea"/>
                        </a:rPr>
                        <a:t>４．食塩摂取量</a:t>
                      </a:r>
                      <a:r>
                        <a:rPr lang="ja-JP" altLang="en-US" sz="1400" b="1" i="0" u="none" strike="noStrike">
                          <a:solidFill>
                            <a:srgbClr val="000000"/>
                          </a:solidFill>
                          <a:latin typeface="+mn-ea"/>
                          <a:ea typeface="+mn-ea"/>
                        </a:rPr>
                        <a:t>（女性）</a:t>
                      </a:r>
                    </a:p>
                  </a:txBody>
                  <a:tcPr marL="6513" marR="6513" marT="6513"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r" fontAlgn="ctr"/>
                      <a:r>
                        <a:rPr lang="en-US" sz="1400" b="1" i="0" u="none" strike="noStrike">
                          <a:solidFill>
                            <a:srgbClr val="000000"/>
                          </a:solidFill>
                          <a:latin typeface="+mn-ea"/>
                          <a:ea typeface="+mn-ea"/>
                        </a:rPr>
                        <a:t>9.6g</a:t>
                      </a:r>
                    </a:p>
                  </a:txBody>
                  <a:tcPr marL="6513" marR="6513" marT="6513"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r" fontAlgn="ctr"/>
                      <a:r>
                        <a:rPr lang="en-US" sz="1400" b="1" i="0" u="none" strike="noStrike">
                          <a:solidFill>
                            <a:srgbClr val="000000"/>
                          </a:solidFill>
                          <a:latin typeface="+mn-ea"/>
                          <a:ea typeface="+mn-ea"/>
                        </a:rPr>
                        <a:t>10.0g</a:t>
                      </a:r>
                    </a:p>
                  </a:txBody>
                  <a:tcPr marL="6513" marR="6513" marT="6513"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r" fontAlgn="ctr"/>
                      <a:r>
                        <a:rPr lang="en-US" sz="1400" b="1" i="0" u="none" strike="noStrike">
                          <a:solidFill>
                            <a:srgbClr val="000000"/>
                          </a:solidFill>
                          <a:latin typeface="+mn-ea"/>
                          <a:ea typeface="+mn-ea"/>
                        </a:rPr>
                        <a:t>10.1g</a:t>
                      </a:r>
                    </a:p>
                  </a:txBody>
                  <a:tcPr marL="6513" marR="6513" marT="6513"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ctr" fontAlgn="ctr"/>
                      <a:r>
                        <a:rPr lang="ja-JP" altLang="en-US" sz="1400" b="1" i="0" u="none" strike="noStrike">
                          <a:solidFill>
                            <a:srgbClr val="FF0000"/>
                          </a:solidFill>
                          <a:latin typeface="+mn-ea"/>
                          <a:ea typeface="+mn-ea"/>
                        </a:rPr>
                        <a:t>★</a:t>
                      </a:r>
                    </a:p>
                  </a:txBody>
                  <a:tcPr marL="6513" marR="6513" marT="6513"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ctr" fontAlgn="ctr"/>
                      <a:endParaRPr lang="ja-JP" altLang="en-US" sz="1400" b="1" i="0" u="none" strike="noStrike">
                        <a:solidFill>
                          <a:srgbClr val="FF0000"/>
                        </a:solidFill>
                        <a:latin typeface="+mn-ea"/>
                        <a:ea typeface="+mn-ea"/>
                      </a:endParaRPr>
                    </a:p>
                  </a:txBody>
                  <a:tcPr marL="6513" marR="6513" marT="6513" marB="0" anchor="ctr">
                    <a:lnL>
                      <a:noFill/>
                    </a:lnL>
                    <a:lnR>
                      <a:noFill/>
                    </a:lnR>
                    <a:lnT>
                      <a:noFill/>
                    </a:lnT>
                    <a:lnB w="6350" cap="flat" cmpd="sng" algn="ctr">
                      <a:solidFill>
                        <a:srgbClr val="000000"/>
                      </a:solidFill>
                      <a:prstDash val="dot"/>
                      <a:round/>
                      <a:headEnd type="none" w="med" len="med"/>
                      <a:tailEnd type="none" w="med" len="med"/>
                    </a:lnB>
                  </a:tcPr>
                </a:tc>
              </a:tr>
              <a:tr h="215424">
                <a:tc rowSpan="2">
                  <a:txBody>
                    <a:bodyPr/>
                    <a:lstStyle/>
                    <a:p>
                      <a:pPr algn="ctr" fontAlgn="ctr"/>
                      <a:r>
                        <a:rPr lang="ja-JP" altLang="en-US" sz="1400" b="1" i="0" u="none" strike="noStrike">
                          <a:solidFill>
                            <a:srgbClr val="000000"/>
                          </a:solidFill>
                          <a:latin typeface="+mn-ea"/>
                          <a:ea typeface="+mn-ea"/>
                        </a:rPr>
                        <a:t>運動</a:t>
                      </a:r>
                    </a:p>
                  </a:txBody>
                  <a:tcPr marL="6513" marR="6513" marT="6513"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400" b="1" i="0" u="none" strike="noStrike">
                          <a:solidFill>
                            <a:srgbClr val="000000"/>
                          </a:solidFill>
                          <a:latin typeface="+mn-ea"/>
                          <a:ea typeface="+mn-ea"/>
                        </a:rPr>
                        <a:t>４．運動習慣のない者の割合（男性）</a:t>
                      </a:r>
                    </a:p>
                  </a:txBody>
                  <a:tcPr marL="6513" marR="6513" marT="6513"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r" fontAlgn="ctr"/>
                      <a:r>
                        <a:rPr lang="en-US" altLang="ja-JP" sz="1400" b="1" i="0" u="none" strike="noStrike">
                          <a:solidFill>
                            <a:srgbClr val="000000"/>
                          </a:solidFill>
                          <a:latin typeface="+mn-ea"/>
                          <a:ea typeface="+mn-ea"/>
                        </a:rPr>
                        <a:t>70.6%</a:t>
                      </a:r>
                    </a:p>
                  </a:txBody>
                  <a:tcPr marL="6513" marR="6513" marT="6513"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r" fontAlgn="ctr"/>
                      <a:r>
                        <a:rPr lang="en-US" altLang="ja-JP" sz="1400" b="1" i="0" u="none" strike="noStrike">
                          <a:solidFill>
                            <a:srgbClr val="000000"/>
                          </a:solidFill>
                          <a:latin typeface="+mn-ea"/>
                          <a:ea typeface="+mn-ea"/>
                        </a:rPr>
                        <a:t>63.7%</a:t>
                      </a:r>
                    </a:p>
                  </a:txBody>
                  <a:tcPr marL="6513" marR="6513" marT="6513"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r" fontAlgn="ctr"/>
                      <a:r>
                        <a:rPr lang="en-US" altLang="ja-JP" sz="1400" b="1" i="0" u="none" strike="noStrike">
                          <a:solidFill>
                            <a:srgbClr val="000000"/>
                          </a:solidFill>
                          <a:latin typeface="+mn-ea"/>
                          <a:ea typeface="+mn-ea"/>
                        </a:rPr>
                        <a:t>62.5%</a:t>
                      </a:r>
                    </a:p>
                  </a:txBody>
                  <a:tcPr marL="6513" marR="6513" marT="6513"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r>
                        <a:rPr lang="ja-JP" altLang="en-US" sz="1400" b="1" i="0" u="none" strike="noStrike">
                          <a:solidFill>
                            <a:srgbClr val="FF0000"/>
                          </a:solidFill>
                          <a:latin typeface="+mn-ea"/>
                          <a:ea typeface="+mn-ea"/>
                        </a:rPr>
                        <a:t>★</a:t>
                      </a:r>
                    </a:p>
                  </a:txBody>
                  <a:tcPr marL="6513" marR="6513" marT="6513"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r>
                        <a:rPr lang="ja-JP" altLang="en-US" sz="1400" b="1" i="0" u="none" strike="noStrike">
                          <a:solidFill>
                            <a:srgbClr val="FF0000"/>
                          </a:solidFill>
                          <a:latin typeface="+mn-ea"/>
                          <a:ea typeface="+mn-ea"/>
                        </a:rPr>
                        <a:t>　</a:t>
                      </a:r>
                    </a:p>
                  </a:txBody>
                  <a:tcPr marL="6513" marR="6513" marT="6513" marB="0" anchor="ctr">
                    <a:lnL>
                      <a:noFill/>
                    </a:lnL>
                    <a:lnR>
                      <a:noFill/>
                    </a:lnR>
                    <a:lnT w="6350" cap="flat" cmpd="sng" algn="ctr">
                      <a:solidFill>
                        <a:srgbClr val="000000"/>
                      </a:solidFill>
                      <a:prstDash val="dot"/>
                      <a:round/>
                      <a:headEnd type="none" w="med" len="med"/>
                      <a:tailEnd type="none" w="med" len="med"/>
                    </a:lnT>
                    <a:lnB>
                      <a:noFill/>
                    </a:lnB>
                  </a:tcPr>
                </a:tc>
              </a:tr>
              <a:tr h="215424">
                <a:tc vMerge="1">
                  <a:txBody>
                    <a:bodyPr/>
                    <a:lstStyle/>
                    <a:p>
                      <a:endParaRPr kumimoji="1" lang="ja-JP" altLang="en-US"/>
                    </a:p>
                  </a:txBody>
                  <a:tcPr/>
                </a:tc>
                <a:tc>
                  <a:txBody>
                    <a:bodyPr/>
                    <a:lstStyle/>
                    <a:p>
                      <a:pPr algn="l" fontAlgn="ctr"/>
                      <a:r>
                        <a:rPr lang="ja-JP" altLang="en-US" sz="1400" b="1" i="0" u="none" strike="noStrike">
                          <a:solidFill>
                            <a:srgbClr val="FFFFFF"/>
                          </a:solidFill>
                          <a:latin typeface="+mn-ea"/>
                          <a:ea typeface="+mn-ea"/>
                        </a:rPr>
                        <a:t>５．運動習慣のない者の割合</a:t>
                      </a:r>
                      <a:r>
                        <a:rPr lang="ja-JP" altLang="en-US" sz="1400" b="1" i="0" u="none" strike="noStrike">
                          <a:solidFill>
                            <a:srgbClr val="000000"/>
                          </a:solidFill>
                          <a:latin typeface="+mn-ea"/>
                          <a:ea typeface="+mn-ea"/>
                        </a:rPr>
                        <a:t>（女性）</a:t>
                      </a:r>
                    </a:p>
                  </a:txBody>
                  <a:tcPr marL="6513" marR="6513" marT="6513"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r" fontAlgn="ctr"/>
                      <a:r>
                        <a:rPr lang="en-US" altLang="ja-JP" sz="1400" b="1" i="0" u="none" strike="noStrike">
                          <a:solidFill>
                            <a:srgbClr val="000000"/>
                          </a:solidFill>
                          <a:latin typeface="+mn-ea"/>
                          <a:ea typeface="+mn-ea"/>
                        </a:rPr>
                        <a:t>72.9%</a:t>
                      </a:r>
                    </a:p>
                  </a:txBody>
                  <a:tcPr marL="6513" marR="6513" marT="6513"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r" fontAlgn="ctr"/>
                      <a:r>
                        <a:rPr lang="en-US" altLang="ja-JP" sz="1400" b="1" i="0" u="none" strike="noStrike">
                          <a:solidFill>
                            <a:srgbClr val="000000"/>
                          </a:solidFill>
                          <a:latin typeface="+mn-ea"/>
                          <a:ea typeface="+mn-ea"/>
                        </a:rPr>
                        <a:t>72.1%</a:t>
                      </a:r>
                    </a:p>
                  </a:txBody>
                  <a:tcPr marL="6513" marR="6513" marT="6513"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r" fontAlgn="ctr"/>
                      <a:r>
                        <a:rPr lang="en-US" altLang="ja-JP" sz="1400" b="1" i="0" u="none" strike="noStrike">
                          <a:solidFill>
                            <a:srgbClr val="000000"/>
                          </a:solidFill>
                          <a:latin typeface="+mn-ea"/>
                          <a:ea typeface="+mn-ea"/>
                        </a:rPr>
                        <a:t>67.7%</a:t>
                      </a:r>
                    </a:p>
                  </a:txBody>
                  <a:tcPr marL="6513" marR="6513" marT="6513"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ctr" fontAlgn="ctr"/>
                      <a:r>
                        <a:rPr lang="ja-JP" altLang="en-US" sz="1400" b="1" i="0" u="none" strike="noStrike">
                          <a:solidFill>
                            <a:srgbClr val="FF0000"/>
                          </a:solidFill>
                          <a:latin typeface="+mn-ea"/>
                          <a:ea typeface="+mn-ea"/>
                        </a:rPr>
                        <a:t>★</a:t>
                      </a:r>
                    </a:p>
                  </a:txBody>
                  <a:tcPr marL="6513" marR="6513" marT="6513"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ctr" fontAlgn="ctr"/>
                      <a:r>
                        <a:rPr lang="ja-JP" altLang="en-US" sz="1400" b="1" i="0" u="none" strike="noStrike">
                          <a:solidFill>
                            <a:srgbClr val="FF0000"/>
                          </a:solidFill>
                          <a:latin typeface="+mn-ea"/>
                          <a:ea typeface="+mn-ea"/>
                        </a:rPr>
                        <a:t>★</a:t>
                      </a:r>
                    </a:p>
                  </a:txBody>
                  <a:tcPr marL="6513" marR="6513" marT="6513" marB="0" anchor="ctr">
                    <a:lnL>
                      <a:noFill/>
                    </a:lnL>
                    <a:lnR>
                      <a:noFill/>
                    </a:lnR>
                    <a:lnT>
                      <a:noFill/>
                    </a:lnT>
                    <a:lnB w="6350" cap="flat" cmpd="sng" algn="ctr">
                      <a:solidFill>
                        <a:srgbClr val="000000"/>
                      </a:solidFill>
                      <a:prstDash val="dot"/>
                      <a:round/>
                      <a:headEnd type="none" w="med" len="med"/>
                      <a:tailEnd type="none" w="med" len="med"/>
                    </a:lnB>
                  </a:tcPr>
                </a:tc>
              </a:tr>
              <a:tr h="422018">
                <a:tc rowSpan="2">
                  <a:txBody>
                    <a:bodyPr/>
                    <a:lstStyle/>
                    <a:p>
                      <a:pPr algn="ctr" fontAlgn="ctr"/>
                      <a:r>
                        <a:rPr lang="ja-JP" altLang="en-US" sz="1400" b="1" i="0" u="none" strike="noStrike">
                          <a:solidFill>
                            <a:srgbClr val="000000"/>
                          </a:solidFill>
                          <a:latin typeface="+mn-ea"/>
                          <a:ea typeface="+mn-ea"/>
                        </a:rPr>
                        <a:t>たばこ</a:t>
                      </a:r>
                    </a:p>
                  </a:txBody>
                  <a:tcPr marL="6513" marR="6513" marT="6513"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400" b="1" i="0" u="none" strike="noStrike">
                          <a:solidFill>
                            <a:srgbClr val="000000"/>
                          </a:solidFill>
                          <a:latin typeface="+mn-ea"/>
                          <a:ea typeface="+mn-ea"/>
                        </a:rPr>
                        <a:t>５．現在習慣的に喫煙している者の割合（男性）</a:t>
                      </a:r>
                    </a:p>
                  </a:txBody>
                  <a:tcPr marL="6513" marR="6513" marT="6513"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r" fontAlgn="ctr"/>
                      <a:r>
                        <a:rPr lang="en-US" altLang="ja-JP" sz="1400" b="1" i="0" u="none" strike="noStrike">
                          <a:solidFill>
                            <a:srgbClr val="000000"/>
                          </a:solidFill>
                          <a:latin typeface="+mn-ea"/>
                          <a:ea typeface="+mn-ea"/>
                        </a:rPr>
                        <a:t>37.3%</a:t>
                      </a:r>
                    </a:p>
                  </a:txBody>
                  <a:tcPr marL="6513" marR="6513" marT="6513"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r" fontAlgn="ctr"/>
                      <a:r>
                        <a:rPr lang="en-US" altLang="ja-JP" sz="1400" b="1" i="0" u="none" strike="noStrike">
                          <a:solidFill>
                            <a:srgbClr val="000000"/>
                          </a:solidFill>
                          <a:latin typeface="+mn-ea"/>
                          <a:ea typeface="+mn-ea"/>
                        </a:rPr>
                        <a:t>33.6%</a:t>
                      </a:r>
                    </a:p>
                  </a:txBody>
                  <a:tcPr marL="6513" marR="6513" marT="6513"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r" fontAlgn="ctr"/>
                      <a:r>
                        <a:rPr lang="en-US" altLang="ja-JP" sz="1400" b="1" i="0" u="none" strike="noStrike">
                          <a:solidFill>
                            <a:srgbClr val="000000"/>
                          </a:solidFill>
                          <a:latin typeface="+mn-ea"/>
                          <a:ea typeface="+mn-ea"/>
                        </a:rPr>
                        <a:t>27.0%</a:t>
                      </a:r>
                    </a:p>
                  </a:txBody>
                  <a:tcPr marL="6513" marR="6513" marT="6513"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r>
                        <a:rPr lang="ja-JP" altLang="en-US" sz="1400" b="1" i="0" u="none" strike="noStrike">
                          <a:solidFill>
                            <a:srgbClr val="FF0000"/>
                          </a:solidFill>
                          <a:latin typeface="+mn-ea"/>
                          <a:ea typeface="+mn-ea"/>
                        </a:rPr>
                        <a:t>★</a:t>
                      </a:r>
                    </a:p>
                  </a:txBody>
                  <a:tcPr marL="6513" marR="6513" marT="6513"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r>
                        <a:rPr lang="ja-JP" altLang="en-US" sz="1400" b="1" i="0" u="none" strike="noStrike">
                          <a:solidFill>
                            <a:srgbClr val="FF0000"/>
                          </a:solidFill>
                          <a:latin typeface="+mn-ea"/>
                          <a:ea typeface="+mn-ea"/>
                        </a:rPr>
                        <a:t>★</a:t>
                      </a:r>
                    </a:p>
                  </a:txBody>
                  <a:tcPr marL="6513" marR="6513" marT="6513" marB="0" anchor="ctr">
                    <a:lnL>
                      <a:noFill/>
                    </a:lnL>
                    <a:lnR>
                      <a:noFill/>
                    </a:lnR>
                    <a:lnT w="6350" cap="flat" cmpd="sng" algn="ctr">
                      <a:solidFill>
                        <a:srgbClr val="000000"/>
                      </a:solidFill>
                      <a:prstDash val="dot"/>
                      <a:round/>
                      <a:headEnd type="none" w="med" len="med"/>
                      <a:tailEnd type="none" w="med" len="med"/>
                    </a:lnT>
                    <a:lnB>
                      <a:noFill/>
                    </a:lnB>
                  </a:tcPr>
                </a:tc>
              </a:tr>
              <a:tr h="422018">
                <a:tc vMerge="1">
                  <a:txBody>
                    <a:bodyPr/>
                    <a:lstStyle/>
                    <a:p>
                      <a:endParaRPr kumimoji="1" lang="ja-JP" altLang="en-US"/>
                    </a:p>
                  </a:txBody>
                  <a:tcPr/>
                </a:tc>
                <a:tc>
                  <a:txBody>
                    <a:bodyPr/>
                    <a:lstStyle/>
                    <a:p>
                      <a:pPr algn="l" fontAlgn="ctr"/>
                      <a:r>
                        <a:rPr lang="ja-JP" altLang="en-US" sz="1400" b="1" i="0" u="none" strike="noStrike">
                          <a:solidFill>
                            <a:srgbClr val="FFFFFF"/>
                          </a:solidFill>
                          <a:latin typeface="+mn-ea"/>
                          <a:ea typeface="+mn-ea"/>
                        </a:rPr>
                        <a:t>６．現在習慣的に喫煙している者の割合</a:t>
                      </a:r>
                      <a:r>
                        <a:rPr lang="ja-JP" altLang="en-US" sz="1400" b="1" i="0" u="none" strike="noStrike">
                          <a:solidFill>
                            <a:srgbClr val="000000"/>
                          </a:solidFill>
                          <a:latin typeface="+mn-ea"/>
                          <a:ea typeface="+mn-ea"/>
                        </a:rPr>
                        <a:t>（女性）</a:t>
                      </a:r>
                    </a:p>
                  </a:txBody>
                  <a:tcPr marL="6513" marR="6513" marT="6513"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r" fontAlgn="ctr"/>
                      <a:r>
                        <a:rPr lang="en-US" altLang="ja-JP" sz="1400" b="1" i="0" u="none" strike="noStrike">
                          <a:solidFill>
                            <a:srgbClr val="000000"/>
                          </a:solidFill>
                          <a:latin typeface="+mn-ea"/>
                          <a:ea typeface="+mn-ea"/>
                        </a:rPr>
                        <a:t>11.7%</a:t>
                      </a:r>
                    </a:p>
                  </a:txBody>
                  <a:tcPr marL="6513" marR="6513" marT="6513"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r" fontAlgn="ctr"/>
                      <a:r>
                        <a:rPr lang="en-US" altLang="ja-JP" sz="1400" b="1" i="0" u="none" strike="noStrike">
                          <a:solidFill>
                            <a:srgbClr val="000000"/>
                          </a:solidFill>
                          <a:latin typeface="+mn-ea"/>
                          <a:ea typeface="+mn-ea"/>
                        </a:rPr>
                        <a:t>8.8%</a:t>
                      </a:r>
                    </a:p>
                  </a:txBody>
                  <a:tcPr marL="6513" marR="6513" marT="6513"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r" fontAlgn="ctr"/>
                      <a:r>
                        <a:rPr lang="en-US" altLang="ja-JP" sz="1400" b="1" i="0" u="none" strike="noStrike">
                          <a:solidFill>
                            <a:srgbClr val="000000"/>
                          </a:solidFill>
                          <a:latin typeface="+mn-ea"/>
                          <a:ea typeface="+mn-ea"/>
                        </a:rPr>
                        <a:t>6.4%</a:t>
                      </a:r>
                    </a:p>
                  </a:txBody>
                  <a:tcPr marL="6513" marR="6513" marT="6513"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ctr" fontAlgn="ctr"/>
                      <a:r>
                        <a:rPr lang="ja-JP" altLang="en-US" sz="1400" b="1" i="0" u="none" strike="noStrike">
                          <a:solidFill>
                            <a:srgbClr val="FF0000"/>
                          </a:solidFill>
                          <a:latin typeface="+mn-ea"/>
                          <a:ea typeface="+mn-ea"/>
                        </a:rPr>
                        <a:t>★</a:t>
                      </a:r>
                    </a:p>
                  </a:txBody>
                  <a:tcPr marL="6513" marR="6513" marT="6513"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ctr" fontAlgn="ctr"/>
                      <a:r>
                        <a:rPr lang="ja-JP" altLang="en-US" sz="1400" b="1" i="0" u="none" strike="noStrike">
                          <a:solidFill>
                            <a:srgbClr val="FF0000"/>
                          </a:solidFill>
                          <a:latin typeface="+mn-ea"/>
                          <a:ea typeface="+mn-ea"/>
                        </a:rPr>
                        <a:t>★</a:t>
                      </a:r>
                    </a:p>
                  </a:txBody>
                  <a:tcPr marL="6513" marR="6513" marT="6513" marB="0" anchor="ctr">
                    <a:lnL>
                      <a:noFill/>
                    </a:lnL>
                    <a:lnR>
                      <a:noFill/>
                    </a:lnR>
                    <a:lnT>
                      <a:noFill/>
                    </a:lnT>
                    <a:lnB w="6350" cap="flat" cmpd="sng" algn="ctr">
                      <a:solidFill>
                        <a:srgbClr val="000000"/>
                      </a:solidFill>
                      <a:prstDash val="dot"/>
                      <a:round/>
                      <a:headEnd type="none" w="med" len="med"/>
                      <a:tailEnd type="none" w="med" len="med"/>
                    </a:lnB>
                  </a:tcPr>
                </a:tc>
              </a:tr>
              <a:tr h="215424">
                <a:tc rowSpan="2">
                  <a:txBody>
                    <a:bodyPr/>
                    <a:lstStyle/>
                    <a:p>
                      <a:pPr algn="ctr" fontAlgn="ctr"/>
                      <a:r>
                        <a:rPr lang="ja-JP" altLang="en-US" sz="1400" b="1" i="0" u="none" strike="noStrike">
                          <a:solidFill>
                            <a:srgbClr val="000000"/>
                          </a:solidFill>
                          <a:latin typeface="+mn-ea"/>
                          <a:ea typeface="+mn-ea"/>
                        </a:rPr>
                        <a:t>飲酒</a:t>
                      </a:r>
                    </a:p>
                  </a:txBody>
                  <a:tcPr marL="6513" marR="6513" marT="6513"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400" b="1" i="0" u="none" strike="noStrike">
                          <a:solidFill>
                            <a:srgbClr val="000000"/>
                          </a:solidFill>
                          <a:latin typeface="+mn-ea"/>
                          <a:ea typeface="+mn-ea"/>
                        </a:rPr>
                        <a:t>６．飲酒習慣者の割合（男性）</a:t>
                      </a:r>
                    </a:p>
                  </a:txBody>
                  <a:tcPr marL="6513" marR="6513" marT="6513"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r" fontAlgn="ctr"/>
                      <a:r>
                        <a:rPr lang="en-US" altLang="ja-JP" sz="1400" b="1" i="0" u="none" strike="noStrike">
                          <a:solidFill>
                            <a:srgbClr val="000000"/>
                          </a:solidFill>
                          <a:latin typeface="+mn-ea"/>
                          <a:ea typeface="+mn-ea"/>
                        </a:rPr>
                        <a:t>32.6%</a:t>
                      </a:r>
                    </a:p>
                  </a:txBody>
                  <a:tcPr marL="6513" marR="6513" marT="6513"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r" fontAlgn="ctr"/>
                      <a:r>
                        <a:rPr lang="en-US" altLang="ja-JP" sz="1400" b="1" i="0" u="none" strike="noStrike">
                          <a:solidFill>
                            <a:srgbClr val="000000"/>
                          </a:solidFill>
                          <a:latin typeface="+mn-ea"/>
                          <a:ea typeface="+mn-ea"/>
                        </a:rPr>
                        <a:t>36.6%</a:t>
                      </a:r>
                    </a:p>
                  </a:txBody>
                  <a:tcPr marL="6513" marR="6513" marT="6513"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r" fontAlgn="ctr"/>
                      <a:r>
                        <a:rPr lang="en-US" altLang="ja-JP" sz="1400" b="1" i="0" u="none" strike="noStrike">
                          <a:solidFill>
                            <a:srgbClr val="000000"/>
                          </a:solidFill>
                          <a:latin typeface="+mn-ea"/>
                          <a:ea typeface="+mn-ea"/>
                        </a:rPr>
                        <a:t>40.0%</a:t>
                      </a:r>
                    </a:p>
                  </a:txBody>
                  <a:tcPr marL="6513" marR="6513" marT="6513"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r>
                        <a:rPr lang="ja-JP" altLang="en-US" sz="1400" b="1" i="0" u="none" strike="noStrike">
                          <a:solidFill>
                            <a:srgbClr val="FF0000"/>
                          </a:solidFill>
                          <a:latin typeface="+mn-ea"/>
                          <a:ea typeface="+mn-ea"/>
                        </a:rPr>
                        <a:t>★</a:t>
                      </a:r>
                    </a:p>
                  </a:txBody>
                  <a:tcPr marL="6513" marR="6513" marT="6513"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endParaRPr lang="ja-JP" altLang="en-US" sz="1400" b="1" i="0" u="none" strike="noStrike">
                        <a:solidFill>
                          <a:srgbClr val="FF0000"/>
                        </a:solidFill>
                        <a:latin typeface="+mn-ea"/>
                        <a:ea typeface="+mn-ea"/>
                      </a:endParaRPr>
                    </a:p>
                  </a:txBody>
                  <a:tcPr marL="6513" marR="6513" marT="6513" marB="0" anchor="ctr">
                    <a:lnL>
                      <a:noFill/>
                    </a:lnL>
                    <a:lnR>
                      <a:noFill/>
                    </a:lnR>
                    <a:lnT w="6350" cap="flat" cmpd="sng" algn="ctr">
                      <a:solidFill>
                        <a:srgbClr val="000000"/>
                      </a:solidFill>
                      <a:prstDash val="dot"/>
                      <a:round/>
                      <a:headEnd type="none" w="med" len="med"/>
                      <a:tailEnd type="none" w="med" len="med"/>
                    </a:lnT>
                    <a:lnB>
                      <a:noFill/>
                    </a:lnB>
                  </a:tcPr>
                </a:tc>
              </a:tr>
              <a:tr h="215424">
                <a:tc vMerge="1">
                  <a:txBody>
                    <a:bodyPr/>
                    <a:lstStyle/>
                    <a:p>
                      <a:endParaRPr kumimoji="1" lang="ja-JP" altLang="en-US"/>
                    </a:p>
                  </a:txBody>
                  <a:tcPr/>
                </a:tc>
                <a:tc>
                  <a:txBody>
                    <a:bodyPr/>
                    <a:lstStyle/>
                    <a:p>
                      <a:pPr algn="l" fontAlgn="ctr"/>
                      <a:r>
                        <a:rPr lang="ja-JP" altLang="en-US" sz="1400" b="1" i="0" u="none" strike="noStrike">
                          <a:solidFill>
                            <a:srgbClr val="FFFFFF"/>
                          </a:solidFill>
                          <a:latin typeface="+mn-ea"/>
                          <a:ea typeface="+mn-ea"/>
                        </a:rPr>
                        <a:t>７．飲酒習慣者の割合</a:t>
                      </a:r>
                      <a:r>
                        <a:rPr lang="ja-JP" altLang="en-US" sz="1400" b="1" i="0" u="none" strike="noStrike">
                          <a:solidFill>
                            <a:srgbClr val="000000"/>
                          </a:solidFill>
                          <a:latin typeface="+mn-ea"/>
                          <a:ea typeface="+mn-ea"/>
                        </a:rPr>
                        <a:t>（女性）</a:t>
                      </a:r>
                    </a:p>
                  </a:txBody>
                  <a:tcPr marL="6513" marR="6513" marT="6513"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r" fontAlgn="ctr"/>
                      <a:r>
                        <a:rPr lang="en-US" altLang="ja-JP" sz="1400" b="1" i="0" u="none" strike="noStrike">
                          <a:solidFill>
                            <a:srgbClr val="000000"/>
                          </a:solidFill>
                          <a:latin typeface="+mn-ea"/>
                          <a:ea typeface="+mn-ea"/>
                        </a:rPr>
                        <a:t>7.2%</a:t>
                      </a:r>
                    </a:p>
                  </a:txBody>
                  <a:tcPr marL="6513" marR="6513" marT="6513"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r" fontAlgn="ctr"/>
                      <a:r>
                        <a:rPr lang="en-US" altLang="ja-JP" sz="1400" b="1" i="0" u="none" strike="noStrike">
                          <a:solidFill>
                            <a:srgbClr val="000000"/>
                          </a:solidFill>
                          <a:latin typeface="+mn-ea"/>
                          <a:ea typeface="+mn-ea"/>
                        </a:rPr>
                        <a:t>6.4%</a:t>
                      </a:r>
                    </a:p>
                  </a:txBody>
                  <a:tcPr marL="6513" marR="6513" marT="6513"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r" fontAlgn="ctr"/>
                      <a:r>
                        <a:rPr lang="en-US" altLang="ja-JP" sz="1400" b="1" i="0" u="none" strike="noStrike">
                          <a:solidFill>
                            <a:srgbClr val="000000"/>
                          </a:solidFill>
                          <a:latin typeface="+mn-ea"/>
                          <a:ea typeface="+mn-ea"/>
                        </a:rPr>
                        <a:t>8.0%</a:t>
                      </a:r>
                    </a:p>
                  </a:txBody>
                  <a:tcPr marL="6513" marR="6513" marT="6513"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ctr" fontAlgn="ctr"/>
                      <a:endParaRPr lang="ja-JP" altLang="en-US" sz="1400" b="1" i="0" u="none" strike="noStrike">
                        <a:solidFill>
                          <a:srgbClr val="FF0000"/>
                        </a:solidFill>
                        <a:latin typeface="+mn-ea"/>
                        <a:ea typeface="+mn-ea"/>
                      </a:endParaRPr>
                    </a:p>
                  </a:txBody>
                  <a:tcPr marL="6513" marR="6513" marT="6513"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ctr" fontAlgn="ctr"/>
                      <a:endParaRPr lang="ja-JP" altLang="en-US" sz="1400" b="1" i="0" u="none" strike="noStrike">
                        <a:solidFill>
                          <a:srgbClr val="FF0000"/>
                        </a:solidFill>
                        <a:latin typeface="+mn-ea"/>
                        <a:ea typeface="+mn-ea"/>
                      </a:endParaRPr>
                    </a:p>
                  </a:txBody>
                  <a:tcPr marL="6513" marR="6513" marT="6513" marB="0" anchor="ctr">
                    <a:lnL>
                      <a:noFill/>
                    </a:lnL>
                    <a:lnR>
                      <a:noFill/>
                    </a:lnR>
                    <a:lnT>
                      <a:noFill/>
                    </a:lnT>
                    <a:lnB w="6350" cap="flat" cmpd="sng" algn="ctr">
                      <a:solidFill>
                        <a:srgbClr val="000000"/>
                      </a:solidFill>
                      <a:prstDash val="dot"/>
                      <a:round/>
                      <a:headEnd type="none" w="med" len="med"/>
                      <a:tailEnd type="none" w="med" len="med"/>
                    </a:lnB>
                  </a:tcPr>
                </a:tc>
              </a:tr>
              <a:tr h="215424">
                <a:tc rowSpan="2">
                  <a:txBody>
                    <a:bodyPr/>
                    <a:lstStyle/>
                    <a:p>
                      <a:pPr algn="ctr" fontAlgn="ctr"/>
                      <a:r>
                        <a:rPr lang="ja-JP" altLang="en-US" sz="1400" b="1" i="0" u="none" strike="noStrike" dirty="0">
                          <a:solidFill>
                            <a:srgbClr val="000000"/>
                          </a:solidFill>
                          <a:latin typeface="+mn-ea"/>
                          <a:ea typeface="+mn-ea"/>
                        </a:rPr>
                        <a:t>睡眠</a:t>
                      </a:r>
                    </a:p>
                  </a:txBody>
                  <a:tcPr marL="6513" marR="6513" marT="6513" marB="0" anchor="ctr">
                    <a:lnL>
                      <a:noFill/>
                    </a:lnL>
                    <a:lnR>
                      <a:noFill/>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1400" b="1" i="0" u="none" strike="noStrike">
                          <a:solidFill>
                            <a:srgbClr val="000000"/>
                          </a:solidFill>
                          <a:latin typeface="+mn-ea"/>
                          <a:ea typeface="+mn-ea"/>
                        </a:rPr>
                        <a:t>７．睡眠の質が悪い者の割合（男性）</a:t>
                      </a:r>
                    </a:p>
                  </a:txBody>
                  <a:tcPr marL="6513" marR="6513" marT="6513"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r" fontAlgn="ctr"/>
                      <a:r>
                        <a:rPr lang="en-US" altLang="ja-JP" sz="1400" b="1" i="0" u="none" strike="noStrike">
                          <a:solidFill>
                            <a:srgbClr val="000000"/>
                          </a:solidFill>
                          <a:latin typeface="+mn-ea"/>
                          <a:ea typeface="+mn-ea"/>
                        </a:rPr>
                        <a:t>11.1%</a:t>
                      </a:r>
                    </a:p>
                  </a:txBody>
                  <a:tcPr marL="6513" marR="6513" marT="6513"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r" fontAlgn="ctr"/>
                      <a:r>
                        <a:rPr lang="en-US" altLang="ja-JP" sz="1400" b="1" i="0" u="none" strike="noStrike">
                          <a:solidFill>
                            <a:srgbClr val="000000"/>
                          </a:solidFill>
                          <a:latin typeface="+mn-ea"/>
                          <a:ea typeface="+mn-ea"/>
                        </a:rPr>
                        <a:t>11.8%</a:t>
                      </a:r>
                    </a:p>
                  </a:txBody>
                  <a:tcPr marL="6513" marR="6513" marT="6513"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r" fontAlgn="ctr"/>
                      <a:r>
                        <a:rPr lang="en-US" altLang="ja-JP" sz="1400" b="1" i="0" u="none" strike="noStrike">
                          <a:solidFill>
                            <a:srgbClr val="000000"/>
                          </a:solidFill>
                          <a:latin typeface="+mn-ea"/>
                          <a:ea typeface="+mn-ea"/>
                        </a:rPr>
                        <a:t>10.8%</a:t>
                      </a:r>
                    </a:p>
                  </a:txBody>
                  <a:tcPr marL="6513" marR="6513" marT="6513"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r>
                        <a:rPr lang="ja-JP" altLang="en-US" sz="1400" b="1" i="0" u="none" strike="noStrike">
                          <a:solidFill>
                            <a:srgbClr val="FF0000"/>
                          </a:solidFill>
                          <a:latin typeface="+mn-ea"/>
                          <a:ea typeface="+mn-ea"/>
                        </a:rPr>
                        <a:t>　</a:t>
                      </a:r>
                    </a:p>
                  </a:txBody>
                  <a:tcPr marL="6513" marR="6513" marT="6513" marB="0" anchor="ctr">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ctr"/>
                      <a:r>
                        <a:rPr lang="ja-JP" altLang="en-US" sz="1400" b="1" i="0" u="none" strike="noStrike">
                          <a:solidFill>
                            <a:srgbClr val="FF0000"/>
                          </a:solidFill>
                          <a:latin typeface="+mn-ea"/>
                          <a:ea typeface="+mn-ea"/>
                        </a:rPr>
                        <a:t>　</a:t>
                      </a:r>
                    </a:p>
                  </a:txBody>
                  <a:tcPr marL="6513" marR="6513" marT="6513" marB="0" anchor="ctr">
                    <a:lnL>
                      <a:noFill/>
                    </a:lnL>
                    <a:lnR>
                      <a:noFill/>
                    </a:lnR>
                    <a:lnT w="6350" cap="flat" cmpd="sng" algn="ctr">
                      <a:solidFill>
                        <a:srgbClr val="000000"/>
                      </a:solidFill>
                      <a:prstDash val="dot"/>
                      <a:round/>
                      <a:headEnd type="none" w="med" len="med"/>
                      <a:tailEnd type="none" w="med" len="med"/>
                    </a:lnT>
                    <a:lnB>
                      <a:noFill/>
                    </a:lnB>
                  </a:tcPr>
                </a:tc>
              </a:tr>
              <a:tr h="215424">
                <a:tc vMerge="1">
                  <a:txBody>
                    <a:bodyPr/>
                    <a:lstStyle/>
                    <a:p>
                      <a:endParaRPr kumimoji="1" lang="ja-JP" altLang="en-US"/>
                    </a:p>
                  </a:txBody>
                  <a:tcPr/>
                </a:tc>
                <a:tc>
                  <a:txBody>
                    <a:bodyPr/>
                    <a:lstStyle/>
                    <a:p>
                      <a:pPr algn="l" fontAlgn="ctr"/>
                      <a:r>
                        <a:rPr lang="ja-JP" altLang="en-US" sz="1400" b="1" i="0" u="none" strike="noStrike" dirty="0">
                          <a:solidFill>
                            <a:srgbClr val="FFFFFF"/>
                          </a:solidFill>
                          <a:latin typeface="+mn-ea"/>
                          <a:ea typeface="+mn-ea"/>
                        </a:rPr>
                        <a:t>８．睡眠の質が悪い者の割合</a:t>
                      </a:r>
                      <a:r>
                        <a:rPr lang="ja-JP" altLang="en-US" sz="1400" b="1" i="0" u="none" strike="noStrike" dirty="0">
                          <a:solidFill>
                            <a:srgbClr val="000000"/>
                          </a:solidFill>
                          <a:latin typeface="+mn-ea"/>
                          <a:ea typeface="+mn-ea"/>
                        </a:rPr>
                        <a:t>（女性）</a:t>
                      </a:r>
                    </a:p>
                  </a:txBody>
                  <a:tcPr marL="6513" marR="6513" marT="6513"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dirty="0">
                          <a:solidFill>
                            <a:srgbClr val="000000"/>
                          </a:solidFill>
                          <a:latin typeface="+mn-ea"/>
                          <a:ea typeface="+mn-ea"/>
                        </a:rPr>
                        <a:t>15.9%</a:t>
                      </a:r>
                    </a:p>
                  </a:txBody>
                  <a:tcPr marL="6513" marR="6513" marT="6513"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latin typeface="+mn-ea"/>
                          <a:ea typeface="+mn-ea"/>
                        </a:rPr>
                        <a:t>15.4%</a:t>
                      </a:r>
                    </a:p>
                  </a:txBody>
                  <a:tcPr marL="6513" marR="6513" marT="6513"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ctr"/>
                      <a:r>
                        <a:rPr lang="en-US" altLang="ja-JP" sz="1400" b="1" i="0" u="none" strike="noStrike">
                          <a:solidFill>
                            <a:srgbClr val="000000"/>
                          </a:solidFill>
                          <a:latin typeface="+mn-ea"/>
                          <a:ea typeface="+mn-ea"/>
                        </a:rPr>
                        <a:t>11.4%</a:t>
                      </a:r>
                    </a:p>
                  </a:txBody>
                  <a:tcPr marL="6513" marR="6513" marT="6513"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1400" b="1" i="0" u="none" strike="noStrike" dirty="0">
                          <a:solidFill>
                            <a:srgbClr val="FF0000"/>
                          </a:solidFill>
                          <a:latin typeface="+mn-ea"/>
                          <a:ea typeface="+mn-ea"/>
                        </a:rPr>
                        <a:t>　</a:t>
                      </a:r>
                    </a:p>
                  </a:txBody>
                  <a:tcPr marL="6513" marR="6513" marT="6513"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1400" b="1" i="0" u="none" strike="noStrike" dirty="0">
                          <a:solidFill>
                            <a:srgbClr val="FF0000"/>
                          </a:solidFill>
                          <a:latin typeface="+mn-ea"/>
                          <a:ea typeface="+mn-ea"/>
                        </a:rPr>
                        <a:t>★</a:t>
                      </a:r>
                    </a:p>
                  </a:txBody>
                  <a:tcPr marL="6513" marR="6513" marT="6513"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5" name="テキスト ボックス 4"/>
          <p:cNvSpPr txBox="1"/>
          <p:nvPr/>
        </p:nvSpPr>
        <p:spPr>
          <a:xfrm>
            <a:off x="5292080" y="6519446"/>
            <a:ext cx="3600400" cy="338554"/>
          </a:xfrm>
          <a:prstGeom prst="rect">
            <a:avLst/>
          </a:prstGeom>
          <a:noFill/>
        </p:spPr>
        <p:txBody>
          <a:bodyPr wrap="square" rtlCol="0">
            <a:spAutoFit/>
          </a:bodyPr>
          <a:lstStyle/>
          <a:p>
            <a:r>
              <a:rPr kumimoji="1" lang="ja-JP" altLang="en-US" sz="1600" b="1" dirty="0" smtClean="0">
                <a:latin typeface="+mn-ea"/>
              </a:rPr>
              <a:t>資料：平成</a:t>
            </a:r>
            <a:r>
              <a:rPr kumimoji="1" lang="en-US" altLang="ja-JP" sz="1600" b="1" dirty="0" smtClean="0">
                <a:latin typeface="+mn-ea"/>
              </a:rPr>
              <a:t>22</a:t>
            </a:r>
            <a:r>
              <a:rPr kumimoji="1" lang="ja-JP" altLang="en-US" sz="1600" b="1" dirty="0" smtClean="0">
                <a:latin typeface="+mn-ea"/>
              </a:rPr>
              <a:t>年国民健康・栄養調査</a:t>
            </a:r>
            <a:endParaRPr kumimoji="1" lang="ja-JP" altLang="en-US" sz="1600" b="1" dirty="0">
              <a:latin typeface="+mn-ea"/>
            </a:endParaRPr>
          </a:p>
        </p:txBody>
      </p:sp>
      <p:sp>
        <p:nvSpPr>
          <p:cNvPr id="6" name="ホームベース 5"/>
          <p:cNvSpPr/>
          <p:nvPr/>
        </p:nvSpPr>
        <p:spPr>
          <a:xfrm>
            <a:off x="179512" y="188640"/>
            <a:ext cx="3672408" cy="43204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t>我が国の健康をめぐる現状⑨</a:t>
            </a:r>
            <a:endParaRPr kumimoji="1" lang="ja-JP" altLang="en-US" sz="2000" b="1" dirty="0"/>
          </a:p>
        </p:txBody>
      </p:sp>
    </p:spTree>
    <p:extLst>
      <p:ext uri="{BB962C8B-B14F-4D97-AF65-F5344CB8AC3E}">
        <p14:creationId xmlns:p14="http://schemas.microsoft.com/office/powerpoint/2010/main" val="13611928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メモ 1"/>
          <p:cNvSpPr/>
          <p:nvPr/>
        </p:nvSpPr>
        <p:spPr>
          <a:xfrm>
            <a:off x="251520" y="188640"/>
            <a:ext cx="4680520" cy="6480720"/>
          </a:xfrm>
          <a:prstGeom prst="foldedCorner">
            <a:avLst>
              <a:gd name="adj" fmla="val 752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メモ 2"/>
          <p:cNvSpPr/>
          <p:nvPr/>
        </p:nvSpPr>
        <p:spPr>
          <a:xfrm>
            <a:off x="4932040" y="188640"/>
            <a:ext cx="4032448" cy="6480720"/>
          </a:xfrm>
          <a:prstGeom prst="foldedCorner">
            <a:avLst>
              <a:gd name="adj" fmla="val 1059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Picture 2"/>
          <p:cNvPicPr>
            <a:picLocks noChangeAspect="1" noChangeArrowheads="1"/>
          </p:cNvPicPr>
          <p:nvPr/>
        </p:nvPicPr>
        <p:blipFill>
          <a:blip r:embed="rId2" cstate="print"/>
          <a:srcRect/>
          <a:stretch>
            <a:fillRect/>
          </a:stretch>
        </p:blipFill>
        <p:spPr bwMode="auto">
          <a:xfrm>
            <a:off x="323528" y="188640"/>
            <a:ext cx="4289197" cy="6237312"/>
          </a:xfrm>
          <a:prstGeom prst="rect">
            <a:avLst/>
          </a:prstGeom>
          <a:noFill/>
          <a:ln w="9525">
            <a:noFill/>
            <a:miter lim="800000"/>
            <a:headEnd/>
            <a:tailEnd/>
          </a:ln>
        </p:spPr>
      </p:pic>
      <p:sp>
        <p:nvSpPr>
          <p:cNvPr id="5" name="テキスト ボックス 4"/>
          <p:cNvSpPr txBox="1"/>
          <p:nvPr/>
        </p:nvSpPr>
        <p:spPr>
          <a:xfrm>
            <a:off x="1619672" y="6381328"/>
            <a:ext cx="2880320" cy="338554"/>
          </a:xfrm>
          <a:prstGeom prst="rect">
            <a:avLst/>
          </a:prstGeom>
          <a:noFill/>
        </p:spPr>
        <p:txBody>
          <a:bodyPr wrap="square" rtlCol="0">
            <a:spAutoFit/>
          </a:bodyPr>
          <a:lstStyle/>
          <a:p>
            <a:r>
              <a:rPr kumimoji="1" lang="ja-JP" altLang="en-US" sz="1600" b="1" dirty="0" smtClean="0">
                <a:latin typeface="+mn-ea"/>
              </a:rPr>
              <a:t>平成</a:t>
            </a:r>
            <a:r>
              <a:rPr kumimoji="1" lang="en-US" altLang="ja-JP" sz="1600" b="1" dirty="0" smtClean="0">
                <a:latin typeface="+mn-ea"/>
              </a:rPr>
              <a:t>24</a:t>
            </a:r>
            <a:r>
              <a:rPr kumimoji="1" lang="ja-JP" altLang="en-US" sz="1600" b="1" dirty="0" smtClean="0">
                <a:latin typeface="+mn-ea"/>
              </a:rPr>
              <a:t>年</a:t>
            </a:r>
            <a:r>
              <a:rPr kumimoji="1" lang="en-US" altLang="ja-JP" sz="1600" b="1" dirty="0" smtClean="0">
                <a:latin typeface="+mn-ea"/>
              </a:rPr>
              <a:t>2</a:t>
            </a:r>
            <a:r>
              <a:rPr kumimoji="1" lang="ja-JP" altLang="en-US" sz="1600" b="1" dirty="0" smtClean="0">
                <a:latin typeface="+mn-ea"/>
              </a:rPr>
              <a:t>月</a:t>
            </a:r>
            <a:r>
              <a:rPr kumimoji="1" lang="en-US" altLang="ja-JP" sz="1600" b="1" dirty="0" smtClean="0">
                <a:latin typeface="+mn-ea"/>
              </a:rPr>
              <a:t>1</a:t>
            </a:r>
            <a:r>
              <a:rPr kumimoji="1" lang="ja-JP" altLang="en-US" sz="1600" b="1" dirty="0" smtClean="0">
                <a:latin typeface="+mn-ea"/>
              </a:rPr>
              <a:t>日付　毎日新聞</a:t>
            </a:r>
            <a:endParaRPr kumimoji="1" lang="ja-JP" altLang="en-US" sz="1600" b="1" dirty="0">
              <a:latin typeface="+mn-ea"/>
            </a:endParaRPr>
          </a:p>
        </p:txBody>
      </p:sp>
      <p:pic>
        <p:nvPicPr>
          <p:cNvPr id="6" name="Picture 3"/>
          <p:cNvPicPr>
            <a:picLocks noChangeAspect="1" noChangeArrowheads="1"/>
          </p:cNvPicPr>
          <p:nvPr/>
        </p:nvPicPr>
        <p:blipFill>
          <a:blip r:embed="rId3" cstate="print"/>
          <a:srcRect/>
          <a:stretch>
            <a:fillRect/>
          </a:stretch>
        </p:blipFill>
        <p:spPr bwMode="auto">
          <a:xfrm>
            <a:off x="5076056" y="332656"/>
            <a:ext cx="3334394" cy="6336704"/>
          </a:xfrm>
          <a:prstGeom prst="rect">
            <a:avLst/>
          </a:prstGeom>
          <a:noFill/>
          <a:ln w="9525">
            <a:noFill/>
            <a:miter lim="800000"/>
            <a:headEnd/>
            <a:tailEnd/>
          </a:ln>
        </p:spPr>
      </p:pic>
      <p:sp>
        <p:nvSpPr>
          <p:cNvPr id="7" name="テキスト ボックス 6"/>
          <p:cNvSpPr txBox="1"/>
          <p:nvPr/>
        </p:nvSpPr>
        <p:spPr>
          <a:xfrm>
            <a:off x="5796136" y="6309320"/>
            <a:ext cx="2880320" cy="338554"/>
          </a:xfrm>
          <a:prstGeom prst="rect">
            <a:avLst/>
          </a:prstGeom>
          <a:noFill/>
        </p:spPr>
        <p:txBody>
          <a:bodyPr wrap="square" rtlCol="0">
            <a:spAutoFit/>
          </a:bodyPr>
          <a:lstStyle/>
          <a:p>
            <a:r>
              <a:rPr kumimoji="1" lang="ja-JP" altLang="en-US" sz="1600" b="1" dirty="0" smtClean="0">
                <a:latin typeface="+mn-ea"/>
              </a:rPr>
              <a:t>平成</a:t>
            </a:r>
            <a:r>
              <a:rPr kumimoji="1" lang="en-US" altLang="ja-JP" sz="1600" b="1" dirty="0" smtClean="0">
                <a:latin typeface="+mn-ea"/>
              </a:rPr>
              <a:t>24</a:t>
            </a:r>
            <a:r>
              <a:rPr kumimoji="1" lang="ja-JP" altLang="en-US" sz="1600" b="1" dirty="0" smtClean="0">
                <a:latin typeface="+mn-ea"/>
              </a:rPr>
              <a:t>年</a:t>
            </a:r>
            <a:r>
              <a:rPr kumimoji="1" lang="en-US" altLang="ja-JP" sz="1600" b="1" dirty="0" smtClean="0">
                <a:latin typeface="+mn-ea"/>
              </a:rPr>
              <a:t>2</a:t>
            </a:r>
            <a:r>
              <a:rPr kumimoji="1" lang="ja-JP" altLang="en-US" sz="1600" b="1" dirty="0" smtClean="0">
                <a:latin typeface="+mn-ea"/>
              </a:rPr>
              <a:t>月</a:t>
            </a:r>
            <a:r>
              <a:rPr kumimoji="1" lang="en-US" altLang="ja-JP" sz="1600" b="1" dirty="0" smtClean="0">
                <a:latin typeface="+mn-ea"/>
              </a:rPr>
              <a:t>1</a:t>
            </a:r>
            <a:r>
              <a:rPr kumimoji="1" lang="ja-JP" altLang="en-US" sz="1600" b="1" dirty="0" smtClean="0">
                <a:latin typeface="+mn-ea"/>
              </a:rPr>
              <a:t>日付　産経新聞</a:t>
            </a:r>
            <a:endParaRPr kumimoji="1" lang="ja-JP" altLang="en-US" sz="1600" b="1" dirty="0">
              <a:latin typeface="+mn-ea"/>
            </a:endParaRPr>
          </a:p>
        </p:txBody>
      </p:sp>
      <p:sp>
        <p:nvSpPr>
          <p:cNvPr id="8" name="スライド番号プレースホルダ 7"/>
          <p:cNvSpPr>
            <a:spLocks noGrp="1"/>
          </p:cNvSpPr>
          <p:nvPr>
            <p:ph type="sldNum" sz="quarter" idx="12"/>
          </p:nvPr>
        </p:nvSpPr>
        <p:spPr>
          <a:xfrm>
            <a:off x="7010400" y="6492875"/>
            <a:ext cx="2133600" cy="365125"/>
          </a:xfrm>
        </p:spPr>
        <p:txBody>
          <a:bodyPr/>
          <a:lstStyle/>
          <a:p>
            <a:fld id="{5EA209EF-9AE5-43E7-990E-940C1130B830}" type="slidenum">
              <a:rPr kumimoji="1" lang="ja-JP" altLang="en-US" smtClean="0"/>
              <a:pPr/>
              <a:t>24</a:t>
            </a:fld>
            <a:endParaRPr kumimoji="1" lang="ja-JP" altLang="en-US" dirty="0"/>
          </a:p>
        </p:txBody>
      </p:sp>
    </p:spTree>
    <p:extLst>
      <p:ext uri="{BB962C8B-B14F-4D97-AF65-F5344CB8AC3E}">
        <p14:creationId xmlns:p14="http://schemas.microsoft.com/office/powerpoint/2010/main" val="23254862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435280" cy="778098"/>
          </a:xfrm>
        </p:spPr>
        <p:style>
          <a:lnRef idx="3">
            <a:schemeClr val="lt1"/>
          </a:lnRef>
          <a:fillRef idx="1">
            <a:schemeClr val="accent5"/>
          </a:fillRef>
          <a:effectRef idx="1">
            <a:schemeClr val="accent5"/>
          </a:effectRef>
          <a:fontRef idx="minor">
            <a:schemeClr val="lt1"/>
          </a:fontRef>
        </p:style>
        <p:txBody>
          <a:bodyPr>
            <a:noAutofit/>
          </a:bodyPr>
          <a:lstStyle/>
          <a:p>
            <a:r>
              <a:rPr kumimoji="1" lang="ja-JP" altLang="en-US" sz="3600" dirty="0" smtClean="0"/>
              <a:t>健康日本２１（第２次）の目標の設定と評価</a:t>
            </a:r>
            <a:endParaRPr kumimoji="1" lang="ja-JP" altLang="en-US" sz="3600" dirty="0"/>
          </a:p>
        </p:txBody>
      </p:sp>
      <p:sp>
        <p:nvSpPr>
          <p:cNvPr id="3" name="コンテンツ プレースホルダ 2"/>
          <p:cNvSpPr>
            <a:spLocks noGrp="1"/>
          </p:cNvSpPr>
          <p:nvPr>
            <p:ph idx="1"/>
          </p:nvPr>
        </p:nvSpPr>
        <p:spPr>
          <a:xfrm>
            <a:off x="467544" y="1268760"/>
            <a:ext cx="8352928" cy="5040560"/>
          </a:xfrm>
        </p:spPr>
        <p:txBody>
          <a:bodyPr>
            <a:noAutofit/>
          </a:bodyPr>
          <a:lstStyle/>
          <a:p>
            <a:pPr>
              <a:buFont typeface="Wingdings" pitchFamily="2" charset="2"/>
              <a:buChar char="n"/>
            </a:pPr>
            <a:r>
              <a:rPr lang="ja-JP" altLang="ja-JP" sz="2800" dirty="0" smtClean="0"/>
              <a:t>国は、国民の健康増進について全国的な目標を設定し、広く国民や健康づくりに関わる多くの関係者に対してその目標を周知</a:t>
            </a:r>
            <a:r>
              <a:rPr lang="ja-JP" altLang="en-US" sz="2800" dirty="0" smtClean="0"/>
              <a:t>。</a:t>
            </a:r>
            <a:endParaRPr lang="ja-JP" altLang="ja-JP" sz="2800" dirty="0" smtClean="0"/>
          </a:p>
          <a:p>
            <a:pPr>
              <a:buFont typeface="Wingdings" pitchFamily="2" charset="2"/>
              <a:buChar char="n"/>
            </a:pPr>
            <a:r>
              <a:rPr lang="ja-JP" altLang="ja-JP" sz="2800" dirty="0" smtClean="0"/>
              <a:t>具体的な目標を設定するに当たっては、科学的根拠に基づ</a:t>
            </a:r>
            <a:r>
              <a:rPr lang="ja-JP" altLang="en-US" sz="2800" dirty="0" smtClean="0"/>
              <a:t>き、</a:t>
            </a:r>
            <a:r>
              <a:rPr lang="ja-JP" altLang="ja-JP" sz="2800" dirty="0" smtClean="0"/>
              <a:t>実態の把握が可能な具体的目標を設定</a:t>
            </a:r>
            <a:r>
              <a:rPr lang="ja-JP" altLang="en-US" sz="2800" dirty="0" smtClean="0"/>
              <a:t>。</a:t>
            </a:r>
            <a:endParaRPr lang="ja-JP" altLang="ja-JP" sz="2800" dirty="0" smtClean="0"/>
          </a:p>
          <a:p>
            <a:pPr>
              <a:buFont typeface="Wingdings" pitchFamily="2" charset="2"/>
              <a:buChar char="n"/>
            </a:pPr>
            <a:r>
              <a:rPr lang="ja-JP" altLang="ja-JP" sz="2800" dirty="0" smtClean="0"/>
              <a:t>具体的目標については、おおむね１０年間を目途として設定</a:t>
            </a:r>
            <a:r>
              <a:rPr lang="ja-JP" altLang="en-US" sz="2800" dirty="0" smtClean="0"/>
              <a:t>。</a:t>
            </a:r>
            <a:r>
              <a:rPr lang="ja-JP" altLang="ja-JP" sz="2800" dirty="0" smtClean="0"/>
              <a:t>設定した目標のうち主要なものについては</a:t>
            </a:r>
            <a:r>
              <a:rPr lang="ja-JP" altLang="en-US" sz="2800" dirty="0" smtClean="0"/>
              <a:t>、</a:t>
            </a:r>
            <a:r>
              <a:rPr lang="ja-JP" altLang="ja-JP" sz="2800" dirty="0" smtClean="0"/>
              <a:t>継続的に数値の推移等</a:t>
            </a:r>
            <a:r>
              <a:rPr lang="ja-JP" altLang="en-US" sz="2800" dirty="0" smtClean="0"/>
              <a:t>を</a:t>
            </a:r>
            <a:r>
              <a:rPr lang="ja-JP" altLang="ja-JP" sz="2800" dirty="0" smtClean="0"/>
              <a:t>調査及び分析</a:t>
            </a:r>
            <a:r>
              <a:rPr lang="ja-JP" altLang="en-US" sz="2800" dirty="0" smtClean="0"/>
              <a:t>。　　　　　　　　　目標</a:t>
            </a:r>
            <a:r>
              <a:rPr lang="ja-JP" altLang="ja-JP" sz="2800" dirty="0" smtClean="0"/>
              <a:t>設定後５年を目途に中間評価</a:t>
            </a:r>
            <a:r>
              <a:rPr lang="ja-JP" altLang="en-US" sz="2800" dirty="0" smtClean="0"/>
              <a:t>、</a:t>
            </a:r>
            <a:r>
              <a:rPr lang="ja-JP" altLang="ja-JP" sz="2800" dirty="0" smtClean="0"/>
              <a:t>目標設定後１０年を目途に最終評価を</a:t>
            </a:r>
            <a:r>
              <a:rPr lang="ja-JP" altLang="en-US" sz="2800" dirty="0" smtClean="0"/>
              <a:t>実施し、</a:t>
            </a:r>
            <a:r>
              <a:rPr lang="ja-JP" altLang="ja-JP" sz="2800" dirty="0" smtClean="0"/>
              <a:t>目標を達成するための諸活動の成果を適切に評価し、その後の健康増進の取組に反映</a:t>
            </a:r>
            <a:r>
              <a:rPr lang="ja-JP" altLang="en-US" sz="2800" dirty="0" smtClean="0"/>
              <a:t>。</a:t>
            </a:r>
            <a:endParaRPr lang="ja-JP" altLang="ja-JP" sz="2800" dirty="0" smtClean="0"/>
          </a:p>
          <a:p>
            <a:pPr>
              <a:buFont typeface="Wingdings" pitchFamily="2" charset="2"/>
              <a:buChar char="n"/>
            </a:pPr>
            <a:endParaRPr kumimoji="1" lang="ja-JP" altLang="en-US" sz="2400" dirty="0"/>
          </a:p>
        </p:txBody>
      </p:sp>
    </p:spTree>
    <p:extLst>
      <p:ext uri="{BB962C8B-B14F-4D97-AF65-F5344CB8AC3E}">
        <p14:creationId xmlns:p14="http://schemas.microsoft.com/office/powerpoint/2010/main" val="25307648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normAutofit fontScale="90000"/>
          </a:bodyPr>
          <a:lstStyle/>
          <a:p>
            <a:r>
              <a:rPr kumimoji="1" lang="ja-JP" altLang="en-US" dirty="0" smtClean="0"/>
              <a:t>健康日本２１（第２次）の目標設定の考え方</a:t>
            </a:r>
            <a:endParaRPr kumimoji="1" lang="ja-JP" altLang="en-US" dirty="0"/>
          </a:p>
        </p:txBody>
      </p:sp>
      <p:sp>
        <p:nvSpPr>
          <p:cNvPr id="3" name="コンテンツ プレースホルダ 2"/>
          <p:cNvSpPr>
            <a:spLocks noGrp="1"/>
          </p:cNvSpPr>
          <p:nvPr>
            <p:ph idx="1"/>
          </p:nvPr>
        </p:nvSpPr>
        <p:spPr>
          <a:xfrm>
            <a:off x="323528" y="1988840"/>
            <a:ext cx="8208912" cy="4608511"/>
          </a:xfrm>
        </p:spPr>
        <p:txBody>
          <a:bodyPr>
            <a:normAutofit fontScale="85000" lnSpcReduction="20000"/>
          </a:bodyPr>
          <a:lstStyle/>
          <a:p>
            <a:pPr>
              <a:lnSpc>
                <a:spcPct val="150000"/>
              </a:lnSpc>
              <a:buNone/>
            </a:pPr>
            <a:r>
              <a:rPr lang="ja-JP" altLang="en-US" dirty="0" smtClean="0">
                <a:solidFill>
                  <a:srgbClr val="FF0000"/>
                </a:solidFill>
              </a:rPr>
              <a:t>　 </a:t>
            </a:r>
            <a:r>
              <a:rPr lang="ja-JP" altLang="ja-JP" sz="3800" dirty="0" smtClean="0"/>
              <a:t>健康寿命の延伸及び健康格差の縮小の実現</a:t>
            </a:r>
            <a:r>
              <a:rPr lang="ja-JP" altLang="en-US" sz="3800" dirty="0" smtClean="0"/>
              <a:t>に</a:t>
            </a:r>
            <a:r>
              <a:rPr lang="ja-JP" altLang="ja-JP" sz="3800" dirty="0" smtClean="0"/>
              <a:t>向けて、生活習慣病の発症予防や重症化予防を図るとともに、社会生活を営むために必要な機能の維持及び向上を目指し、これらの目標達成のために、生活習慣の改善及び社会環境の整備に取り組むことを目標とする。</a:t>
            </a:r>
          </a:p>
          <a:p>
            <a:pPr>
              <a:lnSpc>
                <a:spcPct val="150000"/>
              </a:lnSpc>
            </a:pPr>
            <a:endParaRPr kumimoji="1" lang="ja-JP" altLang="en-US" dirty="0"/>
          </a:p>
        </p:txBody>
      </p:sp>
    </p:spTree>
    <p:extLst>
      <p:ext uri="{BB962C8B-B14F-4D97-AF65-F5344CB8AC3E}">
        <p14:creationId xmlns:p14="http://schemas.microsoft.com/office/powerpoint/2010/main" val="17570185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539552" y="1537628"/>
            <a:ext cx="8280275" cy="4024514"/>
          </a:xfrm>
          <a:prstGeom prst="rect">
            <a:avLst/>
          </a:prstGeom>
          <a:noFill/>
          <a:ln w="9525">
            <a:noFill/>
            <a:miter lim="800000"/>
            <a:headEnd/>
            <a:tailEnd/>
          </a:ln>
        </p:spPr>
      </p:pic>
      <p:sp>
        <p:nvSpPr>
          <p:cNvPr id="3" name="テキスト ボックス 2"/>
          <p:cNvSpPr txBox="1"/>
          <p:nvPr/>
        </p:nvSpPr>
        <p:spPr>
          <a:xfrm>
            <a:off x="2195736" y="1095127"/>
            <a:ext cx="4752528" cy="523220"/>
          </a:xfrm>
          <a:prstGeom prst="rect">
            <a:avLst/>
          </a:prstGeom>
          <a:noFill/>
        </p:spPr>
        <p:txBody>
          <a:bodyPr wrap="square" rtlCol="0">
            <a:spAutoFit/>
          </a:bodyPr>
          <a:lstStyle/>
          <a:p>
            <a:pPr algn="ctr"/>
            <a:r>
              <a:rPr kumimoji="1" lang="ja-JP" altLang="en-US" sz="2800" u="sng" dirty="0" smtClean="0"/>
              <a:t>平均寿命と健康寿命の差</a:t>
            </a:r>
            <a:endParaRPr kumimoji="1" lang="ja-JP" altLang="en-US" sz="2800" u="sng" dirty="0"/>
          </a:p>
        </p:txBody>
      </p:sp>
      <p:sp>
        <p:nvSpPr>
          <p:cNvPr id="4" name="正方形/長方形 3"/>
          <p:cNvSpPr/>
          <p:nvPr/>
        </p:nvSpPr>
        <p:spPr>
          <a:xfrm>
            <a:off x="323528" y="260648"/>
            <a:ext cx="8208912" cy="58477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lvl="0" fontAlgn="base">
              <a:spcBef>
                <a:spcPct val="0"/>
              </a:spcBef>
              <a:spcAft>
                <a:spcPct val="0"/>
              </a:spcAft>
            </a:pPr>
            <a:r>
              <a:rPr lang="ja-JP" altLang="en-US" sz="3200" dirty="0" smtClean="0">
                <a:latin typeface="+mn-ea"/>
                <a:cs typeface="Times New Roman" pitchFamily="18" charset="0"/>
              </a:rPr>
              <a:t>１．健康寿命の延伸と健康格差の縮小</a:t>
            </a:r>
          </a:p>
        </p:txBody>
      </p:sp>
      <p:sp>
        <p:nvSpPr>
          <p:cNvPr id="7" name="Rectangle 4"/>
          <p:cNvSpPr>
            <a:spLocks noChangeArrowheads="1"/>
          </p:cNvSpPr>
          <p:nvPr/>
        </p:nvSpPr>
        <p:spPr bwMode="auto">
          <a:xfrm>
            <a:off x="467544" y="5858108"/>
            <a:ext cx="8424863" cy="523220"/>
          </a:xfrm>
          <a:prstGeom prst="rect">
            <a:avLst/>
          </a:prstGeom>
          <a:noFill/>
          <a:ln w="9525">
            <a:noFill/>
            <a:miter lim="800000"/>
            <a:headEnd/>
            <a:tailEnd/>
          </a:ln>
          <a:effectLst>
            <a:prstShdw prst="shdw13" dist="53882" dir="13500000">
              <a:schemeClr val="bg2">
                <a:alpha val="50000"/>
              </a:schemeClr>
            </a:prstShdw>
          </a:effectLst>
        </p:spPr>
        <p:txBody>
          <a:bodyPr anchor="ctr">
            <a:spAutoFit/>
          </a:bodyPr>
          <a:lstStyle/>
          <a:p>
            <a:pPr indent="152400" eaLnBrk="0" hangingPunct="0"/>
            <a:r>
              <a:rPr lang="ja-JP" sz="1400" dirty="0" smtClean="0">
                <a:latin typeface="ＭＳ ゴシック" pitchFamily="49" charset="-128"/>
                <a:ea typeface="ＭＳ ゴシック" pitchFamily="49" charset="-128"/>
                <a:cs typeface="ＭＳ Ｐゴシック" pitchFamily="50" charset="-128"/>
              </a:rPr>
              <a:t>資料</a:t>
            </a:r>
            <a:r>
              <a:rPr lang="ja-JP" sz="1400" dirty="0">
                <a:latin typeface="ＭＳ ゴシック" pitchFamily="49" charset="-128"/>
                <a:ea typeface="ＭＳ ゴシック" pitchFamily="49" charset="-128"/>
                <a:cs typeface="ＭＳ Ｐゴシック" pitchFamily="50" charset="-128"/>
              </a:rPr>
              <a:t>：平均寿命（平成</a:t>
            </a:r>
            <a:r>
              <a:rPr lang="en-US" altLang="ja-JP" sz="1400" dirty="0">
                <a:latin typeface="ＭＳ ゴシック" pitchFamily="49" charset="-128"/>
                <a:ea typeface="ＭＳ ゴシック" pitchFamily="49" charset="-128"/>
                <a:cs typeface="ＭＳ Ｐゴシック" pitchFamily="50" charset="-128"/>
              </a:rPr>
              <a:t>22</a:t>
            </a:r>
            <a:r>
              <a:rPr lang="ja-JP" altLang="en-US" sz="1400" dirty="0">
                <a:latin typeface="ＭＳ ゴシック" pitchFamily="49" charset="-128"/>
                <a:ea typeface="ＭＳ ゴシック" pitchFamily="49" charset="-128"/>
                <a:cs typeface="ＭＳ Ｐゴシック" pitchFamily="50" charset="-128"/>
              </a:rPr>
              <a:t>年）は、厚生労働省「平成</a:t>
            </a:r>
            <a:r>
              <a:rPr lang="en-US" altLang="ja-JP" sz="1400" dirty="0">
                <a:latin typeface="ＭＳ ゴシック" pitchFamily="49" charset="-128"/>
                <a:ea typeface="ＭＳ ゴシック" pitchFamily="49" charset="-128"/>
                <a:cs typeface="ＭＳ Ｐゴシック" pitchFamily="50" charset="-128"/>
              </a:rPr>
              <a:t>22</a:t>
            </a:r>
            <a:r>
              <a:rPr lang="ja-JP" altLang="en-US" sz="1400" dirty="0">
                <a:latin typeface="ＭＳ ゴシック" pitchFamily="49" charset="-128"/>
                <a:ea typeface="ＭＳ ゴシック" pitchFamily="49" charset="-128"/>
                <a:cs typeface="ＭＳ Ｐゴシック" pitchFamily="50" charset="-128"/>
              </a:rPr>
              <a:t>年完全生命表」、健康寿命</a:t>
            </a:r>
            <a:r>
              <a:rPr lang="en-US" altLang="ja-JP" sz="1400" dirty="0">
                <a:latin typeface="ＭＳ ゴシック" pitchFamily="49" charset="-128"/>
                <a:ea typeface="ＭＳ ゴシック" pitchFamily="49" charset="-128"/>
                <a:cs typeface="ＭＳ Ｐゴシック" pitchFamily="50" charset="-128"/>
              </a:rPr>
              <a:t>(</a:t>
            </a:r>
            <a:r>
              <a:rPr lang="ja-JP" altLang="en-US" sz="1400" dirty="0">
                <a:latin typeface="ＭＳ ゴシック" pitchFamily="49" charset="-128"/>
                <a:ea typeface="ＭＳ ゴシック" pitchFamily="49" charset="-128"/>
                <a:cs typeface="ＭＳ Ｐゴシック" pitchFamily="50" charset="-128"/>
              </a:rPr>
              <a:t>平成</a:t>
            </a:r>
            <a:r>
              <a:rPr lang="en-US" altLang="ja-JP" sz="1400" dirty="0">
                <a:latin typeface="ＭＳ ゴシック" pitchFamily="49" charset="-128"/>
                <a:ea typeface="ＭＳ ゴシック" pitchFamily="49" charset="-128"/>
                <a:cs typeface="ＭＳ Ｐゴシック" pitchFamily="50" charset="-128"/>
              </a:rPr>
              <a:t>22</a:t>
            </a:r>
            <a:r>
              <a:rPr lang="ja-JP" altLang="en-US" sz="1400" dirty="0">
                <a:latin typeface="ＭＳ ゴシック" pitchFamily="49" charset="-128"/>
                <a:ea typeface="ＭＳ ゴシック" pitchFamily="49" charset="-128"/>
                <a:cs typeface="ＭＳ Ｐゴシック" pitchFamily="50" charset="-128"/>
              </a:rPr>
              <a:t>年</a:t>
            </a:r>
            <a:r>
              <a:rPr lang="en-US" altLang="ja-JP" sz="1400" dirty="0">
                <a:latin typeface="ＭＳ ゴシック" pitchFamily="49" charset="-128"/>
                <a:ea typeface="ＭＳ ゴシック" pitchFamily="49" charset="-128"/>
                <a:cs typeface="ＭＳ Ｐゴシック" pitchFamily="50" charset="-128"/>
              </a:rPr>
              <a:t>)</a:t>
            </a:r>
            <a:r>
              <a:rPr lang="ja-JP" altLang="en-US" sz="1400" dirty="0">
                <a:latin typeface="ＭＳ ゴシック" pitchFamily="49" charset="-128"/>
                <a:ea typeface="ＭＳ ゴシック" pitchFamily="49" charset="-128"/>
                <a:cs typeface="ＭＳ Ｐゴシック" pitchFamily="50" charset="-128"/>
              </a:rPr>
              <a:t>は、厚生労働科学研究費補助金「健康寿命に</a:t>
            </a:r>
            <a:r>
              <a:rPr lang="ja-JP" altLang="en-US" sz="1400" dirty="0" smtClean="0">
                <a:latin typeface="ＭＳ ゴシック" pitchFamily="49" charset="-128"/>
                <a:ea typeface="ＭＳ ゴシック" pitchFamily="49" charset="-128"/>
                <a:cs typeface="ＭＳ Ｐゴシック" pitchFamily="50" charset="-128"/>
              </a:rPr>
              <a:t>おける</a:t>
            </a:r>
            <a:r>
              <a:rPr lang="ja-JP" altLang="en-US" sz="1400" dirty="0">
                <a:latin typeface="ＭＳ ゴシック" pitchFamily="49" charset="-128"/>
                <a:ea typeface="ＭＳ ゴシック" pitchFamily="49" charset="-128"/>
                <a:cs typeface="ＭＳ Ｐゴシック" pitchFamily="50" charset="-128"/>
              </a:rPr>
              <a:t>将来予測と生活習慣病対策の費用対効果に関する研究</a:t>
            </a:r>
            <a:r>
              <a:rPr lang="ja-JP" altLang="en-US" sz="1400" dirty="0" smtClean="0">
                <a:latin typeface="ＭＳ ゴシック" pitchFamily="49" charset="-128"/>
                <a:ea typeface="ＭＳ ゴシック" pitchFamily="49" charset="-128"/>
                <a:cs typeface="ＭＳ Ｐゴシック" pitchFamily="50" charset="-128"/>
              </a:rPr>
              <a:t>」</a:t>
            </a:r>
            <a:endParaRPr lang="ja-JP" altLang="en-US" sz="1400" dirty="0">
              <a:ea typeface="ＭＳ ゴシック" pitchFamily="49" charset="-128"/>
              <a:cs typeface="ＭＳ Ｐゴシック" pitchFamily="50" charset="-128"/>
            </a:endParaRPr>
          </a:p>
        </p:txBody>
      </p:sp>
    </p:spTree>
    <p:extLst>
      <p:ext uri="{BB962C8B-B14F-4D97-AF65-F5344CB8AC3E}">
        <p14:creationId xmlns:p14="http://schemas.microsoft.com/office/powerpoint/2010/main" val="40180379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1"/>
          <p:cNvSpPr txBox="1">
            <a:spLocks noChangeArrowheads="1"/>
          </p:cNvSpPr>
          <p:nvPr/>
        </p:nvSpPr>
        <p:spPr bwMode="auto">
          <a:xfrm>
            <a:off x="323850" y="260350"/>
            <a:ext cx="8496300" cy="400050"/>
          </a:xfrm>
          <a:prstGeom prst="rect">
            <a:avLst/>
          </a:prstGeom>
          <a:noFill/>
          <a:ln w="9525">
            <a:noFill/>
            <a:miter lim="800000"/>
            <a:headEnd/>
            <a:tailEnd/>
          </a:ln>
        </p:spPr>
        <p:txBody>
          <a:bodyPr lIns="91434" tIns="45718" rIns="91434" bIns="45718">
            <a:spAutoFit/>
          </a:bodyPr>
          <a:lstStyle/>
          <a:p>
            <a:r>
              <a:rPr lang="ja-JP" altLang="en-US" sz="2000">
                <a:latin typeface="ＭＳ ゴシック" pitchFamily="49" charset="-128"/>
                <a:ea typeface="ＭＳ ゴシック" pitchFamily="49" charset="-128"/>
              </a:rPr>
              <a:t>　　　</a:t>
            </a:r>
            <a:endParaRPr lang="ja-JP" altLang="en-US">
              <a:latin typeface="ＭＳ ゴシック" pitchFamily="49" charset="-128"/>
              <a:ea typeface="ＭＳ ゴシック" pitchFamily="49" charset="-128"/>
            </a:endParaRPr>
          </a:p>
        </p:txBody>
      </p:sp>
      <p:pic>
        <p:nvPicPr>
          <p:cNvPr id="3" name="Picture 2"/>
          <p:cNvPicPr>
            <a:picLocks noChangeAspect="1" noChangeArrowheads="1"/>
          </p:cNvPicPr>
          <p:nvPr/>
        </p:nvPicPr>
        <p:blipFill>
          <a:blip r:embed="rId2" cstate="print"/>
          <a:srcRect/>
          <a:stretch>
            <a:fillRect/>
          </a:stretch>
        </p:blipFill>
        <p:spPr bwMode="auto">
          <a:xfrm>
            <a:off x="721778" y="620688"/>
            <a:ext cx="8422222" cy="6048672"/>
          </a:xfrm>
          <a:prstGeom prst="rect">
            <a:avLst/>
          </a:prstGeom>
          <a:noFill/>
          <a:ln w="9525">
            <a:noFill/>
            <a:miter lim="800000"/>
            <a:headEnd/>
            <a:tailEnd/>
          </a:ln>
        </p:spPr>
      </p:pic>
      <p:sp>
        <p:nvSpPr>
          <p:cNvPr id="4" name="Rectangle 3"/>
          <p:cNvSpPr>
            <a:spLocks noChangeArrowheads="1"/>
          </p:cNvSpPr>
          <p:nvPr/>
        </p:nvSpPr>
        <p:spPr bwMode="auto">
          <a:xfrm>
            <a:off x="179512" y="44624"/>
            <a:ext cx="8712968" cy="461665"/>
          </a:xfrm>
          <a:prstGeom prst="rect">
            <a:avLst/>
          </a:prstGeom>
          <a:noFill/>
          <a:ln w="9525">
            <a:noFill/>
            <a:miter lim="800000"/>
            <a:headEnd/>
            <a:tailEnd/>
          </a:ln>
          <a:effectLst>
            <a:prstShdw prst="shdw13" dist="53882" dir="13500000">
              <a:schemeClr val="bg2">
                <a:alpha val="50000"/>
              </a:schemeClr>
            </a:prstShdw>
          </a:effectLst>
        </p:spPr>
        <p:txBody>
          <a:bodyPr wrap="square" anchor="ctr">
            <a:spAutoFit/>
          </a:bodyPr>
          <a:lstStyle/>
          <a:p>
            <a:pPr algn="ctr" eaLnBrk="0" hangingPunct="0"/>
            <a:r>
              <a:rPr lang="ja-JP" sz="2400" b="1" u="sng" dirty="0" smtClean="0">
                <a:solidFill>
                  <a:srgbClr val="000000"/>
                </a:solidFill>
                <a:latin typeface="ＭＳ ゴシック" pitchFamily="49" charset="-128"/>
                <a:ea typeface="ＭＳ ゴシック" pitchFamily="49" charset="-128"/>
                <a:cs typeface="ＭＳ Ｐゴシック" pitchFamily="50" charset="-128"/>
              </a:rPr>
              <a:t>都道府県</a:t>
            </a:r>
            <a:r>
              <a:rPr lang="ja-JP" sz="2400" b="1" u="sng" dirty="0">
                <a:solidFill>
                  <a:srgbClr val="000000"/>
                </a:solidFill>
                <a:latin typeface="ＭＳ ゴシック" pitchFamily="49" charset="-128"/>
                <a:ea typeface="ＭＳ ゴシック" pitchFamily="49" charset="-128"/>
                <a:cs typeface="ＭＳ Ｐゴシック" pitchFamily="50" charset="-128"/>
              </a:rPr>
              <a:t>別　日常生活に制限のない期間の平均（平成</a:t>
            </a:r>
            <a:r>
              <a:rPr lang="en-US" altLang="ja-JP" sz="2400" b="1" u="sng" dirty="0">
                <a:solidFill>
                  <a:srgbClr val="000000"/>
                </a:solidFill>
                <a:latin typeface="ＭＳ ゴシック" pitchFamily="49" charset="-128"/>
                <a:ea typeface="ＭＳ ゴシック" pitchFamily="49" charset="-128"/>
                <a:cs typeface="ＭＳ Ｐゴシック" pitchFamily="50" charset="-128"/>
              </a:rPr>
              <a:t>22</a:t>
            </a:r>
            <a:r>
              <a:rPr lang="ja-JP" altLang="en-US" sz="2400" b="1" u="sng" dirty="0">
                <a:solidFill>
                  <a:srgbClr val="000000"/>
                </a:solidFill>
                <a:latin typeface="ＭＳ ゴシック" pitchFamily="49" charset="-128"/>
                <a:ea typeface="ＭＳ ゴシック" pitchFamily="49" charset="-128"/>
                <a:cs typeface="ＭＳ Ｐゴシック" pitchFamily="50" charset="-128"/>
              </a:rPr>
              <a:t>年）</a:t>
            </a:r>
            <a:endParaRPr lang="ja-JP" altLang="en-US" sz="2400" b="1" u="sng" dirty="0">
              <a:ea typeface="ＭＳ ゴシック" pitchFamily="49" charset="-128"/>
              <a:cs typeface="ＭＳ Ｐゴシック" pitchFamily="50" charset="-128"/>
            </a:endParaRPr>
          </a:p>
        </p:txBody>
      </p:sp>
      <p:sp>
        <p:nvSpPr>
          <p:cNvPr id="5" name="Rectangle 4"/>
          <p:cNvSpPr>
            <a:spLocks noChangeArrowheads="1"/>
          </p:cNvSpPr>
          <p:nvPr/>
        </p:nvSpPr>
        <p:spPr bwMode="auto">
          <a:xfrm>
            <a:off x="323850" y="6611937"/>
            <a:ext cx="8820150" cy="246063"/>
          </a:xfrm>
          <a:prstGeom prst="rect">
            <a:avLst/>
          </a:prstGeom>
          <a:noFill/>
          <a:ln w="9525">
            <a:noFill/>
            <a:miter lim="800000"/>
            <a:headEnd/>
            <a:tailEnd/>
          </a:ln>
          <a:effectLst>
            <a:prstShdw prst="shdw13" dist="53882" dir="13500000">
              <a:schemeClr val="bg2">
                <a:alpha val="50000"/>
              </a:schemeClr>
            </a:prstShdw>
          </a:effectLst>
        </p:spPr>
        <p:txBody>
          <a:bodyPr anchor="ctr">
            <a:spAutoFit/>
          </a:bodyPr>
          <a:lstStyle/>
          <a:p>
            <a:pPr eaLnBrk="0" hangingPunct="0"/>
            <a:r>
              <a:rPr lang="ja-JP" altLang="en-US" sz="1000" dirty="0">
                <a:solidFill>
                  <a:srgbClr val="000000"/>
                </a:solidFill>
                <a:latin typeface="ＭＳ ゴシック" pitchFamily="49" charset="-128"/>
                <a:ea typeface="ＭＳ ゴシック" pitchFamily="49" charset="-128"/>
                <a:cs typeface="ＭＳ Ｐゴシック" pitchFamily="50" charset="-128"/>
              </a:rPr>
              <a:t>　　　　　　</a:t>
            </a:r>
            <a:r>
              <a:rPr lang="ja-JP" sz="1000" dirty="0">
                <a:solidFill>
                  <a:srgbClr val="000000"/>
                </a:solidFill>
                <a:latin typeface="ＭＳ ゴシック" pitchFamily="49" charset="-128"/>
                <a:ea typeface="ＭＳ ゴシック" pitchFamily="49" charset="-128"/>
                <a:cs typeface="ＭＳ Ｐゴシック" pitchFamily="50" charset="-128"/>
              </a:rPr>
              <a:t>（資料：</a:t>
            </a:r>
            <a:r>
              <a:rPr lang="ja-JP" sz="1000" dirty="0">
                <a:latin typeface="ＭＳ ゴシック" pitchFamily="49" charset="-128"/>
                <a:ea typeface="ＭＳ ゴシック" pitchFamily="49" charset="-128"/>
                <a:cs typeface="ＭＳ Ｐゴシック" pitchFamily="50" charset="-128"/>
              </a:rPr>
              <a:t>厚生労働科学研究費補助金「健康寿命における将来予測と生活習慣病対策の費用対効果に関する研究」）</a:t>
            </a:r>
            <a:endParaRPr lang="ja-JP" dirty="0">
              <a:ea typeface="ＭＳ ゴシック" pitchFamily="49" charset="-128"/>
              <a:cs typeface="ＭＳ Ｐゴシック" pitchFamily="50" charset="-128"/>
            </a:endParaRPr>
          </a:p>
        </p:txBody>
      </p:sp>
    </p:spTree>
    <p:extLst>
      <p:ext uri="{BB962C8B-B14F-4D97-AF65-F5344CB8AC3E}">
        <p14:creationId xmlns:p14="http://schemas.microsoft.com/office/powerpoint/2010/main" val="26770879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1"/>
          <p:cNvSpPr txBox="1">
            <a:spLocks noChangeArrowheads="1"/>
          </p:cNvSpPr>
          <p:nvPr/>
        </p:nvSpPr>
        <p:spPr bwMode="auto">
          <a:xfrm>
            <a:off x="323850" y="260350"/>
            <a:ext cx="8496300" cy="400050"/>
          </a:xfrm>
          <a:prstGeom prst="rect">
            <a:avLst/>
          </a:prstGeom>
          <a:noFill/>
          <a:ln w="9525">
            <a:noFill/>
            <a:miter lim="800000"/>
            <a:headEnd/>
            <a:tailEnd/>
          </a:ln>
        </p:spPr>
        <p:txBody>
          <a:bodyPr lIns="91434" tIns="45718" rIns="91434" bIns="45718">
            <a:spAutoFit/>
          </a:bodyPr>
          <a:lstStyle/>
          <a:p>
            <a:r>
              <a:rPr lang="ja-JP" altLang="en-US" sz="2000">
                <a:latin typeface="ＭＳ ゴシック" pitchFamily="49" charset="-128"/>
                <a:ea typeface="ＭＳ ゴシック" pitchFamily="49" charset="-128"/>
              </a:rPr>
              <a:t>　　　</a:t>
            </a:r>
            <a:endParaRPr lang="ja-JP" altLang="en-US">
              <a:latin typeface="ＭＳ ゴシック" pitchFamily="49" charset="-128"/>
              <a:ea typeface="ＭＳ ゴシック" pitchFamily="49" charset="-128"/>
            </a:endParaRPr>
          </a:p>
        </p:txBody>
      </p:sp>
      <p:graphicFrame>
        <p:nvGraphicFramePr>
          <p:cNvPr id="3" name="表 2"/>
          <p:cNvGraphicFramePr>
            <a:graphicFrameLocks noGrp="1"/>
          </p:cNvGraphicFramePr>
          <p:nvPr/>
        </p:nvGraphicFramePr>
        <p:xfrm>
          <a:off x="683566" y="1341438"/>
          <a:ext cx="7704857" cy="3376198"/>
        </p:xfrm>
        <a:graphic>
          <a:graphicData uri="http://schemas.openxmlformats.org/drawingml/2006/table">
            <a:tbl>
              <a:tblPr/>
              <a:tblGrid>
                <a:gridCol w="3188907"/>
                <a:gridCol w="2227780"/>
                <a:gridCol w="2288170"/>
              </a:tblGrid>
              <a:tr h="300654">
                <a:tc>
                  <a:txBody>
                    <a:bodyPr/>
                    <a:lstStyle/>
                    <a:p>
                      <a:pPr algn="l">
                        <a:lnSpc>
                          <a:spcPct val="100000"/>
                        </a:lnSpc>
                        <a:spcAft>
                          <a:spcPts val="0"/>
                        </a:spcAft>
                      </a:pPr>
                      <a:r>
                        <a:rPr lang="ja-JP" altLang="en-US" sz="2400" b="1" kern="100" dirty="0" smtClean="0">
                          <a:solidFill>
                            <a:schemeClr val="tx1"/>
                          </a:solidFill>
                          <a:latin typeface="+mn-ea"/>
                          <a:ea typeface="+mn-ea"/>
                          <a:cs typeface="Times New Roman"/>
                        </a:rPr>
                        <a:t>　　　　</a:t>
                      </a:r>
                      <a:r>
                        <a:rPr lang="ja-JP" sz="2400" b="1" kern="100" dirty="0" smtClean="0">
                          <a:solidFill>
                            <a:schemeClr val="tx1"/>
                          </a:solidFill>
                          <a:latin typeface="+mn-ea"/>
                          <a:ea typeface="+mn-ea"/>
                          <a:cs typeface="Times New Roman"/>
                        </a:rPr>
                        <a:t>項</a:t>
                      </a:r>
                      <a:r>
                        <a:rPr lang="ja-JP" altLang="en-US" sz="2400" b="1" kern="100" dirty="0" smtClean="0">
                          <a:solidFill>
                            <a:schemeClr val="tx1"/>
                          </a:solidFill>
                          <a:latin typeface="+mn-ea"/>
                          <a:ea typeface="+mn-ea"/>
                          <a:cs typeface="Times New Roman"/>
                        </a:rPr>
                        <a:t>　　</a:t>
                      </a:r>
                      <a:r>
                        <a:rPr lang="ja-JP" sz="2400" b="1" kern="100" dirty="0" smtClean="0">
                          <a:solidFill>
                            <a:schemeClr val="tx1"/>
                          </a:solidFill>
                          <a:latin typeface="+mn-ea"/>
                          <a:ea typeface="+mn-ea"/>
                          <a:cs typeface="Times New Roman"/>
                        </a:rPr>
                        <a:t>目</a:t>
                      </a:r>
                      <a:endParaRPr lang="ja-JP" sz="2400" b="1" kern="100" dirty="0">
                        <a:solidFill>
                          <a:schemeClr val="tx1"/>
                        </a:solidFill>
                        <a:latin typeface="+mn-ea"/>
                        <a:ea typeface="+mn-e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ja-JP" altLang="en-US" sz="2400" b="1" kern="100" dirty="0" smtClean="0">
                          <a:solidFill>
                            <a:schemeClr val="tx1"/>
                          </a:solidFill>
                          <a:latin typeface="+mn-ea"/>
                          <a:ea typeface="+mn-ea"/>
                          <a:cs typeface="Times New Roman"/>
                        </a:rPr>
                        <a:t>　　　</a:t>
                      </a:r>
                      <a:r>
                        <a:rPr lang="ja-JP" sz="2400" b="1" kern="100" dirty="0" smtClean="0">
                          <a:solidFill>
                            <a:schemeClr val="tx1"/>
                          </a:solidFill>
                          <a:latin typeface="+mn-ea"/>
                          <a:ea typeface="+mn-ea"/>
                          <a:cs typeface="Times New Roman"/>
                        </a:rPr>
                        <a:t>現</a:t>
                      </a:r>
                      <a:r>
                        <a:rPr lang="ja-JP" altLang="en-US" sz="2400" b="1" kern="100" dirty="0" smtClean="0">
                          <a:solidFill>
                            <a:schemeClr val="tx1"/>
                          </a:solidFill>
                          <a:latin typeface="+mn-ea"/>
                          <a:ea typeface="+mn-ea"/>
                          <a:cs typeface="Times New Roman"/>
                        </a:rPr>
                        <a:t>　</a:t>
                      </a:r>
                      <a:r>
                        <a:rPr lang="ja-JP" sz="2400" b="1" kern="100" dirty="0" smtClean="0">
                          <a:solidFill>
                            <a:schemeClr val="tx1"/>
                          </a:solidFill>
                          <a:latin typeface="+mn-ea"/>
                          <a:ea typeface="+mn-ea"/>
                          <a:cs typeface="Times New Roman"/>
                        </a:rPr>
                        <a:t>状</a:t>
                      </a:r>
                      <a:endParaRPr lang="ja-JP" sz="2400" b="1" kern="100" dirty="0">
                        <a:solidFill>
                          <a:schemeClr val="tx1"/>
                        </a:solidFill>
                        <a:latin typeface="+mn-ea"/>
                        <a:ea typeface="+mn-e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ja-JP" altLang="en-US" sz="2400" b="1" kern="100" dirty="0" smtClean="0">
                          <a:solidFill>
                            <a:schemeClr val="tx1"/>
                          </a:solidFill>
                          <a:latin typeface="+mn-ea"/>
                          <a:ea typeface="+mn-ea"/>
                          <a:cs typeface="Times New Roman"/>
                        </a:rPr>
                        <a:t>　　　</a:t>
                      </a:r>
                      <a:r>
                        <a:rPr lang="ja-JP" sz="2400" b="1" kern="100" dirty="0" smtClean="0">
                          <a:solidFill>
                            <a:schemeClr val="tx1"/>
                          </a:solidFill>
                          <a:latin typeface="+mn-ea"/>
                          <a:ea typeface="+mn-ea"/>
                          <a:cs typeface="Times New Roman"/>
                        </a:rPr>
                        <a:t>目</a:t>
                      </a:r>
                      <a:r>
                        <a:rPr lang="ja-JP" altLang="en-US" sz="2400" b="1" kern="100" dirty="0" smtClean="0">
                          <a:solidFill>
                            <a:schemeClr val="tx1"/>
                          </a:solidFill>
                          <a:latin typeface="+mn-ea"/>
                          <a:ea typeface="+mn-ea"/>
                          <a:cs typeface="Times New Roman"/>
                        </a:rPr>
                        <a:t>　</a:t>
                      </a:r>
                      <a:r>
                        <a:rPr lang="ja-JP" sz="2400" b="1" kern="100" dirty="0" smtClean="0">
                          <a:solidFill>
                            <a:schemeClr val="tx1"/>
                          </a:solidFill>
                          <a:latin typeface="+mn-ea"/>
                          <a:ea typeface="+mn-ea"/>
                          <a:cs typeface="Times New Roman"/>
                        </a:rPr>
                        <a:t>標</a:t>
                      </a:r>
                      <a:endParaRPr lang="ja-JP" sz="2400" b="1" kern="100" dirty="0">
                        <a:solidFill>
                          <a:schemeClr val="tx1"/>
                        </a:solidFill>
                        <a:latin typeface="+mn-ea"/>
                        <a:ea typeface="+mn-e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7398">
                <a:tc>
                  <a:txBody>
                    <a:bodyPr/>
                    <a:lstStyle/>
                    <a:p>
                      <a:pPr algn="l">
                        <a:lnSpc>
                          <a:spcPct val="100000"/>
                        </a:lnSpc>
                        <a:spcAft>
                          <a:spcPts val="0"/>
                        </a:spcAft>
                      </a:pPr>
                      <a:r>
                        <a:rPr lang="ja-JP" sz="2400" b="1" kern="100" dirty="0">
                          <a:solidFill>
                            <a:schemeClr val="tx1"/>
                          </a:solidFill>
                          <a:latin typeface="+mn-ea"/>
                          <a:ea typeface="+mn-ea"/>
                          <a:cs typeface="Times New Roman"/>
                        </a:rPr>
                        <a:t>①健康寿命の延伸（日常生活に制限のない期間の平均の延伸）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ja-JP" sz="2400" b="1" kern="100" dirty="0">
                          <a:solidFill>
                            <a:schemeClr val="tx1"/>
                          </a:solidFill>
                          <a:latin typeface="+mn-ea"/>
                          <a:ea typeface="+mn-ea"/>
                          <a:cs typeface="Times New Roman"/>
                        </a:rPr>
                        <a:t>男性　</a:t>
                      </a:r>
                      <a:r>
                        <a:rPr lang="en-US" sz="2400" b="1" kern="100" dirty="0">
                          <a:solidFill>
                            <a:schemeClr val="tx1"/>
                          </a:solidFill>
                          <a:latin typeface="+mn-ea"/>
                          <a:ea typeface="+mn-ea"/>
                          <a:cs typeface="Times New Roman"/>
                        </a:rPr>
                        <a:t>70.42</a:t>
                      </a:r>
                      <a:r>
                        <a:rPr lang="ja-JP" sz="2400" b="1" kern="100" dirty="0">
                          <a:solidFill>
                            <a:schemeClr val="tx1"/>
                          </a:solidFill>
                          <a:latin typeface="+mn-ea"/>
                          <a:ea typeface="+mn-ea"/>
                          <a:cs typeface="Times New Roman"/>
                        </a:rPr>
                        <a:t>年</a:t>
                      </a:r>
                    </a:p>
                    <a:p>
                      <a:pPr algn="ctr">
                        <a:lnSpc>
                          <a:spcPct val="100000"/>
                        </a:lnSpc>
                        <a:spcAft>
                          <a:spcPts val="0"/>
                        </a:spcAft>
                      </a:pPr>
                      <a:r>
                        <a:rPr lang="ja-JP" sz="2400" b="1" kern="100" dirty="0">
                          <a:solidFill>
                            <a:schemeClr val="tx1"/>
                          </a:solidFill>
                          <a:latin typeface="+mn-ea"/>
                          <a:ea typeface="+mn-ea"/>
                          <a:cs typeface="Times New Roman"/>
                        </a:rPr>
                        <a:t>女性　</a:t>
                      </a:r>
                      <a:r>
                        <a:rPr lang="en-US" sz="2400" b="1" kern="100" dirty="0">
                          <a:solidFill>
                            <a:schemeClr val="tx1"/>
                          </a:solidFill>
                          <a:latin typeface="+mn-ea"/>
                          <a:ea typeface="+mn-ea"/>
                          <a:cs typeface="Times New Roman"/>
                        </a:rPr>
                        <a:t>73.62</a:t>
                      </a:r>
                      <a:r>
                        <a:rPr lang="ja-JP" sz="2400" b="1" kern="100" dirty="0">
                          <a:solidFill>
                            <a:schemeClr val="tx1"/>
                          </a:solidFill>
                          <a:latin typeface="+mn-ea"/>
                          <a:ea typeface="+mn-ea"/>
                          <a:cs typeface="Times New Roman"/>
                        </a:rPr>
                        <a:t>年</a:t>
                      </a:r>
                    </a:p>
                    <a:p>
                      <a:pPr algn="ctr">
                        <a:lnSpc>
                          <a:spcPct val="100000"/>
                        </a:lnSpc>
                        <a:spcAft>
                          <a:spcPts val="0"/>
                        </a:spcAft>
                      </a:pPr>
                      <a:r>
                        <a:rPr lang="ja-JP" sz="2400" b="1" kern="100" dirty="0">
                          <a:solidFill>
                            <a:schemeClr val="tx1"/>
                          </a:solidFill>
                          <a:latin typeface="+mn-ea"/>
                          <a:ea typeface="+mn-ea"/>
                          <a:cs typeface="Times New Roman"/>
                        </a:rPr>
                        <a:t>（平成</a:t>
                      </a:r>
                      <a:r>
                        <a:rPr lang="en-US" sz="2400" b="1" kern="100" dirty="0">
                          <a:solidFill>
                            <a:schemeClr val="tx1"/>
                          </a:solidFill>
                          <a:latin typeface="+mn-ea"/>
                          <a:ea typeface="+mn-ea"/>
                          <a:cs typeface="Times New Roman"/>
                        </a:rPr>
                        <a:t>22</a:t>
                      </a:r>
                      <a:r>
                        <a:rPr lang="ja-JP" sz="2400" b="1" kern="100" dirty="0">
                          <a:solidFill>
                            <a:schemeClr val="tx1"/>
                          </a:solidFill>
                          <a:latin typeface="+mn-ea"/>
                          <a:ea typeface="+mn-ea"/>
                          <a:cs typeface="Times New Roman"/>
                        </a:rPr>
                        <a:t>年）</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tabLst>
                          <a:tab pos="2700020" algn="ctr"/>
                          <a:tab pos="5400040" algn="r"/>
                        </a:tabLst>
                      </a:pPr>
                      <a:r>
                        <a:rPr lang="ja-JP" sz="2400" b="1" kern="100" dirty="0">
                          <a:solidFill>
                            <a:schemeClr val="tx1"/>
                          </a:solidFill>
                          <a:latin typeface="+mn-ea"/>
                          <a:ea typeface="+mn-ea"/>
                          <a:cs typeface="Times New Roman"/>
                        </a:rPr>
                        <a:t>平均寿命の増加分を上回る健康寿命の増加</a:t>
                      </a:r>
                    </a:p>
                    <a:p>
                      <a:pPr algn="l">
                        <a:lnSpc>
                          <a:spcPct val="100000"/>
                        </a:lnSpc>
                        <a:spcAft>
                          <a:spcPts val="0"/>
                        </a:spcAft>
                        <a:tabLst>
                          <a:tab pos="2700020" algn="ctr"/>
                          <a:tab pos="5400040" algn="r"/>
                        </a:tabLst>
                      </a:pPr>
                      <a:r>
                        <a:rPr lang="ja-JP" sz="2400" b="1" kern="100" dirty="0">
                          <a:solidFill>
                            <a:schemeClr val="tx1"/>
                          </a:solidFill>
                          <a:latin typeface="+mn-ea"/>
                          <a:ea typeface="+mn-ea"/>
                          <a:cs typeface="Times New Roman"/>
                        </a:rPr>
                        <a:t>（平成</a:t>
                      </a:r>
                      <a:r>
                        <a:rPr lang="en-US" sz="2400" b="1" kern="100" dirty="0">
                          <a:solidFill>
                            <a:schemeClr val="tx1"/>
                          </a:solidFill>
                          <a:latin typeface="+mn-ea"/>
                          <a:ea typeface="+mn-ea"/>
                          <a:cs typeface="Times New Roman"/>
                        </a:rPr>
                        <a:t>34</a:t>
                      </a:r>
                      <a:r>
                        <a:rPr lang="ja-JP" sz="2400" b="1" kern="100" dirty="0">
                          <a:solidFill>
                            <a:schemeClr val="tx1"/>
                          </a:solidFill>
                          <a:latin typeface="+mn-ea"/>
                          <a:ea typeface="+mn-ea"/>
                          <a:cs typeface="Times New Roman"/>
                        </a:rPr>
                        <a:t>年度）</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31598">
                <a:tc>
                  <a:txBody>
                    <a:bodyPr/>
                    <a:lstStyle/>
                    <a:p>
                      <a:pPr algn="l">
                        <a:lnSpc>
                          <a:spcPct val="100000"/>
                        </a:lnSpc>
                        <a:spcAft>
                          <a:spcPts val="0"/>
                        </a:spcAft>
                      </a:pPr>
                      <a:r>
                        <a:rPr lang="ja-JP" sz="2400" b="1" kern="100" dirty="0">
                          <a:solidFill>
                            <a:schemeClr val="tx1"/>
                          </a:solidFill>
                          <a:latin typeface="+mn-ea"/>
                          <a:ea typeface="+mn-ea"/>
                          <a:cs typeface="Times New Roman"/>
                        </a:rPr>
                        <a:t>②健康格差の縮小（日常生活に制限のない期間の平均の都道府県格差の縮小）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ja-JP" sz="2400" b="1" kern="100" dirty="0">
                          <a:solidFill>
                            <a:schemeClr val="tx1"/>
                          </a:solidFill>
                          <a:latin typeface="+mn-ea"/>
                          <a:ea typeface="+mn-ea"/>
                          <a:cs typeface="Times New Roman"/>
                        </a:rPr>
                        <a:t>男性　</a:t>
                      </a:r>
                      <a:r>
                        <a:rPr lang="en-US" sz="2400" b="1" kern="100" dirty="0">
                          <a:solidFill>
                            <a:schemeClr val="tx1"/>
                          </a:solidFill>
                          <a:latin typeface="+mn-ea"/>
                          <a:ea typeface="+mn-ea"/>
                          <a:cs typeface="Times New Roman"/>
                        </a:rPr>
                        <a:t>2.79</a:t>
                      </a:r>
                      <a:r>
                        <a:rPr lang="ja-JP" sz="2400" b="1" kern="100" dirty="0">
                          <a:solidFill>
                            <a:schemeClr val="tx1"/>
                          </a:solidFill>
                          <a:latin typeface="+mn-ea"/>
                          <a:ea typeface="+mn-ea"/>
                          <a:cs typeface="Times New Roman"/>
                        </a:rPr>
                        <a:t>年</a:t>
                      </a:r>
                    </a:p>
                    <a:p>
                      <a:pPr algn="ctr">
                        <a:lnSpc>
                          <a:spcPct val="100000"/>
                        </a:lnSpc>
                        <a:spcAft>
                          <a:spcPts val="0"/>
                        </a:spcAft>
                      </a:pPr>
                      <a:r>
                        <a:rPr lang="ja-JP" sz="2400" b="1" kern="100" dirty="0">
                          <a:solidFill>
                            <a:schemeClr val="tx1"/>
                          </a:solidFill>
                          <a:latin typeface="+mn-ea"/>
                          <a:ea typeface="+mn-ea"/>
                          <a:cs typeface="Times New Roman"/>
                        </a:rPr>
                        <a:t>女性　</a:t>
                      </a:r>
                      <a:r>
                        <a:rPr lang="en-US" sz="2400" b="1" kern="100" dirty="0">
                          <a:solidFill>
                            <a:schemeClr val="tx1"/>
                          </a:solidFill>
                          <a:latin typeface="+mn-ea"/>
                          <a:ea typeface="+mn-ea"/>
                          <a:cs typeface="Times New Roman"/>
                        </a:rPr>
                        <a:t>2.95</a:t>
                      </a:r>
                      <a:r>
                        <a:rPr lang="ja-JP" sz="2400" b="1" kern="100" dirty="0">
                          <a:solidFill>
                            <a:schemeClr val="tx1"/>
                          </a:solidFill>
                          <a:latin typeface="+mn-ea"/>
                          <a:ea typeface="+mn-ea"/>
                          <a:cs typeface="Times New Roman"/>
                        </a:rPr>
                        <a:t>年</a:t>
                      </a:r>
                    </a:p>
                    <a:p>
                      <a:pPr algn="ctr">
                        <a:lnSpc>
                          <a:spcPct val="100000"/>
                        </a:lnSpc>
                        <a:spcAft>
                          <a:spcPts val="0"/>
                        </a:spcAft>
                      </a:pPr>
                      <a:r>
                        <a:rPr lang="ja-JP" sz="2400" b="1" kern="100" dirty="0">
                          <a:solidFill>
                            <a:schemeClr val="tx1"/>
                          </a:solidFill>
                          <a:latin typeface="+mn-ea"/>
                          <a:ea typeface="+mn-ea"/>
                          <a:cs typeface="Times New Roman"/>
                        </a:rPr>
                        <a:t>（平成</a:t>
                      </a:r>
                      <a:r>
                        <a:rPr lang="en-US" sz="2400" b="1" kern="100" dirty="0">
                          <a:solidFill>
                            <a:schemeClr val="tx1"/>
                          </a:solidFill>
                          <a:latin typeface="+mn-ea"/>
                          <a:ea typeface="+mn-ea"/>
                          <a:cs typeface="Times New Roman"/>
                        </a:rPr>
                        <a:t>22</a:t>
                      </a:r>
                      <a:r>
                        <a:rPr lang="ja-JP" sz="2400" b="1" kern="100" dirty="0">
                          <a:solidFill>
                            <a:schemeClr val="tx1"/>
                          </a:solidFill>
                          <a:latin typeface="+mn-ea"/>
                          <a:ea typeface="+mn-ea"/>
                          <a:cs typeface="Times New Roman"/>
                        </a:rPr>
                        <a:t>年）</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ja-JP" sz="2400" b="1" kern="100" dirty="0">
                          <a:solidFill>
                            <a:schemeClr val="tx1"/>
                          </a:solidFill>
                          <a:latin typeface="+mn-ea"/>
                          <a:ea typeface="+mn-ea"/>
                          <a:cs typeface="Times New Roman"/>
                        </a:rPr>
                        <a:t>都道府県格差の縮小</a:t>
                      </a:r>
                    </a:p>
                    <a:p>
                      <a:pPr algn="l">
                        <a:lnSpc>
                          <a:spcPct val="100000"/>
                        </a:lnSpc>
                        <a:spcAft>
                          <a:spcPts val="0"/>
                        </a:spcAft>
                      </a:pPr>
                      <a:r>
                        <a:rPr lang="ja-JP" sz="2400" b="1" kern="100" dirty="0">
                          <a:solidFill>
                            <a:schemeClr val="tx1"/>
                          </a:solidFill>
                          <a:latin typeface="+mn-ea"/>
                          <a:ea typeface="+mn-ea"/>
                          <a:cs typeface="Times New Roman"/>
                        </a:rPr>
                        <a:t>（平成</a:t>
                      </a:r>
                      <a:r>
                        <a:rPr lang="en-US" sz="2400" b="1" kern="100" dirty="0">
                          <a:solidFill>
                            <a:schemeClr val="tx1"/>
                          </a:solidFill>
                          <a:latin typeface="+mn-ea"/>
                          <a:ea typeface="+mn-ea"/>
                          <a:cs typeface="Times New Roman"/>
                        </a:rPr>
                        <a:t>34</a:t>
                      </a:r>
                      <a:r>
                        <a:rPr lang="ja-JP" sz="2400" b="1" kern="100" dirty="0">
                          <a:solidFill>
                            <a:schemeClr val="tx1"/>
                          </a:solidFill>
                          <a:latin typeface="+mn-ea"/>
                          <a:ea typeface="+mn-ea"/>
                          <a:cs typeface="Times New Roman"/>
                        </a:rPr>
                        <a:t>年度）</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467544" y="4941168"/>
            <a:ext cx="8352928" cy="1477328"/>
          </a:xfrm>
          <a:prstGeom prst="rect">
            <a:avLst/>
          </a:prstGeom>
          <a:noFill/>
          <a:ln w="9525">
            <a:noFill/>
            <a:miter lim="800000"/>
            <a:headEnd/>
            <a:tailEnd/>
          </a:ln>
          <a:effectLst>
            <a:prstShdw prst="shdw13" dist="53882" dir="13500000">
              <a:schemeClr val="bg2">
                <a:alpha val="50000"/>
              </a:schemeClr>
            </a:prstShdw>
          </a:effectLst>
        </p:spPr>
        <p:txBody>
          <a:bodyPr wrap="square" anchor="ctr">
            <a:spAutoFit/>
          </a:bodyPr>
          <a:lstStyle/>
          <a:p>
            <a:pPr eaLnBrk="0" hangingPunct="0">
              <a:tabLst>
                <a:tab pos="2700338" algn="ctr"/>
                <a:tab pos="5400675" algn="r"/>
              </a:tabLst>
            </a:pPr>
            <a:r>
              <a:rPr lang="ja-JP" altLang="en-US" sz="1400" b="1" dirty="0">
                <a:latin typeface="Century" pitchFamily="18" charset="0"/>
                <a:cs typeface="Times New Roman" pitchFamily="18" charset="0"/>
              </a:rPr>
              <a:t>　</a:t>
            </a:r>
            <a:r>
              <a:rPr lang="ja-JP" b="1" dirty="0">
                <a:latin typeface="Century" pitchFamily="18" charset="0"/>
                <a:cs typeface="Times New Roman" pitchFamily="18" charset="0"/>
              </a:rPr>
              <a:t>（注）上記①の目標を実現するに当たっては、「日常生活に制限のない期間の平均」のみならず、「自分が健康で</a:t>
            </a:r>
            <a:r>
              <a:rPr lang="ja-JP" b="1" dirty="0" smtClean="0">
                <a:latin typeface="Century" pitchFamily="18" charset="0"/>
                <a:cs typeface="Times New Roman" pitchFamily="18" charset="0"/>
              </a:rPr>
              <a:t>あると</a:t>
            </a:r>
            <a:r>
              <a:rPr lang="ja-JP" b="1" dirty="0">
                <a:latin typeface="Century" pitchFamily="18" charset="0"/>
                <a:cs typeface="Times New Roman" pitchFamily="18" charset="0"/>
              </a:rPr>
              <a:t>自覚している期間の平均」についても留意することとする。</a:t>
            </a:r>
            <a:endParaRPr lang="ja-JP" altLang="en-US" b="1" dirty="0">
              <a:latin typeface="ＭＳ 明朝" pitchFamily="17" charset="-128"/>
              <a:cs typeface="Times New Roman" pitchFamily="18" charset="0"/>
            </a:endParaRPr>
          </a:p>
          <a:p>
            <a:pPr eaLnBrk="0" hangingPunct="0">
              <a:tabLst>
                <a:tab pos="2700338" algn="ctr"/>
                <a:tab pos="5400675" algn="r"/>
              </a:tabLst>
            </a:pPr>
            <a:r>
              <a:rPr lang="ja-JP" altLang="en-US" b="1" dirty="0">
                <a:latin typeface="ＭＳ 明朝" pitchFamily="17" charset="-128"/>
                <a:cs typeface="Times New Roman" pitchFamily="18" charset="0"/>
              </a:rPr>
              <a:t>　</a:t>
            </a:r>
            <a:r>
              <a:rPr lang="ja-JP" altLang="en-US" b="1" dirty="0" smtClean="0">
                <a:latin typeface="ＭＳ 明朝" pitchFamily="17" charset="-128"/>
                <a:cs typeface="Times New Roman" pitchFamily="18" charset="0"/>
              </a:rPr>
              <a:t>また</a:t>
            </a:r>
            <a:r>
              <a:rPr lang="ja-JP" altLang="en-US" b="1" dirty="0">
                <a:latin typeface="ＭＳ 明朝" pitchFamily="17" charset="-128"/>
                <a:cs typeface="Times New Roman" pitchFamily="18" charset="0"/>
              </a:rPr>
              <a:t>、上記②の目標を実現するに当たっては、健康寿命の最も長い都道府県の数値を目標として、各県に</a:t>
            </a:r>
            <a:r>
              <a:rPr lang="ja-JP" altLang="en-US" b="1" dirty="0" smtClean="0">
                <a:latin typeface="ＭＳ 明朝" pitchFamily="17" charset="-128"/>
                <a:cs typeface="Times New Roman" pitchFamily="18" charset="0"/>
              </a:rPr>
              <a:t>おいて</a:t>
            </a:r>
            <a:r>
              <a:rPr lang="ja-JP" altLang="en-US" b="1" dirty="0">
                <a:latin typeface="ＭＳ 明朝" pitchFamily="17" charset="-128"/>
                <a:cs typeface="Times New Roman" pitchFamily="18" charset="0"/>
              </a:rPr>
              <a:t>健康寿命の延伸を図るよう取り組むものである。</a:t>
            </a:r>
            <a:r>
              <a:rPr lang="ja-JP" altLang="en-US" b="1" dirty="0"/>
              <a:t> </a:t>
            </a:r>
          </a:p>
        </p:txBody>
      </p:sp>
      <p:sp>
        <p:nvSpPr>
          <p:cNvPr id="6" name="テキスト ボックス 5"/>
          <p:cNvSpPr txBox="1"/>
          <p:nvPr/>
        </p:nvSpPr>
        <p:spPr>
          <a:xfrm>
            <a:off x="611560" y="692696"/>
            <a:ext cx="3096344" cy="476672"/>
          </a:xfrm>
          <a:prstGeom prst="rect">
            <a:avLst/>
          </a:prstGeom>
          <a:noFill/>
        </p:spPr>
        <p:txBody>
          <a:bodyPr wrap="square" rtlCol="0">
            <a:spAutoFit/>
          </a:bodyPr>
          <a:lstStyle/>
          <a:p>
            <a:r>
              <a:rPr kumimoji="1" lang="en-US" altLang="ja-JP" sz="2400" dirty="0" smtClean="0"/>
              <a:t>〈</a:t>
            </a:r>
            <a:r>
              <a:rPr kumimoji="1" lang="ja-JP" altLang="en-US" sz="2400" dirty="0" smtClean="0"/>
              <a:t>具体的な目標</a:t>
            </a:r>
            <a:r>
              <a:rPr kumimoji="1" lang="en-US" altLang="ja-JP" sz="2400" dirty="0" smtClean="0"/>
              <a:t>〉</a:t>
            </a:r>
            <a:endParaRPr kumimoji="1" lang="ja-JP" altLang="en-US" sz="2400" dirty="0"/>
          </a:p>
        </p:txBody>
      </p:sp>
    </p:spTree>
    <p:extLst>
      <p:ext uri="{BB962C8B-B14F-4D97-AF65-F5344CB8AC3E}">
        <p14:creationId xmlns:p14="http://schemas.microsoft.com/office/powerpoint/2010/main" val="32804654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2656"/>
            <a:ext cx="8280920" cy="720080"/>
          </a:xfrm>
        </p:spPr>
        <p:style>
          <a:lnRef idx="3">
            <a:schemeClr val="lt1"/>
          </a:lnRef>
          <a:fillRef idx="1">
            <a:schemeClr val="accent5"/>
          </a:fillRef>
          <a:effectRef idx="1">
            <a:schemeClr val="accent5"/>
          </a:effectRef>
          <a:fontRef idx="minor">
            <a:schemeClr val="lt1"/>
          </a:fontRef>
        </p:style>
        <p:txBody>
          <a:bodyPr>
            <a:normAutofit fontScale="90000"/>
          </a:bodyPr>
          <a:lstStyle/>
          <a:p>
            <a:pPr algn="ctr"/>
            <a:r>
              <a:rPr lang="en-US" altLang="ja-JP" dirty="0" smtClean="0"/>
              <a:t/>
            </a:r>
            <a:br>
              <a:rPr lang="en-US" altLang="ja-JP" dirty="0" smtClean="0"/>
            </a:br>
            <a:r>
              <a:rPr lang="ja-JP" altLang="en-US" dirty="0" smtClean="0"/>
              <a:t>健康日本２１の最終評価　　　　　　　　　</a:t>
            </a:r>
            <a:r>
              <a:rPr lang="en-US" altLang="ja-JP" dirty="0" smtClean="0"/>
              <a:t/>
            </a:r>
            <a:br>
              <a:rPr lang="en-US" altLang="ja-JP" dirty="0" smtClean="0"/>
            </a:br>
            <a:r>
              <a:rPr lang="ja-JP" altLang="en-US" dirty="0" smtClean="0"/>
              <a:t>　　　　　　　　</a:t>
            </a:r>
            <a:endParaRPr kumimoji="1" lang="ja-JP" altLang="en-US" dirty="0"/>
          </a:p>
        </p:txBody>
      </p:sp>
      <p:graphicFrame>
        <p:nvGraphicFramePr>
          <p:cNvPr id="4" name="コンテンツ プレースホルダ 3"/>
          <p:cNvGraphicFramePr>
            <a:graphicFrameLocks/>
          </p:cNvGraphicFramePr>
          <p:nvPr>
            <p:extLst>
              <p:ext uri="{D42A27DB-BD31-4B8C-83A1-F6EECF244321}">
                <p14:modId xmlns:p14="http://schemas.microsoft.com/office/powerpoint/2010/main" val="1061129259"/>
              </p:ext>
            </p:extLst>
          </p:nvPr>
        </p:nvGraphicFramePr>
        <p:xfrm>
          <a:off x="539552" y="2928747"/>
          <a:ext cx="8136904" cy="3654933"/>
        </p:xfrm>
        <a:graphic>
          <a:graphicData uri="http://schemas.openxmlformats.org/drawingml/2006/table">
            <a:tbl>
              <a:tblPr firstRow="1" bandRow="1">
                <a:tableStyleId>{6E25E649-3F16-4E02-A733-19D2CDBF48F0}</a:tableStyleId>
              </a:tblPr>
              <a:tblGrid>
                <a:gridCol w="4068452"/>
                <a:gridCol w="4068452"/>
              </a:tblGrid>
              <a:tr h="545973">
                <a:tc>
                  <a:txBody>
                    <a:bodyPr/>
                    <a:lstStyle/>
                    <a:p>
                      <a:pPr algn="ctr">
                        <a:lnSpc>
                          <a:spcPct val="100000"/>
                        </a:lnSpc>
                      </a:pPr>
                      <a:r>
                        <a:rPr kumimoji="1" lang="ja-JP" altLang="en-US" sz="2400" dirty="0" smtClean="0"/>
                        <a:t>評価区分</a:t>
                      </a:r>
                      <a:endParaRPr kumimoji="1" lang="ja-JP" alt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2400" dirty="0" smtClean="0"/>
                        <a:t>該当項目数＜割合＞</a:t>
                      </a:r>
                      <a:endParaRPr lang="ja-JP" altLang="en-US" sz="2400" dirty="0" smtClean="0">
                        <a:latin typeface="+mn-ea"/>
                        <a:ea typeface="+mn-ea"/>
                      </a:endParaRPr>
                    </a:p>
                  </a:txBody>
                  <a:tcPr/>
                </a:tc>
              </a:tr>
              <a:tr h="432264">
                <a:tc>
                  <a:txBody>
                    <a:bodyPr/>
                    <a:lstStyle/>
                    <a:p>
                      <a:pPr algn="l">
                        <a:lnSpc>
                          <a:spcPct val="100000"/>
                        </a:lnSpc>
                      </a:pPr>
                      <a:r>
                        <a:rPr lang="ja-JP" altLang="en-US" sz="2400" b="0" dirty="0" smtClean="0">
                          <a:latin typeface="+mn-ea"/>
                          <a:ea typeface="+mn-ea"/>
                        </a:rPr>
                        <a:t>Ａ　目標値に達した </a:t>
                      </a:r>
                      <a:endParaRPr kumimoji="1" lang="ja-JP" altLang="en-US" sz="2400" b="0" dirty="0">
                        <a:latin typeface="+mn-ea"/>
                        <a:ea typeface="+mn-e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2400" dirty="0" smtClean="0">
                          <a:latin typeface="+mn-ea"/>
                          <a:ea typeface="+mn-ea"/>
                        </a:rPr>
                        <a:t>１０項目 ＜</a:t>
                      </a:r>
                      <a:r>
                        <a:rPr lang="en-US" altLang="ja-JP" sz="2400" dirty="0" smtClean="0">
                          <a:latin typeface="+mn-ea"/>
                          <a:ea typeface="+mn-ea"/>
                        </a:rPr>
                        <a:t>16.9</a:t>
                      </a:r>
                      <a:r>
                        <a:rPr lang="ja-JP" altLang="en-US" sz="2400" dirty="0" smtClean="0">
                          <a:latin typeface="+mn-ea"/>
                          <a:ea typeface="+mn-ea"/>
                        </a:rPr>
                        <a:t>％＞    </a:t>
                      </a:r>
                    </a:p>
                  </a:txBody>
                  <a:tcPr/>
                </a:tc>
              </a:tr>
              <a:tr h="7780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400" b="0" dirty="0" smtClean="0">
                          <a:latin typeface="+mn-ea"/>
                          <a:ea typeface="+mn-ea"/>
                        </a:rPr>
                        <a:t>Ｂ　目標値に達していないが改善傾向にある </a:t>
                      </a:r>
                      <a:endParaRPr kumimoji="1" lang="ja-JP" altLang="en-US" sz="2400" b="0" dirty="0">
                        <a:latin typeface="+mn-ea"/>
                        <a:ea typeface="+mn-ea"/>
                      </a:endParaRPr>
                    </a:p>
                  </a:txBody>
                  <a:tcPr/>
                </a:tc>
                <a:tc>
                  <a:txBody>
                    <a:bodyPr/>
                    <a:lstStyle/>
                    <a:p>
                      <a:pPr algn="ctr">
                        <a:lnSpc>
                          <a:spcPct val="100000"/>
                        </a:lnSpc>
                      </a:pPr>
                      <a:r>
                        <a:rPr lang="ja-JP" altLang="en-US" sz="2400" dirty="0" smtClean="0">
                          <a:latin typeface="+mn-ea"/>
                          <a:ea typeface="+mn-ea"/>
                        </a:rPr>
                        <a:t>２５項目 ＜</a:t>
                      </a:r>
                      <a:r>
                        <a:rPr lang="en-US" altLang="ja-JP" sz="2400" dirty="0" smtClean="0">
                          <a:latin typeface="+mn-ea"/>
                          <a:ea typeface="+mn-ea"/>
                        </a:rPr>
                        <a:t>42.4</a:t>
                      </a:r>
                      <a:r>
                        <a:rPr lang="ja-JP" altLang="en-US" sz="2400" dirty="0" smtClean="0">
                          <a:latin typeface="+mn-ea"/>
                          <a:ea typeface="+mn-ea"/>
                        </a:rPr>
                        <a:t>％＞</a:t>
                      </a:r>
                      <a:endParaRPr kumimoji="1" lang="ja-JP" altLang="en-US" sz="2400" dirty="0">
                        <a:latin typeface="+mn-ea"/>
                        <a:ea typeface="+mn-ea"/>
                      </a:endParaRPr>
                    </a:p>
                  </a:txBody>
                  <a:tcPr/>
                </a:tc>
              </a:tr>
              <a:tr h="402312">
                <a:tc>
                  <a:txBody>
                    <a:bodyPr/>
                    <a:lstStyle/>
                    <a:p>
                      <a:pPr algn="l">
                        <a:lnSpc>
                          <a:spcPct val="100000"/>
                        </a:lnSpc>
                      </a:pPr>
                      <a:r>
                        <a:rPr lang="ja-JP" altLang="en-US" sz="2400" b="0" dirty="0" smtClean="0">
                          <a:latin typeface="+mn-ea"/>
                          <a:ea typeface="+mn-ea"/>
                        </a:rPr>
                        <a:t>Ｃ　変わらない </a:t>
                      </a:r>
                      <a:endParaRPr kumimoji="1" lang="ja-JP" altLang="en-US" sz="2400" b="0" dirty="0">
                        <a:latin typeface="+mn-ea"/>
                        <a:ea typeface="+mn-ea"/>
                      </a:endParaRPr>
                    </a:p>
                  </a:txBody>
                  <a:tcPr/>
                </a:tc>
                <a:tc>
                  <a:txBody>
                    <a:bodyPr/>
                    <a:lstStyle/>
                    <a:p>
                      <a:pPr marL="0" marR="0" indent="0" algn="ctr" defTabSz="914400" rtl="0" eaLnBrk="1" fontAlgn="auto" latinLnBrk="0" hangingPunct="1">
                        <a:lnSpc>
                          <a:spcPts val="900"/>
                        </a:lnSpc>
                        <a:spcBef>
                          <a:spcPts val="0"/>
                        </a:spcBef>
                        <a:spcAft>
                          <a:spcPts val="0"/>
                        </a:spcAft>
                        <a:buClrTx/>
                        <a:buSzTx/>
                        <a:buFontTx/>
                        <a:buNone/>
                        <a:tabLst/>
                        <a:defRPr/>
                      </a:pPr>
                      <a:endParaRPr lang="en-US" altLang="ja-JP" sz="2400" dirty="0" smtClean="0">
                        <a:latin typeface="+mn-ea"/>
                        <a:ea typeface="+mn-ea"/>
                      </a:endParaRPr>
                    </a:p>
                    <a:p>
                      <a:pPr marL="0" marR="0" indent="0" algn="ctr" defTabSz="914400" rtl="0" eaLnBrk="1" fontAlgn="auto" latinLnBrk="0" hangingPunct="1">
                        <a:lnSpc>
                          <a:spcPts val="900"/>
                        </a:lnSpc>
                        <a:spcBef>
                          <a:spcPts val="0"/>
                        </a:spcBef>
                        <a:spcAft>
                          <a:spcPts val="0"/>
                        </a:spcAft>
                        <a:buClrTx/>
                        <a:buSzTx/>
                        <a:buFontTx/>
                        <a:buNone/>
                        <a:tabLst/>
                        <a:defRPr/>
                      </a:pPr>
                      <a:endParaRPr lang="en-US" altLang="ja-JP" sz="2400" dirty="0" smtClean="0">
                        <a:latin typeface="+mn-ea"/>
                        <a:ea typeface="+mn-ea"/>
                      </a:endParaRPr>
                    </a:p>
                    <a:p>
                      <a:pPr marL="0" marR="0" indent="0" algn="ctr" defTabSz="914400" rtl="0" eaLnBrk="1" fontAlgn="auto" latinLnBrk="0" hangingPunct="1">
                        <a:lnSpc>
                          <a:spcPts val="900"/>
                        </a:lnSpc>
                        <a:spcBef>
                          <a:spcPts val="0"/>
                        </a:spcBef>
                        <a:spcAft>
                          <a:spcPts val="0"/>
                        </a:spcAft>
                        <a:buClrTx/>
                        <a:buSzTx/>
                        <a:buFontTx/>
                        <a:buNone/>
                        <a:tabLst/>
                        <a:defRPr/>
                      </a:pPr>
                      <a:r>
                        <a:rPr lang="ja-JP" altLang="en-US" sz="2400" dirty="0" smtClean="0">
                          <a:latin typeface="+mn-ea"/>
                          <a:ea typeface="+mn-ea"/>
                        </a:rPr>
                        <a:t>１４項目 ＜</a:t>
                      </a:r>
                      <a:r>
                        <a:rPr lang="en-US" altLang="ja-JP" sz="2400" dirty="0" smtClean="0">
                          <a:latin typeface="+mn-ea"/>
                          <a:ea typeface="+mn-ea"/>
                        </a:rPr>
                        <a:t>23.7</a:t>
                      </a:r>
                      <a:r>
                        <a:rPr lang="ja-JP" altLang="en-US" sz="2400" dirty="0" smtClean="0">
                          <a:latin typeface="+mn-ea"/>
                          <a:ea typeface="+mn-ea"/>
                        </a:rPr>
                        <a:t>％＞    </a:t>
                      </a:r>
                    </a:p>
                  </a:txBody>
                  <a:tcPr/>
                </a:tc>
              </a:tr>
              <a:tr h="432264">
                <a:tc>
                  <a:txBody>
                    <a:bodyPr/>
                    <a:lstStyle/>
                    <a:p>
                      <a:pPr algn="l">
                        <a:lnSpc>
                          <a:spcPct val="100000"/>
                        </a:lnSpc>
                      </a:pPr>
                      <a:r>
                        <a:rPr lang="ja-JP" altLang="en-US" sz="2400" b="0" dirty="0" smtClean="0">
                          <a:latin typeface="+mn-ea"/>
                          <a:ea typeface="+mn-ea"/>
                        </a:rPr>
                        <a:t>Ｄ　悪化している </a:t>
                      </a:r>
                      <a:endParaRPr kumimoji="1" lang="ja-JP" altLang="en-US" sz="2400" b="0" dirty="0">
                        <a:latin typeface="+mn-ea"/>
                        <a:ea typeface="+mn-e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2400" dirty="0" smtClean="0">
                          <a:latin typeface="+mn-ea"/>
                          <a:ea typeface="+mn-ea"/>
                        </a:rPr>
                        <a:t>９項目 ＜</a:t>
                      </a:r>
                      <a:r>
                        <a:rPr lang="en-US" altLang="ja-JP" sz="2400" dirty="0" smtClean="0">
                          <a:latin typeface="+mn-ea"/>
                          <a:ea typeface="+mn-ea"/>
                        </a:rPr>
                        <a:t>15.3</a:t>
                      </a:r>
                      <a:r>
                        <a:rPr lang="ja-JP" altLang="en-US" sz="2400" dirty="0" smtClean="0">
                          <a:latin typeface="+mn-ea"/>
                          <a:ea typeface="+mn-ea"/>
                        </a:rPr>
                        <a:t>％＞</a:t>
                      </a:r>
                      <a:endParaRPr kumimoji="1" lang="ja-JP" altLang="en-US" sz="2400" dirty="0">
                        <a:latin typeface="+mn-ea"/>
                        <a:ea typeface="+mn-ea"/>
                      </a:endParaRPr>
                    </a:p>
                  </a:txBody>
                  <a:tcPr/>
                </a:tc>
              </a:tr>
              <a:tr h="4322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0" dirty="0" smtClean="0">
                          <a:latin typeface="ＭＳ Ｐゴシック" pitchFamily="50" charset="-128"/>
                          <a:ea typeface="ＭＳ Ｐゴシック" pitchFamily="50" charset="-128"/>
                        </a:rPr>
                        <a:t>Ｅ</a:t>
                      </a:r>
                      <a:r>
                        <a:rPr lang="ja-JP" altLang="en-US" sz="2400" b="0" dirty="0" smtClean="0">
                          <a:latin typeface="ＭＳ Ｐゴシック" pitchFamily="50" charset="-128"/>
                          <a:ea typeface="ＭＳ Ｐゴシック" pitchFamily="50" charset="-128"/>
                        </a:rPr>
                        <a:t>　</a:t>
                      </a:r>
                      <a:r>
                        <a:rPr lang="zh-TW" altLang="en-US" sz="2400" b="0" dirty="0" smtClean="0">
                          <a:latin typeface="ＭＳ Ｐゴシック" pitchFamily="50" charset="-128"/>
                          <a:ea typeface="ＭＳ Ｐゴシック" pitchFamily="50" charset="-128"/>
                        </a:rPr>
                        <a:t>評価困難 </a:t>
                      </a:r>
                      <a:endParaRPr kumimoji="1" lang="ja-JP" altLang="en-US" sz="2400" b="0" dirty="0">
                        <a:latin typeface="ＭＳ Ｐゴシック" pitchFamily="50" charset="-128"/>
                        <a:ea typeface="ＭＳ Ｐゴシック" pitchFamily="50" charset="-128"/>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smtClean="0">
                          <a:latin typeface="ＭＳ Ｐゴシック" pitchFamily="50" charset="-128"/>
                          <a:ea typeface="ＭＳ Ｐゴシック" pitchFamily="50" charset="-128"/>
                        </a:rPr>
                        <a:t>１項目 ＜ </a:t>
                      </a:r>
                      <a:r>
                        <a:rPr lang="en-US" altLang="zh-TW" sz="2400" dirty="0" smtClean="0">
                          <a:latin typeface="ＭＳ Ｐゴシック" pitchFamily="50" charset="-128"/>
                          <a:ea typeface="ＭＳ Ｐゴシック" pitchFamily="50" charset="-128"/>
                        </a:rPr>
                        <a:t>1.7</a:t>
                      </a:r>
                      <a:r>
                        <a:rPr lang="zh-TW" altLang="en-US" sz="2400" dirty="0" smtClean="0">
                          <a:latin typeface="ＭＳ Ｐゴシック" pitchFamily="50" charset="-128"/>
                          <a:ea typeface="ＭＳ Ｐゴシック" pitchFamily="50" charset="-128"/>
                        </a:rPr>
                        <a:t>％＞ </a:t>
                      </a:r>
                      <a:endParaRPr kumimoji="1" lang="ja-JP" altLang="en-US" sz="2400" dirty="0">
                        <a:latin typeface="ＭＳ Ｐゴシック" pitchFamily="50" charset="-128"/>
                        <a:ea typeface="ＭＳ Ｐゴシック" pitchFamily="50" charset="-128"/>
                      </a:endParaRPr>
                    </a:p>
                  </a:txBody>
                  <a:tcPr/>
                </a:tc>
              </a:tr>
              <a:tr h="43226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2400" dirty="0" smtClean="0">
                          <a:latin typeface="+mn-ea"/>
                          <a:ea typeface="+mn-ea"/>
                        </a:rPr>
                        <a:t>合　計</a:t>
                      </a:r>
                      <a:endParaRPr kumimoji="1" lang="ja-JP" altLang="en-US" sz="2400" dirty="0">
                        <a:latin typeface="+mn-ea"/>
                        <a:ea typeface="+mn-ea"/>
                      </a:endParaRPr>
                    </a:p>
                  </a:txBody>
                  <a:tcPr/>
                </a:tc>
                <a:tc>
                  <a:txBody>
                    <a:bodyPr/>
                    <a:lstStyle/>
                    <a:p>
                      <a:pPr algn="ctr">
                        <a:lnSpc>
                          <a:spcPts val="900"/>
                        </a:lnSpc>
                      </a:pPr>
                      <a:endParaRPr lang="en-US" altLang="ja-JP" sz="2400" dirty="0" smtClean="0">
                        <a:latin typeface="+mn-ea"/>
                        <a:ea typeface="+mn-ea"/>
                      </a:endParaRPr>
                    </a:p>
                    <a:p>
                      <a:pPr algn="ctr">
                        <a:lnSpc>
                          <a:spcPts val="900"/>
                        </a:lnSpc>
                      </a:pPr>
                      <a:endParaRPr lang="en-US" altLang="ja-JP" sz="2400" dirty="0" smtClean="0">
                        <a:latin typeface="+mn-ea"/>
                        <a:ea typeface="+mn-ea"/>
                      </a:endParaRPr>
                    </a:p>
                    <a:p>
                      <a:pPr algn="ctr">
                        <a:lnSpc>
                          <a:spcPts val="900"/>
                        </a:lnSpc>
                      </a:pPr>
                      <a:r>
                        <a:rPr lang="ja-JP" altLang="en-US" sz="2400" dirty="0" smtClean="0">
                          <a:latin typeface="+mn-ea"/>
                          <a:ea typeface="+mn-ea"/>
                        </a:rPr>
                        <a:t>５９項目＜</a:t>
                      </a:r>
                      <a:r>
                        <a:rPr lang="en-US" altLang="ja-JP" sz="2400" dirty="0" smtClean="0">
                          <a:latin typeface="+mn-ea"/>
                          <a:ea typeface="+mn-ea"/>
                        </a:rPr>
                        <a:t>100.0</a:t>
                      </a:r>
                      <a:r>
                        <a:rPr lang="ja-JP" altLang="en-US" sz="2400" dirty="0" smtClean="0">
                          <a:latin typeface="+mn-ea"/>
                          <a:ea typeface="+mn-ea"/>
                        </a:rPr>
                        <a:t>％＞ </a:t>
                      </a:r>
                      <a:endParaRPr kumimoji="1" lang="ja-JP" altLang="en-US" sz="2400" dirty="0">
                        <a:latin typeface="+mn-ea"/>
                        <a:ea typeface="+mn-ea"/>
                      </a:endParaRPr>
                    </a:p>
                  </a:txBody>
                  <a:tcPr/>
                </a:tc>
              </a:tr>
            </a:tbl>
          </a:graphicData>
        </a:graphic>
      </p:graphicFrame>
      <p:sp>
        <p:nvSpPr>
          <p:cNvPr id="5" name="正方形/長方形 4"/>
          <p:cNvSpPr/>
          <p:nvPr/>
        </p:nvSpPr>
        <p:spPr>
          <a:xfrm>
            <a:off x="539552" y="1124744"/>
            <a:ext cx="8208912" cy="156966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ja-JP" altLang="en-US" sz="2400" dirty="0" smtClean="0">
                <a:solidFill>
                  <a:schemeClr val="tx1"/>
                </a:solidFill>
                <a:latin typeface="+mn-ea"/>
              </a:rPr>
              <a:t>９つの分野の全体指標８０項目のうち、再掲</a:t>
            </a:r>
            <a:r>
              <a:rPr lang="en-US" altLang="ja-JP" sz="2400" dirty="0" smtClean="0">
                <a:solidFill>
                  <a:schemeClr val="tx1"/>
                </a:solidFill>
                <a:latin typeface="+mn-ea"/>
              </a:rPr>
              <a:t>21</a:t>
            </a:r>
            <a:r>
              <a:rPr lang="ja-JP" altLang="en-US" sz="2400" dirty="0" smtClean="0">
                <a:solidFill>
                  <a:schemeClr val="tx1"/>
                </a:solidFill>
                <a:latin typeface="+mn-ea"/>
              </a:rPr>
              <a:t>項目を除く、</a:t>
            </a:r>
            <a:r>
              <a:rPr lang="en-US" altLang="ja-JP" sz="2400" dirty="0" smtClean="0">
                <a:solidFill>
                  <a:schemeClr val="tx1"/>
                </a:solidFill>
                <a:latin typeface="+mn-ea"/>
              </a:rPr>
              <a:t>59</a:t>
            </a:r>
            <a:r>
              <a:rPr lang="ja-JP" altLang="en-US" sz="2400" dirty="0" smtClean="0">
                <a:solidFill>
                  <a:schemeClr val="tx1"/>
                </a:solidFill>
                <a:latin typeface="+mn-ea"/>
              </a:rPr>
              <a:t>項目の達成状況は、以下のとおり。</a:t>
            </a:r>
            <a:endParaRPr lang="en-US" altLang="ja-JP" sz="2400" dirty="0" smtClean="0">
              <a:solidFill>
                <a:schemeClr val="tx1"/>
              </a:solidFill>
              <a:latin typeface="+mn-ea"/>
            </a:endParaRPr>
          </a:p>
          <a:p>
            <a:pPr>
              <a:defRPr/>
            </a:pPr>
            <a:r>
              <a:rPr lang="ja-JP" altLang="en-US" sz="2400" u="sng" dirty="0" smtClean="0">
                <a:solidFill>
                  <a:schemeClr val="tx1"/>
                </a:solidFill>
                <a:latin typeface="+mn-ea"/>
              </a:rPr>
              <a:t>「</a:t>
            </a:r>
            <a:r>
              <a:rPr lang="ja-JP" altLang="en-US" sz="2400" u="sng" dirty="0">
                <a:solidFill>
                  <a:schemeClr val="tx1"/>
                </a:solidFill>
                <a:latin typeface="+mn-ea"/>
              </a:rPr>
              <a:t>目標値に達した」と「目標値に達していないが改善傾向にある」</a:t>
            </a:r>
            <a:r>
              <a:rPr lang="ja-JP" altLang="en-US" sz="2400" dirty="0">
                <a:solidFill>
                  <a:schemeClr val="tx1"/>
                </a:solidFill>
                <a:latin typeface="+mn-ea"/>
              </a:rPr>
              <a:t>を</a:t>
            </a:r>
            <a:r>
              <a:rPr lang="ja-JP" altLang="en-US" sz="2400" dirty="0" smtClean="0">
                <a:solidFill>
                  <a:schemeClr val="tx1"/>
                </a:solidFill>
                <a:latin typeface="+mn-ea"/>
              </a:rPr>
              <a:t>合わせ、</a:t>
            </a:r>
            <a:r>
              <a:rPr lang="ja-JP" altLang="en-US" sz="2400" u="sng" dirty="0">
                <a:solidFill>
                  <a:schemeClr val="tx1"/>
                </a:solidFill>
                <a:latin typeface="+mn-ea"/>
              </a:rPr>
              <a:t>全体の約６割で一定の改善</a:t>
            </a:r>
            <a:r>
              <a:rPr lang="ja-JP" altLang="en-US" sz="2400" dirty="0">
                <a:solidFill>
                  <a:schemeClr val="tx1"/>
                </a:solidFill>
                <a:latin typeface="+mn-ea"/>
              </a:rPr>
              <a:t>がみられた。</a:t>
            </a:r>
          </a:p>
        </p:txBody>
      </p:sp>
    </p:spTree>
    <p:extLst>
      <p:ext uri="{BB962C8B-B14F-4D97-AF65-F5344CB8AC3E}">
        <p14:creationId xmlns:p14="http://schemas.microsoft.com/office/powerpoint/2010/main" val="15889825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395536" y="1988840"/>
            <a:ext cx="7992888"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2800" b="0" i="0" u="none" strike="noStrike" cap="none" normalizeH="0" baseline="0" dirty="0" smtClean="0">
                <a:ln>
                  <a:noFill/>
                </a:ln>
                <a:solidFill>
                  <a:schemeClr val="tx1"/>
                </a:solidFill>
                <a:effectLst/>
                <a:latin typeface="ＭＳ 明朝" pitchFamily="17" charset="-128"/>
                <a:ea typeface="ＭＳ 明朝" pitchFamily="17" charset="-128"/>
                <a:cs typeface="Times New Roman" pitchFamily="18" charset="0"/>
              </a:rPr>
              <a:t>　</a:t>
            </a:r>
            <a:endParaRPr kumimoji="1" lang="en-US" altLang="ja-JP" sz="2800" b="0" i="0" u="none" strike="noStrike" cap="none" normalizeH="0" baseline="0" dirty="0" smtClean="0">
              <a:ln>
                <a:noFill/>
              </a:ln>
              <a:solidFill>
                <a:schemeClr val="tx1"/>
              </a:solidFill>
              <a:effectLst/>
              <a:latin typeface="ＭＳ 明朝" pitchFamily="17" charset="-128"/>
              <a:ea typeface="ＭＳ 明朝" pitchFamily="17"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2800" dirty="0" smtClean="0">
                <a:latin typeface="ＭＳ 明朝" pitchFamily="17" charset="-128"/>
                <a:ea typeface="ＭＳ 明朝" pitchFamily="17" charset="-128"/>
                <a:cs typeface="Times New Roman" pitchFamily="18" charset="0"/>
              </a:rPr>
              <a:t>　</a:t>
            </a:r>
            <a:r>
              <a:rPr kumimoji="1" lang="ja-JP" altLang="en-US" sz="2800" b="0" i="0" u="none" strike="noStrike" cap="none" normalizeH="0" baseline="0" dirty="0" smtClean="0">
                <a:ln>
                  <a:noFill/>
                </a:ln>
                <a:solidFill>
                  <a:schemeClr val="tx1"/>
                </a:solidFill>
                <a:effectLst/>
                <a:latin typeface="+mn-ea"/>
                <a:cs typeface="Times New Roman" pitchFamily="18" charset="0"/>
              </a:rPr>
              <a:t>我が国の主要な死亡原因である</a:t>
            </a:r>
            <a:r>
              <a:rPr kumimoji="1" lang="ja-JP" altLang="en-US" sz="2800" b="0" i="0" u="sng" strike="noStrike" cap="none" normalizeH="0" baseline="0" dirty="0" smtClean="0">
                <a:ln>
                  <a:noFill/>
                </a:ln>
                <a:solidFill>
                  <a:schemeClr val="tx2"/>
                </a:solidFill>
                <a:effectLst/>
                <a:latin typeface="+mn-ea"/>
                <a:cs typeface="Times New Roman" pitchFamily="18" charset="0"/>
              </a:rPr>
              <a:t>がん</a:t>
            </a:r>
            <a:r>
              <a:rPr kumimoji="1" lang="ja-JP" altLang="en-US" sz="2800" b="0" i="0" u="none" strike="noStrike" cap="none" normalizeH="0" baseline="0" dirty="0" smtClean="0">
                <a:ln>
                  <a:noFill/>
                </a:ln>
                <a:effectLst/>
                <a:latin typeface="+mn-ea"/>
                <a:cs typeface="Times New Roman" pitchFamily="18" charset="0"/>
              </a:rPr>
              <a:t>及び</a:t>
            </a:r>
            <a:r>
              <a:rPr kumimoji="1" lang="ja-JP" altLang="en-US" sz="2800" b="0" i="0" u="sng" strike="noStrike" cap="none" normalizeH="0" baseline="0" dirty="0" smtClean="0">
                <a:ln>
                  <a:noFill/>
                </a:ln>
                <a:solidFill>
                  <a:schemeClr val="tx2"/>
                </a:solidFill>
                <a:effectLst/>
                <a:latin typeface="+mn-ea"/>
                <a:cs typeface="Times New Roman" pitchFamily="18" charset="0"/>
              </a:rPr>
              <a:t>循環器疾患</a:t>
            </a:r>
            <a:r>
              <a:rPr kumimoji="1" lang="ja-JP" altLang="en-US" sz="2800" b="0" i="0" u="none" strike="noStrike" cap="none" normalizeH="0" baseline="0" dirty="0" smtClean="0">
                <a:ln>
                  <a:noFill/>
                </a:ln>
                <a:solidFill>
                  <a:schemeClr val="tx1"/>
                </a:solidFill>
                <a:effectLst/>
                <a:latin typeface="+mn-ea"/>
                <a:cs typeface="Times New Roman" pitchFamily="18" charset="0"/>
              </a:rPr>
              <a:t>への対策に加え、患者数が増加傾向にあり、かつ、重大な合併症を引き起こすおそれのある</a:t>
            </a:r>
            <a:r>
              <a:rPr kumimoji="1" lang="ja-JP" altLang="en-US" sz="2800" b="0" i="0" u="sng" strike="noStrike" cap="none" normalizeH="0" baseline="0" dirty="0" smtClean="0">
                <a:ln>
                  <a:noFill/>
                </a:ln>
                <a:solidFill>
                  <a:schemeClr val="tx2"/>
                </a:solidFill>
                <a:effectLst/>
                <a:latin typeface="+mn-ea"/>
                <a:cs typeface="Times New Roman" pitchFamily="18" charset="0"/>
              </a:rPr>
              <a:t>糖尿病</a:t>
            </a:r>
            <a:r>
              <a:rPr kumimoji="1" lang="ja-JP" altLang="en-US" sz="2800" b="0" i="0" u="none" strike="noStrike" cap="none" normalizeH="0" baseline="0" dirty="0" smtClean="0">
                <a:ln>
                  <a:noFill/>
                </a:ln>
                <a:solidFill>
                  <a:schemeClr val="tx1"/>
                </a:solidFill>
                <a:effectLst/>
                <a:latin typeface="+mn-ea"/>
                <a:cs typeface="Times New Roman" pitchFamily="18" charset="0"/>
              </a:rPr>
              <a:t>や、死亡原因として急速に増加すると予測される</a:t>
            </a:r>
            <a:r>
              <a:rPr kumimoji="1" lang="ja-JP" altLang="en-US" sz="2800" b="0" i="0" u="sng" strike="noStrike" cap="none" normalizeH="0" baseline="0" dirty="0" smtClean="0">
                <a:ln>
                  <a:noFill/>
                </a:ln>
                <a:solidFill>
                  <a:schemeClr val="tx2"/>
                </a:solidFill>
                <a:effectLst/>
                <a:latin typeface="+mn-ea"/>
                <a:cs typeface="Times New Roman" pitchFamily="18" charset="0"/>
              </a:rPr>
              <a:t>ＣＯＰＤ</a:t>
            </a:r>
            <a:r>
              <a:rPr kumimoji="1" lang="ja-JP" altLang="en-US" sz="2800" b="0" i="0" u="none" strike="noStrike" cap="none" normalizeH="0" baseline="0" dirty="0" smtClean="0">
                <a:ln>
                  <a:noFill/>
                </a:ln>
                <a:solidFill>
                  <a:schemeClr val="tx1"/>
                </a:solidFill>
                <a:effectLst/>
                <a:latin typeface="+mn-ea"/>
                <a:cs typeface="Times New Roman" pitchFamily="18" charset="0"/>
              </a:rPr>
              <a:t>への対策は、国民の健康寿命の延伸を図る上で重要な課題。</a:t>
            </a:r>
            <a:r>
              <a:rPr kumimoji="1" lang="ja-JP" altLang="en-US" sz="2800" b="0" i="0" u="none" strike="noStrike" cap="none" normalizeH="0" baseline="0" dirty="0" smtClean="0">
                <a:ln>
                  <a:noFill/>
                </a:ln>
                <a:solidFill>
                  <a:schemeClr val="tx1"/>
                </a:solidFill>
                <a:effectLst/>
                <a:latin typeface="+mn-ea"/>
                <a:cs typeface="ＭＳ Ｐゴシック" pitchFamily="50" charset="-128"/>
              </a:rPr>
              <a:t> </a:t>
            </a:r>
          </a:p>
        </p:txBody>
      </p:sp>
      <p:sp>
        <p:nvSpPr>
          <p:cNvPr id="3" name="正方形/長方形 2"/>
          <p:cNvSpPr/>
          <p:nvPr/>
        </p:nvSpPr>
        <p:spPr>
          <a:xfrm>
            <a:off x="467544" y="908720"/>
            <a:ext cx="8064896" cy="1077218"/>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lvl="0" fontAlgn="base">
              <a:spcBef>
                <a:spcPct val="0"/>
              </a:spcBef>
              <a:spcAft>
                <a:spcPct val="0"/>
              </a:spcAft>
            </a:pPr>
            <a:r>
              <a:rPr lang="ja-JP" altLang="en-US" sz="3200" dirty="0" smtClean="0">
                <a:latin typeface="ＭＳ ゴシック" pitchFamily="49" charset="-128"/>
                <a:ea typeface="ＭＳ ゴシック" pitchFamily="49" charset="-128"/>
                <a:cs typeface="Times New Roman" pitchFamily="18" charset="0"/>
              </a:rPr>
              <a:t>２</a:t>
            </a:r>
            <a:r>
              <a:rPr lang="en-US" altLang="ja-JP" sz="3200" dirty="0" smtClean="0">
                <a:latin typeface="ＭＳ ゴシック" pitchFamily="49" charset="-128"/>
                <a:ea typeface="ＭＳ ゴシック" pitchFamily="49" charset="-128"/>
                <a:cs typeface="Times New Roman" pitchFamily="18" charset="0"/>
              </a:rPr>
              <a:t>.</a:t>
            </a:r>
            <a:r>
              <a:rPr lang="ja-JP" altLang="ja-JP" sz="3200" dirty="0" smtClean="0">
                <a:latin typeface="ＭＳ ゴシック" pitchFamily="49" charset="-128"/>
                <a:ea typeface="ＭＳ ゴシック" pitchFamily="49" charset="-128"/>
                <a:cs typeface="Times New Roman" pitchFamily="18" charset="0"/>
              </a:rPr>
              <a:t>主要な生活習慣病の発症予防と重症化予防の徹底</a:t>
            </a:r>
            <a:endParaRPr lang="ja-JP" altLang="en-US" sz="3200" dirty="0" smtClean="0">
              <a:latin typeface="ＭＳ 明朝" pitchFamily="17" charset="-128"/>
              <a:ea typeface="ＭＳ 明朝" pitchFamily="17" charset="-128"/>
              <a:cs typeface="Times New Roman" pitchFamily="18" charset="0"/>
            </a:endParaRPr>
          </a:p>
        </p:txBody>
      </p:sp>
    </p:spTree>
    <p:extLst>
      <p:ext uri="{BB962C8B-B14F-4D97-AF65-F5344CB8AC3E}">
        <p14:creationId xmlns:p14="http://schemas.microsoft.com/office/powerpoint/2010/main" val="19340526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1"/>
          <p:cNvSpPr txBox="1">
            <a:spLocks noChangeArrowheads="1"/>
          </p:cNvSpPr>
          <p:nvPr/>
        </p:nvSpPr>
        <p:spPr bwMode="auto">
          <a:xfrm>
            <a:off x="323850" y="260350"/>
            <a:ext cx="8496300" cy="400050"/>
          </a:xfrm>
          <a:prstGeom prst="rect">
            <a:avLst/>
          </a:prstGeom>
          <a:noFill/>
          <a:ln w="9525">
            <a:noFill/>
            <a:miter lim="800000"/>
            <a:headEnd/>
            <a:tailEnd/>
          </a:ln>
        </p:spPr>
        <p:txBody>
          <a:bodyPr lIns="91434" tIns="45718" rIns="91434" bIns="45718">
            <a:spAutoFit/>
          </a:bodyPr>
          <a:lstStyle/>
          <a:p>
            <a:r>
              <a:rPr lang="ja-JP" altLang="en-US" sz="2000">
                <a:latin typeface="ＭＳ ゴシック" pitchFamily="49" charset="-128"/>
                <a:ea typeface="ＭＳ ゴシック" pitchFamily="49" charset="-128"/>
              </a:rPr>
              <a:t>　　　</a:t>
            </a:r>
            <a:endParaRPr lang="ja-JP" altLang="en-US">
              <a:latin typeface="ＭＳ ゴシック" pitchFamily="49" charset="-128"/>
              <a:ea typeface="ＭＳ ゴシック" pitchFamily="49" charset="-128"/>
            </a:endParaRPr>
          </a:p>
        </p:txBody>
      </p:sp>
      <p:graphicFrame>
        <p:nvGraphicFramePr>
          <p:cNvPr id="3" name="表 2"/>
          <p:cNvGraphicFramePr>
            <a:graphicFrameLocks noGrp="1"/>
          </p:cNvGraphicFramePr>
          <p:nvPr/>
        </p:nvGraphicFramePr>
        <p:xfrm>
          <a:off x="179512" y="548680"/>
          <a:ext cx="8676456" cy="6098105"/>
        </p:xfrm>
        <a:graphic>
          <a:graphicData uri="http://schemas.openxmlformats.org/drawingml/2006/table">
            <a:tbl>
              <a:tblPr/>
              <a:tblGrid>
                <a:gridCol w="2179448"/>
                <a:gridCol w="6497008"/>
              </a:tblGrid>
              <a:tr h="368476">
                <a:tc>
                  <a:txBody>
                    <a:bodyPr/>
                    <a:lstStyle/>
                    <a:p>
                      <a:endParaRPr lang="ja-JP" sz="1400" kern="100" dirty="0">
                        <a:latin typeface="Century"/>
                        <a:ea typeface="ＭＳ 明朝"/>
                        <a:cs typeface="Times New Roman"/>
                      </a:endParaRPr>
                    </a:p>
                  </a:txBody>
                  <a:tcPr marL="59473" marR="59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spcAft>
                          <a:spcPts val="0"/>
                        </a:spcAft>
                      </a:pPr>
                      <a:r>
                        <a:rPr lang="ja-JP" sz="2000" b="1" kern="0" dirty="0">
                          <a:solidFill>
                            <a:srgbClr val="000000"/>
                          </a:solidFill>
                          <a:latin typeface="+mn-ea"/>
                          <a:ea typeface="+mn-ea"/>
                          <a:cs typeface="ＭＳ Ｐゴシック"/>
                        </a:rPr>
                        <a:t>目標項目</a:t>
                      </a:r>
                      <a:endParaRPr lang="ja-JP" sz="2000" b="1" kern="100" dirty="0">
                        <a:latin typeface="+mn-ea"/>
                        <a:ea typeface="+mn-ea"/>
                        <a:cs typeface="Times New Roman"/>
                      </a:endParaRPr>
                    </a:p>
                  </a:txBody>
                  <a:tcPr marL="59473" marR="59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952989">
                <a:tc>
                  <a:txBody>
                    <a:bodyPr/>
                    <a:lstStyle/>
                    <a:p>
                      <a:pPr algn="ctr">
                        <a:spcAft>
                          <a:spcPts val="0"/>
                        </a:spcAft>
                      </a:pPr>
                      <a:r>
                        <a:rPr lang="ja-JP" sz="2000" b="1" kern="0" dirty="0">
                          <a:solidFill>
                            <a:srgbClr val="000000"/>
                          </a:solidFill>
                          <a:latin typeface="+mn-ea"/>
                          <a:ea typeface="+mn-ea"/>
                          <a:cs typeface="ＭＳ Ｐゴシック"/>
                        </a:rPr>
                        <a:t>がん</a:t>
                      </a:r>
                      <a:endParaRPr lang="ja-JP" sz="2000" b="1" kern="100" dirty="0">
                        <a:latin typeface="+mn-ea"/>
                        <a:ea typeface="+mn-ea"/>
                        <a:cs typeface="Times New Roman"/>
                      </a:endParaRPr>
                    </a:p>
                  </a:txBody>
                  <a:tcPr marL="59473" marR="59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l">
                        <a:spcAft>
                          <a:spcPts val="0"/>
                        </a:spcAft>
                      </a:pPr>
                      <a:r>
                        <a:rPr lang="ja-JP" sz="1800" b="1" kern="0" dirty="0">
                          <a:solidFill>
                            <a:srgbClr val="000000"/>
                          </a:solidFill>
                          <a:latin typeface="+mn-ea"/>
                          <a:ea typeface="+mn-ea"/>
                          <a:cs typeface="ＭＳ Ｐゴシック"/>
                        </a:rPr>
                        <a:t>①　</a:t>
                      </a:r>
                      <a:r>
                        <a:rPr lang="en-US" sz="1800" b="1" kern="0" dirty="0">
                          <a:solidFill>
                            <a:srgbClr val="000000"/>
                          </a:solidFill>
                          <a:latin typeface="+mn-ea"/>
                          <a:ea typeface="+mn-ea"/>
                          <a:cs typeface="ＭＳ Ｐゴシック"/>
                        </a:rPr>
                        <a:t>75</a:t>
                      </a:r>
                      <a:r>
                        <a:rPr lang="ja-JP" sz="1800" b="1" kern="0" dirty="0">
                          <a:solidFill>
                            <a:srgbClr val="000000"/>
                          </a:solidFill>
                          <a:latin typeface="+mn-ea"/>
                          <a:ea typeface="+mn-ea"/>
                          <a:cs typeface="ＭＳ Ｐゴシック"/>
                        </a:rPr>
                        <a:t>歳未満のがんの年齢調整死亡率の減少（</a:t>
                      </a:r>
                      <a:r>
                        <a:rPr lang="en-US" sz="1800" b="1" kern="0" dirty="0">
                          <a:solidFill>
                            <a:srgbClr val="000000"/>
                          </a:solidFill>
                          <a:latin typeface="+mn-ea"/>
                          <a:ea typeface="+mn-ea"/>
                          <a:cs typeface="ＭＳ Ｐゴシック"/>
                        </a:rPr>
                        <a:t>10</a:t>
                      </a:r>
                      <a:r>
                        <a:rPr lang="ja-JP" sz="1800" b="1" kern="0" dirty="0">
                          <a:solidFill>
                            <a:srgbClr val="000000"/>
                          </a:solidFill>
                          <a:latin typeface="+mn-ea"/>
                          <a:ea typeface="+mn-ea"/>
                          <a:cs typeface="ＭＳ Ｐゴシック"/>
                        </a:rPr>
                        <a:t>万人当たり）</a:t>
                      </a:r>
                      <a:r>
                        <a:rPr lang="en-US" sz="1800" b="1" kern="0" dirty="0">
                          <a:solidFill>
                            <a:srgbClr val="000000"/>
                          </a:solidFill>
                          <a:latin typeface="+mn-ea"/>
                          <a:ea typeface="+mn-ea"/>
                          <a:cs typeface="ＭＳ Ｐゴシック"/>
                        </a:rPr>
                        <a:t/>
                      </a:r>
                      <a:br>
                        <a:rPr lang="en-US" sz="1800" b="1" kern="0" dirty="0">
                          <a:solidFill>
                            <a:srgbClr val="000000"/>
                          </a:solidFill>
                          <a:latin typeface="+mn-ea"/>
                          <a:ea typeface="+mn-ea"/>
                          <a:cs typeface="ＭＳ Ｐゴシック"/>
                        </a:rPr>
                      </a:br>
                      <a:r>
                        <a:rPr lang="ja-JP" sz="1800" b="1" kern="0" dirty="0">
                          <a:solidFill>
                            <a:srgbClr val="000000"/>
                          </a:solidFill>
                          <a:latin typeface="+mn-ea"/>
                          <a:ea typeface="+mn-ea"/>
                          <a:cs typeface="ＭＳ Ｐゴシック"/>
                        </a:rPr>
                        <a:t>②　がん検診の受診率の向上</a:t>
                      </a:r>
                      <a:endParaRPr lang="ja-JP" sz="1800" b="1" kern="100" dirty="0">
                        <a:latin typeface="+mn-ea"/>
                        <a:ea typeface="+mn-ea"/>
                        <a:cs typeface="Times New Roman"/>
                      </a:endParaRPr>
                    </a:p>
                  </a:txBody>
                  <a:tcPr marL="59473" marR="59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05978">
                <a:tc>
                  <a:txBody>
                    <a:bodyPr/>
                    <a:lstStyle/>
                    <a:p>
                      <a:pPr algn="ctr">
                        <a:spcAft>
                          <a:spcPts val="0"/>
                        </a:spcAft>
                      </a:pPr>
                      <a:r>
                        <a:rPr lang="ja-JP" sz="2000" b="1" kern="0" dirty="0">
                          <a:solidFill>
                            <a:srgbClr val="000000"/>
                          </a:solidFill>
                          <a:latin typeface="+mn-ea"/>
                          <a:ea typeface="+mn-ea"/>
                          <a:cs typeface="ＭＳ Ｐゴシック"/>
                        </a:rPr>
                        <a:t>循環器疾患</a:t>
                      </a:r>
                      <a:endParaRPr lang="ja-JP" sz="2000" b="1" kern="100" dirty="0">
                        <a:latin typeface="+mn-ea"/>
                        <a:ea typeface="+mn-ea"/>
                        <a:cs typeface="Times New Roman"/>
                      </a:endParaRPr>
                    </a:p>
                  </a:txBody>
                  <a:tcPr marL="59473" marR="59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152400" indent="-152400" algn="l">
                        <a:spcAft>
                          <a:spcPts val="0"/>
                        </a:spcAft>
                      </a:pPr>
                      <a:r>
                        <a:rPr lang="ja-JP" sz="1800" b="1" kern="0" dirty="0">
                          <a:solidFill>
                            <a:srgbClr val="000000"/>
                          </a:solidFill>
                          <a:latin typeface="+mn-ea"/>
                          <a:ea typeface="+mn-ea"/>
                          <a:cs typeface="ＭＳ Ｐゴシック"/>
                        </a:rPr>
                        <a:t>①　脳血管疾患・虚血性心疾患の年齢調整死亡率の減少（</a:t>
                      </a:r>
                      <a:r>
                        <a:rPr lang="en-US" sz="1800" b="1" kern="0" dirty="0">
                          <a:solidFill>
                            <a:srgbClr val="000000"/>
                          </a:solidFill>
                          <a:latin typeface="+mn-ea"/>
                          <a:ea typeface="+mn-ea"/>
                          <a:cs typeface="ＭＳ Ｐゴシック"/>
                        </a:rPr>
                        <a:t>10</a:t>
                      </a:r>
                      <a:r>
                        <a:rPr lang="ja-JP" sz="1800" b="1" kern="0" dirty="0">
                          <a:solidFill>
                            <a:srgbClr val="000000"/>
                          </a:solidFill>
                          <a:latin typeface="+mn-ea"/>
                          <a:ea typeface="+mn-ea"/>
                          <a:cs typeface="ＭＳ Ｐゴシック"/>
                        </a:rPr>
                        <a:t>万人当たり）</a:t>
                      </a:r>
                      <a:endParaRPr lang="ja-JP" sz="1800" b="1" kern="100" dirty="0">
                        <a:latin typeface="+mn-ea"/>
                        <a:ea typeface="+mn-ea"/>
                        <a:cs typeface="Times New Roman"/>
                      </a:endParaRPr>
                    </a:p>
                    <a:p>
                      <a:pPr marL="152400" indent="-152400" algn="l">
                        <a:spcAft>
                          <a:spcPts val="0"/>
                        </a:spcAft>
                      </a:pPr>
                      <a:r>
                        <a:rPr lang="ja-JP" sz="1800" b="1" kern="0" dirty="0">
                          <a:solidFill>
                            <a:srgbClr val="000000"/>
                          </a:solidFill>
                          <a:latin typeface="+mn-ea"/>
                          <a:ea typeface="+mn-ea"/>
                          <a:cs typeface="ＭＳ Ｐゴシック"/>
                        </a:rPr>
                        <a:t>②　高血圧の改善（収縮期血圧の平均値の低下）</a:t>
                      </a:r>
                      <a:endParaRPr lang="ja-JP" sz="1800" b="1" kern="100" dirty="0">
                        <a:latin typeface="+mn-ea"/>
                        <a:ea typeface="+mn-ea"/>
                        <a:cs typeface="Times New Roman"/>
                      </a:endParaRPr>
                    </a:p>
                    <a:p>
                      <a:pPr marL="152400" indent="-152400" algn="l">
                        <a:spcAft>
                          <a:spcPts val="0"/>
                        </a:spcAft>
                      </a:pPr>
                      <a:r>
                        <a:rPr lang="ja-JP" sz="1800" b="1" kern="0" dirty="0">
                          <a:solidFill>
                            <a:srgbClr val="000000"/>
                          </a:solidFill>
                          <a:latin typeface="+mn-ea"/>
                          <a:ea typeface="+mn-ea"/>
                          <a:cs typeface="ＭＳ Ｐゴシック"/>
                        </a:rPr>
                        <a:t>③　脂質異常症の減少</a:t>
                      </a:r>
                      <a:endParaRPr lang="ja-JP" sz="1800" b="1" kern="100" dirty="0">
                        <a:latin typeface="+mn-ea"/>
                        <a:ea typeface="+mn-ea"/>
                        <a:cs typeface="Times New Roman"/>
                      </a:endParaRPr>
                    </a:p>
                    <a:p>
                      <a:pPr algn="l">
                        <a:spcAft>
                          <a:spcPts val="0"/>
                        </a:spcAft>
                      </a:pPr>
                      <a:r>
                        <a:rPr lang="ja-JP" sz="1800" b="1" kern="0" dirty="0">
                          <a:solidFill>
                            <a:srgbClr val="000000"/>
                          </a:solidFill>
                          <a:latin typeface="+mn-ea"/>
                          <a:ea typeface="+mn-ea"/>
                          <a:cs typeface="ＭＳ Ｐゴシック"/>
                        </a:rPr>
                        <a:t>④　メタボリックシンドロームの該当者及び予備群の減少</a:t>
                      </a:r>
                      <a:r>
                        <a:rPr lang="en-US" sz="1800" b="1" kern="0" dirty="0">
                          <a:solidFill>
                            <a:srgbClr val="000000"/>
                          </a:solidFill>
                          <a:latin typeface="+mn-ea"/>
                          <a:ea typeface="+mn-ea"/>
                          <a:cs typeface="ＭＳ Ｐゴシック"/>
                        </a:rPr>
                        <a:t/>
                      </a:r>
                      <a:br>
                        <a:rPr lang="en-US" sz="1800" b="1" kern="0" dirty="0">
                          <a:solidFill>
                            <a:srgbClr val="000000"/>
                          </a:solidFill>
                          <a:latin typeface="+mn-ea"/>
                          <a:ea typeface="+mn-ea"/>
                          <a:cs typeface="ＭＳ Ｐゴシック"/>
                        </a:rPr>
                      </a:br>
                      <a:r>
                        <a:rPr lang="ja-JP" sz="1800" b="1" kern="0" dirty="0">
                          <a:solidFill>
                            <a:srgbClr val="000000"/>
                          </a:solidFill>
                          <a:latin typeface="+mn-ea"/>
                          <a:ea typeface="+mn-ea"/>
                          <a:cs typeface="ＭＳ Ｐゴシック"/>
                        </a:rPr>
                        <a:t>⑤　特定健康診査・特定保健指導の実施率の向上</a:t>
                      </a:r>
                      <a:endParaRPr lang="ja-JP" sz="1800" b="1" kern="100" dirty="0">
                        <a:latin typeface="+mn-ea"/>
                        <a:ea typeface="+mn-ea"/>
                        <a:cs typeface="Times New Roman"/>
                      </a:endParaRPr>
                    </a:p>
                  </a:txBody>
                  <a:tcPr marL="59473" marR="59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88285">
                <a:tc>
                  <a:txBody>
                    <a:bodyPr/>
                    <a:lstStyle/>
                    <a:p>
                      <a:pPr algn="ctr">
                        <a:spcAft>
                          <a:spcPts val="0"/>
                        </a:spcAft>
                      </a:pPr>
                      <a:r>
                        <a:rPr lang="ja-JP" sz="2000" b="1" kern="0" dirty="0">
                          <a:solidFill>
                            <a:srgbClr val="000000"/>
                          </a:solidFill>
                          <a:latin typeface="+mn-ea"/>
                          <a:ea typeface="+mn-ea"/>
                          <a:cs typeface="ＭＳ Ｐゴシック"/>
                        </a:rPr>
                        <a:t>糖尿病</a:t>
                      </a:r>
                      <a:endParaRPr lang="ja-JP" sz="2000" b="1" kern="100" dirty="0">
                        <a:latin typeface="+mn-ea"/>
                        <a:ea typeface="+mn-ea"/>
                        <a:cs typeface="Times New Roman"/>
                      </a:endParaRPr>
                    </a:p>
                  </a:txBody>
                  <a:tcPr marL="59473" marR="59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152400" indent="-152400" algn="l">
                        <a:spcAft>
                          <a:spcPts val="0"/>
                        </a:spcAft>
                      </a:pPr>
                      <a:r>
                        <a:rPr lang="ja-JP" sz="1800" b="1" kern="0" dirty="0">
                          <a:solidFill>
                            <a:srgbClr val="000000"/>
                          </a:solidFill>
                          <a:latin typeface="+mn-ea"/>
                          <a:ea typeface="+mn-ea"/>
                          <a:cs typeface="ＭＳ Ｐゴシック"/>
                        </a:rPr>
                        <a:t>①　合併症（糖尿病腎症による年間新規透析導入患者数）の減少</a:t>
                      </a:r>
                      <a:endParaRPr lang="ja-JP" sz="1800" b="1" kern="100" dirty="0">
                        <a:latin typeface="+mn-ea"/>
                        <a:ea typeface="+mn-ea"/>
                        <a:cs typeface="Times New Roman"/>
                      </a:endParaRPr>
                    </a:p>
                    <a:p>
                      <a:pPr marL="152400" indent="-152400" algn="l">
                        <a:spcAft>
                          <a:spcPts val="0"/>
                        </a:spcAft>
                      </a:pPr>
                      <a:r>
                        <a:rPr lang="ja-JP" sz="1800" b="1" kern="0" dirty="0">
                          <a:solidFill>
                            <a:srgbClr val="000000"/>
                          </a:solidFill>
                          <a:latin typeface="+mn-ea"/>
                          <a:ea typeface="+mn-ea"/>
                          <a:cs typeface="ＭＳ Ｐゴシック"/>
                        </a:rPr>
                        <a:t>②　治療継続者の割合の増加</a:t>
                      </a:r>
                      <a:endParaRPr lang="ja-JP" sz="1800" b="1" kern="100" dirty="0">
                        <a:latin typeface="+mn-ea"/>
                        <a:ea typeface="+mn-ea"/>
                        <a:cs typeface="Times New Roman"/>
                      </a:endParaRPr>
                    </a:p>
                    <a:p>
                      <a:pPr marL="152400" indent="-152400" algn="l">
                        <a:spcAft>
                          <a:spcPts val="0"/>
                        </a:spcAft>
                      </a:pPr>
                      <a:r>
                        <a:rPr lang="ja-JP" sz="1800" b="1" kern="0" dirty="0">
                          <a:solidFill>
                            <a:srgbClr val="000000"/>
                          </a:solidFill>
                          <a:latin typeface="+mn-ea"/>
                          <a:ea typeface="+mn-ea"/>
                          <a:cs typeface="ＭＳ Ｐゴシック"/>
                        </a:rPr>
                        <a:t>③　血糖コントロール指標におけるコントロール不良者の割合の減少（</a:t>
                      </a:r>
                      <a:r>
                        <a:rPr lang="en-US" sz="1800" b="1" kern="0" dirty="0">
                          <a:solidFill>
                            <a:srgbClr val="000000"/>
                          </a:solidFill>
                          <a:latin typeface="+mn-ea"/>
                          <a:ea typeface="+mn-ea"/>
                          <a:cs typeface="ＭＳ Ｐゴシック"/>
                        </a:rPr>
                        <a:t>HbA1c</a:t>
                      </a:r>
                      <a:r>
                        <a:rPr lang="ja-JP" sz="1800" b="1" kern="0" dirty="0">
                          <a:solidFill>
                            <a:srgbClr val="000000"/>
                          </a:solidFill>
                          <a:latin typeface="+mn-ea"/>
                          <a:ea typeface="+mn-ea"/>
                          <a:cs typeface="ＭＳ Ｐゴシック"/>
                        </a:rPr>
                        <a:t>が</a:t>
                      </a:r>
                      <a:r>
                        <a:rPr lang="en-US" sz="1800" b="1" kern="0" dirty="0">
                          <a:solidFill>
                            <a:srgbClr val="000000"/>
                          </a:solidFill>
                          <a:latin typeface="+mn-ea"/>
                          <a:ea typeface="+mn-ea"/>
                          <a:cs typeface="ＭＳ Ｐゴシック"/>
                        </a:rPr>
                        <a:t>JDS</a:t>
                      </a:r>
                      <a:r>
                        <a:rPr lang="ja-JP" sz="1800" b="1" kern="0" dirty="0">
                          <a:solidFill>
                            <a:srgbClr val="000000"/>
                          </a:solidFill>
                          <a:latin typeface="+mn-ea"/>
                          <a:ea typeface="+mn-ea"/>
                          <a:cs typeface="ＭＳ Ｐゴシック"/>
                        </a:rPr>
                        <a:t>値</a:t>
                      </a:r>
                      <a:r>
                        <a:rPr lang="en-US" sz="1800" b="1" kern="0" dirty="0">
                          <a:solidFill>
                            <a:srgbClr val="000000"/>
                          </a:solidFill>
                          <a:latin typeface="+mn-ea"/>
                          <a:ea typeface="+mn-ea"/>
                          <a:cs typeface="ＭＳ Ｐゴシック"/>
                        </a:rPr>
                        <a:t>8.0</a:t>
                      </a:r>
                      <a:r>
                        <a:rPr lang="ja-JP" sz="1800" b="1" kern="0" dirty="0">
                          <a:solidFill>
                            <a:srgbClr val="000000"/>
                          </a:solidFill>
                          <a:latin typeface="+mn-ea"/>
                          <a:ea typeface="+mn-ea"/>
                          <a:cs typeface="ＭＳ Ｐゴシック"/>
                        </a:rPr>
                        <a:t>％（</a:t>
                      </a:r>
                      <a:r>
                        <a:rPr lang="en-US" sz="1800" b="1" kern="0" dirty="0">
                          <a:solidFill>
                            <a:srgbClr val="000000"/>
                          </a:solidFill>
                          <a:latin typeface="+mn-ea"/>
                          <a:ea typeface="+mn-ea"/>
                          <a:cs typeface="ＭＳ Ｐゴシック"/>
                        </a:rPr>
                        <a:t>NGSP</a:t>
                      </a:r>
                      <a:r>
                        <a:rPr lang="ja-JP" sz="1800" b="1" kern="0" dirty="0">
                          <a:solidFill>
                            <a:srgbClr val="000000"/>
                          </a:solidFill>
                          <a:latin typeface="+mn-ea"/>
                          <a:ea typeface="+mn-ea"/>
                          <a:cs typeface="ＭＳ Ｐゴシック"/>
                        </a:rPr>
                        <a:t>値</a:t>
                      </a:r>
                      <a:r>
                        <a:rPr lang="en-US" sz="1800" b="1" kern="0" dirty="0">
                          <a:solidFill>
                            <a:srgbClr val="000000"/>
                          </a:solidFill>
                          <a:latin typeface="+mn-ea"/>
                          <a:ea typeface="+mn-ea"/>
                          <a:cs typeface="ＭＳ Ｐゴシック"/>
                        </a:rPr>
                        <a:t>8.4</a:t>
                      </a:r>
                      <a:r>
                        <a:rPr lang="ja-JP" sz="1800" b="1" kern="0" dirty="0">
                          <a:solidFill>
                            <a:srgbClr val="000000"/>
                          </a:solidFill>
                          <a:latin typeface="+mn-ea"/>
                          <a:ea typeface="+mn-ea"/>
                          <a:cs typeface="ＭＳ Ｐゴシック"/>
                        </a:rPr>
                        <a:t>％）以上の者の割合の減少）</a:t>
                      </a:r>
                      <a:endParaRPr lang="ja-JP" sz="1800" b="1" kern="100" dirty="0">
                        <a:latin typeface="+mn-ea"/>
                        <a:ea typeface="+mn-ea"/>
                        <a:cs typeface="Times New Roman"/>
                      </a:endParaRPr>
                    </a:p>
                    <a:p>
                      <a:pPr marL="152400" indent="-152400" algn="l">
                        <a:spcAft>
                          <a:spcPts val="0"/>
                        </a:spcAft>
                      </a:pPr>
                      <a:r>
                        <a:rPr lang="ja-JP" sz="1800" b="1" kern="0" dirty="0">
                          <a:solidFill>
                            <a:srgbClr val="000000"/>
                          </a:solidFill>
                          <a:latin typeface="+mn-ea"/>
                          <a:ea typeface="+mn-ea"/>
                          <a:cs typeface="ＭＳ Ｐゴシック"/>
                        </a:rPr>
                        <a:t>④　糖尿病有病者の増加の抑制</a:t>
                      </a:r>
                      <a:endParaRPr lang="ja-JP" sz="1800" b="1" kern="100" dirty="0">
                        <a:latin typeface="+mn-ea"/>
                        <a:ea typeface="+mn-ea"/>
                        <a:cs typeface="Times New Roman"/>
                      </a:endParaRPr>
                    </a:p>
                    <a:p>
                      <a:pPr algn="l">
                        <a:spcAft>
                          <a:spcPts val="0"/>
                        </a:spcAft>
                      </a:pPr>
                      <a:r>
                        <a:rPr lang="ja-JP" sz="1800" b="1" kern="0" dirty="0">
                          <a:solidFill>
                            <a:srgbClr val="000000"/>
                          </a:solidFill>
                          <a:latin typeface="+mn-ea"/>
                          <a:ea typeface="+mn-ea"/>
                          <a:cs typeface="ＭＳ Ｐゴシック"/>
                        </a:rPr>
                        <a:t>⑤　メタボリックシンドロームの該当者及び予備群の減少（再掲）</a:t>
                      </a:r>
                      <a:r>
                        <a:rPr lang="en-US" sz="1800" b="1" kern="0" dirty="0">
                          <a:solidFill>
                            <a:srgbClr val="000000"/>
                          </a:solidFill>
                          <a:latin typeface="+mn-ea"/>
                          <a:ea typeface="+mn-ea"/>
                          <a:cs typeface="ＭＳ Ｐゴシック"/>
                        </a:rPr>
                        <a:t/>
                      </a:r>
                      <a:br>
                        <a:rPr lang="en-US" sz="1800" b="1" kern="0" dirty="0">
                          <a:solidFill>
                            <a:srgbClr val="000000"/>
                          </a:solidFill>
                          <a:latin typeface="+mn-ea"/>
                          <a:ea typeface="+mn-ea"/>
                          <a:cs typeface="ＭＳ Ｐゴシック"/>
                        </a:rPr>
                      </a:br>
                      <a:r>
                        <a:rPr lang="ja-JP" sz="1800" b="1" kern="0" dirty="0">
                          <a:solidFill>
                            <a:srgbClr val="000000"/>
                          </a:solidFill>
                          <a:latin typeface="+mn-ea"/>
                          <a:ea typeface="+mn-ea"/>
                          <a:cs typeface="ＭＳ Ｐゴシック"/>
                        </a:rPr>
                        <a:t>⑥　特定健康診査・特定保健指導の実施率の向上（再掲）</a:t>
                      </a:r>
                      <a:endParaRPr lang="ja-JP" sz="1800" b="1" kern="100" dirty="0">
                        <a:latin typeface="+mn-ea"/>
                        <a:ea typeface="+mn-ea"/>
                        <a:cs typeface="Times New Roman"/>
                      </a:endParaRPr>
                    </a:p>
                  </a:txBody>
                  <a:tcPr marL="59473" marR="59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676102">
                <a:tc>
                  <a:txBody>
                    <a:bodyPr/>
                    <a:lstStyle/>
                    <a:p>
                      <a:pPr algn="ctr">
                        <a:spcAft>
                          <a:spcPts val="0"/>
                        </a:spcAft>
                      </a:pPr>
                      <a:r>
                        <a:rPr lang="ja-JP" sz="2000" b="1" kern="0" dirty="0">
                          <a:solidFill>
                            <a:srgbClr val="000000"/>
                          </a:solidFill>
                          <a:latin typeface="+mn-ea"/>
                          <a:ea typeface="+mn-ea"/>
                          <a:cs typeface="ＭＳ Ｐゴシック"/>
                        </a:rPr>
                        <a:t>ＣＯＰＤ</a:t>
                      </a:r>
                      <a:endParaRPr lang="ja-JP" sz="2000" b="1" kern="100" dirty="0">
                        <a:latin typeface="+mn-ea"/>
                        <a:ea typeface="+mn-ea"/>
                        <a:cs typeface="Times New Roman"/>
                      </a:endParaRPr>
                    </a:p>
                    <a:p>
                      <a:pPr algn="ctr">
                        <a:spcAft>
                          <a:spcPts val="0"/>
                        </a:spcAft>
                      </a:pPr>
                      <a:r>
                        <a:rPr lang="ja-JP" sz="1600" b="1" kern="0" dirty="0">
                          <a:solidFill>
                            <a:srgbClr val="000000"/>
                          </a:solidFill>
                          <a:latin typeface="+mn-ea"/>
                          <a:ea typeface="+mn-ea"/>
                          <a:cs typeface="ＭＳ Ｐゴシック"/>
                        </a:rPr>
                        <a:t>（慢性閉塞性肺疾患）</a:t>
                      </a:r>
                      <a:endParaRPr lang="ja-JP" sz="1600" b="1" kern="100" dirty="0">
                        <a:latin typeface="+mn-ea"/>
                        <a:ea typeface="+mn-ea"/>
                        <a:cs typeface="Times New Roman"/>
                      </a:endParaRPr>
                    </a:p>
                  </a:txBody>
                  <a:tcPr marL="59473" marR="59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l">
                        <a:spcAft>
                          <a:spcPts val="0"/>
                        </a:spcAft>
                      </a:pPr>
                      <a:r>
                        <a:rPr lang="ja-JP" sz="1800" b="1" kern="0" dirty="0">
                          <a:solidFill>
                            <a:srgbClr val="000000"/>
                          </a:solidFill>
                          <a:latin typeface="+mn-ea"/>
                          <a:ea typeface="+mn-ea"/>
                          <a:cs typeface="ＭＳ Ｐゴシック"/>
                        </a:rPr>
                        <a:t>①　ＣＯＰＤの認知度の向上</a:t>
                      </a:r>
                      <a:endParaRPr lang="ja-JP" sz="1800" b="1" kern="100" dirty="0">
                        <a:latin typeface="+mn-ea"/>
                        <a:ea typeface="+mn-ea"/>
                        <a:cs typeface="Times New Roman"/>
                      </a:endParaRPr>
                    </a:p>
                  </a:txBody>
                  <a:tcPr marL="59473" marR="59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5" name="テキスト ボックス 4"/>
          <p:cNvSpPr txBox="1"/>
          <p:nvPr/>
        </p:nvSpPr>
        <p:spPr>
          <a:xfrm>
            <a:off x="179512" y="0"/>
            <a:ext cx="3096344" cy="476672"/>
          </a:xfrm>
          <a:prstGeom prst="rect">
            <a:avLst/>
          </a:prstGeom>
          <a:noFill/>
        </p:spPr>
        <p:txBody>
          <a:bodyPr wrap="square" rtlCol="0">
            <a:spAutoFit/>
          </a:bodyPr>
          <a:lstStyle/>
          <a:p>
            <a:r>
              <a:rPr kumimoji="1" lang="en-US" altLang="ja-JP" sz="2400" dirty="0" smtClean="0"/>
              <a:t>〈</a:t>
            </a:r>
            <a:r>
              <a:rPr kumimoji="1" lang="ja-JP" altLang="en-US" sz="2400" dirty="0" smtClean="0"/>
              <a:t>具体的な目標</a:t>
            </a:r>
            <a:r>
              <a:rPr kumimoji="1" lang="en-US" altLang="ja-JP" sz="2400" dirty="0" smtClean="0"/>
              <a:t>〉</a:t>
            </a:r>
            <a:endParaRPr kumimoji="1" lang="ja-JP" altLang="en-US" sz="2400" dirty="0"/>
          </a:p>
        </p:txBody>
      </p:sp>
    </p:spTree>
    <p:extLst>
      <p:ext uri="{BB962C8B-B14F-4D97-AF65-F5344CB8AC3E}">
        <p14:creationId xmlns:p14="http://schemas.microsoft.com/office/powerpoint/2010/main" val="31761757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idx="4294967295"/>
          </p:nvPr>
        </p:nvSpPr>
        <p:spPr>
          <a:xfrm>
            <a:off x="613097" y="332656"/>
            <a:ext cx="8207375" cy="792162"/>
          </a:xfrm>
        </p:spPr>
        <p:txBody>
          <a:bodyPr>
            <a:normAutofit/>
          </a:bodyPr>
          <a:lstStyle/>
          <a:p>
            <a:pPr eaLnBrk="1" hangingPunct="1"/>
            <a:r>
              <a:rPr lang="ja-JP" altLang="en-US" sz="2800" u="sng" dirty="0" smtClean="0"/>
              <a:t>各年齢までの累積がん死亡リスク（％）　</a:t>
            </a:r>
          </a:p>
        </p:txBody>
      </p:sp>
      <p:sp>
        <p:nvSpPr>
          <p:cNvPr id="12292" name="Text Box 4"/>
          <p:cNvSpPr txBox="1">
            <a:spLocks noChangeArrowheads="1"/>
          </p:cNvSpPr>
          <p:nvPr/>
        </p:nvSpPr>
        <p:spPr bwMode="auto">
          <a:xfrm>
            <a:off x="158800" y="1484784"/>
            <a:ext cx="812800" cy="338554"/>
          </a:xfrm>
          <a:prstGeom prst="rect">
            <a:avLst/>
          </a:prstGeom>
          <a:noFill/>
          <a:ln w="9525">
            <a:noFill/>
            <a:miter lim="800000"/>
            <a:headEnd/>
            <a:tailEnd/>
          </a:ln>
        </p:spPr>
        <p:txBody>
          <a:bodyPr>
            <a:spAutoFit/>
          </a:bodyPr>
          <a:lstStyle/>
          <a:p>
            <a:pPr>
              <a:spcBef>
                <a:spcPct val="50000"/>
              </a:spcBef>
            </a:pPr>
            <a:r>
              <a:rPr lang="ja-JP" altLang="en-US" sz="1600" b="1">
                <a:latin typeface="ＭＳ Ｐゴシック" pitchFamily="50" charset="-128"/>
              </a:rPr>
              <a:t>（％）</a:t>
            </a:r>
          </a:p>
        </p:txBody>
      </p:sp>
      <p:sp>
        <p:nvSpPr>
          <p:cNvPr id="12293" name="Text Box 5"/>
          <p:cNvSpPr txBox="1">
            <a:spLocks noChangeArrowheads="1"/>
          </p:cNvSpPr>
          <p:nvPr/>
        </p:nvSpPr>
        <p:spPr bwMode="auto">
          <a:xfrm>
            <a:off x="36512" y="1124744"/>
            <a:ext cx="9144000" cy="338554"/>
          </a:xfrm>
          <a:prstGeom prst="rect">
            <a:avLst/>
          </a:prstGeom>
          <a:noFill/>
          <a:ln w="9525">
            <a:noFill/>
            <a:miter lim="800000"/>
            <a:headEnd/>
            <a:tailEnd/>
          </a:ln>
        </p:spPr>
        <p:txBody>
          <a:bodyPr wrap="square">
            <a:spAutoFit/>
          </a:bodyPr>
          <a:lstStyle/>
          <a:p>
            <a:pPr algn="ctr">
              <a:lnSpc>
                <a:spcPct val="80000"/>
              </a:lnSpc>
              <a:spcBef>
                <a:spcPct val="5000"/>
              </a:spcBef>
            </a:pPr>
            <a:r>
              <a:rPr lang="ja-JP" altLang="en-US" sz="2000" dirty="0" smtClean="0">
                <a:solidFill>
                  <a:srgbClr val="000000"/>
                </a:solidFill>
                <a:latin typeface="ＭＳ Ｐゴシック" pitchFamily="50" charset="-128"/>
              </a:rPr>
              <a:t>年齢</a:t>
            </a:r>
            <a:r>
              <a:rPr lang="ja-JP" altLang="en-US" sz="2000" dirty="0">
                <a:solidFill>
                  <a:srgbClr val="000000"/>
                </a:solidFill>
                <a:latin typeface="ＭＳ Ｐゴシック" pitchFamily="50" charset="-128"/>
              </a:rPr>
              <a:t>階級別</a:t>
            </a:r>
            <a:r>
              <a:rPr lang="ja-JP" altLang="en-US" sz="2000" dirty="0" smtClean="0">
                <a:solidFill>
                  <a:srgbClr val="000000"/>
                </a:solidFill>
                <a:latin typeface="ＭＳ Ｐゴシック" pitchFamily="50" charset="-128"/>
              </a:rPr>
              <a:t>がん死亡率（</a:t>
            </a:r>
            <a:r>
              <a:rPr lang="en-US" altLang="ja-JP" sz="2000" dirty="0" smtClean="0">
                <a:solidFill>
                  <a:srgbClr val="000000"/>
                </a:solidFill>
                <a:latin typeface="ＭＳ Ｐゴシック" pitchFamily="50" charset="-128"/>
              </a:rPr>
              <a:t>2009</a:t>
            </a:r>
            <a:r>
              <a:rPr lang="ja-JP" altLang="en-US" sz="2000" dirty="0" smtClean="0">
                <a:solidFill>
                  <a:srgbClr val="000000"/>
                </a:solidFill>
                <a:latin typeface="ＭＳ Ｐゴシック" pitchFamily="50" charset="-128"/>
              </a:rPr>
              <a:t>年）に</a:t>
            </a:r>
            <a:r>
              <a:rPr lang="ja-JP" altLang="en-US" sz="2000" dirty="0">
                <a:solidFill>
                  <a:srgbClr val="000000"/>
                </a:solidFill>
                <a:latin typeface="ＭＳ Ｐゴシック" pitchFamily="50" charset="-128"/>
              </a:rPr>
              <a:t>基づいて</a:t>
            </a:r>
            <a:r>
              <a:rPr lang="ja-JP" altLang="en-US" sz="2000" dirty="0" smtClean="0">
                <a:solidFill>
                  <a:srgbClr val="000000"/>
                </a:solidFill>
                <a:latin typeface="ＭＳ Ｐゴシック" pitchFamily="50" charset="-128"/>
              </a:rPr>
              <a:t>、当該</a:t>
            </a:r>
            <a:r>
              <a:rPr lang="ja-JP" altLang="en-US" sz="2000" dirty="0">
                <a:solidFill>
                  <a:srgbClr val="000000"/>
                </a:solidFill>
                <a:latin typeface="ＭＳ Ｐゴシック" pitchFamily="50" charset="-128"/>
              </a:rPr>
              <a:t>年齢までに</a:t>
            </a:r>
            <a:r>
              <a:rPr lang="ja-JP" altLang="en-US" sz="2000" dirty="0" smtClean="0">
                <a:solidFill>
                  <a:srgbClr val="000000"/>
                </a:solidFill>
                <a:latin typeface="ＭＳ Ｐゴシック" pitchFamily="50" charset="-128"/>
              </a:rPr>
              <a:t>がんで死亡する</a:t>
            </a:r>
            <a:r>
              <a:rPr lang="ja-JP" altLang="en-US" sz="2000" dirty="0">
                <a:solidFill>
                  <a:srgbClr val="000000"/>
                </a:solidFill>
                <a:latin typeface="ＭＳ Ｐゴシック" pitchFamily="50" charset="-128"/>
              </a:rPr>
              <a:t>確率</a:t>
            </a:r>
          </a:p>
        </p:txBody>
      </p:sp>
      <p:graphicFrame>
        <p:nvGraphicFramePr>
          <p:cNvPr id="735235" name="Object 3"/>
          <p:cNvGraphicFramePr>
            <a:graphicFrameLocks noGrp="1"/>
          </p:cNvGraphicFramePr>
          <p:nvPr>
            <p:extLst>
              <p:ext uri="{D42A27DB-BD31-4B8C-83A1-F6EECF244321}">
                <p14:modId xmlns:p14="http://schemas.microsoft.com/office/powerpoint/2010/main" val="43460667"/>
              </p:ext>
            </p:extLst>
          </p:nvPr>
        </p:nvGraphicFramePr>
        <p:xfrm>
          <a:off x="-1" y="1196751"/>
          <a:ext cx="9347947" cy="5616625"/>
        </p:xfrm>
        <a:graphic>
          <a:graphicData uri="http://schemas.openxmlformats.org/presentationml/2006/ole">
            <mc:AlternateContent xmlns:mc="http://schemas.openxmlformats.org/markup-compatibility/2006">
              <mc:Choice xmlns:v="urn:schemas-microsoft-com:vml" Requires="v">
                <p:oleObj spid="_x0000_s37936" name="Worksheet" r:id="rId4" imgW="8191567" imgH="4514755" progId="Excel.Sheet.8">
                  <p:embed/>
                </p:oleObj>
              </mc:Choice>
              <mc:Fallback>
                <p:oleObj name="Worksheet" r:id="rId4" imgW="8191567" imgH="4514755" progId="Excel.Sheet.8">
                  <p:embed/>
                  <p:pic>
                    <p:nvPicPr>
                      <p:cNvPr id="0" name="Object 3"/>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1196751"/>
                        <a:ext cx="9347947" cy="5616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正方形/長方形 7"/>
          <p:cNvSpPr/>
          <p:nvPr/>
        </p:nvSpPr>
        <p:spPr>
          <a:xfrm>
            <a:off x="3635896" y="6536377"/>
            <a:ext cx="5004048" cy="276999"/>
          </a:xfrm>
          <a:prstGeom prst="rect">
            <a:avLst/>
          </a:prstGeom>
        </p:spPr>
        <p:txBody>
          <a:bodyPr wrap="square">
            <a:spAutoFit/>
          </a:bodyPr>
          <a:lstStyle/>
          <a:p>
            <a:pPr algn="r"/>
            <a:r>
              <a:rPr lang="ja-JP" altLang="en-US" sz="1200" dirty="0" smtClean="0"/>
              <a:t>（出典）　</a:t>
            </a:r>
            <a:r>
              <a:rPr lang="ja-JP" altLang="ja-JP" sz="1200" dirty="0" smtClean="0"/>
              <a:t>独立</a:t>
            </a:r>
            <a:r>
              <a:rPr lang="ja-JP" altLang="ja-JP" sz="1200" dirty="0"/>
              <a:t>行政法人国立がん研究センターがん対策情報センター</a:t>
            </a:r>
            <a:endParaRPr lang="ja-JP" altLang="en-US" sz="1200" dirty="0"/>
          </a:p>
        </p:txBody>
      </p:sp>
      <p:sp>
        <p:nvSpPr>
          <p:cNvPr id="7" name="ホームベース 6"/>
          <p:cNvSpPr/>
          <p:nvPr/>
        </p:nvSpPr>
        <p:spPr>
          <a:xfrm>
            <a:off x="179512" y="116632"/>
            <a:ext cx="1836204" cy="432048"/>
          </a:xfrm>
          <a:prstGeom prst="homePlat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ja-JP" altLang="en-US" sz="2000" b="1" dirty="0"/>
              <a:t>がん</a:t>
            </a:r>
            <a:endParaRPr kumimoji="1" lang="ja-JP" altLang="en-US" sz="2000"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idx="4294967295"/>
          </p:nvPr>
        </p:nvSpPr>
        <p:spPr>
          <a:xfrm>
            <a:off x="541338" y="115888"/>
            <a:ext cx="8207375" cy="792162"/>
          </a:xfrm>
        </p:spPr>
        <p:txBody>
          <a:bodyPr>
            <a:normAutofit/>
          </a:bodyPr>
          <a:lstStyle/>
          <a:p>
            <a:pPr eaLnBrk="1" hangingPunct="1"/>
            <a:r>
              <a:rPr lang="ja-JP" altLang="en-US" sz="2800" u="sng" dirty="0" smtClean="0"/>
              <a:t>各年齢までの累積がん罹患リスク（％）</a:t>
            </a:r>
          </a:p>
        </p:txBody>
      </p:sp>
      <p:sp>
        <p:nvSpPr>
          <p:cNvPr id="12292" name="Text Box 4"/>
          <p:cNvSpPr txBox="1">
            <a:spLocks noChangeArrowheads="1"/>
          </p:cNvSpPr>
          <p:nvPr/>
        </p:nvSpPr>
        <p:spPr bwMode="auto">
          <a:xfrm>
            <a:off x="158800" y="1340768"/>
            <a:ext cx="812800" cy="338554"/>
          </a:xfrm>
          <a:prstGeom prst="rect">
            <a:avLst/>
          </a:prstGeom>
          <a:noFill/>
          <a:ln w="9525">
            <a:noFill/>
            <a:miter lim="800000"/>
            <a:headEnd/>
            <a:tailEnd/>
          </a:ln>
        </p:spPr>
        <p:txBody>
          <a:bodyPr>
            <a:spAutoFit/>
          </a:bodyPr>
          <a:lstStyle/>
          <a:p>
            <a:pPr>
              <a:spcBef>
                <a:spcPct val="50000"/>
              </a:spcBef>
            </a:pPr>
            <a:r>
              <a:rPr lang="ja-JP" altLang="en-US" sz="1600" b="1">
                <a:latin typeface="ＭＳ Ｐゴシック" pitchFamily="50" charset="-128"/>
              </a:rPr>
              <a:t>（％）</a:t>
            </a:r>
          </a:p>
        </p:txBody>
      </p:sp>
      <p:sp>
        <p:nvSpPr>
          <p:cNvPr id="12293" name="Text Box 5"/>
          <p:cNvSpPr txBox="1">
            <a:spLocks noChangeArrowheads="1"/>
          </p:cNvSpPr>
          <p:nvPr/>
        </p:nvSpPr>
        <p:spPr bwMode="auto">
          <a:xfrm>
            <a:off x="0" y="908720"/>
            <a:ext cx="9144000" cy="338554"/>
          </a:xfrm>
          <a:prstGeom prst="rect">
            <a:avLst/>
          </a:prstGeom>
          <a:noFill/>
          <a:ln w="9525">
            <a:noFill/>
            <a:miter lim="800000"/>
            <a:headEnd/>
            <a:tailEnd/>
          </a:ln>
        </p:spPr>
        <p:txBody>
          <a:bodyPr wrap="square">
            <a:spAutoFit/>
          </a:bodyPr>
          <a:lstStyle/>
          <a:p>
            <a:pPr algn="ctr">
              <a:lnSpc>
                <a:spcPct val="80000"/>
              </a:lnSpc>
              <a:spcBef>
                <a:spcPct val="5000"/>
              </a:spcBef>
            </a:pPr>
            <a:r>
              <a:rPr lang="ja-JP" altLang="en-US" sz="2000" dirty="0" smtClean="0">
                <a:solidFill>
                  <a:srgbClr val="000000"/>
                </a:solidFill>
                <a:latin typeface="ＭＳ Ｐゴシック" pitchFamily="50" charset="-128"/>
              </a:rPr>
              <a:t> 年齢</a:t>
            </a:r>
            <a:r>
              <a:rPr lang="ja-JP" altLang="en-US" sz="2000" dirty="0">
                <a:solidFill>
                  <a:srgbClr val="000000"/>
                </a:solidFill>
                <a:latin typeface="ＭＳ Ｐゴシック" pitchFamily="50" charset="-128"/>
              </a:rPr>
              <a:t>階級別</a:t>
            </a:r>
            <a:r>
              <a:rPr lang="ja-JP" altLang="en-US" sz="2000" dirty="0" smtClean="0">
                <a:solidFill>
                  <a:srgbClr val="000000"/>
                </a:solidFill>
                <a:latin typeface="ＭＳ Ｐゴシック" pitchFamily="50" charset="-128"/>
              </a:rPr>
              <a:t>がん罹患率（</a:t>
            </a:r>
            <a:r>
              <a:rPr lang="en-US" altLang="ja-JP" sz="2000" dirty="0" smtClean="0">
                <a:solidFill>
                  <a:srgbClr val="000000"/>
                </a:solidFill>
                <a:latin typeface="ＭＳ Ｐゴシック" pitchFamily="50" charset="-128"/>
              </a:rPr>
              <a:t>2005</a:t>
            </a:r>
            <a:r>
              <a:rPr lang="ja-JP" altLang="en-US" sz="2000" dirty="0" smtClean="0">
                <a:solidFill>
                  <a:srgbClr val="000000"/>
                </a:solidFill>
                <a:latin typeface="ＭＳ Ｐゴシック" pitchFamily="50" charset="-128"/>
              </a:rPr>
              <a:t>年）に</a:t>
            </a:r>
            <a:r>
              <a:rPr lang="ja-JP" altLang="en-US" sz="2000" dirty="0">
                <a:solidFill>
                  <a:srgbClr val="000000"/>
                </a:solidFill>
                <a:latin typeface="ＭＳ Ｐゴシック" pitchFamily="50" charset="-128"/>
              </a:rPr>
              <a:t>基づいて、当該年齢までにがんに</a:t>
            </a:r>
            <a:r>
              <a:rPr lang="ja-JP" altLang="en-US" sz="2000" dirty="0" smtClean="0">
                <a:solidFill>
                  <a:srgbClr val="000000"/>
                </a:solidFill>
                <a:latin typeface="ＭＳ Ｐゴシック" pitchFamily="50" charset="-128"/>
              </a:rPr>
              <a:t>罹患する</a:t>
            </a:r>
            <a:r>
              <a:rPr lang="ja-JP" altLang="en-US" sz="2000" dirty="0">
                <a:solidFill>
                  <a:srgbClr val="000000"/>
                </a:solidFill>
                <a:latin typeface="ＭＳ Ｐゴシック" pitchFamily="50" charset="-128"/>
              </a:rPr>
              <a:t>確率</a:t>
            </a:r>
          </a:p>
        </p:txBody>
      </p:sp>
      <p:graphicFrame>
        <p:nvGraphicFramePr>
          <p:cNvPr id="1012740" name="Object 3"/>
          <p:cNvGraphicFramePr>
            <a:graphicFrameLocks noGrp="1"/>
          </p:cNvGraphicFramePr>
          <p:nvPr/>
        </p:nvGraphicFramePr>
        <p:xfrm>
          <a:off x="-68020" y="1124744"/>
          <a:ext cx="9320540" cy="5400600"/>
        </p:xfrm>
        <a:graphic>
          <a:graphicData uri="http://schemas.openxmlformats.org/presentationml/2006/ole">
            <mc:AlternateContent xmlns:mc="http://schemas.openxmlformats.org/markup-compatibility/2006">
              <mc:Choice xmlns:v="urn:schemas-microsoft-com:vml" Requires="v">
                <p:oleObj spid="_x0000_s53296" name="Worksheet" r:id="rId4" imgW="8229600" imgH="4467203" progId="Excel.Sheet.8">
                  <p:embed/>
                </p:oleObj>
              </mc:Choice>
              <mc:Fallback>
                <p:oleObj name="Worksheet" r:id="rId4" imgW="8229600" imgH="4467203" progId="Excel.Sheet.8">
                  <p:embed/>
                  <p:pic>
                    <p:nvPicPr>
                      <p:cNvPr id="0" name="Picture 2"/>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20" y="1124744"/>
                        <a:ext cx="9320540" cy="540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正方形/長方形 5"/>
          <p:cNvSpPr/>
          <p:nvPr/>
        </p:nvSpPr>
        <p:spPr>
          <a:xfrm>
            <a:off x="3635896" y="6536377"/>
            <a:ext cx="5004048" cy="276999"/>
          </a:xfrm>
          <a:prstGeom prst="rect">
            <a:avLst/>
          </a:prstGeom>
        </p:spPr>
        <p:txBody>
          <a:bodyPr wrap="square">
            <a:spAutoFit/>
          </a:bodyPr>
          <a:lstStyle/>
          <a:p>
            <a:pPr algn="r"/>
            <a:r>
              <a:rPr lang="ja-JP" altLang="en-US" sz="1200" dirty="0" smtClean="0"/>
              <a:t>（出典）　</a:t>
            </a:r>
            <a:r>
              <a:rPr lang="ja-JP" altLang="ja-JP" sz="1200" dirty="0" smtClean="0"/>
              <a:t>独立</a:t>
            </a:r>
            <a:r>
              <a:rPr lang="ja-JP" altLang="ja-JP" sz="1200" dirty="0"/>
              <a:t>行政法人国立がん研究センターがん対策情報センター</a:t>
            </a:r>
            <a:endParaRPr lang="ja-JP" altLang="en-US" sz="12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260648"/>
            <a:ext cx="7774632" cy="659160"/>
          </a:xfrm>
        </p:spPr>
        <p:txBody>
          <a:bodyPr>
            <a:normAutofit/>
          </a:bodyPr>
          <a:lstStyle/>
          <a:p>
            <a:r>
              <a:rPr lang="ja-JP" altLang="en-US" sz="2800" u="sng" dirty="0" smtClean="0"/>
              <a:t>年齢調整がん死亡率の推移</a:t>
            </a:r>
            <a:endParaRPr kumimoji="1" lang="ja-JP" altLang="en-US" sz="2800" u="sng" dirty="0"/>
          </a:p>
        </p:txBody>
      </p:sp>
      <p:pic>
        <p:nvPicPr>
          <p:cNvPr id="1009668" name="Picture 4"/>
          <p:cNvPicPr>
            <a:picLocks noChangeAspect="1" noChangeArrowheads="1"/>
          </p:cNvPicPr>
          <p:nvPr/>
        </p:nvPicPr>
        <p:blipFill>
          <a:blip r:embed="rId3" cstate="print"/>
          <a:srcRect l="3247" b="14286"/>
          <a:stretch>
            <a:fillRect/>
          </a:stretch>
        </p:blipFill>
        <p:spPr bwMode="auto">
          <a:xfrm>
            <a:off x="4946" y="1052736"/>
            <a:ext cx="9103558" cy="5040560"/>
          </a:xfrm>
          <a:prstGeom prst="rect">
            <a:avLst/>
          </a:prstGeom>
          <a:noFill/>
          <a:ln w="9525">
            <a:noFill/>
            <a:miter lim="800000"/>
            <a:headEnd/>
            <a:tailEnd/>
          </a:ln>
        </p:spPr>
      </p:pic>
      <p:sp>
        <p:nvSpPr>
          <p:cNvPr id="6" name="正方形/長方形 5"/>
          <p:cNvSpPr/>
          <p:nvPr/>
        </p:nvSpPr>
        <p:spPr>
          <a:xfrm>
            <a:off x="3635896" y="6218148"/>
            <a:ext cx="5382344" cy="523220"/>
          </a:xfrm>
          <a:prstGeom prst="rect">
            <a:avLst/>
          </a:prstGeom>
        </p:spPr>
        <p:txBody>
          <a:bodyPr wrap="square">
            <a:spAutoFit/>
          </a:bodyPr>
          <a:lstStyle/>
          <a:p>
            <a:r>
              <a:rPr lang="ja-JP" altLang="en-US" sz="1400" dirty="0" smtClean="0"/>
              <a:t>出典：独立行政法人国立がん研究センターがん対策情報センター </a:t>
            </a:r>
          </a:p>
          <a:p>
            <a:r>
              <a:rPr lang="ja-JP" altLang="en-US" sz="1400" dirty="0" smtClean="0"/>
              <a:t>　　　</a:t>
            </a:r>
            <a:r>
              <a:rPr lang="en-US" altLang="ja-JP" sz="1400" dirty="0" smtClean="0"/>
              <a:t>http://ganjoho.jp/public/statistics/pub/statistics02.html#prg3_1</a:t>
            </a:r>
            <a:endParaRPr lang="ja-JP" altLang="en-US" sz="1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60648"/>
            <a:ext cx="8280920" cy="659160"/>
          </a:xfrm>
        </p:spPr>
        <p:txBody>
          <a:bodyPr>
            <a:normAutofit/>
          </a:bodyPr>
          <a:lstStyle/>
          <a:p>
            <a:r>
              <a:rPr lang="ja-JP" altLang="en-US" sz="2800" u="sng" dirty="0" smtClean="0"/>
              <a:t>年齢調整がん死亡率の推移（</a:t>
            </a:r>
            <a:r>
              <a:rPr lang="en-US" altLang="ja-JP" sz="2800" u="sng" dirty="0" smtClean="0"/>
              <a:t>75</a:t>
            </a:r>
            <a:r>
              <a:rPr lang="ja-JP" altLang="en-US" sz="2800" u="sng" dirty="0" smtClean="0"/>
              <a:t>歳未満）　</a:t>
            </a:r>
            <a:endParaRPr kumimoji="1" lang="ja-JP" altLang="en-US" sz="2800" u="sng" dirty="0"/>
          </a:p>
        </p:txBody>
      </p:sp>
      <p:pic>
        <p:nvPicPr>
          <p:cNvPr id="1009666" name="Picture 2"/>
          <p:cNvPicPr>
            <a:picLocks noChangeAspect="1" noChangeArrowheads="1"/>
          </p:cNvPicPr>
          <p:nvPr/>
        </p:nvPicPr>
        <p:blipFill>
          <a:blip r:embed="rId3" cstate="print"/>
          <a:srcRect l="2806" r="1607" b="18403"/>
          <a:stretch>
            <a:fillRect/>
          </a:stretch>
        </p:blipFill>
        <p:spPr bwMode="auto">
          <a:xfrm>
            <a:off x="0" y="908719"/>
            <a:ext cx="8892480" cy="4857237"/>
          </a:xfrm>
          <a:prstGeom prst="rect">
            <a:avLst/>
          </a:prstGeom>
          <a:noFill/>
          <a:ln w="9525">
            <a:noFill/>
            <a:miter lim="800000"/>
            <a:headEnd/>
            <a:tailEnd/>
          </a:ln>
        </p:spPr>
      </p:pic>
      <p:sp>
        <p:nvSpPr>
          <p:cNvPr id="6" name="正方形/長方形 5"/>
          <p:cNvSpPr/>
          <p:nvPr/>
        </p:nvSpPr>
        <p:spPr>
          <a:xfrm>
            <a:off x="3635896" y="6218148"/>
            <a:ext cx="5382344" cy="523220"/>
          </a:xfrm>
          <a:prstGeom prst="rect">
            <a:avLst/>
          </a:prstGeom>
        </p:spPr>
        <p:txBody>
          <a:bodyPr wrap="square">
            <a:spAutoFit/>
          </a:bodyPr>
          <a:lstStyle/>
          <a:p>
            <a:r>
              <a:rPr lang="ja-JP" altLang="en-US" sz="1400" dirty="0" smtClean="0"/>
              <a:t>出典：独立行政法人国立がん研究センターがん対策情報センター </a:t>
            </a:r>
          </a:p>
          <a:p>
            <a:r>
              <a:rPr lang="ja-JP" altLang="en-US" sz="1400" dirty="0" smtClean="0"/>
              <a:t>　　　</a:t>
            </a:r>
            <a:r>
              <a:rPr lang="en-US" altLang="ja-JP" sz="1400" dirty="0" smtClean="0"/>
              <a:t>http://ganjoho.jp/public/statistics/pub/statistics02.html#prg3_1</a:t>
            </a:r>
            <a:endParaRPr lang="ja-JP" altLang="en-US" sz="1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116632"/>
            <a:ext cx="7774632" cy="659160"/>
          </a:xfrm>
        </p:spPr>
        <p:txBody>
          <a:bodyPr>
            <a:normAutofit/>
          </a:bodyPr>
          <a:lstStyle/>
          <a:p>
            <a:r>
              <a:rPr lang="ja-JP" altLang="en-US" sz="2800" u="sng" dirty="0" smtClean="0"/>
              <a:t>部位別年齢調整がん死亡率の推移</a:t>
            </a:r>
            <a:endParaRPr kumimoji="1" lang="ja-JP" altLang="en-US" sz="2800" u="sng" dirty="0"/>
          </a:p>
        </p:txBody>
      </p:sp>
      <p:pic>
        <p:nvPicPr>
          <p:cNvPr id="1009667"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6512" y="836712"/>
            <a:ext cx="9150076" cy="5184576"/>
          </a:xfrm>
          <a:prstGeom prst="rect">
            <a:avLst/>
          </a:prstGeom>
          <a:noFill/>
          <a:ln w="9525">
            <a:noFill/>
            <a:miter lim="800000"/>
            <a:headEnd/>
            <a:tailEnd/>
          </a:ln>
        </p:spPr>
      </p:pic>
      <p:sp>
        <p:nvSpPr>
          <p:cNvPr id="8" name="正方形/長方形 7"/>
          <p:cNvSpPr/>
          <p:nvPr/>
        </p:nvSpPr>
        <p:spPr>
          <a:xfrm>
            <a:off x="3635896" y="6218148"/>
            <a:ext cx="5382344" cy="523220"/>
          </a:xfrm>
          <a:prstGeom prst="rect">
            <a:avLst/>
          </a:prstGeom>
        </p:spPr>
        <p:txBody>
          <a:bodyPr wrap="square">
            <a:spAutoFit/>
          </a:bodyPr>
          <a:lstStyle/>
          <a:p>
            <a:r>
              <a:rPr lang="ja-JP" altLang="en-US" sz="1400" dirty="0" smtClean="0"/>
              <a:t>出典：独立行政法人国立がん研究センターがん対策情報センター </a:t>
            </a:r>
          </a:p>
          <a:p>
            <a:r>
              <a:rPr lang="ja-JP" altLang="en-US" sz="1400" dirty="0" smtClean="0"/>
              <a:t>　　　</a:t>
            </a:r>
            <a:r>
              <a:rPr lang="en-US" altLang="ja-JP" sz="1400" dirty="0" smtClean="0"/>
              <a:t>http://ganjoho.jp/public/statistics/pub/statistics02.html#prg3_1</a:t>
            </a:r>
            <a:endParaRPr lang="ja-JP" altLang="en-US" sz="1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4786" name="Picture 2"/>
          <p:cNvPicPr>
            <a:picLocks noChangeAspect="1" noChangeArrowheads="1"/>
          </p:cNvPicPr>
          <p:nvPr/>
        </p:nvPicPr>
        <p:blipFill>
          <a:blip r:embed="rId3" cstate="print">
            <a:clrChange>
              <a:clrFrom>
                <a:srgbClr val="FFFFFF"/>
              </a:clrFrom>
              <a:clrTo>
                <a:srgbClr val="FFFFFF">
                  <a:alpha val="0"/>
                </a:srgbClr>
              </a:clrTo>
            </a:clrChange>
          </a:blip>
          <a:srcRect l="3593" b="14118"/>
          <a:stretch>
            <a:fillRect/>
          </a:stretch>
        </p:blipFill>
        <p:spPr bwMode="auto">
          <a:xfrm>
            <a:off x="0" y="760390"/>
            <a:ext cx="9165020" cy="5404914"/>
          </a:xfrm>
          <a:prstGeom prst="rect">
            <a:avLst/>
          </a:prstGeom>
          <a:noFill/>
          <a:ln w="9525">
            <a:noFill/>
            <a:miter lim="800000"/>
            <a:headEnd/>
            <a:tailEnd/>
          </a:ln>
        </p:spPr>
      </p:pic>
      <p:sp>
        <p:nvSpPr>
          <p:cNvPr id="2" name="タイトル 1"/>
          <p:cNvSpPr>
            <a:spLocks noGrp="1"/>
          </p:cNvSpPr>
          <p:nvPr>
            <p:ph type="title"/>
          </p:nvPr>
        </p:nvSpPr>
        <p:spPr>
          <a:xfrm>
            <a:off x="683568" y="177552"/>
            <a:ext cx="7774632" cy="659160"/>
          </a:xfrm>
        </p:spPr>
        <p:txBody>
          <a:bodyPr>
            <a:normAutofit/>
          </a:bodyPr>
          <a:lstStyle/>
          <a:p>
            <a:r>
              <a:rPr lang="ja-JP" altLang="en-US" sz="2800" u="sng" dirty="0" smtClean="0"/>
              <a:t>年齢調整がん罹患率の推移</a:t>
            </a:r>
            <a:endParaRPr kumimoji="1" lang="ja-JP" altLang="en-US" sz="2800" u="sng" dirty="0"/>
          </a:p>
        </p:txBody>
      </p:sp>
      <p:sp>
        <p:nvSpPr>
          <p:cNvPr id="7" name="正方形/長方形 6"/>
          <p:cNvSpPr/>
          <p:nvPr/>
        </p:nvSpPr>
        <p:spPr>
          <a:xfrm>
            <a:off x="3635896" y="6218148"/>
            <a:ext cx="5382344" cy="523220"/>
          </a:xfrm>
          <a:prstGeom prst="rect">
            <a:avLst/>
          </a:prstGeom>
        </p:spPr>
        <p:txBody>
          <a:bodyPr wrap="square">
            <a:spAutoFit/>
          </a:bodyPr>
          <a:lstStyle/>
          <a:p>
            <a:r>
              <a:rPr lang="ja-JP" altLang="en-US" sz="1400" dirty="0" smtClean="0"/>
              <a:t>出典：独立行政法人国立がん研究センターがん対策情報センター </a:t>
            </a:r>
          </a:p>
          <a:p>
            <a:r>
              <a:rPr lang="ja-JP" altLang="en-US" sz="1400" dirty="0" smtClean="0"/>
              <a:t>　　　</a:t>
            </a:r>
            <a:r>
              <a:rPr lang="en-US" altLang="ja-JP" sz="1400" dirty="0" smtClean="0"/>
              <a:t>http://ganjoho.jp/public/statistics/pub/statistics02.html#prg3_1</a:t>
            </a:r>
            <a:endParaRPr lang="ja-JP" altLang="en-US" sz="1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260648"/>
            <a:ext cx="8208912" cy="659160"/>
          </a:xfrm>
        </p:spPr>
        <p:txBody>
          <a:bodyPr>
            <a:normAutofit/>
          </a:bodyPr>
          <a:lstStyle/>
          <a:p>
            <a:r>
              <a:rPr lang="ja-JP" altLang="en-US" sz="2800" u="sng" dirty="0" smtClean="0"/>
              <a:t>年齢調整がん罹患率の推移（</a:t>
            </a:r>
            <a:r>
              <a:rPr lang="en-US" altLang="ja-JP" sz="2800" u="sng" dirty="0" smtClean="0"/>
              <a:t>75</a:t>
            </a:r>
            <a:r>
              <a:rPr lang="ja-JP" altLang="en-US" sz="2800" u="sng" dirty="0" smtClean="0"/>
              <a:t>歳未満）</a:t>
            </a:r>
            <a:endParaRPr kumimoji="1" lang="ja-JP" altLang="en-US" sz="2800" u="sng" dirty="0"/>
          </a:p>
        </p:txBody>
      </p:sp>
      <p:pic>
        <p:nvPicPr>
          <p:cNvPr id="1015810" name="Picture 2"/>
          <p:cNvPicPr>
            <a:picLocks noChangeAspect="1" noChangeArrowheads="1"/>
          </p:cNvPicPr>
          <p:nvPr/>
        </p:nvPicPr>
        <p:blipFill>
          <a:blip r:embed="rId3" cstate="print">
            <a:clrChange>
              <a:clrFrom>
                <a:srgbClr val="FFFFFF"/>
              </a:clrFrom>
              <a:clrTo>
                <a:srgbClr val="FFFFFF">
                  <a:alpha val="0"/>
                </a:srgbClr>
              </a:clrTo>
            </a:clrChange>
          </a:blip>
          <a:srcRect l="2048" r="1961" b="14874"/>
          <a:stretch>
            <a:fillRect/>
          </a:stretch>
        </p:blipFill>
        <p:spPr bwMode="auto">
          <a:xfrm>
            <a:off x="0" y="1017942"/>
            <a:ext cx="9144000" cy="5147362"/>
          </a:xfrm>
          <a:prstGeom prst="rect">
            <a:avLst/>
          </a:prstGeom>
          <a:noFill/>
          <a:ln w="9525">
            <a:noFill/>
            <a:miter lim="800000"/>
            <a:headEnd/>
            <a:tailEnd/>
          </a:ln>
        </p:spPr>
      </p:pic>
      <p:sp>
        <p:nvSpPr>
          <p:cNvPr id="8" name="正方形/長方形 7"/>
          <p:cNvSpPr/>
          <p:nvPr/>
        </p:nvSpPr>
        <p:spPr>
          <a:xfrm>
            <a:off x="3635896" y="6218148"/>
            <a:ext cx="5382344" cy="523220"/>
          </a:xfrm>
          <a:prstGeom prst="rect">
            <a:avLst/>
          </a:prstGeom>
        </p:spPr>
        <p:txBody>
          <a:bodyPr wrap="square">
            <a:spAutoFit/>
          </a:bodyPr>
          <a:lstStyle/>
          <a:p>
            <a:r>
              <a:rPr lang="ja-JP" altLang="en-US" sz="1400" dirty="0" smtClean="0"/>
              <a:t>出典：独立行政法人国立がん研究センターがん対策情報センター </a:t>
            </a:r>
          </a:p>
          <a:p>
            <a:r>
              <a:rPr lang="ja-JP" altLang="en-US" sz="1400" dirty="0" smtClean="0"/>
              <a:t>　　　</a:t>
            </a:r>
            <a:r>
              <a:rPr lang="en-US" altLang="ja-JP" sz="1400" dirty="0" smtClean="0"/>
              <a:t>http://ganjoho.jp/public/statistics/pub/statistics02.html#prg3_1</a:t>
            </a:r>
            <a:endParaRPr lang="ja-JP" altLang="en-US" sz="14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594" name="Picture 2"/>
          <p:cNvPicPr>
            <a:picLocks noChangeAspect="1" noChangeArrowheads="1"/>
          </p:cNvPicPr>
          <p:nvPr/>
        </p:nvPicPr>
        <p:blipFill>
          <a:blip r:embed="rId3" cstate="print"/>
          <a:srcRect/>
          <a:stretch>
            <a:fillRect/>
          </a:stretch>
        </p:blipFill>
        <p:spPr bwMode="auto">
          <a:xfrm>
            <a:off x="78213" y="1412776"/>
            <a:ext cx="8885055" cy="4032448"/>
          </a:xfrm>
          <a:prstGeom prst="rect">
            <a:avLst/>
          </a:prstGeom>
          <a:noFill/>
          <a:ln w="9525">
            <a:noFill/>
            <a:miter lim="800000"/>
            <a:headEnd/>
            <a:tailEnd/>
          </a:ln>
        </p:spPr>
      </p:pic>
      <p:sp>
        <p:nvSpPr>
          <p:cNvPr id="7" name="タイトル 6"/>
          <p:cNvSpPr>
            <a:spLocks noGrp="1"/>
          </p:cNvSpPr>
          <p:nvPr>
            <p:ph type="title"/>
          </p:nvPr>
        </p:nvSpPr>
        <p:spPr>
          <a:xfrm>
            <a:off x="755576" y="260648"/>
            <a:ext cx="7702624" cy="587152"/>
          </a:xfrm>
        </p:spPr>
        <p:txBody>
          <a:bodyPr>
            <a:normAutofit/>
          </a:bodyPr>
          <a:lstStyle/>
          <a:p>
            <a:r>
              <a:rPr lang="ja-JP" altLang="en-US" sz="2800" u="sng" dirty="0" smtClean="0"/>
              <a:t>日本人のためのがん予防法</a:t>
            </a:r>
            <a:endParaRPr kumimoji="1" lang="ja-JP" altLang="en-US" sz="2800" u="sng" dirty="0"/>
          </a:p>
        </p:txBody>
      </p:sp>
      <p:sp>
        <p:nvSpPr>
          <p:cNvPr id="6" name="スライド番号プレースホルダー 3"/>
          <p:cNvSpPr>
            <a:spLocks noGrp="1"/>
          </p:cNvSpPr>
          <p:nvPr>
            <p:ph type="sldNum" sz="quarter" idx="12"/>
          </p:nvPr>
        </p:nvSpPr>
        <p:spPr>
          <a:xfrm>
            <a:off x="9396536" y="6021288"/>
            <a:ext cx="1905000" cy="457200"/>
          </a:xfrm>
          <a:prstGeom prst="rect">
            <a:avLst/>
          </a:prstGeom>
        </p:spPr>
        <p:txBody>
          <a:bodyPr/>
          <a:lstStyle/>
          <a:p>
            <a:pPr>
              <a:defRPr/>
            </a:pPr>
            <a:r>
              <a:rPr lang="en-US" altLang="ja-JP" sz="1400" kern="0" dirty="0" smtClean="0">
                <a:solidFill>
                  <a:srgbClr val="3333CC"/>
                </a:solidFill>
                <a:latin typeface="Times New Roman" pitchFamily="18" charset="0"/>
                <a:cs typeface="Times New Roman" pitchFamily="18" charset="0"/>
              </a:rPr>
              <a:t>#</a:t>
            </a:r>
            <a:fld id="{54D0C56D-A1A8-47E1-841A-5FE95E743266}" type="slidenum">
              <a:rPr lang="en-US" altLang="ja-JP" sz="1400" kern="0" smtClean="0">
                <a:solidFill>
                  <a:srgbClr val="3333CC"/>
                </a:solidFill>
                <a:latin typeface="Times New Roman" pitchFamily="18" charset="0"/>
                <a:cs typeface="Times New Roman" pitchFamily="18" charset="0"/>
              </a:rPr>
              <a:pPr>
                <a:defRPr/>
              </a:pPr>
              <a:t>39</a:t>
            </a:fld>
            <a:endParaRPr lang="en-US" altLang="ja-JP" sz="1400" kern="0" dirty="0">
              <a:solidFill>
                <a:srgbClr val="3333CC"/>
              </a:solidFill>
              <a:latin typeface="Times New Roman" pitchFamily="18" charset="0"/>
              <a:cs typeface="Times New Roman" pitchFamily="18" charset="0"/>
            </a:endParaRPr>
          </a:p>
        </p:txBody>
      </p:sp>
      <p:sp>
        <p:nvSpPr>
          <p:cNvPr id="72705" name="Rectangle 1"/>
          <p:cNvSpPr>
            <a:spLocks noChangeArrowheads="1"/>
          </p:cNvSpPr>
          <p:nvPr/>
        </p:nvSpPr>
        <p:spPr bwMode="auto">
          <a:xfrm>
            <a:off x="0" y="6279704"/>
            <a:ext cx="8642109" cy="53860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100" b="0"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資料：厚生労働科学第３次対がん</a:t>
            </a:r>
            <a:r>
              <a:rPr kumimoji="1" lang="en-US" altLang="ja-JP" sz="1100" b="0"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10</a:t>
            </a:r>
            <a:r>
              <a:rPr kumimoji="1" lang="ja-JP" altLang="en-US" sz="1100" b="0"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か年総合戦略研究事業 </a:t>
            </a:r>
            <a:endParaRPr kumimoji="1" lang="ja-JP" altLang="en-US"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「生活習慣病によるがん予防法の開発に関する研究」 </a:t>
            </a:r>
            <a:r>
              <a:rPr kumimoji="1" lang="en-US" altLang="ja-JP" sz="1100" b="0"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http://ganjoho.ncc.go.jp/public/pre_scr/prevention/evidence_based.html</a:t>
            </a:r>
            <a:r>
              <a:rPr kumimoji="1" lang="en-US" altLang="ja-JP"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 </a:t>
            </a:r>
            <a:endParaRPr kumimoji="1" lang="en-US" altLang="ja-JP" sz="3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260648"/>
            <a:ext cx="4536504" cy="476672"/>
          </a:xfrm>
        </p:spPr>
        <p:style>
          <a:lnRef idx="2">
            <a:schemeClr val="accent5"/>
          </a:lnRef>
          <a:fillRef idx="1">
            <a:schemeClr val="lt1"/>
          </a:fillRef>
          <a:effectRef idx="0">
            <a:schemeClr val="accent5"/>
          </a:effectRef>
          <a:fontRef idx="minor">
            <a:schemeClr val="dk1"/>
          </a:fontRef>
        </p:style>
        <p:txBody>
          <a:bodyPr>
            <a:normAutofit fontScale="90000"/>
          </a:bodyPr>
          <a:lstStyle/>
          <a:p>
            <a:pPr algn="l"/>
            <a:r>
              <a:rPr kumimoji="1" lang="ja-JP" altLang="en-US" sz="3200" dirty="0" smtClean="0"/>
              <a:t>評価区分別　主な目標項目</a:t>
            </a:r>
            <a:endParaRPr kumimoji="1" lang="ja-JP" altLang="en-US" sz="3200" dirty="0"/>
          </a:p>
        </p:txBody>
      </p:sp>
      <p:graphicFrame>
        <p:nvGraphicFramePr>
          <p:cNvPr id="15" name="コンテンツ プレースホルダ 14"/>
          <p:cNvGraphicFramePr>
            <a:graphicFrameLocks noGrp="1"/>
          </p:cNvGraphicFramePr>
          <p:nvPr>
            <p:ph idx="1"/>
          </p:nvPr>
        </p:nvGraphicFramePr>
        <p:xfrm>
          <a:off x="251520" y="908721"/>
          <a:ext cx="8892480" cy="5904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片側の 2 つの角を丸めた四角形 4"/>
          <p:cNvSpPr/>
          <p:nvPr/>
        </p:nvSpPr>
        <p:spPr>
          <a:xfrm>
            <a:off x="2123728" y="5914497"/>
            <a:ext cx="6640341" cy="68807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endParaRPr kumimoji="1" lang="ja-JP" altLang="en-US" sz="2000" b="1" kern="1200" dirty="0"/>
          </a:p>
        </p:txBody>
      </p:sp>
      <p:sp>
        <p:nvSpPr>
          <p:cNvPr id="30" name="片側の 2 つの角を丸めた四角形 4"/>
          <p:cNvSpPr/>
          <p:nvPr/>
        </p:nvSpPr>
        <p:spPr>
          <a:xfrm>
            <a:off x="2051720" y="6130628"/>
            <a:ext cx="6720037" cy="7273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pPr>
            <a:endParaRPr kumimoji="1" lang="ja-JP" altLang="en-US" sz="2000" b="1" kern="1200" dirty="0"/>
          </a:p>
        </p:txBody>
      </p:sp>
      <p:grpSp>
        <p:nvGrpSpPr>
          <p:cNvPr id="11" name="グループ化 10"/>
          <p:cNvGrpSpPr/>
          <p:nvPr/>
        </p:nvGrpSpPr>
        <p:grpSpPr>
          <a:xfrm>
            <a:off x="2061018" y="6021289"/>
            <a:ext cx="7082982" cy="743493"/>
            <a:chOff x="1809273" y="4285098"/>
            <a:chExt cx="7082982" cy="743493"/>
          </a:xfrm>
        </p:grpSpPr>
        <p:sp>
          <p:nvSpPr>
            <p:cNvPr id="12" name="片側の 2 つの角を丸めた四角形 11"/>
            <p:cNvSpPr/>
            <p:nvPr/>
          </p:nvSpPr>
          <p:spPr>
            <a:xfrm rot="5400000">
              <a:off x="4979017" y="1115354"/>
              <a:ext cx="743493" cy="7082982"/>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3" name="片側の 2 つの角を丸めた四角形 4"/>
            <p:cNvSpPr/>
            <p:nvPr/>
          </p:nvSpPr>
          <p:spPr>
            <a:xfrm>
              <a:off x="1809273" y="4321392"/>
              <a:ext cx="7046688" cy="67090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28600" lvl="1" indent="-228600" defTabSz="889000">
                <a:lnSpc>
                  <a:spcPct val="90000"/>
                </a:lnSpc>
                <a:spcBef>
                  <a:spcPct val="0"/>
                </a:spcBef>
                <a:spcAft>
                  <a:spcPct val="15000"/>
                </a:spcAft>
                <a:buChar char="••"/>
              </a:pPr>
              <a:r>
                <a:rPr lang="ja-JP" altLang="en-US" sz="2000" b="1" dirty="0" smtClean="0">
                  <a:latin typeface="+mn-ea"/>
                  <a:ea typeface="ＭＳ Ｐゴシック" charset="-128"/>
                </a:rPr>
                <a:t>特定健康診査・特定保健指導の受診者数の向上</a:t>
              </a:r>
              <a:r>
                <a:rPr lang="ja-JP" altLang="en-US" sz="2000" dirty="0" smtClean="0">
                  <a:latin typeface="+mn-ea"/>
                  <a:ea typeface="ＭＳ Ｐゴシック" charset="-128"/>
                </a:rPr>
                <a:t>（</a:t>
              </a:r>
              <a:r>
                <a:rPr lang="ja-JP" altLang="en-US" sz="2000" b="1" dirty="0" smtClean="0">
                  <a:latin typeface="+mn-ea"/>
                </a:rPr>
                <a:t>平成</a:t>
              </a:r>
              <a:r>
                <a:rPr lang="en-US" altLang="ja-JP" sz="2000" b="1" dirty="0" smtClean="0">
                  <a:latin typeface="+mn-ea"/>
                </a:rPr>
                <a:t>20</a:t>
              </a:r>
              <a:r>
                <a:rPr lang="ja-JP" altLang="en-US" sz="2000" b="1" dirty="0" smtClean="0">
                  <a:latin typeface="+mn-ea"/>
                </a:rPr>
                <a:t>年からの２か年のデータに限定されため）</a:t>
              </a:r>
              <a:endParaRPr kumimoji="1" lang="ja-JP" altLang="en-US" sz="2000" b="1" kern="1200" dirty="0">
                <a:latin typeface="+mn-ea"/>
              </a:endParaRPr>
            </a:p>
          </p:txBody>
        </p:sp>
      </p:grpSp>
    </p:spTree>
    <p:extLst>
      <p:ext uri="{BB962C8B-B14F-4D97-AF65-F5344CB8AC3E}">
        <p14:creationId xmlns:p14="http://schemas.microsoft.com/office/powerpoint/2010/main" val="26622734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8614"/>
            <a:ext cx="8147248" cy="634082"/>
          </a:xfrm>
        </p:spPr>
        <p:txBody>
          <a:bodyPr>
            <a:normAutofit/>
          </a:bodyPr>
          <a:lstStyle/>
          <a:p>
            <a:r>
              <a:rPr kumimoji="1" lang="ja-JP" altLang="en-US" sz="2800" u="sng" dirty="0" smtClean="0"/>
              <a:t>日本人のがんの原因（</a:t>
            </a:r>
            <a:r>
              <a:rPr kumimoji="1" lang="en-US" altLang="ja-JP" sz="2800" u="sng" dirty="0" smtClean="0"/>
              <a:t>2005</a:t>
            </a:r>
            <a:r>
              <a:rPr kumimoji="1" lang="ja-JP" altLang="en-US" sz="2800" u="sng" dirty="0" smtClean="0"/>
              <a:t>年罹患例）</a:t>
            </a:r>
            <a:endParaRPr kumimoji="1" lang="ja-JP" altLang="en-US" sz="2800" u="sng" dirty="0"/>
          </a:p>
        </p:txBody>
      </p:sp>
      <p:pic>
        <p:nvPicPr>
          <p:cNvPr id="1008643" name="Picture 3"/>
          <p:cNvPicPr>
            <a:picLocks noChangeAspect="1" noChangeArrowheads="1"/>
          </p:cNvPicPr>
          <p:nvPr/>
        </p:nvPicPr>
        <p:blipFill>
          <a:blip r:embed="rId3" cstate="print"/>
          <a:srcRect/>
          <a:stretch>
            <a:fillRect/>
          </a:stretch>
        </p:blipFill>
        <p:spPr bwMode="auto">
          <a:xfrm>
            <a:off x="1403648" y="692696"/>
            <a:ext cx="6192688" cy="5944601"/>
          </a:xfrm>
          <a:prstGeom prst="rect">
            <a:avLst/>
          </a:prstGeom>
          <a:noFill/>
          <a:ln w="9525">
            <a:noFill/>
            <a:miter lim="800000"/>
            <a:headEnd/>
            <a:tailEnd/>
          </a:ln>
        </p:spPr>
      </p:pic>
      <p:sp>
        <p:nvSpPr>
          <p:cNvPr id="5" name="テキスト ボックス 4"/>
          <p:cNvSpPr txBox="1"/>
          <p:nvPr/>
        </p:nvSpPr>
        <p:spPr>
          <a:xfrm>
            <a:off x="5804777" y="6525344"/>
            <a:ext cx="3159711" cy="338554"/>
          </a:xfrm>
          <a:prstGeom prst="rect">
            <a:avLst/>
          </a:prstGeom>
          <a:noFill/>
        </p:spPr>
        <p:txBody>
          <a:bodyPr wrap="none" rtlCol="0">
            <a:spAutoFit/>
          </a:bodyPr>
          <a:lstStyle/>
          <a:p>
            <a:r>
              <a:rPr lang="en-US" altLang="ja-JP" sz="1600" dirty="0" smtClean="0">
                <a:latin typeface="Times New Roman" pitchFamily="18" charset="0"/>
                <a:ea typeface="ＭＳ Ｐゴシック" pitchFamily="50" charset="-128"/>
                <a:cs typeface="Times New Roman" pitchFamily="18" charset="0"/>
              </a:rPr>
              <a:t>Inoue M, et al. Ann </a:t>
            </a:r>
            <a:r>
              <a:rPr lang="en-US" altLang="ja-JP" sz="1600" dirty="0" err="1" smtClean="0">
                <a:latin typeface="Times New Roman" pitchFamily="18" charset="0"/>
                <a:ea typeface="ＭＳ Ｐゴシック" pitchFamily="50" charset="-128"/>
                <a:cs typeface="Times New Roman" pitchFamily="18" charset="0"/>
              </a:rPr>
              <a:t>Oncol</a:t>
            </a:r>
            <a:r>
              <a:rPr lang="en-US" altLang="ja-JP" sz="1600" dirty="0" smtClean="0">
                <a:latin typeface="Times New Roman" pitchFamily="18" charset="0"/>
                <a:ea typeface="ＭＳ Ｐゴシック" pitchFamily="50" charset="-128"/>
                <a:cs typeface="Times New Roman" pitchFamily="18" charset="0"/>
              </a:rPr>
              <a:t> (in press)</a:t>
            </a:r>
            <a:endParaRPr lang="ja-JP" altLang="en-US" sz="1600" dirty="0">
              <a:latin typeface="Times New Roman" pitchFamily="18" charset="0"/>
              <a:ea typeface="ＭＳ Ｐゴシック" pitchFamily="50" charset="-128"/>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7"/>
          <p:cNvGraphicFramePr>
            <a:graphicFrameLocks noGrp="1"/>
          </p:cNvGraphicFramePr>
          <p:nvPr>
            <p:extLst>
              <p:ext uri="{D42A27DB-BD31-4B8C-83A1-F6EECF244321}">
                <p14:modId xmlns:p14="http://schemas.microsoft.com/office/powerpoint/2010/main" val="356547472"/>
              </p:ext>
            </p:extLst>
          </p:nvPr>
        </p:nvGraphicFramePr>
        <p:xfrm>
          <a:off x="251520" y="2924944"/>
          <a:ext cx="8646279" cy="3008371"/>
        </p:xfrm>
        <a:graphic>
          <a:graphicData uri="http://schemas.openxmlformats.org/drawingml/2006/table">
            <a:tbl>
              <a:tblPr>
                <a:tableStyleId>{BDBED569-4797-4DF1-A0F4-6AAB3CD982D8}</a:tableStyleId>
              </a:tblPr>
              <a:tblGrid>
                <a:gridCol w="1546614"/>
                <a:gridCol w="3707334"/>
                <a:gridCol w="1635096"/>
                <a:gridCol w="1757235"/>
              </a:tblGrid>
              <a:tr h="4413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u="none" strike="noStrike" cap="none" normalizeH="0" baseline="0" dirty="0" smtClean="0">
                          <a:ln>
                            <a:noFill/>
                          </a:ln>
                          <a:effectLst/>
                        </a:rPr>
                        <a:t>種類</a:t>
                      </a:r>
                      <a:endParaRPr kumimoji="1" lang="ja-JP" altLang="en-US" sz="1400" b="1" i="0" u="none" strike="noStrike" cap="none" normalizeH="0" baseline="0" dirty="0" smtClean="0">
                        <a:ln>
                          <a:noFill/>
                        </a:ln>
                        <a:solidFill>
                          <a:schemeClr val="tx1"/>
                        </a:solidFill>
                        <a:effectLst/>
                        <a:latin typeface="ＭＳ ゴシック" pitchFamily="49" charset="-128"/>
                        <a:ea typeface="ＭＳ ゴシック" pitchFamily="49" charset="-128"/>
                      </a:endParaRPr>
                    </a:p>
                  </a:txBody>
                  <a:tcPr anchor="ctr" horzOverflow="overflow">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u="none" strike="noStrike" cap="none" normalizeH="0" baseline="0" dirty="0" smtClean="0">
                          <a:ln>
                            <a:noFill/>
                          </a:ln>
                          <a:effectLst/>
                        </a:rPr>
                        <a:t>検　査　項　目</a:t>
                      </a:r>
                      <a:endParaRPr kumimoji="1" lang="ja-JP" altLang="en-US" sz="1400" b="1" i="0" u="none" strike="noStrike" cap="none" normalizeH="0" baseline="0" dirty="0" smtClean="0">
                        <a:ln>
                          <a:noFill/>
                        </a:ln>
                        <a:solidFill>
                          <a:schemeClr val="tx1"/>
                        </a:solidFill>
                        <a:effectLst/>
                        <a:latin typeface="ＭＳ ゴシック" pitchFamily="49" charset="-128"/>
                        <a:ea typeface="ＭＳ ゴシック" pitchFamily="49" charset="-128"/>
                      </a:endParaRPr>
                    </a:p>
                  </a:txBody>
                  <a:tcPr anchor="ctr" horzOverflow="overflow">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u="none" strike="noStrike" cap="none" normalizeH="0" baseline="0" dirty="0" smtClean="0">
                          <a:ln>
                            <a:noFill/>
                          </a:ln>
                          <a:effectLst/>
                        </a:rPr>
                        <a:t>対象者</a:t>
                      </a:r>
                      <a:endParaRPr kumimoji="1" lang="ja-JP" altLang="en-US" sz="1400" b="1" i="0" u="none" strike="noStrike" cap="none" normalizeH="0" baseline="0" dirty="0" smtClean="0">
                        <a:ln>
                          <a:noFill/>
                        </a:ln>
                        <a:solidFill>
                          <a:schemeClr val="tx1"/>
                        </a:solidFill>
                        <a:effectLst/>
                        <a:latin typeface="ＭＳ ゴシック" pitchFamily="49" charset="-128"/>
                        <a:ea typeface="ＭＳ ゴシック" pitchFamily="49" charset="-128"/>
                      </a:endParaRPr>
                    </a:p>
                  </a:txBody>
                  <a:tcPr anchor="ctr" horzOverflow="overflow">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u="none" strike="noStrike" cap="none" normalizeH="0" baseline="0" dirty="0" smtClean="0">
                          <a:ln>
                            <a:noFill/>
                          </a:ln>
                          <a:effectLst/>
                        </a:rPr>
                        <a:t>受診間隔</a:t>
                      </a:r>
                      <a:endParaRPr kumimoji="1" lang="ja-JP" altLang="en-US" sz="1400" b="1" i="0" u="none" strike="noStrike" cap="none" normalizeH="0" baseline="0" dirty="0" smtClean="0">
                        <a:ln>
                          <a:noFill/>
                        </a:ln>
                        <a:solidFill>
                          <a:schemeClr val="tx1"/>
                        </a:solidFill>
                        <a:effectLst/>
                        <a:latin typeface="ＭＳ ゴシック" pitchFamily="49" charset="-128"/>
                        <a:ea typeface="ＭＳ ゴシック" pitchFamily="49" charset="-128"/>
                      </a:endParaRPr>
                    </a:p>
                  </a:txBody>
                  <a:tcPr anchor="ctr" horzOverflow="overflow">
                    <a:solidFill>
                      <a:schemeClr val="accent5">
                        <a:lumMod val="40000"/>
                        <a:lumOff val="60000"/>
                      </a:schemeClr>
                    </a:solidFill>
                  </a:tcPr>
                </a:tc>
              </a:tr>
              <a:tr h="5013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400" u="none" strike="noStrike" cap="none" normalizeH="0" baseline="0" dirty="0" smtClean="0">
                          <a:ln>
                            <a:noFill/>
                          </a:ln>
                          <a:effectLst/>
                        </a:rPr>
                        <a:t>胃がん検診</a:t>
                      </a:r>
                      <a:endParaRPr kumimoji="1" lang="ja-JP" altLang="en-US" sz="1400" b="1" i="0" u="none" strike="noStrike" cap="none" normalizeH="0" baseline="0" dirty="0" smtClean="0">
                        <a:ln>
                          <a:noFill/>
                        </a:ln>
                        <a:solidFill>
                          <a:schemeClr val="tx1"/>
                        </a:solidFill>
                        <a:effectLst/>
                        <a:latin typeface="ＭＳ ゴシック" pitchFamily="49" charset="-128"/>
                        <a:ea typeface="ＭＳ ゴシック" pitchFamily="49" charset="-128"/>
                      </a:endParaRPr>
                    </a:p>
                  </a:txBody>
                  <a:tcPr marL="90000" marR="90000" marT="46800" marB="46800"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400" u="none" strike="noStrike" cap="none" normalizeH="0" baseline="0" dirty="0" smtClean="0">
                          <a:ln>
                            <a:noFill/>
                          </a:ln>
                          <a:effectLst/>
                        </a:rPr>
                        <a:t>問診及び胃部エックス線検査 </a:t>
                      </a:r>
                      <a:endParaRPr kumimoji="1" lang="ja-JP" altLang="en-US" sz="1400" b="0" i="0" u="none" strike="noStrike" cap="none" normalizeH="0" baseline="0" dirty="0" smtClean="0">
                        <a:ln>
                          <a:noFill/>
                        </a:ln>
                        <a:solidFill>
                          <a:schemeClr val="tx1"/>
                        </a:solidFill>
                        <a:effectLst/>
                        <a:latin typeface="ＭＳ ゴシック" pitchFamily="49" charset="-128"/>
                        <a:ea typeface="ＭＳ ゴシック" pitchFamily="49" charset="-128"/>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u="none" strike="noStrike" cap="none" normalizeH="0" baseline="0" dirty="0" smtClean="0">
                          <a:ln>
                            <a:noFill/>
                          </a:ln>
                          <a:effectLst/>
                        </a:rPr>
                        <a:t>４０歳以上 </a:t>
                      </a:r>
                      <a:endParaRPr kumimoji="1" lang="ja-JP" altLang="en-US" sz="1400" b="0" i="0" u="none" strike="noStrike" cap="none" normalizeH="0" baseline="0" dirty="0" smtClean="0">
                        <a:ln>
                          <a:noFill/>
                        </a:ln>
                        <a:solidFill>
                          <a:schemeClr val="tx1"/>
                        </a:solidFill>
                        <a:effectLst/>
                        <a:latin typeface="ＭＳ ゴシック" pitchFamily="49" charset="-128"/>
                        <a:ea typeface="ＭＳ ゴシック" pitchFamily="49" charset="-128"/>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u="none" strike="noStrike" cap="none" normalizeH="0" baseline="0" dirty="0" smtClean="0">
                          <a:ln>
                            <a:noFill/>
                          </a:ln>
                          <a:effectLst/>
                        </a:rPr>
                        <a:t>年１回 </a:t>
                      </a:r>
                      <a:endParaRPr kumimoji="1" lang="ja-JP" altLang="en-US" sz="1400" b="0" i="0" u="none" strike="noStrike" cap="none" normalizeH="0" baseline="0" dirty="0" smtClean="0">
                        <a:ln>
                          <a:noFill/>
                        </a:ln>
                        <a:solidFill>
                          <a:schemeClr val="tx1"/>
                        </a:solidFill>
                        <a:effectLst/>
                        <a:latin typeface="ＭＳ ゴシック" pitchFamily="49" charset="-128"/>
                        <a:ea typeface="ＭＳ ゴシック" pitchFamily="49" charset="-128"/>
                      </a:endParaRPr>
                    </a:p>
                  </a:txBody>
                  <a:tcPr marL="90000" marR="90000" marT="46800" marB="46800" anchor="ctr" horzOverflow="overflow"/>
                </a:tc>
              </a:tr>
              <a:tr h="4883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400" u="none" strike="noStrike" cap="none" normalizeH="0" baseline="0" dirty="0" smtClean="0">
                          <a:ln>
                            <a:noFill/>
                          </a:ln>
                          <a:effectLst/>
                        </a:rPr>
                        <a:t>子宮頸がん検診</a:t>
                      </a:r>
                      <a:endParaRPr kumimoji="1" lang="ja-JP" altLang="en-US" sz="1400" b="1" i="0" u="none" strike="noStrike" cap="none" normalizeH="0" baseline="0" dirty="0" smtClean="0">
                        <a:ln>
                          <a:noFill/>
                        </a:ln>
                        <a:solidFill>
                          <a:schemeClr val="tx1"/>
                        </a:solidFill>
                        <a:effectLst/>
                        <a:latin typeface="ＭＳ ゴシック" pitchFamily="49" charset="-128"/>
                        <a:ea typeface="ＭＳ ゴシック" pitchFamily="49" charset="-128"/>
                      </a:endParaRPr>
                    </a:p>
                  </a:txBody>
                  <a:tcPr marL="90000" marR="90000" marT="46800" marB="46800"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400" u="none" strike="noStrike" cap="none" normalizeH="0" baseline="0" dirty="0" smtClean="0">
                          <a:ln>
                            <a:noFill/>
                          </a:ln>
                          <a:effectLst/>
                        </a:rPr>
                        <a:t>問診、視診、子宮頚部の細胞診及び内診</a:t>
                      </a:r>
                      <a:endParaRPr kumimoji="1" lang="ja-JP" altLang="en-US" sz="1200" b="0" i="0" u="none" strike="noStrike" cap="none" normalizeH="0" baseline="0" dirty="0" smtClean="0">
                        <a:ln>
                          <a:noFill/>
                        </a:ln>
                        <a:solidFill>
                          <a:schemeClr val="tx1"/>
                        </a:solidFill>
                        <a:effectLst/>
                        <a:latin typeface="ＭＳ ゴシック" pitchFamily="49" charset="-128"/>
                        <a:ea typeface="ＭＳ ゴシック" pitchFamily="49" charset="-128"/>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u="none" strike="noStrike" cap="none" normalizeH="0" baseline="0" dirty="0" smtClean="0">
                          <a:ln>
                            <a:noFill/>
                          </a:ln>
                          <a:effectLst/>
                        </a:rPr>
                        <a:t>２０歳以上</a:t>
                      </a:r>
                      <a:endParaRPr kumimoji="1" lang="ja-JP" altLang="en-US" sz="1400" b="0" i="0" u="none" strike="noStrike" cap="none" normalizeH="0" baseline="0" dirty="0" smtClean="0">
                        <a:ln>
                          <a:noFill/>
                        </a:ln>
                        <a:solidFill>
                          <a:schemeClr val="tx1"/>
                        </a:solidFill>
                        <a:effectLst/>
                        <a:latin typeface="ＭＳ ゴシック" pitchFamily="49" charset="-128"/>
                        <a:ea typeface="ＭＳ ゴシック" pitchFamily="49" charset="-128"/>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u="none" strike="noStrike" cap="none" normalizeH="0" baseline="0" dirty="0" smtClean="0">
                          <a:ln>
                            <a:noFill/>
                          </a:ln>
                          <a:effectLst/>
                        </a:rPr>
                        <a:t>２年に１回</a:t>
                      </a:r>
                      <a:endParaRPr kumimoji="1" lang="ja-JP" altLang="en-US" sz="1400" b="0" i="0" u="none" strike="noStrike" cap="none" normalizeH="0" baseline="0" dirty="0" smtClean="0">
                        <a:ln>
                          <a:noFill/>
                        </a:ln>
                        <a:solidFill>
                          <a:schemeClr val="tx1"/>
                        </a:solidFill>
                        <a:effectLst/>
                        <a:latin typeface="ＭＳ ゴシック" pitchFamily="49" charset="-128"/>
                        <a:ea typeface="ＭＳ ゴシック" pitchFamily="49" charset="-128"/>
                      </a:endParaRPr>
                    </a:p>
                  </a:txBody>
                  <a:tcPr marL="90000" marR="90000" marT="46800" marB="46800" anchor="ctr" horzOverflow="overflow"/>
                </a:tc>
              </a:tr>
              <a:tr h="473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400" u="none" strike="noStrike" cap="none" normalizeH="0" baseline="0" dirty="0" smtClean="0">
                          <a:ln>
                            <a:noFill/>
                          </a:ln>
                          <a:effectLst/>
                        </a:rPr>
                        <a:t>肺がん検診</a:t>
                      </a:r>
                      <a:endParaRPr kumimoji="1" lang="ja-JP" altLang="en-US" sz="1400" b="1" i="0" u="none" strike="noStrike" cap="none" normalizeH="0" baseline="0" dirty="0" smtClean="0">
                        <a:ln>
                          <a:noFill/>
                        </a:ln>
                        <a:solidFill>
                          <a:schemeClr val="tx1"/>
                        </a:solidFill>
                        <a:effectLst/>
                        <a:latin typeface="ＭＳ ゴシック" pitchFamily="49" charset="-128"/>
                        <a:ea typeface="ＭＳ ゴシック" pitchFamily="49" charset="-128"/>
                      </a:endParaRPr>
                    </a:p>
                  </a:txBody>
                  <a:tcPr marL="90000" marR="90000" marT="46800" marB="46800"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400" u="none" strike="noStrike" cap="none" normalizeH="0" baseline="0" dirty="0" smtClean="0">
                          <a:ln>
                            <a:noFill/>
                          </a:ln>
                          <a:effectLst/>
                        </a:rPr>
                        <a:t>問診、胸部エックス線検査及び喀痰細胞診 </a:t>
                      </a:r>
                      <a:endParaRPr kumimoji="1" lang="ja-JP" altLang="en-US" sz="1400" b="0" i="0" u="none" strike="noStrike" cap="none" normalizeH="0" baseline="0" dirty="0" smtClean="0">
                        <a:ln>
                          <a:noFill/>
                        </a:ln>
                        <a:solidFill>
                          <a:schemeClr val="tx1"/>
                        </a:solidFill>
                        <a:effectLst/>
                        <a:latin typeface="ＭＳ ゴシック" pitchFamily="49" charset="-128"/>
                        <a:ea typeface="ＭＳ ゴシック" pitchFamily="49" charset="-128"/>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u="none" strike="noStrike" cap="none" normalizeH="0" baseline="0" dirty="0" smtClean="0">
                          <a:ln>
                            <a:noFill/>
                          </a:ln>
                          <a:effectLst/>
                        </a:rPr>
                        <a:t>４０歳以上 </a:t>
                      </a:r>
                      <a:endParaRPr kumimoji="1" lang="ja-JP" altLang="en-US" sz="1400" b="0" i="0" u="none" strike="noStrike" cap="none" normalizeH="0" baseline="0" dirty="0" smtClean="0">
                        <a:ln>
                          <a:noFill/>
                        </a:ln>
                        <a:solidFill>
                          <a:schemeClr val="tx1"/>
                        </a:solidFill>
                        <a:effectLst/>
                        <a:latin typeface="ＭＳ ゴシック" pitchFamily="49" charset="-128"/>
                        <a:ea typeface="ＭＳ ゴシック" pitchFamily="49" charset="-128"/>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u="none" strike="noStrike" cap="none" normalizeH="0" baseline="0" dirty="0" smtClean="0">
                          <a:ln>
                            <a:noFill/>
                          </a:ln>
                          <a:effectLst/>
                        </a:rPr>
                        <a:t>年１回 </a:t>
                      </a:r>
                      <a:endParaRPr kumimoji="1" lang="ja-JP" altLang="en-US" sz="1400" b="0" i="0" u="none" strike="noStrike" cap="none" normalizeH="0" baseline="0" dirty="0" smtClean="0">
                        <a:ln>
                          <a:noFill/>
                        </a:ln>
                        <a:solidFill>
                          <a:schemeClr val="tx1"/>
                        </a:solidFill>
                        <a:effectLst/>
                        <a:latin typeface="ＭＳ ゴシック" pitchFamily="49" charset="-128"/>
                        <a:ea typeface="ＭＳ ゴシック" pitchFamily="49" charset="-128"/>
                      </a:endParaRPr>
                    </a:p>
                  </a:txBody>
                  <a:tcPr marL="90000" marR="90000" marT="46800" marB="46800" anchor="ctr" horzOverflow="overflow"/>
                </a:tc>
              </a:tr>
              <a:tr h="6574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400" u="none" strike="noStrike" cap="none" normalizeH="0" baseline="0" dirty="0" smtClean="0">
                          <a:ln>
                            <a:noFill/>
                          </a:ln>
                          <a:effectLst/>
                        </a:rPr>
                        <a:t>乳がん検診</a:t>
                      </a:r>
                      <a:endParaRPr kumimoji="1" lang="ja-JP" altLang="en-US" sz="1400" b="1" i="0" u="none" strike="noStrike" cap="none" normalizeH="0" baseline="0" dirty="0" smtClean="0">
                        <a:ln>
                          <a:noFill/>
                        </a:ln>
                        <a:solidFill>
                          <a:schemeClr val="tx1"/>
                        </a:solidFill>
                        <a:effectLst/>
                        <a:latin typeface="ＭＳ ゴシック" pitchFamily="49" charset="-128"/>
                        <a:ea typeface="ＭＳ ゴシック" pitchFamily="49" charset="-128"/>
                      </a:endParaRPr>
                    </a:p>
                  </a:txBody>
                  <a:tcPr marL="90000" marR="90000" marT="46800" marB="46800"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400" u="none" strike="noStrike" cap="none" normalizeH="0" baseline="0" dirty="0" smtClean="0">
                          <a:ln>
                            <a:noFill/>
                          </a:ln>
                          <a:effectLst/>
                        </a:rPr>
                        <a:t>問診、視診、触診及び乳房エックス線検査</a:t>
                      </a:r>
                      <a:endParaRPr kumimoji="1" lang="en-US" altLang="ja-JP" sz="1400" u="none" strike="noStrike" cap="none" normalizeH="0" baseline="0" dirty="0" smtClean="0">
                        <a:ln>
                          <a:noFill/>
                        </a:ln>
                        <a:effectLs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400" u="none" strike="noStrike" cap="none" normalizeH="0" baseline="0" dirty="0" smtClean="0">
                          <a:ln>
                            <a:noFill/>
                          </a:ln>
                          <a:effectLst/>
                        </a:rPr>
                        <a:t>（マンモグラフィ） </a:t>
                      </a:r>
                      <a:endParaRPr kumimoji="1" lang="ja-JP" altLang="en-US" sz="1400" b="0" i="0" u="none" strike="noStrike" cap="none" normalizeH="0" baseline="0" dirty="0" smtClean="0">
                        <a:ln>
                          <a:noFill/>
                        </a:ln>
                        <a:solidFill>
                          <a:schemeClr val="tx1"/>
                        </a:solidFill>
                        <a:effectLst/>
                        <a:latin typeface="ＭＳ ゴシック" pitchFamily="49" charset="-128"/>
                        <a:ea typeface="ＭＳ ゴシック" pitchFamily="49" charset="-128"/>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u="none" strike="noStrike" cap="none" normalizeH="0" baseline="0" dirty="0" smtClean="0">
                          <a:ln>
                            <a:noFill/>
                          </a:ln>
                          <a:effectLst/>
                        </a:rPr>
                        <a:t>４０歳以上</a:t>
                      </a:r>
                      <a:endParaRPr kumimoji="1" lang="ja-JP" altLang="en-US" sz="1400" b="0" i="0" u="none" strike="noStrike" cap="none" normalizeH="0" baseline="0" dirty="0" smtClean="0">
                        <a:ln>
                          <a:noFill/>
                        </a:ln>
                        <a:solidFill>
                          <a:schemeClr val="tx1"/>
                        </a:solidFill>
                        <a:effectLst/>
                        <a:latin typeface="ＭＳ ゴシック" pitchFamily="49" charset="-128"/>
                        <a:ea typeface="ＭＳ ゴシック" pitchFamily="49" charset="-128"/>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u="none" strike="noStrike" cap="none" normalizeH="0" baseline="0" dirty="0" smtClean="0">
                          <a:ln>
                            <a:noFill/>
                          </a:ln>
                          <a:effectLst/>
                        </a:rPr>
                        <a:t>２年に１回</a:t>
                      </a:r>
                      <a:endParaRPr kumimoji="1" lang="ja-JP" altLang="en-US" sz="1400" b="0" i="0" u="none" strike="noStrike" cap="none" normalizeH="0" baseline="0" dirty="0" smtClean="0">
                        <a:ln>
                          <a:noFill/>
                        </a:ln>
                        <a:solidFill>
                          <a:schemeClr val="tx1"/>
                        </a:solidFill>
                        <a:effectLst/>
                        <a:latin typeface="ＭＳ ゴシック" pitchFamily="49" charset="-128"/>
                        <a:ea typeface="ＭＳ ゴシック" pitchFamily="49" charset="-128"/>
                      </a:endParaRPr>
                    </a:p>
                  </a:txBody>
                  <a:tcPr marL="90000" marR="90000" marT="46800" marB="46800" anchor="ctr" horzOverflow="overflow"/>
                </a:tc>
              </a:tr>
              <a:tr h="4461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400" u="none" strike="noStrike" cap="none" normalizeH="0" baseline="0" dirty="0" smtClean="0">
                          <a:ln>
                            <a:noFill/>
                          </a:ln>
                          <a:effectLst/>
                        </a:rPr>
                        <a:t>大腸がん検診</a:t>
                      </a:r>
                      <a:endParaRPr kumimoji="1" lang="ja-JP" altLang="en-US" sz="1400" b="1" i="0" u="none" strike="noStrike" cap="none" normalizeH="0" baseline="0" dirty="0" smtClean="0">
                        <a:ln>
                          <a:noFill/>
                        </a:ln>
                        <a:solidFill>
                          <a:schemeClr val="tx1"/>
                        </a:solidFill>
                        <a:effectLst/>
                        <a:latin typeface="ＭＳ ゴシック" pitchFamily="49" charset="-128"/>
                        <a:ea typeface="ＭＳ ゴシック" pitchFamily="49" charset="-128"/>
                      </a:endParaRPr>
                    </a:p>
                  </a:txBody>
                  <a:tcPr marL="90000" marR="90000" marT="46800" marB="46800"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400" u="none" strike="noStrike" cap="none" normalizeH="0" baseline="0" dirty="0" smtClean="0">
                          <a:ln>
                            <a:noFill/>
                          </a:ln>
                          <a:effectLst/>
                        </a:rPr>
                        <a:t>問診及び便潜血検査 </a:t>
                      </a:r>
                      <a:endParaRPr kumimoji="1" lang="ja-JP" altLang="en-US" sz="1400" b="0" i="0" u="none" strike="noStrike" cap="none" normalizeH="0" baseline="0" dirty="0" smtClean="0">
                        <a:ln>
                          <a:noFill/>
                        </a:ln>
                        <a:solidFill>
                          <a:schemeClr val="tx1"/>
                        </a:solidFill>
                        <a:effectLst/>
                        <a:latin typeface="ＭＳ ゴシック" pitchFamily="49" charset="-128"/>
                        <a:ea typeface="ＭＳ ゴシック" pitchFamily="49" charset="-128"/>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u="none" strike="noStrike" cap="none" normalizeH="0" baseline="0" dirty="0" smtClean="0">
                          <a:ln>
                            <a:noFill/>
                          </a:ln>
                          <a:effectLst/>
                        </a:rPr>
                        <a:t>４０歳以上 </a:t>
                      </a:r>
                      <a:endParaRPr kumimoji="1" lang="ja-JP" altLang="en-US" sz="1400" b="0" i="0" u="none" strike="noStrike" cap="none" normalizeH="0" baseline="0" dirty="0" smtClean="0">
                        <a:ln>
                          <a:noFill/>
                        </a:ln>
                        <a:solidFill>
                          <a:schemeClr val="tx1"/>
                        </a:solidFill>
                        <a:effectLst/>
                        <a:latin typeface="ＭＳ ゴシック" pitchFamily="49" charset="-128"/>
                        <a:ea typeface="ＭＳ ゴシック" pitchFamily="49" charset="-128"/>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u="none" strike="noStrike" cap="none" normalizeH="0" baseline="0" dirty="0" smtClean="0">
                          <a:ln>
                            <a:noFill/>
                          </a:ln>
                          <a:effectLst/>
                        </a:rPr>
                        <a:t>年１回 </a:t>
                      </a:r>
                      <a:endParaRPr kumimoji="1" lang="ja-JP" altLang="en-US" sz="1400" b="0" i="0" u="none" strike="noStrike" cap="none" normalizeH="0" baseline="0" dirty="0" smtClean="0">
                        <a:ln>
                          <a:noFill/>
                        </a:ln>
                        <a:solidFill>
                          <a:schemeClr val="tx1"/>
                        </a:solidFill>
                        <a:effectLst/>
                        <a:latin typeface="ＭＳ ゴシック" pitchFamily="49" charset="-128"/>
                        <a:ea typeface="ＭＳ ゴシック" pitchFamily="49" charset="-128"/>
                      </a:endParaRPr>
                    </a:p>
                  </a:txBody>
                  <a:tcPr marL="90000" marR="90000" marT="46800" marB="46800" anchor="ctr" horzOverflow="overflow"/>
                </a:tc>
              </a:tr>
            </a:tbl>
          </a:graphicData>
        </a:graphic>
      </p:graphicFrame>
      <p:sp>
        <p:nvSpPr>
          <p:cNvPr id="8" name="AutoShape 6" descr="縦線 (太)"/>
          <p:cNvSpPr>
            <a:spLocks noChangeArrowheads="1"/>
          </p:cNvSpPr>
          <p:nvPr/>
        </p:nvSpPr>
        <p:spPr bwMode="auto">
          <a:xfrm>
            <a:off x="251520" y="2459030"/>
            <a:ext cx="2880320" cy="360040"/>
          </a:xfrm>
          <a:prstGeom prst="roundRect">
            <a:avLst>
              <a:gd name="adj" fmla="val 16667"/>
            </a:avLst>
          </a:prstGeom>
          <a:solidFill>
            <a:schemeClr val="accent5">
              <a:lumMod val="40000"/>
              <a:lumOff val="60000"/>
            </a:schemeClr>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p>
            <a:r>
              <a:rPr lang="ja-JP" altLang="en-US" sz="1600" dirty="0" smtClean="0">
                <a:latin typeface="ＭＳ ゴシック" pitchFamily="49" charset="-128"/>
                <a:ea typeface="ＭＳ ゴシック" pitchFamily="49" charset="-128"/>
              </a:rPr>
              <a:t>指針で定めるがん検診の内容</a:t>
            </a:r>
            <a:endParaRPr lang="ja-JP" altLang="en-US" sz="1600" dirty="0">
              <a:latin typeface="ＭＳ ゴシック" pitchFamily="49" charset="-128"/>
              <a:ea typeface="ＭＳ ゴシック" pitchFamily="49" charset="-128"/>
            </a:endParaRPr>
          </a:p>
        </p:txBody>
      </p:sp>
      <p:sp>
        <p:nvSpPr>
          <p:cNvPr id="9" name="タイトル 4"/>
          <p:cNvSpPr>
            <a:spLocks noGrp="1"/>
          </p:cNvSpPr>
          <p:nvPr>
            <p:ph type="title"/>
          </p:nvPr>
        </p:nvSpPr>
        <p:spPr>
          <a:xfrm>
            <a:off x="467544" y="116632"/>
            <a:ext cx="8229600" cy="792088"/>
          </a:xfrm>
        </p:spPr>
        <p:txBody>
          <a:bodyPr>
            <a:normAutofit/>
          </a:bodyPr>
          <a:lstStyle/>
          <a:p>
            <a:r>
              <a:rPr kumimoji="1" lang="ja-JP" altLang="en-US" sz="2800" u="sng" dirty="0" smtClean="0">
                <a:latin typeface="ＭＳ ゴシック" pitchFamily="49" charset="-128"/>
                <a:ea typeface="ＭＳ ゴシック" pitchFamily="49" charset="-128"/>
              </a:rPr>
              <a:t>市町村のがん検診の項目について</a:t>
            </a:r>
            <a:endParaRPr kumimoji="1" lang="ja-JP" altLang="en-US" sz="2800" u="sng" dirty="0">
              <a:latin typeface="ＭＳ ゴシック" pitchFamily="49" charset="-128"/>
              <a:ea typeface="ＭＳ ゴシック" pitchFamily="49" charset="-128"/>
            </a:endParaRPr>
          </a:p>
        </p:txBody>
      </p:sp>
      <p:sp>
        <p:nvSpPr>
          <p:cNvPr id="10" name="正方形/長方形 9"/>
          <p:cNvSpPr/>
          <p:nvPr/>
        </p:nvSpPr>
        <p:spPr>
          <a:xfrm>
            <a:off x="251520" y="1340768"/>
            <a:ext cx="8712968" cy="923330"/>
          </a:xfrm>
          <a:prstGeom prst="rect">
            <a:avLst/>
          </a:prstGeom>
          <a:ln>
            <a:solidFill>
              <a:schemeClr val="accent5">
                <a:lumMod val="40000"/>
                <a:lumOff val="60000"/>
              </a:schemeClr>
            </a:solidFill>
          </a:ln>
        </p:spPr>
        <p:style>
          <a:lnRef idx="2">
            <a:schemeClr val="accent5"/>
          </a:lnRef>
          <a:fillRef idx="1">
            <a:schemeClr val="lt1"/>
          </a:fillRef>
          <a:effectRef idx="0">
            <a:schemeClr val="accent5"/>
          </a:effectRef>
          <a:fontRef idx="minor">
            <a:schemeClr val="dk1"/>
          </a:fontRef>
        </p:style>
        <p:txBody>
          <a:bodyPr wrap="square">
            <a:spAutoFit/>
          </a:bodyPr>
          <a:lstStyle/>
          <a:p>
            <a:pPr marL="180975" indent="-180975"/>
            <a:r>
              <a:rPr lang="ja-JP" altLang="en-US" dirty="0" smtClean="0">
                <a:latin typeface="ＭＳ ゴシック" pitchFamily="49" charset="-128"/>
                <a:ea typeface="ＭＳ ゴシック" pitchFamily="49" charset="-128"/>
              </a:rPr>
              <a:t>厚生労働省においては、「がん予防重点健康教育及びがん検診実施のための指針」</a:t>
            </a:r>
            <a:endParaRPr lang="en-US" altLang="ja-JP" dirty="0" smtClean="0">
              <a:latin typeface="ＭＳ ゴシック" pitchFamily="49" charset="-128"/>
              <a:ea typeface="ＭＳ ゴシック" pitchFamily="49" charset="-128"/>
            </a:endParaRPr>
          </a:p>
          <a:p>
            <a:pPr marL="180975" indent="-180975"/>
            <a:r>
              <a:rPr lang="ja-JP" altLang="en-US" dirty="0" smtClean="0">
                <a:latin typeface="ＭＳ ゴシック" pitchFamily="49" charset="-128"/>
                <a:ea typeface="ＭＳ ゴシック" pitchFamily="49" charset="-128"/>
              </a:rPr>
              <a:t>（平成２０年３月３１日付け健発第</a:t>
            </a:r>
            <a:r>
              <a:rPr lang="en-US" altLang="ja-JP" dirty="0" smtClean="0">
                <a:latin typeface="ＭＳ ゴシック" pitchFamily="49" charset="-128"/>
                <a:ea typeface="ＭＳ ゴシック" pitchFamily="49" charset="-128"/>
              </a:rPr>
              <a:t>0331058</a:t>
            </a:r>
            <a:r>
              <a:rPr lang="ja-JP" altLang="en-US" dirty="0" smtClean="0">
                <a:latin typeface="ＭＳ ゴシック" pitchFamily="49" charset="-128"/>
                <a:ea typeface="ＭＳ ゴシック" pitchFamily="49" charset="-128"/>
              </a:rPr>
              <a:t>号厚生労働省健康局長通知）を定め、市町村による科学的根拠に基づくがん検診を推進。 </a:t>
            </a:r>
            <a:endParaRPr lang="ja-JP" altLang="en-US" dirty="0">
              <a:latin typeface="ＭＳ ゴシック" pitchFamily="49" charset="-128"/>
              <a:ea typeface="ＭＳ ゴシック" pitchFamily="49" charset="-128"/>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6804248" y="3059668"/>
            <a:ext cx="1872208" cy="100811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a:p>
        </p:txBody>
      </p:sp>
      <p:sp>
        <p:nvSpPr>
          <p:cNvPr id="5" name="角丸四角形 4"/>
          <p:cNvSpPr/>
          <p:nvPr/>
        </p:nvSpPr>
        <p:spPr>
          <a:xfrm>
            <a:off x="971600" y="3059668"/>
            <a:ext cx="1944216" cy="100811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a:p>
        </p:txBody>
      </p:sp>
      <p:sp>
        <p:nvSpPr>
          <p:cNvPr id="6" name="角丸四角形 5"/>
          <p:cNvSpPr/>
          <p:nvPr/>
        </p:nvSpPr>
        <p:spPr>
          <a:xfrm>
            <a:off x="2987824" y="3059668"/>
            <a:ext cx="1872208" cy="100811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a:p>
        </p:txBody>
      </p:sp>
      <p:sp>
        <p:nvSpPr>
          <p:cNvPr id="7" name="角丸四角形 6"/>
          <p:cNvSpPr/>
          <p:nvPr/>
        </p:nvSpPr>
        <p:spPr>
          <a:xfrm>
            <a:off x="4932040" y="3059668"/>
            <a:ext cx="1800200" cy="100811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a:p>
        </p:txBody>
      </p:sp>
      <p:sp>
        <p:nvSpPr>
          <p:cNvPr id="9" name="テキスト ボックス 8"/>
          <p:cNvSpPr txBox="1"/>
          <p:nvPr/>
        </p:nvSpPr>
        <p:spPr>
          <a:xfrm>
            <a:off x="755576" y="3275692"/>
            <a:ext cx="2376264" cy="584775"/>
          </a:xfrm>
          <a:prstGeom prst="rect">
            <a:avLst/>
          </a:prstGeom>
          <a:noFill/>
        </p:spPr>
        <p:txBody>
          <a:bodyPr wrap="square" rtlCol="0">
            <a:spAutoFit/>
          </a:bodyPr>
          <a:lstStyle/>
          <a:p>
            <a:pPr algn="ctr"/>
            <a:r>
              <a:rPr kumimoji="1" lang="ja-JP" altLang="en-US" dirty="0" smtClean="0">
                <a:latin typeface="+mn-ea"/>
              </a:rPr>
              <a:t>高血圧</a:t>
            </a:r>
            <a:endParaRPr kumimoji="1" lang="en-US" altLang="ja-JP" dirty="0" smtClean="0">
              <a:latin typeface="+mn-ea"/>
            </a:endParaRPr>
          </a:p>
          <a:p>
            <a:pPr algn="ctr"/>
            <a:r>
              <a:rPr kumimoji="1" lang="ja-JP" altLang="en-US" sz="1400" dirty="0" smtClean="0">
                <a:latin typeface="+mn-ea"/>
              </a:rPr>
              <a:t>収縮期血圧４</a:t>
            </a:r>
            <a:r>
              <a:rPr kumimoji="1" lang="en-US" altLang="ja-JP" sz="1400" dirty="0" err="1" smtClean="0">
                <a:latin typeface="+mn-ea"/>
              </a:rPr>
              <a:t>mmH</a:t>
            </a:r>
            <a:r>
              <a:rPr kumimoji="1" lang="ja-JP" altLang="en-US" sz="1400" dirty="0" err="1" smtClean="0">
                <a:latin typeface="+mn-ea"/>
              </a:rPr>
              <a:t>ｇ</a:t>
            </a:r>
            <a:r>
              <a:rPr kumimoji="1" lang="ja-JP" altLang="en-US" sz="1400" dirty="0" smtClean="0">
                <a:latin typeface="+mn-ea"/>
              </a:rPr>
              <a:t>低下</a:t>
            </a:r>
            <a:endParaRPr kumimoji="1" lang="ja-JP" altLang="en-US" sz="1400" dirty="0">
              <a:latin typeface="+mn-ea"/>
            </a:endParaRPr>
          </a:p>
        </p:txBody>
      </p:sp>
      <p:sp>
        <p:nvSpPr>
          <p:cNvPr id="10" name="テキスト ボックス 9"/>
          <p:cNvSpPr txBox="1"/>
          <p:nvPr/>
        </p:nvSpPr>
        <p:spPr>
          <a:xfrm>
            <a:off x="2915816" y="3203684"/>
            <a:ext cx="2088232" cy="800219"/>
          </a:xfrm>
          <a:prstGeom prst="rect">
            <a:avLst/>
          </a:prstGeom>
          <a:noFill/>
        </p:spPr>
        <p:txBody>
          <a:bodyPr wrap="square" rtlCol="0">
            <a:spAutoFit/>
          </a:bodyPr>
          <a:lstStyle/>
          <a:p>
            <a:pPr algn="ctr"/>
            <a:r>
              <a:rPr kumimoji="1" lang="ja-JP" altLang="en-US" dirty="0" smtClean="0">
                <a:latin typeface="+mn-ea"/>
              </a:rPr>
              <a:t>脂質異常症</a:t>
            </a:r>
            <a:endParaRPr kumimoji="1" lang="en-US" altLang="ja-JP" dirty="0" smtClean="0">
              <a:latin typeface="+mn-ea"/>
            </a:endParaRPr>
          </a:p>
          <a:p>
            <a:pPr algn="ctr"/>
            <a:r>
              <a:rPr kumimoji="1" lang="ja-JP" altLang="en-US" sz="1400" dirty="0" smtClean="0">
                <a:latin typeface="+mn-ea"/>
              </a:rPr>
              <a:t>高コレステロール血症者の割合を</a:t>
            </a:r>
            <a:r>
              <a:rPr kumimoji="1" lang="en-US" altLang="ja-JP" sz="1400" dirty="0" smtClean="0">
                <a:latin typeface="+mn-ea"/>
              </a:rPr>
              <a:t>25</a:t>
            </a:r>
            <a:r>
              <a:rPr kumimoji="1" lang="ja-JP" altLang="en-US" sz="1400" dirty="0" smtClean="0">
                <a:latin typeface="+mn-ea"/>
              </a:rPr>
              <a:t>％減少</a:t>
            </a:r>
            <a:endParaRPr kumimoji="1" lang="ja-JP" altLang="en-US" sz="1400" dirty="0">
              <a:latin typeface="+mn-ea"/>
            </a:endParaRPr>
          </a:p>
        </p:txBody>
      </p:sp>
      <p:sp>
        <p:nvSpPr>
          <p:cNvPr id="11" name="テキスト ボックス 10"/>
          <p:cNvSpPr txBox="1"/>
          <p:nvPr/>
        </p:nvSpPr>
        <p:spPr>
          <a:xfrm>
            <a:off x="4932040" y="3203684"/>
            <a:ext cx="1872208" cy="800219"/>
          </a:xfrm>
          <a:prstGeom prst="rect">
            <a:avLst/>
          </a:prstGeom>
          <a:noFill/>
        </p:spPr>
        <p:txBody>
          <a:bodyPr wrap="square" rtlCol="0">
            <a:spAutoFit/>
          </a:bodyPr>
          <a:lstStyle/>
          <a:p>
            <a:pPr algn="ctr"/>
            <a:r>
              <a:rPr kumimoji="1" lang="ja-JP" altLang="en-US" dirty="0" smtClean="0">
                <a:latin typeface="+mn-ea"/>
              </a:rPr>
              <a:t>喫煙</a:t>
            </a:r>
            <a:endParaRPr kumimoji="1" lang="en-US" altLang="ja-JP" dirty="0" smtClean="0">
              <a:latin typeface="+mn-ea"/>
            </a:endParaRPr>
          </a:p>
          <a:p>
            <a:pPr algn="ctr"/>
            <a:r>
              <a:rPr lang="en-US" altLang="ja-JP" sz="1400" dirty="0" smtClean="0">
                <a:latin typeface="+mn-ea"/>
              </a:rPr>
              <a:t>40</a:t>
            </a:r>
            <a:r>
              <a:rPr lang="ja-JP" altLang="en-US" sz="1400" dirty="0" smtClean="0">
                <a:latin typeface="+mn-ea"/>
              </a:rPr>
              <a:t>歳以上の禁煙希望者がすべて禁煙</a:t>
            </a:r>
            <a:endParaRPr kumimoji="1" lang="ja-JP" altLang="en-US" sz="1400" dirty="0">
              <a:latin typeface="+mn-ea"/>
            </a:endParaRPr>
          </a:p>
        </p:txBody>
      </p:sp>
      <p:sp>
        <p:nvSpPr>
          <p:cNvPr id="12" name="テキスト ボックス 11"/>
          <p:cNvSpPr txBox="1"/>
          <p:nvPr/>
        </p:nvSpPr>
        <p:spPr>
          <a:xfrm>
            <a:off x="6804248" y="3131676"/>
            <a:ext cx="1872208" cy="307777"/>
          </a:xfrm>
          <a:prstGeom prst="rect">
            <a:avLst/>
          </a:prstGeom>
          <a:noFill/>
        </p:spPr>
        <p:txBody>
          <a:bodyPr wrap="square" rtlCol="0">
            <a:spAutoFit/>
          </a:bodyPr>
          <a:lstStyle/>
          <a:p>
            <a:pPr algn="ctr"/>
            <a:r>
              <a:rPr kumimoji="1" lang="ja-JP" altLang="en-US" sz="1400" dirty="0" smtClean="0">
                <a:latin typeface="+mn-ea"/>
              </a:rPr>
              <a:t>　</a:t>
            </a:r>
            <a:endParaRPr kumimoji="1" lang="ja-JP" altLang="en-US" sz="1400" dirty="0">
              <a:latin typeface="+mn-ea"/>
            </a:endParaRPr>
          </a:p>
        </p:txBody>
      </p:sp>
      <p:sp>
        <p:nvSpPr>
          <p:cNvPr id="13" name="テキスト ボックス 12"/>
          <p:cNvSpPr txBox="1"/>
          <p:nvPr/>
        </p:nvSpPr>
        <p:spPr>
          <a:xfrm>
            <a:off x="395536" y="2483604"/>
            <a:ext cx="2520280" cy="369332"/>
          </a:xfrm>
          <a:prstGeom prst="rect">
            <a:avLst/>
          </a:prstGeom>
          <a:noFill/>
        </p:spPr>
        <p:txBody>
          <a:bodyPr wrap="square" rtlCol="0">
            <a:spAutoFit/>
          </a:bodyPr>
          <a:lstStyle/>
          <a:p>
            <a:r>
              <a:rPr kumimoji="1" lang="en-US" altLang="ja-JP" dirty="0" smtClean="0">
                <a:latin typeface="ＭＳ ゴシック" pitchFamily="49" charset="-128"/>
                <a:ea typeface="ＭＳ ゴシック" pitchFamily="49" charset="-128"/>
              </a:rPr>
              <a:t>〈</a:t>
            </a:r>
            <a:r>
              <a:rPr kumimoji="1" lang="ja-JP" altLang="en-US" dirty="0" smtClean="0">
                <a:latin typeface="ＭＳ ゴシック" pitchFamily="49" charset="-128"/>
                <a:ea typeface="ＭＳ ゴシック" pitchFamily="49" charset="-128"/>
              </a:rPr>
              <a:t>危険因子の低減</a:t>
            </a:r>
            <a:r>
              <a:rPr kumimoji="1" lang="en-US" altLang="ja-JP" dirty="0" smtClean="0">
                <a:latin typeface="ＭＳ ゴシック" pitchFamily="49" charset="-128"/>
                <a:ea typeface="ＭＳ ゴシック" pitchFamily="49" charset="-128"/>
              </a:rPr>
              <a:t>〉</a:t>
            </a:r>
            <a:endParaRPr kumimoji="1" lang="ja-JP" altLang="en-US" dirty="0">
              <a:latin typeface="ＭＳ ゴシック" pitchFamily="49" charset="-128"/>
              <a:ea typeface="ＭＳ ゴシック" pitchFamily="49" charset="-128"/>
            </a:endParaRPr>
          </a:p>
        </p:txBody>
      </p:sp>
      <p:sp>
        <p:nvSpPr>
          <p:cNvPr id="14" name="テキスト ボックス 13"/>
          <p:cNvSpPr txBox="1"/>
          <p:nvPr/>
        </p:nvSpPr>
        <p:spPr>
          <a:xfrm>
            <a:off x="3779912" y="6453336"/>
            <a:ext cx="2520280" cy="369332"/>
          </a:xfrm>
          <a:prstGeom prst="rect">
            <a:avLst/>
          </a:prstGeom>
          <a:noFill/>
        </p:spPr>
        <p:txBody>
          <a:bodyPr wrap="square" rtlCol="0">
            <a:spAutoFit/>
          </a:bodyPr>
          <a:lstStyle/>
          <a:p>
            <a:r>
              <a:rPr kumimoji="1" lang="en-US" altLang="ja-JP" dirty="0" smtClean="0">
                <a:latin typeface="ＭＳ ゴシック" pitchFamily="49" charset="-128"/>
                <a:ea typeface="ＭＳ ゴシック" pitchFamily="49" charset="-128"/>
              </a:rPr>
              <a:t>〈</a:t>
            </a:r>
            <a:r>
              <a:rPr kumimoji="1" lang="ja-JP" altLang="en-US" dirty="0" smtClean="0">
                <a:latin typeface="ＭＳ ゴシック" pitchFamily="49" charset="-128"/>
                <a:ea typeface="ＭＳ ゴシック" pitchFamily="49" charset="-128"/>
              </a:rPr>
              <a:t>生活習慣等の改善</a:t>
            </a:r>
            <a:r>
              <a:rPr kumimoji="1" lang="en-US" altLang="ja-JP" dirty="0" smtClean="0">
                <a:latin typeface="ＭＳ ゴシック" pitchFamily="49" charset="-128"/>
                <a:ea typeface="ＭＳ ゴシック" pitchFamily="49" charset="-128"/>
              </a:rPr>
              <a:t>〉</a:t>
            </a:r>
            <a:endParaRPr kumimoji="1" lang="ja-JP" altLang="en-US" dirty="0">
              <a:latin typeface="ＭＳ ゴシック" pitchFamily="49" charset="-128"/>
              <a:ea typeface="ＭＳ ゴシック" pitchFamily="49" charset="-128"/>
            </a:endParaRPr>
          </a:p>
        </p:txBody>
      </p:sp>
      <p:sp>
        <p:nvSpPr>
          <p:cNvPr id="15" name="テキスト ボックス 14"/>
          <p:cNvSpPr txBox="1"/>
          <p:nvPr/>
        </p:nvSpPr>
        <p:spPr>
          <a:xfrm>
            <a:off x="395536" y="1043444"/>
            <a:ext cx="2520280" cy="369332"/>
          </a:xfrm>
          <a:prstGeom prst="rect">
            <a:avLst/>
          </a:prstGeom>
          <a:noFill/>
        </p:spPr>
        <p:txBody>
          <a:bodyPr wrap="square" rtlCol="0">
            <a:spAutoFit/>
          </a:bodyPr>
          <a:lstStyle/>
          <a:p>
            <a:r>
              <a:rPr kumimoji="1" lang="en-US" altLang="ja-JP" dirty="0" smtClean="0">
                <a:latin typeface="ＭＳ ゴシック" pitchFamily="49" charset="-128"/>
                <a:ea typeface="ＭＳ ゴシック" pitchFamily="49" charset="-128"/>
              </a:rPr>
              <a:t>〈</a:t>
            </a:r>
            <a:r>
              <a:rPr kumimoji="1" lang="ja-JP" altLang="en-US" dirty="0" smtClean="0">
                <a:latin typeface="ＭＳ ゴシック" pitchFamily="49" charset="-128"/>
                <a:ea typeface="ＭＳ ゴシック" pitchFamily="49" charset="-128"/>
              </a:rPr>
              <a:t>循環器疾患の予防</a:t>
            </a:r>
            <a:r>
              <a:rPr kumimoji="1" lang="en-US" altLang="ja-JP" dirty="0" smtClean="0">
                <a:latin typeface="ＭＳ ゴシック" pitchFamily="49" charset="-128"/>
                <a:ea typeface="ＭＳ ゴシック" pitchFamily="49" charset="-128"/>
              </a:rPr>
              <a:t>〉</a:t>
            </a:r>
            <a:endParaRPr kumimoji="1" lang="ja-JP" altLang="en-US" dirty="0">
              <a:latin typeface="ＭＳ ゴシック" pitchFamily="49" charset="-128"/>
              <a:ea typeface="ＭＳ ゴシック" pitchFamily="49" charset="-128"/>
            </a:endParaRPr>
          </a:p>
        </p:txBody>
      </p:sp>
      <p:sp>
        <p:nvSpPr>
          <p:cNvPr id="16" name="角丸四角形 15"/>
          <p:cNvSpPr/>
          <p:nvPr/>
        </p:nvSpPr>
        <p:spPr>
          <a:xfrm>
            <a:off x="1043608" y="1403484"/>
            <a:ext cx="3528392" cy="100811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a:p>
        </p:txBody>
      </p:sp>
      <p:sp>
        <p:nvSpPr>
          <p:cNvPr id="17" name="角丸四角形 16"/>
          <p:cNvSpPr/>
          <p:nvPr/>
        </p:nvSpPr>
        <p:spPr>
          <a:xfrm>
            <a:off x="4644008" y="1403484"/>
            <a:ext cx="3888432" cy="100811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1691680" y="548680"/>
            <a:ext cx="6120680" cy="523220"/>
          </a:xfrm>
          <a:prstGeom prst="rect">
            <a:avLst/>
          </a:prstGeom>
          <a:noFill/>
        </p:spPr>
        <p:txBody>
          <a:bodyPr wrap="square" rtlCol="0">
            <a:spAutoFit/>
          </a:bodyPr>
          <a:lstStyle/>
          <a:p>
            <a:pPr algn="ctr"/>
            <a:r>
              <a:rPr kumimoji="1" lang="ja-JP" altLang="en-US" sz="2800" u="sng" dirty="0" smtClean="0">
                <a:latin typeface="ＭＳ ゴシック" pitchFamily="49" charset="-128"/>
                <a:ea typeface="ＭＳ ゴシック" pitchFamily="49" charset="-128"/>
              </a:rPr>
              <a:t>循環器疾患の目標設定の考え方</a:t>
            </a:r>
            <a:endParaRPr kumimoji="1" lang="ja-JP" altLang="en-US" sz="2800" u="sng" dirty="0">
              <a:latin typeface="ＭＳ ゴシック" pitchFamily="49" charset="-128"/>
              <a:ea typeface="ＭＳ ゴシック" pitchFamily="49" charset="-128"/>
            </a:endParaRPr>
          </a:p>
        </p:txBody>
      </p:sp>
      <p:sp>
        <p:nvSpPr>
          <p:cNvPr id="19" name="テキスト ボックス 18"/>
          <p:cNvSpPr txBox="1"/>
          <p:nvPr/>
        </p:nvSpPr>
        <p:spPr>
          <a:xfrm>
            <a:off x="962656" y="1468670"/>
            <a:ext cx="3672408" cy="800219"/>
          </a:xfrm>
          <a:prstGeom prst="rect">
            <a:avLst/>
          </a:prstGeom>
          <a:noFill/>
          <a:ln>
            <a:noFill/>
          </a:ln>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kumimoji="1" lang="ja-JP" altLang="en-US" b="1" dirty="0" smtClean="0">
                <a:solidFill>
                  <a:schemeClr val="bg1"/>
                </a:solidFill>
                <a:latin typeface="ＭＳ ゴシック" pitchFamily="49" charset="-128"/>
                <a:ea typeface="ＭＳ ゴシック" pitchFamily="49" charset="-128"/>
              </a:rPr>
              <a:t>脳血管疾患の減少</a:t>
            </a:r>
            <a:endParaRPr kumimoji="1" lang="en-US" altLang="ja-JP" b="1" dirty="0" smtClean="0">
              <a:solidFill>
                <a:schemeClr val="bg1"/>
              </a:solidFill>
              <a:latin typeface="ＭＳ ゴシック" pitchFamily="49" charset="-128"/>
              <a:ea typeface="ＭＳ ゴシック" pitchFamily="49" charset="-128"/>
            </a:endParaRPr>
          </a:p>
          <a:p>
            <a:pPr algn="ctr"/>
            <a:r>
              <a:rPr lang="ja-JP" altLang="en-US" sz="1400" b="1" dirty="0" smtClean="0">
                <a:solidFill>
                  <a:schemeClr val="bg1"/>
                </a:solidFill>
                <a:latin typeface="ＭＳ ゴシック" pitchFamily="49" charset="-128"/>
                <a:ea typeface="ＭＳ ゴシック" pitchFamily="49" charset="-128"/>
              </a:rPr>
              <a:t>（年齢調整死亡率の減少）</a:t>
            </a:r>
            <a:endParaRPr lang="en-US" altLang="ja-JP" sz="1400" b="1" dirty="0" smtClean="0">
              <a:solidFill>
                <a:schemeClr val="bg1"/>
              </a:solidFill>
              <a:latin typeface="ＭＳ ゴシック" pitchFamily="49" charset="-128"/>
              <a:ea typeface="ＭＳ ゴシック" pitchFamily="49" charset="-128"/>
            </a:endParaRPr>
          </a:p>
          <a:p>
            <a:pPr algn="ctr"/>
            <a:r>
              <a:rPr kumimoji="1" lang="ja-JP" altLang="en-US" sz="1400" b="1" dirty="0" smtClean="0">
                <a:solidFill>
                  <a:schemeClr val="bg1"/>
                </a:solidFill>
                <a:latin typeface="ＭＳ ゴシック" pitchFamily="49" charset="-128"/>
                <a:ea typeface="ＭＳ ゴシック" pitchFamily="49" charset="-128"/>
              </a:rPr>
              <a:t>男性</a:t>
            </a:r>
            <a:r>
              <a:rPr kumimoji="1" lang="en-US" altLang="ja-JP" sz="1400" b="1" dirty="0" smtClean="0">
                <a:solidFill>
                  <a:schemeClr val="bg1"/>
                </a:solidFill>
                <a:latin typeface="ＭＳ ゴシック" pitchFamily="49" charset="-128"/>
                <a:ea typeface="ＭＳ ゴシック" pitchFamily="49" charset="-128"/>
              </a:rPr>
              <a:t>15.7</a:t>
            </a:r>
            <a:r>
              <a:rPr kumimoji="1" lang="ja-JP" altLang="en-US" sz="1400" b="1" dirty="0" smtClean="0">
                <a:solidFill>
                  <a:schemeClr val="bg1"/>
                </a:solidFill>
                <a:latin typeface="ＭＳ ゴシック" pitchFamily="49" charset="-128"/>
                <a:ea typeface="ＭＳ ゴシック" pitchFamily="49" charset="-128"/>
              </a:rPr>
              <a:t>％の減少、女性</a:t>
            </a:r>
            <a:r>
              <a:rPr kumimoji="1" lang="en-US" altLang="ja-JP" sz="1400" b="1" dirty="0" smtClean="0">
                <a:solidFill>
                  <a:schemeClr val="bg1"/>
                </a:solidFill>
                <a:latin typeface="ＭＳ ゴシック" pitchFamily="49" charset="-128"/>
                <a:ea typeface="ＭＳ ゴシック" pitchFamily="49" charset="-128"/>
              </a:rPr>
              <a:t>8.3</a:t>
            </a:r>
            <a:r>
              <a:rPr kumimoji="1" lang="ja-JP" altLang="en-US" sz="1400" b="1" dirty="0" smtClean="0">
                <a:solidFill>
                  <a:schemeClr val="bg1"/>
                </a:solidFill>
                <a:latin typeface="ＭＳ ゴシック" pitchFamily="49" charset="-128"/>
                <a:ea typeface="ＭＳ ゴシック" pitchFamily="49" charset="-128"/>
              </a:rPr>
              <a:t>％の減少</a:t>
            </a:r>
            <a:endParaRPr kumimoji="1" lang="ja-JP" altLang="en-US" sz="1400" b="1" dirty="0">
              <a:solidFill>
                <a:schemeClr val="bg1"/>
              </a:solidFill>
              <a:latin typeface="ＭＳ ゴシック" pitchFamily="49" charset="-128"/>
              <a:ea typeface="ＭＳ ゴシック" pitchFamily="49" charset="-128"/>
            </a:endParaRPr>
          </a:p>
        </p:txBody>
      </p:sp>
      <p:sp>
        <p:nvSpPr>
          <p:cNvPr id="20" name="テキスト ボックス 19"/>
          <p:cNvSpPr txBox="1"/>
          <p:nvPr/>
        </p:nvSpPr>
        <p:spPr>
          <a:xfrm>
            <a:off x="4860032" y="1468670"/>
            <a:ext cx="3384376" cy="800219"/>
          </a:xfrm>
          <a:prstGeom prst="rect">
            <a:avLst/>
          </a:prstGeom>
          <a:noFill/>
        </p:spPr>
        <p:txBody>
          <a:bodyPr wrap="square" rtlCol="0">
            <a:spAutoFit/>
          </a:bodyPr>
          <a:lstStyle/>
          <a:p>
            <a:pPr algn="ctr"/>
            <a:r>
              <a:rPr kumimoji="1" lang="ja-JP" altLang="en-US" b="1" dirty="0" smtClean="0">
                <a:solidFill>
                  <a:schemeClr val="bg1"/>
                </a:solidFill>
                <a:latin typeface="ＭＳ ゴシック" pitchFamily="49" charset="-128"/>
                <a:ea typeface="ＭＳ ゴシック" pitchFamily="49" charset="-128"/>
              </a:rPr>
              <a:t>虚血性心疾患の減少</a:t>
            </a:r>
            <a:endParaRPr kumimoji="1" lang="en-US" altLang="ja-JP" b="1" dirty="0" smtClean="0">
              <a:solidFill>
                <a:schemeClr val="bg1"/>
              </a:solidFill>
              <a:latin typeface="ＭＳ ゴシック" pitchFamily="49" charset="-128"/>
              <a:ea typeface="ＭＳ ゴシック" pitchFamily="49" charset="-128"/>
            </a:endParaRPr>
          </a:p>
          <a:p>
            <a:pPr algn="ctr"/>
            <a:r>
              <a:rPr lang="ja-JP" altLang="en-US" sz="1400" b="1" dirty="0" smtClean="0">
                <a:solidFill>
                  <a:schemeClr val="bg1"/>
                </a:solidFill>
                <a:latin typeface="ＭＳ ゴシック" pitchFamily="49" charset="-128"/>
                <a:ea typeface="ＭＳ ゴシック" pitchFamily="49" charset="-128"/>
              </a:rPr>
              <a:t>（年齢調整死亡率の減少）</a:t>
            </a:r>
            <a:endParaRPr lang="en-US" altLang="ja-JP" sz="1400" b="1" dirty="0" smtClean="0">
              <a:solidFill>
                <a:schemeClr val="bg1"/>
              </a:solidFill>
              <a:latin typeface="ＭＳ ゴシック" pitchFamily="49" charset="-128"/>
              <a:ea typeface="ＭＳ ゴシック" pitchFamily="49" charset="-128"/>
            </a:endParaRPr>
          </a:p>
          <a:p>
            <a:pPr algn="ctr"/>
            <a:r>
              <a:rPr lang="ja-JP" altLang="en-US" sz="1400" b="1" dirty="0" smtClean="0">
                <a:solidFill>
                  <a:schemeClr val="bg1"/>
                </a:solidFill>
                <a:latin typeface="ＭＳ ゴシック" pitchFamily="49" charset="-128"/>
                <a:ea typeface="ＭＳ ゴシック" pitchFamily="49" charset="-128"/>
              </a:rPr>
              <a:t>男性</a:t>
            </a:r>
            <a:r>
              <a:rPr lang="en-US" altLang="ja-JP" sz="1400" b="1" dirty="0" smtClean="0">
                <a:solidFill>
                  <a:schemeClr val="bg1"/>
                </a:solidFill>
                <a:latin typeface="ＭＳ ゴシック" pitchFamily="49" charset="-128"/>
                <a:ea typeface="ＭＳ ゴシック" pitchFamily="49" charset="-128"/>
              </a:rPr>
              <a:t>13.7</a:t>
            </a:r>
            <a:r>
              <a:rPr lang="ja-JP" altLang="en-US" sz="1400" b="1" dirty="0" smtClean="0">
                <a:solidFill>
                  <a:schemeClr val="bg1"/>
                </a:solidFill>
                <a:latin typeface="ＭＳ ゴシック" pitchFamily="49" charset="-128"/>
                <a:ea typeface="ＭＳ ゴシック" pitchFamily="49" charset="-128"/>
              </a:rPr>
              <a:t>％の</a:t>
            </a:r>
            <a:r>
              <a:rPr lang="ja-JP" altLang="en-US" sz="1400" b="1" dirty="0">
                <a:solidFill>
                  <a:schemeClr val="bg1"/>
                </a:solidFill>
                <a:latin typeface="ＭＳ ゴシック" pitchFamily="49" charset="-128"/>
                <a:ea typeface="ＭＳ ゴシック" pitchFamily="49" charset="-128"/>
              </a:rPr>
              <a:t>減少、</a:t>
            </a:r>
            <a:r>
              <a:rPr lang="ja-JP" altLang="en-US" sz="1400" b="1" dirty="0" smtClean="0">
                <a:solidFill>
                  <a:schemeClr val="bg1"/>
                </a:solidFill>
                <a:latin typeface="ＭＳ ゴシック" pitchFamily="49" charset="-128"/>
                <a:ea typeface="ＭＳ ゴシック" pitchFamily="49" charset="-128"/>
              </a:rPr>
              <a:t>女性</a:t>
            </a:r>
            <a:r>
              <a:rPr lang="en-US" altLang="ja-JP" sz="1400" b="1" dirty="0" smtClean="0">
                <a:solidFill>
                  <a:schemeClr val="bg1"/>
                </a:solidFill>
                <a:latin typeface="ＭＳ ゴシック" pitchFamily="49" charset="-128"/>
                <a:ea typeface="ＭＳ ゴシック" pitchFamily="49" charset="-128"/>
              </a:rPr>
              <a:t>10.4</a:t>
            </a:r>
            <a:r>
              <a:rPr lang="ja-JP" altLang="en-US" sz="1400" b="1" dirty="0" smtClean="0">
                <a:solidFill>
                  <a:schemeClr val="bg1"/>
                </a:solidFill>
                <a:latin typeface="ＭＳ ゴシック" pitchFamily="49" charset="-128"/>
                <a:ea typeface="ＭＳ ゴシック" pitchFamily="49" charset="-128"/>
              </a:rPr>
              <a:t>％</a:t>
            </a:r>
            <a:r>
              <a:rPr lang="ja-JP" altLang="en-US" sz="1400" b="1" dirty="0">
                <a:solidFill>
                  <a:schemeClr val="bg1"/>
                </a:solidFill>
                <a:latin typeface="ＭＳ ゴシック" pitchFamily="49" charset="-128"/>
                <a:ea typeface="ＭＳ ゴシック" pitchFamily="49" charset="-128"/>
              </a:rPr>
              <a:t>の</a:t>
            </a:r>
            <a:r>
              <a:rPr lang="ja-JP" altLang="en-US" sz="1400" b="1" dirty="0" smtClean="0">
                <a:solidFill>
                  <a:schemeClr val="bg1"/>
                </a:solidFill>
                <a:latin typeface="ＭＳ ゴシック" pitchFamily="49" charset="-128"/>
                <a:ea typeface="ＭＳ ゴシック" pitchFamily="49" charset="-128"/>
              </a:rPr>
              <a:t>減少</a:t>
            </a:r>
            <a:endParaRPr kumimoji="1" lang="ja-JP" altLang="en-US" sz="1400" b="1" dirty="0">
              <a:solidFill>
                <a:schemeClr val="bg1"/>
              </a:solidFill>
              <a:latin typeface="ＭＳ ゴシック" pitchFamily="49" charset="-128"/>
              <a:ea typeface="ＭＳ ゴシック" pitchFamily="49" charset="-128"/>
            </a:endParaRPr>
          </a:p>
        </p:txBody>
      </p:sp>
      <p:cxnSp>
        <p:nvCxnSpPr>
          <p:cNvPr id="21" name="直線コネクタ 20"/>
          <p:cNvCxnSpPr/>
          <p:nvPr/>
        </p:nvCxnSpPr>
        <p:spPr>
          <a:xfrm>
            <a:off x="1907704" y="2915652"/>
            <a:ext cx="0" cy="14401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1907704" y="2915652"/>
            <a:ext cx="583264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3923928" y="2915652"/>
            <a:ext cx="0" cy="14401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直線コネクタ 23"/>
          <p:cNvCxnSpPr>
            <a:endCxn id="8" idx="0"/>
          </p:cNvCxnSpPr>
          <p:nvPr/>
        </p:nvCxnSpPr>
        <p:spPr>
          <a:xfrm>
            <a:off x="7740352" y="2915652"/>
            <a:ext cx="0" cy="14401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5796136" y="2915652"/>
            <a:ext cx="0" cy="14401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5076056" y="2555612"/>
            <a:ext cx="3312368" cy="307777"/>
          </a:xfrm>
          <a:prstGeom prst="rect">
            <a:avLst/>
          </a:prstGeom>
          <a:noFill/>
        </p:spPr>
        <p:txBody>
          <a:bodyPr wrap="square" rtlCol="0">
            <a:spAutoFit/>
          </a:bodyPr>
          <a:lstStyle/>
          <a:p>
            <a:r>
              <a:rPr kumimoji="1" lang="ja-JP" altLang="en-US" sz="1400" dirty="0" smtClean="0"/>
              <a:t>４つの危険因子の目標を達成した場合</a:t>
            </a:r>
            <a:endParaRPr kumimoji="1" lang="ja-JP" altLang="en-US" sz="1400" dirty="0"/>
          </a:p>
        </p:txBody>
      </p:sp>
      <p:sp>
        <p:nvSpPr>
          <p:cNvPr id="27" name="ストライプ矢印 26"/>
          <p:cNvSpPr/>
          <p:nvPr/>
        </p:nvSpPr>
        <p:spPr>
          <a:xfrm rot="16200000">
            <a:off x="4283968" y="2267580"/>
            <a:ext cx="648072" cy="648072"/>
          </a:xfrm>
          <a:prstGeom prst="striped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28" name="上矢印 27"/>
          <p:cNvSpPr/>
          <p:nvPr/>
        </p:nvSpPr>
        <p:spPr>
          <a:xfrm>
            <a:off x="1691680" y="3995772"/>
            <a:ext cx="576064" cy="5760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角丸四角形 28"/>
          <p:cNvSpPr/>
          <p:nvPr/>
        </p:nvSpPr>
        <p:spPr>
          <a:xfrm>
            <a:off x="971600" y="5363924"/>
            <a:ext cx="2088232" cy="108012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0" name="角丸四角形 29"/>
          <p:cNvSpPr/>
          <p:nvPr/>
        </p:nvSpPr>
        <p:spPr>
          <a:xfrm>
            <a:off x="3131840" y="5363924"/>
            <a:ext cx="1944216" cy="108012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1" name="角丸四角形 30"/>
          <p:cNvSpPr/>
          <p:nvPr/>
        </p:nvSpPr>
        <p:spPr>
          <a:xfrm>
            <a:off x="5148064" y="5363924"/>
            <a:ext cx="1800200" cy="108012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2" name="角丸四角形 31"/>
          <p:cNvSpPr/>
          <p:nvPr/>
        </p:nvSpPr>
        <p:spPr>
          <a:xfrm>
            <a:off x="7020272" y="5363924"/>
            <a:ext cx="1728192" cy="108012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33" name="直線コネクタ 32"/>
          <p:cNvCxnSpPr/>
          <p:nvPr/>
        </p:nvCxnSpPr>
        <p:spPr>
          <a:xfrm>
            <a:off x="1691680" y="4571836"/>
            <a:ext cx="0" cy="14401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1691680" y="4571836"/>
            <a:ext cx="597666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3851920" y="4571836"/>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7668344" y="4571836"/>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6012160" y="4571836"/>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1259632" y="5363924"/>
            <a:ext cx="1728192" cy="369332"/>
          </a:xfrm>
          <a:prstGeom prst="rect">
            <a:avLst/>
          </a:prstGeom>
          <a:noFill/>
        </p:spPr>
        <p:txBody>
          <a:bodyPr wrap="square" rtlCol="0">
            <a:spAutoFit/>
          </a:bodyPr>
          <a:lstStyle/>
          <a:p>
            <a:r>
              <a:rPr kumimoji="1" lang="ja-JP" altLang="en-US" dirty="0" smtClean="0">
                <a:latin typeface="+mn-ea"/>
              </a:rPr>
              <a:t>栄養・食生活</a:t>
            </a:r>
            <a:endParaRPr kumimoji="1" lang="ja-JP" altLang="en-US" dirty="0">
              <a:latin typeface="+mn-ea"/>
            </a:endParaRPr>
          </a:p>
        </p:txBody>
      </p:sp>
      <p:sp>
        <p:nvSpPr>
          <p:cNvPr id="39" name="テキスト ボックス 38"/>
          <p:cNvSpPr txBox="1"/>
          <p:nvPr/>
        </p:nvSpPr>
        <p:spPr>
          <a:xfrm>
            <a:off x="3131840" y="5723964"/>
            <a:ext cx="1872208" cy="738664"/>
          </a:xfrm>
          <a:prstGeom prst="rect">
            <a:avLst/>
          </a:prstGeom>
          <a:noFill/>
        </p:spPr>
        <p:txBody>
          <a:bodyPr wrap="square" rtlCol="0">
            <a:spAutoFit/>
          </a:bodyPr>
          <a:lstStyle/>
          <a:p>
            <a:r>
              <a:rPr kumimoji="1" lang="ja-JP" altLang="en-US" sz="1400" dirty="0" smtClean="0">
                <a:latin typeface="+mn-ea"/>
              </a:rPr>
              <a:t>・歩数の増加</a:t>
            </a:r>
            <a:endParaRPr kumimoji="1" lang="en-US" altLang="ja-JP" sz="1400" dirty="0" smtClean="0">
              <a:latin typeface="+mn-ea"/>
            </a:endParaRPr>
          </a:p>
          <a:p>
            <a:r>
              <a:rPr lang="ja-JP" altLang="en-US" sz="1400" dirty="0" smtClean="0">
                <a:latin typeface="+mn-ea"/>
              </a:rPr>
              <a:t>・運動習慣者の割合の増加</a:t>
            </a:r>
            <a:endParaRPr kumimoji="1" lang="ja-JP" altLang="en-US" sz="1400" dirty="0">
              <a:latin typeface="+mn-ea"/>
            </a:endParaRPr>
          </a:p>
        </p:txBody>
      </p:sp>
      <p:sp>
        <p:nvSpPr>
          <p:cNvPr id="40" name="テキスト ボックス 39"/>
          <p:cNvSpPr txBox="1"/>
          <p:nvPr/>
        </p:nvSpPr>
        <p:spPr>
          <a:xfrm>
            <a:off x="5148064" y="5723964"/>
            <a:ext cx="1872208" cy="738664"/>
          </a:xfrm>
          <a:prstGeom prst="rect">
            <a:avLst/>
          </a:prstGeom>
          <a:noFill/>
        </p:spPr>
        <p:txBody>
          <a:bodyPr wrap="square" rtlCol="0">
            <a:spAutoFit/>
          </a:bodyPr>
          <a:lstStyle/>
          <a:p>
            <a:r>
              <a:rPr kumimoji="1" lang="ja-JP" altLang="en-US" sz="1400" dirty="0" smtClean="0">
                <a:latin typeface="+mn-ea"/>
              </a:rPr>
              <a:t>・生活習慣病のリスクを高める量を飲酒している者の割合の減少</a:t>
            </a:r>
            <a:endParaRPr kumimoji="1" lang="ja-JP" altLang="en-US" sz="1400" dirty="0">
              <a:latin typeface="+mn-ea"/>
            </a:endParaRPr>
          </a:p>
        </p:txBody>
      </p:sp>
      <p:sp>
        <p:nvSpPr>
          <p:cNvPr id="41" name="テキスト ボックス 40"/>
          <p:cNvSpPr txBox="1"/>
          <p:nvPr/>
        </p:nvSpPr>
        <p:spPr>
          <a:xfrm>
            <a:off x="7092280" y="5579948"/>
            <a:ext cx="1656184" cy="646331"/>
          </a:xfrm>
          <a:prstGeom prst="rect">
            <a:avLst/>
          </a:prstGeom>
          <a:noFill/>
        </p:spPr>
        <p:txBody>
          <a:bodyPr wrap="square" rtlCol="0">
            <a:spAutoFit/>
          </a:bodyPr>
          <a:lstStyle/>
          <a:p>
            <a:r>
              <a:rPr kumimoji="1" lang="ja-JP" altLang="en-US" dirty="0" smtClean="0">
                <a:latin typeface="+mn-ea"/>
              </a:rPr>
              <a:t>降圧剤服用率</a:t>
            </a:r>
            <a:r>
              <a:rPr kumimoji="1" lang="en-US" altLang="ja-JP" dirty="0" smtClean="0">
                <a:latin typeface="+mn-ea"/>
              </a:rPr>
              <a:t>10</a:t>
            </a:r>
            <a:r>
              <a:rPr kumimoji="1" lang="ja-JP" altLang="en-US" dirty="0" smtClean="0">
                <a:latin typeface="+mn-ea"/>
              </a:rPr>
              <a:t>％の増加</a:t>
            </a:r>
            <a:endParaRPr kumimoji="1" lang="ja-JP" altLang="en-US" dirty="0">
              <a:latin typeface="+mn-ea"/>
            </a:endParaRPr>
          </a:p>
        </p:txBody>
      </p:sp>
      <p:sp>
        <p:nvSpPr>
          <p:cNvPr id="42" name="テキスト ボックス 41"/>
          <p:cNvSpPr txBox="1"/>
          <p:nvPr/>
        </p:nvSpPr>
        <p:spPr>
          <a:xfrm>
            <a:off x="2267744" y="4211796"/>
            <a:ext cx="3312368" cy="307777"/>
          </a:xfrm>
          <a:prstGeom prst="rect">
            <a:avLst/>
          </a:prstGeom>
          <a:noFill/>
        </p:spPr>
        <p:txBody>
          <a:bodyPr wrap="square" rtlCol="0">
            <a:spAutoFit/>
          </a:bodyPr>
          <a:lstStyle/>
          <a:p>
            <a:r>
              <a:rPr kumimoji="1" lang="ja-JP" altLang="en-US" sz="1400" dirty="0" smtClean="0"/>
              <a:t>４つの生活習慣等の改善を達成した場合</a:t>
            </a:r>
            <a:endParaRPr kumimoji="1" lang="ja-JP" altLang="en-US" sz="1400" dirty="0"/>
          </a:p>
        </p:txBody>
      </p:sp>
      <p:sp>
        <p:nvSpPr>
          <p:cNvPr id="43" name="テキスト ボックス 42"/>
          <p:cNvSpPr txBox="1"/>
          <p:nvPr/>
        </p:nvSpPr>
        <p:spPr>
          <a:xfrm>
            <a:off x="899592" y="4715852"/>
            <a:ext cx="2088232" cy="425758"/>
          </a:xfrm>
          <a:prstGeom prst="rect">
            <a:avLst/>
          </a:prstGeom>
          <a:noFill/>
        </p:spPr>
        <p:txBody>
          <a:bodyPr wrap="square" rtlCol="0">
            <a:spAutoFit/>
          </a:bodyPr>
          <a:lstStyle/>
          <a:p>
            <a:pPr>
              <a:lnSpc>
                <a:spcPts val="1300"/>
              </a:lnSpc>
            </a:pPr>
            <a:r>
              <a:rPr kumimoji="1" lang="ja-JP" altLang="en-US" sz="1400" dirty="0" smtClean="0">
                <a:latin typeface="+mn-ea"/>
              </a:rPr>
              <a:t>収縮期血圧　</a:t>
            </a:r>
            <a:endParaRPr kumimoji="1" lang="en-US" altLang="ja-JP" sz="1400" dirty="0" smtClean="0">
              <a:latin typeface="+mn-ea"/>
            </a:endParaRPr>
          </a:p>
          <a:p>
            <a:pPr>
              <a:lnSpc>
                <a:spcPts val="1300"/>
              </a:lnSpc>
            </a:pPr>
            <a:r>
              <a:rPr kumimoji="1" lang="ja-JP" altLang="en-US" sz="1400" dirty="0" smtClean="0">
                <a:latin typeface="+mn-ea"/>
              </a:rPr>
              <a:t>　　</a:t>
            </a:r>
            <a:r>
              <a:rPr kumimoji="1" lang="en-US" altLang="ja-JP" sz="1400" dirty="0" smtClean="0">
                <a:latin typeface="+mn-ea"/>
              </a:rPr>
              <a:t>2.3mmHg</a:t>
            </a:r>
            <a:r>
              <a:rPr kumimoji="1" lang="ja-JP" altLang="en-US" sz="1400" dirty="0" smtClean="0">
                <a:latin typeface="+mn-ea"/>
              </a:rPr>
              <a:t>の低下</a:t>
            </a:r>
            <a:endParaRPr kumimoji="1" lang="ja-JP" altLang="en-US" sz="1400" dirty="0">
              <a:latin typeface="+mn-ea"/>
            </a:endParaRPr>
          </a:p>
        </p:txBody>
      </p:sp>
      <p:cxnSp>
        <p:nvCxnSpPr>
          <p:cNvPr id="44" name="直線矢印コネクタ 43"/>
          <p:cNvCxnSpPr/>
          <p:nvPr/>
        </p:nvCxnSpPr>
        <p:spPr>
          <a:xfrm flipV="1">
            <a:off x="1691680" y="5075892"/>
            <a:ext cx="0" cy="28803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8" name="テキスト ボックス 47"/>
          <p:cNvSpPr txBox="1"/>
          <p:nvPr/>
        </p:nvSpPr>
        <p:spPr>
          <a:xfrm>
            <a:off x="3203848" y="4787860"/>
            <a:ext cx="1440160" cy="307777"/>
          </a:xfrm>
          <a:prstGeom prst="rect">
            <a:avLst/>
          </a:prstGeom>
          <a:noFill/>
        </p:spPr>
        <p:txBody>
          <a:bodyPr wrap="square" rtlCol="0">
            <a:spAutoFit/>
          </a:bodyPr>
          <a:lstStyle/>
          <a:p>
            <a:r>
              <a:rPr kumimoji="1" lang="en-US" altLang="ja-JP" sz="1400" dirty="0" smtClean="0">
                <a:latin typeface="+mn-ea"/>
              </a:rPr>
              <a:t>1.5mmHg</a:t>
            </a:r>
            <a:r>
              <a:rPr kumimoji="1" lang="ja-JP" altLang="en-US" sz="1400" dirty="0" smtClean="0">
                <a:latin typeface="+mn-ea"/>
              </a:rPr>
              <a:t>の低下</a:t>
            </a:r>
            <a:endParaRPr kumimoji="1" lang="ja-JP" altLang="en-US" sz="1400" dirty="0">
              <a:latin typeface="+mn-ea"/>
            </a:endParaRPr>
          </a:p>
        </p:txBody>
      </p:sp>
      <p:sp>
        <p:nvSpPr>
          <p:cNvPr id="49" name="テキスト ボックス 48"/>
          <p:cNvSpPr txBox="1"/>
          <p:nvPr/>
        </p:nvSpPr>
        <p:spPr>
          <a:xfrm>
            <a:off x="6804248" y="3275692"/>
            <a:ext cx="1800200" cy="584775"/>
          </a:xfrm>
          <a:prstGeom prst="rect">
            <a:avLst/>
          </a:prstGeom>
          <a:noFill/>
        </p:spPr>
        <p:txBody>
          <a:bodyPr wrap="square" rtlCol="0">
            <a:spAutoFit/>
          </a:bodyPr>
          <a:lstStyle/>
          <a:p>
            <a:pPr algn="ctr"/>
            <a:r>
              <a:rPr kumimoji="1" lang="ja-JP" altLang="en-US" dirty="0" smtClean="0"/>
              <a:t>糖尿病</a:t>
            </a:r>
            <a:endParaRPr kumimoji="1" lang="en-US" altLang="ja-JP" dirty="0" smtClean="0"/>
          </a:p>
          <a:p>
            <a:pPr algn="ctr"/>
            <a:r>
              <a:rPr kumimoji="1" lang="ja-JP" altLang="en-US" sz="1400" dirty="0" smtClean="0"/>
              <a:t>有病率の増加抑制</a:t>
            </a:r>
            <a:endParaRPr kumimoji="1" lang="ja-JP" altLang="en-US" sz="1400" dirty="0"/>
          </a:p>
        </p:txBody>
      </p:sp>
      <p:cxnSp>
        <p:nvCxnSpPr>
          <p:cNvPr id="50" name="直線矢印コネクタ 49"/>
          <p:cNvCxnSpPr/>
          <p:nvPr/>
        </p:nvCxnSpPr>
        <p:spPr>
          <a:xfrm flipV="1">
            <a:off x="3851920" y="5075892"/>
            <a:ext cx="0" cy="28803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4" name="テキスト ボックス 53"/>
          <p:cNvSpPr txBox="1"/>
          <p:nvPr/>
        </p:nvSpPr>
        <p:spPr>
          <a:xfrm>
            <a:off x="5069234" y="4803626"/>
            <a:ext cx="1512168" cy="492443"/>
          </a:xfrm>
          <a:prstGeom prst="rect">
            <a:avLst/>
          </a:prstGeom>
          <a:noFill/>
        </p:spPr>
        <p:txBody>
          <a:bodyPr wrap="square" rtlCol="0">
            <a:spAutoFit/>
          </a:bodyPr>
          <a:lstStyle/>
          <a:p>
            <a:r>
              <a:rPr kumimoji="1" lang="en-US" altLang="ja-JP" sz="1400" dirty="0" smtClean="0">
                <a:latin typeface="+mn-ea"/>
              </a:rPr>
              <a:t>0.12mmHg</a:t>
            </a:r>
            <a:r>
              <a:rPr kumimoji="1" lang="ja-JP" altLang="en-US" sz="1400" dirty="0" smtClean="0">
                <a:latin typeface="+mn-ea"/>
              </a:rPr>
              <a:t>の低下</a:t>
            </a:r>
            <a:r>
              <a:rPr kumimoji="1" lang="en-US" altLang="ja-JP" sz="1400" dirty="0" smtClean="0">
                <a:latin typeface="+mn-ea"/>
              </a:rPr>
              <a:t/>
            </a:r>
            <a:br>
              <a:rPr kumimoji="1" lang="en-US" altLang="ja-JP" sz="1400" dirty="0" smtClean="0">
                <a:latin typeface="+mn-ea"/>
              </a:rPr>
            </a:br>
            <a:r>
              <a:rPr kumimoji="1" lang="ja-JP" altLang="en-US" sz="1200" dirty="0" smtClean="0">
                <a:latin typeface="+mn-ea"/>
              </a:rPr>
              <a:t>（男性のみ）</a:t>
            </a:r>
            <a:endParaRPr kumimoji="1" lang="ja-JP" altLang="en-US" sz="1200" dirty="0">
              <a:latin typeface="+mn-ea"/>
            </a:endParaRPr>
          </a:p>
        </p:txBody>
      </p:sp>
      <p:sp>
        <p:nvSpPr>
          <p:cNvPr id="58" name="テキスト ボックス 57"/>
          <p:cNvSpPr txBox="1"/>
          <p:nvPr/>
        </p:nvSpPr>
        <p:spPr>
          <a:xfrm>
            <a:off x="7092280" y="4787860"/>
            <a:ext cx="1512168" cy="307777"/>
          </a:xfrm>
          <a:prstGeom prst="rect">
            <a:avLst/>
          </a:prstGeom>
          <a:noFill/>
        </p:spPr>
        <p:txBody>
          <a:bodyPr wrap="square" rtlCol="0">
            <a:spAutoFit/>
          </a:bodyPr>
          <a:lstStyle/>
          <a:p>
            <a:r>
              <a:rPr kumimoji="1" lang="en-US" altLang="ja-JP" sz="1400" dirty="0" smtClean="0">
                <a:latin typeface="+mn-ea"/>
              </a:rPr>
              <a:t>0.17mmHg</a:t>
            </a:r>
            <a:r>
              <a:rPr kumimoji="1" lang="ja-JP" altLang="en-US" sz="1400" dirty="0" smtClean="0">
                <a:latin typeface="+mn-ea"/>
              </a:rPr>
              <a:t>の低下</a:t>
            </a:r>
            <a:endParaRPr kumimoji="1" lang="ja-JP" altLang="en-US" sz="1400" dirty="0">
              <a:latin typeface="+mn-ea"/>
            </a:endParaRPr>
          </a:p>
        </p:txBody>
      </p:sp>
      <p:cxnSp>
        <p:nvCxnSpPr>
          <p:cNvPr id="59" name="直線矢印コネクタ 58"/>
          <p:cNvCxnSpPr/>
          <p:nvPr/>
        </p:nvCxnSpPr>
        <p:spPr>
          <a:xfrm flipV="1">
            <a:off x="6012160" y="5075892"/>
            <a:ext cx="0" cy="28803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0" name="直線矢印コネクタ 59"/>
          <p:cNvCxnSpPr/>
          <p:nvPr/>
        </p:nvCxnSpPr>
        <p:spPr>
          <a:xfrm flipV="1">
            <a:off x="7668344" y="5075892"/>
            <a:ext cx="0" cy="28803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1" name="テキスト ボックス 60"/>
          <p:cNvSpPr txBox="1"/>
          <p:nvPr/>
        </p:nvSpPr>
        <p:spPr>
          <a:xfrm>
            <a:off x="971600" y="5723964"/>
            <a:ext cx="2304256" cy="738664"/>
          </a:xfrm>
          <a:prstGeom prst="rect">
            <a:avLst/>
          </a:prstGeom>
          <a:noFill/>
        </p:spPr>
        <p:txBody>
          <a:bodyPr wrap="square" rtlCol="0">
            <a:spAutoFit/>
          </a:bodyPr>
          <a:lstStyle/>
          <a:p>
            <a:r>
              <a:rPr kumimoji="1" lang="ja-JP" altLang="en-US" sz="1400" dirty="0" smtClean="0"/>
              <a:t>・食塩摂取量の減少</a:t>
            </a:r>
            <a:endParaRPr kumimoji="1" lang="en-US" altLang="ja-JP" sz="1400" dirty="0" smtClean="0"/>
          </a:p>
          <a:p>
            <a:r>
              <a:rPr lang="ja-JP" altLang="en-US" sz="1400" dirty="0" smtClean="0"/>
              <a:t>・野菜・果物摂取量の増加</a:t>
            </a:r>
            <a:endParaRPr lang="en-US" altLang="ja-JP" sz="1400" dirty="0" smtClean="0"/>
          </a:p>
          <a:p>
            <a:r>
              <a:rPr kumimoji="1" lang="ja-JP" altLang="en-US" sz="1400" dirty="0" smtClean="0"/>
              <a:t>・肥満者の減少</a:t>
            </a:r>
            <a:endParaRPr kumimoji="1" lang="ja-JP" altLang="en-US" sz="1400" dirty="0"/>
          </a:p>
        </p:txBody>
      </p:sp>
      <p:sp>
        <p:nvSpPr>
          <p:cNvPr id="62" name="テキスト ボックス 61"/>
          <p:cNvSpPr txBox="1"/>
          <p:nvPr/>
        </p:nvSpPr>
        <p:spPr>
          <a:xfrm>
            <a:off x="3275856" y="5363924"/>
            <a:ext cx="1728192" cy="646331"/>
          </a:xfrm>
          <a:prstGeom prst="rect">
            <a:avLst/>
          </a:prstGeom>
          <a:noFill/>
        </p:spPr>
        <p:txBody>
          <a:bodyPr wrap="square" rtlCol="0">
            <a:spAutoFit/>
          </a:bodyPr>
          <a:lstStyle/>
          <a:p>
            <a:r>
              <a:rPr lang="ja-JP" altLang="en-US" dirty="0">
                <a:latin typeface="+mn-ea"/>
              </a:rPr>
              <a:t>身体活動・運動</a:t>
            </a:r>
            <a:endParaRPr lang="en-US" altLang="ja-JP" dirty="0" smtClean="0">
              <a:latin typeface="+mn-ea"/>
            </a:endParaRPr>
          </a:p>
          <a:p>
            <a:endParaRPr kumimoji="1" lang="ja-JP" altLang="en-US" dirty="0"/>
          </a:p>
        </p:txBody>
      </p:sp>
      <p:sp>
        <p:nvSpPr>
          <p:cNvPr id="63" name="テキスト ボックス 62"/>
          <p:cNvSpPr txBox="1"/>
          <p:nvPr/>
        </p:nvSpPr>
        <p:spPr>
          <a:xfrm>
            <a:off x="5436096" y="5363924"/>
            <a:ext cx="1224136" cy="369332"/>
          </a:xfrm>
          <a:prstGeom prst="rect">
            <a:avLst/>
          </a:prstGeom>
          <a:noFill/>
        </p:spPr>
        <p:txBody>
          <a:bodyPr wrap="square" rtlCol="0">
            <a:spAutoFit/>
          </a:bodyPr>
          <a:lstStyle/>
          <a:p>
            <a:r>
              <a:rPr lang="ja-JP" altLang="en-US" dirty="0">
                <a:latin typeface="+mn-ea"/>
              </a:rPr>
              <a:t>飲　　</a:t>
            </a:r>
            <a:r>
              <a:rPr lang="ja-JP" altLang="en-US" dirty="0" smtClean="0">
                <a:latin typeface="+mn-ea"/>
              </a:rPr>
              <a:t>酒</a:t>
            </a:r>
            <a:endParaRPr kumimoji="1" lang="ja-JP" altLang="en-US" dirty="0"/>
          </a:p>
        </p:txBody>
      </p:sp>
      <p:sp>
        <p:nvSpPr>
          <p:cNvPr id="52" name="ホームベース 51"/>
          <p:cNvSpPr/>
          <p:nvPr/>
        </p:nvSpPr>
        <p:spPr>
          <a:xfrm>
            <a:off x="179512" y="188640"/>
            <a:ext cx="2232248" cy="432048"/>
          </a:xfrm>
          <a:prstGeom prst="homePlat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ja-JP" altLang="en-US" sz="2000" b="1" dirty="0"/>
              <a:t>循環器疾患</a:t>
            </a:r>
            <a:endParaRPr kumimoji="1" lang="ja-JP" altLang="en-US" sz="2000" b="1"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607866290"/>
              </p:ext>
            </p:extLst>
          </p:nvPr>
        </p:nvGraphicFramePr>
        <p:xfrm>
          <a:off x="516760" y="1484783"/>
          <a:ext cx="8159696" cy="1656185"/>
        </p:xfrm>
        <a:graphic>
          <a:graphicData uri="http://schemas.openxmlformats.org/drawingml/2006/table">
            <a:tbl>
              <a:tblPr/>
              <a:tblGrid>
                <a:gridCol w="1961147"/>
                <a:gridCol w="1961147"/>
                <a:gridCol w="1961147"/>
                <a:gridCol w="2276255"/>
              </a:tblGrid>
              <a:tr h="315320">
                <a:tc>
                  <a:txBody>
                    <a:bodyPr/>
                    <a:lstStyle/>
                    <a:p>
                      <a:pPr algn="ctr">
                        <a:spcAft>
                          <a:spcPts val="0"/>
                        </a:spcAft>
                      </a:pPr>
                      <a:endParaRPr lang="ja-JP" sz="1800" kern="100" dirty="0">
                        <a:latin typeface="+mn-ea"/>
                        <a:ea typeface="+mn-ea"/>
                        <a:cs typeface="Times New Roman"/>
                      </a:endParaRPr>
                    </a:p>
                  </a:txBody>
                  <a:tcPr marL="63315" marR="63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kumimoji="1" lang="ja-JP" altLang="en-US" sz="1800" kern="1200" baseline="0" dirty="0" smtClean="0">
                          <a:solidFill>
                            <a:schemeClr val="tx1"/>
                          </a:solidFill>
                          <a:latin typeface="+mn-ea"/>
                          <a:ea typeface="+mn-ea"/>
                          <a:cs typeface="+mn-cs"/>
                        </a:rPr>
                        <a:t>対象者数</a:t>
                      </a:r>
                      <a:endParaRPr lang="ja-JP" sz="1800" kern="100" dirty="0">
                        <a:latin typeface="+mn-ea"/>
                        <a:ea typeface="+mn-ea"/>
                        <a:cs typeface="Times New Roman"/>
                      </a:endParaRPr>
                    </a:p>
                  </a:txBody>
                  <a:tcPr marL="63315" marR="63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kumimoji="1" lang="ja-JP" altLang="en-US" sz="1800" kern="1200" baseline="0" dirty="0" smtClean="0">
                          <a:solidFill>
                            <a:schemeClr val="tx1"/>
                          </a:solidFill>
                          <a:latin typeface="+mn-ea"/>
                          <a:ea typeface="+mn-ea"/>
                          <a:cs typeface="+mn-cs"/>
                        </a:rPr>
                        <a:t>受診者数 </a:t>
                      </a:r>
                      <a:endParaRPr lang="ja-JP" sz="1800" kern="100" dirty="0">
                        <a:latin typeface="+mn-ea"/>
                        <a:ea typeface="+mn-ea"/>
                        <a:cs typeface="Times New Roman"/>
                      </a:endParaRPr>
                    </a:p>
                  </a:txBody>
                  <a:tcPr marL="63315" marR="63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kumimoji="1" lang="ja-JP" altLang="en-US" sz="1800" kern="1200" baseline="0" dirty="0" smtClean="0">
                          <a:solidFill>
                            <a:schemeClr val="tx1"/>
                          </a:solidFill>
                          <a:latin typeface="+mn-ea"/>
                          <a:ea typeface="+mn-ea"/>
                          <a:cs typeface="+mn-cs"/>
                        </a:rPr>
                        <a:t>特定健康診査実施率 </a:t>
                      </a:r>
                      <a:endParaRPr lang="ja-JP" sz="1800" kern="100" dirty="0">
                        <a:latin typeface="+mn-ea"/>
                        <a:ea typeface="+mn-ea"/>
                        <a:cs typeface="Times New Roman"/>
                      </a:endParaRPr>
                    </a:p>
                  </a:txBody>
                  <a:tcPr marL="63315" marR="63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446955">
                <a:tc>
                  <a:txBody>
                    <a:bodyPr/>
                    <a:lstStyle/>
                    <a:p>
                      <a:pPr algn="ctr">
                        <a:spcAft>
                          <a:spcPts val="0"/>
                        </a:spcAft>
                      </a:pPr>
                      <a:r>
                        <a:rPr kumimoji="1" lang="en-US" altLang="zh-TW" sz="1800" kern="1200" baseline="0" dirty="0" smtClean="0">
                          <a:solidFill>
                            <a:schemeClr val="tx1"/>
                          </a:solidFill>
                          <a:latin typeface="ＭＳ Ｐゴシック" pitchFamily="50" charset="-128"/>
                          <a:ea typeface="ＭＳ Ｐゴシック" pitchFamily="50" charset="-128"/>
                          <a:cs typeface="+mn-cs"/>
                        </a:rPr>
                        <a:t>22</a:t>
                      </a:r>
                      <a:r>
                        <a:rPr kumimoji="1" lang="zh-TW" altLang="en-US" sz="1800" kern="1200" baseline="0" dirty="0" smtClean="0">
                          <a:solidFill>
                            <a:schemeClr val="tx1"/>
                          </a:solidFill>
                          <a:latin typeface="ＭＳ Ｐゴシック" pitchFamily="50" charset="-128"/>
                          <a:ea typeface="ＭＳ Ｐゴシック" pitchFamily="50" charset="-128"/>
                          <a:cs typeface="+mn-cs"/>
                        </a:rPr>
                        <a:t>年度確報値 </a:t>
                      </a:r>
                      <a:endParaRPr lang="ja-JP" sz="1800" kern="100" dirty="0">
                        <a:latin typeface="ＭＳ Ｐゴシック" pitchFamily="50" charset="-128"/>
                        <a:ea typeface="ＭＳ Ｐゴシック" pitchFamily="50" charset="-128"/>
                        <a:cs typeface="Times New Roman"/>
                      </a:endParaRPr>
                    </a:p>
                  </a:txBody>
                  <a:tcPr marL="63315" marR="63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kumimoji="1" lang="en-US" altLang="zh-TW" sz="1800" kern="1200" baseline="0" dirty="0" smtClean="0">
                          <a:solidFill>
                            <a:schemeClr val="tx1"/>
                          </a:solidFill>
                          <a:latin typeface="ＭＳ Ｐゴシック" pitchFamily="50" charset="-128"/>
                          <a:ea typeface="ＭＳ Ｐゴシック" pitchFamily="50" charset="-128"/>
                          <a:cs typeface="+mn-cs"/>
                        </a:rPr>
                        <a:t>52,192,070</a:t>
                      </a:r>
                      <a:endParaRPr lang="ja-JP" sz="1800" kern="100" dirty="0">
                        <a:latin typeface="ＭＳ Ｐゴシック" pitchFamily="50" charset="-128"/>
                        <a:ea typeface="ＭＳ Ｐゴシック" pitchFamily="50" charset="-128"/>
                        <a:cs typeface="Times New Roman"/>
                      </a:endParaRPr>
                    </a:p>
                  </a:txBody>
                  <a:tcPr marL="63315" marR="63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kumimoji="1" lang="en-US" altLang="zh-TW" sz="1800" kern="1200" baseline="0" dirty="0" smtClean="0">
                          <a:solidFill>
                            <a:schemeClr val="tx1"/>
                          </a:solidFill>
                          <a:latin typeface="ＭＳ Ｐゴシック" pitchFamily="50" charset="-128"/>
                          <a:ea typeface="ＭＳ Ｐゴシック" pitchFamily="50" charset="-128"/>
                          <a:cs typeface="+mn-cs"/>
                        </a:rPr>
                        <a:t>22,546,778</a:t>
                      </a:r>
                      <a:endParaRPr lang="ja-JP" sz="1800" kern="100" dirty="0">
                        <a:latin typeface="ＭＳ Ｐゴシック" pitchFamily="50" charset="-128"/>
                        <a:ea typeface="ＭＳ Ｐゴシック" pitchFamily="50" charset="-128"/>
                        <a:cs typeface="Times New Roman"/>
                      </a:endParaRPr>
                    </a:p>
                  </a:txBody>
                  <a:tcPr marL="63315" marR="63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kumimoji="1" lang="en-US" altLang="zh-TW" sz="1800" kern="1200" baseline="0" dirty="0" smtClean="0">
                          <a:solidFill>
                            <a:schemeClr val="tx1"/>
                          </a:solidFill>
                          <a:latin typeface="ＭＳ Ｐゴシック" pitchFamily="50" charset="-128"/>
                          <a:ea typeface="ＭＳ Ｐゴシック" pitchFamily="50" charset="-128"/>
                          <a:cs typeface="+mn-cs"/>
                        </a:rPr>
                        <a:t>43.2</a:t>
                      </a:r>
                      <a:r>
                        <a:rPr kumimoji="1" lang="zh-TW" altLang="en-US" sz="1800" kern="1200" baseline="0" dirty="0" smtClean="0">
                          <a:solidFill>
                            <a:schemeClr val="tx1"/>
                          </a:solidFill>
                          <a:latin typeface="ＭＳ Ｐゴシック" pitchFamily="50" charset="-128"/>
                          <a:ea typeface="ＭＳ Ｐゴシック" pitchFamily="50" charset="-128"/>
                          <a:cs typeface="+mn-cs"/>
                        </a:rPr>
                        <a:t>％</a:t>
                      </a:r>
                      <a:endParaRPr lang="ja-JP" sz="1800" kern="100" dirty="0">
                        <a:latin typeface="ＭＳ Ｐゴシック" pitchFamily="50" charset="-128"/>
                        <a:ea typeface="ＭＳ Ｐゴシック" pitchFamily="50" charset="-128"/>
                        <a:cs typeface="Times New Roman"/>
                      </a:endParaRPr>
                    </a:p>
                  </a:txBody>
                  <a:tcPr marL="63315" marR="63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6955">
                <a:tc>
                  <a:txBody>
                    <a:bodyPr/>
                    <a:lstStyle/>
                    <a:p>
                      <a:pPr algn="ctr">
                        <a:spcAft>
                          <a:spcPts val="0"/>
                        </a:spcAft>
                      </a:pPr>
                      <a:r>
                        <a:rPr kumimoji="1" lang="en-US" altLang="zh-TW" sz="1800" kern="1200" baseline="0" dirty="0" smtClean="0">
                          <a:solidFill>
                            <a:schemeClr val="tx1"/>
                          </a:solidFill>
                          <a:latin typeface="ＭＳ Ｐゴシック" pitchFamily="50" charset="-128"/>
                          <a:ea typeface="ＭＳ Ｐゴシック" pitchFamily="50" charset="-128"/>
                          <a:cs typeface="+mn-cs"/>
                        </a:rPr>
                        <a:t>21</a:t>
                      </a:r>
                      <a:r>
                        <a:rPr kumimoji="1" lang="zh-TW" altLang="en-US" sz="1800" kern="1200" baseline="0" dirty="0" smtClean="0">
                          <a:solidFill>
                            <a:schemeClr val="tx1"/>
                          </a:solidFill>
                          <a:latin typeface="ＭＳ Ｐゴシック" pitchFamily="50" charset="-128"/>
                          <a:ea typeface="ＭＳ Ｐゴシック" pitchFamily="50" charset="-128"/>
                          <a:cs typeface="+mn-cs"/>
                        </a:rPr>
                        <a:t>年度確報値 </a:t>
                      </a:r>
                      <a:endParaRPr lang="ja-JP" sz="1800" kern="100" dirty="0">
                        <a:latin typeface="ＭＳ Ｐゴシック" pitchFamily="50" charset="-128"/>
                        <a:ea typeface="ＭＳ Ｐゴシック" pitchFamily="50" charset="-128"/>
                        <a:cs typeface="Times New Roman"/>
                      </a:endParaRPr>
                    </a:p>
                  </a:txBody>
                  <a:tcPr marL="63315" marR="63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kumimoji="1" lang="en-US" altLang="zh-TW" sz="1800" kern="1200" baseline="0" dirty="0" smtClean="0">
                          <a:solidFill>
                            <a:schemeClr val="tx1"/>
                          </a:solidFill>
                          <a:latin typeface="ＭＳ Ｐゴシック" pitchFamily="50" charset="-128"/>
                          <a:ea typeface="ＭＳ Ｐゴシック" pitchFamily="50" charset="-128"/>
                          <a:cs typeface="+mn-cs"/>
                        </a:rPr>
                        <a:t>52,211,735</a:t>
                      </a:r>
                      <a:endParaRPr lang="ja-JP" sz="1800" kern="100" dirty="0">
                        <a:latin typeface="ＭＳ Ｐゴシック" pitchFamily="50" charset="-128"/>
                        <a:ea typeface="ＭＳ Ｐゴシック" pitchFamily="50" charset="-128"/>
                        <a:cs typeface="Times New Roman"/>
                      </a:endParaRPr>
                    </a:p>
                  </a:txBody>
                  <a:tcPr marL="63315" marR="63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kumimoji="1" lang="en-US" altLang="zh-TW" sz="1800" kern="1200" baseline="0" dirty="0" smtClean="0">
                          <a:solidFill>
                            <a:schemeClr val="tx1"/>
                          </a:solidFill>
                          <a:latin typeface="ＭＳ Ｐゴシック" pitchFamily="50" charset="-128"/>
                          <a:ea typeface="ＭＳ Ｐゴシック" pitchFamily="50" charset="-128"/>
                          <a:cs typeface="+mn-cs"/>
                        </a:rPr>
                        <a:t>21,588,883</a:t>
                      </a:r>
                      <a:endParaRPr lang="ja-JP" sz="1800" kern="100" dirty="0">
                        <a:latin typeface="ＭＳ Ｐゴシック" pitchFamily="50" charset="-128"/>
                        <a:ea typeface="ＭＳ Ｐゴシック" pitchFamily="50" charset="-128"/>
                        <a:cs typeface="Times New Roman"/>
                      </a:endParaRPr>
                    </a:p>
                  </a:txBody>
                  <a:tcPr marL="63315" marR="63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kumimoji="1" lang="en-US" altLang="zh-TW" sz="1800" kern="1200" baseline="0" dirty="0" smtClean="0">
                          <a:solidFill>
                            <a:schemeClr val="tx1"/>
                          </a:solidFill>
                          <a:latin typeface="ＭＳ Ｐゴシック" pitchFamily="50" charset="-128"/>
                          <a:ea typeface="ＭＳ Ｐゴシック" pitchFamily="50" charset="-128"/>
                          <a:cs typeface="+mn-cs"/>
                        </a:rPr>
                        <a:t>41.3</a:t>
                      </a:r>
                      <a:r>
                        <a:rPr kumimoji="1" lang="ja-JP" altLang="en-US" sz="1800" kern="1200" baseline="0" dirty="0" smtClean="0">
                          <a:solidFill>
                            <a:schemeClr val="tx1"/>
                          </a:solidFill>
                          <a:latin typeface="ＭＳ Ｐゴシック" pitchFamily="50" charset="-128"/>
                          <a:ea typeface="ＭＳ Ｐゴシック" pitchFamily="50" charset="-128"/>
                          <a:cs typeface="+mn-cs"/>
                        </a:rPr>
                        <a:t>％</a:t>
                      </a:r>
                      <a:endParaRPr lang="ja-JP" sz="1800" kern="100" dirty="0">
                        <a:latin typeface="ＭＳ Ｐゴシック" pitchFamily="50" charset="-128"/>
                        <a:ea typeface="ＭＳ Ｐゴシック" pitchFamily="50" charset="-128"/>
                        <a:cs typeface="Times New Roman"/>
                      </a:endParaRPr>
                    </a:p>
                  </a:txBody>
                  <a:tcPr marL="63315" marR="63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6955">
                <a:tc>
                  <a:txBody>
                    <a:bodyPr/>
                    <a:lstStyle/>
                    <a:p>
                      <a:pPr algn="ctr">
                        <a:spcAft>
                          <a:spcPts val="0"/>
                        </a:spcAft>
                      </a:pPr>
                      <a:r>
                        <a:rPr kumimoji="1" lang="en-US" altLang="zh-TW" sz="1800" kern="1200" baseline="0" dirty="0" smtClean="0">
                          <a:solidFill>
                            <a:schemeClr val="tx1"/>
                          </a:solidFill>
                          <a:latin typeface="ＭＳ Ｐゴシック" pitchFamily="50" charset="-128"/>
                          <a:ea typeface="ＭＳ Ｐゴシック" pitchFamily="50" charset="-128"/>
                          <a:cs typeface="+mn-cs"/>
                        </a:rPr>
                        <a:t>20</a:t>
                      </a:r>
                      <a:r>
                        <a:rPr kumimoji="1" lang="zh-TW" altLang="en-US" sz="1800" kern="1200" baseline="0" dirty="0" smtClean="0">
                          <a:solidFill>
                            <a:schemeClr val="tx1"/>
                          </a:solidFill>
                          <a:latin typeface="ＭＳ Ｐゴシック" pitchFamily="50" charset="-128"/>
                          <a:ea typeface="ＭＳ Ｐゴシック" pitchFamily="50" charset="-128"/>
                          <a:cs typeface="+mn-cs"/>
                        </a:rPr>
                        <a:t>年度確報値 </a:t>
                      </a:r>
                      <a:endParaRPr lang="ja-JP" sz="1800" kern="100" dirty="0">
                        <a:latin typeface="ＭＳ Ｐゴシック" pitchFamily="50" charset="-128"/>
                        <a:ea typeface="ＭＳ Ｐゴシック" pitchFamily="50" charset="-128"/>
                        <a:cs typeface="Times New Roman"/>
                      </a:endParaRPr>
                    </a:p>
                  </a:txBody>
                  <a:tcPr marL="63315" marR="63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kumimoji="1" lang="en-US" altLang="zh-TW" sz="1800" kern="1200" baseline="0" dirty="0" smtClean="0">
                          <a:solidFill>
                            <a:schemeClr val="tx1"/>
                          </a:solidFill>
                          <a:latin typeface="ＭＳ Ｐゴシック" pitchFamily="50" charset="-128"/>
                          <a:ea typeface="ＭＳ Ｐゴシック" pitchFamily="50" charset="-128"/>
                          <a:cs typeface="+mn-cs"/>
                        </a:rPr>
                        <a:t>51,919,920</a:t>
                      </a:r>
                      <a:endParaRPr lang="ja-JP" sz="1800" kern="100" dirty="0">
                        <a:latin typeface="ＭＳ Ｐゴシック" pitchFamily="50" charset="-128"/>
                        <a:ea typeface="ＭＳ Ｐゴシック" pitchFamily="50" charset="-128"/>
                        <a:cs typeface="Times New Roman"/>
                      </a:endParaRPr>
                    </a:p>
                  </a:txBody>
                  <a:tcPr marL="63315" marR="63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kumimoji="1" lang="en-US" altLang="zh-TW" sz="1800" kern="1200" baseline="0" dirty="0" smtClean="0">
                          <a:solidFill>
                            <a:schemeClr val="tx1"/>
                          </a:solidFill>
                          <a:latin typeface="ＭＳ Ｐゴシック" pitchFamily="50" charset="-128"/>
                          <a:ea typeface="ＭＳ Ｐゴシック" pitchFamily="50" charset="-128"/>
                          <a:cs typeface="+mn-cs"/>
                        </a:rPr>
                        <a:t>20,192,502</a:t>
                      </a:r>
                      <a:endParaRPr lang="ja-JP" sz="1800" kern="100" dirty="0">
                        <a:latin typeface="ＭＳ Ｐゴシック" pitchFamily="50" charset="-128"/>
                        <a:ea typeface="ＭＳ Ｐゴシック" pitchFamily="50" charset="-128"/>
                        <a:cs typeface="Times New Roman"/>
                      </a:endParaRPr>
                    </a:p>
                  </a:txBody>
                  <a:tcPr marL="63315" marR="63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kumimoji="1" lang="en-US" altLang="zh-TW" sz="1800" kern="1200" baseline="0" dirty="0" smtClean="0">
                          <a:solidFill>
                            <a:schemeClr val="tx1"/>
                          </a:solidFill>
                          <a:latin typeface="ＭＳ Ｐゴシック" pitchFamily="50" charset="-128"/>
                          <a:ea typeface="ＭＳ Ｐゴシック" pitchFamily="50" charset="-128"/>
                          <a:cs typeface="+mn-cs"/>
                        </a:rPr>
                        <a:t>38.9</a:t>
                      </a:r>
                      <a:r>
                        <a:rPr kumimoji="1" lang="ja-JP" altLang="en-US" sz="1800" kern="1200" baseline="0" dirty="0" smtClean="0">
                          <a:solidFill>
                            <a:schemeClr val="tx1"/>
                          </a:solidFill>
                          <a:latin typeface="ＭＳ Ｐゴシック" pitchFamily="50" charset="-128"/>
                          <a:ea typeface="ＭＳ Ｐゴシック" pitchFamily="50" charset="-128"/>
                          <a:cs typeface="+mn-cs"/>
                        </a:rPr>
                        <a:t>％</a:t>
                      </a:r>
                      <a:endParaRPr lang="ja-JP" sz="1800" kern="100" dirty="0">
                        <a:latin typeface="ＭＳ Ｐゴシック" pitchFamily="50" charset="-128"/>
                        <a:ea typeface="ＭＳ Ｐゴシック" pitchFamily="50" charset="-128"/>
                        <a:cs typeface="Times New Roman"/>
                      </a:endParaRPr>
                    </a:p>
                  </a:txBody>
                  <a:tcPr marL="63315" marR="63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正方形/長方形 7"/>
          <p:cNvSpPr/>
          <p:nvPr/>
        </p:nvSpPr>
        <p:spPr>
          <a:xfrm>
            <a:off x="516745" y="1124743"/>
            <a:ext cx="7977549" cy="369332"/>
          </a:xfrm>
          <a:prstGeom prst="rect">
            <a:avLst/>
          </a:prstGeom>
        </p:spPr>
        <p:txBody>
          <a:bodyPr wrap="square">
            <a:spAutoFit/>
          </a:bodyPr>
          <a:lstStyle/>
          <a:p>
            <a:r>
              <a:rPr lang="ja-JP" altLang="en-US" sz="1800" dirty="0" smtClean="0"/>
              <a:t>●</a:t>
            </a:r>
            <a:r>
              <a:rPr lang="ja-JP" altLang="en-US" sz="1800" b="1" dirty="0" smtClean="0"/>
              <a:t>特定健康診査の実施率</a:t>
            </a:r>
            <a:endParaRPr lang="ja-JP" altLang="en-US" sz="1800" b="1" dirty="0"/>
          </a:p>
        </p:txBody>
      </p:sp>
      <p:graphicFrame>
        <p:nvGraphicFramePr>
          <p:cNvPr id="9" name="表 8"/>
          <p:cNvGraphicFramePr>
            <a:graphicFrameLocks noGrp="1"/>
          </p:cNvGraphicFramePr>
          <p:nvPr>
            <p:extLst>
              <p:ext uri="{D42A27DB-BD31-4B8C-83A1-F6EECF244321}">
                <p14:modId xmlns:p14="http://schemas.microsoft.com/office/powerpoint/2010/main" val="212973994"/>
              </p:ext>
            </p:extLst>
          </p:nvPr>
        </p:nvGraphicFramePr>
        <p:xfrm>
          <a:off x="516834" y="3726326"/>
          <a:ext cx="8231630" cy="2655002"/>
        </p:xfrm>
        <a:graphic>
          <a:graphicData uri="http://schemas.openxmlformats.org/drawingml/2006/table">
            <a:tbl>
              <a:tblPr/>
              <a:tblGrid>
                <a:gridCol w="1966934"/>
                <a:gridCol w="1872208"/>
                <a:gridCol w="2170499"/>
                <a:gridCol w="2221989"/>
              </a:tblGrid>
              <a:tr h="379286">
                <a:tc>
                  <a:txBody>
                    <a:bodyPr/>
                    <a:lstStyle/>
                    <a:p>
                      <a:pPr algn="ctr">
                        <a:spcAft>
                          <a:spcPts val="0"/>
                        </a:spcAft>
                      </a:pPr>
                      <a:endParaRPr kumimoji="1" lang="en-US" sz="1800" kern="100" dirty="0">
                        <a:solidFill>
                          <a:schemeClr val="tx1"/>
                        </a:solidFill>
                        <a:latin typeface="+mn-ea"/>
                        <a:ea typeface="+mn-ea"/>
                        <a:cs typeface="Times New Roman"/>
                      </a:endParaRPr>
                    </a:p>
                  </a:txBody>
                  <a:tcPr marL="63315" marR="63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kumimoji="1" lang="ja-JP" altLang="en-US" sz="1800" kern="100" dirty="0" smtClean="0">
                          <a:solidFill>
                            <a:schemeClr val="tx1"/>
                          </a:solidFill>
                          <a:latin typeface="+mn-ea"/>
                          <a:ea typeface="+mn-ea"/>
                          <a:cs typeface="Times New Roman"/>
                        </a:rPr>
                        <a:t>特定保健指導</a:t>
                      </a:r>
                      <a:endParaRPr kumimoji="1" lang="en-US" sz="1800" kern="100" dirty="0">
                        <a:solidFill>
                          <a:schemeClr val="tx1"/>
                        </a:solidFill>
                        <a:latin typeface="+mn-ea"/>
                        <a:ea typeface="+mn-ea"/>
                        <a:cs typeface="Times New Roman"/>
                      </a:endParaRPr>
                    </a:p>
                  </a:txBody>
                  <a:tcPr marL="63315" marR="63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ja-JP" sz="1800" kern="100" dirty="0">
                          <a:latin typeface="+mn-ea"/>
                          <a:ea typeface="+mn-ea"/>
                          <a:cs typeface="Times New Roman"/>
                        </a:rPr>
                        <a:t>人数</a:t>
                      </a:r>
                      <a:endParaRPr lang="ja-JP" sz="2400" kern="100" dirty="0">
                        <a:latin typeface="+mn-ea"/>
                        <a:ea typeface="+mn-ea"/>
                        <a:cs typeface="Times New Roman"/>
                      </a:endParaRPr>
                    </a:p>
                  </a:txBody>
                  <a:tcPr marL="63315" marR="63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ja-JP" altLang="en-US" sz="1800" kern="100" dirty="0" smtClean="0">
                          <a:latin typeface="+mn-ea"/>
                          <a:ea typeface="+mn-ea"/>
                          <a:cs typeface="Times New Roman"/>
                        </a:rPr>
                        <a:t>対象者</a:t>
                      </a:r>
                      <a:r>
                        <a:rPr lang="ja-JP" sz="1800" kern="100" dirty="0" smtClean="0">
                          <a:latin typeface="+mn-ea"/>
                          <a:ea typeface="+mn-ea"/>
                          <a:cs typeface="Times New Roman"/>
                        </a:rPr>
                        <a:t>割合</a:t>
                      </a:r>
                      <a:r>
                        <a:rPr lang="ja-JP" sz="1800" kern="100" dirty="0">
                          <a:latin typeface="+mn-ea"/>
                          <a:ea typeface="+mn-ea"/>
                          <a:cs typeface="Times New Roman"/>
                        </a:rPr>
                        <a:t>・実施率</a:t>
                      </a:r>
                      <a:endParaRPr lang="ja-JP" sz="2400" kern="100" dirty="0">
                        <a:latin typeface="+mn-ea"/>
                        <a:ea typeface="+mn-ea"/>
                        <a:cs typeface="Times New Roman"/>
                      </a:endParaRPr>
                    </a:p>
                  </a:txBody>
                  <a:tcPr marL="63315" marR="63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379286">
                <a:tc rowSpan="2">
                  <a:txBody>
                    <a:bodyPr/>
                    <a:lstStyle/>
                    <a:p>
                      <a:pPr algn="ctr"/>
                      <a:r>
                        <a:rPr kumimoji="1" lang="en-US" altLang="ja-JP" sz="1800" kern="1200" baseline="0" dirty="0" smtClean="0">
                          <a:solidFill>
                            <a:schemeClr val="tx1"/>
                          </a:solidFill>
                          <a:latin typeface="+mn-ea"/>
                          <a:ea typeface="+mn-ea"/>
                          <a:cs typeface="+mn-cs"/>
                        </a:rPr>
                        <a:t>22</a:t>
                      </a:r>
                      <a:r>
                        <a:rPr kumimoji="1" lang="ja-JP" altLang="en-US" sz="1800" kern="1200" baseline="0" dirty="0" smtClean="0">
                          <a:solidFill>
                            <a:schemeClr val="tx1"/>
                          </a:solidFill>
                          <a:latin typeface="+mn-ea"/>
                          <a:ea typeface="+mn-ea"/>
                          <a:cs typeface="+mn-cs"/>
                        </a:rPr>
                        <a:t>年度確報値 </a:t>
                      </a:r>
                      <a:endParaRPr lang="ja-JP" sz="1800" kern="100" dirty="0">
                        <a:latin typeface="+mn-ea"/>
                        <a:ea typeface="+mn-ea"/>
                        <a:cs typeface="Times New Roman"/>
                      </a:endParaRPr>
                    </a:p>
                  </a:txBody>
                  <a:tcPr marL="63315" marR="63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ja-JP" sz="1800" kern="100" dirty="0" smtClean="0">
                          <a:latin typeface="+mn-ea"/>
                          <a:ea typeface="+mn-ea"/>
                          <a:cs typeface="Times New Roman"/>
                        </a:rPr>
                        <a:t>対象者</a:t>
                      </a:r>
                      <a:endParaRPr lang="ja-JP" sz="1800" kern="100" dirty="0">
                        <a:latin typeface="+mn-ea"/>
                        <a:ea typeface="+mn-ea"/>
                        <a:cs typeface="Times New Roman"/>
                      </a:endParaRPr>
                    </a:p>
                  </a:txBody>
                  <a:tcPr marL="63315" marR="63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accent1">
                        <a:lumMod val="20000"/>
                        <a:lumOff val="80000"/>
                      </a:schemeClr>
                    </a:solidFill>
                  </a:tcPr>
                </a:tc>
                <a:tc>
                  <a:txBody>
                    <a:bodyPr/>
                    <a:lstStyle/>
                    <a:p>
                      <a:pPr algn="ctr">
                        <a:spcAft>
                          <a:spcPts val="0"/>
                        </a:spcAft>
                      </a:pPr>
                      <a:r>
                        <a:rPr kumimoji="1" lang="en-US" altLang="ja-JP" sz="1800" kern="1200" baseline="0" dirty="0" smtClean="0">
                          <a:solidFill>
                            <a:schemeClr val="tx1"/>
                          </a:solidFill>
                          <a:latin typeface="+mn-ea"/>
                          <a:ea typeface="+mn-ea"/>
                          <a:cs typeface="+mn-cs"/>
                        </a:rPr>
                        <a:t>4,125,690</a:t>
                      </a:r>
                      <a:endParaRPr lang="ja-JP" sz="1800" kern="100" dirty="0">
                        <a:latin typeface="+mn-ea"/>
                        <a:ea typeface="+mn-ea"/>
                        <a:cs typeface="Times New Roman"/>
                      </a:endParaRPr>
                    </a:p>
                  </a:txBody>
                  <a:tcPr marL="63315" marR="63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a:spcAft>
                          <a:spcPts val="0"/>
                        </a:spcAft>
                      </a:pPr>
                      <a:r>
                        <a:rPr kumimoji="1" lang="en-US" altLang="ja-JP" sz="1800" kern="1200" baseline="0" dirty="0" smtClean="0">
                          <a:solidFill>
                            <a:schemeClr val="tx1"/>
                          </a:solidFill>
                          <a:latin typeface="+mn-ea"/>
                          <a:ea typeface="+mn-ea"/>
                          <a:cs typeface="+mn-cs"/>
                        </a:rPr>
                        <a:t>18.3</a:t>
                      </a:r>
                      <a:r>
                        <a:rPr kumimoji="1" lang="ja-JP" altLang="en-US" sz="1800" kern="1200" baseline="0" dirty="0" smtClean="0">
                          <a:solidFill>
                            <a:schemeClr val="tx1"/>
                          </a:solidFill>
                          <a:latin typeface="+mn-ea"/>
                          <a:ea typeface="+mn-ea"/>
                          <a:cs typeface="+mn-cs"/>
                        </a:rPr>
                        <a:t>％</a:t>
                      </a:r>
                      <a:endParaRPr lang="ja-JP" sz="1800" kern="100" dirty="0">
                        <a:latin typeface="+mn-ea"/>
                        <a:ea typeface="+mn-ea"/>
                        <a:cs typeface="Times New Roman"/>
                      </a:endParaRPr>
                    </a:p>
                  </a:txBody>
                  <a:tcPr marL="63315" marR="63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tcPr>
                </a:tc>
              </a:tr>
              <a:tr h="379286">
                <a:tc vMerge="1">
                  <a:txBody>
                    <a:bodyPr/>
                    <a:lstStyle/>
                    <a:p>
                      <a:pPr algn="ctr">
                        <a:spcAft>
                          <a:spcPts val="0"/>
                        </a:spcAft>
                      </a:pPr>
                      <a:endParaRPr lang="ja-JP" sz="1800" kern="100" dirty="0">
                        <a:latin typeface="+mn-ea"/>
                        <a:ea typeface="+mn-ea"/>
                        <a:cs typeface="Times New Roman"/>
                      </a:endParaRPr>
                    </a:p>
                  </a:txBody>
                  <a:tcPr marL="63315" marR="63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spcAft>
                          <a:spcPts val="0"/>
                        </a:spcAft>
                      </a:pPr>
                      <a:r>
                        <a:rPr lang="ja-JP" sz="1800" kern="100" dirty="0" smtClean="0">
                          <a:latin typeface="+mn-ea"/>
                          <a:ea typeface="+mn-ea"/>
                          <a:cs typeface="Times New Roman"/>
                        </a:rPr>
                        <a:t>終了者</a:t>
                      </a:r>
                      <a:endParaRPr lang="ja-JP" sz="1800" kern="100" dirty="0">
                        <a:latin typeface="+mn-ea"/>
                        <a:ea typeface="+mn-ea"/>
                        <a:cs typeface="Times New Roman"/>
                      </a:endParaRPr>
                    </a:p>
                  </a:txBody>
                  <a:tcPr marL="63315" marR="63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kumimoji="1" lang="en-US" altLang="ja-JP" sz="1800" kern="1200" baseline="0" dirty="0" smtClean="0">
                          <a:solidFill>
                            <a:schemeClr val="tx1"/>
                          </a:solidFill>
                          <a:latin typeface="+mn-ea"/>
                          <a:ea typeface="+mn-ea"/>
                          <a:cs typeface="+mn-cs"/>
                        </a:rPr>
                        <a:t>540,942</a:t>
                      </a:r>
                      <a:endParaRPr lang="ja-JP" sz="1800" kern="100" dirty="0">
                        <a:latin typeface="+mn-ea"/>
                        <a:ea typeface="+mn-ea"/>
                        <a:cs typeface="Times New Roman"/>
                      </a:endParaRPr>
                    </a:p>
                  </a:txBody>
                  <a:tcPr marL="63315" marR="63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kumimoji="1" lang="en-US" altLang="ja-JP" sz="1800" kern="1200" baseline="0" dirty="0" smtClean="0">
                          <a:solidFill>
                            <a:schemeClr val="tx1"/>
                          </a:solidFill>
                          <a:latin typeface="+mn-ea"/>
                          <a:ea typeface="+mn-ea"/>
                          <a:cs typeface="+mn-cs"/>
                        </a:rPr>
                        <a:t>13.1</a:t>
                      </a:r>
                      <a:r>
                        <a:rPr kumimoji="1" lang="ja-JP" altLang="en-US" sz="1800" kern="1200" baseline="0" dirty="0" smtClean="0">
                          <a:solidFill>
                            <a:schemeClr val="tx1"/>
                          </a:solidFill>
                          <a:latin typeface="+mn-ea"/>
                          <a:ea typeface="+mn-ea"/>
                          <a:cs typeface="+mn-cs"/>
                        </a:rPr>
                        <a:t>％</a:t>
                      </a:r>
                      <a:endParaRPr lang="ja-JP" sz="1800" kern="100" dirty="0">
                        <a:latin typeface="+mn-ea"/>
                        <a:ea typeface="+mn-ea"/>
                        <a:cs typeface="Times New Roman"/>
                      </a:endParaRPr>
                    </a:p>
                  </a:txBody>
                  <a:tcPr marL="63315" marR="63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rgbClr val="000000"/>
                      </a:solidFill>
                      <a:prstDash val="solid"/>
                      <a:round/>
                      <a:headEnd type="none" w="med" len="med"/>
                      <a:tailEnd type="none" w="med" len="med"/>
                    </a:lnB>
                  </a:tcPr>
                </a:tc>
              </a:tr>
              <a:tr h="379286">
                <a:tc rowSpan="2">
                  <a:txBody>
                    <a:bodyPr/>
                    <a:lstStyle/>
                    <a:p>
                      <a:pPr algn="ctr"/>
                      <a:r>
                        <a:rPr kumimoji="1" lang="en-US" altLang="ja-JP" sz="1800" kern="1200" baseline="0" dirty="0" smtClean="0">
                          <a:solidFill>
                            <a:schemeClr val="tx1"/>
                          </a:solidFill>
                          <a:latin typeface="+mn-ea"/>
                          <a:ea typeface="+mn-ea"/>
                          <a:cs typeface="+mn-cs"/>
                        </a:rPr>
                        <a:t>21</a:t>
                      </a:r>
                      <a:r>
                        <a:rPr kumimoji="1" lang="ja-JP" altLang="en-US" sz="1800" kern="1200" baseline="0" dirty="0" smtClean="0">
                          <a:solidFill>
                            <a:schemeClr val="tx1"/>
                          </a:solidFill>
                          <a:latin typeface="+mn-ea"/>
                          <a:ea typeface="+mn-ea"/>
                          <a:cs typeface="+mn-cs"/>
                        </a:rPr>
                        <a:t>年度確報値 </a:t>
                      </a:r>
                      <a:endParaRPr lang="ja-JP" sz="1800" kern="100" dirty="0">
                        <a:latin typeface="+mn-ea"/>
                        <a:ea typeface="+mn-ea"/>
                        <a:cs typeface="Times New Roman"/>
                      </a:endParaRPr>
                    </a:p>
                  </a:txBody>
                  <a:tcPr marL="63315" marR="63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ja-JP" sz="1800" kern="100" dirty="0" smtClean="0">
                          <a:latin typeface="+mn-ea"/>
                          <a:ea typeface="+mn-ea"/>
                          <a:cs typeface="Times New Roman"/>
                        </a:rPr>
                        <a:t>対象者</a:t>
                      </a:r>
                      <a:endParaRPr lang="ja-JP" sz="1800" kern="100" dirty="0">
                        <a:latin typeface="+mn-ea"/>
                        <a:ea typeface="+mn-ea"/>
                        <a:cs typeface="Times New Roman"/>
                      </a:endParaRPr>
                    </a:p>
                  </a:txBody>
                  <a:tcPr marL="63315" marR="63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accent1">
                        <a:lumMod val="20000"/>
                        <a:lumOff val="80000"/>
                      </a:schemeClr>
                    </a:solidFill>
                  </a:tcPr>
                </a:tc>
                <a:tc>
                  <a:txBody>
                    <a:bodyPr/>
                    <a:lstStyle/>
                    <a:p>
                      <a:pPr algn="ctr">
                        <a:spcAft>
                          <a:spcPts val="0"/>
                        </a:spcAft>
                      </a:pPr>
                      <a:r>
                        <a:rPr kumimoji="1" lang="en-US" altLang="ja-JP" sz="1800" kern="1200" baseline="0" dirty="0" smtClean="0">
                          <a:solidFill>
                            <a:schemeClr val="tx1"/>
                          </a:solidFill>
                          <a:latin typeface="+mn-ea"/>
                          <a:ea typeface="+mn-ea"/>
                          <a:cs typeface="+mn-cs"/>
                        </a:rPr>
                        <a:t>4,086,952</a:t>
                      </a:r>
                      <a:endParaRPr lang="ja-JP" sz="1800" kern="100" dirty="0">
                        <a:latin typeface="+mn-ea"/>
                        <a:ea typeface="+mn-ea"/>
                        <a:cs typeface="Times New Roman"/>
                      </a:endParaRPr>
                    </a:p>
                  </a:txBody>
                  <a:tcPr marL="63315" marR="63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a:spcAft>
                          <a:spcPts val="0"/>
                        </a:spcAft>
                      </a:pPr>
                      <a:r>
                        <a:rPr kumimoji="1" lang="en-US" altLang="ja-JP" sz="1800" kern="1200" baseline="0" dirty="0" smtClean="0">
                          <a:solidFill>
                            <a:schemeClr val="tx1"/>
                          </a:solidFill>
                          <a:latin typeface="+mn-ea"/>
                          <a:ea typeface="+mn-ea"/>
                          <a:cs typeface="+mn-cs"/>
                        </a:rPr>
                        <a:t>18.9</a:t>
                      </a:r>
                      <a:r>
                        <a:rPr kumimoji="1" lang="ja-JP" altLang="en-US" sz="1800" kern="1200" baseline="0" dirty="0" smtClean="0">
                          <a:solidFill>
                            <a:schemeClr val="tx1"/>
                          </a:solidFill>
                          <a:latin typeface="+mn-ea"/>
                          <a:ea typeface="+mn-ea"/>
                          <a:cs typeface="+mn-cs"/>
                        </a:rPr>
                        <a:t>％</a:t>
                      </a:r>
                      <a:endParaRPr lang="ja-JP" sz="1800" kern="100" dirty="0">
                        <a:latin typeface="+mn-ea"/>
                        <a:ea typeface="+mn-ea"/>
                        <a:cs typeface="Times New Roman"/>
                      </a:endParaRPr>
                    </a:p>
                  </a:txBody>
                  <a:tcPr marL="63315" marR="63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tcPr>
                </a:tc>
              </a:tr>
              <a:tr h="379286">
                <a:tc vMerge="1">
                  <a:txBody>
                    <a:bodyPr/>
                    <a:lstStyle/>
                    <a:p>
                      <a:pPr algn="ctr">
                        <a:spcAft>
                          <a:spcPts val="0"/>
                        </a:spcAft>
                      </a:pPr>
                      <a:endParaRPr lang="ja-JP" sz="1800" kern="100" dirty="0">
                        <a:latin typeface="+mn-ea"/>
                        <a:ea typeface="+mn-ea"/>
                        <a:cs typeface="Times New Roman"/>
                      </a:endParaRPr>
                    </a:p>
                  </a:txBody>
                  <a:tcPr marL="63315" marR="63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spcAft>
                          <a:spcPts val="0"/>
                        </a:spcAft>
                      </a:pPr>
                      <a:r>
                        <a:rPr lang="ja-JP" sz="1800" kern="100" dirty="0" smtClean="0">
                          <a:latin typeface="+mn-ea"/>
                          <a:ea typeface="+mn-ea"/>
                          <a:cs typeface="Times New Roman"/>
                        </a:rPr>
                        <a:t>終了者</a:t>
                      </a:r>
                      <a:endParaRPr lang="ja-JP" sz="1800" kern="100" dirty="0">
                        <a:latin typeface="+mn-ea"/>
                        <a:ea typeface="+mn-ea"/>
                        <a:cs typeface="Times New Roman"/>
                      </a:endParaRPr>
                    </a:p>
                  </a:txBody>
                  <a:tcPr marL="63315" marR="63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kumimoji="1" lang="en-US" altLang="ja-JP" sz="1800" kern="1200" baseline="0" dirty="0" smtClean="0">
                          <a:solidFill>
                            <a:schemeClr val="tx1"/>
                          </a:solidFill>
                          <a:latin typeface="+mn-ea"/>
                          <a:ea typeface="+mn-ea"/>
                          <a:cs typeface="+mn-cs"/>
                        </a:rPr>
                        <a:t>503,712</a:t>
                      </a:r>
                      <a:endParaRPr lang="ja-JP" sz="1800" kern="100" dirty="0">
                        <a:latin typeface="+mn-ea"/>
                        <a:ea typeface="+mn-ea"/>
                        <a:cs typeface="Times New Roman"/>
                      </a:endParaRPr>
                    </a:p>
                  </a:txBody>
                  <a:tcPr marL="63315" marR="63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kumimoji="1" lang="en-US" altLang="ja-JP" sz="1800" kern="1200" baseline="0" dirty="0" smtClean="0">
                          <a:solidFill>
                            <a:schemeClr val="tx1"/>
                          </a:solidFill>
                          <a:latin typeface="+mn-ea"/>
                          <a:ea typeface="+mn-ea"/>
                          <a:cs typeface="+mn-cs"/>
                        </a:rPr>
                        <a:t>12.3</a:t>
                      </a:r>
                      <a:r>
                        <a:rPr kumimoji="1" lang="ja-JP" altLang="en-US" sz="1800" kern="1200" baseline="0" dirty="0" smtClean="0">
                          <a:solidFill>
                            <a:schemeClr val="tx1"/>
                          </a:solidFill>
                          <a:latin typeface="+mn-ea"/>
                          <a:ea typeface="+mn-ea"/>
                          <a:cs typeface="+mn-cs"/>
                        </a:rPr>
                        <a:t>％</a:t>
                      </a:r>
                      <a:endParaRPr lang="ja-JP" sz="1800" kern="100" dirty="0">
                        <a:latin typeface="+mn-ea"/>
                        <a:ea typeface="+mn-ea"/>
                        <a:cs typeface="Times New Roman"/>
                      </a:endParaRPr>
                    </a:p>
                  </a:txBody>
                  <a:tcPr marL="63315" marR="63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rgbClr val="000000"/>
                      </a:solidFill>
                      <a:prstDash val="solid"/>
                      <a:round/>
                      <a:headEnd type="none" w="med" len="med"/>
                      <a:tailEnd type="none" w="med" len="med"/>
                    </a:lnB>
                  </a:tcPr>
                </a:tc>
              </a:tr>
              <a:tr h="379286">
                <a:tc rowSpan="2">
                  <a:txBody>
                    <a:bodyPr/>
                    <a:lstStyle/>
                    <a:p>
                      <a:pPr algn="ctr"/>
                      <a:r>
                        <a:rPr kumimoji="1" lang="en-US" altLang="ja-JP" sz="1800" kern="1200" baseline="0" dirty="0" smtClean="0">
                          <a:solidFill>
                            <a:schemeClr val="tx1"/>
                          </a:solidFill>
                          <a:latin typeface="+mn-ea"/>
                          <a:ea typeface="+mn-ea"/>
                          <a:cs typeface="+mn-cs"/>
                        </a:rPr>
                        <a:t>20</a:t>
                      </a:r>
                      <a:r>
                        <a:rPr kumimoji="1" lang="ja-JP" altLang="en-US" sz="1800" kern="1200" baseline="0" dirty="0" smtClean="0">
                          <a:solidFill>
                            <a:schemeClr val="tx1"/>
                          </a:solidFill>
                          <a:latin typeface="+mn-ea"/>
                          <a:ea typeface="+mn-ea"/>
                          <a:cs typeface="+mn-cs"/>
                        </a:rPr>
                        <a:t>年度確報値 </a:t>
                      </a:r>
                      <a:endParaRPr lang="ja-JP" sz="1800" kern="100" dirty="0">
                        <a:latin typeface="+mn-ea"/>
                        <a:ea typeface="+mn-ea"/>
                        <a:cs typeface="Times New Roman"/>
                      </a:endParaRPr>
                    </a:p>
                  </a:txBody>
                  <a:tcPr marL="63315" marR="63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ja-JP" sz="1800" kern="100" dirty="0" smtClean="0">
                          <a:latin typeface="+mn-ea"/>
                          <a:ea typeface="+mn-ea"/>
                          <a:cs typeface="Times New Roman"/>
                        </a:rPr>
                        <a:t>対象者</a:t>
                      </a:r>
                      <a:endParaRPr lang="ja-JP" sz="1800" kern="100" dirty="0">
                        <a:latin typeface="+mn-ea"/>
                        <a:ea typeface="+mn-ea"/>
                        <a:cs typeface="Times New Roman"/>
                      </a:endParaRPr>
                    </a:p>
                  </a:txBody>
                  <a:tcPr marL="63315" marR="63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accent1">
                        <a:lumMod val="20000"/>
                        <a:lumOff val="80000"/>
                      </a:schemeClr>
                    </a:solidFill>
                  </a:tcPr>
                </a:tc>
                <a:tc>
                  <a:txBody>
                    <a:bodyPr/>
                    <a:lstStyle/>
                    <a:p>
                      <a:pPr algn="ctr">
                        <a:spcAft>
                          <a:spcPts val="0"/>
                        </a:spcAft>
                      </a:pPr>
                      <a:r>
                        <a:rPr kumimoji="1" lang="en-US" altLang="ja-JP" sz="1800" kern="1200" baseline="0" dirty="0" smtClean="0">
                          <a:solidFill>
                            <a:schemeClr val="tx1"/>
                          </a:solidFill>
                          <a:latin typeface="+mn-ea"/>
                          <a:ea typeface="+mn-ea"/>
                          <a:cs typeface="+mn-cs"/>
                        </a:rPr>
                        <a:t>4,010,717 </a:t>
                      </a:r>
                      <a:endParaRPr lang="ja-JP" sz="1800" kern="100" dirty="0">
                        <a:latin typeface="+mn-ea"/>
                        <a:ea typeface="+mn-ea"/>
                        <a:cs typeface="Times New Roman"/>
                      </a:endParaRPr>
                    </a:p>
                  </a:txBody>
                  <a:tcPr marL="63315" marR="63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a:spcAft>
                          <a:spcPts val="0"/>
                        </a:spcAft>
                      </a:pPr>
                      <a:r>
                        <a:rPr kumimoji="1" lang="en-US" altLang="ja-JP" sz="1800" kern="1200" baseline="0" dirty="0" smtClean="0">
                          <a:solidFill>
                            <a:schemeClr val="tx1"/>
                          </a:solidFill>
                          <a:latin typeface="+mn-ea"/>
                          <a:ea typeface="+mn-ea"/>
                          <a:cs typeface="+mn-cs"/>
                        </a:rPr>
                        <a:t>19.9</a:t>
                      </a:r>
                      <a:r>
                        <a:rPr kumimoji="1" lang="ja-JP" altLang="en-US" sz="1800" kern="1200" baseline="0" dirty="0" smtClean="0">
                          <a:solidFill>
                            <a:schemeClr val="tx1"/>
                          </a:solidFill>
                          <a:latin typeface="+mn-ea"/>
                          <a:ea typeface="+mn-ea"/>
                          <a:cs typeface="+mn-cs"/>
                        </a:rPr>
                        <a:t>％</a:t>
                      </a:r>
                      <a:endParaRPr lang="ja-JP" sz="1800" kern="100" dirty="0">
                        <a:latin typeface="+mn-ea"/>
                        <a:ea typeface="+mn-ea"/>
                        <a:cs typeface="Times New Roman"/>
                      </a:endParaRPr>
                    </a:p>
                  </a:txBody>
                  <a:tcPr marL="63315" marR="63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ash"/>
                      <a:round/>
                      <a:headEnd type="none" w="med" len="med"/>
                      <a:tailEnd type="none" w="med" len="med"/>
                    </a:lnB>
                  </a:tcPr>
                </a:tc>
              </a:tr>
              <a:tr h="379286">
                <a:tc vMerge="1">
                  <a:txBody>
                    <a:bodyPr/>
                    <a:lstStyle/>
                    <a:p>
                      <a:pPr algn="ctr">
                        <a:spcAft>
                          <a:spcPts val="0"/>
                        </a:spcAft>
                      </a:pPr>
                      <a:endParaRPr lang="ja-JP" sz="1800" kern="100" dirty="0">
                        <a:latin typeface="+mn-ea"/>
                        <a:ea typeface="+mn-ea"/>
                        <a:cs typeface="Times New Roman"/>
                      </a:endParaRPr>
                    </a:p>
                  </a:txBody>
                  <a:tcPr marL="63315" marR="63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spcAft>
                          <a:spcPts val="0"/>
                        </a:spcAft>
                      </a:pPr>
                      <a:r>
                        <a:rPr lang="ja-JP" sz="1800" kern="100" dirty="0" smtClean="0">
                          <a:latin typeface="+mn-ea"/>
                          <a:ea typeface="+mn-ea"/>
                          <a:cs typeface="Times New Roman"/>
                        </a:rPr>
                        <a:t>終了者</a:t>
                      </a:r>
                      <a:endParaRPr lang="ja-JP" sz="1800" kern="100" dirty="0">
                        <a:latin typeface="+mn-ea"/>
                        <a:ea typeface="+mn-ea"/>
                        <a:cs typeface="Times New Roman"/>
                      </a:endParaRPr>
                    </a:p>
                  </a:txBody>
                  <a:tcPr marL="63315" marR="63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kumimoji="1" lang="en-US" altLang="ja-JP" sz="1800" kern="1200" baseline="0" dirty="0" smtClean="0">
                          <a:solidFill>
                            <a:schemeClr val="tx1"/>
                          </a:solidFill>
                          <a:latin typeface="+mn-ea"/>
                          <a:ea typeface="+mn-ea"/>
                          <a:cs typeface="+mn-cs"/>
                        </a:rPr>
                        <a:t>308,222</a:t>
                      </a:r>
                      <a:endParaRPr lang="ja-JP" sz="1800" kern="100" dirty="0">
                        <a:latin typeface="+mn-ea"/>
                        <a:ea typeface="+mn-ea"/>
                        <a:cs typeface="Times New Roman"/>
                      </a:endParaRPr>
                    </a:p>
                  </a:txBody>
                  <a:tcPr marL="63315" marR="63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kumimoji="1" lang="en-US" altLang="ja-JP" sz="1800" kern="1200" baseline="0" dirty="0" smtClean="0">
                          <a:solidFill>
                            <a:schemeClr val="tx1"/>
                          </a:solidFill>
                          <a:latin typeface="+mn-ea"/>
                          <a:ea typeface="+mn-ea"/>
                          <a:cs typeface="+mn-cs"/>
                        </a:rPr>
                        <a:t>7.7</a:t>
                      </a:r>
                      <a:r>
                        <a:rPr kumimoji="1" lang="ja-JP" altLang="en-US" sz="1800" kern="1200" baseline="0" dirty="0" smtClean="0">
                          <a:solidFill>
                            <a:schemeClr val="tx1"/>
                          </a:solidFill>
                          <a:latin typeface="+mn-ea"/>
                          <a:ea typeface="+mn-ea"/>
                          <a:cs typeface="+mn-cs"/>
                        </a:rPr>
                        <a:t>％</a:t>
                      </a:r>
                      <a:r>
                        <a:rPr kumimoji="1" lang="en-US" altLang="ja-JP" sz="1800" kern="1200" baseline="0" dirty="0" smtClean="0">
                          <a:solidFill>
                            <a:schemeClr val="tx1"/>
                          </a:solidFill>
                          <a:latin typeface="+mn-ea"/>
                          <a:ea typeface="+mn-ea"/>
                          <a:cs typeface="+mn-cs"/>
                        </a:rPr>
                        <a:t> </a:t>
                      </a:r>
                      <a:endParaRPr lang="ja-JP" sz="1800" kern="100" dirty="0">
                        <a:latin typeface="+mn-ea"/>
                        <a:ea typeface="+mn-ea"/>
                        <a:cs typeface="Times New Roman"/>
                      </a:endParaRPr>
                    </a:p>
                  </a:txBody>
                  <a:tcPr marL="63315" marR="63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正方形/長方形 9"/>
          <p:cNvSpPr/>
          <p:nvPr/>
        </p:nvSpPr>
        <p:spPr>
          <a:xfrm>
            <a:off x="516745" y="3347700"/>
            <a:ext cx="7977549" cy="369332"/>
          </a:xfrm>
          <a:prstGeom prst="rect">
            <a:avLst/>
          </a:prstGeom>
        </p:spPr>
        <p:txBody>
          <a:bodyPr wrap="square">
            <a:spAutoFit/>
          </a:bodyPr>
          <a:lstStyle/>
          <a:p>
            <a:r>
              <a:rPr lang="ja-JP" altLang="en-US" sz="1800" dirty="0" smtClean="0"/>
              <a:t>●</a:t>
            </a:r>
            <a:r>
              <a:rPr lang="ja-JP" altLang="en-US" sz="1800" b="1" dirty="0" smtClean="0"/>
              <a:t>特定保健指導の対象者の割合及び特定保健指導実施率</a:t>
            </a:r>
            <a:endParaRPr lang="ja-JP" altLang="en-US" sz="1800" b="1" dirty="0"/>
          </a:p>
        </p:txBody>
      </p:sp>
      <p:sp>
        <p:nvSpPr>
          <p:cNvPr id="13" name="正方形/長方形 12"/>
          <p:cNvSpPr/>
          <p:nvPr/>
        </p:nvSpPr>
        <p:spPr>
          <a:xfrm>
            <a:off x="0" y="764703"/>
            <a:ext cx="9144000" cy="307777"/>
          </a:xfrm>
          <a:prstGeom prst="rect">
            <a:avLst/>
          </a:prstGeom>
        </p:spPr>
        <p:txBody>
          <a:bodyPr wrap="square">
            <a:spAutoFit/>
          </a:bodyPr>
          <a:lstStyle/>
          <a:p>
            <a:pPr algn="ctr">
              <a:spcBef>
                <a:spcPts val="600"/>
              </a:spcBef>
              <a:spcAft>
                <a:spcPts val="600"/>
              </a:spcAft>
            </a:pPr>
            <a:r>
              <a:rPr lang="ja-JP" altLang="en-US" sz="1400" dirty="0" smtClean="0"/>
              <a:t>特定健診･特定保健指導の実施状況について、保険者から社会保険　診療報酬支払基金への申告値をとりまとめたもの。</a:t>
            </a:r>
            <a:endParaRPr lang="ja-JP" altLang="en-US" sz="1400" dirty="0"/>
          </a:p>
        </p:txBody>
      </p:sp>
      <p:sp>
        <p:nvSpPr>
          <p:cNvPr id="14" name="正方形/長方形 13"/>
          <p:cNvSpPr/>
          <p:nvPr/>
        </p:nvSpPr>
        <p:spPr>
          <a:xfrm>
            <a:off x="755576" y="6550223"/>
            <a:ext cx="8388424" cy="307777"/>
          </a:xfrm>
          <a:prstGeom prst="rect">
            <a:avLst/>
          </a:prstGeom>
        </p:spPr>
        <p:txBody>
          <a:bodyPr wrap="square">
            <a:spAutoFit/>
          </a:bodyPr>
          <a:lstStyle/>
          <a:p>
            <a:pPr algn="r"/>
            <a:r>
              <a:rPr lang="ja-JP" altLang="en-US" sz="1400" dirty="0" smtClean="0"/>
              <a:t>資料：厚生労働省「平成</a:t>
            </a:r>
            <a:r>
              <a:rPr lang="en-US" altLang="ja-JP" sz="1400" dirty="0" smtClean="0"/>
              <a:t>22</a:t>
            </a:r>
            <a:r>
              <a:rPr lang="ja-JP" altLang="en-US" sz="1400" dirty="0" smtClean="0"/>
              <a:t>年度特定健康診査・特定保健指導の実施状況について」</a:t>
            </a:r>
            <a:endParaRPr lang="en-US" altLang="ja-JP" sz="1400" dirty="0" smtClean="0"/>
          </a:p>
        </p:txBody>
      </p:sp>
      <p:sp>
        <p:nvSpPr>
          <p:cNvPr id="11" name="タイトル 4"/>
          <p:cNvSpPr txBox="1">
            <a:spLocks/>
          </p:cNvSpPr>
          <p:nvPr/>
        </p:nvSpPr>
        <p:spPr>
          <a:xfrm>
            <a:off x="467544" y="-27384"/>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u="sng" dirty="0" smtClean="0">
                <a:latin typeface="ＭＳ ゴシック" pitchFamily="49" charset="-128"/>
                <a:ea typeface="ＭＳ ゴシック" pitchFamily="49" charset="-128"/>
              </a:rPr>
              <a:t>特定健診・特定保健指導の実施状況</a:t>
            </a:r>
            <a:endParaRPr lang="ja-JP" altLang="en-US" sz="2800" u="sng" dirty="0">
              <a:latin typeface="ＭＳ ゴシック" pitchFamily="49" charset="-128"/>
              <a:ea typeface="ＭＳ ゴシック" pitchFamily="49" charset="-128"/>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正方形/長方形 51"/>
          <p:cNvSpPr/>
          <p:nvPr/>
        </p:nvSpPr>
        <p:spPr>
          <a:xfrm>
            <a:off x="899591" y="2366795"/>
            <a:ext cx="8244000" cy="4464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a:xfrm>
            <a:off x="438944" y="6524"/>
            <a:ext cx="8229600" cy="432048"/>
          </a:xfrm>
          <a:noFill/>
          <a:ln>
            <a:noFill/>
          </a:ln>
          <a:effectLst/>
        </p:spPr>
        <p:style>
          <a:lnRef idx="1">
            <a:schemeClr val="dk1"/>
          </a:lnRef>
          <a:fillRef idx="2">
            <a:schemeClr val="dk1"/>
          </a:fillRef>
          <a:effectRef idx="1">
            <a:schemeClr val="dk1"/>
          </a:effectRef>
          <a:fontRef idx="minor">
            <a:schemeClr val="dk1"/>
          </a:fontRef>
        </p:style>
        <p:txBody>
          <a:bodyPr>
            <a:noAutofit/>
          </a:bodyPr>
          <a:lstStyle/>
          <a:p>
            <a:r>
              <a:rPr kumimoji="1" lang="ja-JP" altLang="en-US" sz="2400" b="1" u="sng" dirty="0" smtClean="0"/>
              <a:t>標準的な健診・保健指導プログラム（改訂版）について</a:t>
            </a:r>
            <a:endParaRPr kumimoji="1" lang="ja-JP" altLang="en-US" sz="2400" b="1" u="sng" dirty="0">
              <a:solidFill>
                <a:srgbClr val="FF0000"/>
              </a:solidFill>
            </a:endParaRPr>
          </a:p>
        </p:txBody>
      </p:sp>
      <p:sp>
        <p:nvSpPr>
          <p:cNvPr id="13" name="ホームベース 12"/>
          <p:cNvSpPr/>
          <p:nvPr/>
        </p:nvSpPr>
        <p:spPr>
          <a:xfrm>
            <a:off x="3131840" y="1531606"/>
            <a:ext cx="5976664" cy="252000"/>
          </a:xfrm>
          <a:prstGeom prst="homePlate">
            <a:avLst/>
          </a:prstGeom>
        </p:spPr>
        <p:style>
          <a:lnRef idx="0">
            <a:schemeClr val="accent1"/>
          </a:lnRef>
          <a:fillRef idx="3">
            <a:schemeClr val="accent1"/>
          </a:fillRef>
          <a:effectRef idx="3">
            <a:schemeClr val="accent1"/>
          </a:effectRef>
          <a:fontRef idx="minor">
            <a:schemeClr val="lt1"/>
          </a:fontRef>
        </p:style>
        <p:txBody>
          <a:bodyPr rtlCol="0" anchor="ctr"/>
          <a:lstStyle/>
          <a:p>
            <a:pPr algn="r"/>
            <a:r>
              <a:rPr kumimoji="1" lang="ja-JP" altLang="en-US" sz="1050" dirty="0" smtClean="0">
                <a:solidFill>
                  <a:schemeClr val="tx1"/>
                </a:solidFill>
                <a:latin typeface="+mn-ea"/>
              </a:rPr>
              <a:t>　　　　　　　　　　　　　　　　　　　　　　　　　　　　　　　　　　　　　　　　　　　　　　　　</a:t>
            </a:r>
            <a:endParaRPr kumimoji="1" lang="ja-JP" altLang="en-US" sz="1050" dirty="0">
              <a:solidFill>
                <a:schemeClr val="tx1"/>
              </a:solidFill>
              <a:latin typeface="+mn-ea"/>
            </a:endParaRPr>
          </a:p>
        </p:txBody>
      </p:sp>
      <p:sp>
        <p:nvSpPr>
          <p:cNvPr id="14" name="ホームベース 13"/>
          <p:cNvSpPr/>
          <p:nvPr/>
        </p:nvSpPr>
        <p:spPr>
          <a:xfrm>
            <a:off x="3131840" y="1531606"/>
            <a:ext cx="3312368" cy="252000"/>
          </a:xfrm>
          <a:prstGeom prst="homePlate">
            <a:avLst/>
          </a:prstGeom>
        </p:spPr>
        <p:style>
          <a:lnRef idx="0">
            <a:schemeClr val="accent1"/>
          </a:lnRef>
          <a:fillRef idx="3">
            <a:schemeClr val="accent1"/>
          </a:fillRef>
          <a:effectRef idx="3">
            <a:schemeClr val="accent1"/>
          </a:effectRef>
          <a:fontRef idx="minor">
            <a:schemeClr val="lt1"/>
          </a:fontRef>
        </p:style>
        <p:txBody>
          <a:bodyPr rtlCol="0" anchor="ctr"/>
          <a:lstStyle/>
          <a:p>
            <a:r>
              <a:rPr lang="ja-JP" altLang="en-US" sz="1200" dirty="0" smtClean="0">
                <a:solidFill>
                  <a:schemeClr val="bg1"/>
                </a:solidFill>
                <a:latin typeface="+mn-ea"/>
              </a:rPr>
              <a:t>健康日本</a:t>
            </a:r>
            <a:r>
              <a:rPr lang="en-US" altLang="ja-JP" sz="1200" dirty="0" smtClean="0">
                <a:solidFill>
                  <a:schemeClr val="bg1"/>
                </a:solidFill>
                <a:latin typeface="+mn-ea"/>
              </a:rPr>
              <a:t>21</a:t>
            </a:r>
            <a:r>
              <a:rPr lang="ja-JP" altLang="en-US" sz="1200" dirty="0" smtClean="0">
                <a:solidFill>
                  <a:schemeClr val="bg1"/>
                </a:solidFill>
                <a:latin typeface="+mn-ea"/>
              </a:rPr>
              <a:t>（</a:t>
            </a:r>
            <a:r>
              <a:rPr kumimoji="1" lang="ja-JP" altLang="en-US" sz="1200" dirty="0" smtClean="0">
                <a:solidFill>
                  <a:schemeClr val="bg1"/>
                </a:solidFill>
                <a:latin typeface="+mn-ea"/>
              </a:rPr>
              <a:t>第二次）</a:t>
            </a:r>
            <a:endParaRPr kumimoji="1" lang="ja-JP" altLang="en-US" sz="1200" dirty="0">
              <a:solidFill>
                <a:schemeClr val="bg1"/>
              </a:solidFill>
              <a:latin typeface="+mn-ea"/>
            </a:endParaRPr>
          </a:p>
        </p:txBody>
      </p:sp>
      <p:sp>
        <p:nvSpPr>
          <p:cNvPr id="21" name="ホームベース 20"/>
          <p:cNvSpPr/>
          <p:nvPr/>
        </p:nvSpPr>
        <p:spPr>
          <a:xfrm>
            <a:off x="6444208" y="1858815"/>
            <a:ext cx="2664296" cy="2016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r>
              <a:rPr lang="ja-JP" altLang="en-US" sz="1100" dirty="0" smtClean="0">
                <a:latin typeface="+mn-ea"/>
              </a:rPr>
              <a:t>第３期医療費適正化計画</a:t>
            </a:r>
            <a:endParaRPr kumimoji="1" lang="ja-JP" altLang="en-US" sz="1100" dirty="0">
              <a:latin typeface="+mn-ea"/>
            </a:endParaRPr>
          </a:p>
        </p:txBody>
      </p:sp>
      <p:sp>
        <p:nvSpPr>
          <p:cNvPr id="22" name="ホームベース 21"/>
          <p:cNvSpPr/>
          <p:nvPr/>
        </p:nvSpPr>
        <p:spPr>
          <a:xfrm>
            <a:off x="3131840" y="1858815"/>
            <a:ext cx="3312368" cy="201600"/>
          </a:xfrm>
          <a:prstGeom prst="homePlate">
            <a:avLst/>
          </a:prstGeom>
        </p:spPr>
        <p:style>
          <a:lnRef idx="0">
            <a:schemeClr val="accent2"/>
          </a:lnRef>
          <a:fillRef idx="3">
            <a:schemeClr val="accent2"/>
          </a:fillRef>
          <a:effectRef idx="3">
            <a:schemeClr val="accent2"/>
          </a:effectRef>
          <a:fontRef idx="minor">
            <a:schemeClr val="lt1"/>
          </a:fontRef>
        </p:style>
        <p:txBody>
          <a:bodyPr rtlCol="0" anchor="ctr"/>
          <a:lstStyle/>
          <a:p>
            <a:r>
              <a:rPr kumimoji="1" lang="ja-JP" altLang="en-US" sz="1100" dirty="0" smtClean="0">
                <a:latin typeface="+mn-ea"/>
              </a:rPr>
              <a:t>第２期医療費適正化計画</a:t>
            </a:r>
            <a:endParaRPr kumimoji="1" lang="ja-JP" altLang="en-US" sz="1100" dirty="0">
              <a:latin typeface="+mn-ea"/>
            </a:endParaRPr>
          </a:p>
        </p:txBody>
      </p:sp>
      <p:sp>
        <p:nvSpPr>
          <p:cNvPr id="9" name="山形 8"/>
          <p:cNvSpPr/>
          <p:nvPr/>
        </p:nvSpPr>
        <p:spPr>
          <a:xfrm>
            <a:off x="6444209" y="1232776"/>
            <a:ext cx="504000" cy="180000"/>
          </a:xfrm>
          <a:prstGeom prst="chevron">
            <a:avLst>
              <a:gd name="adj" fmla="val 28011"/>
            </a:avLst>
          </a:prstGeom>
        </p:spPr>
        <p:style>
          <a:lnRef idx="1">
            <a:schemeClr val="dk1"/>
          </a:lnRef>
          <a:fillRef idx="2">
            <a:schemeClr val="dk1"/>
          </a:fillRef>
          <a:effectRef idx="1">
            <a:schemeClr val="dk1"/>
          </a:effectRef>
          <a:fontRef idx="minor">
            <a:schemeClr val="dk1"/>
          </a:fontRef>
        </p:style>
        <p:txBody>
          <a:bodyPr lIns="0" rIns="0" rtlCol="0" anchor="ctr"/>
          <a:lstStyle/>
          <a:p>
            <a:pPr algn="ctr"/>
            <a:r>
              <a:rPr lang="en-US" altLang="ja-JP" sz="1200" dirty="0" smtClean="0">
                <a:solidFill>
                  <a:schemeClr val="tx1"/>
                </a:solidFill>
              </a:rPr>
              <a:t>30</a:t>
            </a:r>
            <a:endParaRPr kumimoji="1" lang="ja-JP" altLang="en-US" sz="1050" dirty="0">
              <a:solidFill>
                <a:schemeClr val="tx1"/>
              </a:solidFill>
            </a:endParaRPr>
          </a:p>
        </p:txBody>
      </p:sp>
      <p:sp>
        <p:nvSpPr>
          <p:cNvPr id="10" name="山形 9"/>
          <p:cNvSpPr/>
          <p:nvPr/>
        </p:nvSpPr>
        <p:spPr>
          <a:xfrm>
            <a:off x="6984268" y="1232776"/>
            <a:ext cx="504000" cy="180000"/>
          </a:xfrm>
          <a:prstGeom prst="chevron">
            <a:avLst>
              <a:gd name="adj" fmla="val 28011"/>
            </a:avLst>
          </a:prstGeom>
        </p:spPr>
        <p:style>
          <a:lnRef idx="1">
            <a:schemeClr val="dk1"/>
          </a:lnRef>
          <a:fillRef idx="2">
            <a:schemeClr val="dk1"/>
          </a:fillRef>
          <a:effectRef idx="1">
            <a:schemeClr val="dk1"/>
          </a:effectRef>
          <a:fontRef idx="minor">
            <a:schemeClr val="dk1"/>
          </a:fontRef>
        </p:style>
        <p:txBody>
          <a:bodyPr lIns="0" rIns="0" rtlCol="0" anchor="ctr"/>
          <a:lstStyle/>
          <a:p>
            <a:pPr algn="ctr"/>
            <a:r>
              <a:rPr lang="en-US" altLang="ja-JP" sz="1200" dirty="0" smtClean="0">
                <a:solidFill>
                  <a:schemeClr val="tx1"/>
                </a:solidFill>
              </a:rPr>
              <a:t>31</a:t>
            </a:r>
            <a:endParaRPr kumimoji="1" lang="ja-JP" altLang="en-US" sz="1050" dirty="0">
              <a:solidFill>
                <a:schemeClr val="tx1"/>
              </a:solidFill>
            </a:endParaRPr>
          </a:p>
        </p:txBody>
      </p:sp>
      <p:sp>
        <p:nvSpPr>
          <p:cNvPr id="11" name="山形 10"/>
          <p:cNvSpPr/>
          <p:nvPr/>
        </p:nvSpPr>
        <p:spPr>
          <a:xfrm>
            <a:off x="7524328" y="1232776"/>
            <a:ext cx="504000" cy="180000"/>
          </a:xfrm>
          <a:prstGeom prst="chevron">
            <a:avLst>
              <a:gd name="adj" fmla="val 28011"/>
            </a:avLst>
          </a:prstGeom>
        </p:spPr>
        <p:style>
          <a:lnRef idx="1">
            <a:schemeClr val="dk1"/>
          </a:lnRef>
          <a:fillRef idx="2">
            <a:schemeClr val="dk1"/>
          </a:fillRef>
          <a:effectRef idx="1">
            <a:schemeClr val="dk1"/>
          </a:effectRef>
          <a:fontRef idx="minor">
            <a:schemeClr val="dk1"/>
          </a:fontRef>
        </p:style>
        <p:txBody>
          <a:bodyPr lIns="0" rIns="0" rtlCol="0" anchor="ctr"/>
          <a:lstStyle/>
          <a:p>
            <a:pPr algn="ctr"/>
            <a:r>
              <a:rPr lang="en-US" altLang="ja-JP" sz="1200" dirty="0" smtClean="0">
                <a:solidFill>
                  <a:schemeClr val="tx1"/>
                </a:solidFill>
              </a:rPr>
              <a:t>32</a:t>
            </a:r>
            <a:endParaRPr kumimoji="1" lang="ja-JP" altLang="en-US" sz="1050" dirty="0">
              <a:solidFill>
                <a:schemeClr val="tx1"/>
              </a:solidFill>
            </a:endParaRPr>
          </a:p>
        </p:txBody>
      </p:sp>
      <p:sp>
        <p:nvSpPr>
          <p:cNvPr id="12" name="山形 11"/>
          <p:cNvSpPr/>
          <p:nvPr/>
        </p:nvSpPr>
        <p:spPr>
          <a:xfrm>
            <a:off x="8064389" y="1232776"/>
            <a:ext cx="504000" cy="180000"/>
          </a:xfrm>
          <a:prstGeom prst="chevron">
            <a:avLst>
              <a:gd name="adj" fmla="val 28011"/>
            </a:avLst>
          </a:prstGeom>
        </p:spPr>
        <p:style>
          <a:lnRef idx="1">
            <a:schemeClr val="dk1"/>
          </a:lnRef>
          <a:fillRef idx="2">
            <a:schemeClr val="dk1"/>
          </a:fillRef>
          <a:effectRef idx="1">
            <a:schemeClr val="dk1"/>
          </a:effectRef>
          <a:fontRef idx="minor">
            <a:schemeClr val="dk1"/>
          </a:fontRef>
        </p:style>
        <p:txBody>
          <a:bodyPr lIns="0" rIns="0" rtlCol="0" anchor="ctr"/>
          <a:lstStyle/>
          <a:p>
            <a:pPr algn="ctr"/>
            <a:r>
              <a:rPr lang="en-US" altLang="ja-JP" sz="1200" dirty="0" smtClean="0">
                <a:solidFill>
                  <a:schemeClr val="tx1"/>
                </a:solidFill>
              </a:rPr>
              <a:t>33</a:t>
            </a:r>
            <a:endParaRPr kumimoji="1" lang="ja-JP" altLang="en-US" sz="1050" dirty="0">
              <a:solidFill>
                <a:schemeClr val="tx1"/>
              </a:solidFill>
            </a:endParaRPr>
          </a:p>
        </p:txBody>
      </p:sp>
      <p:sp>
        <p:nvSpPr>
          <p:cNvPr id="18" name="山形 17"/>
          <p:cNvSpPr/>
          <p:nvPr/>
        </p:nvSpPr>
        <p:spPr>
          <a:xfrm>
            <a:off x="8604448" y="1232776"/>
            <a:ext cx="504000" cy="180000"/>
          </a:xfrm>
          <a:prstGeom prst="chevron">
            <a:avLst>
              <a:gd name="adj" fmla="val 28011"/>
            </a:avLst>
          </a:prstGeom>
        </p:spPr>
        <p:style>
          <a:lnRef idx="1">
            <a:schemeClr val="dk1"/>
          </a:lnRef>
          <a:fillRef idx="2">
            <a:schemeClr val="dk1"/>
          </a:fillRef>
          <a:effectRef idx="1">
            <a:schemeClr val="dk1"/>
          </a:effectRef>
          <a:fontRef idx="minor">
            <a:schemeClr val="dk1"/>
          </a:fontRef>
        </p:style>
        <p:txBody>
          <a:bodyPr lIns="0" rIns="0" rtlCol="0" anchor="ctr"/>
          <a:lstStyle/>
          <a:p>
            <a:pPr algn="ctr"/>
            <a:r>
              <a:rPr lang="en-US" altLang="ja-JP" sz="1200" dirty="0" smtClean="0">
                <a:solidFill>
                  <a:schemeClr val="tx1"/>
                </a:solidFill>
              </a:rPr>
              <a:t>34</a:t>
            </a:r>
            <a:endParaRPr kumimoji="1" lang="ja-JP" altLang="en-US" sz="1050" dirty="0">
              <a:solidFill>
                <a:schemeClr val="tx1"/>
              </a:solidFill>
            </a:endParaRPr>
          </a:p>
        </p:txBody>
      </p:sp>
      <p:sp>
        <p:nvSpPr>
          <p:cNvPr id="33" name="山形 32"/>
          <p:cNvSpPr/>
          <p:nvPr/>
        </p:nvSpPr>
        <p:spPr>
          <a:xfrm>
            <a:off x="251520" y="1232776"/>
            <a:ext cx="468000" cy="180000"/>
          </a:xfrm>
          <a:prstGeom prst="chevron">
            <a:avLst>
              <a:gd name="adj" fmla="val 28011"/>
            </a:avLst>
          </a:prstGeom>
        </p:spPr>
        <p:style>
          <a:lnRef idx="1">
            <a:schemeClr val="dk1"/>
          </a:lnRef>
          <a:fillRef idx="2">
            <a:schemeClr val="dk1"/>
          </a:fillRef>
          <a:effectRef idx="1">
            <a:schemeClr val="dk1"/>
          </a:effectRef>
          <a:fontRef idx="minor">
            <a:schemeClr val="dk1"/>
          </a:fontRef>
        </p:style>
        <p:txBody>
          <a:bodyPr lIns="0" rIns="0" rtlCol="0" anchor="ctr"/>
          <a:lstStyle/>
          <a:p>
            <a:pPr algn="ctr"/>
            <a:r>
              <a:rPr lang="en-US" altLang="ja-JP" sz="1200" dirty="0" smtClean="0">
                <a:solidFill>
                  <a:schemeClr val="tx1"/>
                </a:solidFill>
              </a:rPr>
              <a:t>19</a:t>
            </a:r>
            <a:endParaRPr kumimoji="1" lang="ja-JP" altLang="en-US" sz="1050" dirty="0">
              <a:solidFill>
                <a:schemeClr val="tx1"/>
              </a:solidFill>
            </a:endParaRPr>
          </a:p>
        </p:txBody>
      </p:sp>
      <p:sp>
        <p:nvSpPr>
          <p:cNvPr id="34" name="山形 33"/>
          <p:cNvSpPr/>
          <p:nvPr/>
        </p:nvSpPr>
        <p:spPr>
          <a:xfrm>
            <a:off x="724382" y="1232776"/>
            <a:ext cx="468000" cy="180000"/>
          </a:xfrm>
          <a:prstGeom prst="chevron">
            <a:avLst>
              <a:gd name="adj" fmla="val 28011"/>
            </a:avLst>
          </a:prstGeom>
        </p:spPr>
        <p:style>
          <a:lnRef idx="1">
            <a:schemeClr val="dk1"/>
          </a:lnRef>
          <a:fillRef idx="2">
            <a:schemeClr val="dk1"/>
          </a:fillRef>
          <a:effectRef idx="1">
            <a:schemeClr val="dk1"/>
          </a:effectRef>
          <a:fontRef idx="minor">
            <a:schemeClr val="dk1"/>
          </a:fontRef>
        </p:style>
        <p:txBody>
          <a:bodyPr lIns="0" rIns="0" rtlCol="0" anchor="ctr"/>
          <a:lstStyle/>
          <a:p>
            <a:pPr algn="ctr"/>
            <a:r>
              <a:rPr lang="en-US" altLang="ja-JP" sz="1200" dirty="0" smtClean="0">
                <a:solidFill>
                  <a:schemeClr val="tx1"/>
                </a:solidFill>
              </a:rPr>
              <a:t>20</a:t>
            </a:r>
            <a:endParaRPr kumimoji="1" lang="ja-JP" altLang="en-US" sz="1050" dirty="0">
              <a:solidFill>
                <a:schemeClr val="tx1"/>
              </a:solidFill>
            </a:endParaRPr>
          </a:p>
        </p:txBody>
      </p:sp>
      <p:sp>
        <p:nvSpPr>
          <p:cNvPr id="35" name="山形 34"/>
          <p:cNvSpPr/>
          <p:nvPr/>
        </p:nvSpPr>
        <p:spPr>
          <a:xfrm>
            <a:off x="1197244" y="1232776"/>
            <a:ext cx="468000" cy="180000"/>
          </a:xfrm>
          <a:prstGeom prst="chevron">
            <a:avLst>
              <a:gd name="adj" fmla="val 28011"/>
            </a:avLst>
          </a:prstGeom>
        </p:spPr>
        <p:style>
          <a:lnRef idx="1">
            <a:schemeClr val="dk1"/>
          </a:lnRef>
          <a:fillRef idx="2">
            <a:schemeClr val="dk1"/>
          </a:fillRef>
          <a:effectRef idx="1">
            <a:schemeClr val="dk1"/>
          </a:effectRef>
          <a:fontRef idx="minor">
            <a:schemeClr val="dk1"/>
          </a:fontRef>
        </p:style>
        <p:txBody>
          <a:bodyPr lIns="0" rIns="0" rtlCol="0" anchor="ctr"/>
          <a:lstStyle/>
          <a:p>
            <a:pPr algn="ctr"/>
            <a:r>
              <a:rPr lang="en-US" altLang="ja-JP" sz="1200" dirty="0" smtClean="0">
                <a:solidFill>
                  <a:schemeClr val="tx1"/>
                </a:solidFill>
              </a:rPr>
              <a:t>21</a:t>
            </a:r>
            <a:endParaRPr kumimoji="1" lang="ja-JP" altLang="en-US" sz="1050" dirty="0">
              <a:solidFill>
                <a:schemeClr val="tx1"/>
              </a:solidFill>
            </a:endParaRPr>
          </a:p>
        </p:txBody>
      </p:sp>
      <p:sp>
        <p:nvSpPr>
          <p:cNvPr id="36" name="山形 35"/>
          <p:cNvSpPr/>
          <p:nvPr/>
        </p:nvSpPr>
        <p:spPr>
          <a:xfrm>
            <a:off x="1670106" y="1232776"/>
            <a:ext cx="468000" cy="180000"/>
          </a:xfrm>
          <a:prstGeom prst="chevron">
            <a:avLst>
              <a:gd name="adj" fmla="val 28011"/>
            </a:avLst>
          </a:prstGeom>
        </p:spPr>
        <p:style>
          <a:lnRef idx="1">
            <a:schemeClr val="dk1"/>
          </a:lnRef>
          <a:fillRef idx="2">
            <a:schemeClr val="dk1"/>
          </a:fillRef>
          <a:effectRef idx="1">
            <a:schemeClr val="dk1"/>
          </a:effectRef>
          <a:fontRef idx="minor">
            <a:schemeClr val="dk1"/>
          </a:fontRef>
        </p:style>
        <p:txBody>
          <a:bodyPr lIns="0" rIns="0" rtlCol="0" anchor="ctr"/>
          <a:lstStyle/>
          <a:p>
            <a:pPr algn="ctr"/>
            <a:r>
              <a:rPr lang="en-US" altLang="ja-JP" sz="1200" dirty="0" smtClean="0">
                <a:solidFill>
                  <a:schemeClr val="tx1"/>
                </a:solidFill>
              </a:rPr>
              <a:t>22</a:t>
            </a:r>
            <a:endParaRPr kumimoji="1" lang="ja-JP" altLang="en-US" sz="1050" dirty="0">
              <a:solidFill>
                <a:schemeClr val="tx1"/>
              </a:solidFill>
            </a:endParaRPr>
          </a:p>
        </p:txBody>
      </p:sp>
      <p:sp>
        <p:nvSpPr>
          <p:cNvPr id="37" name="山形 36"/>
          <p:cNvSpPr/>
          <p:nvPr/>
        </p:nvSpPr>
        <p:spPr>
          <a:xfrm>
            <a:off x="2142968" y="1232776"/>
            <a:ext cx="468000" cy="180000"/>
          </a:xfrm>
          <a:prstGeom prst="chevron">
            <a:avLst>
              <a:gd name="adj" fmla="val 28011"/>
            </a:avLst>
          </a:prstGeom>
        </p:spPr>
        <p:style>
          <a:lnRef idx="1">
            <a:schemeClr val="dk1"/>
          </a:lnRef>
          <a:fillRef idx="2">
            <a:schemeClr val="dk1"/>
          </a:fillRef>
          <a:effectRef idx="1">
            <a:schemeClr val="dk1"/>
          </a:effectRef>
          <a:fontRef idx="minor">
            <a:schemeClr val="dk1"/>
          </a:fontRef>
        </p:style>
        <p:txBody>
          <a:bodyPr lIns="0" rIns="0" rtlCol="0" anchor="ctr"/>
          <a:lstStyle/>
          <a:p>
            <a:pPr algn="ctr"/>
            <a:r>
              <a:rPr kumimoji="1" lang="en-US" altLang="ja-JP" sz="1200" dirty="0" smtClean="0">
                <a:solidFill>
                  <a:schemeClr val="tx1"/>
                </a:solidFill>
              </a:rPr>
              <a:t>23</a:t>
            </a:r>
            <a:endParaRPr kumimoji="1" lang="ja-JP" altLang="en-US" sz="1200" dirty="0">
              <a:solidFill>
                <a:schemeClr val="tx1"/>
              </a:solidFill>
            </a:endParaRPr>
          </a:p>
        </p:txBody>
      </p:sp>
      <p:sp>
        <p:nvSpPr>
          <p:cNvPr id="38" name="山形 37"/>
          <p:cNvSpPr/>
          <p:nvPr/>
        </p:nvSpPr>
        <p:spPr>
          <a:xfrm>
            <a:off x="3088692" y="1232776"/>
            <a:ext cx="684000" cy="180000"/>
          </a:xfrm>
          <a:prstGeom prst="chevron">
            <a:avLst>
              <a:gd name="adj" fmla="val 52706"/>
            </a:avLst>
          </a:prstGeom>
        </p:spPr>
        <p:style>
          <a:lnRef idx="0">
            <a:schemeClr val="dk1"/>
          </a:lnRef>
          <a:fillRef idx="3">
            <a:schemeClr val="dk1"/>
          </a:fillRef>
          <a:effectRef idx="3">
            <a:schemeClr val="dk1"/>
          </a:effectRef>
          <a:fontRef idx="minor">
            <a:schemeClr val="lt1"/>
          </a:fontRef>
        </p:style>
        <p:txBody>
          <a:bodyPr lIns="0" rIns="0" rtlCol="0" anchor="ctr"/>
          <a:lstStyle/>
          <a:p>
            <a:pPr algn="ctr"/>
            <a:r>
              <a:rPr kumimoji="1" lang="en-US" altLang="ja-JP" sz="1200" dirty="0" smtClean="0">
                <a:solidFill>
                  <a:schemeClr val="bg1"/>
                </a:solidFill>
              </a:rPr>
              <a:t>25</a:t>
            </a:r>
            <a:r>
              <a:rPr kumimoji="1" lang="ja-JP" altLang="en-US" sz="900" dirty="0" smtClean="0">
                <a:solidFill>
                  <a:schemeClr val="bg1"/>
                </a:solidFill>
              </a:rPr>
              <a:t>年度</a:t>
            </a:r>
            <a:endParaRPr kumimoji="1" lang="ja-JP" altLang="en-US" sz="1050" dirty="0">
              <a:solidFill>
                <a:schemeClr val="bg1"/>
              </a:solidFill>
            </a:endParaRPr>
          </a:p>
        </p:txBody>
      </p:sp>
      <p:sp>
        <p:nvSpPr>
          <p:cNvPr id="39" name="山形 38"/>
          <p:cNvSpPr/>
          <p:nvPr/>
        </p:nvSpPr>
        <p:spPr>
          <a:xfrm>
            <a:off x="2615830" y="1232776"/>
            <a:ext cx="468000" cy="180000"/>
          </a:xfrm>
          <a:prstGeom prst="chevron">
            <a:avLst>
              <a:gd name="adj" fmla="val 28011"/>
            </a:avLst>
          </a:prstGeom>
        </p:spPr>
        <p:style>
          <a:lnRef idx="1">
            <a:schemeClr val="dk1"/>
          </a:lnRef>
          <a:fillRef idx="2">
            <a:schemeClr val="dk1"/>
          </a:fillRef>
          <a:effectRef idx="1">
            <a:schemeClr val="dk1"/>
          </a:effectRef>
          <a:fontRef idx="minor">
            <a:schemeClr val="dk1"/>
          </a:fontRef>
        </p:style>
        <p:txBody>
          <a:bodyPr lIns="0" rIns="0" rtlCol="0" anchor="ctr"/>
          <a:lstStyle/>
          <a:p>
            <a:pPr algn="ctr"/>
            <a:r>
              <a:rPr kumimoji="1" lang="en-US" altLang="ja-JP" sz="1200" dirty="0" smtClean="0">
                <a:solidFill>
                  <a:schemeClr val="tx1"/>
                </a:solidFill>
              </a:rPr>
              <a:t>24</a:t>
            </a:r>
            <a:endParaRPr kumimoji="1" lang="ja-JP" altLang="en-US" sz="1200" dirty="0">
              <a:solidFill>
                <a:schemeClr val="tx1"/>
              </a:solidFill>
            </a:endParaRPr>
          </a:p>
        </p:txBody>
      </p:sp>
      <p:sp>
        <p:nvSpPr>
          <p:cNvPr id="40" name="ホームベース 39"/>
          <p:cNvSpPr/>
          <p:nvPr/>
        </p:nvSpPr>
        <p:spPr>
          <a:xfrm>
            <a:off x="287016" y="1538865"/>
            <a:ext cx="2808312" cy="252000"/>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200" dirty="0" smtClean="0">
                <a:latin typeface="+mn-ea"/>
              </a:rPr>
              <a:t>　　　健康日本</a:t>
            </a:r>
            <a:r>
              <a:rPr lang="en-US" altLang="ja-JP" sz="1200" dirty="0" smtClean="0">
                <a:latin typeface="+mn-ea"/>
              </a:rPr>
              <a:t>21</a:t>
            </a:r>
            <a:r>
              <a:rPr lang="ja-JP" altLang="en-US" sz="1200" dirty="0" smtClean="0">
                <a:latin typeface="+mn-ea"/>
              </a:rPr>
              <a:t>（</a:t>
            </a:r>
            <a:r>
              <a:rPr lang="en-US" altLang="ja-JP" sz="1200" dirty="0" smtClean="0">
                <a:latin typeface="+mn-ea"/>
              </a:rPr>
              <a:t>H12</a:t>
            </a:r>
            <a:r>
              <a:rPr lang="ja-JP" altLang="en-US" sz="1200" dirty="0" smtClean="0">
                <a:latin typeface="+mn-ea"/>
              </a:rPr>
              <a:t>～</a:t>
            </a:r>
            <a:r>
              <a:rPr lang="en-US" altLang="ja-JP" sz="1200" dirty="0" smtClean="0">
                <a:latin typeface="+mn-ea"/>
              </a:rPr>
              <a:t>24</a:t>
            </a:r>
            <a:r>
              <a:rPr lang="ja-JP" altLang="en-US" sz="900" dirty="0" smtClean="0">
                <a:latin typeface="+mn-ea"/>
              </a:rPr>
              <a:t>年度</a:t>
            </a:r>
            <a:r>
              <a:rPr lang="ja-JP" altLang="en-US" sz="1200" dirty="0" smtClean="0">
                <a:latin typeface="+mn-ea"/>
              </a:rPr>
              <a:t>）</a:t>
            </a:r>
            <a:endParaRPr kumimoji="1" lang="ja-JP" altLang="en-US" sz="1200" dirty="0">
              <a:latin typeface="+mn-ea"/>
            </a:endParaRPr>
          </a:p>
        </p:txBody>
      </p:sp>
      <p:sp>
        <p:nvSpPr>
          <p:cNvPr id="41" name="ホームベース 40"/>
          <p:cNvSpPr/>
          <p:nvPr/>
        </p:nvSpPr>
        <p:spPr>
          <a:xfrm>
            <a:off x="755576" y="1853009"/>
            <a:ext cx="2339752" cy="2016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1100" dirty="0" smtClean="0">
                <a:latin typeface="+mn-ea"/>
              </a:rPr>
              <a:t>第１期医療費適正化計画</a:t>
            </a:r>
            <a:endParaRPr kumimoji="1" lang="ja-JP" altLang="en-US" sz="1100" dirty="0">
              <a:latin typeface="+mn-ea"/>
            </a:endParaRPr>
          </a:p>
        </p:txBody>
      </p:sp>
      <p:cxnSp>
        <p:nvCxnSpPr>
          <p:cNvPr id="44" name="直線矢印コネクタ 43"/>
          <p:cNvCxnSpPr/>
          <p:nvPr/>
        </p:nvCxnSpPr>
        <p:spPr>
          <a:xfrm flipH="1" flipV="1">
            <a:off x="458143" y="1436437"/>
            <a:ext cx="9402" cy="936000"/>
          </a:xfrm>
          <a:prstGeom prst="straightConnector1">
            <a:avLst/>
          </a:prstGeom>
          <a:ln w="57150">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sp>
        <p:nvSpPr>
          <p:cNvPr id="45" name="正方形/長方形 44"/>
          <p:cNvSpPr/>
          <p:nvPr/>
        </p:nvSpPr>
        <p:spPr>
          <a:xfrm>
            <a:off x="204912" y="1536872"/>
            <a:ext cx="36000" cy="252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600"/>
          </a:p>
        </p:txBody>
      </p:sp>
      <p:sp>
        <p:nvSpPr>
          <p:cNvPr id="46" name="正方形/長方形 45"/>
          <p:cNvSpPr/>
          <p:nvPr/>
        </p:nvSpPr>
        <p:spPr>
          <a:xfrm>
            <a:off x="132904" y="1536872"/>
            <a:ext cx="36000" cy="252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600"/>
          </a:p>
        </p:txBody>
      </p:sp>
      <p:sp>
        <p:nvSpPr>
          <p:cNvPr id="47" name="正方形/長方形 46"/>
          <p:cNvSpPr/>
          <p:nvPr/>
        </p:nvSpPr>
        <p:spPr>
          <a:xfrm>
            <a:off x="60896" y="1536872"/>
            <a:ext cx="36000" cy="252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600"/>
          </a:p>
        </p:txBody>
      </p:sp>
      <p:sp>
        <p:nvSpPr>
          <p:cNvPr id="49" name="角丸四角形 48"/>
          <p:cNvSpPr/>
          <p:nvPr/>
        </p:nvSpPr>
        <p:spPr>
          <a:xfrm>
            <a:off x="40984" y="2231242"/>
            <a:ext cx="755576" cy="1197758"/>
          </a:xfrm>
          <a:prstGeom prst="roundRect">
            <a:avLst/>
          </a:prstGeom>
          <a:ln>
            <a:prstDash val="sysDash"/>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algn="ctr"/>
            <a:r>
              <a:rPr lang="ja-JP" altLang="en-US" sz="1100" dirty="0" smtClean="0">
                <a:latin typeface="+mn-ea"/>
              </a:rPr>
              <a:t>標準的な</a:t>
            </a:r>
            <a:endParaRPr lang="en-US" altLang="ja-JP" sz="1100" dirty="0" smtClean="0">
              <a:latin typeface="+mn-ea"/>
            </a:endParaRPr>
          </a:p>
          <a:p>
            <a:pPr algn="ctr"/>
            <a:r>
              <a:rPr lang="ja-JP" altLang="en-US" sz="1100" dirty="0" smtClean="0">
                <a:latin typeface="+mn-ea"/>
              </a:rPr>
              <a:t>健診・</a:t>
            </a:r>
            <a:endParaRPr lang="en-US" altLang="ja-JP" sz="1100" dirty="0" smtClean="0">
              <a:latin typeface="+mn-ea"/>
            </a:endParaRPr>
          </a:p>
          <a:p>
            <a:pPr algn="ctr"/>
            <a:r>
              <a:rPr lang="ja-JP" altLang="en-US" sz="1100" dirty="0" smtClean="0">
                <a:latin typeface="+mn-ea"/>
              </a:rPr>
              <a:t>保健指導</a:t>
            </a:r>
            <a:endParaRPr lang="en-US" altLang="ja-JP" sz="1100" dirty="0" smtClean="0">
              <a:latin typeface="+mn-ea"/>
            </a:endParaRPr>
          </a:p>
          <a:p>
            <a:pPr algn="ctr"/>
            <a:r>
              <a:rPr lang="ja-JP" altLang="en-US" sz="1100" spc="-150" dirty="0" smtClean="0">
                <a:latin typeface="+mn-ea"/>
              </a:rPr>
              <a:t>プログラム</a:t>
            </a:r>
            <a:endParaRPr lang="en-US" altLang="ja-JP" sz="1100" spc="-150" dirty="0" smtClean="0">
              <a:latin typeface="+mn-ea"/>
            </a:endParaRPr>
          </a:p>
          <a:p>
            <a:pPr algn="ctr"/>
            <a:r>
              <a:rPr kumimoji="1" lang="ja-JP" altLang="en-US" sz="1100" dirty="0" smtClean="0">
                <a:latin typeface="+mn-ea"/>
              </a:rPr>
              <a:t>（確定版）</a:t>
            </a:r>
            <a:endParaRPr kumimoji="1" lang="en-US" altLang="ja-JP" sz="1100" dirty="0" smtClean="0">
              <a:latin typeface="+mn-ea"/>
            </a:endParaRPr>
          </a:p>
          <a:p>
            <a:pPr algn="ctr"/>
            <a:r>
              <a:rPr lang="en-US" altLang="ja-JP" sz="1100" dirty="0" smtClean="0">
                <a:latin typeface="+mn-ea"/>
              </a:rPr>
              <a:t>H19.4</a:t>
            </a:r>
            <a:endParaRPr kumimoji="1" lang="ja-JP" altLang="en-US" sz="1100" dirty="0">
              <a:latin typeface="+mn-ea"/>
            </a:endParaRPr>
          </a:p>
        </p:txBody>
      </p:sp>
      <p:cxnSp>
        <p:nvCxnSpPr>
          <p:cNvPr id="50" name="直線矢印コネクタ 49"/>
          <p:cNvCxnSpPr/>
          <p:nvPr/>
        </p:nvCxnSpPr>
        <p:spPr>
          <a:xfrm flipH="1" flipV="1">
            <a:off x="2843809" y="1436629"/>
            <a:ext cx="9402" cy="936000"/>
          </a:xfrm>
          <a:prstGeom prst="straightConnector1">
            <a:avLst/>
          </a:prstGeom>
          <a:ln w="57150">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sp>
        <p:nvSpPr>
          <p:cNvPr id="51" name="角丸四角形 50"/>
          <p:cNvSpPr/>
          <p:nvPr/>
        </p:nvSpPr>
        <p:spPr>
          <a:xfrm>
            <a:off x="1043608" y="2204864"/>
            <a:ext cx="3672408" cy="288000"/>
          </a:xfrm>
          <a:prstGeom prst="roundRect">
            <a:avLst/>
          </a:prstGeom>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algn="ctr"/>
            <a:r>
              <a:rPr lang="ja-JP" altLang="en-US" sz="1400" b="1" dirty="0" smtClean="0"/>
              <a:t>標準的な健診・保健指導プログラム</a:t>
            </a:r>
            <a:r>
              <a:rPr kumimoji="1" lang="ja-JP" altLang="en-US" sz="1400" b="1" dirty="0" smtClean="0"/>
              <a:t>（改訂版）</a:t>
            </a:r>
            <a:endParaRPr kumimoji="1" lang="ja-JP" altLang="en-US" sz="1400" b="1" dirty="0"/>
          </a:p>
        </p:txBody>
      </p:sp>
      <p:sp>
        <p:nvSpPr>
          <p:cNvPr id="54" name="角丸四角形 53"/>
          <p:cNvSpPr/>
          <p:nvPr/>
        </p:nvSpPr>
        <p:spPr>
          <a:xfrm>
            <a:off x="953456" y="2573078"/>
            <a:ext cx="234169" cy="1476000"/>
          </a:xfrm>
          <a:prstGeom prst="roundRect">
            <a:avLst/>
          </a:prstGeom>
        </p:spPr>
        <p:style>
          <a:lnRef idx="0">
            <a:schemeClr val="accent6"/>
          </a:lnRef>
          <a:fillRef idx="3">
            <a:schemeClr val="accent6"/>
          </a:fillRef>
          <a:effectRef idx="3">
            <a:schemeClr val="accent6"/>
          </a:effectRef>
          <a:fontRef idx="minor">
            <a:schemeClr val="lt1"/>
          </a:fontRef>
        </p:style>
        <p:txBody>
          <a:bodyPr vert="eaVert" rtlCol="0" anchor="ctr"/>
          <a:lstStyle/>
          <a:p>
            <a:pPr algn="ctr"/>
            <a:r>
              <a:rPr lang="ja-JP" altLang="en-US" sz="1200" b="1" dirty="0" smtClean="0"/>
              <a:t>改訂の</a:t>
            </a:r>
            <a:r>
              <a:rPr kumimoji="1" lang="ja-JP" altLang="en-US" sz="1200" b="1" dirty="0" smtClean="0"/>
              <a:t>基本的考え方</a:t>
            </a:r>
            <a:endParaRPr kumimoji="1" lang="ja-JP" altLang="en-US" sz="1200" b="1" dirty="0"/>
          </a:p>
        </p:txBody>
      </p:sp>
      <p:sp>
        <p:nvSpPr>
          <p:cNvPr id="57" name="角丸四角形 56"/>
          <p:cNvSpPr/>
          <p:nvPr/>
        </p:nvSpPr>
        <p:spPr>
          <a:xfrm>
            <a:off x="953455" y="4436796"/>
            <a:ext cx="234195" cy="2201832"/>
          </a:xfrm>
          <a:prstGeom prst="roundRect">
            <a:avLst/>
          </a:prstGeom>
        </p:spPr>
        <p:style>
          <a:lnRef idx="0">
            <a:schemeClr val="accent6"/>
          </a:lnRef>
          <a:fillRef idx="3">
            <a:schemeClr val="accent6"/>
          </a:fillRef>
          <a:effectRef idx="3">
            <a:schemeClr val="accent6"/>
          </a:effectRef>
          <a:fontRef idx="minor">
            <a:schemeClr val="lt1"/>
          </a:fontRef>
        </p:style>
        <p:txBody>
          <a:bodyPr vert="eaVert" rtlCol="0" anchor="ctr"/>
          <a:lstStyle/>
          <a:p>
            <a:pPr algn="ctr"/>
            <a:r>
              <a:rPr lang="ja-JP" altLang="en-US" sz="1200" b="1" dirty="0" smtClean="0"/>
              <a:t>改訂のポイント</a:t>
            </a:r>
            <a:endParaRPr lang="en-US" altLang="ja-JP" sz="1200" b="1" dirty="0" smtClean="0"/>
          </a:p>
        </p:txBody>
      </p:sp>
      <p:sp>
        <p:nvSpPr>
          <p:cNvPr id="59" name="正方形/長方形 58"/>
          <p:cNvSpPr/>
          <p:nvPr/>
        </p:nvSpPr>
        <p:spPr>
          <a:xfrm>
            <a:off x="1259632" y="4382797"/>
            <a:ext cx="4176000" cy="2400657"/>
          </a:xfrm>
          <a:prstGeom prst="rect">
            <a:avLst/>
          </a:prstGeom>
        </p:spPr>
        <p:style>
          <a:lnRef idx="1">
            <a:schemeClr val="accent6"/>
          </a:lnRef>
          <a:fillRef idx="2">
            <a:schemeClr val="accent6"/>
          </a:fillRef>
          <a:effectRef idx="1">
            <a:schemeClr val="accent6"/>
          </a:effectRef>
          <a:fontRef idx="minor">
            <a:schemeClr val="dk1"/>
          </a:fontRef>
        </p:style>
        <p:txBody>
          <a:bodyPr wrap="square" rIns="36000">
            <a:spAutoFit/>
          </a:bodyPr>
          <a:lstStyle/>
          <a:p>
            <a:pPr>
              <a:lnSpc>
                <a:spcPts val="2000"/>
              </a:lnSpc>
            </a:pPr>
            <a:r>
              <a:rPr lang="ja-JP" altLang="en-US" sz="1200" dirty="0" smtClean="0">
                <a:latin typeface="+mn-ea"/>
              </a:rPr>
              <a:t>○保健事業の</a:t>
            </a:r>
            <a:r>
              <a:rPr lang="en-US" altLang="ja-JP" sz="1200" dirty="0" smtClean="0">
                <a:latin typeface="+mn-ea"/>
              </a:rPr>
              <a:t>PDCA</a:t>
            </a:r>
            <a:r>
              <a:rPr lang="ja-JP" altLang="en-US" sz="1200" dirty="0" smtClean="0">
                <a:latin typeface="+mn-ea"/>
              </a:rPr>
              <a:t>サイクルの考え方を記載</a:t>
            </a:r>
          </a:p>
          <a:p>
            <a:pPr>
              <a:lnSpc>
                <a:spcPts val="2000"/>
              </a:lnSpc>
            </a:pPr>
            <a:r>
              <a:rPr lang="ja-JP" altLang="en-US" sz="1200" dirty="0" smtClean="0">
                <a:latin typeface="+mn-ea"/>
              </a:rPr>
              <a:t>○「健診・保健指導」と「特定健診・特定保健指導」との書き分け</a:t>
            </a:r>
            <a:endParaRPr lang="en-US" altLang="ja-JP" sz="1200" dirty="0" smtClean="0">
              <a:latin typeface="+mn-ea"/>
            </a:endParaRPr>
          </a:p>
          <a:p>
            <a:pPr>
              <a:lnSpc>
                <a:spcPts val="2000"/>
              </a:lnSpc>
            </a:pPr>
            <a:r>
              <a:rPr lang="ja-JP" altLang="en-US" sz="1200" dirty="0" smtClean="0">
                <a:latin typeface="+mn-ea"/>
              </a:rPr>
              <a:t>○健診結果の情報提供・受診勧奨に関する具体的記載の充実</a:t>
            </a:r>
          </a:p>
          <a:p>
            <a:pPr>
              <a:lnSpc>
                <a:spcPts val="2000"/>
              </a:lnSpc>
            </a:pPr>
            <a:r>
              <a:rPr lang="ja-JP" altLang="en-US" sz="1200" dirty="0" smtClean="0">
                <a:latin typeface="+mn-ea"/>
              </a:rPr>
              <a:t>○標準的な質問票に関する科学的知見や活用方法の紹介</a:t>
            </a:r>
          </a:p>
          <a:p>
            <a:pPr>
              <a:lnSpc>
                <a:spcPts val="2000"/>
              </a:lnSpc>
            </a:pPr>
            <a:r>
              <a:rPr lang="ja-JP" altLang="en-US" sz="1200" dirty="0" smtClean="0">
                <a:latin typeface="+mn-ea"/>
              </a:rPr>
              <a:t>○栄養及び身体活動・運動：　基準改定等に伴う記載の見直し</a:t>
            </a:r>
          </a:p>
          <a:p>
            <a:pPr>
              <a:lnSpc>
                <a:spcPts val="2000"/>
              </a:lnSpc>
            </a:pPr>
            <a:r>
              <a:rPr lang="ja-JP" altLang="en-US" sz="1200" dirty="0" smtClean="0">
                <a:latin typeface="+mn-ea"/>
              </a:rPr>
              <a:t>○たばこ・アルコール対策：　具体的な保健指導ツールを紹介</a:t>
            </a:r>
            <a:endParaRPr lang="en-US" altLang="ja-JP" sz="1200" dirty="0" smtClean="0">
              <a:latin typeface="+mn-ea"/>
            </a:endParaRPr>
          </a:p>
          <a:p>
            <a:pPr>
              <a:lnSpc>
                <a:spcPts val="2000"/>
              </a:lnSpc>
            </a:pPr>
            <a:r>
              <a:rPr lang="ja-JP" altLang="en-US" sz="1200" dirty="0" smtClean="0">
                <a:latin typeface="+mn-ea"/>
              </a:rPr>
              <a:t>○特定保健指導におけるポイント制の見直し</a:t>
            </a:r>
          </a:p>
          <a:p>
            <a:pPr>
              <a:lnSpc>
                <a:spcPts val="2000"/>
              </a:lnSpc>
            </a:pPr>
            <a:r>
              <a:rPr lang="ja-JP" altLang="en-US" sz="1200" dirty="0" smtClean="0">
                <a:latin typeface="+mn-ea"/>
              </a:rPr>
              <a:t>○保健指導での情報提供の定義や２回目以降の対応を記載</a:t>
            </a:r>
          </a:p>
          <a:p>
            <a:pPr>
              <a:lnSpc>
                <a:spcPts val="2000"/>
              </a:lnSpc>
            </a:pPr>
            <a:r>
              <a:rPr lang="ja-JP" altLang="en-US" sz="1200" dirty="0" smtClean="0">
                <a:latin typeface="+mn-ea"/>
              </a:rPr>
              <a:t>○</a:t>
            </a:r>
            <a:r>
              <a:rPr lang="en-US" altLang="ja-JP" sz="1200" dirty="0" smtClean="0">
                <a:latin typeface="+mn-ea"/>
              </a:rPr>
              <a:t>HbA1c</a:t>
            </a:r>
            <a:r>
              <a:rPr lang="ja-JP" altLang="en-US" sz="1200" dirty="0" smtClean="0">
                <a:latin typeface="+mn-ea"/>
              </a:rPr>
              <a:t>の表記を</a:t>
            </a:r>
            <a:r>
              <a:rPr lang="en-US" altLang="ja-JP" sz="1200" dirty="0" smtClean="0">
                <a:latin typeface="+mn-ea"/>
              </a:rPr>
              <a:t>JDS</a:t>
            </a:r>
            <a:r>
              <a:rPr lang="ja-JP" altLang="en-US" sz="1200" dirty="0" smtClean="0">
                <a:latin typeface="+mn-ea"/>
              </a:rPr>
              <a:t>値から</a:t>
            </a:r>
            <a:r>
              <a:rPr lang="en-US" altLang="ja-JP" sz="1200" dirty="0" smtClean="0">
                <a:latin typeface="+mn-ea"/>
              </a:rPr>
              <a:t>NGSP</a:t>
            </a:r>
            <a:r>
              <a:rPr lang="ja-JP" altLang="en-US" sz="1200" dirty="0" smtClean="0">
                <a:latin typeface="+mn-ea"/>
              </a:rPr>
              <a:t>値に変換</a:t>
            </a:r>
            <a:endParaRPr lang="en-US" altLang="ja-JP" sz="1200" dirty="0" smtClean="0">
              <a:latin typeface="+mn-ea"/>
            </a:endParaRPr>
          </a:p>
        </p:txBody>
      </p:sp>
      <p:sp>
        <p:nvSpPr>
          <p:cNvPr id="61" name="正方形/長方形 60"/>
          <p:cNvSpPr/>
          <p:nvPr/>
        </p:nvSpPr>
        <p:spPr>
          <a:xfrm>
            <a:off x="107504" y="478415"/>
            <a:ext cx="8892480" cy="692497"/>
          </a:xfrm>
          <a:prstGeom prst="rect">
            <a:avLst/>
          </a:prstGeom>
        </p:spPr>
        <p:txBody>
          <a:bodyPr wrap="square">
            <a:spAutoFit/>
          </a:bodyPr>
          <a:lstStyle/>
          <a:p>
            <a:pPr algn="ctr"/>
            <a:r>
              <a:rPr lang="ja-JP" altLang="en-US" sz="1300" dirty="0" smtClean="0"/>
              <a:t>健康日本２１（第二次）や第２期医療費適正化計画の着実な推進に向けて、</a:t>
            </a:r>
            <a:endParaRPr lang="en-US" altLang="ja-JP" sz="1300" dirty="0" smtClean="0"/>
          </a:p>
          <a:p>
            <a:pPr algn="ctr"/>
            <a:r>
              <a:rPr lang="ja-JP" altLang="en-US" sz="1300" dirty="0" smtClean="0"/>
              <a:t>検討会から提言された</a:t>
            </a:r>
            <a:r>
              <a:rPr lang="ja-JP" altLang="en-US" sz="1300" u="sng" dirty="0" smtClean="0"/>
              <a:t>非肥満者への対応を含め、生活習慣病対策としての健診・保健指導を推進</a:t>
            </a:r>
            <a:r>
              <a:rPr lang="ja-JP" altLang="en-US" sz="1300" dirty="0" smtClean="0"/>
              <a:t>するため、</a:t>
            </a:r>
            <a:endParaRPr lang="en-US" altLang="ja-JP" sz="1300" dirty="0" smtClean="0"/>
          </a:p>
          <a:p>
            <a:pPr algn="ctr"/>
            <a:r>
              <a:rPr lang="ja-JP" altLang="en-US" sz="1300" dirty="0" smtClean="0"/>
              <a:t>現場の健診・保健指導実施者を一層支援する方向で見直しを行った。</a:t>
            </a:r>
            <a:endParaRPr lang="ja-JP" altLang="en-US" sz="1300" dirty="0"/>
          </a:p>
        </p:txBody>
      </p:sp>
      <p:pic>
        <p:nvPicPr>
          <p:cNvPr id="62" name="図 61" descr="第1編第１章に挿入：健診・保健指導と健康日本21第二次の関係性(ポンチ絵).wmf"/>
          <p:cNvPicPr>
            <a:picLocks noChangeAspect="1"/>
          </p:cNvPicPr>
          <p:nvPr/>
        </p:nvPicPr>
        <p:blipFill>
          <a:blip r:embed="rId3" cstate="print"/>
          <a:srcRect t="5971"/>
          <a:stretch>
            <a:fillRect/>
          </a:stretch>
        </p:blipFill>
        <p:spPr>
          <a:xfrm>
            <a:off x="5485489" y="4221090"/>
            <a:ext cx="3623015" cy="2555025"/>
          </a:xfrm>
          <a:prstGeom prst="rect">
            <a:avLst/>
          </a:prstGeom>
          <a:ln w="6350">
            <a:noFill/>
          </a:ln>
        </p:spPr>
        <p:style>
          <a:lnRef idx="2">
            <a:schemeClr val="dk1"/>
          </a:lnRef>
          <a:fillRef idx="1">
            <a:schemeClr val="lt1"/>
          </a:fillRef>
          <a:effectRef idx="0">
            <a:schemeClr val="dk1"/>
          </a:effectRef>
          <a:fontRef idx="minor">
            <a:schemeClr val="dk1"/>
          </a:fontRef>
        </p:style>
      </p:pic>
      <p:sp>
        <p:nvSpPr>
          <p:cNvPr id="63" name="山形 62"/>
          <p:cNvSpPr/>
          <p:nvPr/>
        </p:nvSpPr>
        <p:spPr>
          <a:xfrm>
            <a:off x="3756571" y="1232776"/>
            <a:ext cx="684000" cy="180000"/>
          </a:xfrm>
          <a:prstGeom prst="chevron">
            <a:avLst>
              <a:gd name="adj" fmla="val 52706"/>
            </a:avLst>
          </a:prstGeom>
        </p:spPr>
        <p:style>
          <a:lnRef idx="0">
            <a:schemeClr val="dk1"/>
          </a:lnRef>
          <a:fillRef idx="3">
            <a:schemeClr val="dk1"/>
          </a:fillRef>
          <a:effectRef idx="3">
            <a:schemeClr val="dk1"/>
          </a:effectRef>
          <a:fontRef idx="minor">
            <a:schemeClr val="lt1"/>
          </a:fontRef>
        </p:style>
        <p:txBody>
          <a:bodyPr lIns="0" rIns="0" rtlCol="0" anchor="ctr"/>
          <a:lstStyle/>
          <a:p>
            <a:pPr algn="ctr"/>
            <a:r>
              <a:rPr kumimoji="1" lang="en-US" altLang="ja-JP" sz="1200" dirty="0" smtClean="0">
                <a:solidFill>
                  <a:schemeClr val="bg1"/>
                </a:solidFill>
              </a:rPr>
              <a:t>26</a:t>
            </a:r>
            <a:r>
              <a:rPr kumimoji="1" lang="ja-JP" altLang="en-US" sz="900" dirty="0" smtClean="0">
                <a:solidFill>
                  <a:schemeClr val="bg1"/>
                </a:solidFill>
              </a:rPr>
              <a:t>年度</a:t>
            </a:r>
            <a:endParaRPr kumimoji="1" lang="ja-JP" altLang="en-US" sz="1050" dirty="0">
              <a:solidFill>
                <a:schemeClr val="bg1"/>
              </a:solidFill>
            </a:endParaRPr>
          </a:p>
        </p:txBody>
      </p:sp>
      <p:sp>
        <p:nvSpPr>
          <p:cNvPr id="64" name="山形 63"/>
          <p:cNvSpPr/>
          <p:nvPr/>
        </p:nvSpPr>
        <p:spPr>
          <a:xfrm>
            <a:off x="4424451" y="1232776"/>
            <a:ext cx="684000" cy="180000"/>
          </a:xfrm>
          <a:prstGeom prst="chevron">
            <a:avLst>
              <a:gd name="adj" fmla="val 52706"/>
            </a:avLst>
          </a:prstGeom>
        </p:spPr>
        <p:style>
          <a:lnRef idx="0">
            <a:schemeClr val="dk1"/>
          </a:lnRef>
          <a:fillRef idx="3">
            <a:schemeClr val="dk1"/>
          </a:fillRef>
          <a:effectRef idx="3">
            <a:schemeClr val="dk1"/>
          </a:effectRef>
          <a:fontRef idx="minor">
            <a:schemeClr val="lt1"/>
          </a:fontRef>
        </p:style>
        <p:txBody>
          <a:bodyPr lIns="0" rIns="0" rtlCol="0" anchor="ctr"/>
          <a:lstStyle/>
          <a:p>
            <a:pPr algn="ctr"/>
            <a:r>
              <a:rPr kumimoji="1" lang="en-US" altLang="ja-JP" sz="1200" dirty="0" smtClean="0">
                <a:solidFill>
                  <a:schemeClr val="bg1"/>
                </a:solidFill>
              </a:rPr>
              <a:t>27</a:t>
            </a:r>
            <a:r>
              <a:rPr kumimoji="1" lang="ja-JP" altLang="en-US" sz="900" dirty="0" smtClean="0">
                <a:solidFill>
                  <a:schemeClr val="bg1"/>
                </a:solidFill>
              </a:rPr>
              <a:t>年度</a:t>
            </a:r>
            <a:endParaRPr kumimoji="1" lang="ja-JP" altLang="en-US" sz="1050" dirty="0">
              <a:solidFill>
                <a:schemeClr val="bg1"/>
              </a:solidFill>
            </a:endParaRPr>
          </a:p>
        </p:txBody>
      </p:sp>
      <p:sp>
        <p:nvSpPr>
          <p:cNvPr id="66" name="山形 65"/>
          <p:cNvSpPr/>
          <p:nvPr/>
        </p:nvSpPr>
        <p:spPr>
          <a:xfrm>
            <a:off x="5092330" y="1232776"/>
            <a:ext cx="684000" cy="180000"/>
          </a:xfrm>
          <a:prstGeom prst="chevron">
            <a:avLst>
              <a:gd name="adj" fmla="val 52706"/>
            </a:avLst>
          </a:prstGeom>
        </p:spPr>
        <p:style>
          <a:lnRef idx="0">
            <a:schemeClr val="dk1"/>
          </a:lnRef>
          <a:fillRef idx="3">
            <a:schemeClr val="dk1"/>
          </a:fillRef>
          <a:effectRef idx="3">
            <a:schemeClr val="dk1"/>
          </a:effectRef>
          <a:fontRef idx="minor">
            <a:schemeClr val="lt1"/>
          </a:fontRef>
        </p:style>
        <p:txBody>
          <a:bodyPr lIns="0" rIns="0" rtlCol="0" anchor="ctr"/>
          <a:lstStyle/>
          <a:p>
            <a:pPr algn="ctr"/>
            <a:r>
              <a:rPr kumimoji="1" lang="en-US" altLang="ja-JP" sz="1200" dirty="0" smtClean="0">
                <a:solidFill>
                  <a:schemeClr val="bg1"/>
                </a:solidFill>
              </a:rPr>
              <a:t>28</a:t>
            </a:r>
            <a:r>
              <a:rPr kumimoji="1" lang="ja-JP" altLang="en-US" sz="900" dirty="0" smtClean="0">
                <a:solidFill>
                  <a:schemeClr val="bg1"/>
                </a:solidFill>
              </a:rPr>
              <a:t>年度</a:t>
            </a:r>
            <a:endParaRPr kumimoji="1" lang="ja-JP" altLang="en-US" sz="1050" dirty="0">
              <a:solidFill>
                <a:schemeClr val="bg1"/>
              </a:solidFill>
            </a:endParaRPr>
          </a:p>
        </p:txBody>
      </p:sp>
      <p:sp>
        <p:nvSpPr>
          <p:cNvPr id="67" name="山形 66"/>
          <p:cNvSpPr/>
          <p:nvPr/>
        </p:nvSpPr>
        <p:spPr>
          <a:xfrm>
            <a:off x="5760208" y="1232776"/>
            <a:ext cx="684000" cy="180000"/>
          </a:xfrm>
          <a:prstGeom prst="chevron">
            <a:avLst>
              <a:gd name="adj" fmla="val 52706"/>
            </a:avLst>
          </a:prstGeom>
        </p:spPr>
        <p:style>
          <a:lnRef idx="0">
            <a:schemeClr val="dk1"/>
          </a:lnRef>
          <a:fillRef idx="3">
            <a:schemeClr val="dk1"/>
          </a:fillRef>
          <a:effectRef idx="3">
            <a:schemeClr val="dk1"/>
          </a:effectRef>
          <a:fontRef idx="minor">
            <a:schemeClr val="lt1"/>
          </a:fontRef>
        </p:style>
        <p:txBody>
          <a:bodyPr lIns="0" rIns="0" rtlCol="0" anchor="ctr"/>
          <a:lstStyle/>
          <a:p>
            <a:pPr algn="ctr"/>
            <a:r>
              <a:rPr kumimoji="1" lang="en-US" altLang="ja-JP" sz="1200" dirty="0" smtClean="0">
                <a:solidFill>
                  <a:schemeClr val="bg1"/>
                </a:solidFill>
              </a:rPr>
              <a:t>29</a:t>
            </a:r>
            <a:r>
              <a:rPr kumimoji="1" lang="ja-JP" altLang="en-US" sz="900" dirty="0" smtClean="0">
                <a:solidFill>
                  <a:schemeClr val="bg1"/>
                </a:solidFill>
              </a:rPr>
              <a:t>年度</a:t>
            </a:r>
            <a:endParaRPr kumimoji="1" lang="ja-JP" altLang="en-US" sz="1050" dirty="0">
              <a:solidFill>
                <a:schemeClr val="bg1"/>
              </a:solidFill>
            </a:endParaRPr>
          </a:p>
        </p:txBody>
      </p:sp>
      <p:sp>
        <p:nvSpPr>
          <p:cNvPr id="68" name="正方形/長方形 67"/>
          <p:cNvSpPr/>
          <p:nvPr/>
        </p:nvSpPr>
        <p:spPr>
          <a:xfrm>
            <a:off x="1259632" y="4026550"/>
            <a:ext cx="5688632" cy="338554"/>
          </a:xfrm>
          <a:prstGeom prst="rect">
            <a:avLst/>
          </a:prstGeom>
        </p:spPr>
        <p:txBody>
          <a:bodyPr wrap="square">
            <a:spAutoFit/>
          </a:bodyPr>
          <a:lstStyle/>
          <a:p>
            <a:r>
              <a:rPr lang="en-US" altLang="ja-JP" sz="800" dirty="0" smtClean="0">
                <a:latin typeface="+mn-ea"/>
              </a:rPr>
              <a:t>※</a:t>
            </a:r>
            <a:r>
              <a:rPr lang="ja-JP" altLang="en-US" sz="800" dirty="0" smtClean="0">
                <a:latin typeface="+mn-ea"/>
              </a:rPr>
              <a:t>１　健診・保健指導の在り方に関する検討会　（座長：永井良三 自治医科大学学長）　</a:t>
            </a:r>
            <a:endParaRPr lang="en-US" altLang="ja-JP" sz="800" dirty="0" smtClean="0">
              <a:latin typeface="+mn-ea"/>
            </a:endParaRPr>
          </a:p>
          <a:p>
            <a:r>
              <a:rPr lang="en-US" altLang="ja-JP" sz="800" dirty="0" smtClean="0">
                <a:latin typeface="+mn-ea"/>
              </a:rPr>
              <a:t>※</a:t>
            </a:r>
            <a:r>
              <a:rPr lang="ja-JP" altLang="en-US" sz="800" dirty="0" smtClean="0">
                <a:latin typeface="+mn-ea"/>
              </a:rPr>
              <a:t>２　保険者による健診・保健指導等に関する検討会　（座長：多田羅浩三 日本公衆衛生協会理事長）</a:t>
            </a:r>
            <a:endParaRPr lang="en-US" altLang="ja-JP" dirty="0" smtClean="0">
              <a:latin typeface="+mn-ea"/>
            </a:endParaRPr>
          </a:p>
        </p:txBody>
      </p:sp>
      <p:sp>
        <p:nvSpPr>
          <p:cNvPr id="42" name="正方形/長方形 41"/>
          <p:cNvSpPr/>
          <p:nvPr/>
        </p:nvSpPr>
        <p:spPr>
          <a:xfrm>
            <a:off x="5895044" y="3985321"/>
            <a:ext cx="2887329" cy="307777"/>
          </a:xfrm>
          <a:prstGeom prst="rect">
            <a:avLst/>
          </a:prstGeom>
          <a:solidFill>
            <a:schemeClr val="bg1"/>
          </a:solidFill>
        </p:spPr>
        <p:txBody>
          <a:bodyPr wrap="none">
            <a:spAutoFit/>
          </a:bodyPr>
          <a:lstStyle/>
          <a:p>
            <a:pPr algn="ctr"/>
            <a:r>
              <a:rPr lang="ja-JP" altLang="en-US" sz="800" b="1" dirty="0" smtClean="0">
                <a:latin typeface="+mn-ea"/>
              </a:rPr>
              <a:t>特定健診・特定保健指導と健康日本</a:t>
            </a:r>
            <a:r>
              <a:rPr lang="en-US" altLang="ja-JP" sz="800" b="1" dirty="0" smtClean="0">
                <a:latin typeface="+mn-ea"/>
              </a:rPr>
              <a:t>21</a:t>
            </a:r>
            <a:r>
              <a:rPr lang="ja-JP" altLang="en-US" sz="800" b="1" dirty="0" smtClean="0">
                <a:latin typeface="+mn-ea"/>
              </a:rPr>
              <a:t>（第２次）</a:t>
            </a:r>
            <a:endParaRPr lang="en-US" altLang="ja-JP" sz="1050" b="1" dirty="0" smtClean="0">
              <a:latin typeface="+mn-ea"/>
            </a:endParaRPr>
          </a:p>
          <a:p>
            <a:pPr algn="ctr"/>
            <a:r>
              <a:rPr lang="en-US" altLang="ja-JP" sz="600" dirty="0" smtClean="0">
                <a:latin typeface="+mn-ea"/>
              </a:rPr>
              <a:t>―</a:t>
            </a:r>
            <a:r>
              <a:rPr lang="ja-JP" altLang="en-US" sz="600" dirty="0" smtClean="0">
                <a:latin typeface="+mn-ea"/>
              </a:rPr>
              <a:t>特定健診・特定保健指導のメリットを活かし、健康日本</a:t>
            </a:r>
            <a:r>
              <a:rPr lang="en-US" altLang="ja-JP" sz="600" dirty="0" smtClean="0">
                <a:latin typeface="+mn-ea"/>
              </a:rPr>
              <a:t>21</a:t>
            </a:r>
            <a:r>
              <a:rPr lang="ja-JP" altLang="en-US" sz="600" dirty="0" smtClean="0">
                <a:latin typeface="+mn-ea"/>
              </a:rPr>
              <a:t>（第２次）を着実に推進</a:t>
            </a:r>
            <a:r>
              <a:rPr lang="en-US" altLang="ja-JP" sz="600" dirty="0" smtClean="0">
                <a:latin typeface="+mn-ea"/>
              </a:rPr>
              <a:t>―</a:t>
            </a:r>
            <a:endParaRPr lang="ja-JP" altLang="en-US" sz="600" dirty="0">
              <a:latin typeface="+mn-ea"/>
            </a:endParaRPr>
          </a:p>
        </p:txBody>
      </p:sp>
      <p:sp>
        <p:nvSpPr>
          <p:cNvPr id="56" name="正方形/長方形 55"/>
          <p:cNvSpPr/>
          <p:nvPr/>
        </p:nvSpPr>
        <p:spPr>
          <a:xfrm>
            <a:off x="1259633" y="2555213"/>
            <a:ext cx="7812000" cy="1400383"/>
          </a:xfrm>
          <a:prstGeom prst="rect">
            <a:avLst/>
          </a:prstGeom>
        </p:spPr>
        <p:style>
          <a:lnRef idx="1">
            <a:schemeClr val="accent6"/>
          </a:lnRef>
          <a:fillRef idx="2">
            <a:schemeClr val="accent6"/>
          </a:fillRef>
          <a:effectRef idx="1">
            <a:schemeClr val="accent6"/>
          </a:effectRef>
          <a:fontRef idx="minor">
            <a:schemeClr val="dk1"/>
          </a:fontRef>
        </p:style>
        <p:txBody>
          <a:bodyPr wrap="square" lIns="36000" rIns="0">
            <a:spAutoFit/>
          </a:bodyPr>
          <a:lstStyle/>
          <a:p>
            <a:r>
              <a:rPr lang="ja-JP" altLang="en-US" sz="1400" dirty="0" smtClean="0"/>
              <a:t>①健康局の検討会</a:t>
            </a:r>
            <a:r>
              <a:rPr lang="en-US" altLang="ja-JP" sz="1400" baseline="30000" dirty="0" smtClean="0"/>
              <a:t>※</a:t>
            </a:r>
            <a:r>
              <a:rPr lang="ja-JP" altLang="en-US" sz="1400" baseline="30000" dirty="0" smtClean="0"/>
              <a:t>１</a:t>
            </a:r>
            <a:r>
              <a:rPr lang="ja-JP" altLang="en-US" sz="1400" dirty="0" smtClean="0"/>
              <a:t>及び保険局の検討会</a:t>
            </a:r>
            <a:r>
              <a:rPr lang="en-US" altLang="ja-JP" sz="1400" baseline="30000" dirty="0" smtClean="0"/>
              <a:t>※</a:t>
            </a:r>
            <a:r>
              <a:rPr lang="ja-JP" altLang="en-US" sz="1400" baseline="30000" dirty="0" smtClean="0"/>
              <a:t>２</a:t>
            </a:r>
            <a:r>
              <a:rPr lang="ja-JP" altLang="en-US" sz="1400" dirty="0" smtClean="0"/>
              <a:t>における提言事項を踏まえた見直しを行った。</a:t>
            </a:r>
            <a:endParaRPr lang="en-US" altLang="ja-JP" sz="1400" dirty="0" smtClean="0"/>
          </a:p>
          <a:p>
            <a:endParaRPr lang="en-US" altLang="ja-JP" sz="300" dirty="0" smtClean="0">
              <a:latin typeface="+mn-ea"/>
            </a:endParaRPr>
          </a:p>
          <a:p>
            <a:r>
              <a:rPr lang="ja-JP" altLang="en-US" sz="1400" dirty="0" smtClean="0"/>
              <a:t>②提言以外の事項で医療保険者のシステム改修が必須の事項（階層化基準等）は変更しなかった。</a:t>
            </a:r>
            <a:endParaRPr lang="en-US" altLang="ja-JP" sz="1200" dirty="0" smtClean="0"/>
          </a:p>
          <a:p>
            <a:endParaRPr lang="ja-JP" altLang="en-US" sz="400" dirty="0" smtClean="0"/>
          </a:p>
          <a:p>
            <a:r>
              <a:rPr lang="ja-JP" altLang="en-US" sz="1400" dirty="0" smtClean="0"/>
              <a:t>③健康</a:t>
            </a:r>
            <a:r>
              <a:rPr lang="ja-JP" altLang="en-US" sz="1400" dirty="0" smtClean="0">
                <a:latin typeface="+mn-ea"/>
              </a:rPr>
              <a:t>日本</a:t>
            </a:r>
            <a:r>
              <a:rPr lang="en-US" altLang="ja-JP" sz="1400" dirty="0" smtClean="0">
                <a:latin typeface="+mn-ea"/>
              </a:rPr>
              <a:t>21</a:t>
            </a:r>
            <a:r>
              <a:rPr lang="ja-JP" altLang="en-US" sz="1400" dirty="0" smtClean="0">
                <a:latin typeface="+mn-ea"/>
              </a:rPr>
              <a:t>（</a:t>
            </a:r>
            <a:r>
              <a:rPr lang="ja-JP" altLang="en-US" sz="1400" dirty="0" smtClean="0"/>
              <a:t>第二次）の着実な推進に、特定健診等の実施及びデータ分析が重要であることを明記。</a:t>
            </a:r>
            <a:endParaRPr lang="en-US" altLang="ja-JP" sz="1400" dirty="0" smtClean="0"/>
          </a:p>
          <a:p>
            <a:endParaRPr lang="en-US" altLang="ja-JP" sz="400" dirty="0" smtClean="0"/>
          </a:p>
          <a:p>
            <a:r>
              <a:rPr lang="ja-JP" altLang="en-US" sz="1400" dirty="0" smtClean="0"/>
              <a:t>④主たる利用者である現場の健診・保健指導実施者（医師、保健師、管理栄養士等）の視点で見直した。</a:t>
            </a:r>
            <a:endParaRPr lang="en-US" altLang="ja-JP" sz="900" dirty="0" smtClean="0"/>
          </a:p>
          <a:p>
            <a:endParaRPr lang="en-US" altLang="ja-JP" sz="400" dirty="0" smtClean="0"/>
          </a:p>
          <a:p>
            <a:r>
              <a:rPr lang="ja-JP" altLang="en-US" sz="1400" dirty="0" smtClean="0"/>
              <a:t>⑤非肥満者への対応を含めた生活習慣病対策を推進する方向で見直した。</a:t>
            </a:r>
            <a:endParaRPr lang="ja-JP" altLang="en-US" sz="1400" dirty="0"/>
          </a:p>
        </p:txBody>
      </p:sp>
      <p:pic>
        <p:nvPicPr>
          <p:cNvPr id="43" name="Picture 3" descr="C:\Users\STWEF\AppData\Local\Microsoft\Windows\Temporary Internet Files\Content.IE5\ADV5CF2Q\MC900287099[1].wmf"/>
          <p:cNvPicPr>
            <a:picLocks noChangeAspect="1" noChangeArrowheads="1"/>
          </p:cNvPicPr>
          <p:nvPr/>
        </p:nvPicPr>
        <p:blipFill>
          <a:blip r:embed="rId4" cstate="print">
            <a:clrChange>
              <a:clrFrom>
                <a:srgbClr val="000000"/>
              </a:clrFrom>
              <a:clrTo>
                <a:srgbClr val="000000">
                  <a:alpha val="0"/>
                </a:srgbClr>
              </a:clrTo>
            </a:clrChange>
          </a:blip>
          <a:srcRect/>
          <a:stretch>
            <a:fillRect/>
          </a:stretch>
        </p:blipFill>
        <p:spPr bwMode="auto">
          <a:xfrm>
            <a:off x="0" y="4038485"/>
            <a:ext cx="1124952" cy="1157294"/>
          </a:xfrm>
          <a:prstGeom prst="rect">
            <a:avLst/>
          </a:prstGeom>
          <a:noFill/>
        </p:spPr>
      </p:pic>
      <p:pic>
        <p:nvPicPr>
          <p:cNvPr id="48" name="Picture 4" descr="C:\Users\STWEF\AppData\Local\Microsoft\Windows\Temporary Internet Files\Content.IE5\XBSXZDFH\MC900198074[1].wmf"/>
          <p:cNvPicPr>
            <a:picLocks noChangeAspect="1" noChangeArrowheads="1"/>
          </p:cNvPicPr>
          <p:nvPr/>
        </p:nvPicPr>
        <p:blipFill>
          <a:blip r:embed="rId5" cstate="print"/>
          <a:srcRect/>
          <a:stretch>
            <a:fillRect/>
          </a:stretch>
        </p:blipFill>
        <p:spPr bwMode="auto">
          <a:xfrm>
            <a:off x="182681" y="5229200"/>
            <a:ext cx="716911" cy="648072"/>
          </a:xfrm>
          <a:prstGeom prst="rect">
            <a:avLst/>
          </a:prstGeom>
          <a:noFill/>
        </p:spPr>
      </p:pic>
      <p:pic>
        <p:nvPicPr>
          <p:cNvPr id="1026" name="Picture 2" descr="C:\Users\STWEF\AppData\Local\Microsoft\Windows\Temporary Internet Files\Content.IE5\CTBVOFOZ\MC900231746[1].wmf"/>
          <p:cNvPicPr>
            <a:picLocks noChangeAspect="1" noChangeArrowheads="1"/>
          </p:cNvPicPr>
          <p:nvPr/>
        </p:nvPicPr>
        <p:blipFill>
          <a:blip r:embed="rId6" cstate="print"/>
          <a:srcRect/>
          <a:stretch>
            <a:fillRect/>
          </a:stretch>
        </p:blipFill>
        <p:spPr bwMode="auto">
          <a:xfrm>
            <a:off x="14930" y="6073850"/>
            <a:ext cx="776558" cy="739526"/>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332656"/>
            <a:ext cx="8676456" cy="504056"/>
          </a:xfrm>
          <a:noFill/>
          <a:ln>
            <a:noFill/>
          </a:ln>
          <a:effectLst/>
        </p:spPr>
        <p:style>
          <a:lnRef idx="1">
            <a:schemeClr val="accent1"/>
          </a:lnRef>
          <a:fillRef idx="1001">
            <a:schemeClr val="lt1"/>
          </a:fillRef>
          <a:effectRef idx="1">
            <a:schemeClr val="accent1"/>
          </a:effectRef>
          <a:fontRef idx="minor">
            <a:schemeClr val="dk1"/>
          </a:fontRef>
        </p:style>
        <p:txBody>
          <a:bodyPr>
            <a:noAutofit/>
          </a:bodyPr>
          <a:lstStyle/>
          <a:p>
            <a:r>
              <a:rPr lang="ja-JP" altLang="en-US" sz="2800" u="sng" dirty="0"/>
              <a:t>糖尿病有病者数の推移</a:t>
            </a:r>
          </a:p>
        </p:txBody>
      </p:sp>
      <p:sp>
        <p:nvSpPr>
          <p:cNvPr id="3" name="正方形/長方形 2"/>
          <p:cNvSpPr/>
          <p:nvPr/>
        </p:nvSpPr>
        <p:spPr>
          <a:xfrm>
            <a:off x="35496" y="6239053"/>
            <a:ext cx="5400600" cy="646331"/>
          </a:xfrm>
          <a:prstGeom prst="rect">
            <a:avLst/>
          </a:prstGeom>
        </p:spPr>
        <p:txBody>
          <a:bodyPr wrap="square">
            <a:spAutoFit/>
          </a:bodyPr>
          <a:lstStyle/>
          <a:p>
            <a:r>
              <a:rPr lang="en-US" altLang="ja-JP" sz="1200" dirty="0" smtClean="0"/>
              <a:t>1997</a:t>
            </a:r>
            <a:r>
              <a:rPr lang="ja-JP" altLang="en-US" sz="1200" dirty="0" smtClean="0"/>
              <a:t>年：策定時のベースライン値（平成</a:t>
            </a:r>
            <a:r>
              <a:rPr lang="en-US" altLang="ja-JP" sz="1200" dirty="0" smtClean="0"/>
              <a:t>9</a:t>
            </a:r>
            <a:r>
              <a:rPr lang="ja-JP" altLang="en-US" sz="1200" dirty="0" smtClean="0"/>
              <a:t>年糖尿病実態調査）</a:t>
            </a:r>
          </a:p>
          <a:p>
            <a:r>
              <a:rPr lang="en-US" altLang="ja-JP" sz="1200" dirty="0" smtClean="0"/>
              <a:t>2002</a:t>
            </a:r>
            <a:r>
              <a:rPr lang="ja-JP" altLang="en-US" sz="1200" dirty="0" smtClean="0"/>
              <a:t>年：中間評価（平成</a:t>
            </a:r>
            <a:r>
              <a:rPr lang="en-US" altLang="ja-JP" sz="1200" dirty="0" smtClean="0"/>
              <a:t>14</a:t>
            </a:r>
            <a:r>
              <a:rPr lang="ja-JP" altLang="en-US" sz="1200" dirty="0" smtClean="0"/>
              <a:t>年糖尿病実態調査）</a:t>
            </a:r>
          </a:p>
          <a:p>
            <a:r>
              <a:rPr lang="en-US" altLang="ja-JP" sz="1200" dirty="0" smtClean="0"/>
              <a:t>2007</a:t>
            </a:r>
            <a:r>
              <a:rPr lang="ja-JP" altLang="en-US" sz="1200" dirty="0" smtClean="0"/>
              <a:t>年：直近実績値（平成</a:t>
            </a:r>
            <a:r>
              <a:rPr lang="en-US" altLang="ja-JP" sz="1200" dirty="0" smtClean="0"/>
              <a:t>19</a:t>
            </a:r>
            <a:r>
              <a:rPr lang="ja-JP" altLang="en-US" sz="1200" dirty="0" smtClean="0"/>
              <a:t>年国民健康・栄養調査）</a:t>
            </a:r>
            <a:endParaRPr lang="en-US" altLang="ja-JP" sz="1200" dirty="0" smtClean="0"/>
          </a:p>
        </p:txBody>
      </p:sp>
      <p:graphicFrame>
        <p:nvGraphicFramePr>
          <p:cNvPr id="10" name="グラフ 9"/>
          <p:cNvGraphicFramePr/>
          <p:nvPr>
            <p:extLst>
              <p:ext uri="{D42A27DB-BD31-4B8C-83A1-F6EECF244321}">
                <p14:modId xmlns:p14="http://schemas.microsoft.com/office/powerpoint/2010/main" val="281935199"/>
              </p:ext>
            </p:extLst>
          </p:nvPr>
        </p:nvGraphicFramePr>
        <p:xfrm>
          <a:off x="251520" y="1385083"/>
          <a:ext cx="8892480" cy="4536504"/>
        </p:xfrm>
        <a:graphic>
          <a:graphicData uri="http://schemas.openxmlformats.org/drawingml/2006/chart">
            <c:chart xmlns:c="http://schemas.openxmlformats.org/drawingml/2006/chart" xmlns:r="http://schemas.openxmlformats.org/officeDocument/2006/relationships" r:id="rId3"/>
          </a:graphicData>
        </a:graphic>
      </p:graphicFrame>
      <p:sp>
        <p:nvSpPr>
          <p:cNvPr id="11" name="正方形/長方形 10"/>
          <p:cNvSpPr/>
          <p:nvPr/>
        </p:nvSpPr>
        <p:spPr>
          <a:xfrm>
            <a:off x="395537" y="1567825"/>
            <a:ext cx="646331" cy="276999"/>
          </a:xfrm>
          <a:prstGeom prst="rect">
            <a:avLst/>
          </a:prstGeom>
        </p:spPr>
        <p:txBody>
          <a:bodyPr wrap="none">
            <a:spAutoFit/>
          </a:bodyPr>
          <a:lstStyle/>
          <a:p>
            <a:r>
              <a:rPr lang="ja-JP" altLang="en-US" sz="1200" dirty="0" smtClean="0"/>
              <a:t>（万人）</a:t>
            </a:r>
            <a:endParaRPr lang="ja-JP" altLang="en-US" sz="1200" dirty="0"/>
          </a:p>
        </p:txBody>
      </p:sp>
      <p:sp>
        <p:nvSpPr>
          <p:cNvPr id="13" name="正方形/長方形 12"/>
          <p:cNvSpPr/>
          <p:nvPr/>
        </p:nvSpPr>
        <p:spPr>
          <a:xfrm>
            <a:off x="1331640" y="5580529"/>
            <a:ext cx="6552728" cy="584775"/>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altLang="ja-JP" sz="1600" dirty="0" smtClean="0"/>
              <a:t>【</a:t>
            </a:r>
            <a:r>
              <a:rPr lang="ja-JP" altLang="en-US" sz="1600" dirty="0" smtClean="0"/>
              <a:t>健康日本</a:t>
            </a:r>
            <a:r>
              <a:rPr lang="en-US" altLang="ja-JP" sz="1600" dirty="0" smtClean="0"/>
              <a:t>21</a:t>
            </a:r>
            <a:r>
              <a:rPr lang="ja-JP" altLang="en-US" sz="1600" dirty="0" smtClean="0"/>
              <a:t>最終評価</a:t>
            </a:r>
            <a:r>
              <a:rPr lang="en-US" altLang="ja-JP" sz="1600" dirty="0" smtClean="0"/>
              <a:t>】</a:t>
            </a:r>
            <a:r>
              <a:rPr lang="ja-JP" altLang="en-US" sz="1600" dirty="0" smtClean="0"/>
              <a:t>　「糖尿病が強く疑われる人」の数は有意に増加</a:t>
            </a:r>
            <a:r>
              <a:rPr lang="ja-JP" altLang="en-US" sz="1400" dirty="0" smtClean="0"/>
              <a:t>（片側Ｐ値＜</a:t>
            </a:r>
            <a:r>
              <a:rPr lang="en-US" altLang="ja-JP" sz="1400" dirty="0" smtClean="0"/>
              <a:t>0.001</a:t>
            </a:r>
            <a:r>
              <a:rPr lang="ja-JP" altLang="en-US" sz="1400" dirty="0" smtClean="0"/>
              <a:t>）。</a:t>
            </a:r>
            <a:r>
              <a:rPr lang="ja-JP" altLang="en-US" sz="1600" dirty="0" smtClean="0"/>
              <a:t>ただし、性・年齢構成で調整すると有意な経年変化なし。</a:t>
            </a:r>
            <a:endParaRPr lang="ja-JP" altLang="en-US" sz="1600" dirty="0"/>
          </a:p>
        </p:txBody>
      </p:sp>
      <p:sp>
        <p:nvSpPr>
          <p:cNvPr id="14" name="正方形/長方形 13"/>
          <p:cNvSpPr/>
          <p:nvPr/>
        </p:nvSpPr>
        <p:spPr>
          <a:xfrm>
            <a:off x="0" y="972017"/>
            <a:ext cx="9144000" cy="584775"/>
          </a:xfrm>
          <a:prstGeom prst="rect">
            <a:avLst/>
          </a:prstGeom>
        </p:spPr>
        <p:txBody>
          <a:bodyPr wrap="square">
            <a:spAutoFit/>
          </a:bodyPr>
          <a:lstStyle/>
          <a:p>
            <a:pPr algn="ctr"/>
            <a:r>
              <a:rPr lang="ja-JP" altLang="en-US" sz="1600" dirty="0" smtClean="0">
                <a:solidFill>
                  <a:srgbClr val="0000FF"/>
                </a:solidFill>
              </a:rPr>
              <a:t>健康日本</a:t>
            </a:r>
            <a:r>
              <a:rPr lang="en-US" altLang="ja-JP" sz="1600" dirty="0" smtClean="0">
                <a:solidFill>
                  <a:srgbClr val="0000FF"/>
                </a:solidFill>
              </a:rPr>
              <a:t>21</a:t>
            </a:r>
            <a:r>
              <a:rPr lang="ja-JP" altLang="en-US" sz="1600" dirty="0" smtClean="0">
                <a:solidFill>
                  <a:srgbClr val="0000FF"/>
                </a:solidFill>
              </a:rPr>
              <a:t>（</a:t>
            </a:r>
            <a:r>
              <a:rPr lang="en-US" altLang="ja-JP" sz="1600" dirty="0" smtClean="0">
                <a:solidFill>
                  <a:srgbClr val="0000FF"/>
                </a:solidFill>
              </a:rPr>
              <a:t>2000</a:t>
            </a:r>
            <a:r>
              <a:rPr lang="ja-JP" altLang="en-US" sz="1600" dirty="0" smtClean="0">
                <a:solidFill>
                  <a:srgbClr val="0000FF"/>
                </a:solidFill>
              </a:rPr>
              <a:t>～</a:t>
            </a:r>
            <a:r>
              <a:rPr lang="en-US" altLang="ja-JP" sz="1600" dirty="0" smtClean="0">
                <a:solidFill>
                  <a:srgbClr val="0000FF"/>
                </a:solidFill>
              </a:rPr>
              <a:t>2012</a:t>
            </a:r>
            <a:r>
              <a:rPr lang="ja-JP" altLang="en-US" sz="1600" dirty="0" smtClean="0">
                <a:solidFill>
                  <a:srgbClr val="0000FF"/>
                </a:solidFill>
              </a:rPr>
              <a:t>年）においては、</a:t>
            </a:r>
            <a:endParaRPr lang="en-US" altLang="ja-JP" sz="1600" dirty="0" smtClean="0">
              <a:solidFill>
                <a:srgbClr val="0000FF"/>
              </a:solidFill>
            </a:endParaRPr>
          </a:p>
          <a:p>
            <a:pPr algn="ctr"/>
            <a:r>
              <a:rPr lang="ja-JP" altLang="en-US" sz="1600" dirty="0" smtClean="0">
                <a:solidFill>
                  <a:srgbClr val="0000FF"/>
                </a:solidFill>
              </a:rPr>
              <a:t>危険因子の回避により、</a:t>
            </a:r>
            <a:r>
              <a:rPr lang="en-US" altLang="ja-JP" sz="1600" dirty="0" smtClean="0">
                <a:solidFill>
                  <a:srgbClr val="0000FF"/>
                </a:solidFill>
              </a:rPr>
              <a:t>2010</a:t>
            </a:r>
            <a:r>
              <a:rPr lang="ja-JP" altLang="en-US" sz="1600" dirty="0" smtClean="0">
                <a:solidFill>
                  <a:srgbClr val="0000FF"/>
                </a:solidFill>
              </a:rPr>
              <a:t>年での糖尿病有病者推計値</a:t>
            </a:r>
            <a:r>
              <a:rPr lang="en-US" altLang="ja-JP" sz="1600" dirty="0" smtClean="0">
                <a:solidFill>
                  <a:srgbClr val="0000FF"/>
                </a:solidFill>
              </a:rPr>
              <a:t>1,080</a:t>
            </a:r>
            <a:r>
              <a:rPr lang="ja-JP" altLang="en-US" sz="1600" dirty="0" smtClean="0">
                <a:solidFill>
                  <a:srgbClr val="0000FF"/>
                </a:solidFill>
              </a:rPr>
              <a:t>万人を</a:t>
            </a:r>
            <a:r>
              <a:rPr lang="en-US" altLang="ja-JP" sz="1600" u="sng" dirty="0" smtClean="0">
                <a:solidFill>
                  <a:srgbClr val="0000FF"/>
                </a:solidFill>
              </a:rPr>
              <a:t>1,000</a:t>
            </a:r>
            <a:r>
              <a:rPr lang="ja-JP" altLang="en-US" sz="1600" u="sng" dirty="0" smtClean="0">
                <a:solidFill>
                  <a:srgbClr val="0000FF"/>
                </a:solidFill>
              </a:rPr>
              <a:t>万人</a:t>
            </a:r>
            <a:r>
              <a:rPr lang="ja-JP" altLang="en-US" sz="1600" dirty="0" smtClean="0">
                <a:solidFill>
                  <a:srgbClr val="0000FF"/>
                </a:solidFill>
              </a:rPr>
              <a:t>に抑えるとの目標を設定 </a:t>
            </a:r>
            <a:endParaRPr lang="ja-JP" altLang="en-US" sz="1600" dirty="0">
              <a:solidFill>
                <a:srgbClr val="0000FF"/>
              </a:solidFill>
            </a:endParaRPr>
          </a:p>
        </p:txBody>
      </p:sp>
      <p:sp>
        <p:nvSpPr>
          <p:cNvPr id="23" name="正方形/長方形 22"/>
          <p:cNvSpPr/>
          <p:nvPr/>
        </p:nvSpPr>
        <p:spPr>
          <a:xfrm>
            <a:off x="6948264" y="2612810"/>
            <a:ext cx="2195736" cy="600164"/>
          </a:xfrm>
          <a:prstGeom prst="rect">
            <a:avLst/>
          </a:prstGeom>
        </p:spPr>
        <p:txBody>
          <a:bodyPr wrap="square">
            <a:spAutoFit/>
          </a:bodyPr>
          <a:lstStyle/>
          <a:p>
            <a:r>
              <a:rPr lang="en-US" altLang="ja-JP" sz="1100" dirty="0" smtClean="0"/>
              <a:t>HbA1c</a:t>
            </a:r>
            <a:r>
              <a:rPr lang="ja-JP" altLang="en-US" sz="1100" dirty="0" smtClean="0"/>
              <a:t>≧</a:t>
            </a:r>
            <a:r>
              <a:rPr lang="en-US" altLang="ja-JP" sz="1100" dirty="0" smtClean="0"/>
              <a:t>6.1% (JDS</a:t>
            </a:r>
            <a:r>
              <a:rPr lang="ja-JP" altLang="en-US" sz="1100" dirty="0" smtClean="0"/>
              <a:t>値</a:t>
            </a:r>
            <a:r>
              <a:rPr lang="en-US" altLang="ja-JP" sz="1100" dirty="0" smtClean="0"/>
              <a:t>)</a:t>
            </a:r>
          </a:p>
          <a:p>
            <a:r>
              <a:rPr lang="ja-JP" altLang="en-US" sz="1100" dirty="0" smtClean="0"/>
              <a:t>又は質問票で「現在糖尿病の</a:t>
            </a:r>
            <a:endParaRPr lang="en-US" altLang="ja-JP" sz="1100" dirty="0" smtClean="0"/>
          </a:p>
          <a:p>
            <a:r>
              <a:rPr lang="ja-JP" altLang="en-US" sz="1100" dirty="0" smtClean="0"/>
              <a:t>治療を受けている」と答えた者。</a:t>
            </a:r>
            <a:endParaRPr lang="ja-JP" altLang="en-US" sz="1100" dirty="0"/>
          </a:p>
        </p:txBody>
      </p:sp>
      <p:sp>
        <p:nvSpPr>
          <p:cNvPr id="24" name="大かっこ 23"/>
          <p:cNvSpPr/>
          <p:nvPr/>
        </p:nvSpPr>
        <p:spPr>
          <a:xfrm>
            <a:off x="6876257" y="2684818"/>
            <a:ext cx="2088232" cy="504056"/>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5" name="正方形/長方形 24"/>
          <p:cNvSpPr/>
          <p:nvPr/>
        </p:nvSpPr>
        <p:spPr>
          <a:xfrm>
            <a:off x="6948264" y="3934217"/>
            <a:ext cx="2195736" cy="430887"/>
          </a:xfrm>
          <a:prstGeom prst="rect">
            <a:avLst/>
          </a:prstGeom>
        </p:spPr>
        <p:txBody>
          <a:bodyPr wrap="square">
            <a:spAutoFit/>
          </a:bodyPr>
          <a:lstStyle/>
          <a:p>
            <a:r>
              <a:rPr lang="en-US" altLang="ja-JP" sz="1100" dirty="0" smtClean="0"/>
              <a:t>5.6%</a:t>
            </a:r>
            <a:r>
              <a:rPr lang="ja-JP" altLang="en-US" sz="1100" dirty="0" smtClean="0"/>
              <a:t>≦</a:t>
            </a:r>
            <a:r>
              <a:rPr lang="en-US" altLang="ja-JP" sz="1100" dirty="0" smtClean="0"/>
              <a:t>HbA1c</a:t>
            </a:r>
            <a:r>
              <a:rPr lang="ja-JP" altLang="en-US" sz="1100" dirty="0" smtClean="0"/>
              <a:t> ≦ </a:t>
            </a:r>
            <a:r>
              <a:rPr lang="en-US" altLang="ja-JP" sz="1100" dirty="0" smtClean="0"/>
              <a:t>6.1% (JDS</a:t>
            </a:r>
            <a:r>
              <a:rPr lang="ja-JP" altLang="en-US" sz="1100" dirty="0" smtClean="0"/>
              <a:t>値</a:t>
            </a:r>
            <a:r>
              <a:rPr lang="en-US" altLang="ja-JP" sz="1100" dirty="0" smtClean="0"/>
              <a:t>)</a:t>
            </a:r>
          </a:p>
          <a:p>
            <a:r>
              <a:rPr lang="ja-JP" altLang="en-US" sz="1100" dirty="0" smtClean="0"/>
              <a:t>でＡ以外の者。</a:t>
            </a:r>
            <a:endParaRPr lang="ja-JP" altLang="en-US" sz="1100" dirty="0"/>
          </a:p>
        </p:txBody>
      </p:sp>
      <p:sp>
        <p:nvSpPr>
          <p:cNvPr id="26" name="大かっこ 25"/>
          <p:cNvSpPr/>
          <p:nvPr/>
        </p:nvSpPr>
        <p:spPr>
          <a:xfrm>
            <a:off x="6948265" y="4006223"/>
            <a:ext cx="2016000" cy="288032"/>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 name="ホームベース 14"/>
          <p:cNvSpPr/>
          <p:nvPr/>
        </p:nvSpPr>
        <p:spPr>
          <a:xfrm>
            <a:off x="179512" y="116632"/>
            <a:ext cx="2232248" cy="432048"/>
          </a:xfrm>
          <a:prstGeom prst="homePlat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2000" b="1" dirty="0" smtClean="0"/>
              <a:t>糖尿病</a:t>
            </a:r>
            <a:endParaRPr kumimoji="1" lang="ja-JP" altLang="en-US" sz="2000" b="1"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7688" y="-27384"/>
            <a:ext cx="8686800" cy="936104"/>
          </a:xfrm>
        </p:spPr>
        <p:txBody>
          <a:bodyPr>
            <a:noAutofit/>
          </a:bodyPr>
          <a:lstStyle/>
          <a:p>
            <a:r>
              <a:rPr lang="ja-JP" altLang="ja-JP" sz="2800" u="sng" dirty="0"/>
              <a:t>糖尿病腎症による新規透析導入患者の</a:t>
            </a:r>
            <a:r>
              <a:rPr lang="ja-JP" altLang="ja-JP" sz="2800" u="sng" dirty="0" smtClean="0"/>
              <a:t>状況</a:t>
            </a:r>
            <a:r>
              <a:rPr lang="en-US" altLang="ja-JP" sz="2400" dirty="0" smtClean="0"/>
              <a:t/>
            </a:r>
            <a:br>
              <a:rPr lang="en-US" altLang="ja-JP" sz="2400" dirty="0" smtClean="0"/>
            </a:br>
            <a:r>
              <a:rPr lang="ja-JP" altLang="ja-JP" sz="1800" dirty="0" smtClean="0"/>
              <a:t>（</a:t>
            </a:r>
            <a:r>
              <a:rPr lang="ja-JP" altLang="ja-JP" sz="1800" dirty="0"/>
              <a:t>都道府県別、</a:t>
            </a:r>
            <a:r>
              <a:rPr lang="en-US" altLang="ja-JP" sz="1800" dirty="0"/>
              <a:t>2010</a:t>
            </a:r>
            <a:r>
              <a:rPr lang="ja-JP" altLang="ja-JP" sz="1800" dirty="0"/>
              <a:t>年）</a:t>
            </a:r>
            <a:endParaRPr kumimoji="1" lang="ja-JP" altLang="en-US" sz="2400" dirty="0"/>
          </a:p>
        </p:txBody>
      </p:sp>
      <p:pic>
        <p:nvPicPr>
          <p:cNvPr id="4" name="図 3"/>
          <p:cNvPicPr/>
          <p:nvPr/>
        </p:nvPicPr>
        <p:blipFill>
          <a:blip r:embed="rId3" cstate="print"/>
          <a:srcRect l="31239" t="20982" r="14507" b="14952"/>
          <a:stretch>
            <a:fillRect/>
          </a:stretch>
        </p:blipFill>
        <p:spPr bwMode="auto">
          <a:xfrm>
            <a:off x="72008" y="836713"/>
            <a:ext cx="8964488" cy="5688632"/>
          </a:xfrm>
          <a:prstGeom prst="rect">
            <a:avLst/>
          </a:prstGeom>
          <a:noFill/>
          <a:ln w="9525">
            <a:noFill/>
            <a:miter lim="800000"/>
            <a:headEnd/>
            <a:tailEnd/>
          </a:ln>
        </p:spPr>
      </p:pic>
      <p:sp>
        <p:nvSpPr>
          <p:cNvPr id="3" name="正方形/長方形 2"/>
          <p:cNvSpPr/>
          <p:nvPr/>
        </p:nvSpPr>
        <p:spPr>
          <a:xfrm>
            <a:off x="0" y="6362164"/>
            <a:ext cx="7452320" cy="523220"/>
          </a:xfrm>
          <a:prstGeom prst="rect">
            <a:avLst/>
          </a:prstGeom>
        </p:spPr>
        <p:txBody>
          <a:bodyPr wrap="square">
            <a:spAutoFit/>
          </a:bodyPr>
          <a:lstStyle/>
          <a:p>
            <a:r>
              <a:rPr lang="ja-JP" altLang="ja-JP" sz="1400" dirty="0"/>
              <a:t>資料：社団法人日本透析医学会　統計調査委員会</a:t>
            </a:r>
          </a:p>
          <a:p>
            <a:r>
              <a:rPr lang="ja-JP" altLang="ja-JP" sz="1400" dirty="0"/>
              <a:t>「わが国の慢性透析療法の現況（</a:t>
            </a:r>
            <a:r>
              <a:rPr lang="en-US" altLang="ja-JP" sz="1400" dirty="0"/>
              <a:t>2010</a:t>
            </a:r>
            <a:r>
              <a:rPr lang="ja-JP" altLang="ja-JP" sz="1400" dirty="0"/>
              <a:t>年</a:t>
            </a:r>
            <a:r>
              <a:rPr lang="en-US" altLang="ja-JP" sz="1400" dirty="0"/>
              <a:t>12</a:t>
            </a:r>
            <a:r>
              <a:rPr lang="ja-JP" altLang="ja-JP" sz="1400" dirty="0"/>
              <a:t>月</a:t>
            </a:r>
            <a:r>
              <a:rPr lang="en-US" altLang="ja-JP" sz="1400" dirty="0"/>
              <a:t>31</a:t>
            </a:r>
            <a:r>
              <a:rPr lang="ja-JP" altLang="ja-JP" sz="1400" dirty="0"/>
              <a:t>日現在）</a:t>
            </a:r>
            <a:r>
              <a:rPr lang="en-US" altLang="ja-JP" sz="1400" dirty="0"/>
              <a:t>CD-ROM</a:t>
            </a:r>
            <a:r>
              <a:rPr lang="ja-JP" altLang="ja-JP" sz="1400" dirty="0"/>
              <a:t>版」表</a:t>
            </a:r>
            <a:r>
              <a:rPr lang="en-US" altLang="ja-JP" sz="1400" dirty="0"/>
              <a:t>50</a:t>
            </a:r>
            <a:r>
              <a:rPr lang="ja-JP" altLang="ja-JP" sz="1400" dirty="0" err="1"/>
              <a:t>、</a:t>
            </a:r>
            <a:r>
              <a:rPr lang="en-US" altLang="ja-JP" sz="1400" dirty="0"/>
              <a:t>76</a:t>
            </a:r>
            <a:endParaRPr lang="ja-JP" altLang="en-US" sz="14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二等辺三角形 19"/>
          <p:cNvSpPr/>
          <p:nvPr/>
        </p:nvSpPr>
        <p:spPr>
          <a:xfrm>
            <a:off x="551723" y="1461457"/>
            <a:ext cx="7756539" cy="240365"/>
          </a:xfrm>
          <a:prstGeom prst="triangle">
            <a:avLst>
              <a:gd name="adj" fmla="val 49811"/>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二等辺三角形 20"/>
          <p:cNvSpPr/>
          <p:nvPr/>
        </p:nvSpPr>
        <p:spPr>
          <a:xfrm>
            <a:off x="539552" y="2262673"/>
            <a:ext cx="8104450" cy="230223"/>
          </a:xfrm>
          <a:prstGeom prst="triangle">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p:cNvSpPr/>
          <p:nvPr/>
        </p:nvSpPr>
        <p:spPr>
          <a:xfrm>
            <a:off x="391480" y="3127783"/>
            <a:ext cx="8573008" cy="3685593"/>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66" name="角丸四角形 65"/>
          <p:cNvSpPr/>
          <p:nvPr/>
        </p:nvSpPr>
        <p:spPr>
          <a:xfrm>
            <a:off x="2234276" y="5291066"/>
            <a:ext cx="2403647" cy="136206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発症予防</a:t>
            </a:r>
            <a:endParaRPr kumimoji="1" lang="ja-JP" altLang="en-US" dirty="0"/>
          </a:p>
        </p:txBody>
      </p:sp>
      <p:sp>
        <p:nvSpPr>
          <p:cNvPr id="45" name="角丸四角形 44"/>
          <p:cNvSpPr/>
          <p:nvPr/>
        </p:nvSpPr>
        <p:spPr>
          <a:xfrm>
            <a:off x="311358" y="2503038"/>
            <a:ext cx="8653130" cy="565922"/>
          </a:xfrm>
          <a:prstGeom prst="roundRect">
            <a:avLst>
              <a:gd name="adj" fmla="val 50000"/>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400" dirty="0" smtClean="0"/>
              <a:t>糖尿病及びその合併症を抑制</a:t>
            </a:r>
            <a:endParaRPr kumimoji="1" lang="ja-JP" altLang="en-US" sz="2400" dirty="0"/>
          </a:p>
        </p:txBody>
      </p:sp>
      <p:sp>
        <p:nvSpPr>
          <p:cNvPr id="41" name="角丸四角形 40"/>
          <p:cNvSpPr/>
          <p:nvPr/>
        </p:nvSpPr>
        <p:spPr>
          <a:xfrm>
            <a:off x="1979711" y="4169364"/>
            <a:ext cx="2658211" cy="96145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重症化予防</a:t>
            </a:r>
            <a:endParaRPr kumimoji="1" lang="ja-JP" altLang="en-US" dirty="0"/>
          </a:p>
        </p:txBody>
      </p:sp>
      <p:sp>
        <p:nvSpPr>
          <p:cNvPr id="42" name="角丸四角形 41"/>
          <p:cNvSpPr/>
          <p:nvPr/>
        </p:nvSpPr>
        <p:spPr>
          <a:xfrm>
            <a:off x="1979712" y="3288027"/>
            <a:ext cx="2658211" cy="72109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600" dirty="0" smtClean="0"/>
              <a:t>合併症による臓器障害の</a:t>
            </a:r>
            <a:endParaRPr kumimoji="1" lang="en-US" altLang="ja-JP" sz="1600" dirty="0" smtClean="0"/>
          </a:p>
          <a:p>
            <a:pPr algn="ctr"/>
            <a:r>
              <a:rPr kumimoji="1" lang="ja-JP" altLang="en-US" sz="1600" dirty="0" smtClean="0"/>
              <a:t>予防・生命予後の改善</a:t>
            </a:r>
            <a:endParaRPr kumimoji="1" lang="ja-JP" altLang="en-US" sz="1600" dirty="0"/>
          </a:p>
        </p:txBody>
      </p:sp>
      <p:sp>
        <p:nvSpPr>
          <p:cNvPr id="48" name="テキスト ボックス 47"/>
          <p:cNvSpPr txBox="1"/>
          <p:nvPr/>
        </p:nvSpPr>
        <p:spPr>
          <a:xfrm>
            <a:off x="4718045" y="3288027"/>
            <a:ext cx="4166322" cy="71915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dirty="0" smtClean="0"/>
              <a:t>○糖尿病腎症による年間新規透析導入患者数の減少</a:t>
            </a:r>
            <a:endParaRPr kumimoji="1" lang="ja-JP" altLang="en-US" dirty="0"/>
          </a:p>
        </p:txBody>
      </p:sp>
      <p:sp>
        <p:nvSpPr>
          <p:cNvPr id="53" name="テキスト ボックス 52"/>
          <p:cNvSpPr txBox="1"/>
          <p:nvPr/>
        </p:nvSpPr>
        <p:spPr>
          <a:xfrm>
            <a:off x="4718045" y="4169364"/>
            <a:ext cx="4166322"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dirty="0" smtClean="0"/>
              <a:t>○治療継続者の割合の増加</a:t>
            </a:r>
            <a:endParaRPr kumimoji="1" lang="en-US" altLang="ja-JP" dirty="0" smtClean="0"/>
          </a:p>
          <a:p>
            <a:r>
              <a:rPr lang="ja-JP" altLang="en-US" dirty="0" smtClean="0"/>
              <a:t>○血糖コントロール指標における</a:t>
            </a:r>
            <a:endParaRPr lang="en-US" altLang="ja-JP" dirty="0" smtClean="0"/>
          </a:p>
          <a:p>
            <a:r>
              <a:rPr lang="ja-JP" altLang="en-US" dirty="0"/>
              <a:t>　</a:t>
            </a:r>
            <a:r>
              <a:rPr lang="ja-JP" altLang="en-US" dirty="0" smtClean="0"/>
              <a:t>  コントロール不良者の割合の減少</a:t>
            </a:r>
            <a:endParaRPr kumimoji="1" lang="ja-JP" altLang="en-US" dirty="0"/>
          </a:p>
        </p:txBody>
      </p:sp>
      <p:sp>
        <p:nvSpPr>
          <p:cNvPr id="17" name="角丸四角形 16"/>
          <p:cNvSpPr/>
          <p:nvPr/>
        </p:nvSpPr>
        <p:spPr>
          <a:xfrm>
            <a:off x="4557801" y="1701822"/>
            <a:ext cx="4130164" cy="530382"/>
          </a:xfrm>
          <a:prstGeom prst="roundRect">
            <a:avLst>
              <a:gd name="adj" fmla="val 50000"/>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2000" dirty="0" smtClean="0"/>
              <a:t>社会環境の質の向上</a:t>
            </a:r>
            <a:endParaRPr kumimoji="1" lang="ja-JP" altLang="en-US" sz="2000" dirty="0"/>
          </a:p>
        </p:txBody>
      </p:sp>
      <p:sp>
        <p:nvSpPr>
          <p:cNvPr id="18" name="角丸四角形 17"/>
          <p:cNvSpPr/>
          <p:nvPr/>
        </p:nvSpPr>
        <p:spPr>
          <a:xfrm>
            <a:off x="355322" y="1701822"/>
            <a:ext cx="4202479" cy="530382"/>
          </a:xfrm>
          <a:prstGeom prst="roundRect">
            <a:avLst>
              <a:gd name="adj" fmla="val 50000"/>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2000" dirty="0" smtClean="0"/>
              <a:t>生活の質の向上</a:t>
            </a:r>
            <a:endParaRPr kumimoji="1" lang="ja-JP" altLang="en-US" sz="2000" dirty="0"/>
          </a:p>
        </p:txBody>
      </p:sp>
      <p:sp>
        <p:nvSpPr>
          <p:cNvPr id="19" name="角丸四角形 18"/>
          <p:cNvSpPr/>
          <p:nvPr/>
        </p:nvSpPr>
        <p:spPr>
          <a:xfrm>
            <a:off x="1724135" y="908720"/>
            <a:ext cx="5368145" cy="480729"/>
          </a:xfrm>
          <a:prstGeom prst="roundRect">
            <a:avLst>
              <a:gd name="adj" fmla="val 50000"/>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2000" dirty="0" smtClean="0"/>
              <a:t>健康寿命</a:t>
            </a:r>
            <a:r>
              <a:rPr lang="ja-JP" altLang="en-US" sz="2000" dirty="0" smtClean="0"/>
              <a:t>の延伸・健康格差の縮小</a:t>
            </a:r>
            <a:endParaRPr lang="en-US" altLang="ja-JP" sz="2000" dirty="0" smtClean="0"/>
          </a:p>
        </p:txBody>
      </p:sp>
      <p:sp>
        <p:nvSpPr>
          <p:cNvPr id="22" name="二等辺三角形 21"/>
          <p:cNvSpPr/>
          <p:nvPr/>
        </p:nvSpPr>
        <p:spPr>
          <a:xfrm>
            <a:off x="471601" y="3288027"/>
            <a:ext cx="1762675" cy="336510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4718045" y="5371188"/>
            <a:ext cx="4166322" cy="12018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dirty="0" smtClean="0"/>
              <a:t>○糖尿病有病者の増加抑制</a:t>
            </a:r>
            <a:endParaRPr kumimoji="1" lang="ja-JP" altLang="en-US" dirty="0"/>
          </a:p>
        </p:txBody>
      </p:sp>
      <p:sp>
        <p:nvSpPr>
          <p:cNvPr id="24" name="正方形/長方形 23"/>
          <p:cNvSpPr/>
          <p:nvPr/>
        </p:nvSpPr>
        <p:spPr>
          <a:xfrm>
            <a:off x="792087" y="4089242"/>
            <a:ext cx="1121702" cy="80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792087" y="5210944"/>
            <a:ext cx="1121702" cy="80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角丸四角形 36"/>
          <p:cNvSpPr/>
          <p:nvPr/>
        </p:nvSpPr>
        <p:spPr>
          <a:xfrm>
            <a:off x="471601" y="5771795"/>
            <a:ext cx="1762675" cy="48072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b="1" dirty="0" smtClean="0">
                <a:solidFill>
                  <a:schemeClr val="tx1"/>
                </a:solidFill>
              </a:rPr>
              <a:t>一次予防</a:t>
            </a:r>
            <a:endParaRPr kumimoji="1" lang="ja-JP" altLang="en-US" b="1" dirty="0">
              <a:solidFill>
                <a:schemeClr val="tx1"/>
              </a:solidFill>
            </a:endParaRPr>
          </a:p>
        </p:txBody>
      </p:sp>
      <p:sp>
        <p:nvSpPr>
          <p:cNvPr id="38" name="角丸四角形 37"/>
          <p:cNvSpPr/>
          <p:nvPr/>
        </p:nvSpPr>
        <p:spPr>
          <a:xfrm>
            <a:off x="471601" y="4409729"/>
            <a:ext cx="1762675" cy="560851"/>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600" b="1" dirty="0" smtClean="0">
                <a:solidFill>
                  <a:schemeClr val="tx1"/>
                </a:solidFill>
              </a:rPr>
              <a:t>二次予防</a:t>
            </a:r>
            <a:endParaRPr kumimoji="1" lang="ja-JP" altLang="en-US" sz="1600" b="1" dirty="0">
              <a:solidFill>
                <a:schemeClr val="tx1"/>
              </a:solidFill>
            </a:endParaRPr>
          </a:p>
        </p:txBody>
      </p:sp>
      <p:sp>
        <p:nvSpPr>
          <p:cNvPr id="39" name="角丸四角形 38"/>
          <p:cNvSpPr/>
          <p:nvPr/>
        </p:nvSpPr>
        <p:spPr>
          <a:xfrm>
            <a:off x="642044" y="3448270"/>
            <a:ext cx="1481684" cy="48072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600" b="1" dirty="0" smtClean="0"/>
              <a:t>三次予防</a:t>
            </a:r>
            <a:endParaRPr kumimoji="1" lang="ja-JP" altLang="en-US" sz="1600" b="1" dirty="0"/>
          </a:p>
        </p:txBody>
      </p:sp>
      <p:sp>
        <p:nvSpPr>
          <p:cNvPr id="26" name="上矢印 25"/>
          <p:cNvSpPr/>
          <p:nvPr/>
        </p:nvSpPr>
        <p:spPr>
          <a:xfrm>
            <a:off x="1272817" y="5130823"/>
            <a:ext cx="160243" cy="240365"/>
          </a:xfrm>
          <a:prstGeom prst="upArrow">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8" name="上矢印 27"/>
          <p:cNvSpPr/>
          <p:nvPr/>
        </p:nvSpPr>
        <p:spPr>
          <a:xfrm>
            <a:off x="1272817" y="4009121"/>
            <a:ext cx="160243" cy="240365"/>
          </a:xfrm>
          <a:prstGeom prst="upArrow">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9" name="正方形/長方形 28"/>
          <p:cNvSpPr/>
          <p:nvPr/>
        </p:nvSpPr>
        <p:spPr>
          <a:xfrm>
            <a:off x="2336231" y="116632"/>
            <a:ext cx="4540025" cy="523220"/>
          </a:xfrm>
          <a:prstGeom prst="rect">
            <a:avLst/>
          </a:prstGeom>
        </p:spPr>
        <p:txBody>
          <a:bodyPr wrap="none">
            <a:spAutoFit/>
          </a:bodyPr>
          <a:lstStyle/>
          <a:p>
            <a:r>
              <a:rPr lang="ja-JP" altLang="en-US" sz="2800" u="sng" dirty="0"/>
              <a:t>糖尿病の目標設定の</a:t>
            </a:r>
            <a:r>
              <a:rPr lang="ja-JP" altLang="en-US" sz="2800" u="sng" dirty="0" smtClean="0"/>
              <a:t>考え方 </a:t>
            </a:r>
            <a:endParaRPr lang="ja-JP" altLang="en-US" sz="2800" u="sng"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8032" y="764704"/>
            <a:ext cx="8604448" cy="634082"/>
          </a:xfrm>
          <a:noFill/>
          <a:ln>
            <a:noFill/>
          </a:ln>
          <a:effectLst/>
        </p:spPr>
        <p:style>
          <a:lnRef idx="1">
            <a:schemeClr val="accent6"/>
          </a:lnRef>
          <a:fillRef idx="2">
            <a:schemeClr val="accent6"/>
          </a:fillRef>
          <a:effectRef idx="1">
            <a:schemeClr val="accent6"/>
          </a:effectRef>
          <a:fontRef idx="minor">
            <a:schemeClr val="dk1"/>
          </a:fontRef>
        </p:style>
        <p:txBody>
          <a:bodyPr>
            <a:noAutofit/>
          </a:bodyPr>
          <a:lstStyle/>
          <a:p>
            <a:r>
              <a:rPr lang="ja-JP" altLang="en-US" sz="2800" u="sng" dirty="0" smtClean="0">
                <a:latin typeface="Calibri 見出し"/>
              </a:rPr>
              <a:t>健康日本２１（第二次）　における目標設定</a:t>
            </a:r>
            <a:endParaRPr kumimoji="1" lang="ja-JP" altLang="en-US" sz="2800" u="sng" dirty="0">
              <a:latin typeface="Calibri 見出し"/>
            </a:endParaRPr>
          </a:p>
        </p:txBody>
      </p:sp>
      <p:graphicFrame>
        <p:nvGraphicFramePr>
          <p:cNvPr id="4" name="表 3"/>
          <p:cNvGraphicFramePr>
            <a:graphicFrameLocks noGrp="1"/>
          </p:cNvGraphicFramePr>
          <p:nvPr>
            <p:extLst>
              <p:ext uri="{D42A27DB-BD31-4B8C-83A1-F6EECF244321}">
                <p14:modId xmlns:p14="http://schemas.microsoft.com/office/powerpoint/2010/main" val="4270463700"/>
              </p:ext>
            </p:extLst>
          </p:nvPr>
        </p:nvGraphicFramePr>
        <p:xfrm>
          <a:off x="179512" y="1611377"/>
          <a:ext cx="8424936" cy="2880319"/>
        </p:xfrm>
        <a:graphic>
          <a:graphicData uri="http://schemas.openxmlformats.org/drawingml/2006/table">
            <a:tbl>
              <a:tblPr/>
              <a:tblGrid>
                <a:gridCol w="1656184"/>
                <a:gridCol w="6768752"/>
              </a:tblGrid>
              <a:tr h="825877">
                <a:tc>
                  <a:txBody>
                    <a:bodyPr/>
                    <a:lstStyle/>
                    <a:p>
                      <a:pPr algn="ctr">
                        <a:spcAft>
                          <a:spcPts val="0"/>
                        </a:spcAft>
                      </a:pPr>
                      <a:r>
                        <a:rPr lang="ja-JP" sz="2000" kern="100" dirty="0">
                          <a:solidFill>
                            <a:srgbClr val="000000"/>
                          </a:solidFill>
                          <a:latin typeface="+mn-ea"/>
                          <a:ea typeface="+mn-ea"/>
                          <a:cs typeface="Times New Roman"/>
                        </a:rPr>
                        <a:t>目標項目</a:t>
                      </a:r>
                      <a:endParaRPr lang="ja-JP" sz="2000" kern="100" dirty="0">
                        <a:latin typeface="+mn-ea"/>
                        <a:ea typeface="+mn-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2800" kern="100" dirty="0" smtClean="0">
                          <a:latin typeface="+mn-ea"/>
                          <a:ea typeface="+mn-ea"/>
                          <a:cs typeface="Times New Roman"/>
                        </a:rPr>
                        <a:t>　</a:t>
                      </a:r>
                      <a:r>
                        <a:rPr lang="en-US" altLang="ja-JP" sz="2800" kern="100" dirty="0" smtClean="0">
                          <a:latin typeface="+mn-ea"/>
                          <a:ea typeface="+mn-ea"/>
                          <a:cs typeface="Times New Roman"/>
                        </a:rPr>
                        <a:t>COPD</a:t>
                      </a:r>
                      <a:r>
                        <a:rPr lang="ja-JP" altLang="en-US" sz="2800" kern="100" dirty="0" smtClean="0">
                          <a:latin typeface="+mn-ea"/>
                          <a:ea typeface="+mn-ea"/>
                          <a:cs typeface="Times New Roman"/>
                        </a:rPr>
                        <a:t>を認知している国民の割合の増加</a:t>
                      </a:r>
                      <a:endParaRPr lang="ja-JP" sz="2000" kern="100" dirty="0">
                        <a:latin typeface="+mn-ea"/>
                        <a:ea typeface="+mn-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27221">
                <a:tc>
                  <a:txBody>
                    <a:bodyPr/>
                    <a:lstStyle/>
                    <a:p>
                      <a:pPr algn="ctr">
                        <a:spcAft>
                          <a:spcPts val="0"/>
                        </a:spcAft>
                      </a:pPr>
                      <a:r>
                        <a:rPr lang="ja-JP" sz="2000" kern="100" dirty="0" smtClean="0">
                          <a:solidFill>
                            <a:srgbClr val="000000"/>
                          </a:solidFill>
                          <a:latin typeface="+mn-ea"/>
                          <a:ea typeface="+mn-ea"/>
                          <a:cs typeface="Times New Roman"/>
                        </a:rPr>
                        <a:t>現</a:t>
                      </a:r>
                      <a:r>
                        <a:rPr lang="ja-JP" altLang="en-US" sz="2000" kern="100" dirty="0" smtClean="0">
                          <a:solidFill>
                            <a:srgbClr val="000000"/>
                          </a:solidFill>
                          <a:latin typeface="+mn-ea"/>
                          <a:ea typeface="+mn-ea"/>
                          <a:cs typeface="Times New Roman"/>
                        </a:rPr>
                        <a:t>　</a:t>
                      </a:r>
                      <a:r>
                        <a:rPr lang="ja-JP" sz="2000" kern="100" dirty="0" smtClean="0">
                          <a:solidFill>
                            <a:srgbClr val="000000"/>
                          </a:solidFill>
                          <a:latin typeface="+mn-ea"/>
                          <a:ea typeface="+mn-ea"/>
                          <a:cs typeface="Times New Roman"/>
                        </a:rPr>
                        <a:t>状</a:t>
                      </a:r>
                      <a:endParaRPr lang="ja-JP" sz="2000" kern="100" dirty="0">
                        <a:latin typeface="+mn-ea"/>
                        <a:ea typeface="+mn-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2000" b="0" kern="100" dirty="0" smtClean="0">
                          <a:latin typeface="+mn-ea"/>
                          <a:ea typeface="+mn-ea"/>
                          <a:cs typeface="Times New Roman"/>
                        </a:rPr>
                        <a:t>　</a:t>
                      </a:r>
                      <a:r>
                        <a:rPr lang="ja-JP" altLang="en-US" sz="3200" b="0" kern="100" dirty="0" smtClean="0">
                          <a:latin typeface="+mn-ea"/>
                          <a:ea typeface="+mn-ea"/>
                          <a:cs typeface="Times New Roman"/>
                        </a:rPr>
                        <a:t>２５％</a:t>
                      </a:r>
                      <a:r>
                        <a:rPr lang="ja-JP" altLang="en-US" sz="1800" b="0" kern="100" dirty="0" smtClean="0">
                          <a:latin typeface="+mn-ea"/>
                          <a:ea typeface="+mn-ea"/>
                          <a:cs typeface="Times New Roman"/>
                        </a:rPr>
                        <a:t>（平成２３年）</a:t>
                      </a:r>
                      <a:endParaRPr lang="en-US" altLang="ja-JP" sz="1800" b="0" kern="100" dirty="0" smtClean="0">
                        <a:latin typeface="+mn-ea"/>
                        <a:ea typeface="+mn-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27221">
                <a:tc>
                  <a:txBody>
                    <a:bodyPr/>
                    <a:lstStyle/>
                    <a:p>
                      <a:pPr algn="ctr">
                        <a:spcAft>
                          <a:spcPts val="0"/>
                        </a:spcAft>
                      </a:pPr>
                      <a:r>
                        <a:rPr lang="ja-JP" sz="2000" kern="100" dirty="0" smtClean="0">
                          <a:solidFill>
                            <a:srgbClr val="000000"/>
                          </a:solidFill>
                          <a:latin typeface="+mn-ea"/>
                          <a:ea typeface="+mn-ea"/>
                          <a:cs typeface="Times New Roman"/>
                        </a:rPr>
                        <a:t>目</a:t>
                      </a:r>
                      <a:r>
                        <a:rPr lang="ja-JP" altLang="en-US" sz="2000" kern="100" dirty="0" smtClean="0">
                          <a:solidFill>
                            <a:srgbClr val="000000"/>
                          </a:solidFill>
                          <a:latin typeface="+mn-ea"/>
                          <a:ea typeface="+mn-ea"/>
                          <a:cs typeface="Times New Roman"/>
                        </a:rPr>
                        <a:t>　</a:t>
                      </a:r>
                      <a:r>
                        <a:rPr lang="ja-JP" sz="2000" kern="100" dirty="0" smtClean="0">
                          <a:solidFill>
                            <a:srgbClr val="000000"/>
                          </a:solidFill>
                          <a:latin typeface="+mn-ea"/>
                          <a:ea typeface="+mn-ea"/>
                          <a:cs typeface="Times New Roman"/>
                        </a:rPr>
                        <a:t>標</a:t>
                      </a:r>
                      <a:endParaRPr lang="ja-JP" sz="2000" kern="100" dirty="0">
                        <a:latin typeface="+mn-ea"/>
                        <a:ea typeface="+mn-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2000" kern="100" dirty="0" smtClean="0">
                          <a:latin typeface="+mn-ea"/>
                          <a:ea typeface="+mn-ea"/>
                          <a:cs typeface="Times New Roman"/>
                        </a:rPr>
                        <a:t>　</a:t>
                      </a:r>
                      <a:r>
                        <a:rPr lang="ja-JP" altLang="en-US" sz="3200" kern="100" dirty="0" smtClean="0">
                          <a:latin typeface="+mn-ea"/>
                          <a:ea typeface="+mn-ea"/>
                          <a:cs typeface="Times New Roman"/>
                        </a:rPr>
                        <a:t>８０％</a:t>
                      </a:r>
                      <a:r>
                        <a:rPr lang="ja-JP" altLang="en-US" sz="1800" kern="100" dirty="0" smtClean="0">
                          <a:latin typeface="+mn-ea"/>
                          <a:ea typeface="+mn-ea"/>
                          <a:cs typeface="Times New Roman"/>
                        </a:rPr>
                        <a:t>（平成３４年度）</a:t>
                      </a:r>
                      <a:endParaRPr lang="ja-JP" sz="1800" kern="100" dirty="0">
                        <a:latin typeface="+mn-ea"/>
                        <a:ea typeface="+mn-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左カーブ矢印 7"/>
          <p:cNvSpPr/>
          <p:nvPr/>
        </p:nvSpPr>
        <p:spPr>
          <a:xfrm>
            <a:off x="4644008" y="2979529"/>
            <a:ext cx="720080" cy="1224136"/>
          </a:xfrm>
          <a:prstGeom prst="curvedLef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solidFill>
                <a:schemeClr val="tx1"/>
              </a:solidFill>
            </a:endParaRPr>
          </a:p>
        </p:txBody>
      </p:sp>
      <p:sp>
        <p:nvSpPr>
          <p:cNvPr id="10" name="テキスト ボックス 9"/>
          <p:cNvSpPr txBox="1"/>
          <p:nvPr/>
        </p:nvSpPr>
        <p:spPr>
          <a:xfrm>
            <a:off x="4680520" y="2547481"/>
            <a:ext cx="2339752" cy="954107"/>
          </a:xfrm>
          <a:prstGeom prst="rect">
            <a:avLst/>
          </a:prstGeom>
          <a:noFill/>
        </p:spPr>
        <p:txBody>
          <a:bodyPr wrap="square" rtlCol="0">
            <a:spAutoFit/>
          </a:bodyPr>
          <a:lstStyle/>
          <a:p>
            <a:pPr algn="ctr"/>
            <a:r>
              <a:rPr lang="ja-JP" altLang="en-US" sz="2800" b="1" dirty="0" smtClean="0">
                <a:solidFill>
                  <a:srgbClr val="FF9933"/>
                </a:solidFill>
                <a:effectLst>
                  <a:outerShdw blurRad="38100" dist="38100" dir="2700000" algn="tl">
                    <a:srgbClr val="000000">
                      <a:alpha val="43137"/>
                    </a:srgbClr>
                  </a:outerShdw>
                </a:effectLst>
              </a:rPr>
              <a:t>認知度</a:t>
            </a:r>
            <a:r>
              <a:rPr kumimoji="1" lang="ja-JP" altLang="en-US" sz="2800" b="1" dirty="0" smtClean="0">
                <a:solidFill>
                  <a:srgbClr val="FF9933"/>
                </a:solidFill>
                <a:effectLst>
                  <a:outerShdw blurRad="38100" dist="38100" dir="2700000" algn="tl">
                    <a:srgbClr val="000000">
                      <a:alpha val="43137"/>
                    </a:srgbClr>
                  </a:outerShdw>
                </a:effectLst>
              </a:rPr>
              <a:t>の</a:t>
            </a:r>
            <a:endParaRPr kumimoji="1" lang="en-US" altLang="ja-JP" sz="2800" b="1" dirty="0" smtClean="0">
              <a:solidFill>
                <a:srgbClr val="FF9933"/>
              </a:solidFill>
              <a:effectLst>
                <a:outerShdw blurRad="38100" dist="38100" dir="2700000" algn="tl">
                  <a:srgbClr val="000000">
                    <a:alpha val="43137"/>
                  </a:srgbClr>
                </a:outerShdw>
              </a:effectLst>
            </a:endParaRPr>
          </a:p>
          <a:p>
            <a:pPr algn="ctr"/>
            <a:r>
              <a:rPr lang="ja-JP" altLang="en-US" sz="2800" b="1" dirty="0" smtClean="0">
                <a:solidFill>
                  <a:srgbClr val="FF9933"/>
                </a:solidFill>
                <a:effectLst>
                  <a:outerShdw blurRad="38100" dist="38100" dir="2700000" algn="tl">
                    <a:srgbClr val="000000">
                      <a:alpha val="43137"/>
                    </a:srgbClr>
                  </a:outerShdw>
                </a:effectLst>
              </a:rPr>
              <a:t>向上</a:t>
            </a:r>
            <a:endParaRPr kumimoji="1" lang="ja-JP" altLang="en-US" sz="2800" b="1" dirty="0">
              <a:solidFill>
                <a:srgbClr val="FF9933"/>
              </a:solidFill>
              <a:effectLst>
                <a:outerShdw blurRad="38100" dist="38100" dir="2700000" algn="tl">
                  <a:srgbClr val="000000">
                    <a:alpha val="43137"/>
                  </a:srgbClr>
                </a:outerShdw>
              </a:effectLst>
            </a:endParaRPr>
          </a:p>
        </p:txBody>
      </p:sp>
      <p:sp>
        <p:nvSpPr>
          <p:cNvPr id="9" name="雲形吹き出し 8"/>
          <p:cNvSpPr/>
          <p:nvPr/>
        </p:nvSpPr>
        <p:spPr>
          <a:xfrm>
            <a:off x="5184576" y="4077072"/>
            <a:ext cx="3888432" cy="2592288"/>
          </a:xfrm>
          <a:prstGeom prst="cloudCallout">
            <a:avLst>
              <a:gd name="adj1" fmla="val -33450"/>
              <a:gd name="adj2" fmla="val -6882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11" name="正方形/長方形 10"/>
          <p:cNvSpPr/>
          <p:nvPr/>
        </p:nvSpPr>
        <p:spPr>
          <a:xfrm>
            <a:off x="179512" y="4779729"/>
            <a:ext cx="6048672" cy="1323439"/>
          </a:xfrm>
          <a:prstGeom prst="rect">
            <a:avLst/>
          </a:prstGeom>
        </p:spPr>
        <p:txBody>
          <a:bodyPr wrap="square">
            <a:spAutoFit/>
          </a:bodyPr>
          <a:lstStyle/>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ja-JP" sz="1600" kern="100" dirty="0" smtClean="0">
                <a:latin typeface="+mn-ea"/>
                <a:cs typeface="Times New Roman"/>
              </a:rPr>
              <a:t>※</a:t>
            </a:r>
            <a:r>
              <a:rPr lang="ja-JP" altLang="en-US" sz="1600" kern="100" dirty="0" smtClean="0">
                <a:latin typeface="+mn-ea"/>
                <a:cs typeface="Times New Roman"/>
              </a:rPr>
              <a:t>インターネット調査で次のいずれかを回答した者の割合</a:t>
            </a:r>
            <a:endParaRPr lang="en-US" altLang="ja-JP" sz="1600" kern="100" dirty="0" smtClean="0">
              <a:latin typeface="+mn-ea"/>
              <a:cs typeface="Times New Roman"/>
            </a:endParaRP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ja-JP" altLang="en-US" sz="1600" kern="100" dirty="0" smtClean="0">
                <a:latin typeface="+mn-ea"/>
                <a:cs typeface="Times New Roman"/>
              </a:rPr>
              <a:t>　・「言葉も意味もよく知っていた」</a:t>
            </a:r>
            <a:endParaRPr lang="en-US" altLang="ja-JP" sz="1600" kern="100" dirty="0" smtClean="0">
              <a:latin typeface="+mn-ea"/>
              <a:cs typeface="Times New Roman"/>
            </a:endParaRP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ja-JP" altLang="en-US" sz="1600" kern="100" dirty="0" smtClean="0">
                <a:latin typeface="+mn-ea"/>
                <a:cs typeface="Times New Roman"/>
              </a:rPr>
              <a:t>　・「言葉も知っていたし、意味も大体知っていた」</a:t>
            </a:r>
            <a:endParaRPr lang="en-US" altLang="ja-JP" sz="1600" kern="100" dirty="0" smtClean="0">
              <a:latin typeface="+mn-ea"/>
              <a:cs typeface="Times New Roman"/>
            </a:endParaRP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ja-JP" altLang="en-US" sz="1600" kern="100" dirty="0" smtClean="0">
                <a:latin typeface="+mn-ea"/>
                <a:cs typeface="Times New Roman"/>
              </a:rPr>
              <a:t>　・「言葉は知っていたが、意味はあまり知らなかった」</a:t>
            </a:r>
            <a:endParaRPr lang="en-US" altLang="ja-JP" sz="1600" kern="100" dirty="0" smtClean="0">
              <a:latin typeface="+mn-ea"/>
              <a:cs typeface="Times New Roman"/>
            </a:endParaRP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ja-JP" altLang="en-US" sz="1600" kern="100" dirty="0" smtClean="0">
                <a:latin typeface="+mn-ea"/>
                <a:cs typeface="Times New Roman"/>
              </a:rPr>
              <a:t>　・「言葉は聞いたことがあるが、意味は知らなかった」</a:t>
            </a:r>
            <a:endParaRPr lang="en-US" altLang="ja-JP" sz="1600" kern="100" dirty="0" smtClean="0">
              <a:latin typeface="+mn-ea"/>
              <a:cs typeface="Times New Roman"/>
            </a:endParaRPr>
          </a:p>
        </p:txBody>
      </p:sp>
      <p:sp>
        <p:nvSpPr>
          <p:cNvPr id="12" name="正方形/長方形 11"/>
          <p:cNvSpPr/>
          <p:nvPr/>
        </p:nvSpPr>
        <p:spPr>
          <a:xfrm>
            <a:off x="5472608" y="4514344"/>
            <a:ext cx="3779912" cy="1938992"/>
          </a:xfrm>
          <a:prstGeom prst="rect">
            <a:avLst/>
          </a:prstGeom>
        </p:spPr>
        <p:txBody>
          <a:bodyPr wrap="square">
            <a:spAutoFit/>
          </a:bodyPr>
          <a:lstStyle/>
          <a:p>
            <a:r>
              <a:rPr lang="ja-JP" altLang="en-US" sz="2000" dirty="0" smtClean="0"/>
              <a:t>健康日本</a:t>
            </a:r>
            <a:r>
              <a:rPr lang="en-US" altLang="ja-JP" sz="2000" dirty="0" smtClean="0"/>
              <a:t>21</a:t>
            </a:r>
            <a:r>
              <a:rPr lang="ja-JP" altLang="en-US" sz="2000" dirty="0" smtClean="0"/>
              <a:t>（第一次）では、</a:t>
            </a:r>
            <a:endParaRPr lang="en-US" altLang="ja-JP" sz="2000" dirty="0" smtClean="0"/>
          </a:p>
          <a:p>
            <a:r>
              <a:rPr lang="ja-JP" altLang="en-US" sz="2000" b="1" dirty="0" smtClean="0"/>
              <a:t>“メタボリックシンドローム”</a:t>
            </a:r>
            <a:r>
              <a:rPr lang="ja-JP" altLang="en-US" sz="2000" dirty="0" smtClean="0"/>
              <a:t>を</a:t>
            </a:r>
            <a:endParaRPr lang="en-US" altLang="ja-JP" sz="2000" dirty="0" smtClean="0"/>
          </a:p>
          <a:p>
            <a:r>
              <a:rPr lang="ja-JP" altLang="en-US" sz="2000" dirty="0" smtClean="0"/>
              <a:t>認知している国民の割合を</a:t>
            </a:r>
            <a:endParaRPr lang="en-US" altLang="ja-JP" sz="2000" dirty="0" smtClean="0"/>
          </a:p>
          <a:p>
            <a:r>
              <a:rPr lang="en-US" altLang="ja-JP" sz="2000" dirty="0" smtClean="0"/>
              <a:t>80%</a:t>
            </a:r>
            <a:r>
              <a:rPr lang="ja-JP" altLang="en-US" sz="2000" dirty="0" smtClean="0"/>
              <a:t>にすることを目標に設定</a:t>
            </a:r>
            <a:endParaRPr lang="en-US" altLang="ja-JP" sz="2000" dirty="0" smtClean="0"/>
          </a:p>
          <a:p>
            <a:r>
              <a:rPr lang="ja-JP" altLang="en-US" sz="2000" dirty="0" smtClean="0"/>
              <a:t>→認知度は</a:t>
            </a:r>
            <a:r>
              <a:rPr lang="en-US" altLang="ja-JP" sz="2000" u="sng" dirty="0" smtClean="0"/>
              <a:t>H21</a:t>
            </a:r>
            <a:r>
              <a:rPr lang="ja-JP" altLang="en-US" sz="2000" u="sng" dirty="0" smtClean="0"/>
              <a:t>年で</a:t>
            </a:r>
            <a:r>
              <a:rPr lang="en-US" altLang="ja-JP" sz="2000" u="sng" dirty="0" smtClean="0"/>
              <a:t>92.7%</a:t>
            </a:r>
            <a:r>
              <a:rPr lang="ja-JP" altLang="en-US" sz="2000" u="sng" dirty="0" smtClean="0"/>
              <a:t>に</a:t>
            </a:r>
            <a:endParaRPr lang="en-US" altLang="ja-JP" sz="2000" u="sng" dirty="0" smtClean="0"/>
          </a:p>
          <a:p>
            <a:endParaRPr lang="ja-JP" altLang="en-US" sz="2000" dirty="0"/>
          </a:p>
        </p:txBody>
      </p:sp>
      <p:sp>
        <p:nvSpPr>
          <p:cNvPr id="13" name="正方形/長方形 12"/>
          <p:cNvSpPr/>
          <p:nvPr/>
        </p:nvSpPr>
        <p:spPr>
          <a:xfrm>
            <a:off x="5904656" y="6073551"/>
            <a:ext cx="2584362" cy="307777"/>
          </a:xfrm>
          <a:prstGeom prst="rect">
            <a:avLst/>
          </a:prstGeom>
        </p:spPr>
        <p:txBody>
          <a:bodyPr wrap="none">
            <a:spAutoFit/>
          </a:bodyPr>
          <a:lstStyle/>
          <a:p>
            <a:r>
              <a:rPr lang="ja-JP" altLang="en-US" sz="1400" kern="100" dirty="0" smtClean="0">
                <a:latin typeface="+mn-ea"/>
                <a:cs typeface="Times New Roman"/>
              </a:rPr>
              <a:t>（意味まで知っていた人の割合）</a:t>
            </a:r>
            <a:endParaRPr lang="ja-JP" altLang="en-US" sz="1400" dirty="0"/>
          </a:p>
        </p:txBody>
      </p:sp>
      <p:sp>
        <p:nvSpPr>
          <p:cNvPr id="15" name="Rectangle 6"/>
          <p:cNvSpPr>
            <a:spLocks noGrp="1" noChangeArrowheads="1"/>
          </p:cNvSpPr>
          <p:nvPr>
            <p:ph type="sldNum" sz="quarter" idx="12"/>
          </p:nvPr>
        </p:nvSpPr>
        <p:spPr>
          <a:xfrm>
            <a:off x="7118920" y="6381750"/>
            <a:ext cx="2133600" cy="476250"/>
          </a:xfrm>
          <a:noFill/>
        </p:spPr>
        <p:txBody>
          <a:bodyPr/>
          <a:lstStyle/>
          <a:p>
            <a:fld id="{AD4D1151-2E4F-4BE9-8052-96C533BD8E16}" type="slidenum">
              <a:rPr lang="en-US" altLang="ja-JP" sz="2000" b="1" smtClean="0">
                <a:solidFill>
                  <a:schemeClr val="tx1">
                    <a:lumMod val="65000"/>
                    <a:lumOff val="35000"/>
                  </a:schemeClr>
                </a:solidFill>
                <a:latin typeface="+mn-ea"/>
                <a:ea typeface="+mn-ea"/>
              </a:rPr>
              <a:pPr/>
              <a:t>48</a:t>
            </a:fld>
            <a:endParaRPr lang="en-US" altLang="ja-JP" sz="2000" b="1" dirty="0" smtClean="0">
              <a:solidFill>
                <a:schemeClr val="tx1">
                  <a:lumMod val="65000"/>
                  <a:lumOff val="35000"/>
                </a:schemeClr>
              </a:solidFill>
              <a:latin typeface="+mn-ea"/>
              <a:ea typeface="+mn-ea"/>
            </a:endParaRPr>
          </a:p>
        </p:txBody>
      </p:sp>
      <p:sp>
        <p:nvSpPr>
          <p:cNvPr id="17" name="ホームベース 16"/>
          <p:cNvSpPr/>
          <p:nvPr/>
        </p:nvSpPr>
        <p:spPr>
          <a:xfrm>
            <a:off x="179512" y="116632"/>
            <a:ext cx="2232248" cy="432048"/>
          </a:xfrm>
          <a:prstGeom prst="homePlat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kumimoji="1" lang="en-US" altLang="ja-JP" sz="2000" b="1" dirty="0" smtClean="0"/>
              <a:t>COPD</a:t>
            </a:r>
            <a:endParaRPr kumimoji="1" lang="ja-JP" altLang="en-US" sz="2000" b="1" dirty="0"/>
          </a:p>
        </p:txBody>
      </p:sp>
    </p:spTree>
    <p:extLst>
      <p:ext uri="{BB962C8B-B14F-4D97-AF65-F5344CB8AC3E}">
        <p14:creationId xmlns:p14="http://schemas.microsoft.com/office/powerpoint/2010/main" val="412303145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44624"/>
            <a:ext cx="8229600" cy="648072"/>
          </a:xfrm>
          <a:noFill/>
          <a:ln>
            <a:noFill/>
          </a:ln>
          <a:effectLst/>
        </p:spPr>
        <p:style>
          <a:lnRef idx="1">
            <a:schemeClr val="accent6"/>
          </a:lnRef>
          <a:fillRef idx="2">
            <a:schemeClr val="accent6"/>
          </a:fillRef>
          <a:effectRef idx="1">
            <a:schemeClr val="accent6"/>
          </a:effectRef>
          <a:fontRef idx="minor">
            <a:schemeClr val="dk1"/>
          </a:fontRef>
        </p:style>
        <p:txBody>
          <a:bodyPr>
            <a:normAutofit/>
          </a:bodyPr>
          <a:lstStyle/>
          <a:p>
            <a:r>
              <a:rPr kumimoji="1" lang="ja-JP" altLang="en-US" sz="2800" u="sng" dirty="0" smtClean="0"/>
              <a:t>日本における</a:t>
            </a:r>
            <a:r>
              <a:rPr kumimoji="1" lang="en-US" altLang="ja-JP" sz="2800" u="sng" dirty="0" smtClean="0"/>
              <a:t>COPD</a:t>
            </a:r>
            <a:r>
              <a:rPr kumimoji="1" lang="ja-JP" altLang="en-US" sz="2800" u="sng" dirty="0" smtClean="0"/>
              <a:t>の</a:t>
            </a:r>
            <a:r>
              <a:rPr lang="ja-JP" altLang="en-US" sz="2800" u="sng" dirty="0" smtClean="0"/>
              <a:t>動向</a:t>
            </a:r>
            <a:endParaRPr kumimoji="1" lang="ja-JP" altLang="en-US" sz="2800" u="sng" dirty="0"/>
          </a:p>
        </p:txBody>
      </p:sp>
      <p:graphicFrame>
        <p:nvGraphicFramePr>
          <p:cNvPr id="17" name="表 16"/>
          <p:cNvGraphicFramePr>
            <a:graphicFrameLocks noGrp="1"/>
          </p:cNvGraphicFramePr>
          <p:nvPr/>
        </p:nvGraphicFramePr>
        <p:xfrm>
          <a:off x="107504" y="2276869"/>
          <a:ext cx="2592288" cy="4549111"/>
        </p:xfrm>
        <a:graphic>
          <a:graphicData uri="http://schemas.openxmlformats.org/drawingml/2006/table">
            <a:tbl>
              <a:tblPr firstRow="1" bandRow="1">
                <a:tableStyleId>{5C22544A-7EE6-4342-B048-85BDC9FD1C3A}</a:tableStyleId>
              </a:tblPr>
              <a:tblGrid>
                <a:gridCol w="2592288"/>
              </a:tblGrid>
              <a:tr h="576067">
                <a:tc>
                  <a:txBody>
                    <a:bodyPr/>
                    <a:lstStyle/>
                    <a:p>
                      <a:pPr algn="ctr"/>
                      <a:r>
                        <a:rPr kumimoji="1" lang="ja-JP" altLang="en-US" sz="1800" dirty="0" smtClean="0">
                          <a:latin typeface="+mn-lt"/>
                          <a:ea typeface="+mn-ea"/>
                        </a:rPr>
                        <a:t>日本における死因順位</a:t>
                      </a:r>
                      <a:endParaRPr kumimoji="1" lang="en-US" altLang="ja-JP" sz="1800" dirty="0" smtClean="0">
                        <a:latin typeface="+mn-lt"/>
                        <a:ea typeface="+mn-ea"/>
                      </a:endParaRPr>
                    </a:p>
                    <a:p>
                      <a:pPr algn="ctr"/>
                      <a:r>
                        <a:rPr kumimoji="1" lang="ja-JP" altLang="en-US" sz="1600" b="0" dirty="0" smtClean="0">
                          <a:latin typeface="+mn-lt"/>
                          <a:ea typeface="+mn-ea"/>
                        </a:rPr>
                        <a:t>（平成</a:t>
                      </a:r>
                      <a:r>
                        <a:rPr kumimoji="1" lang="en-US" altLang="ja-JP" sz="1600" b="0" dirty="0" smtClean="0">
                          <a:latin typeface="+mn-lt"/>
                          <a:ea typeface="+mn-ea"/>
                        </a:rPr>
                        <a:t>23</a:t>
                      </a:r>
                      <a:r>
                        <a:rPr kumimoji="1" lang="ja-JP" altLang="en-US" sz="1600" b="0" dirty="0" smtClean="0">
                          <a:latin typeface="+mn-lt"/>
                          <a:ea typeface="+mn-ea"/>
                        </a:rPr>
                        <a:t>年人口動態統計）</a:t>
                      </a:r>
                      <a:endParaRPr kumimoji="1" lang="ja-JP" altLang="en-US" sz="1600" b="0" dirty="0">
                        <a:latin typeface="+mn-ea"/>
                        <a:ea typeface="+mn-ea"/>
                      </a:endParaRPr>
                    </a:p>
                  </a:txBody>
                  <a:tcPr/>
                </a:tc>
              </a:tr>
              <a:tr h="377623">
                <a:tc>
                  <a:txBody>
                    <a:bodyPr/>
                    <a:lstStyle/>
                    <a:p>
                      <a:r>
                        <a:rPr kumimoji="1" lang="ja-JP" altLang="en-US" sz="1600" dirty="0" smtClean="0"/>
                        <a:t>１．悪性新生物</a:t>
                      </a:r>
                      <a:endParaRPr kumimoji="1" lang="ja-JP" altLang="en-US" sz="1600" dirty="0">
                        <a:latin typeface="+mn-ea"/>
                        <a:ea typeface="+mn-ea"/>
                      </a:endParaRPr>
                    </a:p>
                  </a:txBody>
                  <a:tcPr/>
                </a:tc>
              </a:tr>
              <a:tr h="377623">
                <a:tc>
                  <a:txBody>
                    <a:bodyPr/>
                    <a:lstStyle/>
                    <a:p>
                      <a:r>
                        <a:rPr kumimoji="1" lang="ja-JP" altLang="en-US" sz="1600" dirty="0" smtClean="0"/>
                        <a:t>２．心疾患</a:t>
                      </a:r>
                      <a:endParaRPr kumimoji="1" lang="en-US" altLang="ja-JP" sz="1600" dirty="0" smtClean="0">
                        <a:latin typeface="+mn-ea"/>
                        <a:ea typeface="+mn-ea"/>
                      </a:endParaRPr>
                    </a:p>
                  </a:txBody>
                  <a:tcPr/>
                </a:tc>
              </a:tr>
              <a:tr h="377623">
                <a:tc>
                  <a:txBody>
                    <a:bodyPr/>
                    <a:lstStyle/>
                    <a:p>
                      <a:r>
                        <a:rPr kumimoji="1" lang="ja-JP" altLang="en-US" sz="1600" dirty="0" smtClean="0"/>
                        <a:t>３．肺炎</a:t>
                      </a:r>
                      <a:endParaRPr kumimoji="1" lang="ja-JP" altLang="en-US" sz="1600" dirty="0">
                        <a:latin typeface="+mn-ea"/>
                        <a:ea typeface="+mn-ea"/>
                      </a:endParaRPr>
                    </a:p>
                  </a:txBody>
                  <a:tcPr/>
                </a:tc>
              </a:tr>
              <a:tr h="377623">
                <a:tc>
                  <a:txBody>
                    <a:bodyPr/>
                    <a:lstStyle/>
                    <a:p>
                      <a:r>
                        <a:rPr kumimoji="1" lang="ja-JP" altLang="en-US" sz="1600" dirty="0" smtClean="0"/>
                        <a:t>４．脳血管疾患</a:t>
                      </a:r>
                      <a:endParaRPr kumimoji="1" lang="ja-JP" altLang="en-US" sz="1600" dirty="0">
                        <a:latin typeface="+mn-ea"/>
                        <a:ea typeface="+mn-ea"/>
                      </a:endParaRPr>
                    </a:p>
                  </a:txBody>
                  <a:tcPr/>
                </a:tc>
              </a:tr>
              <a:tr h="377623">
                <a:tc>
                  <a:txBody>
                    <a:bodyPr/>
                    <a:lstStyle/>
                    <a:p>
                      <a:r>
                        <a:rPr kumimoji="1" lang="ja-JP" altLang="en-US" sz="1600" dirty="0" smtClean="0"/>
                        <a:t>５．不慮の事故</a:t>
                      </a:r>
                      <a:endParaRPr kumimoji="1" lang="ja-JP" altLang="en-US" sz="1600" dirty="0">
                        <a:latin typeface="+mn-ea"/>
                        <a:ea typeface="+mn-ea"/>
                      </a:endParaRPr>
                    </a:p>
                  </a:txBody>
                  <a:tcPr/>
                </a:tc>
              </a:tr>
              <a:tr h="377623">
                <a:tc>
                  <a:txBody>
                    <a:bodyPr/>
                    <a:lstStyle/>
                    <a:p>
                      <a:r>
                        <a:rPr kumimoji="1" lang="ja-JP" altLang="en-US" sz="1600" dirty="0" smtClean="0"/>
                        <a:t>６．老衰</a:t>
                      </a:r>
                      <a:endParaRPr kumimoji="1" lang="ja-JP" altLang="en-US" sz="1600" dirty="0">
                        <a:latin typeface="+mn-ea"/>
                        <a:ea typeface="+mn-ea"/>
                      </a:endParaRPr>
                    </a:p>
                  </a:txBody>
                  <a:tcPr/>
                </a:tc>
              </a:tr>
              <a:tr h="377623">
                <a:tc>
                  <a:txBody>
                    <a:bodyPr/>
                    <a:lstStyle/>
                    <a:p>
                      <a:r>
                        <a:rPr kumimoji="1" lang="ja-JP" altLang="en-US" sz="1600" dirty="0" smtClean="0"/>
                        <a:t>７．自殺</a:t>
                      </a:r>
                      <a:endParaRPr kumimoji="1" lang="ja-JP" altLang="en-US" sz="1600" dirty="0">
                        <a:latin typeface="+mn-ea"/>
                        <a:ea typeface="+mn-ea"/>
                      </a:endParaRPr>
                    </a:p>
                  </a:txBody>
                  <a:tcPr/>
                </a:tc>
              </a:tr>
              <a:tr h="377623">
                <a:tc>
                  <a:txBody>
                    <a:bodyPr/>
                    <a:lstStyle/>
                    <a:p>
                      <a:r>
                        <a:rPr kumimoji="1" lang="ja-JP" altLang="en-US" sz="1600" dirty="0" smtClean="0"/>
                        <a:t>８．腎不全</a:t>
                      </a:r>
                      <a:endParaRPr kumimoji="1" lang="ja-JP" altLang="en-US" sz="1600" dirty="0">
                        <a:latin typeface="+mn-ea"/>
                        <a:ea typeface="+mn-ea"/>
                      </a:endParaRPr>
                    </a:p>
                  </a:txBody>
                  <a:tcPr/>
                </a:tc>
              </a:tr>
              <a:tr h="540904">
                <a:tc>
                  <a:txBody>
                    <a:bodyPr/>
                    <a:lstStyle/>
                    <a:p>
                      <a:r>
                        <a:rPr kumimoji="1" lang="ja-JP" altLang="en-US" sz="1600" b="1" dirty="0" smtClean="0">
                          <a:solidFill>
                            <a:srgbClr val="FF0000"/>
                          </a:solidFill>
                        </a:rPr>
                        <a:t>９．慢性閉塞性肺疾患</a:t>
                      </a:r>
                      <a:endParaRPr kumimoji="1" lang="ja-JP" altLang="en-US" sz="1600" b="1" dirty="0">
                        <a:solidFill>
                          <a:srgbClr val="FF0000"/>
                        </a:solidFill>
                        <a:latin typeface="+mn-ea"/>
                        <a:ea typeface="+mn-ea"/>
                      </a:endParaRPr>
                    </a:p>
                  </a:txBody>
                  <a:tcPr/>
                </a:tc>
              </a:tr>
              <a:tr h="377623">
                <a:tc>
                  <a:txBody>
                    <a:bodyPr/>
                    <a:lstStyle/>
                    <a:p>
                      <a:r>
                        <a:rPr kumimoji="1" lang="ja-JP" altLang="en-US" sz="1600" dirty="0" smtClean="0"/>
                        <a:t>１０．肝疾患</a:t>
                      </a:r>
                      <a:endParaRPr kumimoji="1" lang="ja-JP" altLang="en-US" sz="1600" dirty="0">
                        <a:latin typeface="+mn-ea"/>
                        <a:ea typeface="+mn-ea"/>
                      </a:endParaRPr>
                    </a:p>
                  </a:txBody>
                  <a:tcPr/>
                </a:tc>
              </a:tr>
            </a:tbl>
          </a:graphicData>
        </a:graphic>
      </p:graphicFrame>
      <p:pic>
        <p:nvPicPr>
          <p:cNvPr id="19" name="コンテンツ プレースホルダ 3" descr="COPD患者推移.png"/>
          <p:cNvPicPr>
            <a:picLocks noChangeAspect="1"/>
          </p:cNvPicPr>
          <p:nvPr/>
        </p:nvPicPr>
        <p:blipFill>
          <a:blip r:embed="rId3" cstate="print"/>
          <a:stretch>
            <a:fillRect/>
          </a:stretch>
        </p:blipFill>
        <p:spPr>
          <a:xfrm>
            <a:off x="2699792" y="2492896"/>
            <a:ext cx="6402297" cy="3672408"/>
          </a:xfrm>
          <a:prstGeom prst="rect">
            <a:avLst/>
          </a:prstGeom>
        </p:spPr>
      </p:pic>
      <p:sp>
        <p:nvSpPr>
          <p:cNvPr id="21" name="テキスト ボックス 20"/>
          <p:cNvSpPr txBox="1"/>
          <p:nvPr/>
        </p:nvSpPr>
        <p:spPr>
          <a:xfrm>
            <a:off x="3851920" y="2204864"/>
            <a:ext cx="4906664" cy="369332"/>
          </a:xfrm>
          <a:prstGeom prst="rect">
            <a:avLst/>
          </a:prstGeom>
          <a:noFill/>
        </p:spPr>
        <p:txBody>
          <a:bodyPr wrap="none" rtlCol="0">
            <a:spAutoFit/>
          </a:bodyPr>
          <a:lstStyle/>
          <a:p>
            <a:r>
              <a:rPr kumimoji="1" lang="ja-JP" altLang="en-US" dirty="0" smtClean="0"/>
              <a:t>日本における</a:t>
            </a:r>
            <a:r>
              <a:rPr kumimoji="1" lang="en-US" altLang="ja-JP" dirty="0" smtClean="0"/>
              <a:t>COPD</a:t>
            </a:r>
            <a:r>
              <a:rPr kumimoji="1" lang="ja-JP" altLang="en-US" dirty="0" smtClean="0"/>
              <a:t>死亡者数の推移</a:t>
            </a:r>
            <a:r>
              <a:rPr kumimoji="1" lang="ja-JP" altLang="en-US" sz="1200" dirty="0" smtClean="0"/>
              <a:t>（人口動態統計）</a:t>
            </a:r>
            <a:endParaRPr kumimoji="1" lang="ja-JP" altLang="en-US" sz="1200" dirty="0"/>
          </a:p>
        </p:txBody>
      </p:sp>
      <p:sp>
        <p:nvSpPr>
          <p:cNvPr id="23" name="テキスト ボックス 22"/>
          <p:cNvSpPr txBox="1"/>
          <p:nvPr/>
        </p:nvSpPr>
        <p:spPr>
          <a:xfrm>
            <a:off x="0" y="764704"/>
            <a:ext cx="9144000" cy="1200329"/>
          </a:xfrm>
          <a:prstGeom prst="rect">
            <a:avLst/>
          </a:prstGeom>
          <a:noFill/>
        </p:spPr>
        <p:txBody>
          <a:bodyPr wrap="square" rtlCol="0">
            <a:spAutoFit/>
          </a:bodyPr>
          <a:lstStyle/>
          <a:p>
            <a:r>
              <a:rPr lang="ja-JP" altLang="en-US" sz="2400" dirty="0" smtClean="0"/>
              <a:t>○着実に死亡者数が増加</a:t>
            </a:r>
            <a:endParaRPr lang="en-US" altLang="ja-JP" sz="2400" dirty="0" smtClean="0"/>
          </a:p>
          <a:p>
            <a:r>
              <a:rPr lang="ja-JP" altLang="en-US" sz="2400" dirty="0" smtClean="0"/>
              <a:t>○潜在患者の存在：　推計患者数 </a:t>
            </a:r>
            <a:r>
              <a:rPr lang="en-US" altLang="ja-JP" sz="2400" dirty="0" smtClean="0">
                <a:solidFill>
                  <a:srgbClr val="FF0000"/>
                </a:solidFill>
              </a:rPr>
              <a:t>500</a:t>
            </a:r>
            <a:r>
              <a:rPr lang="ja-JP" altLang="en-US" sz="2400" dirty="0" smtClean="0">
                <a:solidFill>
                  <a:srgbClr val="FF0000"/>
                </a:solidFill>
              </a:rPr>
              <a:t>万人</a:t>
            </a:r>
            <a:r>
              <a:rPr lang="ja-JP" altLang="en-US" sz="2400" dirty="0" smtClean="0"/>
              <a:t>以上</a:t>
            </a:r>
            <a:r>
              <a:rPr lang="ja-JP" altLang="en-US" dirty="0" smtClean="0"/>
              <a:t>（</a:t>
            </a:r>
            <a:r>
              <a:rPr lang="en-US" altLang="ja-JP" dirty="0" smtClean="0"/>
              <a:t>NICE</a:t>
            </a:r>
            <a:r>
              <a:rPr lang="ja-JP" altLang="en-US" dirty="0" smtClean="0"/>
              <a:t>スタディ</a:t>
            </a:r>
            <a:r>
              <a:rPr lang="en-US" altLang="ja-JP" dirty="0" smtClean="0"/>
              <a:t>2001</a:t>
            </a:r>
            <a:r>
              <a:rPr lang="ja-JP" altLang="en-US" dirty="0" smtClean="0"/>
              <a:t>）</a:t>
            </a:r>
            <a:endParaRPr lang="en-US" altLang="ja-JP" sz="2400" dirty="0" smtClean="0"/>
          </a:p>
          <a:p>
            <a:r>
              <a:rPr lang="ja-JP" altLang="en-US" sz="2400" dirty="0" smtClean="0"/>
              <a:t>　　　⇔　治療を受けている患者数は</a:t>
            </a:r>
            <a:r>
              <a:rPr lang="en-US" altLang="ja-JP" sz="2400" dirty="0" smtClean="0">
                <a:solidFill>
                  <a:srgbClr val="FF0000"/>
                </a:solidFill>
              </a:rPr>
              <a:t>17</a:t>
            </a:r>
            <a:r>
              <a:rPr lang="ja-JP" altLang="en-US" sz="2400" dirty="0" smtClean="0">
                <a:solidFill>
                  <a:srgbClr val="FF0000"/>
                </a:solidFill>
              </a:rPr>
              <a:t>万</a:t>
            </a:r>
            <a:r>
              <a:rPr lang="en-US" altLang="ja-JP" sz="2400" dirty="0" smtClean="0">
                <a:solidFill>
                  <a:srgbClr val="FF0000"/>
                </a:solidFill>
              </a:rPr>
              <a:t>3</a:t>
            </a:r>
            <a:r>
              <a:rPr lang="ja-JP" altLang="en-US" sz="2400" dirty="0" smtClean="0">
                <a:solidFill>
                  <a:srgbClr val="FF0000"/>
                </a:solidFill>
              </a:rPr>
              <a:t>千人</a:t>
            </a:r>
            <a:r>
              <a:rPr lang="ja-JP" altLang="en-US" dirty="0" smtClean="0"/>
              <a:t>（</a:t>
            </a:r>
            <a:r>
              <a:rPr lang="en-US" altLang="ja-JP" dirty="0" smtClean="0"/>
              <a:t>2008</a:t>
            </a:r>
            <a:r>
              <a:rPr lang="ja-JP" altLang="en-US" dirty="0" smtClean="0"/>
              <a:t>年患者調査）</a:t>
            </a:r>
            <a:endParaRPr kumimoji="1" lang="ja-JP" altLang="en-US" dirty="0"/>
          </a:p>
        </p:txBody>
      </p:sp>
      <p:sp>
        <p:nvSpPr>
          <p:cNvPr id="12" name="正方形/長方形 11"/>
          <p:cNvSpPr/>
          <p:nvPr/>
        </p:nvSpPr>
        <p:spPr>
          <a:xfrm>
            <a:off x="2843808" y="6376710"/>
            <a:ext cx="6264696" cy="369332"/>
          </a:xfrm>
          <a:prstGeom prst="rect">
            <a:avLst/>
          </a:prstGeom>
          <a:solidFill>
            <a:srgbClr val="FFFFCC"/>
          </a:solidFill>
          <a:scene3d>
            <a:camera prst="orthographicFront"/>
            <a:lightRig rig="threePt" dir="t"/>
          </a:scene3d>
          <a:sp3d>
            <a:bevelT/>
          </a:sp3d>
        </p:spPr>
        <p:txBody>
          <a:bodyPr wrap="square" anchor="ctr">
            <a:spAutoFit/>
          </a:bodyPr>
          <a:lstStyle/>
          <a:p>
            <a:r>
              <a:rPr lang="en-US" altLang="ja-JP" dirty="0" smtClean="0"/>
              <a:t>WHO</a:t>
            </a:r>
            <a:r>
              <a:rPr lang="ja-JP" altLang="en-US" dirty="0" smtClean="0"/>
              <a:t>は</a:t>
            </a:r>
            <a:r>
              <a:rPr lang="en-US" altLang="ja-JP" dirty="0" smtClean="0"/>
              <a:t>2030</a:t>
            </a:r>
            <a:r>
              <a:rPr lang="ja-JP" altLang="en-US" dirty="0" smtClean="0"/>
              <a:t>年に</a:t>
            </a:r>
            <a:r>
              <a:rPr lang="en-US" altLang="ja-JP" dirty="0" smtClean="0"/>
              <a:t>COPD</a:t>
            </a:r>
            <a:r>
              <a:rPr lang="ja-JP" altLang="en-US" dirty="0" smtClean="0"/>
              <a:t>が世界の死亡原因の</a:t>
            </a:r>
            <a:r>
              <a:rPr lang="ja-JP" altLang="en-US" dirty="0" smtClean="0">
                <a:solidFill>
                  <a:srgbClr val="FF0000"/>
                </a:solidFill>
              </a:rPr>
              <a:t>第</a:t>
            </a:r>
            <a:r>
              <a:rPr lang="en-US" altLang="ja-JP" b="1" dirty="0" smtClean="0">
                <a:solidFill>
                  <a:srgbClr val="FF0000"/>
                </a:solidFill>
              </a:rPr>
              <a:t>3</a:t>
            </a:r>
            <a:r>
              <a:rPr lang="ja-JP" altLang="en-US" dirty="0" smtClean="0">
                <a:solidFill>
                  <a:srgbClr val="FF0000"/>
                </a:solidFill>
              </a:rPr>
              <a:t>位</a:t>
            </a:r>
            <a:r>
              <a:rPr lang="ja-JP" altLang="en-US" dirty="0" smtClean="0"/>
              <a:t>になると予測</a:t>
            </a:r>
            <a:endParaRPr lang="en-US" altLang="ja-JP" dirty="0" smtClean="0"/>
          </a:p>
        </p:txBody>
      </p:sp>
      <p:sp>
        <p:nvSpPr>
          <p:cNvPr id="13" name="テキスト ボックス 12"/>
          <p:cNvSpPr txBox="1"/>
          <p:nvPr/>
        </p:nvSpPr>
        <p:spPr>
          <a:xfrm>
            <a:off x="1547664" y="6165304"/>
            <a:ext cx="1512168" cy="276999"/>
          </a:xfrm>
          <a:prstGeom prst="rect">
            <a:avLst/>
          </a:prstGeom>
          <a:noFill/>
        </p:spPr>
        <p:txBody>
          <a:bodyPr wrap="square" rtlCol="0">
            <a:spAutoFit/>
          </a:bodyPr>
          <a:lstStyle/>
          <a:p>
            <a:r>
              <a:rPr kumimoji="1" lang="ja-JP" altLang="en-US" sz="1200" dirty="0" smtClean="0"/>
              <a:t>（男性では７位）</a:t>
            </a:r>
            <a:endParaRPr kumimoji="1" lang="ja-JP" altLang="en-US" sz="1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323528" y="764704"/>
            <a:ext cx="8424936" cy="648072"/>
          </a:xfrm>
          <a:prstGeom prst="rect">
            <a:avLst/>
          </a:prstGeom>
          <a:ln/>
        </p:spPr>
        <p:style>
          <a:lnRef idx="2">
            <a:schemeClr val="accent5"/>
          </a:lnRef>
          <a:fillRef idx="1">
            <a:schemeClr val="lt1"/>
          </a:fillRef>
          <a:effectRef idx="0">
            <a:schemeClr val="accent5"/>
          </a:effectRef>
          <a:fontRef idx="minor">
            <a:schemeClr val="dk1"/>
          </a:fontRef>
        </p:style>
        <p:txBody>
          <a:bodyPr anchor="ctr"/>
          <a:lstStyle/>
          <a:p>
            <a:pPr algn="ctr">
              <a:defRPr/>
            </a:pPr>
            <a:r>
              <a:rPr lang="ja-JP" altLang="en-US" sz="3200" dirty="0" smtClean="0">
                <a:solidFill>
                  <a:schemeClr val="tx1"/>
                </a:solidFill>
              </a:rPr>
              <a:t>自治体の取組状況の評価</a:t>
            </a:r>
            <a:endParaRPr lang="ja-JP" altLang="en-US" sz="3200" dirty="0">
              <a:solidFill>
                <a:schemeClr val="tx1"/>
              </a:solidFill>
            </a:endParaRPr>
          </a:p>
        </p:txBody>
      </p:sp>
      <p:sp>
        <p:nvSpPr>
          <p:cNvPr id="9" name="正方形/長方形 8"/>
          <p:cNvSpPr/>
          <p:nvPr/>
        </p:nvSpPr>
        <p:spPr>
          <a:xfrm>
            <a:off x="323528" y="1700808"/>
            <a:ext cx="8496944" cy="4832092"/>
          </a:xfrm>
          <a:prstGeom prst="rect">
            <a:avLst/>
          </a:prstGeom>
        </p:spPr>
        <p:txBody>
          <a:bodyPr wrap="square">
            <a:spAutoFit/>
          </a:bodyPr>
          <a:lstStyle/>
          <a:p>
            <a:pPr>
              <a:buFont typeface="Wingdings" pitchFamily="2" charset="2"/>
              <a:buChar char="n"/>
            </a:pPr>
            <a:r>
              <a:rPr lang="ja-JP" altLang="en-US" sz="2800" dirty="0" smtClean="0">
                <a:latin typeface="+mn-ea"/>
              </a:rPr>
              <a:t>自治体における</a:t>
            </a:r>
            <a:r>
              <a:rPr lang="ja-JP" altLang="en-US" sz="2800" u="sng" dirty="0" smtClean="0">
                <a:latin typeface="+mn-ea"/>
              </a:rPr>
              <a:t>健康増進計画の策定状況</a:t>
            </a:r>
            <a:r>
              <a:rPr lang="ja-JP" altLang="en-US" sz="2800" dirty="0" smtClean="0">
                <a:latin typeface="+mn-ea"/>
              </a:rPr>
              <a:t>は、</a:t>
            </a:r>
            <a:endParaRPr lang="en-US" altLang="ja-JP" sz="2800" dirty="0" smtClean="0">
              <a:latin typeface="+mn-ea"/>
            </a:endParaRPr>
          </a:p>
          <a:p>
            <a:r>
              <a:rPr lang="ja-JP" altLang="en-US" sz="2800" u="sng" dirty="0" smtClean="0">
                <a:latin typeface="+mn-ea"/>
              </a:rPr>
              <a:t>都道府県</a:t>
            </a:r>
            <a:r>
              <a:rPr lang="en-US" altLang="ja-JP" sz="2800" u="sng" dirty="0" smtClean="0">
                <a:latin typeface="+mn-ea"/>
              </a:rPr>
              <a:t>100</a:t>
            </a:r>
            <a:r>
              <a:rPr lang="ja-JP" altLang="en-US" sz="2800" u="sng" dirty="0" smtClean="0">
                <a:latin typeface="+mn-ea"/>
              </a:rPr>
              <a:t>％</a:t>
            </a:r>
            <a:r>
              <a:rPr lang="ja-JP" altLang="en-US" sz="2800" dirty="0" smtClean="0">
                <a:latin typeface="+mn-ea"/>
              </a:rPr>
              <a:t>、</a:t>
            </a:r>
            <a:r>
              <a:rPr lang="ja-JP" altLang="en-US" sz="2800" u="sng" dirty="0" smtClean="0">
                <a:latin typeface="+mn-ea"/>
              </a:rPr>
              <a:t>市町村</a:t>
            </a:r>
            <a:r>
              <a:rPr lang="en-US" altLang="ja-JP" sz="2800" u="sng" dirty="0" smtClean="0">
                <a:latin typeface="+mn-ea"/>
              </a:rPr>
              <a:t>76</a:t>
            </a:r>
            <a:r>
              <a:rPr lang="ja-JP" altLang="en-US" sz="2800" u="sng" dirty="0" smtClean="0">
                <a:latin typeface="+mn-ea"/>
              </a:rPr>
              <a:t>％</a:t>
            </a:r>
            <a:r>
              <a:rPr lang="ja-JP" altLang="en-US" sz="2800" dirty="0" smtClean="0">
                <a:latin typeface="+mn-ea"/>
              </a:rPr>
              <a:t>であった。</a:t>
            </a:r>
            <a:endParaRPr lang="en-US" altLang="ja-JP" sz="2800" dirty="0" smtClean="0">
              <a:latin typeface="+mn-ea"/>
            </a:endParaRPr>
          </a:p>
          <a:p>
            <a:endParaRPr lang="en-US" altLang="ja-JP" sz="2800" dirty="0" smtClean="0">
              <a:latin typeface="+mn-ea"/>
            </a:endParaRPr>
          </a:p>
          <a:p>
            <a:pPr>
              <a:buFont typeface="Wingdings" pitchFamily="2" charset="2"/>
              <a:buChar char="n"/>
            </a:pPr>
            <a:r>
              <a:rPr lang="en-US" altLang="ja-JP" sz="2800" dirty="0" smtClean="0"/>
              <a:t>98</a:t>
            </a:r>
            <a:r>
              <a:rPr lang="ja-JP" altLang="ja-JP" sz="2800" dirty="0" smtClean="0"/>
              <a:t>％の都道府県で健康増進計画の評価を行う体制が</a:t>
            </a:r>
            <a:r>
              <a:rPr lang="ja-JP" altLang="en-US" sz="2800" dirty="0" smtClean="0"/>
              <a:t>　　</a:t>
            </a:r>
            <a:r>
              <a:rPr lang="ja-JP" altLang="ja-JP" sz="2800" dirty="0" smtClean="0"/>
              <a:t>あり、中間評価も実施されていたが、市町村では約半数であった。</a:t>
            </a:r>
            <a:endParaRPr lang="en-US" altLang="ja-JP" sz="2800" dirty="0" smtClean="0"/>
          </a:p>
          <a:p>
            <a:r>
              <a:rPr lang="ja-JP" altLang="en-US" sz="2800" dirty="0" smtClean="0"/>
              <a:t>　</a:t>
            </a:r>
            <a:r>
              <a:rPr lang="ja-JP" altLang="ja-JP" sz="2800" dirty="0" smtClean="0"/>
              <a:t>また、健康増進施策の推進体制については、</a:t>
            </a:r>
            <a:r>
              <a:rPr lang="en-US" altLang="ja-JP" sz="2800" dirty="0" smtClean="0"/>
              <a:t>98</a:t>
            </a:r>
            <a:r>
              <a:rPr lang="ja-JP" altLang="ja-JP" sz="2800" dirty="0" smtClean="0"/>
              <a:t>％の都道府県で関係団体、民間企業、住民組織が参加する協議会・連絡会等の体制があり、市町村でも７割弱を占めた。</a:t>
            </a:r>
          </a:p>
          <a:p>
            <a:endParaRPr lang="ja-JP" altLang="en-US" sz="2800" dirty="0" smtClean="0">
              <a:latin typeface="+mn-ea"/>
            </a:endParaRPr>
          </a:p>
        </p:txBody>
      </p:sp>
      <p:sp>
        <p:nvSpPr>
          <p:cNvPr id="10" name="ホームベース 9"/>
          <p:cNvSpPr/>
          <p:nvPr/>
        </p:nvSpPr>
        <p:spPr>
          <a:xfrm>
            <a:off x="323528" y="188640"/>
            <a:ext cx="3096344" cy="504056"/>
          </a:xfrm>
          <a:prstGeom prst="homePlat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ja-JP" altLang="en-US" dirty="0" smtClean="0"/>
              <a:t>健康日本２１の最終評価</a:t>
            </a:r>
            <a:endParaRPr kumimoji="1" lang="ja-JP" altLang="en-US" dirty="0"/>
          </a:p>
        </p:txBody>
      </p:sp>
    </p:spTree>
    <p:extLst>
      <p:ext uri="{BB962C8B-B14F-4D97-AF65-F5344CB8AC3E}">
        <p14:creationId xmlns:p14="http://schemas.microsoft.com/office/powerpoint/2010/main" val="41255294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テキスト ボックス 42"/>
          <p:cNvSpPr txBox="1"/>
          <p:nvPr/>
        </p:nvSpPr>
        <p:spPr>
          <a:xfrm>
            <a:off x="144286" y="6453338"/>
            <a:ext cx="4464496" cy="338554"/>
          </a:xfrm>
          <a:prstGeom prst="rect">
            <a:avLst/>
          </a:prstGeom>
          <a:noFill/>
        </p:spPr>
        <p:txBody>
          <a:bodyPr wrap="square" rtlCol="0">
            <a:spAutoFit/>
          </a:bodyPr>
          <a:lstStyle/>
          <a:p>
            <a:pPr algn="ctr"/>
            <a:r>
              <a:rPr lang="ja-JP" altLang="en-US" sz="1600" dirty="0" smtClean="0"/>
              <a:t>資料：厚生労働省「平成</a:t>
            </a:r>
            <a:r>
              <a:rPr lang="en-US" altLang="ja-JP" sz="1600" dirty="0" smtClean="0"/>
              <a:t>22</a:t>
            </a:r>
            <a:r>
              <a:rPr lang="ja-JP" altLang="en-US" sz="1600" dirty="0" smtClean="0"/>
              <a:t>年人口動態統計」</a:t>
            </a:r>
            <a:endParaRPr kumimoji="1" lang="ja-JP" altLang="en-US" sz="1600" dirty="0"/>
          </a:p>
        </p:txBody>
      </p:sp>
      <p:grpSp>
        <p:nvGrpSpPr>
          <p:cNvPr id="46" name="グループ化 45"/>
          <p:cNvGrpSpPr/>
          <p:nvPr/>
        </p:nvGrpSpPr>
        <p:grpSpPr>
          <a:xfrm>
            <a:off x="107504" y="764702"/>
            <a:ext cx="8975242" cy="5832650"/>
            <a:chOff x="467544" y="1340767"/>
            <a:chExt cx="7874630" cy="4680524"/>
          </a:xfrm>
        </p:grpSpPr>
        <p:sp>
          <p:nvSpPr>
            <p:cNvPr id="4" name="フローチャート : 端子 3"/>
            <p:cNvSpPr/>
            <p:nvPr/>
          </p:nvSpPr>
          <p:spPr>
            <a:xfrm>
              <a:off x="467544" y="1340767"/>
              <a:ext cx="2376264" cy="288032"/>
            </a:xfrm>
            <a:prstGeom prst="flowChartTerminator">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ja-JP" altLang="en-US" sz="2000" dirty="0"/>
                <a:t>全体</a:t>
              </a:r>
              <a:endParaRPr kumimoji="1" lang="ja-JP" altLang="en-US" sz="2000" dirty="0"/>
            </a:p>
          </p:txBody>
        </p:sp>
        <p:sp>
          <p:nvSpPr>
            <p:cNvPr id="5" name="フローチャート : 端子 4"/>
            <p:cNvSpPr/>
            <p:nvPr/>
          </p:nvSpPr>
          <p:spPr>
            <a:xfrm>
              <a:off x="3203848" y="1340767"/>
              <a:ext cx="2376264" cy="288032"/>
            </a:xfrm>
            <a:prstGeom prst="flowChartTerminator">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kumimoji="1" lang="ja-JP" altLang="en-US" sz="2000" dirty="0" smtClean="0"/>
                <a:t>男性</a:t>
              </a:r>
              <a:endParaRPr kumimoji="1" lang="ja-JP" altLang="en-US" sz="2000" dirty="0"/>
            </a:p>
          </p:txBody>
        </p:sp>
        <p:sp>
          <p:nvSpPr>
            <p:cNvPr id="6" name="フローチャート : 端子 5"/>
            <p:cNvSpPr/>
            <p:nvPr/>
          </p:nvSpPr>
          <p:spPr>
            <a:xfrm>
              <a:off x="5868144" y="1340767"/>
              <a:ext cx="2376264" cy="288032"/>
            </a:xfrm>
            <a:prstGeom prst="flowChartTerminator">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ja-JP" altLang="en-US" sz="2000" dirty="0"/>
                <a:t>女性</a:t>
              </a:r>
              <a:endParaRPr kumimoji="1" lang="ja-JP" altLang="en-US" sz="2000" dirty="0"/>
            </a:p>
          </p:txBody>
        </p:sp>
        <p:sp>
          <p:nvSpPr>
            <p:cNvPr id="7" name="正方形/長方形 6"/>
            <p:cNvSpPr/>
            <p:nvPr/>
          </p:nvSpPr>
          <p:spPr>
            <a:xfrm>
              <a:off x="467544" y="1700807"/>
              <a:ext cx="2448272" cy="374441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sz="2000"/>
            </a:p>
          </p:txBody>
        </p:sp>
        <p:sp>
          <p:nvSpPr>
            <p:cNvPr id="8" name="正方形/長方形 7"/>
            <p:cNvSpPr/>
            <p:nvPr/>
          </p:nvSpPr>
          <p:spPr>
            <a:xfrm>
              <a:off x="3131840" y="1700807"/>
              <a:ext cx="2448272" cy="374441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sz="2000"/>
            </a:p>
          </p:txBody>
        </p:sp>
        <p:sp>
          <p:nvSpPr>
            <p:cNvPr id="9" name="正方形/長方形 8"/>
            <p:cNvSpPr/>
            <p:nvPr/>
          </p:nvSpPr>
          <p:spPr>
            <a:xfrm>
              <a:off x="5868144" y="1700807"/>
              <a:ext cx="2448272" cy="374441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sz="2000"/>
            </a:p>
          </p:txBody>
        </p:sp>
        <p:sp>
          <p:nvSpPr>
            <p:cNvPr id="10" name="正方形/長方形 9"/>
            <p:cNvSpPr/>
            <p:nvPr/>
          </p:nvSpPr>
          <p:spPr>
            <a:xfrm>
              <a:off x="585802" y="1806187"/>
              <a:ext cx="223224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chemeClr val="tx1"/>
                  </a:solidFill>
                </a:rPr>
                <a:t>１．悪性新生物</a:t>
              </a:r>
              <a:endParaRPr kumimoji="1" lang="ja-JP" altLang="en-US" sz="1600" dirty="0">
                <a:solidFill>
                  <a:schemeClr val="tx1"/>
                </a:solidFill>
              </a:endParaRPr>
            </a:p>
          </p:txBody>
        </p:sp>
        <p:sp>
          <p:nvSpPr>
            <p:cNvPr id="11" name="正方形/長方形 10"/>
            <p:cNvSpPr/>
            <p:nvPr/>
          </p:nvSpPr>
          <p:spPr>
            <a:xfrm>
              <a:off x="585802" y="2204864"/>
              <a:ext cx="223224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rPr>
                <a:t>２</a:t>
              </a:r>
              <a:r>
                <a:rPr kumimoji="1" lang="ja-JP" altLang="en-US" sz="1600" dirty="0" smtClean="0">
                  <a:solidFill>
                    <a:schemeClr val="tx1"/>
                  </a:solidFill>
                </a:rPr>
                <a:t>．心疾患</a:t>
              </a:r>
              <a:endParaRPr kumimoji="1" lang="ja-JP" altLang="en-US" sz="1600" dirty="0">
                <a:solidFill>
                  <a:schemeClr val="tx1"/>
                </a:solidFill>
              </a:endParaRPr>
            </a:p>
          </p:txBody>
        </p:sp>
        <p:sp>
          <p:nvSpPr>
            <p:cNvPr id="12" name="正方形/長方形 11"/>
            <p:cNvSpPr/>
            <p:nvPr/>
          </p:nvSpPr>
          <p:spPr>
            <a:xfrm>
              <a:off x="585802" y="2564904"/>
              <a:ext cx="223224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rPr>
                <a:t>３</a:t>
              </a:r>
              <a:r>
                <a:rPr kumimoji="1" lang="ja-JP" altLang="en-US" sz="1600" dirty="0" smtClean="0">
                  <a:solidFill>
                    <a:schemeClr val="tx1"/>
                  </a:solidFill>
                </a:rPr>
                <a:t>．脳血管疾患</a:t>
              </a:r>
              <a:endParaRPr kumimoji="1" lang="ja-JP" altLang="en-US" sz="1600" dirty="0">
                <a:solidFill>
                  <a:schemeClr val="tx1"/>
                </a:solidFill>
              </a:endParaRPr>
            </a:p>
          </p:txBody>
        </p:sp>
        <p:sp>
          <p:nvSpPr>
            <p:cNvPr id="13" name="正方形/長方形 12"/>
            <p:cNvSpPr/>
            <p:nvPr/>
          </p:nvSpPr>
          <p:spPr>
            <a:xfrm>
              <a:off x="585802" y="2924944"/>
              <a:ext cx="223224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rPr>
                <a:t>４</a:t>
              </a:r>
              <a:r>
                <a:rPr kumimoji="1" lang="ja-JP" altLang="en-US" sz="1600" dirty="0" smtClean="0">
                  <a:solidFill>
                    <a:schemeClr val="tx1"/>
                  </a:solidFill>
                </a:rPr>
                <a:t>．肺炎</a:t>
              </a:r>
              <a:endParaRPr kumimoji="1" lang="ja-JP" altLang="en-US" sz="1600" dirty="0">
                <a:solidFill>
                  <a:schemeClr val="tx1"/>
                </a:solidFill>
              </a:endParaRPr>
            </a:p>
          </p:txBody>
        </p:sp>
        <p:sp>
          <p:nvSpPr>
            <p:cNvPr id="14" name="正方形/長方形 13"/>
            <p:cNvSpPr/>
            <p:nvPr/>
          </p:nvSpPr>
          <p:spPr>
            <a:xfrm>
              <a:off x="585802" y="3284984"/>
              <a:ext cx="223224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rPr>
                <a:t>５</a:t>
              </a:r>
              <a:r>
                <a:rPr kumimoji="1" lang="ja-JP" altLang="en-US" sz="1600" dirty="0" smtClean="0">
                  <a:solidFill>
                    <a:schemeClr val="tx1"/>
                  </a:solidFill>
                </a:rPr>
                <a:t>．老衰</a:t>
              </a:r>
              <a:endParaRPr kumimoji="1" lang="ja-JP" altLang="en-US" sz="1600" dirty="0">
                <a:solidFill>
                  <a:schemeClr val="tx1"/>
                </a:solidFill>
              </a:endParaRPr>
            </a:p>
          </p:txBody>
        </p:sp>
        <p:sp>
          <p:nvSpPr>
            <p:cNvPr id="15" name="正方形/長方形 14"/>
            <p:cNvSpPr/>
            <p:nvPr/>
          </p:nvSpPr>
          <p:spPr>
            <a:xfrm>
              <a:off x="585802" y="3645024"/>
              <a:ext cx="223224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rPr>
                <a:t>６</a:t>
              </a:r>
              <a:r>
                <a:rPr kumimoji="1" lang="ja-JP" altLang="en-US" sz="1600" dirty="0" smtClean="0">
                  <a:solidFill>
                    <a:schemeClr val="tx1"/>
                  </a:solidFill>
                </a:rPr>
                <a:t>．不慮の事故</a:t>
              </a:r>
              <a:endParaRPr kumimoji="1" lang="ja-JP" altLang="en-US" sz="1600" dirty="0">
                <a:solidFill>
                  <a:schemeClr val="tx1"/>
                </a:solidFill>
              </a:endParaRPr>
            </a:p>
          </p:txBody>
        </p:sp>
        <p:sp>
          <p:nvSpPr>
            <p:cNvPr id="16" name="正方形/長方形 15"/>
            <p:cNvSpPr/>
            <p:nvPr/>
          </p:nvSpPr>
          <p:spPr>
            <a:xfrm>
              <a:off x="585802" y="4005065"/>
              <a:ext cx="223224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rPr>
                <a:t>７</a:t>
              </a:r>
              <a:r>
                <a:rPr kumimoji="1" lang="ja-JP" altLang="en-US" sz="1600" dirty="0" smtClean="0">
                  <a:solidFill>
                    <a:schemeClr val="tx1"/>
                  </a:solidFill>
                </a:rPr>
                <a:t>．自殺</a:t>
              </a:r>
              <a:endParaRPr kumimoji="1" lang="ja-JP" altLang="en-US" sz="1600" dirty="0">
                <a:solidFill>
                  <a:schemeClr val="tx1"/>
                </a:solidFill>
              </a:endParaRPr>
            </a:p>
          </p:txBody>
        </p:sp>
        <p:sp>
          <p:nvSpPr>
            <p:cNvPr id="17" name="正方形/長方形 16"/>
            <p:cNvSpPr/>
            <p:nvPr/>
          </p:nvSpPr>
          <p:spPr>
            <a:xfrm>
              <a:off x="585802" y="4365105"/>
              <a:ext cx="223224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rPr>
                <a:t>８</a:t>
              </a:r>
              <a:r>
                <a:rPr kumimoji="1" lang="ja-JP" altLang="en-US" sz="1600" dirty="0" smtClean="0">
                  <a:solidFill>
                    <a:schemeClr val="tx1"/>
                  </a:solidFill>
                </a:rPr>
                <a:t>．腎不全</a:t>
              </a:r>
              <a:endParaRPr kumimoji="1" lang="ja-JP" altLang="en-US" sz="1600" dirty="0">
                <a:solidFill>
                  <a:schemeClr val="tx1"/>
                </a:solidFill>
              </a:endParaRPr>
            </a:p>
          </p:txBody>
        </p:sp>
        <p:sp>
          <p:nvSpPr>
            <p:cNvPr id="18" name="正方形/長方形 17"/>
            <p:cNvSpPr/>
            <p:nvPr/>
          </p:nvSpPr>
          <p:spPr>
            <a:xfrm>
              <a:off x="585802" y="4725145"/>
              <a:ext cx="2232248" cy="28803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bg1"/>
                  </a:solidFill>
                </a:rPr>
                <a:t>９</a:t>
              </a:r>
              <a:r>
                <a:rPr kumimoji="1" lang="ja-JP" altLang="en-US" sz="1600" dirty="0" smtClean="0">
                  <a:solidFill>
                    <a:schemeClr val="bg1"/>
                  </a:solidFill>
                </a:rPr>
                <a:t>．</a:t>
              </a:r>
              <a:r>
                <a:rPr kumimoji="1" lang="en-US" altLang="ja-JP" sz="1600" dirty="0" smtClean="0">
                  <a:solidFill>
                    <a:schemeClr val="bg1"/>
                  </a:solidFill>
                </a:rPr>
                <a:t>COPD</a:t>
              </a:r>
              <a:r>
                <a:rPr kumimoji="1" lang="ja-JP" altLang="en-US" sz="1600" dirty="0" smtClean="0">
                  <a:solidFill>
                    <a:schemeClr val="bg1"/>
                  </a:solidFill>
                </a:rPr>
                <a:t>（</a:t>
              </a:r>
              <a:r>
                <a:rPr kumimoji="1" lang="en-US" altLang="ja-JP" sz="1600" dirty="0" smtClean="0">
                  <a:solidFill>
                    <a:schemeClr val="bg1"/>
                  </a:solidFill>
                </a:rPr>
                <a:t>16</a:t>
              </a:r>
              <a:r>
                <a:rPr lang="en-US" altLang="ja-JP" sz="1600" dirty="0">
                  <a:solidFill>
                    <a:schemeClr val="bg1"/>
                  </a:solidFill>
                </a:rPr>
                <a:t>,</a:t>
              </a:r>
              <a:r>
                <a:rPr kumimoji="1" lang="en-US" altLang="ja-JP" sz="1600" dirty="0" smtClean="0">
                  <a:solidFill>
                    <a:schemeClr val="bg1"/>
                  </a:solidFill>
                </a:rPr>
                <a:t>293</a:t>
              </a:r>
              <a:r>
                <a:rPr kumimoji="1" lang="ja-JP" altLang="en-US" sz="1600" dirty="0" smtClean="0">
                  <a:solidFill>
                    <a:schemeClr val="bg1"/>
                  </a:solidFill>
                </a:rPr>
                <a:t>人）</a:t>
              </a:r>
              <a:endParaRPr kumimoji="1" lang="ja-JP" altLang="en-US" sz="1600" dirty="0">
                <a:solidFill>
                  <a:schemeClr val="bg1"/>
                </a:solidFill>
              </a:endParaRPr>
            </a:p>
          </p:txBody>
        </p:sp>
        <p:sp>
          <p:nvSpPr>
            <p:cNvPr id="19" name="正方形/長方形 18"/>
            <p:cNvSpPr/>
            <p:nvPr/>
          </p:nvSpPr>
          <p:spPr>
            <a:xfrm>
              <a:off x="585802" y="5085185"/>
              <a:ext cx="223224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rPr>
                <a:t>１０</a:t>
              </a:r>
              <a:r>
                <a:rPr kumimoji="1" lang="ja-JP" altLang="en-US" sz="1600" dirty="0" smtClean="0">
                  <a:solidFill>
                    <a:schemeClr val="tx1"/>
                  </a:solidFill>
                </a:rPr>
                <a:t>．肝疾患</a:t>
              </a:r>
              <a:endParaRPr kumimoji="1" lang="ja-JP" altLang="en-US" sz="1600" dirty="0">
                <a:solidFill>
                  <a:schemeClr val="tx1"/>
                </a:solidFill>
              </a:endParaRPr>
            </a:p>
          </p:txBody>
        </p:sp>
        <p:sp>
          <p:nvSpPr>
            <p:cNvPr id="20" name="正方形/長方形 19"/>
            <p:cNvSpPr/>
            <p:nvPr/>
          </p:nvSpPr>
          <p:spPr>
            <a:xfrm>
              <a:off x="3203848" y="1806187"/>
              <a:ext cx="223224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chemeClr val="tx1"/>
                  </a:solidFill>
                </a:rPr>
                <a:t>１．悪性新生物</a:t>
              </a:r>
              <a:endParaRPr kumimoji="1" lang="ja-JP" altLang="en-US" sz="1600" dirty="0">
                <a:solidFill>
                  <a:schemeClr val="tx1"/>
                </a:solidFill>
              </a:endParaRPr>
            </a:p>
          </p:txBody>
        </p:sp>
        <p:sp>
          <p:nvSpPr>
            <p:cNvPr id="21" name="正方形/長方形 20"/>
            <p:cNvSpPr/>
            <p:nvPr/>
          </p:nvSpPr>
          <p:spPr>
            <a:xfrm>
              <a:off x="3224340" y="2204865"/>
              <a:ext cx="223224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rPr>
                <a:t>２</a:t>
              </a:r>
              <a:r>
                <a:rPr kumimoji="1" lang="ja-JP" altLang="en-US" sz="1600" dirty="0" smtClean="0">
                  <a:solidFill>
                    <a:schemeClr val="tx1"/>
                  </a:solidFill>
                </a:rPr>
                <a:t>．心疾患</a:t>
              </a:r>
              <a:endParaRPr kumimoji="1" lang="ja-JP" altLang="en-US" sz="1600" dirty="0">
                <a:solidFill>
                  <a:schemeClr val="tx1"/>
                </a:solidFill>
              </a:endParaRPr>
            </a:p>
          </p:txBody>
        </p:sp>
        <p:sp>
          <p:nvSpPr>
            <p:cNvPr id="22" name="正方形/長方形 21"/>
            <p:cNvSpPr/>
            <p:nvPr/>
          </p:nvSpPr>
          <p:spPr>
            <a:xfrm>
              <a:off x="5986402" y="1806188"/>
              <a:ext cx="223224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chemeClr val="tx1"/>
                  </a:solidFill>
                </a:rPr>
                <a:t>１．悪性新生物</a:t>
              </a:r>
              <a:endParaRPr kumimoji="1" lang="ja-JP" altLang="en-US" sz="1600" dirty="0">
                <a:solidFill>
                  <a:schemeClr val="tx1"/>
                </a:solidFill>
              </a:endParaRPr>
            </a:p>
          </p:txBody>
        </p:sp>
        <p:sp>
          <p:nvSpPr>
            <p:cNvPr id="23" name="正方形/長方形 22"/>
            <p:cNvSpPr/>
            <p:nvPr/>
          </p:nvSpPr>
          <p:spPr>
            <a:xfrm>
              <a:off x="3203848" y="2564905"/>
              <a:ext cx="223224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rPr>
                <a:t>３</a:t>
              </a:r>
              <a:r>
                <a:rPr kumimoji="1" lang="ja-JP" altLang="en-US" sz="1600" dirty="0" smtClean="0">
                  <a:solidFill>
                    <a:schemeClr val="tx1"/>
                  </a:solidFill>
                </a:rPr>
                <a:t>．肺炎</a:t>
              </a:r>
              <a:endParaRPr kumimoji="1" lang="ja-JP" altLang="en-US" sz="1600" dirty="0">
                <a:solidFill>
                  <a:schemeClr val="tx1"/>
                </a:solidFill>
              </a:endParaRPr>
            </a:p>
          </p:txBody>
        </p:sp>
        <p:sp>
          <p:nvSpPr>
            <p:cNvPr id="24" name="正方形/長方形 23"/>
            <p:cNvSpPr/>
            <p:nvPr/>
          </p:nvSpPr>
          <p:spPr>
            <a:xfrm>
              <a:off x="3203848" y="2924945"/>
              <a:ext cx="223224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rPr>
                <a:t>４</a:t>
              </a:r>
              <a:r>
                <a:rPr kumimoji="1" lang="ja-JP" altLang="en-US" sz="1600" dirty="0" smtClean="0">
                  <a:solidFill>
                    <a:schemeClr val="tx1"/>
                  </a:solidFill>
                </a:rPr>
                <a:t>．脳血管疾患</a:t>
              </a:r>
              <a:endParaRPr kumimoji="1" lang="ja-JP" altLang="en-US" sz="1600" dirty="0">
                <a:solidFill>
                  <a:schemeClr val="tx1"/>
                </a:solidFill>
              </a:endParaRPr>
            </a:p>
          </p:txBody>
        </p:sp>
        <p:sp>
          <p:nvSpPr>
            <p:cNvPr id="25" name="正方形/長方形 24"/>
            <p:cNvSpPr/>
            <p:nvPr/>
          </p:nvSpPr>
          <p:spPr>
            <a:xfrm>
              <a:off x="3203848" y="3284985"/>
              <a:ext cx="223224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rPr>
                <a:t>５</a:t>
              </a:r>
              <a:r>
                <a:rPr kumimoji="1" lang="ja-JP" altLang="en-US" sz="1600" dirty="0" smtClean="0">
                  <a:solidFill>
                    <a:schemeClr val="tx1"/>
                  </a:solidFill>
                </a:rPr>
                <a:t>．不慮の事故</a:t>
              </a:r>
              <a:endParaRPr kumimoji="1" lang="ja-JP" altLang="en-US" sz="1600" dirty="0">
                <a:solidFill>
                  <a:schemeClr val="tx1"/>
                </a:solidFill>
              </a:endParaRPr>
            </a:p>
          </p:txBody>
        </p:sp>
        <p:sp>
          <p:nvSpPr>
            <p:cNvPr id="26" name="正方形/長方形 25"/>
            <p:cNvSpPr/>
            <p:nvPr/>
          </p:nvSpPr>
          <p:spPr>
            <a:xfrm>
              <a:off x="3203848" y="3645025"/>
              <a:ext cx="223224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rPr>
                <a:t>６</a:t>
              </a:r>
              <a:r>
                <a:rPr kumimoji="1" lang="ja-JP" altLang="en-US" sz="1600" dirty="0" smtClean="0">
                  <a:solidFill>
                    <a:schemeClr val="tx1"/>
                  </a:solidFill>
                </a:rPr>
                <a:t>．自殺</a:t>
              </a:r>
              <a:endParaRPr kumimoji="1" lang="ja-JP" altLang="en-US" sz="1600" dirty="0">
                <a:solidFill>
                  <a:schemeClr val="tx1"/>
                </a:solidFill>
              </a:endParaRPr>
            </a:p>
          </p:txBody>
        </p:sp>
        <p:sp>
          <p:nvSpPr>
            <p:cNvPr id="27" name="正方形/長方形 26"/>
            <p:cNvSpPr/>
            <p:nvPr/>
          </p:nvSpPr>
          <p:spPr>
            <a:xfrm>
              <a:off x="3203848" y="4707001"/>
              <a:ext cx="223224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rPr>
                <a:t>９</a:t>
              </a:r>
              <a:r>
                <a:rPr kumimoji="1" lang="ja-JP" altLang="en-US" sz="1600" dirty="0" smtClean="0">
                  <a:solidFill>
                    <a:schemeClr val="tx1"/>
                  </a:solidFill>
                </a:rPr>
                <a:t>．</a:t>
              </a:r>
              <a:r>
                <a:rPr lang="ja-JP" altLang="en-US" sz="1600" dirty="0">
                  <a:solidFill>
                    <a:schemeClr val="tx1"/>
                  </a:solidFill>
                </a:rPr>
                <a:t>老衰</a:t>
              </a:r>
              <a:endParaRPr kumimoji="1" lang="ja-JP" altLang="en-US" sz="1600" dirty="0">
                <a:solidFill>
                  <a:schemeClr val="tx1"/>
                </a:solidFill>
              </a:endParaRPr>
            </a:p>
          </p:txBody>
        </p:sp>
        <p:sp>
          <p:nvSpPr>
            <p:cNvPr id="28" name="正方形/長方形 27"/>
            <p:cNvSpPr/>
            <p:nvPr/>
          </p:nvSpPr>
          <p:spPr>
            <a:xfrm>
              <a:off x="3203848" y="4365106"/>
              <a:ext cx="223224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rPr>
                <a:t>８</a:t>
              </a:r>
              <a:r>
                <a:rPr kumimoji="1" lang="ja-JP" altLang="en-US" sz="1600" dirty="0" smtClean="0">
                  <a:solidFill>
                    <a:schemeClr val="tx1"/>
                  </a:solidFill>
                </a:rPr>
                <a:t>．腎不全</a:t>
              </a:r>
              <a:endParaRPr kumimoji="1" lang="ja-JP" altLang="en-US" sz="1600" dirty="0">
                <a:solidFill>
                  <a:schemeClr val="tx1"/>
                </a:solidFill>
              </a:endParaRPr>
            </a:p>
          </p:txBody>
        </p:sp>
        <p:sp>
          <p:nvSpPr>
            <p:cNvPr id="29" name="正方形/長方形 28"/>
            <p:cNvSpPr/>
            <p:nvPr/>
          </p:nvSpPr>
          <p:spPr>
            <a:xfrm>
              <a:off x="3203848" y="4005066"/>
              <a:ext cx="2232248" cy="28803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chemeClr val="bg1"/>
                  </a:solidFill>
                </a:rPr>
                <a:t>７．</a:t>
              </a:r>
              <a:r>
                <a:rPr kumimoji="1" lang="en-US" altLang="ja-JP" sz="1600" dirty="0" smtClean="0">
                  <a:solidFill>
                    <a:schemeClr val="bg1"/>
                  </a:solidFill>
                </a:rPr>
                <a:t>COPD</a:t>
              </a:r>
              <a:r>
                <a:rPr kumimoji="1" lang="ja-JP" altLang="en-US" sz="1600" dirty="0" smtClean="0">
                  <a:solidFill>
                    <a:schemeClr val="bg1"/>
                  </a:solidFill>
                </a:rPr>
                <a:t>（</a:t>
              </a:r>
              <a:r>
                <a:rPr kumimoji="1" lang="en-US" altLang="ja-JP" sz="1600" dirty="0" smtClean="0">
                  <a:solidFill>
                    <a:schemeClr val="bg1"/>
                  </a:solidFill>
                </a:rPr>
                <a:t>12</a:t>
              </a:r>
              <a:r>
                <a:rPr lang="en-US" altLang="ja-JP" sz="1600" dirty="0">
                  <a:solidFill>
                    <a:schemeClr val="bg1"/>
                  </a:solidFill>
                </a:rPr>
                <a:t>,</a:t>
              </a:r>
              <a:r>
                <a:rPr lang="en-US" altLang="ja-JP" sz="1600" dirty="0" smtClean="0">
                  <a:solidFill>
                    <a:schemeClr val="bg1"/>
                  </a:solidFill>
                </a:rPr>
                <a:t>681</a:t>
              </a:r>
              <a:r>
                <a:rPr kumimoji="1" lang="ja-JP" altLang="en-US" sz="1600" dirty="0" smtClean="0">
                  <a:solidFill>
                    <a:schemeClr val="bg1"/>
                  </a:solidFill>
                </a:rPr>
                <a:t>人）</a:t>
              </a:r>
              <a:endParaRPr kumimoji="1" lang="ja-JP" altLang="en-US" sz="1600" dirty="0">
                <a:solidFill>
                  <a:schemeClr val="bg1"/>
                </a:solidFill>
              </a:endParaRPr>
            </a:p>
          </p:txBody>
        </p:sp>
        <p:sp>
          <p:nvSpPr>
            <p:cNvPr id="30" name="正方形/長方形 29"/>
            <p:cNvSpPr/>
            <p:nvPr/>
          </p:nvSpPr>
          <p:spPr>
            <a:xfrm>
              <a:off x="3203848" y="5085186"/>
              <a:ext cx="223224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rPr>
                <a:t>１０</a:t>
              </a:r>
              <a:r>
                <a:rPr kumimoji="1" lang="ja-JP" altLang="en-US" sz="1600" dirty="0" smtClean="0">
                  <a:solidFill>
                    <a:schemeClr val="tx1"/>
                  </a:solidFill>
                </a:rPr>
                <a:t>．肝疾患</a:t>
              </a:r>
              <a:endParaRPr kumimoji="1" lang="ja-JP" altLang="en-US" sz="1600" dirty="0">
                <a:solidFill>
                  <a:schemeClr val="tx1"/>
                </a:solidFill>
              </a:endParaRPr>
            </a:p>
          </p:txBody>
        </p:sp>
        <p:sp>
          <p:nvSpPr>
            <p:cNvPr id="31" name="正方形/長方形 30"/>
            <p:cNvSpPr/>
            <p:nvPr/>
          </p:nvSpPr>
          <p:spPr>
            <a:xfrm>
              <a:off x="5973523" y="2204865"/>
              <a:ext cx="223224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rPr>
                <a:t>２</a:t>
              </a:r>
              <a:r>
                <a:rPr kumimoji="1" lang="ja-JP" altLang="en-US" sz="1600" dirty="0" smtClean="0">
                  <a:solidFill>
                    <a:schemeClr val="tx1"/>
                  </a:solidFill>
                </a:rPr>
                <a:t>．心疾患</a:t>
              </a:r>
              <a:endParaRPr kumimoji="1" lang="ja-JP" altLang="en-US" sz="1600" dirty="0">
                <a:solidFill>
                  <a:schemeClr val="tx1"/>
                </a:solidFill>
              </a:endParaRPr>
            </a:p>
          </p:txBody>
        </p:sp>
        <p:sp>
          <p:nvSpPr>
            <p:cNvPr id="34" name="正方形/長方形 33"/>
            <p:cNvSpPr/>
            <p:nvPr/>
          </p:nvSpPr>
          <p:spPr>
            <a:xfrm>
              <a:off x="5986402" y="2564905"/>
              <a:ext cx="223224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rPr>
                <a:t>３</a:t>
              </a:r>
              <a:r>
                <a:rPr kumimoji="1" lang="ja-JP" altLang="en-US" sz="1600" dirty="0" smtClean="0">
                  <a:solidFill>
                    <a:schemeClr val="tx1"/>
                  </a:solidFill>
                </a:rPr>
                <a:t>．脳血管疾患</a:t>
              </a:r>
              <a:endParaRPr kumimoji="1" lang="ja-JP" altLang="en-US" sz="1600" dirty="0">
                <a:solidFill>
                  <a:schemeClr val="tx1"/>
                </a:solidFill>
              </a:endParaRPr>
            </a:p>
          </p:txBody>
        </p:sp>
        <p:sp>
          <p:nvSpPr>
            <p:cNvPr id="35" name="正方形/長方形 34"/>
            <p:cNvSpPr/>
            <p:nvPr/>
          </p:nvSpPr>
          <p:spPr>
            <a:xfrm>
              <a:off x="5991668" y="2924945"/>
              <a:ext cx="223224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rPr>
                <a:t>４</a:t>
              </a:r>
              <a:r>
                <a:rPr kumimoji="1" lang="ja-JP" altLang="en-US" sz="1600" dirty="0" smtClean="0">
                  <a:solidFill>
                    <a:schemeClr val="tx1"/>
                  </a:solidFill>
                </a:rPr>
                <a:t>．肺炎</a:t>
              </a:r>
              <a:endParaRPr kumimoji="1" lang="ja-JP" altLang="en-US" sz="1600" dirty="0">
                <a:solidFill>
                  <a:schemeClr val="tx1"/>
                </a:solidFill>
              </a:endParaRPr>
            </a:p>
          </p:txBody>
        </p:sp>
        <p:sp>
          <p:nvSpPr>
            <p:cNvPr id="36" name="正方形/長方形 35"/>
            <p:cNvSpPr/>
            <p:nvPr/>
          </p:nvSpPr>
          <p:spPr>
            <a:xfrm>
              <a:off x="5973523" y="3284985"/>
              <a:ext cx="223224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rPr>
                <a:t>５</a:t>
              </a:r>
              <a:r>
                <a:rPr kumimoji="1" lang="ja-JP" altLang="en-US" sz="1600" dirty="0" smtClean="0">
                  <a:solidFill>
                    <a:schemeClr val="tx1"/>
                  </a:solidFill>
                </a:rPr>
                <a:t>．老衰</a:t>
              </a:r>
              <a:endParaRPr kumimoji="1" lang="ja-JP" altLang="en-US" sz="1600" dirty="0">
                <a:solidFill>
                  <a:schemeClr val="tx1"/>
                </a:solidFill>
              </a:endParaRPr>
            </a:p>
          </p:txBody>
        </p:sp>
        <p:sp>
          <p:nvSpPr>
            <p:cNvPr id="37" name="正方形/長方形 36"/>
            <p:cNvSpPr/>
            <p:nvPr/>
          </p:nvSpPr>
          <p:spPr>
            <a:xfrm>
              <a:off x="5978789" y="3645026"/>
              <a:ext cx="223224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rPr>
                <a:t>６</a:t>
              </a:r>
              <a:r>
                <a:rPr kumimoji="1" lang="ja-JP" altLang="en-US" sz="1600" dirty="0" smtClean="0">
                  <a:solidFill>
                    <a:schemeClr val="tx1"/>
                  </a:solidFill>
                </a:rPr>
                <a:t>．不慮の事故</a:t>
              </a:r>
              <a:endParaRPr kumimoji="1" lang="ja-JP" altLang="en-US" sz="1600" dirty="0">
                <a:solidFill>
                  <a:schemeClr val="tx1"/>
                </a:solidFill>
              </a:endParaRPr>
            </a:p>
          </p:txBody>
        </p:sp>
        <p:sp>
          <p:nvSpPr>
            <p:cNvPr id="39" name="正方形/長方形 38"/>
            <p:cNvSpPr/>
            <p:nvPr/>
          </p:nvSpPr>
          <p:spPr>
            <a:xfrm>
              <a:off x="5978789" y="4365107"/>
              <a:ext cx="223224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rPr>
                <a:t>８</a:t>
              </a:r>
              <a:r>
                <a:rPr kumimoji="1" lang="ja-JP" altLang="en-US" sz="1600" dirty="0" smtClean="0">
                  <a:solidFill>
                    <a:schemeClr val="tx1"/>
                  </a:solidFill>
                </a:rPr>
                <a:t>．自殺</a:t>
              </a:r>
              <a:endParaRPr kumimoji="1" lang="ja-JP" altLang="en-US" sz="1600" dirty="0">
                <a:solidFill>
                  <a:schemeClr val="tx1"/>
                </a:solidFill>
              </a:endParaRPr>
            </a:p>
          </p:txBody>
        </p:sp>
        <p:sp>
          <p:nvSpPr>
            <p:cNvPr id="40" name="正方形/長方形 39"/>
            <p:cNvSpPr/>
            <p:nvPr/>
          </p:nvSpPr>
          <p:spPr>
            <a:xfrm>
              <a:off x="5978789" y="4707002"/>
              <a:ext cx="223224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rPr>
                <a:t>９</a:t>
              </a:r>
              <a:r>
                <a:rPr kumimoji="1" lang="ja-JP" altLang="en-US" sz="1600" dirty="0" smtClean="0">
                  <a:solidFill>
                    <a:schemeClr val="tx1"/>
                  </a:solidFill>
                </a:rPr>
                <a:t>．大動脈瘤及び解離</a:t>
              </a:r>
              <a:endParaRPr kumimoji="1" lang="ja-JP" altLang="en-US" sz="1600" dirty="0">
                <a:solidFill>
                  <a:schemeClr val="tx1"/>
                </a:solidFill>
              </a:endParaRPr>
            </a:p>
          </p:txBody>
        </p:sp>
        <p:sp>
          <p:nvSpPr>
            <p:cNvPr id="41" name="正方形/長方形 40"/>
            <p:cNvSpPr/>
            <p:nvPr/>
          </p:nvSpPr>
          <p:spPr>
            <a:xfrm>
              <a:off x="5978789" y="5085187"/>
              <a:ext cx="223224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rPr>
                <a:t>１０</a:t>
              </a:r>
              <a:r>
                <a:rPr kumimoji="1" lang="ja-JP" altLang="en-US" sz="1600" dirty="0" smtClean="0">
                  <a:solidFill>
                    <a:schemeClr val="tx1"/>
                  </a:solidFill>
                </a:rPr>
                <a:t>．糖尿病</a:t>
              </a:r>
              <a:endParaRPr kumimoji="1" lang="ja-JP" altLang="en-US" sz="1600" dirty="0">
                <a:solidFill>
                  <a:schemeClr val="tx1"/>
                </a:solidFill>
              </a:endParaRPr>
            </a:p>
          </p:txBody>
        </p:sp>
        <p:sp>
          <p:nvSpPr>
            <p:cNvPr id="42" name="正方形/長方形 41"/>
            <p:cNvSpPr/>
            <p:nvPr/>
          </p:nvSpPr>
          <p:spPr>
            <a:xfrm>
              <a:off x="5978789" y="3992187"/>
              <a:ext cx="223224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rPr>
                <a:t>７</a:t>
              </a:r>
              <a:r>
                <a:rPr kumimoji="1" lang="ja-JP" altLang="en-US" sz="1600" dirty="0" smtClean="0">
                  <a:solidFill>
                    <a:schemeClr val="tx1"/>
                  </a:solidFill>
                </a:rPr>
                <a:t>．腎不全</a:t>
              </a:r>
              <a:endParaRPr kumimoji="1" lang="ja-JP" altLang="en-US" sz="1600" dirty="0">
                <a:solidFill>
                  <a:schemeClr val="tx1"/>
                </a:solidFill>
              </a:endParaRPr>
            </a:p>
          </p:txBody>
        </p:sp>
        <p:sp>
          <p:nvSpPr>
            <p:cNvPr id="44" name="正方形/長方形 43"/>
            <p:cNvSpPr/>
            <p:nvPr/>
          </p:nvSpPr>
          <p:spPr>
            <a:xfrm>
              <a:off x="5893902" y="5589243"/>
              <a:ext cx="2448272" cy="43204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sz="2000"/>
            </a:p>
          </p:txBody>
        </p:sp>
        <p:sp>
          <p:nvSpPr>
            <p:cNvPr id="38" name="正方形/長方形 37"/>
            <p:cNvSpPr/>
            <p:nvPr/>
          </p:nvSpPr>
          <p:spPr>
            <a:xfrm>
              <a:off x="6012160" y="5661248"/>
              <a:ext cx="2232248" cy="28803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bg1"/>
                  </a:solidFill>
                </a:rPr>
                <a:t>１６</a:t>
              </a:r>
              <a:r>
                <a:rPr kumimoji="1" lang="ja-JP" altLang="en-US" sz="1600" dirty="0" smtClean="0">
                  <a:solidFill>
                    <a:schemeClr val="bg1"/>
                  </a:solidFill>
                </a:rPr>
                <a:t>．</a:t>
              </a:r>
              <a:r>
                <a:rPr kumimoji="1" lang="en-US" altLang="ja-JP" sz="1600" dirty="0" smtClean="0">
                  <a:solidFill>
                    <a:schemeClr val="bg1"/>
                  </a:solidFill>
                </a:rPr>
                <a:t>COPD</a:t>
              </a:r>
              <a:r>
                <a:rPr kumimoji="1" lang="ja-JP" altLang="en-US" sz="1600" dirty="0" smtClean="0">
                  <a:solidFill>
                    <a:schemeClr val="bg1"/>
                  </a:solidFill>
                </a:rPr>
                <a:t>（</a:t>
              </a:r>
              <a:r>
                <a:rPr lang="en-US" altLang="ja-JP" sz="1600" dirty="0" smtClean="0">
                  <a:solidFill>
                    <a:schemeClr val="bg1"/>
                  </a:solidFill>
                </a:rPr>
                <a:t>3,612</a:t>
              </a:r>
              <a:r>
                <a:rPr kumimoji="1" lang="ja-JP" altLang="en-US" sz="1600" dirty="0" smtClean="0">
                  <a:solidFill>
                    <a:schemeClr val="bg1"/>
                  </a:solidFill>
                </a:rPr>
                <a:t>人）</a:t>
              </a:r>
              <a:endParaRPr kumimoji="1" lang="ja-JP" altLang="en-US" sz="1600" dirty="0">
                <a:solidFill>
                  <a:schemeClr val="bg1"/>
                </a:solidFill>
              </a:endParaRPr>
            </a:p>
          </p:txBody>
        </p:sp>
      </p:grpSp>
      <p:sp>
        <p:nvSpPr>
          <p:cNvPr id="45" name="テキスト ボックス 44"/>
          <p:cNvSpPr txBox="1"/>
          <p:nvPr/>
        </p:nvSpPr>
        <p:spPr>
          <a:xfrm>
            <a:off x="755576" y="35913"/>
            <a:ext cx="7776864" cy="523220"/>
          </a:xfrm>
          <a:prstGeom prst="rect">
            <a:avLst/>
          </a:prstGeom>
          <a:noFill/>
        </p:spPr>
        <p:txBody>
          <a:bodyPr wrap="square" rtlCol="0">
            <a:spAutoFit/>
          </a:bodyPr>
          <a:lstStyle/>
          <a:p>
            <a:pPr algn="ctr"/>
            <a:r>
              <a:rPr lang="ja-JP" altLang="en-US" sz="2800" u="sng" dirty="0" smtClean="0"/>
              <a:t>日本における性別にみた</a:t>
            </a:r>
            <a:r>
              <a:rPr lang="en-US" altLang="ja-JP" sz="2800" u="sng" dirty="0" smtClean="0"/>
              <a:t>COPD</a:t>
            </a:r>
            <a:r>
              <a:rPr lang="ja-JP" altLang="en-US" sz="2800" u="sng" dirty="0" smtClean="0"/>
              <a:t>の死因順位</a:t>
            </a:r>
            <a:endParaRPr kumimoji="1" lang="ja-JP" altLang="en-US" sz="2800" u="sng"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ChangeArrowheads="1"/>
          </p:cNvSpPr>
          <p:nvPr/>
        </p:nvSpPr>
        <p:spPr bwMode="auto">
          <a:xfrm>
            <a:off x="251520" y="1824499"/>
            <a:ext cx="8676456"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52400" algn="l" defTabSz="914400" rtl="0" eaLnBrk="0" fontAlgn="base" latinLnBrk="0" hangingPunct="0">
              <a:lnSpc>
                <a:spcPct val="100000"/>
              </a:lnSpc>
              <a:spcBef>
                <a:spcPct val="0"/>
              </a:spcBef>
              <a:spcAft>
                <a:spcPct val="0"/>
              </a:spcAft>
              <a:buClrTx/>
              <a:buSzTx/>
              <a:buFontTx/>
              <a:buNone/>
              <a:tabLst/>
            </a:pPr>
            <a:r>
              <a:rPr kumimoji="1" lang="ja-JP" altLang="en-US" sz="2800" b="0" i="0" u="none" strike="noStrike" cap="none" normalizeH="0" baseline="0" dirty="0" smtClean="0">
                <a:ln>
                  <a:noFill/>
                </a:ln>
                <a:solidFill>
                  <a:schemeClr val="tx1"/>
                </a:solidFill>
                <a:effectLst/>
                <a:latin typeface="+mn-ea"/>
                <a:cs typeface="Times New Roman" pitchFamily="18" charset="0"/>
              </a:rPr>
              <a:t>少子</a:t>
            </a:r>
            <a:r>
              <a:rPr kumimoji="1" lang="ja-JP" sz="2800" b="0" i="0" u="none" strike="noStrike" cap="none" normalizeH="0" baseline="0" dirty="0" smtClean="0">
                <a:ln>
                  <a:noFill/>
                </a:ln>
                <a:solidFill>
                  <a:schemeClr val="tx1"/>
                </a:solidFill>
                <a:effectLst/>
                <a:latin typeface="+mn-ea"/>
                <a:cs typeface="Times New Roman" pitchFamily="18" charset="0"/>
              </a:rPr>
              <a:t>高齢化が進む中で、健康寿命の延伸を実現するには、生活習慣病の予防とともに、</a:t>
            </a:r>
            <a:r>
              <a:rPr kumimoji="1" lang="ja-JP" sz="2800" b="0" i="0" u="sng" strike="noStrike" cap="none" normalizeH="0" baseline="0" dirty="0" smtClean="0">
                <a:ln>
                  <a:noFill/>
                </a:ln>
                <a:solidFill>
                  <a:schemeClr val="tx2"/>
                </a:solidFill>
                <a:effectLst/>
                <a:latin typeface="+mn-ea"/>
                <a:cs typeface="Times New Roman" pitchFamily="18" charset="0"/>
              </a:rPr>
              <a:t>社会生活を営むための機能を高齢になっても可能な限り維持</a:t>
            </a:r>
            <a:r>
              <a:rPr kumimoji="1" lang="ja-JP" sz="2800" b="0" i="0" u="none" strike="noStrike" cap="none" normalizeH="0" baseline="0" dirty="0" smtClean="0">
                <a:ln>
                  <a:noFill/>
                </a:ln>
                <a:solidFill>
                  <a:schemeClr val="tx1"/>
                </a:solidFill>
                <a:effectLst/>
                <a:latin typeface="+mn-ea"/>
                <a:cs typeface="Times New Roman" pitchFamily="18" charset="0"/>
              </a:rPr>
              <a:t>することが重要。</a:t>
            </a:r>
            <a:endParaRPr kumimoji="1" lang="ja-JP" sz="2800" b="0" i="0" u="none" strike="noStrike" cap="none" normalizeH="0" baseline="0" dirty="0" smtClean="0">
              <a:ln>
                <a:noFill/>
              </a:ln>
              <a:solidFill>
                <a:schemeClr val="tx1"/>
              </a:solidFill>
              <a:effectLst/>
              <a:latin typeface="+mn-ea"/>
              <a:cs typeface="ＭＳ Ｐゴシック" pitchFamily="50" charset="-128"/>
            </a:endParaRPr>
          </a:p>
          <a:p>
            <a:pPr marL="0" marR="0" lvl="0" indent="152400" algn="l" defTabSz="914400" rtl="0" eaLnBrk="0" fontAlgn="base" latinLnBrk="0" hangingPunct="0">
              <a:lnSpc>
                <a:spcPct val="100000"/>
              </a:lnSpc>
              <a:spcBef>
                <a:spcPct val="0"/>
              </a:spcBef>
              <a:spcAft>
                <a:spcPct val="0"/>
              </a:spcAft>
              <a:buClrTx/>
              <a:buSzTx/>
              <a:buFontTx/>
              <a:buNone/>
              <a:tabLst/>
            </a:pPr>
            <a:r>
              <a:rPr kumimoji="1" lang="ja-JP" sz="2800" b="0" i="0" u="none" strike="noStrike" cap="none" normalizeH="0" baseline="0" dirty="0" smtClean="0">
                <a:ln>
                  <a:noFill/>
                </a:ln>
                <a:solidFill>
                  <a:schemeClr val="tx1"/>
                </a:solidFill>
                <a:effectLst/>
                <a:latin typeface="+mn-ea"/>
                <a:cs typeface="Times New Roman" pitchFamily="18" charset="0"/>
              </a:rPr>
              <a:t>社会生活を営むために必要な機能を維持するために、身体の健康と共に重要なものが、</a:t>
            </a:r>
            <a:r>
              <a:rPr kumimoji="1" lang="ja-JP" sz="2800" b="0" i="0" u="sng" strike="noStrike" cap="none" normalizeH="0" baseline="0" dirty="0" smtClean="0">
                <a:ln>
                  <a:noFill/>
                </a:ln>
                <a:solidFill>
                  <a:schemeClr val="tx2"/>
                </a:solidFill>
                <a:effectLst/>
                <a:latin typeface="+mn-ea"/>
                <a:cs typeface="Times New Roman" pitchFamily="18" charset="0"/>
              </a:rPr>
              <a:t>こころの健康</a:t>
            </a:r>
            <a:r>
              <a:rPr kumimoji="1" lang="ja-JP" altLang="en-US" sz="2800" b="0" i="0" u="none" strike="noStrike" cap="none" normalizeH="0" baseline="0" dirty="0" smtClean="0">
                <a:ln>
                  <a:noFill/>
                </a:ln>
                <a:solidFill>
                  <a:schemeClr val="tx1"/>
                </a:solidFill>
                <a:effectLst/>
                <a:latin typeface="+mn-ea"/>
                <a:cs typeface="Times New Roman" pitchFamily="18" charset="0"/>
              </a:rPr>
              <a:t>。</a:t>
            </a:r>
            <a:endParaRPr kumimoji="1" lang="ja-JP" sz="2800" b="0" i="0" u="none" strike="noStrike" cap="none" normalizeH="0" baseline="0" dirty="0" smtClean="0">
              <a:ln>
                <a:noFill/>
              </a:ln>
              <a:solidFill>
                <a:schemeClr val="tx1"/>
              </a:solidFill>
              <a:effectLst/>
              <a:latin typeface="+mn-ea"/>
              <a:cs typeface="ＭＳ Ｐゴシック" pitchFamily="50" charset="-128"/>
            </a:endParaRPr>
          </a:p>
          <a:p>
            <a:pPr marL="0" marR="0" lvl="0" indent="152400" algn="l" defTabSz="914400" rtl="0" eaLnBrk="0" fontAlgn="base" latinLnBrk="0" hangingPunct="0">
              <a:lnSpc>
                <a:spcPct val="100000"/>
              </a:lnSpc>
              <a:spcBef>
                <a:spcPct val="0"/>
              </a:spcBef>
              <a:spcAft>
                <a:spcPct val="0"/>
              </a:spcAft>
              <a:buClrTx/>
              <a:buSzTx/>
              <a:buFontTx/>
              <a:buNone/>
              <a:tabLst/>
            </a:pPr>
            <a:r>
              <a:rPr kumimoji="1" lang="ja-JP" altLang="en-US" sz="2800" b="0" i="0" u="none" strike="noStrike" cap="none" normalizeH="0" baseline="0" dirty="0" smtClean="0">
                <a:ln>
                  <a:noFill/>
                </a:ln>
                <a:solidFill>
                  <a:schemeClr val="tx1"/>
                </a:solidFill>
                <a:effectLst/>
                <a:latin typeface="+mn-ea"/>
                <a:cs typeface="Times New Roman" pitchFamily="18" charset="0"/>
              </a:rPr>
              <a:t>また、将来</a:t>
            </a:r>
            <a:r>
              <a:rPr kumimoji="1" lang="ja-JP" sz="2800" b="0" i="0" u="none" strike="noStrike" cap="none" normalizeH="0" baseline="0" dirty="0" smtClean="0">
                <a:ln>
                  <a:noFill/>
                </a:ln>
                <a:solidFill>
                  <a:schemeClr val="tx1"/>
                </a:solidFill>
                <a:effectLst/>
                <a:latin typeface="+mn-ea"/>
                <a:cs typeface="Times New Roman" pitchFamily="18" charset="0"/>
              </a:rPr>
              <a:t>を担う</a:t>
            </a:r>
            <a:r>
              <a:rPr kumimoji="1" lang="ja-JP" sz="2800" b="0" i="0" u="sng" strike="noStrike" cap="none" normalizeH="0" baseline="0" dirty="0" smtClean="0">
                <a:ln>
                  <a:noFill/>
                </a:ln>
                <a:solidFill>
                  <a:schemeClr val="tx2"/>
                </a:solidFill>
                <a:effectLst/>
                <a:latin typeface="+mn-ea"/>
                <a:cs typeface="Times New Roman" pitchFamily="18" charset="0"/>
              </a:rPr>
              <a:t>次世代の健康</a:t>
            </a:r>
            <a:r>
              <a:rPr kumimoji="1" lang="ja-JP" sz="2800" b="0" i="0" u="none" strike="noStrike" cap="none" normalizeH="0" baseline="0" dirty="0" smtClean="0">
                <a:ln>
                  <a:noFill/>
                </a:ln>
                <a:solidFill>
                  <a:schemeClr val="tx1"/>
                </a:solidFill>
                <a:effectLst/>
                <a:latin typeface="+mn-ea"/>
                <a:cs typeface="Times New Roman" pitchFamily="18" charset="0"/>
              </a:rPr>
              <a:t>を支えるため、妊婦や子どもの健康増進が重要</a:t>
            </a:r>
            <a:r>
              <a:rPr kumimoji="1" lang="ja-JP" altLang="en-US" sz="2800" b="0" i="0" u="none" strike="noStrike" cap="none" normalizeH="0" baseline="0" dirty="0" smtClean="0">
                <a:ln>
                  <a:noFill/>
                </a:ln>
                <a:solidFill>
                  <a:schemeClr val="tx1"/>
                </a:solidFill>
                <a:effectLst/>
                <a:latin typeface="+mn-ea"/>
                <a:cs typeface="Times New Roman" pitchFamily="18" charset="0"/>
              </a:rPr>
              <a:t>。</a:t>
            </a:r>
          </a:p>
          <a:p>
            <a:pPr marL="0" marR="0" lvl="0" indent="152400" algn="l" defTabSz="914400" rtl="0" eaLnBrk="0" fontAlgn="base" latinLnBrk="0" hangingPunct="0">
              <a:lnSpc>
                <a:spcPct val="100000"/>
              </a:lnSpc>
              <a:spcBef>
                <a:spcPct val="0"/>
              </a:spcBef>
              <a:spcAft>
                <a:spcPct val="0"/>
              </a:spcAft>
              <a:buClrTx/>
              <a:buSzTx/>
              <a:buFontTx/>
              <a:buNone/>
              <a:tabLst/>
            </a:pPr>
            <a:r>
              <a:rPr kumimoji="1" lang="ja-JP" altLang="en-US" sz="2800" b="0" i="0" u="none" strike="noStrike" cap="none" normalizeH="0" baseline="0" dirty="0" smtClean="0">
                <a:ln>
                  <a:noFill/>
                </a:ln>
                <a:solidFill>
                  <a:schemeClr val="tx1"/>
                </a:solidFill>
                <a:effectLst/>
                <a:latin typeface="+mn-ea"/>
                <a:cs typeface="Times New Roman" pitchFamily="18" charset="0"/>
              </a:rPr>
              <a:t>さらに、高齢化に伴う機能の低下を遅らせるためには、</a:t>
            </a:r>
            <a:r>
              <a:rPr kumimoji="1" lang="ja-JP" altLang="en-US" sz="2800" b="0" i="0" u="sng" strike="noStrike" cap="none" normalizeH="0" baseline="0" dirty="0" smtClean="0">
                <a:ln>
                  <a:noFill/>
                </a:ln>
                <a:solidFill>
                  <a:schemeClr val="tx2"/>
                </a:solidFill>
                <a:effectLst/>
                <a:latin typeface="+mn-ea"/>
                <a:cs typeface="Times New Roman" pitchFamily="18" charset="0"/>
              </a:rPr>
              <a:t>高齢者の健康</a:t>
            </a:r>
            <a:r>
              <a:rPr kumimoji="1" lang="ja-JP" altLang="en-US" sz="2800" b="0" i="0" strike="noStrike" cap="none" normalizeH="0" baseline="0" dirty="0" smtClean="0">
                <a:ln>
                  <a:noFill/>
                </a:ln>
                <a:effectLst/>
                <a:latin typeface="+mn-ea"/>
                <a:cs typeface="Times New Roman" pitchFamily="18" charset="0"/>
              </a:rPr>
              <a:t>に焦点を当てた</a:t>
            </a:r>
            <a:r>
              <a:rPr kumimoji="1" lang="ja-JP" altLang="en-US" sz="2800" b="0" i="0" u="none" strike="noStrike" cap="none" normalizeH="0" baseline="0" dirty="0" smtClean="0">
                <a:ln>
                  <a:noFill/>
                </a:ln>
                <a:solidFill>
                  <a:schemeClr val="tx1"/>
                </a:solidFill>
                <a:effectLst/>
                <a:latin typeface="+mn-ea"/>
                <a:cs typeface="Times New Roman" pitchFamily="18" charset="0"/>
              </a:rPr>
              <a:t>取組を強化。</a:t>
            </a:r>
            <a:r>
              <a:rPr kumimoji="1" lang="ja-JP" altLang="en-US" sz="2800" b="0" i="0" u="none" strike="noStrike" cap="none" normalizeH="0" baseline="0" dirty="0" smtClean="0">
                <a:ln>
                  <a:noFill/>
                </a:ln>
                <a:solidFill>
                  <a:schemeClr val="tx1"/>
                </a:solidFill>
                <a:effectLst/>
                <a:latin typeface="+mn-ea"/>
                <a:cs typeface="ＭＳ Ｐゴシック" pitchFamily="50" charset="-128"/>
              </a:rPr>
              <a:t> </a:t>
            </a:r>
          </a:p>
        </p:txBody>
      </p:sp>
      <p:sp>
        <p:nvSpPr>
          <p:cNvPr id="3" name="正方形/長方形 2"/>
          <p:cNvSpPr/>
          <p:nvPr/>
        </p:nvSpPr>
        <p:spPr>
          <a:xfrm>
            <a:off x="611560" y="476672"/>
            <a:ext cx="7992888" cy="1077218"/>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lvl="0" indent="152400" fontAlgn="base">
              <a:spcBef>
                <a:spcPct val="0"/>
              </a:spcBef>
              <a:spcAft>
                <a:spcPct val="0"/>
              </a:spcAft>
            </a:pPr>
            <a:r>
              <a:rPr lang="ja-JP" altLang="en-US" sz="3200" dirty="0" smtClean="0">
                <a:latin typeface="ＭＳ ゴシック" pitchFamily="49" charset="-128"/>
                <a:ea typeface="ＭＳ ゴシック" pitchFamily="49" charset="-128"/>
                <a:cs typeface="Times New Roman" pitchFamily="18" charset="0"/>
              </a:rPr>
              <a:t>３．</a:t>
            </a:r>
            <a:r>
              <a:rPr lang="ja-JP" altLang="ja-JP" sz="3200" dirty="0" smtClean="0">
                <a:latin typeface="ＭＳ ゴシック" pitchFamily="49" charset="-128"/>
                <a:ea typeface="ＭＳ ゴシック" pitchFamily="49" charset="-128"/>
                <a:cs typeface="Times New Roman" pitchFamily="18" charset="0"/>
              </a:rPr>
              <a:t>社会生活を営むために必要な機能の維持及び向上　</a:t>
            </a:r>
            <a:endParaRPr lang="ja-JP" altLang="ja-JP" sz="3200" dirty="0" smtClean="0">
              <a:latin typeface="Arial" pitchFamily="34" charset="0"/>
              <a:ea typeface="ＭＳ Ｐゴシック" pitchFamily="50" charset="-128"/>
              <a:cs typeface="ＭＳ Ｐゴシック" pitchFamily="50" charset="-128"/>
            </a:endParaRPr>
          </a:p>
        </p:txBody>
      </p:sp>
    </p:spTree>
    <p:extLst>
      <p:ext uri="{BB962C8B-B14F-4D97-AF65-F5344CB8AC3E}">
        <p14:creationId xmlns:p14="http://schemas.microsoft.com/office/powerpoint/2010/main" val="28809051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1"/>
          <p:cNvSpPr txBox="1">
            <a:spLocks noChangeArrowheads="1"/>
          </p:cNvSpPr>
          <p:nvPr/>
        </p:nvSpPr>
        <p:spPr bwMode="auto">
          <a:xfrm>
            <a:off x="323850" y="260350"/>
            <a:ext cx="8496300" cy="400050"/>
          </a:xfrm>
          <a:prstGeom prst="rect">
            <a:avLst/>
          </a:prstGeom>
          <a:noFill/>
          <a:ln w="9525">
            <a:noFill/>
            <a:miter lim="800000"/>
            <a:headEnd/>
            <a:tailEnd/>
          </a:ln>
        </p:spPr>
        <p:txBody>
          <a:bodyPr lIns="91434" tIns="45718" rIns="91434" bIns="45718">
            <a:spAutoFit/>
          </a:bodyPr>
          <a:lstStyle/>
          <a:p>
            <a:r>
              <a:rPr lang="ja-JP" altLang="en-US" sz="2000">
                <a:latin typeface="ＭＳ ゴシック" pitchFamily="49" charset="-128"/>
                <a:ea typeface="ＭＳ ゴシック" pitchFamily="49" charset="-128"/>
              </a:rPr>
              <a:t>　　　</a:t>
            </a:r>
            <a:endParaRPr lang="ja-JP" altLang="en-US">
              <a:latin typeface="ＭＳ ゴシック" pitchFamily="49" charset="-128"/>
              <a:ea typeface="ＭＳ ゴシック" pitchFamily="49" charset="-128"/>
            </a:endParaRPr>
          </a:p>
        </p:txBody>
      </p:sp>
      <p:graphicFrame>
        <p:nvGraphicFramePr>
          <p:cNvPr id="3" name="表 2"/>
          <p:cNvGraphicFramePr>
            <a:graphicFrameLocks noGrp="1"/>
          </p:cNvGraphicFramePr>
          <p:nvPr>
            <p:extLst>
              <p:ext uri="{D42A27DB-BD31-4B8C-83A1-F6EECF244321}">
                <p14:modId xmlns:p14="http://schemas.microsoft.com/office/powerpoint/2010/main" val="2130625622"/>
              </p:ext>
            </p:extLst>
          </p:nvPr>
        </p:nvGraphicFramePr>
        <p:xfrm>
          <a:off x="251520" y="476672"/>
          <a:ext cx="8712968" cy="6155369"/>
        </p:xfrm>
        <a:graphic>
          <a:graphicData uri="http://schemas.openxmlformats.org/drawingml/2006/table">
            <a:tbl>
              <a:tblPr/>
              <a:tblGrid>
                <a:gridCol w="2187583"/>
                <a:gridCol w="6525385"/>
              </a:tblGrid>
              <a:tr h="346724">
                <a:tc>
                  <a:txBody>
                    <a:bodyPr/>
                    <a:lstStyle/>
                    <a:p>
                      <a:endParaRPr lang="ja-JP" sz="1400" dirty="0">
                        <a:latin typeface="Times New Roman"/>
                      </a:endParaRPr>
                    </a:p>
                  </a:txBody>
                  <a:tcPr marL="53367" marR="533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137160" indent="-137160" algn="ctr">
                        <a:spcAft>
                          <a:spcPts val="0"/>
                        </a:spcAft>
                      </a:pPr>
                      <a:r>
                        <a:rPr lang="ja-JP" sz="1800" b="1" kern="0" dirty="0">
                          <a:solidFill>
                            <a:srgbClr val="000000"/>
                          </a:solidFill>
                          <a:latin typeface="+mn-ea"/>
                          <a:ea typeface="+mn-ea"/>
                          <a:cs typeface="ＭＳ Ｐゴシック"/>
                        </a:rPr>
                        <a:t>目標項目</a:t>
                      </a:r>
                      <a:endParaRPr lang="ja-JP" sz="1800" b="1" kern="100" dirty="0">
                        <a:latin typeface="+mn-ea"/>
                        <a:ea typeface="+mn-ea"/>
                        <a:cs typeface="Times New Roman"/>
                      </a:endParaRPr>
                    </a:p>
                  </a:txBody>
                  <a:tcPr marL="53367" marR="533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97928">
                <a:tc>
                  <a:txBody>
                    <a:bodyPr/>
                    <a:lstStyle/>
                    <a:p>
                      <a:pPr algn="ctr">
                        <a:spcAft>
                          <a:spcPts val="0"/>
                        </a:spcAft>
                      </a:pPr>
                      <a:r>
                        <a:rPr lang="ja-JP" sz="2000" b="1" kern="0" dirty="0">
                          <a:solidFill>
                            <a:srgbClr val="000000"/>
                          </a:solidFill>
                          <a:latin typeface="Century"/>
                          <a:ea typeface="ＭＳ Ｐゴシック"/>
                          <a:cs typeface="ＭＳ Ｐゴシック"/>
                        </a:rPr>
                        <a:t>こころの健康</a:t>
                      </a:r>
                      <a:endParaRPr lang="ja-JP" sz="2000" b="1" kern="100" dirty="0">
                        <a:latin typeface="Century"/>
                        <a:ea typeface="ＭＳ 明朝"/>
                        <a:cs typeface="Times New Roman"/>
                      </a:endParaRPr>
                    </a:p>
                  </a:txBody>
                  <a:tcPr marL="53367" marR="533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117475" indent="-117475" algn="l">
                        <a:lnSpc>
                          <a:spcPts val="2000"/>
                        </a:lnSpc>
                        <a:spcAft>
                          <a:spcPts val="0"/>
                        </a:spcAft>
                      </a:pPr>
                      <a:r>
                        <a:rPr lang="ja-JP" sz="1800" b="1" kern="0" dirty="0">
                          <a:solidFill>
                            <a:srgbClr val="000000"/>
                          </a:solidFill>
                          <a:latin typeface="+mn-ea"/>
                          <a:ea typeface="+mn-ea"/>
                          <a:cs typeface="ＭＳ Ｐゴシック"/>
                        </a:rPr>
                        <a:t>①　自殺者の減少（人口</a:t>
                      </a:r>
                      <a:r>
                        <a:rPr lang="en-US" sz="1800" b="1" kern="0" dirty="0">
                          <a:solidFill>
                            <a:srgbClr val="000000"/>
                          </a:solidFill>
                          <a:latin typeface="+mn-ea"/>
                          <a:ea typeface="+mn-ea"/>
                          <a:cs typeface="ＭＳ Ｐゴシック"/>
                        </a:rPr>
                        <a:t>10</a:t>
                      </a:r>
                      <a:r>
                        <a:rPr lang="ja-JP" sz="1800" b="1" kern="0" dirty="0">
                          <a:solidFill>
                            <a:srgbClr val="000000"/>
                          </a:solidFill>
                          <a:latin typeface="+mn-ea"/>
                          <a:ea typeface="+mn-ea"/>
                          <a:cs typeface="ＭＳ Ｐゴシック"/>
                        </a:rPr>
                        <a:t>万人当たり）</a:t>
                      </a:r>
                      <a:endParaRPr lang="ja-JP" sz="1800" b="1" kern="100" dirty="0">
                        <a:latin typeface="+mn-ea"/>
                        <a:ea typeface="+mn-ea"/>
                        <a:cs typeface="Times New Roman"/>
                      </a:endParaRPr>
                    </a:p>
                    <a:p>
                      <a:pPr marL="117475" indent="-117475" algn="l">
                        <a:lnSpc>
                          <a:spcPts val="2000"/>
                        </a:lnSpc>
                        <a:spcAft>
                          <a:spcPts val="0"/>
                        </a:spcAft>
                      </a:pPr>
                      <a:r>
                        <a:rPr lang="ja-JP" sz="1800" b="1" kern="0" dirty="0">
                          <a:solidFill>
                            <a:srgbClr val="000000"/>
                          </a:solidFill>
                          <a:latin typeface="+mn-ea"/>
                          <a:ea typeface="+mn-ea"/>
                          <a:cs typeface="ＭＳ Ｐゴシック"/>
                        </a:rPr>
                        <a:t>②　気分障害・不安障害に相当する心理的苦痛を感じている者の割合の減少</a:t>
                      </a:r>
                      <a:endParaRPr lang="ja-JP" sz="1800" b="1" kern="100" dirty="0">
                        <a:latin typeface="+mn-ea"/>
                        <a:ea typeface="+mn-ea"/>
                        <a:cs typeface="Times New Roman"/>
                      </a:endParaRPr>
                    </a:p>
                    <a:p>
                      <a:pPr marL="117475" indent="-117475" algn="l">
                        <a:lnSpc>
                          <a:spcPts val="2000"/>
                        </a:lnSpc>
                        <a:spcAft>
                          <a:spcPts val="0"/>
                        </a:spcAft>
                      </a:pPr>
                      <a:r>
                        <a:rPr lang="ja-JP" sz="1800" b="1" kern="0" dirty="0">
                          <a:solidFill>
                            <a:srgbClr val="000000"/>
                          </a:solidFill>
                          <a:latin typeface="+mn-ea"/>
                          <a:ea typeface="+mn-ea"/>
                          <a:cs typeface="ＭＳ Ｐゴシック"/>
                        </a:rPr>
                        <a:t>③　メンタルヘルスに関する措置を受けられる職場の割合の増加</a:t>
                      </a:r>
                      <a:endParaRPr lang="ja-JP" sz="1800" b="1" kern="100" dirty="0">
                        <a:latin typeface="+mn-ea"/>
                        <a:ea typeface="+mn-ea"/>
                        <a:cs typeface="Times New Roman"/>
                      </a:endParaRPr>
                    </a:p>
                    <a:p>
                      <a:pPr marL="87313" indent="-87313" algn="l">
                        <a:lnSpc>
                          <a:spcPts val="2000"/>
                        </a:lnSpc>
                        <a:spcAft>
                          <a:spcPts val="0"/>
                        </a:spcAft>
                      </a:pPr>
                      <a:r>
                        <a:rPr lang="ja-JP" sz="1800" b="1" kern="0" dirty="0">
                          <a:solidFill>
                            <a:srgbClr val="000000"/>
                          </a:solidFill>
                          <a:latin typeface="+mn-ea"/>
                          <a:ea typeface="+mn-ea"/>
                          <a:cs typeface="ＭＳ Ｐゴシック"/>
                        </a:rPr>
                        <a:t>④　小児人口</a:t>
                      </a:r>
                      <a:r>
                        <a:rPr lang="en-US" sz="1800" b="1" kern="0" dirty="0">
                          <a:solidFill>
                            <a:srgbClr val="000000"/>
                          </a:solidFill>
                          <a:latin typeface="+mn-ea"/>
                          <a:ea typeface="+mn-ea"/>
                          <a:cs typeface="ＭＳ Ｐゴシック"/>
                        </a:rPr>
                        <a:t>10</a:t>
                      </a:r>
                      <a:r>
                        <a:rPr lang="ja-JP" sz="1800" b="1" kern="0" dirty="0">
                          <a:solidFill>
                            <a:srgbClr val="000000"/>
                          </a:solidFill>
                          <a:latin typeface="+mn-ea"/>
                          <a:ea typeface="+mn-ea"/>
                          <a:cs typeface="ＭＳ Ｐゴシック"/>
                        </a:rPr>
                        <a:t>万人当たりの小児科医・児童精神科医師の割合の増加</a:t>
                      </a:r>
                      <a:endParaRPr lang="ja-JP" sz="1800" b="1" kern="100" dirty="0">
                        <a:latin typeface="+mn-ea"/>
                        <a:ea typeface="+mn-ea"/>
                        <a:cs typeface="Times New Roman"/>
                      </a:endParaRPr>
                    </a:p>
                  </a:txBody>
                  <a:tcPr marL="53367" marR="533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0314">
                <a:tc>
                  <a:txBody>
                    <a:bodyPr/>
                    <a:lstStyle/>
                    <a:p>
                      <a:pPr algn="ctr">
                        <a:spcAft>
                          <a:spcPts val="0"/>
                        </a:spcAft>
                      </a:pPr>
                      <a:r>
                        <a:rPr lang="ja-JP" sz="2000" b="1" kern="0" dirty="0">
                          <a:solidFill>
                            <a:srgbClr val="000000"/>
                          </a:solidFill>
                          <a:latin typeface="Century"/>
                          <a:ea typeface="ＭＳ Ｐゴシック"/>
                          <a:cs typeface="ＭＳ Ｐゴシック"/>
                        </a:rPr>
                        <a:t>次世代の健康</a:t>
                      </a:r>
                      <a:endParaRPr lang="ja-JP" sz="2000" b="1" kern="100" dirty="0">
                        <a:latin typeface="Century"/>
                        <a:ea typeface="ＭＳ 明朝"/>
                        <a:cs typeface="Times New Roman"/>
                      </a:endParaRPr>
                    </a:p>
                  </a:txBody>
                  <a:tcPr marL="53367" marR="533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342900" lvl="0" indent="-342900" algn="l">
                        <a:lnSpc>
                          <a:spcPts val="2000"/>
                        </a:lnSpc>
                        <a:spcAft>
                          <a:spcPts val="0"/>
                        </a:spcAft>
                        <a:buFont typeface="+mj-ea"/>
                        <a:buAutoNum type="circleNumDbPlain"/>
                      </a:pPr>
                      <a:r>
                        <a:rPr lang="ja-JP" sz="1800" b="1" kern="0" dirty="0">
                          <a:solidFill>
                            <a:srgbClr val="000000"/>
                          </a:solidFill>
                          <a:latin typeface="+mn-ea"/>
                          <a:ea typeface="+mn-ea"/>
                          <a:cs typeface="ＭＳ Ｐゴシック"/>
                        </a:rPr>
                        <a:t>健康な生活習慣（栄養・食生活、運動）を有する子どもの割合の増加</a:t>
                      </a:r>
                      <a:endParaRPr lang="ja-JP" sz="1800" b="1" kern="100" dirty="0">
                        <a:latin typeface="+mn-ea"/>
                        <a:ea typeface="+mn-ea"/>
                        <a:cs typeface="ＭＳ Ｐゴシック"/>
                      </a:endParaRPr>
                    </a:p>
                    <a:p>
                      <a:pPr marL="205740" indent="-205740" algn="l">
                        <a:lnSpc>
                          <a:spcPts val="2000"/>
                        </a:lnSpc>
                        <a:spcAft>
                          <a:spcPts val="0"/>
                        </a:spcAft>
                      </a:pPr>
                      <a:r>
                        <a:rPr lang="ja-JP" sz="1800" b="1" kern="0" dirty="0">
                          <a:solidFill>
                            <a:srgbClr val="000000"/>
                          </a:solidFill>
                          <a:latin typeface="+mn-ea"/>
                          <a:ea typeface="+mn-ea"/>
                          <a:cs typeface="ＭＳ Ｐゴシック"/>
                        </a:rPr>
                        <a:t>　ア　朝・昼・夕の三食を必ず食べることに気をつけて食事をしている子どもの割合の増加</a:t>
                      </a:r>
                      <a:endParaRPr lang="ja-JP" sz="1800" b="1" kern="100" dirty="0">
                        <a:latin typeface="+mn-ea"/>
                        <a:ea typeface="+mn-ea"/>
                        <a:cs typeface="Times New Roman"/>
                      </a:endParaRPr>
                    </a:p>
                    <a:p>
                      <a:pPr marL="205740" indent="-205740" algn="l">
                        <a:lnSpc>
                          <a:spcPts val="2000"/>
                        </a:lnSpc>
                        <a:spcAft>
                          <a:spcPts val="0"/>
                        </a:spcAft>
                      </a:pPr>
                      <a:r>
                        <a:rPr lang="ja-JP" sz="1800" b="1" kern="0" dirty="0">
                          <a:solidFill>
                            <a:srgbClr val="000000"/>
                          </a:solidFill>
                          <a:latin typeface="+mn-ea"/>
                          <a:ea typeface="+mn-ea"/>
                          <a:cs typeface="ＭＳ Ｐゴシック"/>
                        </a:rPr>
                        <a:t>　イ　運動やスポーツを習慣的にしている子どもの割合の増加</a:t>
                      </a:r>
                      <a:endParaRPr lang="ja-JP" sz="1800" b="1" kern="100" dirty="0">
                        <a:latin typeface="+mn-ea"/>
                        <a:ea typeface="+mn-ea"/>
                        <a:cs typeface="Times New Roman"/>
                      </a:endParaRPr>
                    </a:p>
                    <a:p>
                      <a:pPr marL="342900" lvl="0" indent="-342900" algn="l">
                        <a:lnSpc>
                          <a:spcPts val="2000"/>
                        </a:lnSpc>
                        <a:spcAft>
                          <a:spcPts val="0"/>
                        </a:spcAft>
                        <a:buFont typeface="+mj-ea"/>
                        <a:buNone/>
                      </a:pPr>
                      <a:r>
                        <a:rPr lang="ja-JP" altLang="en-US" sz="1800" b="1" kern="0" dirty="0" smtClean="0">
                          <a:solidFill>
                            <a:srgbClr val="000000"/>
                          </a:solidFill>
                          <a:latin typeface="+mn-ea"/>
                          <a:ea typeface="+mn-ea"/>
                          <a:cs typeface="ＭＳ Ｐゴシック"/>
                        </a:rPr>
                        <a:t>②</a:t>
                      </a:r>
                      <a:r>
                        <a:rPr lang="ja-JP" sz="1800" b="1" kern="0" dirty="0">
                          <a:solidFill>
                            <a:srgbClr val="000000"/>
                          </a:solidFill>
                          <a:latin typeface="+mn-ea"/>
                          <a:ea typeface="+mn-ea"/>
                          <a:cs typeface="ＭＳ Ｐゴシック"/>
                        </a:rPr>
                        <a:t>　適正体重の子どもの増加</a:t>
                      </a:r>
                      <a:endParaRPr lang="ja-JP" sz="1800" b="1" kern="100" dirty="0">
                        <a:latin typeface="+mn-ea"/>
                        <a:ea typeface="+mn-ea"/>
                        <a:cs typeface="ＭＳ Ｐゴシック"/>
                      </a:endParaRPr>
                    </a:p>
                    <a:p>
                      <a:pPr algn="l">
                        <a:lnSpc>
                          <a:spcPts val="2000"/>
                        </a:lnSpc>
                        <a:spcAft>
                          <a:spcPts val="0"/>
                        </a:spcAft>
                      </a:pPr>
                      <a:r>
                        <a:rPr lang="ja-JP" sz="1800" b="1" kern="0" dirty="0">
                          <a:solidFill>
                            <a:srgbClr val="000000"/>
                          </a:solidFill>
                          <a:latin typeface="+mn-ea"/>
                          <a:ea typeface="+mn-ea"/>
                          <a:cs typeface="ＭＳ Ｐゴシック"/>
                        </a:rPr>
                        <a:t>　ア　全出生数中の低出生体重児の割合の減少</a:t>
                      </a:r>
                      <a:endParaRPr lang="ja-JP" sz="1800" b="1" kern="100" dirty="0">
                        <a:latin typeface="+mn-ea"/>
                        <a:ea typeface="+mn-ea"/>
                        <a:cs typeface="Times New Roman"/>
                      </a:endParaRPr>
                    </a:p>
                    <a:p>
                      <a:pPr algn="l">
                        <a:lnSpc>
                          <a:spcPts val="2000"/>
                        </a:lnSpc>
                        <a:spcAft>
                          <a:spcPts val="0"/>
                        </a:spcAft>
                      </a:pPr>
                      <a:r>
                        <a:rPr lang="ja-JP" sz="1800" b="1" kern="0" dirty="0">
                          <a:solidFill>
                            <a:srgbClr val="000000"/>
                          </a:solidFill>
                          <a:latin typeface="+mn-ea"/>
                          <a:ea typeface="+mn-ea"/>
                          <a:cs typeface="ＭＳ Ｐゴシック"/>
                        </a:rPr>
                        <a:t>　イ　肥満傾向にある子どもの割合の減少</a:t>
                      </a:r>
                      <a:endParaRPr lang="ja-JP" sz="1800" b="1" kern="100" dirty="0">
                        <a:latin typeface="+mn-ea"/>
                        <a:ea typeface="+mn-ea"/>
                        <a:cs typeface="Times New Roman"/>
                      </a:endParaRPr>
                    </a:p>
                  </a:txBody>
                  <a:tcPr marL="53367" marR="533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2645">
                <a:tc>
                  <a:txBody>
                    <a:bodyPr/>
                    <a:lstStyle/>
                    <a:p>
                      <a:pPr algn="ctr">
                        <a:spcAft>
                          <a:spcPts val="0"/>
                        </a:spcAft>
                      </a:pPr>
                      <a:r>
                        <a:rPr lang="ja-JP" sz="2000" b="1" kern="0" dirty="0">
                          <a:solidFill>
                            <a:srgbClr val="000000"/>
                          </a:solidFill>
                          <a:latin typeface="Century"/>
                          <a:ea typeface="ＭＳ Ｐゴシック"/>
                          <a:cs typeface="ＭＳ Ｐゴシック"/>
                        </a:rPr>
                        <a:t>高齢者の健康</a:t>
                      </a:r>
                      <a:endParaRPr lang="ja-JP" sz="2000" b="1" kern="100" dirty="0">
                        <a:latin typeface="Century"/>
                        <a:ea typeface="ＭＳ 明朝"/>
                        <a:cs typeface="Times New Roman"/>
                      </a:endParaRPr>
                    </a:p>
                  </a:txBody>
                  <a:tcPr marL="53367" marR="533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152400" indent="-152400" algn="l">
                        <a:lnSpc>
                          <a:spcPts val="2000"/>
                        </a:lnSpc>
                        <a:spcAft>
                          <a:spcPts val="0"/>
                        </a:spcAft>
                      </a:pPr>
                      <a:r>
                        <a:rPr lang="ja-JP" sz="1800" b="1" kern="0" dirty="0">
                          <a:solidFill>
                            <a:srgbClr val="000000"/>
                          </a:solidFill>
                          <a:latin typeface="+mn-ea"/>
                          <a:ea typeface="+mn-ea"/>
                          <a:cs typeface="ＭＳ Ｐゴシック"/>
                        </a:rPr>
                        <a:t>①　介護保険サービス利用者の増加の抑制</a:t>
                      </a:r>
                      <a:endParaRPr lang="ja-JP" sz="1800" b="1" kern="100" dirty="0">
                        <a:latin typeface="+mn-ea"/>
                        <a:ea typeface="+mn-ea"/>
                        <a:cs typeface="Times New Roman"/>
                      </a:endParaRPr>
                    </a:p>
                    <a:p>
                      <a:pPr marL="152400" indent="-152400" algn="l">
                        <a:lnSpc>
                          <a:spcPts val="2000"/>
                        </a:lnSpc>
                        <a:spcAft>
                          <a:spcPts val="0"/>
                        </a:spcAft>
                      </a:pPr>
                      <a:r>
                        <a:rPr lang="ja-JP" sz="1800" b="1" kern="0" dirty="0">
                          <a:solidFill>
                            <a:srgbClr val="000000"/>
                          </a:solidFill>
                          <a:latin typeface="+mn-ea"/>
                          <a:ea typeface="+mn-ea"/>
                          <a:cs typeface="ＭＳ Ｐゴシック"/>
                        </a:rPr>
                        <a:t>②　認知機能低下ハイリスク高齢者の把握率の向上</a:t>
                      </a:r>
                      <a:endParaRPr lang="ja-JP" sz="1800" b="1" kern="100" dirty="0">
                        <a:latin typeface="+mn-ea"/>
                        <a:ea typeface="+mn-ea"/>
                        <a:cs typeface="Times New Roman"/>
                      </a:endParaRPr>
                    </a:p>
                    <a:p>
                      <a:pPr marL="152400" indent="-152400" algn="l">
                        <a:lnSpc>
                          <a:spcPts val="2000"/>
                        </a:lnSpc>
                        <a:spcAft>
                          <a:spcPts val="0"/>
                        </a:spcAft>
                      </a:pPr>
                      <a:r>
                        <a:rPr lang="ja-JP" sz="1800" b="1" kern="0" dirty="0">
                          <a:solidFill>
                            <a:srgbClr val="000000"/>
                          </a:solidFill>
                          <a:latin typeface="+mn-ea"/>
                          <a:ea typeface="+mn-ea"/>
                          <a:cs typeface="ＭＳ Ｐゴシック"/>
                        </a:rPr>
                        <a:t>③　ロコモティブシンドローム（運動器症候群）を認知している国民の割合の増加</a:t>
                      </a:r>
                      <a:endParaRPr lang="ja-JP" sz="1800" b="1" kern="100" dirty="0">
                        <a:latin typeface="+mn-ea"/>
                        <a:ea typeface="+mn-ea"/>
                        <a:cs typeface="Times New Roman"/>
                      </a:endParaRPr>
                    </a:p>
                    <a:p>
                      <a:pPr marL="152400" indent="-152400" algn="l">
                        <a:lnSpc>
                          <a:spcPts val="2000"/>
                        </a:lnSpc>
                        <a:spcAft>
                          <a:spcPts val="0"/>
                        </a:spcAft>
                      </a:pPr>
                      <a:r>
                        <a:rPr lang="ja-JP" sz="1800" b="1" kern="0" dirty="0">
                          <a:solidFill>
                            <a:srgbClr val="000000"/>
                          </a:solidFill>
                          <a:latin typeface="+mn-ea"/>
                          <a:ea typeface="+mn-ea"/>
                          <a:cs typeface="ＭＳ Ｐゴシック"/>
                        </a:rPr>
                        <a:t>④　低栄養傾向（</a:t>
                      </a:r>
                      <a:r>
                        <a:rPr lang="en-US" sz="1800" b="1" kern="0" dirty="0">
                          <a:solidFill>
                            <a:srgbClr val="000000"/>
                          </a:solidFill>
                          <a:latin typeface="+mn-ea"/>
                          <a:ea typeface="+mn-ea"/>
                          <a:cs typeface="ＭＳ Ｐゴシック"/>
                        </a:rPr>
                        <a:t>BMI20</a:t>
                      </a:r>
                      <a:r>
                        <a:rPr lang="ja-JP" sz="1800" b="1" kern="0" dirty="0">
                          <a:solidFill>
                            <a:srgbClr val="000000"/>
                          </a:solidFill>
                          <a:latin typeface="+mn-ea"/>
                          <a:ea typeface="+mn-ea"/>
                          <a:cs typeface="ＭＳ Ｐゴシック"/>
                        </a:rPr>
                        <a:t>以下）の高齢者の割合の増加の抑制</a:t>
                      </a:r>
                      <a:endParaRPr lang="ja-JP" sz="1800" b="1" kern="100" dirty="0">
                        <a:latin typeface="+mn-ea"/>
                        <a:ea typeface="+mn-ea"/>
                        <a:cs typeface="Times New Roman"/>
                      </a:endParaRPr>
                    </a:p>
                    <a:p>
                      <a:pPr marL="152400" indent="-152400" algn="l">
                        <a:lnSpc>
                          <a:spcPts val="2000"/>
                        </a:lnSpc>
                        <a:spcAft>
                          <a:spcPts val="0"/>
                        </a:spcAft>
                      </a:pPr>
                      <a:r>
                        <a:rPr lang="ja-JP" sz="1800" b="1" kern="0" dirty="0">
                          <a:solidFill>
                            <a:srgbClr val="000000"/>
                          </a:solidFill>
                          <a:latin typeface="+mn-ea"/>
                          <a:ea typeface="+mn-ea"/>
                          <a:cs typeface="ＭＳ Ｐゴシック"/>
                        </a:rPr>
                        <a:t>⑤　足腰に痛みのある高齢者の割合の減少（千人当たり）</a:t>
                      </a:r>
                      <a:endParaRPr lang="ja-JP" sz="1800" b="1" kern="100" dirty="0">
                        <a:latin typeface="+mn-ea"/>
                        <a:ea typeface="+mn-ea"/>
                        <a:cs typeface="Times New Roman"/>
                      </a:endParaRPr>
                    </a:p>
                    <a:p>
                      <a:pPr marL="152400" indent="-152400" algn="l">
                        <a:lnSpc>
                          <a:spcPts val="2000"/>
                        </a:lnSpc>
                        <a:spcAft>
                          <a:spcPts val="0"/>
                        </a:spcAft>
                      </a:pPr>
                      <a:r>
                        <a:rPr lang="ja-JP" sz="1800" b="1" kern="0" dirty="0">
                          <a:solidFill>
                            <a:srgbClr val="000000"/>
                          </a:solidFill>
                          <a:latin typeface="+mn-ea"/>
                          <a:ea typeface="+mn-ea"/>
                          <a:cs typeface="ＭＳ Ｐゴシック"/>
                        </a:rPr>
                        <a:t>⑥　高齢者の社会参加の促進（就業又は何らかの地域活動をしている高齢者の割合の増加）</a:t>
                      </a:r>
                      <a:endParaRPr lang="ja-JP" sz="1800" b="1" kern="100" dirty="0">
                        <a:latin typeface="+mn-ea"/>
                        <a:ea typeface="+mn-ea"/>
                        <a:cs typeface="Times New Roman"/>
                      </a:endParaRPr>
                    </a:p>
                  </a:txBody>
                  <a:tcPr marL="53367" marR="533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テキスト ボックス 4"/>
          <p:cNvSpPr txBox="1"/>
          <p:nvPr/>
        </p:nvSpPr>
        <p:spPr>
          <a:xfrm>
            <a:off x="251520" y="0"/>
            <a:ext cx="3744416" cy="461665"/>
          </a:xfrm>
          <a:prstGeom prst="rect">
            <a:avLst/>
          </a:prstGeom>
          <a:noFill/>
        </p:spPr>
        <p:txBody>
          <a:bodyPr wrap="square" rtlCol="0">
            <a:spAutoFit/>
          </a:bodyPr>
          <a:lstStyle/>
          <a:p>
            <a:r>
              <a:rPr kumimoji="1" lang="en-US" altLang="ja-JP" sz="2400" dirty="0" smtClean="0"/>
              <a:t>〈</a:t>
            </a:r>
            <a:r>
              <a:rPr kumimoji="1" lang="ja-JP" altLang="en-US" sz="2400" dirty="0" smtClean="0"/>
              <a:t>具体的な目標</a:t>
            </a:r>
            <a:r>
              <a:rPr kumimoji="1" lang="en-US" altLang="ja-JP" sz="2400" dirty="0" smtClean="0"/>
              <a:t>〉</a:t>
            </a:r>
            <a:endParaRPr kumimoji="1" lang="ja-JP" altLang="en-US" sz="2400" dirty="0"/>
          </a:p>
        </p:txBody>
      </p:sp>
    </p:spTree>
    <p:extLst>
      <p:ext uri="{BB962C8B-B14F-4D97-AF65-F5344CB8AC3E}">
        <p14:creationId xmlns:p14="http://schemas.microsoft.com/office/powerpoint/2010/main" val="429104444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角丸四角形 76"/>
          <p:cNvSpPr/>
          <p:nvPr/>
        </p:nvSpPr>
        <p:spPr>
          <a:xfrm>
            <a:off x="4716016" y="3717032"/>
            <a:ext cx="3672408" cy="1749678"/>
          </a:xfrm>
          <a:prstGeom prst="roundRect">
            <a:avLst>
              <a:gd name="adj" fmla="val 8150"/>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altLang="ja-JP" sz="1600" dirty="0" smtClean="0"/>
              <a:t>〈</a:t>
            </a:r>
            <a:r>
              <a:rPr lang="ja-JP" altLang="en-US" sz="1600" dirty="0" smtClean="0"/>
              <a:t>職場の支援環境の充実</a:t>
            </a:r>
            <a:r>
              <a:rPr lang="en-US" altLang="ja-JP" sz="1600" dirty="0" smtClean="0"/>
              <a:t>〉</a:t>
            </a:r>
          </a:p>
          <a:p>
            <a:r>
              <a:rPr lang="ja-JP" altLang="en-US" sz="1600" dirty="0" smtClean="0"/>
              <a:t>○メンタルヘルスに関する措置を受けられる職場の割合の増加</a:t>
            </a:r>
            <a:endParaRPr lang="en-US" altLang="ja-JP" sz="1600" dirty="0" smtClean="0"/>
          </a:p>
          <a:p>
            <a:endParaRPr lang="en-US" altLang="ja-JP" sz="600" dirty="0" smtClean="0"/>
          </a:p>
          <a:p>
            <a:r>
              <a:rPr lang="en-US" altLang="ja-JP" sz="1600" dirty="0" smtClean="0"/>
              <a:t>〈</a:t>
            </a:r>
            <a:r>
              <a:rPr lang="ja-JP" altLang="en-US" sz="1600" dirty="0" smtClean="0"/>
              <a:t>子どもの心身の問題への対応の充実</a:t>
            </a:r>
            <a:r>
              <a:rPr lang="en-US" altLang="ja-JP" sz="1600" dirty="0" smtClean="0"/>
              <a:t>〉</a:t>
            </a:r>
          </a:p>
          <a:p>
            <a:r>
              <a:rPr lang="ja-JP" altLang="en-US" sz="1600" dirty="0" smtClean="0"/>
              <a:t>○小児人口</a:t>
            </a:r>
            <a:r>
              <a:rPr lang="en-US" altLang="ja-JP" sz="1600" dirty="0" smtClean="0"/>
              <a:t>10</a:t>
            </a:r>
            <a:r>
              <a:rPr lang="ja-JP" altLang="en-US" sz="1600" dirty="0" smtClean="0"/>
              <a:t>万人当たりの小児科医・児童精神科医師の割合の増加</a:t>
            </a:r>
          </a:p>
        </p:txBody>
      </p:sp>
      <p:sp>
        <p:nvSpPr>
          <p:cNvPr id="24" name="角丸四角形 23"/>
          <p:cNvSpPr/>
          <p:nvPr/>
        </p:nvSpPr>
        <p:spPr>
          <a:xfrm>
            <a:off x="2123728" y="1124744"/>
            <a:ext cx="4896544" cy="432048"/>
          </a:xfrm>
          <a:prstGeom prst="roundRect">
            <a:avLst>
              <a:gd name="adj" fmla="val 50000"/>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2000" dirty="0" smtClean="0"/>
              <a:t>健康寿命</a:t>
            </a:r>
            <a:r>
              <a:rPr lang="ja-JP" altLang="en-US" sz="2000" dirty="0" smtClean="0"/>
              <a:t>の延伸・健康格差の縮小</a:t>
            </a:r>
            <a:endParaRPr lang="en-US" altLang="ja-JP" sz="2000" dirty="0" smtClean="0"/>
          </a:p>
        </p:txBody>
      </p:sp>
      <p:sp>
        <p:nvSpPr>
          <p:cNvPr id="91" name="二等辺三角形 90"/>
          <p:cNvSpPr/>
          <p:nvPr/>
        </p:nvSpPr>
        <p:spPr>
          <a:xfrm>
            <a:off x="683568" y="1577050"/>
            <a:ext cx="7704856" cy="216000"/>
          </a:xfrm>
          <a:prstGeom prst="triangle">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二等辺三角形 91"/>
          <p:cNvSpPr/>
          <p:nvPr/>
        </p:nvSpPr>
        <p:spPr>
          <a:xfrm>
            <a:off x="611560" y="2196264"/>
            <a:ext cx="7776864" cy="216000"/>
          </a:xfrm>
          <a:prstGeom prst="triangle">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4355976" y="5466710"/>
            <a:ext cx="4248472" cy="338554"/>
          </a:xfrm>
          <a:prstGeom prst="rect">
            <a:avLst/>
          </a:prstGeom>
          <a:noFill/>
        </p:spPr>
        <p:txBody>
          <a:bodyPr wrap="square" rtlCol="0">
            <a:spAutoFit/>
          </a:bodyPr>
          <a:lstStyle/>
          <a:p>
            <a:r>
              <a:rPr kumimoji="1" lang="en-US" altLang="ja-JP" sz="1600" dirty="0" smtClean="0"/>
              <a:t>〈</a:t>
            </a:r>
            <a:r>
              <a:rPr lang="ja-JP" altLang="en-US" sz="1600" dirty="0" smtClean="0"/>
              <a:t>全ての世代の健やかな心を支える社会づくり</a:t>
            </a:r>
            <a:r>
              <a:rPr kumimoji="1" lang="en-US" altLang="ja-JP" sz="1600" dirty="0" smtClean="0"/>
              <a:t>〉</a:t>
            </a:r>
            <a:endParaRPr kumimoji="1" lang="ja-JP" altLang="en-US" sz="1600" dirty="0"/>
          </a:p>
        </p:txBody>
      </p:sp>
      <p:sp>
        <p:nvSpPr>
          <p:cNvPr id="25" name="テキスト ボックス 24"/>
          <p:cNvSpPr txBox="1"/>
          <p:nvPr/>
        </p:nvSpPr>
        <p:spPr>
          <a:xfrm>
            <a:off x="827584" y="5466710"/>
            <a:ext cx="3024336" cy="338554"/>
          </a:xfrm>
          <a:prstGeom prst="rect">
            <a:avLst/>
          </a:prstGeom>
          <a:noFill/>
        </p:spPr>
        <p:txBody>
          <a:bodyPr wrap="square" rtlCol="0">
            <a:spAutoFit/>
          </a:bodyPr>
          <a:lstStyle/>
          <a:p>
            <a:r>
              <a:rPr kumimoji="1" lang="en-US" altLang="ja-JP" sz="1600" dirty="0" smtClean="0"/>
              <a:t>〈</a:t>
            </a:r>
            <a:r>
              <a:rPr kumimoji="1" lang="ja-JP" altLang="en-US" sz="1600" dirty="0" smtClean="0"/>
              <a:t>こころの健康の維持・増進</a:t>
            </a:r>
            <a:r>
              <a:rPr kumimoji="1" lang="en-US" altLang="ja-JP" sz="1600" dirty="0" smtClean="0"/>
              <a:t>〉</a:t>
            </a:r>
            <a:endParaRPr kumimoji="1" lang="ja-JP" altLang="en-US" sz="1600" dirty="0"/>
          </a:p>
        </p:txBody>
      </p:sp>
      <p:sp>
        <p:nvSpPr>
          <p:cNvPr id="21" name="角丸四角形 20"/>
          <p:cNvSpPr/>
          <p:nvPr/>
        </p:nvSpPr>
        <p:spPr>
          <a:xfrm>
            <a:off x="611560" y="5982597"/>
            <a:ext cx="7992888" cy="864096"/>
          </a:xfrm>
          <a:prstGeom prst="roundRect">
            <a:avLst/>
          </a:prstGeom>
          <a:ln w="12700"/>
        </p:spPr>
        <p:style>
          <a:lnRef idx="2">
            <a:schemeClr val="accent4"/>
          </a:lnRef>
          <a:fillRef idx="1">
            <a:schemeClr val="lt1"/>
          </a:fillRef>
          <a:effectRef idx="0">
            <a:schemeClr val="accent4"/>
          </a:effectRef>
          <a:fontRef idx="minor">
            <a:schemeClr val="dk1"/>
          </a:fontRef>
        </p:style>
        <p:txBody>
          <a:bodyPr rtlCol="0" anchor="ctr"/>
          <a:lstStyle/>
          <a:p>
            <a:endParaRPr lang="ja-JP" altLang="en-US" sz="1600" dirty="0"/>
          </a:p>
        </p:txBody>
      </p:sp>
      <p:sp>
        <p:nvSpPr>
          <p:cNvPr id="32" name="角丸四角形 31"/>
          <p:cNvSpPr/>
          <p:nvPr/>
        </p:nvSpPr>
        <p:spPr>
          <a:xfrm>
            <a:off x="1907704" y="3140968"/>
            <a:ext cx="5400600" cy="360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000" dirty="0" smtClean="0"/>
              <a:t>○自殺者の減少</a:t>
            </a:r>
            <a:endParaRPr kumimoji="1" lang="ja-JP" altLang="en-US" sz="2000" dirty="0"/>
          </a:p>
        </p:txBody>
      </p:sp>
      <p:sp>
        <p:nvSpPr>
          <p:cNvPr id="33" name="角丸四角形 32"/>
          <p:cNvSpPr/>
          <p:nvPr/>
        </p:nvSpPr>
        <p:spPr>
          <a:xfrm>
            <a:off x="611560" y="3717032"/>
            <a:ext cx="3672408" cy="115212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altLang="ja-JP" sz="1600" dirty="0" smtClean="0"/>
              <a:t>〈</a:t>
            </a:r>
            <a:r>
              <a:rPr lang="ja-JP" altLang="en-US" sz="1600" dirty="0" smtClean="0"/>
              <a:t>重い抑うつや不安の軽減</a:t>
            </a:r>
            <a:r>
              <a:rPr lang="en-US" altLang="ja-JP" sz="1600" dirty="0" smtClean="0"/>
              <a:t>〉</a:t>
            </a:r>
          </a:p>
          <a:p>
            <a:r>
              <a:rPr lang="ja-JP" altLang="en-US" sz="1600" dirty="0" smtClean="0"/>
              <a:t>○気分障害・不安障害に相当する心理的苦痛を感じている者の割合の減少</a:t>
            </a:r>
            <a:endParaRPr lang="ja-JP" altLang="en-US" sz="1600" dirty="0"/>
          </a:p>
        </p:txBody>
      </p:sp>
      <p:sp>
        <p:nvSpPr>
          <p:cNvPr id="74" name="左右矢印 73"/>
          <p:cNvSpPr/>
          <p:nvPr/>
        </p:nvSpPr>
        <p:spPr>
          <a:xfrm>
            <a:off x="4211960" y="4077072"/>
            <a:ext cx="576064" cy="432048"/>
          </a:xfrm>
          <a:prstGeom prst="leftRightArrow">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4788024" y="6300609"/>
            <a:ext cx="3528392" cy="584775"/>
          </a:xfrm>
          <a:prstGeom prst="rect">
            <a:avLst/>
          </a:prstGeom>
          <a:noFill/>
        </p:spPr>
        <p:txBody>
          <a:bodyPr wrap="square" rtlCol="0">
            <a:spAutoFit/>
          </a:bodyPr>
          <a:lstStyle/>
          <a:p>
            <a:r>
              <a:rPr kumimoji="1" lang="ja-JP" altLang="en-US" sz="1600" dirty="0" smtClean="0"/>
              <a:t>○週労働時間</a:t>
            </a:r>
            <a:r>
              <a:rPr kumimoji="1" lang="en-US" altLang="ja-JP" sz="1600" dirty="0" smtClean="0"/>
              <a:t>60</a:t>
            </a:r>
            <a:r>
              <a:rPr kumimoji="1" lang="ja-JP" altLang="en-US" sz="1600" dirty="0" smtClean="0"/>
              <a:t>時間以上の雇用者の割合の減少</a:t>
            </a:r>
            <a:endParaRPr kumimoji="1" lang="ja-JP" altLang="en-US" sz="1600" dirty="0"/>
          </a:p>
        </p:txBody>
      </p:sp>
      <p:sp>
        <p:nvSpPr>
          <p:cNvPr id="38" name="テキスト ボックス 37"/>
          <p:cNvSpPr txBox="1"/>
          <p:nvPr/>
        </p:nvSpPr>
        <p:spPr>
          <a:xfrm>
            <a:off x="755576" y="6012577"/>
            <a:ext cx="6480720" cy="338554"/>
          </a:xfrm>
          <a:prstGeom prst="rect">
            <a:avLst/>
          </a:prstGeom>
          <a:noFill/>
        </p:spPr>
        <p:txBody>
          <a:bodyPr wrap="square" rtlCol="0">
            <a:spAutoFit/>
          </a:bodyPr>
          <a:lstStyle/>
          <a:p>
            <a:r>
              <a:rPr kumimoji="1" lang="en-US" altLang="ja-JP" sz="1600" dirty="0" smtClean="0"/>
              <a:t>〈</a:t>
            </a:r>
            <a:r>
              <a:rPr kumimoji="1" lang="ja-JP" altLang="en-US" sz="1600" dirty="0" smtClean="0"/>
              <a:t>休養が日常生活に適切に取り入れられた生活習慣・社会環境の実現</a:t>
            </a:r>
            <a:r>
              <a:rPr kumimoji="1" lang="en-US" altLang="ja-JP" sz="1600" dirty="0" smtClean="0"/>
              <a:t>〉</a:t>
            </a:r>
            <a:endParaRPr kumimoji="1" lang="ja-JP" altLang="en-US" sz="1600" dirty="0"/>
          </a:p>
        </p:txBody>
      </p:sp>
      <p:sp>
        <p:nvSpPr>
          <p:cNvPr id="39" name="テキスト ボックス 38"/>
          <p:cNvSpPr txBox="1"/>
          <p:nvPr/>
        </p:nvSpPr>
        <p:spPr>
          <a:xfrm>
            <a:off x="827584" y="6444625"/>
            <a:ext cx="3240360" cy="338554"/>
          </a:xfrm>
          <a:prstGeom prst="rect">
            <a:avLst/>
          </a:prstGeom>
          <a:noFill/>
        </p:spPr>
        <p:txBody>
          <a:bodyPr wrap="square" rtlCol="0">
            <a:spAutoFit/>
          </a:bodyPr>
          <a:lstStyle/>
          <a:p>
            <a:r>
              <a:rPr lang="ja-JP" altLang="en-US" sz="1600" dirty="0" smtClean="0"/>
              <a:t>○十分な睡眠による休養の確保</a:t>
            </a:r>
            <a:endParaRPr kumimoji="1" lang="ja-JP" altLang="en-US" sz="1600" dirty="0"/>
          </a:p>
        </p:txBody>
      </p:sp>
      <p:cxnSp>
        <p:nvCxnSpPr>
          <p:cNvPr id="41" name="直線矢印コネクタ 40"/>
          <p:cNvCxnSpPr/>
          <p:nvPr/>
        </p:nvCxnSpPr>
        <p:spPr>
          <a:xfrm flipV="1">
            <a:off x="2123728" y="5790750"/>
            <a:ext cx="0" cy="21602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flipV="1">
            <a:off x="6444208" y="5790750"/>
            <a:ext cx="0" cy="21602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7" name="正方形/長方形 46"/>
          <p:cNvSpPr/>
          <p:nvPr/>
        </p:nvSpPr>
        <p:spPr>
          <a:xfrm>
            <a:off x="539552" y="3068960"/>
            <a:ext cx="7992888" cy="273630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48" name="二等辺三角形 47"/>
          <p:cNvSpPr/>
          <p:nvPr/>
        </p:nvSpPr>
        <p:spPr>
          <a:xfrm>
            <a:off x="539552" y="2888960"/>
            <a:ext cx="7920880" cy="180000"/>
          </a:xfrm>
          <a:prstGeom prst="triangl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49" name="上矢印 48"/>
          <p:cNvSpPr/>
          <p:nvPr/>
        </p:nvSpPr>
        <p:spPr>
          <a:xfrm>
            <a:off x="2843808" y="3356992"/>
            <a:ext cx="432048" cy="360040"/>
          </a:xfrm>
          <a:prstGeom prst="upArrow">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上矢印 49"/>
          <p:cNvSpPr/>
          <p:nvPr/>
        </p:nvSpPr>
        <p:spPr>
          <a:xfrm>
            <a:off x="6012160" y="3356992"/>
            <a:ext cx="432048" cy="360040"/>
          </a:xfrm>
          <a:prstGeom prst="upArrow">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角丸四角形 43"/>
          <p:cNvSpPr/>
          <p:nvPr/>
        </p:nvSpPr>
        <p:spPr>
          <a:xfrm>
            <a:off x="4499992" y="2425380"/>
            <a:ext cx="4032448" cy="4320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2000" dirty="0" smtClean="0"/>
              <a:t>社会参加の機会の増加</a:t>
            </a:r>
            <a:endParaRPr kumimoji="1" lang="ja-JP" altLang="en-US" sz="2000" dirty="0"/>
          </a:p>
        </p:txBody>
      </p:sp>
      <p:sp>
        <p:nvSpPr>
          <p:cNvPr id="46" name="角丸四角形 45"/>
          <p:cNvSpPr/>
          <p:nvPr/>
        </p:nvSpPr>
        <p:spPr>
          <a:xfrm>
            <a:off x="4572000" y="1777308"/>
            <a:ext cx="3960440" cy="360040"/>
          </a:xfrm>
          <a:prstGeom prst="roundRect">
            <a:avLst>
              <a:gd name="adj" fmla="val 50000"/>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2000" dirty="0" smtClean="0"/>
              <a:t>社会環境の質の向上</a:t>
            </a:r>
            <a:endParaRPr kumimoji="1" lang="ja-JP" altLang="en-US" sz="2000" dirty="0"/>
          </a:p>
        </p:txBody>
      </p:sp>
      <p:sp>
        <p:nvSpPr>
          <p:cNvPr id="45" name="角丸四角形 44"/>
          <p:cNvSpPr/>
          <p:nvPr/>
        </p:nvSpPr>
        <p:spPr>
          <a:xfrm>
            <a:off x="611560" y="1777308"/>
            <a:ext cx="3960440" cy="360040"/>
          </a:xfrm>
          <a:prstGeom prst="roundRect">
            <a:avLst>
              <a:gd name="adj" fmla="val 50000"/>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2000" dirty="0" smtClean="0"/>
              <a:t>生活の質の向上</a:t>
            </a:r>
            <a:endParaRPr kumimoji="1" lang="ja-JP" altLang="en-US" sz="2000" dirty="0"/>
          </a:p>
        </p:txBody>
      </p:sp>
      <p:sp>
        <p:nvSpPr>
          <p:cNvPr id="31" name="角丸四角形 30"/>
          <p:cNvSpPr/>
          <p:nvPr/>
        </p:nvSpPr>
        <p:spPr>
          <a:xfrm>
            <a:off x="539552" y="2425380"/>
            <a:ext cx="3960440" cy="43204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000" dirty="0" smtClean="0"/>
              <a:t>社会生活機能の維持・向上</a:t>
            </a:r>
            <a:endParaRPr kumimoji="1" lang="ja-JP" altLang="en-US" sz="2000" dirty="0"/>
          </a:p>
        </p:txBody>
      </p:sp>
      <p:sp>
        <p:nvSpPr>
          <p:cNvPr id="26" name="正方形/長方形 25"/>
          <p:cNvSpPr/>
          <p:nvPr/>
        </p:nvSpPr>
        <p:spPr>
          <a:xfrm>
            <a:off x="1907704" y="457508"/>
            <a:ext cx="5335115" cy="523220"/>
          </a:xfrm>
          <a:prstGeom prst="rect">
            <a:avLst/>
          </a:prstGeom>
        </p:spPr>
        <p:txBody>
          <a:bodyPr wrap="none">
            <a:spAutoFit/>
          </a:bodyPr>
          <a:lstStyle/>
          <a:p>
            <a:r>
              <a:rPr lang="ja-JP" altLang="en-US" sz="2800" u="sng" dirty="0"/>
              <a:t>こころの健康の目標設定の考え方</a:t>
            </a:r>
          </a:p>
        </p:txBody>
      </p:sp>
      <p:sp>
        <p:nvSpPr>
          <p:cNvPr id="27" name="ホームベース 26"/>
          <p:cNvSpPr/>
          <p:nvPr/>
        </p:nvSpPr>
        <p:spPr>
          <a:xfrm>
            <a:off x="179512" y="44624"/>
            <a:ext cx="2088232" cy="432048"/>
          </a:xfrm>
          <a:prstGeom prst="homePlat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ja-JP" altLang="en-US" sz="2000" b="1" dirty="0" smtClean="0"/>
              <a:t>こころの</a:t>
            </a:r>
            <a:r>
              <a:rPr lang="ja-JP" altLang="en-US" sz="2000" b="1" dirty="0"/>
              <a:t>健康</a:t>
            </a:r>
            <a:endParaRPr kumimoji="1" lang="ja-JP" altLang="en-US" sz="2000" b="1"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角丸四角形 51"/>
          <p:cNvSpPr/>
          <p:nvPr/>
        </p:nvSpPr>
        <p:spPr>
          <a:xfrm>
            <a:off x="38637" y="1772816"/>
            <a:ext cx="1763688" cy="504056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35" name="正方形/長方形 34"/>
          <p:cNvSpPr/>
          <p:nvPr/>
        </p:nvSpPr>
        <p:spPr>
          <a:xfrm>
            <a:off x="1619672" y="3429000"/>
            <a:ext cx="7344816" cy="3312368"/>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46" name="円/楕円 45"/>
          <p:cNvSpPr/>
          <p:nvPr/>
        </p:nvSpPr>
        <p:spPr>
          <a:xfrm>
            <a:off x="251520" y="2060848"/>
            <a:ext cx="864096" cy="648072"/>
          </a:xfrm>
          <a:prstGeom prst="ellipse">
            <a:avLst/>
          </a:prstGeom>
          <a:ln>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47" name="テキスト ボックス 46"/>
          <p:cNvSpPr txBox="1"/>
          <p:nvPr/>
        </p:nvSpPr>
        <p:spPr>
          <a:xfrm>
            <a:off x="251520" y="2132856"/>
            <a:ext cx="864096" cy="338554"/>
          </a:xfrm>
          <a:prstGeom prst="rect">
            <a:avLst/>
          </a:prstGeom>
          <a:noFill/>
        </p:spPr>
        <p:txBody>
          <a:bodyPr wrap="square" rtlCol="0">
            <a:spAutoFit/>
          </a:bodyPr>
          <a:lstStyle/>
          <a:p>
            <a:r>
              <a:rPr kumimoji="1" lang="ja-JP" altLang="en-US" sz="1600" dirty="0" smtClean="0"/>
              <a:t>高齢者</a:t>
            </a:r>
            <a:endParaRPr kumimoji="1" lang="ja-JP" altLang="en-US" sz="1600" dirty="0"/>
          </a:p>
        </p:txBody>
      </p:sp>
      <p:sp>
        <p:nvSpPr>
          <p:cNvPr id="44" name="円/楕円 43"/>
          <p:cNvSpPr/>
          <p:nvPr/>
        </p:nvSpPr>
        <p:spPr>
          <a:xfrm>
            <a:off x="251520" y="2492896"/>
            <a:ext cx="864096" cy="576064"/>
          </a:xfrm>
          <a:prstGeom prst="ellipse">
            <a:avLst/>
          </a:prstGeom>
          <a:ln>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2" name="角丸四角形 21"/>
          <p:cNvSpPr/>
          <p:nvPr/>
        </p:nvSpPr>
        <p:spPr>
          <a:xfrm>
            <a:off x="1691680" y="3645024"/>
            <a:ext cx="4464496" cy="27363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dirty="0" smtClean="0">
                <a:latin typeface="+mn-ea"/>
              </a:rPr>
              <a:t>【</a:t>
            </a:r>
            <a:r>
              <a:rPr kumimoji="1" lang="ja-JP" altLang="en-US" sz="1600" dirty="0" smtClean="0">
                <a:latin typeface="+mn-ea"/>
              </a:rPr>
              <a:t>子どもの健やかな発育</a:t>
            </a:r>
            <a:r>
              <a:rPr kumimoji="1" lang="en-US" altLang="ja-JP" sz="1600" dirty="0" smtClean="0">
                <a:latin typeface="+mn-ea"/>
              </a:rPr>
              <a:t>】</a:t>
            </a:r>
          </a:p>
          <a:p>
            <a:r>
              <a:rPr lang="ja-JP" altLang="en-US" sz="1600" dirty="0" smtClean="0">
                <a:latin typeface="+mn-ea"/>
              </a:rPr>
              <a:t>　○全出生数中の低出生体重児の割合の減少</a:t>
            </a:r>
            <a:endParaRPr lang="en-US" altLang="ja-JP" sz="1600" dirty="0" smtClean="0">
              <a:latin typeface="+mn-ea"/>
            </a:endParaRPr>
          </a:p>
          <a:p>
            <a:r>
              <a:rPr lang="ja-JP" altLang="en-US" sz="1600" dirty="0" smtClean="0">
                <a:latin typeface="+mn-ea"/>
              </a:rPr>
              <a:t>　○肥満傾向にある子どもの割合の減少）</a:t>
            </a:r>
            <a:endParaRPr lang="en-US" altLang="ja-JP" sz="1600" dirty="0" smtClean="0">
              <a:latin typeface="+mn-ea"/>
            </a:endParaRPr>
          </a:p>
          <a:p>
            <a:endParaRPr kumimoji="1" lang="en-US" altLang="ja-JP" sz="1600" dirty="0" smtClean="0">
              <a:latin typeface="+mn-ea"/>
            </a:endParaRPr>
          </a:p>
          <a:p>
            <a:r>
              <a:rPr lang="en-US" altLang="ja-JP" sz="1600" dirty="0" smtClean="0">
                <a:latin typeface="+mn-ea"/>
              </a:rPr>
              <a:t>【</a:t>
            </a:r>
            <a:r>
              <a:rPr lang="ja-JP" altLang="en-US" sz="1600" dirty="0" smtClean="0">
                <a:latin typeface="+mn-ea"/>
              </a:rPr>
              <a:t>子どもの健やかな生活習慣</a:t>
            </a:r>
            <a:r>
              <a:rPr lang="en-US" altLang="ja-JP" sz="1600" dirty="0" smtClean="0">
                <a:latin typeface="+mn-ea"/>
              </a:rPr>
              <a:t>】</a:t>
            </a:r>
          </a:p>
          <a:p>
            <a:pPr marL="72000" indent="-457200"/>
            <a:r>
              <a:rPr kumimoji="1" lang="ja-JP" altLang="en-US" sz="1600" dirty="0" smtClean="0">
                <a:latin typeface="+mn-ea"/>
              </a:rPr>
              <a:t>　○</a:t>
            </a:r>
            <a:r>
              <a:rPr lang="ja-JP" altLang="en-US" sz="1600" dirty="0" smtClean="0">
                <a:latin typeface="+mn-ea"/>
              </a:rPr>
              <a:t>朝・昼・夕の３食を必ず食べることに気をつけて食事をしている子どもの割合の増加</a:t>
            </a:r>
            <a:endParaRPr lang="en-US" altLang="ja-JP" sz="1600" dirty="0" smtClean="0">
              <a:latin typeface="+mn-ea"/>
            </a:endParaRPr>
          </a:p>
          <a:p>
            <a:pPr marL="72000" indent="-457200"/>
            <a:r>
              <a:rPr kumimoji="1" lang="ja-JP" altLang="en-US" sz="1600" dirty="0" smtClean="0">
                <a:latin typeface="+mn-ea"/>
              </a:rPr>
              <a:t>　○運動やスポーツを習慣的にしている子どもの割合の増加</a:t>
            </a:r>
            <a:endParaRPr kumimoji="1" lang="en-US" altLang="ja-JP" sz="1600" dirty="0" smtClean="0">
              <a:latin typeface="+mn-ea"/>
            </a:endParaRPr>
          </a:p>
        </p:txBody>
      </p:sp>
      <p:sp>
        <p:nvSpPr>
          <p:cNvPr id="2" name="角丸四角形 1"/>
          <p:cNvSpPr/>
          <p:nvPr/>
        </p:nvSpPr>
        <p:spPr>
          <a:xfrm>
            <a:off x="5292080" y="1675408"/>
            <a:ext cx="3312368" cy="360040"/>
          </a:xfrm>
          <a:prstGeom prst="roundRect">
            <a:avLst>
              <a:gd name="adj" fmla="val 50000"/>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dirty="0" smtClean="0"/>
              <a:t>社会環境の質の向上</a:t>
            </a:r>
            <a:endParaRPr kumimoji="1" lang="ja-JP" altLang="en-US" sz="1600" dirty="0"/>
          </a:p>
        </p:txBody>
      </p:sp>
      <p:sp>
        <p:nvSpPr>
          <p:cNvPr id="3" name="角丸四角形 2"/>
          <p:cNvSpPr/>
          <p:nvPr/>
        </p:nvSpPr>
        <p:spPr>
          <a:xfrm>
            <a:off x="1691680" y="1675408"/>
            <a:ext cx="3600400" cy="360040"/>
          </a:xfrm>
          <a:prstGeom prst="roundRect">
            <a:avLst>
              <a:gd name="adj" fmla="val 50000"/>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600" dirty="0" smtClean="0"/>
              <a:t>生活の質の向上</a:t>
            </a:r>
            <a:endParaRPr kumimoji="1" lang="ja-JP" altLang="en-US" sz="1600" dirty="0"/>
          </a:p>
        </p:txBody>
      </p:sp>
      <p:sp>
        <p:nvSpPr>
          <p:cNvPr id="4" name="角丸四角形 3"/>
          <p:cNvSpPr/>
          <p:nvPr/>
        </p:nvSpPr>
        <p:spPr>
          <a:xfrm>
            <a:off x="2771800" y="1099344"/>
            <a:ext cx="4824536" cy="360040"/>
          </a:xfrm>
          <a:prstGeom prst="roundRect">
            <a:avLst>
              <a:gd name="adj" fmla="val 50000"/>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600" dirty="0" smtClean="0"/>
              <a:t>健康寿命</a:t>
            </a:r>
            <a:r>
              <a:rPr lang="ja-JP" altLang="en-US" sz="1600" dirty="0" smtClean="0"/>
              <a:t>の延伸・健康格差の縮小</a:t>
            </a:r>
            <a:endParaRPr lang="en-US" altLang="ja-JP" sz="1600" dirty="0" smtClean="0"/>
          </a:p>
        </p:txBody>
      </p:sp>
      <p:sp>
        <p:nvSpPr>
          <p:cNvPr id="5" name="二等辺三角形 4"/>
          <p:cNvSpPr/>
          <p:nvPr/>
        </p:nvSpPr>
        <p:spPr>
          <a:xfrm>
            <a:off x="1835696" y="1459384"/>
            <a:ext cx="6696744" cy="216024"/>
          </a:xfrm>
          <a:prstGeom prst="triangle">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6372200" y="4221088"/>
            <a:ext cx="2520280" cy="144016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600" dirty="0" smtClean="0"/>
              <a:t>学校、地域、民間団体等社会全体の取組による</a:t>
            </a:r>
            <a:endParaRPr lang="en-US" altLang="ja-JP" sz="1600" dirty="0" smtClean="0"/>
          </a:p>
          <a:p>
            <a:pPr algn="ctr"/>
            <a:r>
              <a:rPr lang="ja-JP" altLang="en-US" sz="1600" dirty="0" smtClean="0"/>
              <a:t>社会環境の改善</a:t>
            </a:r>
            <a:endParaRPr lang="en-US" altLang="ja-JP" sz="1600" dirty="0" smtClean="0"/>
          </a:p>
        </p:txBody>
      </p:sp>
      <p:sp>
        <p:nvSpPr>
          <p:cNvPr id="18" name="角丸四角形 17"/>
          <p:cNvSpPr/>
          <p:nvPr/>
        </p:nvSpPr>
        <p:spPr>
          <a:xfrm>
            <a:off x="1691680" y="2276872"/>
            <a:ext cx="1872208" cy="432048"/>
          </a:xfrm>
          <a:prstGeom prst="roundRect">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r>
              <a:rPr lang="ja-JP" altLang="en-US" sz="1600" dirty="0" smtClean="0"/>
              <a:t>生活習慣病の予防</a:t>
            </a:r>
            <a:endParaRPr kumimoji="1" lang="ja-JP" altLang="en-US" sz="1600" dirty="0"/>
          </a:p>
        </p:txBody>
      </p:sp>
      <p:sp>
        <p:nvSpPr>
          <p:cNvPr id="19" name="角丸四角形 18"/>
          <p:cNvSpPr/>
          <p:nvPr/>
        </p:nvSpPr>
        <p:spPr>
          <a:xfrm>
            <a:off x="1619672" y="2852936"/>
            <a:ext cx="3744416" cy="360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dirty="0" smtClean="0"/>
              <a:t>身体機能、社会生活機能の向上</a:t>
            </a:r>
            <a:endParaRPr kumimoji="1" lang="ja-JP" altLang="en-US" sz="1600" dirty="0"/>
          </a:p>
        </p:txBody>
      </p:sp>
      <p:sp>
        <p:nvSpPr>
          <p:cNvPr id="21" name="角丸四角形 20"/>
          <p:cNvSpPr/>
          <p:nvPr/>
        </p:nvSpPr>
        <p:spPr>
          <a:xfrm>
            <a:off x="3563888" y="2276872"/>
            <a:ext cx="1872208" cy="432048"/>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600" dirty="0" smtClean="0"/>
              <a:t>要介護状態の予防</a:t>
            </a:r>
            <a:endParaRPr kumimoji="1" lang="ja-JP" altLang="en-US" sz="1600" dirty="0"/>
          </a:p>
        </p:txBody>
      </p:sp>
      <p:sp>
        <p:nvSpPr>
          <p:cNvPr id="27" name="左右矢印 26"/>
          <p:cNvSpPr/>
          <p:nvPr/>
        </p:nvSpPr>
        <p:spPr>
          <a:xfrm>
            <a:off x="5868144" y="4653136"/>
            <a:ext cx="648072" cy="504056"/>
          </a:xfrm>
          <a:prstGeom prst="leftRightArrow">
            <a:avLst/>
          </a:prstGeom>
          <a:solidFill>
            <a:schemeClr val="bg1"/>
          </a:solidFill>
          <a:ln w="9525">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30" name="二等辺三角形 29"/>
          <p:cNvSpPr/>
          <p:nvPr/>
        </p:nvSpPr>
        <p:spPr>
          <a:xfrm>
            <a:off x="1763688" y="2035448"/>
            <a:ext cx="6840760" cy="216024"/>
          </a:xfrm>
          <a:prstGeom prst="triangle">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上矢印 30"/>
          <p:cNvSpPr/>
          <p:nvPr/>
        </p:nvSpPr>
        <p:spPr>
          <a:xfrm>
            <a:off x="3275856" y="2564904"/>
            <a:ext cx="576064" cy="288032"/>
          </a:xfrm>
          <a:prstGeom prst="up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33" name="テキスト ボックス 32"/>
          <p:cNvSpPr txBox="1"/>
          <p:nvPr/>
        </p:nvSpPr>
        <p:spPr>
          <a:xfrm>
            <a:off x="2123728" y="6402814"/>
            <a:ext cx="3888432" cy="338554"/>
          </a:xfrm>
          <a:prstGeom prst="rect">
            <a:avLst/>
          </a:prstGeom>
          <a:noFill/>
        </p:spPr>
        <p:txBody>
          <a:bodyPr wrap="square" rtlCol="0">
            <a:spAutoFit/>
          </a:bodyPr>
          <a:lstStyle/>
          <a:p>
            <a:r>
              <a:rPr kumimoji="1" lang="en-US" altLang="ja-JP" sz="1600" dirty="0" smtClean="0"/>
              <a:t>〈</a:t>
            </a:r>
            <a:r>
              <a:rPr kumimoji="1" lang="ja-JP" altLang="en-US" sz="1600" dirty="0" smtClean="0"/>
              <a:t>健やかな発育、生活習慣の形成</a:t>
            </a:r>
            <a:r>
              <a:rPr kumimoji="1" lang="en-US" altLang="ja-JP" sz="1600" dirty="0" smtClean="0"/>
              <a:t>〉</a:t>
            </a:r>
            <a:endParaRPr kumimoji="1" lang="ja-JP" altLang="en-US" sz="1600" dirty="0"/>
          </a:p>
        </p:txBody>
      </p:sp>
      <p:sp>
        <p:nvSpPr>
          <p:cNvPr id="34" name="テキスト ボックス 33"/>
          <p:cNvSpPr txBox="1"/>
          <p:nvPr/>
        </p:nvSpPr>
        <p:spPr>
          <a:xfrm>
            <a:off x="6300192" y="6402814"/>
            <a:ext cx="2448272" cy="338554"/>
          </a:xfrm>
          <a:prstGeom prst="rect">
            <a:avLst/>
          </a:prstGeom>
          <a:noFill/>
        </p:spPr>
        <p:txBody>
          <a:bodyPr wrap="square" rtlCol="0">
            <a:spAutoFit/>
          </a:bodyPr>
          <a:lstStyle/>
          <a:p>
            <a:r>
              <a:rPr kumimoji="1" lang="en-US" altLang="ja-JP" sz="1600" dirty="0" smtClean="0"/>
              <a:t>〈</a:t>
            </a:r>
            <a:r>
              <a:rPr kumimoji="1" lang="ja-JP" altLang="en-US" sz="1600" dirty="0" smtClean="0"/>
              <a:t>良好な社会環境の実現</a:t>
            </a:r>
            <a:r>
              <a:rPr kumimoji="1" lang="en-US" altLang="ja-JP" sz="1600" dirty="0" smtClean="0"/>
              <a:t>〉</a:t>
            </a:r>
            <a:endParaRPr kumimoji="1" lang="ja-JP" altLang="en-US" sz="1600" dirty="0"/>
          </a:p>
        </p:txBody>
      </p:sp>
      <p:sp>
        <p:nvSpPr>
          <p:cNvPr id="36" name="二等辺三角形 35"/>
          <p:cNvSpPr/>
          <p:nvPr/>
        </p:nvSpPr>
        <p:spPr>
          <a:xfrm>
            <a:off x="1619672" y="3212976"/>
            <a:ext cx="7344816" cy="216024"/>
          </a:xfrm>
          <a:prstGeom prst="triangl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38" name="円/楕円 37"/>
          <p:cNvSpPr/>
          <p:nvPr/>
        </p:nvSpPr>
        <p:spPr>
          <a:xfrm>
            <a:off x="251520" y="4725144"/>
            <a:ext cx="936104" cy="792088"/>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39" name="テキスト ボックス 38"/>
          <p:cNvSpPr txBox="1"/>
          <p:nvPr/>
        </p:nvSpPr>
        <p:spPr>
          <a:xfrm>
            <a:off x="395536" y="4869160"/>
            <a:ext cx="720080" cy="584775"/>
          </a:xfrm>
          <a:prstGeom prst="rect">
            <a:avLst/>
          </a:prstGeom>
          <a:noFill/>
        </p:spPr>
        <p:txBody>
          <a:bodyPr wrap="square" rtlCol="0">
            <a:spAutoFit/>
          </a:bodyPr>
          <a:lstStyle/>
          <a:p>
            <a:r>
              <a:rPr kumimoji="1" lang="ja-JP" altLang="en-US" sz="1600" dirty="0" smtClean="0"/>
              <a:t>妊娠</a:t>
            </a:r>
            <a:r>
              <a:rPr lang="ja-JP" altLang="en-US" sz="1600" dirty="0" smtClean="0"/>
              <a:t>・出産</a:t>
            </a:r>
            <a:endParaRPr kumimoji="1" lang="en-US" altLang="ja-JP" sz="1600" dirty="0" smtClean="0"/>
          </a:p>
        </p:txBody>
      </p:sp>
      <p:sp>
        <p:nvSpPr>
          <p:cNvPr id="42" name="円/楕円 41"/>
          <p:cNvSpPr/>
          <p:nvPr/>
        </p:nvSpPr>
        <p:spPr>
          <a:xfrm>
            <a:off x="251520" y="3645024"/>
            <a:ext cx="936104" cy="792088"/>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43" name="テキスト ボックス 42"/>
          <p:cNvSpPr txBox="1"/>
          <p:nvPr/>
        </p:nvSpPr>
        <p:spPr>
          <a:xfrm>
            <a:off x="323528" y="3861048"/>
            <a:ext cx="864096" cy="369332"/>
          </a:xfrm>
          <a:prstGeom prst="rect">
            <a:avLst/>
          </a:prstGeom>
          <a:noFill/>
        </p:spPr>
        <p:txBody>
          <a:bodyPr wrap="square" rtlCol="0">
            <a:spAutoFit/>
          </a:bodyPr>
          <a:lstStyle/>
          <a:p>
            <a:r>
              <a:rPr kumimoji="1" lang="ja-JP" altLang="en-US" dirty="0" smtClean="0"/>
              <a:t>子ども</a:t>
            </a:r>
            <a:endParaRPr kumimoji="1" lang="ja-JP" altLang="en-US" dirty="0"/>
          </a:p>
        </p:txBody>
      </p:sp>
      <p:sp>
        <p:nvSpPr>
          <p:cNvPr id="45" name="テキスト ボックス 44"/>
          <p:cNvSpPr txBox="1"/>
          <p:nvPr/>
        </p:nvSpPr>
        <p:spPr>
          <a:xfrm>
            <a:off x="395536" y="2636912"/>
            <a:ext cx="648072" cy="338554"/>
          </a:xfrm>
          <a:prstGeom prst="rect">
            <a:avLst/>
          </a:prstGeom>
          <a:noFill/>
        </p:spPr>
        <p:txBody>
          <a:bodyPr wrap="square" rtlCol="0">
            <a:spAutoFit/>
          </a:bodyPr>
          <a:lstStyle/>
          <a:p>
            <a:r>
              <a:rPr kumimoji="1" lang="ja-JP" altLang="en-US" sz="1600" dirty="0" smtClean="0"/>
              <a:t>成人</a:t>
            </a:r>
            <a:endParaRPr kumimoji="1" lang="ja-JP" altLang="en-US" sz="1600" dirty="0"/>
          </a:p>
        </p:txBody>
      </p:sp>
      <p:sp>
        <p:nvSpPr>
          <p:cNvPr id="50" name="ストライプ矢印 49"/>
          <p:cNvSpPr/>
          <p:nvPr/>
        </p:nvSpPr>
        <p:spPr>
          <a:xfrm rot="16200000">
            <a:off x="395536" y="3068960"/>
            <a:ext cx="648072" cy="504056"/>
          </a:xfrm>
          <a:prstGeom prst="stripedRightArrow">
            <a:avLst/>
          </a:prstGeom>
          <a:solidFill>
            <a:schemeClr val="bg1"/>
          </a:solidFill>
          <a:ln>
            <a:solidFill>
              <a:srgbClr val="C0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51" name="上矢印 50"/>
          <p:cNvSpPr/>
          <p:nvPr/>
        </p:nvSpPr>
        <p:spPr>
          <a:xfrm>
            <a:off x="539552" y="4293096"/>
            <a:ext cx="432048" cy="504056"/>
          </a:xfrm>
          <a:prstGeom prst="upArrow">
            <a:avLst/>
          </a:prstGeom>
          <a:solidFill>
            <a:srgbClr val="FF66CC"/>
          </a:solidFill>
          <a:ln>
            <a:solidFill>
              <a:schemeClr val="accent2"/>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53" name="正方形/長方形 52"/>
          <p:cNvSpPr/>
          <p:nvPr/>
        </p:nvSpPr>
        <p:spPr>
          <a:xfrm>
            <a:off x="179512" y="2708920"/>
            <a:ext cx="216024" cy="144016"/>
          </a:xfrm>
          <a:prstGeom prst="rect">
            <a:avLst/>
          </a:prstGeom>
          <a:solidFill>
            <a:srgbClr val="FF66CC"/>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54" name="フローチャート: 処理 53"/>
          <p:cNvSpPr/>
          <p:nvPr/>
        </p:nvSpPr>
        <p:spPr>
          <a:xfrm flipH="1">
            <a:off x="107504" y="2708920"/>
            <a:ext cx="144016" cy="3672408"/>
          </a:xfrm>
          <a:prstGeom prst="flowChartProcess">
            <a:avLst/>
          </a:prstGeom>
          <a:solidFill>
            <a:srgbClr val="FF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p:cNvSpPr txBox="1"/>
          <p:nvPr/>
        </p:nvSpPr>
        <p:spPr>
          <a:xfrm>
            <a:off x="1187624" y="2060848"/>
            <a:ext cx="461665" cy="4032448"/>
          </a:xfrm>
          <a:prstGeom prst="rect">
            <a:avLst/>
          </a:prstGeom>
          <a:noFill/>
        </p:spPr>
        <p:txBody>
          <a:bodyPr vert="eaVert" wrap="square" rtlCol="0">
            <a:spAutoFit/>
          </a:bodyPr>
          <a:lstStyle/>
          <a:p>
            <a:pPr algn="dist"/>
            <a:r>
              <a:rPr kumimoji="1" lang="ja-JP" altLang="en-US" dirty="0" smtClean="0"/>
              <a:t>生涯を通じた健康づくりの推進</a:t>
            </a:r>
            <a:endParaRPr kumimoji="1" lang="ja-JP" altLang="en-US" dirty="0"/>
          </a:p>
        </p:txBody>
      </p:sp>
      <p:sp>
        <p:nvSpPr>
          <p:cNvPr id="55" name="円/楕円 54"/>
          <p:cNvSpPr/>
          <p:nvPr/>
        </p:nvSpPr>
        <p:spPr>
          <a:xfrm>
            <a:off x="251520" y="5445224"/>
            <a:ext cx="936104" cy="648072"/>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56" name="テキスト ボックス 55"/>
          <p:cNvSpPr txBox="1"/>
          <p:nvPr/>
        </p:nvSpPr>
        <p:spPr>
          <a:xfrm>
            <a:off x="323528" y="5589240"/>
            <a:ext cx="864096" cy="338554"/>
          </a:xfrm>
          <a:prstGeom prst="rect">
            <a:avLst/>
          </a:prstGeom>
          <a:noFill/>
        </p:spPr>
        <p:txBody>
          <a:bodyPr wrap="square" rtlCol="0">
            <a:spAutoFit/>
          </a:bodyPr>
          <a:lstStyle/>
          <a:p>
            <a:r>
              <a:rPr kumimoji="1" lang="ja-JP" altLang="en-US" sz="1600" dirty="0" smtClean="0"/>
              <a:t>妊娠前</a:t>
            </a:r>
            <a:endParaRPr kumimoji="1" lang="en-US" altLang="ja-JP" sz="1600" dirty="0" smtClean="0"/>
          </a:p>
        </p:txBody>
      </p:sp>
      <p:sp>
        <p:nvSpPr>
          <p:cNvPr id="58" name="角丸四角形 57"/>
          <p:cNvSpPr/>
          <p:nvPr/>
        </p:nvSpPr>
        <p:spPr>
          <a:xfrm>
            <a:off x="2483768" y="3501008"/>
            <a:ext cx="2448272" cy="360040"/>
          </a:xfrm>
          <a:prstGeom prst="roundRect">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dist"/>
            <a:r>
              <a:rPr kumimoji="1" lang="ja-JP" altLang="en-US" sz="1600" dirty="0" smtClean="0"/>
              <a:t>次世代の健康</a:t>
            </a:r>
            <a:endParaRPr kumimoji="1" lang="ja-JP" altLang="en-US" sz="1600" dirty="0"/>
          </a:p>
        </p:txBody>
      </p:sp>
      <p:sp>
        <p:nvSpPr>
          <p:cNvPr id="49" name="曲折矢印 48"/>
          <p:cNvSpPr/>
          <p:nvPr/>
        </p:nvSpPr>
        <p:spPr>
          <a:xfrm rot="16200000" flipV="1">
            <a:off x="287524" y="5769260"/>
            <a:ext cx="504056" cy="720080"/>
          </a:xfrm>
          <a:prstGeom prst="bentArrow">
            <a:avLst>
              <a:gd name="adj1" fmla="val 25000"/>
              <a:gd name="adj2" fmla="val 32665"/>
              <a:gd name="adj3" fmla="val 25000"/>
              <a:gd name="adj4" fmla="val 43750"/>
            </a:avLst>
          </a:prstGeom>
          <a:solidFill>
            <a:srgbClr val="FF66CC"/>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37" name="正方形/長方形 36"/>
          <p:cNvSpPr/>
          <p:nvPr/>
        </p:nvSpPr>
        <p:spPr>
          <a:xfrm>
            <a:off x="1691680" y="457508"/>
            <a:ext cx="5535490" cy="523220"/>
          </a:xfrm>
          <a:prstGeom prst="rect">
            <a:avLst/>
          </a:prstGeom>
        </p:spPr>
        <p:txBody>
          <a:bodyPr wrap="none">
            <a:spAutoFit/>
          </a:bodyPr>
          <a:lstStyle/>
          <a:p>
            <a:r>
              <a:rPr lang="ja-JP" altLang="en-US" sz="2800" u="sng" dirty="0"/>
              <a:t>次世代の健康の目標設定の考え方</a:t>
            </a:r>
          </a:p>
        </p:txBody>
      </p:sp>
      <p:sp>
        <p:nvSpPr>
          <p:cNvPr id="40" name="ホームベース 39"/>
          <p:cNvSpPr/>
          <p:nvPr/>
        </p:nvSpPr>
        <p:spPr>
          <a:xfrm>
            <a:off x="179512" y="44624"/>
            <a:ext cx="2088232" cy="432048"/>
          </a:xfrm>
          <a:prstGeom prst="homePlat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ja-JP" altLang="en-US" sz="2000" b="1" dirty="0"/>
              <a:t>次世代</a:t>
            </a:r>
            <a:r>
              <a:rPr lang="ja-JP" altLang="en-US" sz="2000" b="1" dirty="0" smtClean="0"/>
              <a:t>の</a:t>
            </a:r>
            <a:r>
              <a:rPr lang="ja-JP" altLang="en-US" sz="2000" b="1" dirty="0"/>
              <a:t>健康</a:t>
            </a:r>
            <a:endParaRPr kumimoji="1" lang="ja-JP" altLang="en-US" sz="2000" b="1"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42143" y="764709"/>
            <a:ext cx="8716108" cy="573611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メイリオ" pitchFamily="50" charset="-128"/>
              <a:ea typeface="メイリオ" pitchFamily="50" charset="-128"/>
            </a:endParaRPr>
          </a:p>
        </p:txBody>
      </p:sp>
      <p:graphicFrame>
        <p:nvGraphicFramePr>
          <p:cNvPr id="1026" name="グラフ 5"/>
          <p:cNvGraphicFramePr>
            <a:graphicFrameLocks/>
          </p:cNvGraphicFramePr>
          <p:nvPr/>
        </p:nvGraphicFramePr>
        <p:xfrm>
          <a:off x="252046" y="1556570"/>
          <a:ext cx="8417169" cy="3271837"/>
        </p:xfrm>
        <a:graphic>
          <a:graphicData uri="http://schemas.openxmlformats.org/presentationml/2006/ole">
            <mc:AlternateContent xmlns:mc="http://schemas.openxmlformats.org/markup-compatibility/2006">
              <mc:Choice xmlns:v="urn:schemas-microsoft-com:vml" Requires="v">
                <p:oleObj spid="_x0000_s74800" name="Worksheet" r:id="rId4" imgW="8401151" imgH="2571885" progId="Excel.Sheet.8">
                  <p:embed/>
                </p:oleObj>
              </mc:Choice>
              <mc:Fallback>
                <p:oleObj name="Worksheet" r:id="rId4" imgW="8401151" imgH="2571885" progId="Excel.Sheet.8">
                  <p:embed/>
                  <p:pic>
                    <p:nvPicPr>
                      <p:cNvPr id="0" name="グラフ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046" y="1556570"/>
                        <a:ext cx="8417169" cy="3271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テキスト ボックス 1"/>
          <p:cNvSpPr txBox="1">
            <a:spLocks noChangeArrowheads="1"/>
          </p:cNvSpPr>
          <p:nvPr/>
        </p:nvSpPr>
        <p:spPr bwMode="auto">
          <a:xfrm>
            <a:off x="8603432" y="1889448"/>
            <a:ext cx="540568" cy="3339752"/>
          </a:xfrm>
          <a:prstGeom prst="rect">
            <a:avLst/>
          </a:prstGeom>
          <a:noFill/>
          <a:ln w="9525">
            <a:noFill/>
            <a:miter lim="800000"/>
            <a:headEnd/>
            <a:tailEnd/>
          </a:ln>
        </p:spPr>
        <p:txBody>
          <a:bodyPr vert="eaVert"/>
          <a:lstStyle/>
          <a:p>
            <a:r>
              <a:rPr lang="ja-JP" altLang="en-US" dirty="0" smtClean="0">
                <a:latin typeface="+mn-ea"/>
              </a:rPr>
              <a:t>２５００グラム</a:t>
            </a:r>
            <a:r>
              <a:rPr lang="ja-JP" altLang="en-US" dirty="0">
                <a:latin typeface="+mn-ea"/>
              </a:rPr>
              <a:t>未満の出生</a:t>
            </a:r>
            <a:r>
              <a:rPr lang="ja-JP" altLang="en-US" dirty="0" smtClean="0">
                <a:latin typeface="+mn-ea"/>
              </a:rPr>
              <a:t>割合</a:t>
            </a:r>
            <a:endParaRPr lang="ja-JP" altLang="en-US" dirty="0">
              <a:latin typeface="+mn-ea"/>
            </a:endParaRPr>
          </a:p>
        </p:txBody>
      </p:sp>
      <p:sp>
        <p:nvSpPr>
          <p:cNvPr id="1029" name="テキスト ボックス 10"/>
          <p:cNvSpPr txBox="1">
            <a:spLocks noChangeArrowheads="1"/>
          </p:cNvSpPr>
          <p:nvPr/>
        </p:nvSpPr>
        <p:spPr bwMode="auto">
          <a:xfrm>
            <a:off x="5436096" y="5589240"/>
            <a:ext cx="3293908" cy="338554"/>
          </a:xfrm>
          <a:prstGeom prst="rect">
            <a:avLst/>
          </a:prstGeom>
          <a:noFill/>
          <a:ln w="9525">
            <a:noFill/>
            <a:miter lim="800000"/>
            <a:headEnd/>
            <a:tailEnd/>
          </a:ln>
        </p:spPr>
        <p:txBody>
          <a:bodyPr wrap="square">
            <a:spAutoFit/>
          </a:bodyPr>
          <a:lstStyle/>
          <a:p>
            <a:r>
              <a:rPr lang="ja-JP" altLang="en-US" sz="1600" dirty="0" smtClean="0">
                <a:latin typeface="+mn-ea"/>
              </a:rPr>
              <a:t>資料：厚生労働省　「人口</a:t>
            </a:r>
            <a:r>
              <a:rPr lang="ja-JP" altLang="en-US" sz="1600" dirty="0">
                <a:latin typeface="+mn-ea"/>
              </a:rPr>
              <a:t>動態</a:t>
            </a:r>
            <a:r>
              <a:rPr lang="ja-JP" altLang="en-US" sz="1600" dirty="0" smtClean="0">
                <a:latin typeface="+mn-ea"/>
              </a:rPr>
              <a:t>統計」</a:t>
            </a:r>
            <a:endParaRPr lang="ja-JP" altLang="en-US" sz="1600" dirty="0">
              <a:latin typeface="+mn-ea"/>
            </a:endParaRPr>
          </a:p>
        </p:txBody>
      </p:sp>
      <p:sp>
        <p:nvSpPr>
          <p:cNvPr id="1030" name="テキスト ボックス 11"/>
          <p:cNvSpPr txBox="1">
            <a:spLocks noChangeArrowheads="1"/>
          </p:cNvSpPr>
          <p:nvPr/>
        </p:nvSpPr>
        <p:spPr bwMode="auto">
          <a:xfrm>
            <a:off x="-35351" y="2060848"/>
            <a:ext cx="430887" cy="1800200"/>
          </a:xfrm>
          <a:prstGeom prst="rect">
            <a:avLst/>
          </a:prstGeom>
          <a:noFill/>
          <a:ln w="9525">
            <a:noFill/>
            <a:miter lim="800000"/>
            <a:headEnd/>
            <a:tailEnd/>
          </a:ln>
        </p:spPr>
        <p:txBody>
          <a:bodyPr vert="eaVert" wrap="square">
            <a:spAutoFit/>
          </a:bodyPr>
          <a:lstStyle/>
          <a:p>
            <a:pPr algn="dist"/>
            <a:r>
              <a:rPr lang="ja-JP" altLang="en-US" sz="1600" dirty="0">
                <a:latin typeface="+mn-ea"/>
              </a:rPr>
              <a:t>出生数</a:t>
            </a:r>
          </a:p>
        </p:txBody>
      </p:sp>
      <p:sp>
        <p:nvSpPr>
          <p:cNvPr id="12" name="タイトル 1"/>
          <p:cNvSpPr txBox="1">
            <a:spLocks/>
          </p:cNvSpPr>
          <p:nvPr/>
        </p:nvSpPr>
        <p:spPr>
          <a:xfrm>
            <a:off x="0" y="130622"/>
            <a:ext cx="9144000" cy="70609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2800" b="0" i="0" u="sng" strike="noStrike" kern="1200" cap="none" spc="0" normalizeH="0" baseline="0" noProof="0" dirty="0" smtClean="0">
                <a:ln>
                  <a:noFill/>
                </a:ln>
                <a:solidFill>
                  <a:schemeClr val="tx1"/>
                </a:solidFill>
                <a:effectLst/>
                <a:uLnTx/>
                <a:uFillTx/>
                <a:latin typeface="+mj-lt"/>
                <a:ea typeface="+mj-ea"/>
                <a:cs typeface="+mj-cs"/>
              </a:rPr>
              <a:t>出生数及び出生児体重</a:t>
            </a:r>
            <a:r>
              <a:rPr kumimoji="1" lang="en-US" altLang="ja-JP" sz="2800" b="0" i="0" u="sng" strike="noStrike" kern="1200" cap="none" spc="0" normalizeH="0" baseline="0" noProof="0" dirty="0" smtClean="0">
                <a:ln>
                  <a:noFill/>
                </a:ln>
                <a:solidFill>
                  <a:schemeClr val="tx1"/>
                </a:solidFill>
                <a:effectLst/>
                <a:uLnTx/>
                <a:uFillTx/>
                <a:latin typeface="+mj-lt"/>
                <a:ea typeface="+mj-ea"/>
                <a:cs typeface="+mj-cs"/>
              </a:rPr>
              <a:t>2,500g</a:t>
            </a:r>
            <a:r>
              <a:rPr kumimoji="1" lang="ja-JP" altLang="en-US" sz="2800" b="0" i="0" u="sng" strike="noStrike" kern="1200" cap="none" spc="0" normalizeH="0" baseline="0" noProof="0" dirty="0" smtClean="0">
                <a:ln>
                  <a:noFill/>
                </a:ln>
                <a:solidFill>
                  <a:schemeClr val="tx1"/>
                </a:solidFill>
                <a:effectLst/>
                <a:uLnTx/>
                <a:uFillTx/>
                <a:latin typeface="+mj-lt"/>
                <a:ea typeface="+mj-ea"/>
                <a:cs typeface="+mj-cs"/>
              </a:rPr>
              <a:t>未満の出生割合の年次推移</a:t>
            </a:r>
            <a:endParaRPr kumimoji="1" lang="ja-JP" altLang="en-US" sz="2800" b="0" i="0" u="sng" strike="noStrike" kern="1200" cap="none" spc="0" normalizeH="0" baseline="0" noProof="0" dirty="0">
              <a:ln>
                <a:noFill/>
              </a:ln>
              <a:solidFill>
                <a:schemeClr val="tx1"/>
              </a:solidFill>
              <a:effectLst/>
              <a:uLnTx/>
              <a:uFillTx/>
              <a:latin typeface="+mj-lt"/>
              <a:ea typeface="+mj-ea"/>
              <a:cs typeface="+mj-cs"/>
            </a:endParaRPr>
          </a:p>
        </p:txBody>
      </p:sp>
      <p:sp>
        <p:nvSpPr>
          <p:cNvPr id="8" name="テキスト ボックス 11"/>
          <p:cNvSpPr txBox="1">
            <a:spLocks noChangeArrowheads="1"/>
          </p:cNvSpPr>
          <p:nvPr/>
        </p:nvSpPr>
        <p:spPr bwMode="auto">
          <a:xfrm>
            <a:off x="683568" y="1772816"/>
            <a:ext cx="720080" cy="276999"/>
          </a:xfrm>
          <a:prstGeom prst="rect">
            <a:avLst/>
          </a:prstGeom>
          <a:noFill/>
          <a:ln w="9525">
            <a:noFill/>
            <a:miter lim="800000"/>
            <a:headEnd/>
            <a:tailEnd/>
          </a:ln>
        </p:spPr>
        <p:txBody>
          <a:bodyPr vert="horz" wrap="square">
            <a:spAutoFit/>
          </a:bodyPr>
          <a:lstStyle/>
          <a:p>
            <a:r>
              <a:rPr lang="en-US" altLang="ja-JP" sz="1200" dirty="0" smtClean="0">
                <a:latin typeface="+mn-ea"/>
              </a:rPr>
              <a:t>(</a:t>
            </a:r>
            <a:r>
              <a:rPr lang="ja-JP" altLang="en-US" sz="1200" dirty="0" smtClean="0">
                <a:latin typeface="+mn-ea"/>
              </a:rPr>
              <a:t>人</a:t>
            </a:r>
            <a:r>
              <a:rPr lang="en-US" altLang="ja-JP" sz="1200" dirty="0" smtClean="0">
                <a:latin typeface="+mn-ea"/>
              </a:rPr>
              <a:t>)</a:t>
            </a:r>
          </a:p>
        </p:txBody>
      </p:sp>
      <p:sp>
        <p:nvSpPr>
          <p:cNvPr id="9" name="テキスト ボックス 11"/>
          <p:cNvSpPr txBox="1">
            <a:spLocks noChangeArrowheads="1"/>
          </p:cNvSpPr>
          <p:nvPr/>
        </p:nvSpPr>
        <p:spPr bwMode="auto">
          <a:xfrm>
            <a:off x="8316416" y="1792561"/>
            <a:ext cx="720080" cy="276999"/>
          </a:xfrm>
          <a:prstGeom prst="rect">
            <a:avLst/>
          </a:prstGeom>
          <a:noFill/>
          <a:ln w="9525">
            <a:noFill/>
            <a:miter lim="800000"/>
            <a:headEnd/>
            <a:tailEnd/>
          </a:ln>
        </p:spPr>
        <p:txBody>
          <a:bodyPr vert="horz" wrap="square">
            <a:spAutoFit/>
          </a:bodyPr>
          <a:lstStyle/>
          <a:p>
            <a:r>
              <a:rPr lang="en-US" altLang="ja-JP" sz="1200" dirty="0" smtClean="0">
                <a:latin typeface="+mn-ea"/>
              </a:rPr>
              <a:t>(</a:t>
            </a:r>
            <a:r>
              <a:rPr lang="ja-JP" altLang="en-US" sz="1200" dirty="0">
                <a:latin typeface="+mn-ea"/>
              </a:rPr>
              <a:t>％</a:t>
            </a:r>
            <a:r>
              <a:rPr lang="en-US" altLang="ja-JP" sz="1200" dirty="0" smtClean="0">
                <a:latin typeface="+mn-ea"/>
              </a:rPr>
              <a:t>)</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151408"/>
            <a:ext cx="9144000" cy="70609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2800" u="sng" dirty="0" smtClean="0">
                <a:latin typeface="+mj-lt"/>
                <a:ea typeface="+mj-ea"/>
                <a:cs typeface="+mj-cs"/>
              </a:rPr>
              <a:t>中等度・高度肥満傾向児の出現率の推移</a:t>
            </a:r>
            <a:endParaRPr kumimoji="1" lang="ja-JP" altLang="en-US" sz="2800" b="0" i="0" u="sng" strike="noStrike" kern="1200" cap="none" spc="0" normalizeH="0" baseline="0" noProof="0" dirty="0">
              <a:ln>
                <a:noFill/>
              </a:ln>
              <a:solidFill>
                <a:schemeClr val="tx1"/>
              </a:solidFill>
              <a:effectLst/>
              <a:uLnTx/>
              <a:uFillTx/>
              <a:latin typeface="+mj-lt"/>
              <a:ea typeface="+mj-ea"/>
              <a:cs typeface="+mj-cs"/>
            </a:endParaRPr>
          </a:p>
        </p:txBody>
      </p:sp>
      <p:pic>
        <p:nvPicPr>
          <p:cNvPr id="5" name="図 4"/>
          <p:cNvPicPr/>
          <p:nvPr/>
        </p:nvPicPr>
        <p:blipFill>
          <a:blip r:embed="rId2" cstate="print"/>
          <a:srcRect/>
          <a:stretch>
            <a:fillRect/>
          </a:stretch>
        </p:blipFill>
        <p:spPr bwMode="auto">
          <a:xfrm>
            <a:off x="86799" y="1211513"/>
            <a:ext cx="5346369" cy="4152508"/>
          </a:xfrm>
          <a:prstGeom prst="rect">
            <a:avLst/>
          </a:prstGeom>
          <a:noFill/>
          <a:ln w="9525">
            <a:noFill/>
            <a:miter lim="800000"/>
            <a:headEnd/>
            <a:tailEnd/>
          </a:ln>
        </p:spPr>
      </p:pic>
      <p:sp>
        <p:nvSpPr>
          <p:cNvPr id="7" name="Rectangle 2"/>
          <p:cNvSpPr>
            <a:spLocks noChangeArrowheads="1"/>
          </p:cNvSpPr>
          <p:nvPr/>
        </p:nvSpPr>
        <p:spPr bwMode="auto">
          <a:xfrm>
            <a:off x="4283968" y="5452839"/>
            <a:ext cx="4282802" cy="3524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資料：文部科学省「学校保健統計調査」</a:t>
            </a:r>
            <a:endParaRPr kumimoji="1" lang="ja-JP" sz="14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 name="正方形/長方形 1"/>
          <p:cNvSpPr/>
          <p:nvPr/>
        </p:nvSpPr>
        <p:spPr>
          <a:xfrm>
            <a:off x="3851920" y="2780928"/>
            <a:ext cx="2304256"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1979712" y="4895969"/>
            <a:ext cx="2880320" cy="549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p:nvPr/>
        </p:nvPicPr>
        <p:blipFill>
          <a:blip r:embed="rId3" cstate="print"/>
          <a:srcRect/>
          <a:stretch>
            <a:fillRect/>
          </a:stretch>
        </p:blipFill>
        <p:spPr bwMode="auto">
          <a:xfrm>
            <a:off x="4179534" y="1364725"/>
            <a:ext cx="5144994" cy="4080499"/>
          </a:xfrm>
          <a:prstGeom prst="rect">
            <a:avLst/>
          </a:prstGeom>
          <a:noFill/>
          <a:ln w="9525">
            <a:noFill/>
            <a:miter lim="800000"/>
            <a:headEnd/>
            <a:tailEnd/>
          </a:ln>
        </p:spPr>
      </p:pic>
    </p:spTree>
    <p:extLst>
      <p:ext uri="{BB962C8B-B14F-4D97-AF65-F5344CB8AC3E}">
        <p14:creationId xmlns:p14="http://schemas.microsoft.com/office/powerpoint/2010/main" val="344964928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角丸四角形 76"/>
          <p:cNvSpPr/>
          <p:nvPr/>
        </p:nvSpPr>
        <p:spPr>
          <a:xfrm>
            <a:off x="5004048" y="3731759"/>
            <a:ext cx="3456384" cy="2721577"/>
          </a:xfrm>
          <a:prstGeom prst="roundRect">
            <a:avLst>
              <a:gd name="adj" fmla="val 7070"/>
            </a:avLst>
          </a:prstGeom>
        </p:spPr>
        <p:style>
          <a:lnRef idx="1">
            <a:schemeClr val="accent3"/>
          </a:lnRef>
          <a:fillRef idx="2">
            <a:schemeClr val="accent3"/>
          </a:fillRef>
          <a:effectRef idx="1">
            <a:schemeClr val="accent3"/>
          </a:effectRef>
          <a:fontRef idx="minor">
            <a:schemeClr val="dk1"/>
          </a:fontRef>
        </p:style>
        <p:txBody>
          <a:bodyPr rtlCol="0" anchor="ctr"/>
          <a:lstStyle/>
          <a:p>
            <a:endParaRPr lang="en-US" altLang="ja-JP" dirty="0" smtClean="0"/>
          </a:p>
          <a:p>
            <a:r>
              <a:rPr lang="ja-JP" altLang="ja-JP" dirty="0" smtClean="0"/>
              <a:t>社会参加の機会の増加と公平性の確保、健康のための支援（保健・医療・福祉等サービス）へのアクセスの改善と公平性の確保、地域の絆に依拠した健康づくりの場の構築</a:t>
            </a:r>
          </a:p>
          <a:p>
            <a:endParaRPr lang="ja-JP" altLang="en-US" dirty="0" smtClean="0"/>
          </a:p>
        </p:txBody>
      </p:sp>
      <p:sp>
        <p:nvSpPr>
          <p:cNvPr id="66" name="角丸四角形 65"/>
          <p:cNvSpPr/>
          <p:nvPr/>
        </p:nvSpPr>
        <p:spPr>
          <a:xfrm>
            <a:off x="1101908" y="2657075"/>
            <a:ext cx="3758124" cy="64263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dirty="0" smtClean="0"/>
              <a:t>○</a:t>
            </a:r>
            <a:r>
              <a:rPr lang="ja-JP" altLang="ja-JP" dirty="0" smtClean="0"/>
              <a:t>高齢</a:t>
            </a:r>
            <a:r>
              <a:rPr lang="ja-JP" altLang="en-US" dirty="0" smtClean="0"/>
              <a:t>者</a:t>
            </a:r>
            <a:r>
              <a:rPr lang="ja-JP" altLang="ja-JP" dirty="0" smtClean="0"/>
              <a:t>の要介護状態の予防</a:t>
            </a:r>
            <a:endParaRPr lang="en-US" altLang="ja-JP" dirty="0" smtClean="0"/>
          </a:p>
          <a:p>
            <a:pPr algn="ctr"/>
            <a:r>
              <a:rPr lang="ja-JP" altLang="ja-JP" dirty="0" smtClean="0"/>
              <a:t>または先送り</a:t>
            </a:r>
            <a:endParaRPr kumimoji="1" lang="ja-JP" altLang="en-US" dirty="0"/>
          </a:p>
        </p:txBody>
      </p:sp>
      <p:sp>
        <p:nvSpPr>
          <p:cNvPr id="67" name="角丸四角形 66"/>
          <p:cNvSpPr/>
          <p:nvPr/>
        </p:nvSpPr>
        <p:spPr>
          <a:xfrm>
            <a:off x="971600" y="3573017"/>
            <a:ext cx="3816424" cy="151216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ja-JP" altLang="en-US" dirty="0" smtClean="0"/>
              <a:t>○</a:t>
            </a:r>
            <a:r>
              <a:rPr lang="ja-JP" altLang="ja-JP" dirty="0" smtClean="0"/>
              <a:t>身体、心理、社会的機能の維持・増進</a:t>
            </a:r>
          </a:p>
          <a:p>
            <a:r>
              <a:rPr lang="ja-JP" altLang="en-US" dirty="0" smtClean="0"/>
              <a:t>○</a:t>
            </a:r>
            <a:r>
              <a:rPr lang="ja-JP" altLang="ja-JP" dirty="0" smtClean="0"/>
              <a:t>認知症、</a:t>
            </a:r>
            <a:r>
              <a:rPr lang="ja-JP" altLang="en-US" dirty="0" smtClean="0"/>
              <a:t>ロコモティブシンドローム</a:t>
            </a:r>
            <a:r>
              <a:rPr lang="ja-JP" altLang="ja-JP" dirty="0" smtClean="0"/>
              <a:t>、うつ、閉じこもり、低栄養など老年症候群の予防</a:t>
            </a:r>
          </a:p>
        </p:txBody>
      </p:sp>
      <p:sp>
        <p:nvSpPr>
          <p:cNvPr id="41" name="角丸四角形 40"/>
          <p:cNvSpPr/>
          <p:nvPr/>
        </p:nvSpPr>
        <p:spPr>
          <a:xfrm>
            <a:off x="1043608" y="5445224"/>
            <a:ext cx="3730708" cy="99881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ja-JP" altLang="en-US" dirty="0" smtClean="0"/>
              <a:t>○</a:t>
            </a:r>
            <a:r>
              <a:rPr lang="ja-JP" altLang="ja-JP" dirty="0" smtClean="0"/>
              <a:t>良好な食・栄養</a:t>
            </a:r>
          </a:p>
          <a:p>
            <a:r>
              <a:rPr lang="ja-JP" altLang="en-US" dirty="0" smtClean="0"/>
              <a:t>○</a:t>
            </a:r>
            <a:r>
              <a:rPr lang="ja-JP" altLang="ja-JP" dirty="0" smtClean="0"/>
              <a:t>身体活動・体力の増進</a:t>
            </a:r>
          </a:p>
          <a:p>
            <a:r>
              <a:rPr lang="ja-JP" altLang="en-US" dirty="0" smtClean="0"/>
              <a:t>○</a:t>
            </a:r>
            <a:r>
              <a:rPr lang="ja-JP" altLang="ja-JP" dirty="0" smtClean="0"/>
              <a:t>社会参加・社会的紐帯を重視</a:t>
            </a:r>
          </a:p>
        </p:txBody>
      </p:sp>
      <p:sp>
        <p:nvSpPr>
          <p:cNvPr id="42" name="上矢印 41"/>
          <p:cNvSpPr/>
          <p:nvPr/>
        </p:nvSpPr>
        <p:spPr>
          <a:xfrm>
            <a:off x="2614076" y="5018611"/>
            <a:ext cx="589772" cy="426613"/>
          </a:xfrm>
          <a:prstGeom prst="upArrow">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p:cNvSpPr txBox="1"/>
          <p:nvPr/>
        </p:nvSpPr>
        <p:spPr>
          <a:xfrm>
            <a:off x="1749980" y="6516052"/>
            <a:ext cx="2448272" cy="369332"/>
          </a:xfrm>
          <a:prstGeom prst="rect">
            <a:avLst/>
          </a:prstGeom>
          <a:noFill/>
        </p:spPr>
        <p:txBody>
          <a:bodyPr wrap="square" rtlCol="0">
            <a:spAutoFit/>
          </a:bodyPr>
          <a:lstStyle/>
          <a:p>
            <a:r>
              <a:rPr lang="ja-JP" altLang="ja-JP" dirty="0" smtClean="0"/>
              <a:t>＜個人の行動変容＞　</a:t>
            </a:r>
            <a:endParaRPr kumimoji="1" lang="ja-JP" altLang="en-US" dirty="0"/>
          </a:p>
        </p:txBody>
      </p:sp>
      <p:sp>
        <p:nvSpPr>
          <p:cNvPr id="48" name="テキスト ボックス 47"/>
          <p:cNvSpPr txBox="1"/>
          <p:nvPr/>
        </p:nvSpPr>
        <p:spPr>
          <a:xfrm>
            <a:off x="5206364" y="6516052"/>
            <a:ext cx="3168352" cy="369332"/>
          </a:xfrm>
          <a:prstGeom prst="rect">
            <a:avLst/>
          </a:prstGeom>
          <a:noFill/>
        </p:spPr>
        <p:txBody>
          <a:bodyPr wrap="square" rtlCol="0">
            <a:spAutoFit/>
          </a:bodyPr>
          <a:lstStyle/>
          <a:p>
            <a:r>
              <a:rPr lang="ja-JP" altLang="ja-JP" dirty="0" smtClean="0"/>
              <a:t>＜</a:t>
            </a:r>
            <a:r>
              <a:rPr lang="ja-JP" altLang="en-US" dirty="0" smtClean="0"/>
              <a:t>良好な社会環境の実現</a:t>
            </a:r>
            <a:r>
              <a:rPr lang="ja-JP" altLang="ja-JP" dirty="0" smtClean="0"/>
              <a:t>＞　</a:t>
            </a:r>
            <a:endParaRPr kumimoji="1" lang="ja-JP" altLang="en-US" dirty="0"/>
          </a:p>
        </p:txBody>
      </p:sp>
      <p:sp>
        <p:nvSpPr>
          <p:cNvPr id="16" name="角丸四角形 15"/>
          <p:cNvSpPr/>
          <p:nvPr/>
        </p:nvSpPr>
        <p:spPr>
          <a:xfrm>
            <a:off x="4846324" y="1886936"/>
            <a:ext cx="3711920" cy="476672"/>
          </a:xfrm>
          <a:prstGeom prst="roundRect">
            <a:avLst>
              <a:gd name="adj" fmla="val 50000"/>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dirty="0" smtClean="0"/>
              <a:t>社会環境の質の向上</a:t>
            </a:r>
            <a:endParaRPr kumimoji="1" lang="ja-JP" altLang="en-US" dirty="0"/>
          </a:p>
        </p:txBody>
      </p:sp>
      <p:sp>
        <p:nvSpPr>
          <p:cNvPr id="17" name="角丸四角形 16"/>
          <p:cNvSpPr/>
          <p:nvPr/>
        </p:nvSpPr>
        <p:spPr>
          <a:xfrm>
            <a:off x="1069412" y="1886936"/>
            <a:ext cx="3776912" cy="476672"/>
          </a:xfrm>
          <a:prstGeom prst="roundRect">
            <a:avLst>
              <a:gd name="adj" fmla="val 50000"/>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smtClean="0"/>
              <a:t>生活の質の向上</a:t>
            </a:r>
            <a:endParaRPr kumimoji="1" lang="ja-JP" altLang="en-US" dirty="0"/>
          </a:p>
        </p:txBody>
      </p:sp>
      <p:sp>
        <p:nvSpPr>
          <p:cNvPr id="18" name="角丸四角形 17"/>
          <p:cNvSpPr/>
          <p:nvPr/>
        </p:nvSpPr>
        <p:spPr>
          <a:xfrm>
            <a:off x="2326044" y="995456"/>
            <a:ext cx="4824536" cy="504056"/>
          </a:xfrm>
          <a:prstGeom prst="roundRect">
            <a:avLst>
              <a:gd name="adj" fmla="val 50000"/>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smtClean="0"/>
              <a:t>健康寿命</a:t>
            </a:r>
            <a:r>
              <a:rPr lang="ja-JP" altLang="en-US" dirty="0" smtClean="0"/>
              <a:t>の延伸・健康格差の縮小</a:t>
            </a:r>
            <a:endParaRPr lang="en-US" altLang="ja-JP" dirty="0" smtClean="0"/>
          </a:p>
        </p:txBody>
      </p:sp>
      <p:sp>
        <p:nvSpPr>
          <p:cNvPr id="19" name="二等辺三角形 18"/>
          <p:cNvSpPr/>
          <p:nvPr/>
        </p:nvSpPr>
        <p:spPr>
          <a:xfrm>
            <a:off x="1403648" y="1580811"/>
            <a:ext cx="6827051" cy="273305"/>
          </a:xfrm>
          <a:prstGeom prst="triangle">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二等辺三角形 19"/>
          <p:cNvSpPr/>
          <p:nvPr/>
        </p:nvSpPr>
        <p:spPr>
          <a:xfrm>
            <a:off x="1101908" y="2403248"/>
            <a:ext cx="7286516" cy="248392"/>
          </a:xfrm>
          <a:prstGeom prst="triangle">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左右矢印 21"/>
          <p:cNvSpPr/>
          <p:nvPr/>
        </p:nvSpPr>
        <p:spPr>
          <a:xfrm>
            <a:off x="4427984" y="5013176"/>
            <a:ext cx="720080" cy="504056"/>
          </a:xfrm>
          <a:prstGeom prst="leftRightArrow">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 22"/>
          <p:cNvSpPr/>
          <p:nvPr/>
        </p:nvSpPr>
        <p:spPr>
          <a:xfrm>
            <a:off x="4860032" y="2651640"/>
            <a:ext cx="3542100" cy="64807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ja-JP" altLang="en-US" dirty="0" smtClean="0"/>
              <a:t>○</a:t>
            </a:r>
            <a:r>
              <a:rPr lang="ja-JP" altLang="ja-JP" dirty="0" smtClean="0"/>
              <a:t>高齢者の社会参加と社会貢献の増進</a:t>
            </a:r>
            <a:endParaRPr lang="ja-JP" altLang="en-US" dirty="0"/>
          </a:p>
        </p:txBody>
      </p:sp>
      <p:sp>
        <p:nvSpPr>
          <p:cNvPr id="27" name="二等辺三角形 26"/>
          <p:cNvSpPr/>
          <p:nvPr/>
        </p:nvSpPr>
        <p:spPr>
          <a:xfrm>
            <a:off x="1187624" y="3299711"/>
            <a:ext cx="7128792" cy="273305"/>
          </a:xfrm>
          <a:prstGeom prst="triangl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21" name="正方形/長方形 20"/>
          <p:cNvSpPr/>
          <p:nvPr/>
        </p:nvSpPr>
        <p:spPr>
          <a:xfrm>
            <a:off x="1988838" y="385500"/>
            <a:ext cx="5535490" cy="523220"/>
          </a:xfrm>
          <a:prstGeom prst="rect">
            <a:avLst/>
          </a:prstGeom>
        </p:spPr>
        <p:txBody>
          <a:bodyPr wrap="none">
            <a:spAutoFit/>
          </a:bodyPr>
          <a:lstStyle/>
          <a:p>
            <a:r>
              <a:rPr lang="ja-JP" altLang="en-US" sz="2800" u="sng" dirty="0"/>
              <a:t>高齢者の健康の目標設定の考え方</a:t>
            </a:r>
          </a:p>
        </p:txBody>
      </p:sp>
      <p:sp>
        <p:nvSpPr>
          <p:cNvPr id="24" name="ホームベース 23"/>
          <p:cNvSpPr/>
          <p:nvPr/>
        </p:nvSpPr>
        <p:spPr>
          <a:xfrm>
            <a:off x="179512" y="44624"/>
            <a:ext cx="2088232" cy="432048"/>
          </a:xfrm>
          <a:prstGeom prst="homePlat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ja-JP" altLang="en-US" sz="2000" b="1" dirty="0" smtClean="0"/>
              <a:t>高齢者の</a:t>
            </a:r>
            <a:r>
              <a:rPr lang="ja-JP" altLang="en-US" sz="2000" b="1" dirty="0"/>
              <a:t>健康</a:t>
            </a:r>
            <a:endParaRPr kumimoji="1" lang="ja-JP" altLang="en-US" sz="2000" b="1"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p:cNvGraphicFramePr/>
          <p:nvPr/>
        </p:nvGraphicFramePr>
        <p:xfrm>
          <a:off x="0" y="764704"/>
          <a:ext cx="8982075" cy="5877272"/>
        </p:xfrm>
        <a:graphic>
          <a:graphicData uri="http://schemas.openxmlformats.org/drawingml/2006/chart">
            <c:chart xmlns:c="http://schemas.openxmlformats.org/drawingml/2006/chart" xmlns:r="http://schemas.openxmlformats.org/officeDocument/2006/relationships" r:id="rId3"/>
          </a:graphicData>
        </a:graphic>
      </p:graphicFrame>
      <p:sp>
        <p:nvSpPr>
          <p:cNvPr id="5" name="タイトル 4"/>
          <p:cNvSpPr>
            <a:spLocks noGrp="1"/>
          </p:cNvSpPr>
          <p:nvPr>
            <p:ph type="title"/>
          </p:nvPr>
        </p:nvSpPr>
        <p:spPr>
          <a:xfrm>
            <a:off x="457200" y="116632"/>
            <a:ext cx="8229600" cy="850106"/>
          </a:xfrm>
        </p:spPr>
        <p:txBody>
          <a:bodyPr>
            <a:normAutofit/>
          </a:bodyPr>
          <a:lstStyle/>
          <a:p>
            <a:r>
              <a:rPr kumimoji="1" lang="ja-JP" altLang="en-US" sz="2800" u="sng" dirty="0" smtClean="0"/>
              <a:t>要介護及び要支援者数の推移</a:t>
            </a:r>
            <a:endParaRPr kumimoji="1" lang="ja-JP" altLang="en-US" sz="2800" u="sng" dirty="0"/>
          </a:p>
        </p:txBody>
      </p:sp>
      <p:sp>
        <p:nvSpPr>
          <p:cNvPr id="6" name="正方形/長方形 5"/>
          <p:cNvSpPr/>
          <p:nvPr/>
        </p:nvSpPr>
        <p:spPr>
          <a:xfrm>
            <a:off x="5538296" y="6525344"/>
            <a:ext cx="3570208" cy="338554"/>
          </a:xfrm>
          <a:prstGeom prst="rect">
            <a:avLst/>
          </a:prstGeom>
        </p:spPr>
        <p:txBody>
          <a:bodyPr wrap="none">
            <a:spAutoFit/>
          </a:bodyPr>
          <a:lstStyle/>
          <a:p>
            <a:r>
              <a:rPr lang="zh-TW" altLang="en-US" sz="1600" dirty="0">
                <a:latin typeface="ＭＳ Ｐゴシック" pitchFamily="50" charset="-128"/>
                <a:ea typeface="ＭＳ Ｐゴシック" pitchFamily="50" charset="-128"/>
              </a:rPr>
              <a:t>資料：厚生労働省「介護保険事業報告」</a:t>
            </a:r>
            <a:endParaRPr lang="ja-JP" altLang="en-US" sz="1600" dirty="0">
              <a:latin typeface="ＭＳ Ｐゴシック" pitchFamily="50" charset="-128"/>
              <a:ea typeface="ＭＳ Ｐゴシック" pitchFamily="50" charset="-128"/>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395536" y="130622"/>
            <a:ext cx="8507288" cy="850106"/>
          </a:xfrm>
        </p:spPr>
        <p:txBody>
          <a:bodyPr>
            <a:normAutofit/>
          </a:bodyPr>
          <a:lstStyle/>
          <a:p>
            <a:r>
              <a:rPr lang="ja-JP" altLang="ja-JP" sz="2800" u="sng" dirty="0" smtClean="0">
                <a:latin typeface="+mn-ea"/>
                <a:ea typeface="+mn-ea"/>
              </a:rPr>
              <a:t>認知症</a:t>
            </a:r>
            <a:r>
              <a:rPr lang="ja-JP" altLang="ja-JP" sz="2800" u="sng" dirty="0">
                <a:latin typeface="+mn-ea"/>
                <a:ea typeface="+mn-ea"/>
              </a:rPr>
              <a:t>高齢者数</a:t>
            </a:r>
            <a:r>
              <a:rPr lang="ja-JP" altLang="ja-JP" sz="2800" u="sng" dirty="0" smtClean="0">
                <a:latin typeface="+mn-ea"/>
                <a:ea typeface="+mn-ea"/>
              </a:rPr>
              <a:t>の</a:t>
            </a:r>
            <a:r>
              <a:rPr lang="ja-JP" altLang="en-US" sz="2800" u="sng" dirty="0" smtClean="0">
                <a:latin typeface="+mn-ea"/>
                <a:ea typeface="+mn-ea"/>
              </a:rPr>
              <a:t>将来推計</a:t>
            </a:r>
            <a:r>
              <a:rPr lang="en-US" altLang="ja-JP" sz="2000" dirty="0" smtClean="0">
                <a:latin typeface="+mn-ea"/>
                <a:ea typeface="+mn-ea"/>
              </a:rPr>
              <a:t/>
            </a:r>
            <a:br>
              <a:rPr lang="en-US" altLang="ja-JP" sz="2000" dirty="0" smtClean="0">
                <a:latin typeface="+mn-ea"/>
                <a:ea typeface="+mn-ea"/>
              </a:rPr>
            </a:br>
            <a:r>
              <a:rPr lang="ja-JP" altLang="ja-JP" sz="2000" dirty="0" smtClean="0">
                <a:latin typeface="+mn-ea"/>
                <a:ea typeface="+mn-ea"/>
              </a:rPr>
              <a:t>（</a:t>
            </a:r>
            <a:r>
              <a:rPr lang="ja-JP" altLang="ja-JP" sz="2000" dirty="0">
                <a:latin typeface="+mn-ea"/>
                <a:ea typeface="+mn-ea"/>
              </a:rPr>
              <a:t>括弧内は</a:t>
            </a:r>
            <a:r>
              <a:rPr lang="en-US" altLang="ja-JP" sz="2000" dirty="0">
                <a:latin typeface="+mn-ea"/>
                <a:ea typeface="+mn-ea"/>
              </a:rPr>
              <a:t>65</a:t>
            </a:r>
            <a:r>
              <a:rPr lang="ja-JP" altLang="ja-JP" sz="2000" dirty="0">
                <a:latin typeface="+mn-ea"/>
                <a:ea typeface="+mn-ea"/>
              </a:rPr>
              <a:t>歳以上</a:t>
            </a:r>
            <a:r>
              <a:rPr lang="ja-JP" altLang="ja-JP" sz="2000" dirty="0" smtClean="0">
                <a:latin typeface="+mn-ea"/>
                <a:ea typeface="+mn-ea"/>
              </a:rPr>
              <a:t>人口</a:t>
            </a:r>
            <a:r>
              <a:rPr lang="ja-JP" altLang="en-US" sz="2000" dirty="0" smtClean="0">
                <a:latin typeface="+mn-ea"/>
                <a:ea typeface="+mn-ea"/>
              </a:rPr>
              <a:t>に対する比率</a:t>
            </a:r>
            <a:r>
              <a:rPr lang="ja-JP" altLang="ja-JP" sz="2000" dirty="0" smtClean="0">
                <a:latin typeface="+mn-ea"/>
                <a:ea typeface="+mn-ea"/>
              </a:rPr>
              <a:t>） </a:t>
            </a:r>
            <a:endParaRPr kumimoji="1" lang="ja-JP" altLang="en-US" sz="2000" dirty="0">
              <a:latin typeface="+mn-ea"/>
              <a:ea typeface="+mn-ea"/>
            </a:endParaRPr>
          </a:p>
        </p:txBody>
      </p:sp>
      <p:graphicFrame>
        <p:nvGraphicFramePr>
          <p:cNvPr id="5" name="オブジェクト 25"/>
          <p:cNvGraphicFramePr/>
          <p:nvPr>
            <p:extLst>
              <p:ext uri="{D42A27DB-BD31-4B8C-83A1-F6EECF244321}">
                <p14:modId xmlns:p14="http://schemas.microsoft.com/office/powerpoint/2010/main" val="1325365470"/>
              </p:ext>
            </p:extLst>
          </p:nvPr>
        </p:nvGraphicFramePr>
        <p:xfrm>
          <a:off x="323529" y="1099483"/>
          <a:ext cx="8568952" cy="5281845"/>
        </p:xfrm>
        <a:graphic>
          <a:graphicData uri="http://schemas.openxmlformats.org/drawingml/2006/chart">
            <c:chart xmlns:c="http://schemas.openxmlformats.org/drawingml/2006/chart" xmlns:r="http://schemas.openxmlformats.org/officeDocument/2006/relationships" r:id="rId3"/>
          </a:graphicData>
        </a:graphic>
      </p:graphicFrame>
      <p:sp>
        <p:nvSpPr>
          <p:cNvPr id="1026" name="Rectangle 2"/>
          <p:cNvSpPr>
            <a:spLocks noChangeArrowheads="1"/>
          </p:cNvSpPr>
          <p:nvPr/>
        </p:nvSpPr>
        <p:spPr bwMode="auto">
          <a:xfrm>
            <a:off x="2267744" y="6453336"/>
            <a:ext cx="6804248" cy="4766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r" fontAlgn="base">
              <a:spcBef>
                <a:spcPct val="0"/>
              </a:spcBef>
              <a:spcAft>
                <a:spcPct val="0"/>
              </a:spcAft>
            </a:pPr>
            <a:r>
              <a:rPr kumimoji="1" lang="ja-JP" altLang="en-US" sz="1600" b="0" i="0" u="none" strike="noStrike" cap="none" normalizeH="0" baseline="0" dirty="0" smtClean="0">
                <a:ln>
                  <a:noFill/>
                </a:ln>
                <a:solidFill>
                  <a:srgbClr val="000000"/>
                </a:solidFill>
                <a:effectLst/>
                <a:latin typeface="ＭＳ ゴシック" pitchFamily="49" charset="-128"/>
                <a:ea typeface="ＭＳ ゴシック" pitchFamily="49" charset="-128"/>
                <a:cs typeface="ＭＳ Ｐゴシック" pitchFamily="50" charset="-128"/>
              </a:rPr>
              <a:t>資料：厚生労働省 </a:t>
            </a:r>
            <a:r>
              <a:rPr kumimoji="1" lang="ja-JP" altLang="en-US" sz="16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老健局</a:t>
            </a:r>
            <a:r>
              <a:rPr lang="zh-TW" altLang="en-US" sz="1600" dirty="0">
                <a:latin typeface="ＭＳ Ｐゴシック" pitchFamily="50" charset="-128"/>
                <a:ea typeface="ＭＳ Ｐゴシック" pitchFamily="50" charset="-128"/>
              </a:rPr>
              <a:t>高齢者</a:t>
            </a:r>
            <a:r>
              <a:rPr lang="zh-TW" altLang="en-US" sz="1600" dirty="0" smtClean="0">
                <a:latin typeface="ＭＳ Ｐゴシック" pitchFamily="50" charset="-128"/>
                <a:ea typeface="ＭＳ Ｐゴシック" pitchFamily="50" charset="-128"/>
              </a:rPr>
              <a:t>支援課</a:t>
            </a:r>
            <a:r>
              <a:rPr lang="ja-JP" altLang="en-US" sz="1600" dirty="0" smtClean="0">
                <a:latin typeface="ＭＳ Ｐゴシック" pitchFamily="50" charset="-128"/>
                <a:ea typeface="ＭＳ Ｐゴシック" pitchFamily="50" charset="-128"/>
              </a:rPr>
              <a:t>作成</a:t>
            </a:r>
            <a:endParaRPr kumimoji="1" lang="ja-JP" altLang="en-US" sz="16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endParaRPr>
          </a:p>
        </p:txBody>
      </p:sp>
      <p:sp>
        <p:nvSpPr>
          <p:cNvPr id="7" name="正方形/長方形 6"/>
          <p:cNvSpPr/>
          <p:nvPr/>
        </p:nvSpPr>
        <p:spPr>
          <a:xfrm>
            <a:off x="150415" y="1146230"/>
            <a:ext cx="893193" cy="338554"/>
          </a:xfrm>
          <a:prstGeom prst="rect">
            <a:avLst/>
          </a:prstGeom>
        </p:spPr>
        <p:txBody>
          <a:bodyPr wrap="none">
            <a:spAutoFit/>
          </a:bodyPr>
          <a:lstStyle/>
          <a:p>
            <a:r>
              <a:rPr lang="ja-JP" altLang="ja-JP" sz="1600" dirty="0" smtClean="0"/>
              <a:t> （万人） </a:t>
            </a:r>
            <a:endParaRPr lang="ja-JP" altLang="en-US" sz="1600" dirty="0"/>
          </a:p>
        </p:txBody>
      </p:sp>
      <p:sp>
        <p:nvSpPr>
          <p:cNvPr id="6" name="テキスト ボックス 1"/>
          <p:cNvSpPr txBox="1"/>
          <p:nvPr/>
        </p:nvSpPr>
        <p:spPr>
          <a:xfrm>
            <a:off x="2904420" y="2464802"/>
            <a:ext cx="1955612" cy="396000"/>
          </a:xfrm>
          <a:prstGeom prst="rect">
            <a:avLst/>
          </a:prstGeom>
          <a:solidFill>
            <a:schemeClr val="bg1">
              <a:lumMod val="85000"/>
            </a:schemeClr>
          </a:solidFill>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2000" dirty="0" smtClean="0"/>
              <a:t>345</a:t>
            </a:r>
            <a:r>
              <a:rPr lang="ja-JP" altLang="en-US" sz="1400" dirty="0" smtClean="0"/>
              <a:t>万人</a:t>
            </a:r>
            <a:r>
              <a:rPr lang="ja-JP" altLang="en-US" sz="2000" dirty="0" smtClean="0"/>
              <a:t>（</a:t>
            </a:r>
            <a:r>
              <a:rPr lang="en-US" altLang="ja-JP" sz="2000" dirty="0" smtClean="0"/>
              <a:t>10.2%</a:t>
            </a:r>
            <a:r>
              <a:rPr lang="ja-JP" altLang="en-US" sz="2000" dirty="0"/>
              <a:t>）</a:t>
            </a:r>
          </a:p>
        </p:txBody>
      </p:sp>
      <p:sp>
        <p:nvSpPr>
          <p:cNvPr id="8" name="テキスト ボックス 1"/>
          <p:cNvSpPr txBox="1"/>
          <p:nvPr/>
        </p:nvSpPr>
        <p:spPr>
          <a:xfrm>
            <a:off x="1187624" y="3035170"/>
            <a:ext cx="1692000" cy="396000"/>
          </a:xfrm>
          <a:prstGeom prst="rect">
            <a:avLst/>
          </a:prstGeom>
          <a:solidFill>
            <a:schemeClr val="bg1">
              <a:lumMod val="85000"/>
            </a:schemeClr>
          </a:solidFill>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2000" dirty="0" smtClean="0"/>
              <a:t>280</a:t>
            </a:r>
            <a:r>
              <a:rPr lang="ja-JP" altLang="en-US" sz="1400" dirty="0" smtClean="0"/>
              <a:t>万人</a:t>
            </a:r>
            <a:r>
              <a:rPr lang="ja-JP" altLang="en-US" sz="2000" dirty="0" smtClean="0"/>
              <a:t>（</a:t>
            </a:r>
            <a:r>
              <a:rPr lang="en-US" altLang="ja-JP" sz="2000" dirty="0"/>
              <a:t>9.5</a:t>
            </a:r>
            <a:r>
              <a:rPr lang="en-US" altLang="ja-JP" sz="2000" dirty="0" smtClean="0"/>
              <a:t>%</a:t>
            </a:r>
            <a:r>
              <a:rPr lang="ja-JP" altLang="en-US" sz="2000" dirty="0"/>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548680"/>
            <a:ext cx="8496944" cy="720080"/>
          </a:xfrm>
        </p:spPr>
        <p:style>
          <a:lnRef idx="2">
            <a:schemeClr val="accent5"/>
          </a:lnRef>
          <a:fillRef idx="1">
            <a:schemeClr val="lt1"/>
          </a:fillRef>
          <a:effectRef idx="0">
            <a:schemeClr val="accent5"/>
          </a:effectRef>
          <a:fontRef idx="minor">
            <a:schemeClr val="dk1"/>
          </a:fontRef>
        </p:style>
        <p:txBody>
          <a:bodyPr>
            <a:normAutofit/>
          </a:bodyPr>
          <a:lstStyle/>
          <a:p>
            <a:r>
              <a:rPr kumimoji="1" lang="ja-JP" altLang="en-US" sz="3200" dirty="0" smtClean="0"/>
              <a:t>次期運動の方針の検討の視点</a:t>
            </a:r>
            <a:endParaRPr kumimoji="1" lang="ja-JP" altLang="en-US" sz="3200" dirty="0"/>
          </a:p>
        </p:txBody>
      </p:sp>
      <p:sp>
        <p:nvSpPr>
          <p:cNvPr id="4" name="コンテンツ プレースホルダ 3"/>
          <p:cNvSpPr txBox="1">
            <a:spLocks noGrp="1"/>
          </p:cNvSpPr>
          <p:nvPr>
            <p:ph idx="1"/>
          </p:nvPr>
        </p:nvSpPr>
        <p:spPr>
          <a:xfrm>
            <a:off x="179512" y="1196752"/>
            <a:ext cx="8964488" cy="6551024"/>
          </a:xfrm>
          <a:prstGeom prst="rect">
            <a:avLst/>
          </a:prstGeom>
          <a:noFill/>
        </p:spPr>
        <p:txBody>
          <a:bodyPr wrap="square">
            <a:spAutoFit/>
          </a:bodyPr>
          <a:lstStyle/>
          <a:p>
            <a:pPr marL="514350" indent="-514350">
              <a:lnSpc>
                <a:spcPct val="150000"/>
              </a:lnSpc>
              <a:buFont typeface="+mj-lt"/>
              <a:buAutoNum type="arabicPeriod"/>
              <a:defRPr/>
            </a:pPr>
            <a:r>
              <a:rPr lang="ja-JP" altLang="en-US" sz="2800" dirty="0">
                <a:latin typeface="+mn-ea"/>
                <a:ea typeface="ＭＳ Ｐゴシック" charset="-128"/>
              </a:rPr>
              <a:t>日本の特徴を踏まえ</a:t>
            </a:r>
            <a:r>
              <a:rPr lang="en-US" altLang="ja-JP" sz="2800" dirty="0">
                <a:latin typeface="+mn-ea"/>
                <a:ea typeface="ＭＳ Ｐゴシック" charset="-128"/>
              </a:rPr>
              <a:t>10</a:t>
            </a:r>
            <a:r>
              <a:rPr lang="ja-JP" altLang="en-US" sz="2800" dirty="0">
                <a:latin typeface="+mn-ea"/>
                <a:ea typeface="ＭＳ Ｐゴシック" charset="-128"/>
              </a:rPr>
              <a:t>年後を見据えた計画の</a:t>
            </a:r>
            <a:r>
              <a:rPr lang="ja-JP" altLang="en-US" sz="2800" dirty="0" smtClean="0">
                <a:latin typeface="+mn-ea"/>
                <a:ea typeface="ＭＳ Ｐゴシック" charset="-128"/>
              </a:rPr>
              <a:t>策定</a:t>
            </a:r>
            <a:endParaRPr lang="en-US" altLang="ja-JP" sz="2800" dirty="0" smtClean="0">
              <a:latin typeface="+mn-ea"/>
              <a:ea typeface="ＭＳ Ｐゴシック" charset="-128"/>
            </a:endParaRPr>
          </a:p>
          <a:p>
            <a:pPr marL="514350" indent="-514350">
              <a:lnSpc>
                <a:spcPct val="150000"/>
              </a:lnSpc>
              <a:buFont typeface="+mj-lt"/>
              <a:buAutoNum type="arabicPeriod"/>
              <a:defRPr/>
            </a:pPr>
            <a:r>
              <a:rPr lang="ja-JP" altLang="en-US" sz="2800" dirty="0" smtClean="0">
                <a:latin typeface="+mn-ea"/>
                <a:ea typeface="ＭＳ Ｐゴシック" charset="-128"/>
              </a:rPr>
              <a:t>目指す</a:t>
            </a:r>
            <a:r>
              <a:rPr lang="ja-JP" altLang="en-US" sz="2800" dirty="0">
                <a:latin typeface="+mn-ea"/>
                <a:ea typeface="ＭＳ Ｐゴシック" charset="-128"/>
              </a:rPr>
              <a:t>姿の明確化と目標達成へのインセンティブ</a:t>
            </a:r>
            <a:r>
              <a:rPr lang="ja-JP" altLang="en-US" sz="2800" dirty="0" smtClean="0">
                <a:latin typeface="+mn-ea"/>
                <a:ea typeface="ＭＳ Ｐゴシック" charset="-128"/>
              </a:rPr>
              <a:t>を与える仕組みづくり</a:t>
            </a:r>
            <a:endParaRPr lang="ja-JP" altLang="en-US" sz="2800" dirty="0">
              <a:latin typeface="+mn-ea"/>
              <a:ea typeface="ＭＳ Ｐゴシック" charset="-128"/>
            </a:endParaRPr>
          </a:p>
          <a:p>
            <a:pPr marL="514350" indent="-514350">
              <a:lnSpc>
                <a:spcPct val="150000"/>
              </a:lnSpc>
              <a:buFont typeface="+mj-lt"/>
              <a:buAutoNum type="arabicPeriod"/>
              <a:defRPr/>
            </a:pPr>
            <a:r>
              <a:rPr lang="ja-JP" altLang="en-US" sz="2800" dirty="0" smtClean="0">
                <a:latin typeface="+mn-ea"/>
                <a:ea typeface="ＭＳ Ｐゴシック" charset="-128"/>
              </a:rPr>
              <a:t>自治体</a:t>
            </a:r>
            <a:r>
              <a:rPr lang="ja-JP" altLang="en-US" sz="2800" dirty="0">
                <a:latin typeface="+mn-ea"/>
                <a:ea typeface="ＭＳ Ｐゴシック" charset="-128"/>
              </a:rPr>
              <a:t>等関係機関が自ら進行管理できる目標の設定</a:t>
            </a:r>
          </a:p>
          <a:p>
            <a:pPr marL="514350" indent="-514350">
              <a:buFont typeface="+mj-lt"/>
              <a:buAutoNum type="arabicPeriod"/>
              <a:defRPr/>
            </a:pPr>
            <a:r>
              <a:rPr lang="ja-JP" altLang="en-US" sz="2800" dirty="0" smtClean="0">
                <a:latin typeface="+mn-ea"/>
                <a:ea typeface="ＭＳ Ｐゴシック" charset="-128"/>
              </a:rPr>
              <a:t>国民</a:t>
            </a:r>
            <a:r>
              <a:rPr lang="ja-JP" altLang="en-US" sz="2800" dirty="0">
                <a:latin typeface="+mn-ea"/>
                <a:ea typeface="ＭＳ Ｐゴシック" charset="-128"/>
              </a:rPr>
              <a:t>運動に値する広報戦略の</a:t>
            </a:r>
            <a:r>
              <a:rPr lang="ja-JP" altLang="en-US" sz="2800" dirty="0" smtClean="0">
                <a:latin typeface="+mn-ea"/>
                <a:ea typeface="ＭＳ Ｐゴシック" charset="-128"/>
              </a:rPr>
              <a:t>強化</a:t>
            </a:r>
            <a:endParaRPr lang="en-US" altLang="ja-JP" sz="2800" dirty="0" smtClean="0">
              <a:latin typeface="+mn-ea"/>
              <a:ea typeface="ＭＳ Ｐゴシック" charset="-128"/>
            </a:endParaRPr>
          </a:p>
          <a:p>
            <a:pPr marL="514350" indent="-514350">
              <a:buNone/>
              <a:defRPr/>
            </a:pPr>
            <a:r>
              <a:rPr lang="ja-JP" altLang="en-US" sz="2800" dirty="0" smtClean="0">
                <a:latin typeface="+mn-ea"/>
                <a:ea typeface="ＭＳ Ｐゴシック" charset="-128"/>
              </a:rPr>
              <a:t>　　・</a:t>
            </a:r>
            <a:r>
              <a:rPr lang="ja-JP" altLang="en-US" sz="2400" dirty="0" smtClean="0">
                <a:latin typeface="+mn-ea"/>
                <a:ea typeface="ＭＳ Ｐゴシック" charset="-128"/>
              </a:rPr>
              <a:t>民間企業等を巻き込んだ強力な広報戦略　など</a:t>
            </a:r>
            <a:endParaRPr lang="en-US" altLang="ja-JP" sz="2400" dirty="0" smtClean="0">
              <a:latin typeface="+mn-ea"/>
              <a:ea typeface="ＭＳ Ｐゴシック" charset="-128"/>
            </a:endParaRPr>
          </a:p>
          <a:p>
            <a:pPr marL="514350" indent="-514350">
              <a:buFont typeface="+mj-lt"/>
              <a:buAutoNum type="arabicPeriod" startAt="5"/>
              <a:defRPr/>
            </a:pPr>
            <a:r>
              <a:rPr lang="ja-JP" altLang="en-US" sz="2800" dirty="0" smtClean="0">
                <a:latin typeface="+mn-ea"/>
                <a:ea typeface="ＭＳ Ｐゴシック" charset="-128"/>
              </a:rPr>
              <a:t>新た</a:t>
            </a:r>
            <a:r>
              <a:rPr lang="ja-JP" altLang="en-US" sz="2800" dirty="0">
                <a:latin typeface="+mn-ea"/>
                <a:ea typeface="ＭＳ Ｐゴシック" charset="-128"/>
              </a:rPr>
              <a:t>な理念と発想の</a:t>
            </a:r>
            <a:r>
              <a:rPr lang="ja-JP" altLang="en-US" sz="2800" dirty="0" smtClean="0">
                <a:latin typeface="+mn-ea"/>
                <a:ea typeface="ＭＳ Ｐゴシック" charset="-128"/>
              </a:rPr>
              <a:t>転換　</a:t>
            </a:r>
            <a:endParaRPr lang="en-US" altLang="ja-JP" sz="2800" dirty="0" smtClean="0">
              <a:latin typeface="+mn-ea"/>
              <a:ea typeface="ＭＳ Ｐゴシック" charset="-128"/>
            </a:endParaRPr>
          </a:p>
          <a:p>
            <a:pPr marL="514350" indent="-514350">
              <a:buNone/>
              <a:defRPr/>
            </a:pPr>
            <a:r>
              <a:rPr lang="ja-JP" altLang="en-US" sz="2800" dirty="0" smtClean="0">
                <a:latin typeface="+mn-ea"/>
                <a:ea typeface="ＭＳ Ｐゴシック" charset="-128"/>
              </a:rPr>
              <a:t>　　・</a:t>
            </a:r>
            <a:r>
              <a:rPr lang="ja-JP" altLang="en-US" sz="2400" dirty="0" smtClean="0">
                <a:latin typeface="+mn-ea"/>
                <a:ea typeface="ＭＳ Ｐゴシック" charset="-128"/>
              </a:rPr>
              <a:t>病気や障害があっても一病息災で相当に生きられるアプローチ、個人の健康設計における「こうすべき型」から「こうありたい型」への転換　など</a:t>
            </a:r>
            <a:endParaRPr lang="en-US" altLang="ja-JP" sz="2400" dirty="0" smtClean="0">
              <a:latin typeface="+mn-ea"/>
              <a:ea typeface="ＭＳ Ｐゴシック" charset="-128"/>
            </a:endParaRPr>
          </a:p>
          <a:p>
            <a:pPr marL="514350" indent="-514350">
              <a:lnSpc>
                <a:spcPct val="150000"/>
              </a:lnSpc>
              <a:buNone/>
              <a:defRPr/>
            </a:pPr>
            <a:endParaRPr lang="ja-JP" altLang="en-US" sz="2800" dirty="0">
              <a:latin typeface="+mn-ea"/>
              <a:ea typeface="ＭＳ Ｐゴシック" charset="-128"/>
            </a:endParaRPr>
          </a:p>
        </p:txBody>
      </p:sp>
      <p:sp>
        <p:nvSpPr>
          <p:cNvPr id="5" name="ホームベース 4"/>
          <p:cNvSpPr/>
          <p:nvPr/>
        </p:nvSpPr>
        <p:spPr>
          <a:xfrm>
            <a:off x="323528" y="0"/>
            <a:ext cx="3096344" cy="504056"/>
          </a:xfrm>
          <a:prstGeom prst="homePlat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ja-JP" altLang="en-US" dirty="0" smtClean="0"/>
              <a:t>健康日本２１の最終評価</a:t>
            </a:r>
            <a:endParaRPr kumimoji="1" lang="ja-JP" altLang="en-US" dirty="0"/>
          </a:p>
        </p:txBody>
      </p:sp>
    </p:spTree>
    <p:extLst>
      <p:ext uri="{BB962C8B-B14F-4D97-AF65-F5344CB8AC3E}">
        <p14:creationId xmlns:p14="http://schemas.microsoft.com/office/powerpoint/2010/main" val="25625896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779" name="Object 3"/>
          <p:cNvGraphicFramePr>
            <a:graphicFrameLocks noChangeAspect="1"/>
          </p:cNvGraphicFramePr>
          <p:nvPr/>
        </p:nvGraphicFramePr>
        <p:xfrm>
          <a:off x="0" y="-99392"/>
          <a:ext cx="9036496" cy="6651086"/>
        </p:xfrm>
        <a:graphic>
          <a:graphicData uri="http://schemas.openxmlformats.org/presentationml/2006/ole">
            <mc:AlternateContent xmlns:mc="http://schemas.openxmlformats.org/markup-compatibility/2006">
              <mc:Choice xmlns:v="urn:schemas-microsoft-com:vml" Requires="v">
                <p:oleObj spid="_x0000_s75824" name="スライド" r:id="rId4" imgW="4439815" imgH="3330117" progId="PowerPoint.Slide.12">
                  <p:embed/>
                </p:oleObj>
              </mc:Choice>
              <mc:Fallback>
                <p:oleObj name="スライド" r:id="rId4" imgW="4439815" imgH="3330117" progId="PowerPoint.Slide.12">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9392"/>
                        <a:ext cx="9036496" cy="66510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4" name="正方形/長方形 3"/>
          <p:cNvSpPr/>
          <p:nvPr/>
        </p:nvSpPr>
        <p:spPr>
          <a:xfrm>
            <a:off x="467544" y="149731"/>
            <a:ext cx="8208912" cy="830997"/>
          </a:xfrm>
          <a:prstGeom prst="rect">
            <a:avLst/>
          </a:prstGeom>
        </p:spPr>
        <p:txBody>
          <a:bodyPr wrap="square">
            <a:spAutoFit/>
          </a:bodyPr>
          <a:lstStyle/>
          <a:p>
            <a:pPr algn="ctr"/>
            <a:r>
              <a:rPr lang="en-US" altLang="ja-JP" sz="2800" u="sng" dirty="0">
                <a:latin typeface="+mn-ea"/>
              </a:rPr>
              <a:t>65</a:t>
            </a:r>
            <a:r>
              <a:rPr lang="ja-JP" altLang="ja-JP" sz="2800" u="sng" dirty="0">
                <a:latin typeface="+mn-ea"/>
              </a:rPr>
              <a:t>歳以上高齢者の男女別に見た有訴者率・通院者率</a:t>
            </a:r>
            <a:r>
              <a:rPr lang="ja-JP" altLang="ja-JP" sz="2000" dirty="0">
                <a:latin typeface="+mn-ea"/>
              </a:rPr>
              <a:t>（複数</a:t>
            </a:r>
            <a:r>
              <a:rPr lang="ja-JP" altLang="ja-JP" sz="2000" dirty="0" smtClean="0">
                <a:latin typeface="+mn-ea"/>
              </a:rPr>
              <a:t>回答</a:t>
            </a:r>
            <a:r>
              <a:rPr lang="ja-JP" altLang="en-US" sz="2000" dirty="0" smtClean="0">
                <a:latin typeface="+mn-ea"/>
              </a:rPr>
              <a:t>、人口</a:t>
            </a:r>
            <a:r>
              <a:rPr lang="en-US" altLang="ja-JP" sz="2000" dirty="0" smtClean="0">
                <a:latin typeface="+mn-ea"/>
              </a:rPr>
              <a:t>1,000</a:t>
            </a:r>
            <a:r>
              <a:rPr lang="ja-JP" altLang="en-US" sz="2000" dirty="0" smtClean="0">
                <a:latin typeface="+mn-ea"/>
              </a:rPr>
              <a:t>人対</a:t>
            </a:r>
            <a:r>
              <a:rPr lang="ja-JP" altLang="ja-JP" sz="2000" dirty="0" smtClean="0">
                <a:latin typeface="+mn-ea"/>
              </a:rPr>
              <a:t>）</a:t>
            </a:r>
            <a:endParaRPr lang="ja-JP" altLang="en-US" sz="2800" dirty="0">
              <a:latin typeface="+mn-ea"/>
            </a:endParaRPr>
          </a:p>
        </p:txBody>
      </p:sp>
      <p:sp>
        <p:nvSpPr>
          <p:cNvPr id="5" name="正方形/長方形 4"/>
          <p:cNvSpPr/>
          <p:nvPr/>
        </p:nvSpPr>
        <p:spPr>
          <a:xfrm>
            <a:off x="3563888" y="6546830"/>
            <a:ext cx="5544616" cy="338554"/>
          </a:xfrm>
          <a:prstGeom prst="rect">
            <a:avLst/>
          </a:prstGeom>
        </p:spPr>
        <p:txBody>
          <a:bodyPr wrap="square">
            <a:spAutoFit/>
          </a:bodyPr>
          <a:lstStyle/>
          <a:p>
            <a:pPr algn="r"/>
            <a:r>
              <a:rPr lang="ja-JP" altLang="ja-JP" sz="1600" dirty="0"/>
              <a:t>資料：厚生労働省「平成</a:t>
            </a:r>
            <a:r>
              <a:rPr lang="en-US" altLang="ja-JP" sz="1600" dirty="0"/>
              <a:t>22</a:t>
            </a:r>
            <a:r>
              <a:rPr lang="ja-JP" altLang="ja-JP" sz="1600" dirty="0"/>
              <a:t>年国民生活基礎調査」</a:t>
            </a:r>
            <a:endParaRPr lang="ja-JP" altLang="en-US" sz="1600" dirty="0"/>
          </a:p>
        </p:txBody>
      </p:sp>
      <p:sp>
        <p:nvSpPr>
          <p:cNvPr id="757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0" y="44624"/>
            <a:ext cx="9144000" cy="1143000"/>
          </a:xfrm>
        </p:spPr>
        <p:txBody>
          <a:bodyPr>
            <a:normAutofit/>
          </a:bodyPr>
          <a:lstStyle/>
          <a:p>
            <a:r>
              <a:rPr lang="ja-JP" altLang="en-US" sz="2800" u="sng" dirty="0" smtClean="0">
                <a:latin typeface="+mn-ea"/>
                <a:ea typeface="+mn-ea"/>
              </a:rPr>
              <a:t>高齢者</a:t>
            </a:r>
            <a:r>
              <a:rPr lang="ja-JP" altLang="en-US" sz="2800" u="sng" dirty="0">
                <a:latin typeface="+mn-ea"/>
                <a:ea typeface="+mn-ea"/>
              </a:rPr>
              <a:t>における</a:t>
            </a:r>
            <a:r>
              <a:rPr kumimoji="1" lang="en-US" altLang="ja-JP" sz="2800" u="sng" dirty="0" smtClean="0">
                <a:latin typeface="+mn-ea"/>
                <a:ea typeface="+mn-ea"/>
              </a:rPr>
              <a:t>BMI 20</a:t>
            </a:r>
            <a:r>
              <a:rPr kumimoji="1" lang="ja-JP" altLang="en-US" sz="2800" u="sng" dirty="0" smtClean="0">
                <a:latin typeface="+mn-ea"/>
                <a:ea typeface="+mn-ea"/>
              </a:rPr>
              <a:t>以下の者の割合の年次推移</a:t>
            </a:r>
            <a:r>
              <a:rPr kumimoji="1" lang="en-US" altLang="ja-JP" sz="2800" u="sng" dirty="0" smtClean="0">
                <a:latin typeface="+mn-ea"/>
                <a:ea typeface="+mn-ea"/>
              </a:rPr>
              <a:t/>
            </a:r>
            <a:br>
              <a:rPr kumimoji="1" lang="en-US" altLang="ja-JP" sz="2800" u="sng" dirty="0" smtClean="0">
                <a:latin typeface="+mn-ea"/>
                <a:ea typeface="+mn-ea"/>
              </a:rPr>
            </a:br>
            <a:r>
              <a:rPr kumimoji="1" lang="ja-JP" altLang="en-US" sz="2000" dirty="0" smtClean="0">
                <a:latin typeface="+mn-ea"/>
                <a:ea typeface="+mn-ea"/>
              </a:rPr>
              <a:t>（</a:t>
            </a:r>
            <a:r>
              <a:rPr kumimoji="1" lang="en-US" altLang="ja-JP" sz="2000" dirty="0" smtClean="0">
                <a:latin typeface="+mn-ea"/>
                <a:ea typeface="+mn-ea"/>
              </a:rPr>
              <a:t>65</a:t>
            </a:r>
            <a:r>
              <a:rPr kumimoji="1" lang="ja-JP" altLang="en-US" sz="2000" dirty="0" smtClean="0">
                <a:latin typeface="+mn-ea"/>
                <a:ea typeface="+mn-ea"/>
              </a:rPr>
              <a:t>歳以上、年齢階級別）</a:t>
            </a:r>
            <a:endParaRPr kumimoji="1" lang="ja-JP" altLang="en-US" sz="2000" dirty="0">
              <a:latin typeface="+mn-ea"/>
              <a:ea typeface="+mn-ea"/>
            </a:endParaRPr>
          </a:p>
        </p:txBody>
      </p:sp>
      <p:sp>
        <p:nvSpPr>
          <p:cNvPr id="6" name="テキスト ボックス 5"/>
          <p:cNvSpPr txBox="1"/>
          <p:nvPr/>
        </p:nvSpPr>
        <p:spPr>
          <a:xfrm>
            <a:off x="5148064" y="6505599"/>
            <a:ext cx="3809056" cy="338554"/>
          </a:xfrm>
          <a:prstGeom prst="rect">
            <a:avLst/>
          </a:prstGeom>
          <a:noFill/>
        </p:spPr>
        <p:txBody>
          <a:bodyPr wrap="none" rtlCol="0">
            <a:spAutoFit/>
          </a:bodyPr>
          <a:lstStyle/>
          <a:p>
            <a:r>
              <a:rPr kumimoji="1" lang="ja-JP" altLang="en-US" sz="1600" dirty="0" smtClean="0"/>
              <a:t>資料：厚生労働省　「国民健康・栄養調査」</a:t>
            </a:r>
            <a:endParaRPr kumimoji="1" lang="ja-JP" altLang="en-US" sz="1600" dirty="0"/>
          </a:p>
        </p:txBody>
      </p:sp>
      <p:sp>
        <p:nvSpPr>
          <p:cNvPr id="7" name="正方形/長方形 6"/>
          <p:cNvSpPr/>
          <p:nvPr/>
        </p:nvSpPr>
        <p:spPr>
          <a:xfrm>
            <a:off x="1" y="908720"/>
            <a:ext cx="755576" cy="369332"/>
          </a:xfrm>
          <a:prstGeom prst="rect">
            <a:avLst/>
          </a:prstGeom>
        </p:spPr>
        <p:txBody>
          <a:bodyPr wrap="square">
            <a:spAutoFit/>
          </a:bodyPr>
          <a:lstStyle/>
          <a:p>
            <a:r>
              <a:rPr lang="ja-JP" altLang="en-US" dirty="0" smtClean="0">
                <a:latin typeface="+mn-ea"/>
              </a:rPr>
              <a:t>（％）</a:t>
            </a:r>
            <a:endParaRPr lang="ja-JP" altLang="en-US" dirty="0"/>
          </a:p>
        </p:txBody>
      </p:sp>
      <p:sp>
        <p:nvSpPr>
          <p:cNvPr id="8" name="正方形/長方形 7"/>
          <p:cNvSpPr/>
          <p:nvPr/>
        </p:nvSpPr>
        <p:spPr>
          <a:xfrm>
            <a:off x="7643634" y="2492896"/>
            <a:ext cx="396000" cy="2160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0" name="グラフ 9"/>
          <p:cNvGraphicFramePr>
            <a:graphicFrameLocks/>
          </p:cNvGraphicFramePr>
          <p:nvPr>
            <p:extLst>
              <p:ext uri="{D42A27DB-BD31-4B8C-83A1-F6EECF244321}">
                <p14:modId xmlns:p14="http://schemas.microsoft.com/office/powerpoint/2010/main" val="3228895171"/>
              </p:ext>
            </p:extLst>
          </p:nvPr>
        </p:nvGraphicFramePr>
        <p:xfrm>
          <a:off x="179512" y="1278052"/>
          <a:ext cx="8856984" cy="510327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72008" y="116632"/>
            <a:ext cx="8964488" cy="648072"/>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lstStyle/>
          <a:p>
            <a:pPr algn="ctr"/>
            <a:r>
              <a:rPr lang="ja-JP" altLang="en-US" sz="2800" dirty="0" smtClean="0">
                <a:latin typeface="+mn-ea"/>
              </a:rPr>
              <a:t>４．健康</a:t>
            </a:r>
            <a:r>
              <a:rPr lang="ja-JP" altLang="en-US" sz="2800" dirty="0">
                <a:latin typeface="+mn-ea"/>
              </a:rPr>
              <a:t>を支え、守るための社会環境の整備に関する目標</a:t>
            </a:r>
            <a:endParaRPr lang="en-US" altLang="ja-JP" sz="2800" dirty="0">
              <a:latin typeface="+mn-ea"/>
            </a:endParaRPr>
          </a:p>
          <a:p>
            <a:pPr algn="ctr"/>
            <a:endParaRPr lang="ja-JP" altLang="ja-JP" sz="2800" u="sng" dirty="0"/>
          </a:p>
        </p:txBody>
      </p:sp>
      <p:graphicFrame>
        <p:nvGraphicFramePr>
          <p:cNvPr id="3" name="表 2"/>
          <p:cNvGraphicFramePr>
            <a:graphicFrameLocks noGrp="1"/>
          </p:cNvGraphicFramePr>
          <p:nvPr>
            <p:extLst>
              <p:ext uri="{D42A27DB-BD31-4B8C-83A1-F6EECF244321}">
                <p14:modId xmlns:p14="http://schemas.microsoft.com/office/powerpoint/2010/main" val="3975703348"/>
              </p:ext>
            </p:extLst>
          </p:nvPr>
        </p:nvGraphicFramePr>
        <p:xfrm>
          <a:off x="179512" y="2130106"/>
          <a:ext cx="8712968" cy="4683270"/>
        </p:xfrm>
        <a:graphic>
          <a:graphicData uri="http://schemas.openxmlformats.org/drawingml/2006/table">
            <a:tbl>
              <a:tblPr/>
              <a:tblGrid>
                <a:gridCol w="2921573"/>
                <a:gridCol w="5791395"/>
              </a:tblGrid>
              <a:tr h="425039">
                <a:tc>
                  <a:txBody>
                    <a:bodyPr/>
                    <a:lstStyle/>
                    <a:p>
                      <a:pPr algn="l"/>
                      <a:endParaRPr lang="ja-JP" sz="1400" kern="100" dirty="0">
                        <a:latin typeface="Century"/>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spcAft>
                          <a:spcPts val="0"/>
                        </a:spcAft>
                      </a:pPr>
                      <a:r>
                        <a:rPr lang="ja-JP" sz="2000" b="1" kern="0" dirty="0">
                          <a:solidFill>
                            <a:srgbClr val="000000"/>
                          </a:solidFill>
                          <a:latin typeface="+mn-ea"/>
                          <a:ea typeface="+mn-ea"/>
                          <a:cs typeface="ＭＳ Ｐゴシック"/>
                        </a:rPr>
                        <a:t>目標項目</a:t>
                      </a:r>
                      <a:endParaRPr lang="ja-JP" sz="2000" b="1" kern="100" dirty="0">
                        <a:latin typeface="+mn-ea"/>
                        <a:ea typeface="+mn-ea"/>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913221">
                <a:tc>
                  <a:txBody>
                    <a:bodyPr/>
                    <a:lstStyle/>
                    <a:p>
                      <a:pPr algn="ctr">
                        <a:spcAft>
                          <a:spcPts val="0"/>
                        </a:spcAft>
                      </a:pPr>
                      <a:r>
                        <a:rPr lang="ja-JP" sz="2000" b="1" kern="0" dirty="0">
                          <a:solidFill>
                            <a:srgbClr val="000000"/>
                          </a:solidFill>
                          <a:latin typeface="+mn-ea"/>
                          <a:ea typeface="+mn-ea"/>
                          <a:cs typeface="ＭＳ Ｐゴシック"/>
                        </a:rPr>
                        <a:t>ソーシャルキャピタル</a:t>
                      </a:r>
                      <a:r>
                        <a:rPr lang="ja-JP" sz="2000" b="1" kern="0" dirty="0" smtClean="0">
                          <a:solidFill>
                            <a:srgbClr val="000000"/>
                          </a:solidFill>
                          <a:latin typeface="+mn-ea"/>
                          <a:ea typeface="+mn-ea"/>
                          <a:cs typeface="ＭＳ Ｐゴシック"/>
                        </a:rPr>
                        <a:t>の</a:t>
                      </a:r>
                      <a:endParaRPr lang="en-US" altLang="ja-JP" sz="2000" b="1" kern="0" dirty="0" smtClean="0">
                        <a:solidFill>
                          <a:srgbClr val="000000"/>
                        </a:solidFill>
                        <a:latin typeface="+mn-ea"/>
                        <a:ea typeface="+mn-ea"/>
                        <a:cs typeface="ＭＳ Ｐゴシック"/>
                      </a:endParaRPr>
                    </a:p>
                    <a:p>
                      <a:pPr algn="ctr">
                        <a:spcAft>
                          <a:spcPts val="0"/>
                        </a:spcAft>
                      </a:pPr>
                      <a:r>
                        <a:rPr lang="ja-JP" sz="2000" b="1" kern="0" dirty="0" smtClean="0">
                          <a:solidFill>
                            <a:srgbClr val="000000"/>
                          </a:solidFill>
                          <a:latin typeface="+mn-ea"/>
                          <a:ea typeface="+mn-ea"/>
                          <a:cs typeface="ＭＳ Ｐゴシック"/>
                        </a:rPr>
                        <a:t>向上</a:t>
                      </a:r>
                      <a:endParaRPr lang="ja-JP" sz="2000" b="1" kern="100" dirty="0">
                        <a:latin typeface="+mn-ea"/>
                        <a:ea typeface="+mn-ea"/>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152400" indent="-152400" algn="l">
                        <a:spcAft>
                          <a:spcPts val="0"/>
                        </a:spcAft>
                      </a:pPr>
                      <a:r>
                        <a:rPr lang="ja-JP" sz="2000" b="1" kern="0" dirty="0">
                          <a:solidFill>
                            <a:srgbClr val="000000"/>
                          </a:solidFill>
                          <a:latin typeface="+mn-ea"/>
                          <a:ea typeface="+mn-ea"/>
                          <a:cs typeface="ＭＳ Ｐゴシック"/>
                        </a:rPr>
                        <a:t>①　</a:t>
                      </a:r>
                      <a:r>
                        <a:rPr lang="ja-JP" sz="2000" b="1" u="sng" kern="0" dirty="0">
                          <a:solidFill>
                            <a:schemeClr val="tx2"/>
                          </a:solidFill>
                          <a:latin typeface="+mn-ea"/>
                          <a:ea typeface="+mn-ea"/>
                          <a:cs typeface="ＭＳ Ｐゴシック"/>
                        </a:rPr>
                        <a:t>地域のつながりの強化</a:t>
                      </a:r>
                      <a:endParaRPr lang="ja-JP" sz="2000" b="1" u="sng" kern="100" dirty="0">
                        <a:solidFill>
                          <a:schemeClr val="tx2"/>
                        </a:solidFill>
                        <a:latin typeface="+mn-ea"/>
                        <a:ea typeface="+mn-ea"/>
                        <a:cs typeface="Times New Roman"/>
                      </a:endParaRPr>
                    </a:p>
                    <a:p>
                      <a:pPr marL="152400" algn="l">
                        <a:spcAft>
                          <a:spcPts val="0"/>
                        </a:spcAft>
                      </a:pPr>
                      <a:r>
                        <a:rPr lang="ja-JP" sz="2000" b="1" kern="0" dirty="0">
                          <a:solidFill>
                            <a:srgbClr val="000000"/>
                          </a:solidFill>
                          <a:latin typeface="+mn-ea"/>
                          <a:ea typeface="+mn-ea"/>
                          <a:cs typeface="ＭＳ Ｐゴシック"/>
                        </a:rPr>
                        <a:t>（居住地域でお互いに助け合っていると思う国民の割合の増加）</a:t>
                      </a:r>
                      <a:endParaRPr lang="ja-JP" sz="2000" b="1" kern="100" dirty="0">
                        <a:latin typeface="+mn-ea"/>
                        <a:ea typeface="+mn-ea"/>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24631">
                <a:tc>
                  <a:txBody>
                    <a:bodyPr/>
                    <a:lstStyle/>
                    <a:p>
                      <a:pPr algn="ctr">
                        <a:spcAft>
                          <a:spcPts val="0"/>
                        </a:spcAft>
                      </a:pPr>
                      <a:r>
                        <a:rPr lang="ja-JP" sz="2000" b="1" kern="0" dirty="0">
                          <a:solidFill>
                            <a:srgbClr val="000000"/>
                          </a:solidFill>
                          <a:latin typeface="+mn-ea"/>
                          <a:ea typeface="+mn-ea"/>
                          <a:cs typeface="ＭＳ Ｐゴシック"/>
                        </a:rPr>
                        <a:t>多様な活動主体による自発的取組の推進</a:t>
                      </a:r>
                      <a:endParaRPr lang="ja-JP" sz="2000" b="1" kern="100" dirty="0">
                        <a:latin typeface="+mn-ea"/>
                        <a:ea typeface="+mn-ea"/>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152400" indent="-152400" algn="l">
                        <a:spcAft>
                          <a:spcPts val="0"/>
                        </a:spcAft>
                      </a:pPr>
                      <a:r>
                        <a:rPr lang="ja-JP" sz="2000" b="1" kern="0" dirty="0">
                          <a:solidFill>
                            <a:srgbClr val="000000"/>
                          </a:solidFill>
                          <a:latin typeface="+mn-ea"/>
                          <a:ea typeface="+mn-ea"/>
                          <a:cs typeface="ＭＳ Ｐゴシック"/>
                        </a:rPr>
                        <a:t>②　健康づくりを目的とした活動に主体的に関わっている</a:t>
                      </a:r>
                      <a:r>
                        <a:rPr lang="ja-JP" sz="2000" b="1" u="sng" kern="0" dirty="0">
                          <a:solidFill>
                            <a:schemeClr val="tx2"/>
                          </a:solidFill>
                          <a:latin typeface="+mn-ea"/>
                          <a:ea typeface="+mn-ea"/>
                          <a:cs typeface="ＭＳ Ｐゴシック"/>
                        </a:rPr>
                        <a:t>国民</a:t>
                      </a:r>
                      <a:r>
                        <a:rPr lang="ja-JP" sz="2000" b="1" kern="0" dirty="0">
                          <a:solidFill>
                            <a:srgbClr val="000000"/>
                          </a:solidFill>
                          <a:latin typeface="+mn-ea"/>
                          <a:ea typeface="+mn-ea"/>
                          <a:cs typeface="ＭＳ Ｐゴシック"/>
                        </a:rPr>
                        <a:t>の割合の増加</a:t>
                      </a:r>
                      <a:endParaRPr lang="ja-JP" sz="2000" b="1" kern="100" dirty="0">
                        <a:latin typeface="+mn-ea"/>
                        <a:ea typeface="+mn-ea"/>
                        <a:cs typeface="Times New Roman"/>
                      </a:endParaRPr>
                    </a:p>
                    <a:p>
                      <a:pPr marL="152400" indent="-152400" algn="l">
                        <a:spcAft>
                          <a:spcPts val="0"/>
                        </a:spcAft>
                      </a:pPr>
                      <a:r>
                        <a:rPr lang="ja-JP" sz="2000" b="1" kern="0" dirty="0">
                          <a:solidFill>
                            <a:srgbClr val="000000"/>
                          </a:solidFill>
                          <a:latin typeface="+mn-ea"/>
                          <a:ea typeface="+mn-ea"/>
                          <a:cs typeface="ＭＳ Ｐゴシック"/>
                        </a:rPr>
                        <a:t>③　健康づくりに関する活動に取り組み、自発的に情報発信を行う</a:t>
                      </a:r>
                      <a:r>
                        <a:rPr lang="ja-JP" sz="2000" b="1" u="sng" kern="0" dirty="0">
                          <a:solidFill>
                            <a:schemeClr val="tx2"/>
                          </a:solidFill>
                          <a:latin typeface="+mn-ea"/>
                          <a:ea typeface="+mn-ea"/>
                          <a:cs typeface="ＭＳ Ｐゴシック"/>
                        </a:rPr>
                        <a:t>企業</a:t>
                      </a:r>
                      <a:r>
                        <a:rPr lang="ja-JP" sz="2000" b="1" kern="0" dirty="0">
                          <a:solidFill>
                            <a:srgbClr val="000000"/>
                          </a:solidFill>
                          <a:latin typeface="+mn-ea"/>
                          <a:ea typeface="+mn-ea"/>
                          <a:cs typeface="ＭＳ Ｐゴシック"/>
                        </a:rPr>
                        <a:t>登録数の増加</a:t>
                      </a:r>
                      <a:endParaRPr lang="ja-JP" sz="2000" b="1" kern="100" dirty="0">
                        <a:latin typeface="+mn-ea"/>
                        <a:ea typeface="+mn-ea"/>
                        <a:cs typeface="Times New Roman"/>
                      </a:endParaRPr>
                    </a:p>
                    <a:p>
                      <a:pPr marL="152400" indent="-152400" algn="l">
                        <a:spcAft>
                          <a:spcPts val="0"/>
                        </a:spcAft>
                      </a:pPr>
                      <a:r>
                        <a:rPr lang="ja-JP" sz="2000" b="1" kern="0" dirty="0">
                          <a:solidFill>
                            <a:srgbClr val="000000"/>
                          </a:solidFill>
                          <a:latin typeface="+mn-ea"/>
                          <a:ea typeface="+mn-ea"/>
                          <a:cs typeface="ＭＳ Ｐゴシック"/>
                        </a:rPr>
                        <a:t>④　健康づくりに関して身近で専門的な支援・相談が受けられる</a:t>
                      </a:r>
                      <a:r>
                        <a:rPr lang="ja-JP" sz="2000" b="1" u="sng" kern="0" dirty="0">
                          <a:solidFill>
                            <a:schemeClr val="tx2"/>
                          </a:solidFill>
                          <a:latin typeface="+mn-ea"/>
                          <a:ea typeface="+mn-ea"/>
                          <a:cs typeface="ＭＳ Ｐゴシック"/>
                        </a:rPr>
                        <a:t>民間団体</a:t>
                      </a:r>
                      <a:r>
                        <a:rPr lang="ja-JP" sz="2000" b="1" kern="0" dirty="0">
                          <a:solidFill>
                            <a:srgbClr val="000000"/>
                          </a:solidFill>
                          <a:latin typeface="+mn-ea"/>
                          <a:ea typeface="+mn-ea"/>
                          <a:cs typeface="ＭＳ Ｐゴシック"/>
                        </a:rPr>
                        <a:t>の活動拠点数の増加</a:t>
                      </a:r>
                      <a:endParaRPr lang="ja-JP" sz="2000" b="1" kern="100" dirty="0">
                        <a:latin typeface="+mn-ea"/>
                        <a:ea typeface="+mn-ea"/>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217628">
                <a:tc>
                  <a:txBody>
                    <a:bodyPr/>
                    <a:lstStyle/>
                    <a:p>
                      <a:pPr algn="ctr">
                        <a:spcAft>
                          <a:spcPts val="0"/>
                        </a:spcAft>
                      </a:pPr>
                      <a:r>
                        <a:rPr lang="ja-JP" sz="2000" b="1" kern="0" dirty="0">
                          <a:solidFill>
                            <a:srgbClr val="000000"/>
                          </a:solidFill>
                          <a:latin typeface="+mn-ea"/>
                          <a:ea typeface="+mn-ea"/>
                          <a:cs typeface="ＭＳ Ｐゴシック"/>
                        </a:rPr>
                        <a:t>健康格差の縮小</a:t>
                      </a:r>
                      <a:endParaRPr lang="ja-JP" sz="2000" b="1" kern="100" dirty="0">
                        <a:latin typeface="+mn-ea"/>
                        <a:ea typeface="+mn-ea"/>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152400" indent="-152400" algn="l">
                        <a:spcAft>
                          <a:spcPts val="0"/>
                        </a:spcAft>
                      </a:pPr>
                      <a:r>
                        <a:rPr lang="ja-JP" sz="2000" b="1" kern="0" dirty="0">
                          <a:solidFill>
                            <a:srgbClr val="000000"/>
                          </a:solidFill>
                          <a:latin typeface="+mn-ea"/>
                          <a:ea typeface="+mn-ea"/>
                          <a:cs typeface="ＭＳ Ｐゴシック"/>
                        </a:rPr>
                        <a:t>⑤　</a:t>
                      </a:r>
                      <a:r>
                        <a:rPr lang="ja-JP" sz="2000" b="1" u="sng" kern="0" dirty="0">
                          <a:solidFill>
                            <a:schemeClr val="tx2"/>
                          </a:solidFill>
                          <a:latin typeface="+mn-ea"/>
                          <a:ea typeface="+mn-ea"/>
                          <a:cs typeface="ＭＳ Ｐゴシック"/>
                        </a:rPr>
                        <a:t>健康格差対策に取り組む自治体</a:t>
                      </a:r>
                      <a:r>
                        <a:rPr lang="ja-JP" sz="2000" b="1" u="none" kern="0" dirty="0">
                          <a:solidFill>
                            <a:schemeClr val="tx1"/>
                          </a:solidFill>
                          <a:latin typeface="+mn-ea"/>
                          <a:ea typeface="+mn-ea"/>
                          <a:cs typeface="ＭＳ Ｐゴシック"/>
                        </a:rPr>
                        <a:t>の増加</a:t>
                      </a:r>
                      <a:endParaRPr lang="ja-JP" sz="2000" b="1" u="none" kern="100" dirty="0">
                        <a:solidFill>
                          <a:schemeClr val="tx1"/>
                        </a:solidFill>
                        <a:latin typeface="+mn-ea"/>
                        <a:ea typeface="+mn-ea"/>
                        <a:cs typeface="Times New Roman"/>
                      </a:endParaRPr>
                    </a:p>
                    <a:p>
                      <a:pPr marL="152400" indent="-152400" algn="l">
                        <a:spcAft>
                          <a:spcPts val="0"/>
                        </a:spcAft>
                      </a:pPr>
                      <a:r>
                        <a:rPr lang="ja-JP" sz="2000" b="1" kern="0" dirty="0">
                          <a:solidFill>
                            <a:srgbClr val="000000"/>
                          </a:solidFill>
                          <a:latin typeface="+mn-ea"/>
                          <a:ea typeface="+mn-ea"/>
                          <a:cs typeface="ＭＳ Ｐゴシック"/>
                        </a:rPr>
                        <a:t>　（課題となる健康格差の実態を把握し、健康づくりが不利な集団への対策を実施している都道府県の数）</a:t>
                      </a:r>
                      <a:endParaRPr lang="ja-JP" sz="2000" b="1" kern="100" dirty="0">
                        <a:latin typeface="+mn-ea"/>
                        <a:ea typeface="+mn-ea"/>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4" name="正方形/長方形 3"/>
          <p:cNvSpPr/>
          <p:nvPr/>
        </p:nvSpPr>
        <p:spPr>
          <a:xfrm>
            <a:off x="323528" y="764704"/>
            <a:ext cx="8820472" cy="1054135"/>
          </a:xfrm>
          <a:prstGeom prst="rect">
            <a:avLst/>
          </a:prstGeom>
        </p:spPr>
        <p:txBody>
          <a:bodyPr wrap="square">
            <a:spAutoFit/>
          </a:bodyPr>
          <a:lstStyle/>
          <a:p>
            <a:pPr>
              <a:lnSpc>
                <a:spcPts val="2500"/>
              </a:lnSpc>
            </a:pPr>
            <a:r>
              <a:rPr lang="ja-JP" altLang="en-US" sz="2400" dirty="0" smtClean="0"/>
              <a:t>　</a:t>
            </a:r>
            <a:r>
              <a:rPr lang="ja-JP" altLang="en-US" sz="2400" u="sng" dirty="0" smtClean="0">
                <a:solidFill>
                  <a:schemeClr val="tx2"/>
                </a:solidFill>
              </a:rPr>
              <a:t>地域のつながりの強化</a:t>
            </a:r>
            <a:r>
              <a:rPr lang="ja-JP" altLang="en-US" sz="2400" dirty="0" smtClean="0"/>
              <a:t>とともに、</a:t>
            </a:r>
            <a:r>
              <a:rPr lang="ja-JP" altLang="ja-JP" sz="2400" u="sng" dirty="0" smtClean="0">
                <a:solidFill>
                  <a:schemeClr val="tx2"/>
                </a:solidFill>
              </a:rPr>
              <a:t>国民、企業、民間団体</a:t>
            </a:r>
            <a:r>
              <a:rPr lang="ja-JP" altLang="ja-JP" sz="2400" dirty="0" smtClean="0"/>
              <a:t>等の多様な主体が自発的に健康づくりに取り組むことが重要</a:t>
            </a:r>
            <a:r>
              <a:rPr lang="ja-JP" altLang="en-US" sz="2400" dirty="0" smtClean="0"/>
              <a:t>。さらに、</a:t>
            </a:r>
            <a:r>
              <a:rPr lang="ja-JP" altLang="en-US" sz="2400" u="sng" dirty="0" smtClean="0">
                <a:solidFill>
                  <a:schemeClr val="tx2"/>
                </a:solidFill>
              </a:rPr>
              <a:t>健康格差対策</a:t>
            </a:r>
            <a:r>
              <a:rPr lang="ja-JP" altLang="en-US" sz="2400" dirty="0" smtClean="0"/>
              <a:t>も重要。</a:t>
            </a:r>
            <a:endParaRPr lang="ja-JP" altLang="en-US" sz="2400" dirty="0"/>
          </a:p>
        </p:txBody>
      </p:sp>
      <p:sp>
        <p:nvSpPr>
          <p:cNvPr id="5" name="テキスト ボックス 4"/>
          <p:cNvSpPr txBox="1"/>
          <p:nvPr/>
        </p:nvSpPr>
        <p:spPr>
          <a:xfrm>
            <a:off x="179512" y="1728192"/>
            <a:ext cx="3096344" cy="476672"/>
          </a:xfrm>
          <a:prstGeom prst="rect">
            <a:avLst/>
          </a:prstGeom>
          <a:noFill/>
        </p:spPr>
        <p:txBody>
          <a:bodyPr wrap="square" rtlCol="0">
            <a:spAutoFit/>
          </a:bodyPr>
          <a:lstStyle/>
          <a:p>
            <a:r>
              <a:rPr kumimoji="1" lang="en-US" altLang="ja-JP" sz="2400" dirty="0" smtClean="0"/>
              <a:t>〈</a:t>
            </a:r>
            <a:r>
              <a:rPr kumimoji="1" lang="ja-JP" altLang="en-US" sz="2400" dirty="0" smtClean="0"/>
              <a:t>具体的な目標</a:t>
            </a:r>
            <a:r>
              <a:rPr kumimoji="1" lang="en-US" altLang="ja-JP" sz="2400" dirty="0" smtClean="0"/>
              <a:t>〉</a:t>
            </a:r>
            <a:endParaRPr kumimoji="1" lang="ja-JP" altLang="en-US" sz="2400" dirty="0"/>
          </a:p>
        </p:txBody>
      </p:sp>
    </p:spTree>
    <p:extLst>
      <p:ext uri="{BB962C8B-B14F-4D97-AF65-F5344CB8AC3E}">
        <p14:creationId xmlns:p14="http://schemas.microsoft.com/office/powerpoint/2010/main" val="89046539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p:cNvGrpSpPr/>
          <p:nvPr/>
        </p:nvGrpSpPr>
        <p:grpSpPr>
          <a:xfrm>
            <a:off x="683568" y="836712"/>
            <a:ext cx="7992888" cy="5700437"/>
            <a:chOff x="853388" y="1157563"/>
            <a:chExt cx="7535036" cy="5151756"/>
          </a:xfrm>
        </p:grpSpPr>
        <p:sp>
          <p:nvSpPr>
            <p:cNvPr id="10" name="角丸四角形 9"/>
            <p:cNvSpPr/>
            <p:nvPr/>
          </p:nvSpPr>
          <p:spPr>
            <a:xfrm>
              <a:off x="885884" y="2957762"/>
              <a:ext cx="7502540" cy="3351557"/>
            </a:xfrm>
            <a:prstGeom prst="roundRect">
              <a:avLst>
                <a:gd name="adj" fmla="val 10519"/>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
          <p:nvSpPr>
            <p:cNvPr id="15" name="角丸四角形 14"/>
            <p:cNvSpPr/>
            <p:nvPr/>
          </p:nvSpPr>
          <p:spPr>
            <a:xfrm>
              <a:off x="1187624" y="3140968"/>
              <a:ext cx="6984776" cy="36004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 name="角丸四角形 1"/>
            <p:cNvSpPr/>
            <p:nvPr/>
          </p:nvSpPr>
          <p:spPr>
            <a:xfrm>
              <a:off x="4453788" y="2093667"/>
              <a:ext cx="3888432" cy="504056"/>
            </a:xfrm>
            <a:prstGeom prst="roundRect">
              <a:avLst>
                <a:gd name="adj" fmla="val 50000"/>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2000" dirty="0" smtClean="0"/>
                <a:t>社会環境の質の向上</a:t>
              </a:r>
              <a:endParaRPr kumimoji="1" lang="ja-JP" altLang="en-US" sz="2000" dirty="0"/>
            </a:p>
          </p:txBody>
        </p:sp>
        <p:sp>
          <p:nvSpPr>
            <p:cNvPr id="3" name="角丸四角形 2"/>
            <p:cNvSpPr/>
            <p:nvPr/>
          </p:nvSpPr>
          <p:spPr>
            <a:xfrm>
              <a:off x="853388" y="2093667"/>
              <a:ext cx="3600400" cy="504056"/>
            </a:xfrm>
            <a:prstGeom prst="roundRect">
              <a:avLst>
                <a:gd name="adj" fmla="val 50000"/>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2000" dirty="0" smtClean="0"/>
                <a:t>生活の質の向上</a:t>
              </a:r>
              <a:endParaRPr kumimoji="1" lang="ja-JP" altLang="en-US" sz="2000" dirty="0"/>
            </a:p>
          </p:txBody>
        </p:sp>
        <p:sp>
          <p:nvSpPr>
            <p:cNvPr id="4" name="角丸四角形 3"/>
            <p:cNvSpPr/>
            <p:nvPr/>
          </p:nvSpPr>
          <p:spPr>
            <a:xfrm>
              <a:off x="2305965" y="1157563"/>
              <a:ext cx="4824536" cy="504056"/>
            </a:xfrm>
            <a:prstGeom prst="roundRect">
              <a:avLst>
                <a:gd name="adj" fmla="val 50000"/>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2000" dirty="0" smtClean="0"/>
                <a:t>健康寿命</a:t>
              </a:r>
              <a:r>
                <a:rPr lang="ja-JP" altLang="en-US" sz="2000" dirty="0" smtClean="0"/>
                <a:t>の延伸・健康格差の縮小</a:t>
              </a:r>
              <a:endParaRPr lang="en-US" altLang="ja-JP" sz="2000" dirty="0" smtClean="0"/>
            </a:p>
          </p:txBody>
        </p:sp>
        <p:sp>
          <p:nvSpPr>
            <p:cNvPr id="5" name="二等辺三角形 4"/>
            <p:cNvSpPr/>
            <p:nvPr/>
          </p:nvSpPr>
          <p:spPr>
            <a:xfrm>
              <a:off x="1187624" y="1700808"/>
              <a:ext cx="6827051" cy="360040"/>
            </a:xfrm>
            <a:prstGeom prst="triangle">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二等辺三角形 5"/>
            <p:cNvSpPr/>
            <p:nvPr/>
          </p:nvSpPr>
          <p:spPr>
            <a:xfrm>
              <a:off x="885884" y="2597723"/>
              <a:ext cx="7416824" cy="360040"/>
            </a:xfrm>
            <a:prstGeom prst="triangle">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2411760" y="3140968"/>
              <a:ext cx="4320480" cy="36933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2000" dirty="0" smtClean="0"/>
                <a:t>健康を支え、守るための社会環境の整備</a:t>
              </a:r>
              <a:endParaRPr kumimoji="1" lang="ja-JP" altLang="en-US" sz="2000" dirty="0"/>
            </a:p>
          </p:txBody>
        </p:sp>
        <p:sp>
          <p:nvSpPr>
            <p:cNvPr id="11" name="テキスト ボックス 10"/>
            <p:cNvSpPr txBox="1"/>
            <p:nvPr/>
          </p:nvSpPr>
          <p:spPr>
            <a:xfrm>
              <a:off x="1187624" y="3573016"/>
              <a:ext cx="6912768" cy="2586817"/>
            </a:xfrm>
            <a:prstGeom prst="rect">
              <a:avLst/>
            </a:prstGeom>
            <a:noFill/>
          </p:spPr>
          <p:txBody>
            <a:bodyPr wrap="square" rtlCol="0">
              <a:spAutoFit/>
            </a:bodyPr>
            <a:lstStyle/>
            <a:p>
              <a:r>
                <a:rPr lang="en-US" altLang="ja-JP" sz="2000" dirty="0" smtClean="0"/>
                <a:t>〈</a:t>
              </a:r>
              <a:r>
                <a:rPr lang="ja-JP" altLang="en-US" sz="2000" dirty="0" smtClean="0"/>
                <a:t>ソーシャルキャピタルの向上</a:t>
              </a:r>
              <a:r>
                <a:rPr lang="en-US" altLang="ja-JP" sz="2000" dirty="0" smtClean="0"/>
                <a:t>〉</a:t>
              </a:r>
            </a:p>
            <a:p>
              <a:r>
                <a:rPr lang="ja-JP" altLang="en-US" sz="2000" dirty="0" smtClean="0"/>
                <a:t>　　①地域のつながりの強化</a:t>
              </a:r>
              <a:endParaRPr lang="en-US" altLang="ja-JP" sz="2000" dirty="0" smtClean="0"/>
            </a:p>
            <a:p>
              <a:r>
                <a:rPr lang="en-US" altLang="ja-JP" sz="2000" dirty="0" smtClean="0"/>
                <a:t>〈</a:t>
              </a:r>
              <a:r>
                <a:rPr lang="ja-JP" altLang="en-US" sz="2000" dirty="0" smtClean="0"/>
                <a:t>多様な活動主体による自発的取組の推進</a:t>
              </a:r>
              <a:r>
                <a:rPr lang="en-US" altLang="ja-JP" sz="2000" dirty="0" smtClean="0"/>
                <a:t>〉</a:t>
              </a:r>
            </a:p>
            <a:p>
              <a:r>
                <a:rPr lang="ja-JP" altLang="en-US" sz="2000" dirty="0" smtClean="0"/>
                <a:t>　　②健康づくりに主体的に関わる国民の割合の増加</a:t>
              </a:r>
              <a:endParaRPr lang="en-US" altLang="ja-JP" sz="2000" dirty="0" smtClean="0"/>
            </a:p>
            <a:p>
              <a:r>
                <a:rPr lang="ja-JP" altLang="en-US" sz="2000" dirty="0" smtClean="0"/>
                <a:t>　　③健康づくりの活動に主体的に取り組む企業数の増加</a:t>
              </a:r>
              <a:endParaRPr lang="en-US" altLang="ja-JP" sz="2000" dirty="0" smtClean="0"/>
            </a:p>
            <a:p>
              <a:r>
                <a:rPr lang="ja-JP" altLang="en-US" sz="2000" dirty="0" smtClean="0"/>
                <a:t>　　④健康づくりに関して身近で専門的な支援・相談が受けられる</a:t>
              </a:r>
              <a:endParaRPr lang="en-US" altLang="ja-JP" sz="2000" dirty="0" smtClean="0"/>
            </a:p>
            <a:p>
              <a:r>
                <a:rPr lang="ja-JP" altLang="en-US" sz="2000" dirty="0" smtClean="0"/>
                <a:t>　　　民間団体の活動拠点数の増加</a:t>
              </a:r>
              <a:endParaRPr lang="en-US" altLang="ja-JP" sz="2000" dirty="0" smtClean="0"/>
            </a:p>
            <a:p>
              <a:r>
                <a:rPr lang="en-US" altLang="ja-JP" sz="2000" dirty="0" smtClean="0"/>
                <a:t>〈</a:t>
              </a:r>
              <a:r>
                <a:rPr lang="ja-JP" altLang="en-US" sz="2000" dirty="0" smtClean="0"/>
                <a:t>健康格差の縮小</a:t>
              </a:r>
              <a:r>
                <a:rPr lang="en-US" altLang="ja-JP" sz="2000" dirty="0" smtClean="0"/>
                <a:t>〉</a:t>
              </a:r>
            </a:p>
            <a:p>
              <a:r>
                <a:rPr lang="ja-JP" altLang="en-US" sz="2000" dirty="0" smtClean="0"/>
                <a:t>　　⑤健康格差の実態を把握し、対策に取り組む自治体の増加</a:t>
              </a:r>
              <a:endParaRPr lang="en-US" altLang="ja-JP" sz="2000" dirty="0" smtClean="0"/>
            </a:p>
          </p:txBody>
        </p:sp>
      </p:grpSp>
      <p:sp>
        <p:nvSpPr>
          <p:cNvPr id="14" name="テキスト ボックス 13"/>
          <p:cNvSpPr txBox="1"/>
          <p:nvPr/>
        </p:nvSpPr>
        <p:spPr>
          <a:xfrm>
            <a:off x="360040" y="188640"/>
            <a:ext cx="8532440" cy="461665"/>
          </a:xfrm>
          <a:prstGeom prst="rect">
            <a:avLst/>
          </a:prstGeom>
          <a:noFill/>
        </p:spPr>
        <p:txBody>
          <a:bodyPr wrap="square" rtlCol="0">
            <a:spAutoFit/>
          </a:bodyPr>
          <a:lstStyle/>
          <a:p>
            <a:r>
              <a:rPr kumimoji="1" lang="ja-JP" altLang="en-US" sz="2400" b="1" u="sng" dirty="0" smtClean="0"/>
              <a:t>「健康を支え、守るための社会環境の整備」の目標設定の考え方</a:t>
            </a:r>
            <a:endParaRPr kumimoji="1" lang="ja-JP" altLang="en-US" sz="2400" b="1" u="sng"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A115BBD-B31E-4842-AF5F-8AFE86C91DE9}" type="slidenum">
              <a:rPr kumimoji="1" lang="ja-JP" altLang="en-US" smtClean="0"/>
              <a:pPr/>
              <a:t>64</a:t>
            </a:fld>
            <a:endParaRPr kumimoji="1" lang="ja-JP" altLang="en-US"/>
          </a:p>
        </p:txBody>
      </p:sp>
      <p:sp>
        <p:nvSpPr>
          <p:cNvPr id="3" name="正方形/長方形 2"/>
          <p:cNvSpPr/>
          <p:nvPr/>
        </p:nvSpPr>
        <p:spPr>
          <a:xfrm>
            <a:off x="755576" y="692696"/>
            <a:ext cx="7709544" cy="523220"/>
          </a:xfrm>
          <a:prstGeom prst="rect">
            <a:avLst/>
          </a:prstGeom>
          <a:noFill/>
          <a:ln>
            <a:no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ja-JP" altLang="en-US" sz="2800" u="sng" dirty="0">
                <a:latin typeface="+mn-ea"/>
              </a:rPr>
              <a:t>地域</a:t>
            </a:r>
            <a:r>
              <a:rPr lang="ja-JP" altLang="en-US" sz="2800" u="sng" dirty="0" smtClean="0">
                <a:latin typeface="+mn-ea"/>
              </a:rPr>
              <a:t>社会のつながりの状況（男女計・年齢階級別）</a:t>
            </a:r>
            <a:endParaRPr lang="ja-JP" altLang="en-US" sz="2800" u="sng" dirty="0">
              <a:latin typeface="+mn-ea"/>
            </a:endParaRPr>
          </a:p>
        </p:txBody>
      </p:sp>
      <p:graphicFrame>
        <p:nvGraphicFramePr>
          <p:cNvPr id="7" name="グラフ 6"/>
          <p:cNvGraphicFramePr/>
          <p:nvPr>
            <p:extLst>
              <p:ext uri="{D42A27DB-BD31-4B8C-83A1-F6EECF244321}">
                <p14:modId xmlns:p14="http://schemas.microsoft.com/office/powerpoint/2010/main" val="3507959401"/>
              </p:ext>
            </p:extLst>
          </p:nvPr>
        </p:nvGraphicFramePr>
        <p:xfrm>
          <a:off x="216024" y="1679322"/>
          <a:ext cx="8927976" cy="5062046"/>
        </p:xfrm>
        <a:graphic>
          <a:graphicData uri="http://schemas.openxmlformats.org/drawingml/2006/chart">
            <c:chart xmlns:c="http://schemas.openxmlformats.org/drawingml/2006/chart" xmlns:r="http://schemas.openxmlformats.org/officeDocument/2006/relationships" r:id="rId2"/>
          </a:graphicData>
        </a:graphic>
      </p:graphicFrame>
      <p:sp>
        <p:nvSpPr>
          <p:cNvPr id="8" name="テキスト ボックス 7"/>
          <p:cNvSpPr txBox="1"/>
          <p:nvPr/>
        </p:nvSpPr>
        <p:spPr>
          <a:xfrm>
            <a:off x="288032" y="1239143"/>
            <a:ext cx="7812360" cy="461665"/>
          </a:xfrm>
          <a:prstGeom prst="rect">
            <a:avLst/>
          </a:prstGeom>
          <a:noFill/>
        </p:spPr>
        <p:txBody>
          <a:bodyPr wrap="square">
            <a:spAutoFit/>
          </a:bodyPr>
          <a:lstStyle/>
          <a:p>
            <a:r>
              <a:rPr lang="ja-JP" altLang="en-US" sz="2400" dirty="0" smtClean="0">
                <a:latin typeface="ＭＳ Ｐゴシック" charset="-128"/>
              </a:rPr>
              <a:t>○</a:t>
            </a:r>
            <a:r>
              <a:rPr lang="ja-JP" altLang="en-US" sz="2400" dirty="0">
                <a:latin typeface="ＭＳ Ｐゴシック" charset="-128"/>
              </a:rPr>
              <a:t>居住</a:t>
            </a:r>
            <a:r>
              <a:rPr lang="ja-JP" altLang="en-US" sz="2400" dirty="0" smtClean="0">
                <a:latin typeface="ＭＳ Ｐゴシック" charset="-128"/>
              </a:rPr>
              <a:t>地域の人々は、お互いに助け合っている</a:t>
            </a:r>
            <a:endParaRPr lang="ja-JP" altLang="en-US" sz="1400" dirty="0">
              <a:latin typeface="ＭＳ Ｐゴシック" charset="-128"/>
            </a:endParaRPr>
          </a:p>
        </p:txBody>
      </p:sp>
      <p:sp>
        <p:nvSpPr>
          <p:cNvPr id="9" name="正方形/長方形 8"/>
          <p:cNvSpPr/>
          <p:nvPr/>
        </p:nvSpPr>
        <p:spPr>
          <a:xfrm>
            <a:off x="5076056" y="6546830"/>
            <a:ext cx="4067944" cy="307777"/>
          </a:xfrm>
          <a:prstGeom prst="rect">
            <a:avLst/>
          </a:prstGeom>
        </p:spPr>
        <p:txBody>
          <a:bodyPr wrap="square">
            <a:spAutoFit/>
          </a:bodyPr>
          <a:lstStyle/>
          <a:p>
            <a:r>
              <a:rPr lang="ja-JP" altLang="ja-JP" sz="1400" dirty="0">
                <a:latin typeface="+mn-ea"/>
              </a:rPr>
              <a:t>資料：厚生労働省「平成</a:t>
            </a:r>
            <a:r>
              <a:rPr lang="en-US" altLang="ja-JP" sz="1400" dirty="0" smtClean="0">
                <a:latin typeface="+mn-ea"/>
              </a:rPr>
              <a:t>23</a:t>
            </a:r>
            <a:r>
              <a:rPr lang="ja-JP" altLang="ja-JP" sz="1400" dirty="0" smtClean="0">
                <a:latin typeface="+mn-ea"/>
              </a:rPr>
              <a:t>年</a:t>
            </a:r>
            <a:r>
              <a:rPr lang="ja-JP" altLang="ja-JP" sz="1400" dirty="0">
                <a:latin typeface="+mn-ea"/>
              </a:rPr>
              <a:t>国民健康・栄養調査」</a:t>
            </a:r>
            <a:endParaRPr lang="ja-JP" altLang="en-US" sz="1400" dirty="0">
              <a:latin typeface="+mn-ea"/>
            </a:endParaRPr>
          </a:p>
        </p:txBody>
      </p:sp>
      <p:sp>
        <p:nvSpPr>
          <p:cNvPr id="10" name="正方形/長方形 9"/>
          <p:cNvSpPr/>
          <p:nvPr/>
        </p:nvSpPr>
        <p:spPr>
          <a:xfrm>
            <a:off x="935664" y="4019810"/>
            <a:ext cx="576000" cy="2052000"/>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2" name="正方形/長方形 11"/>
          <p:cNvSpPr/>
          <p:nvPr/>
        </p:nvSpPr>
        <p:spPr>
          <a:xfrm>
            <a:off x="3491880" y="4199602"/>
            <a:ext cx="576000" cy="1872000"/>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kumimoji="1" lang="ja-JP" altLang="en-US"/>
          </a:p>
        </p:txBody>
      </p:sp>
      <p:sp>
        <p:nvSpPr>
          <p:cNvPr id="13" name="正方形/長方形 12"/>
          <p:cNvSpPr/>
          <p:nvPr/>
        </p:nvSpPr>
        <p:spPr>
          <a:xfrm>
            <a:off x="6084232" y="3479522"/>
            <a:ext cx="540000" cy="2592000"/>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kumimoji="1" lang="ja-JP" altLang="en-US"/>
          </a:p>
        </p:txBody>
      </p:sp>
      <p:sp>
        <p:nvSpPr>
          <p:cNvPr id="14" name="正方形/長方形 13"/>
          <p:cNvSpPr/>
          <p:nvPr/>
        </p:nvSpPr>
        <p:spPr>
          <a:xfrm>
            <a:off x="5220072" y="3983578"/>
            <a:ext cx="540000" cy="2088000"/>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kumimoji="1" lang="ja-JP" altLang="en-US"/>
          </a:p>
        </p:txBody>
      </p:sp>
      <p:sp>
        <p:nvSpPr>
          <p:cNvPr id="15" name="正方形/長方形 14"/>
          <p:cNvSpPr/>
          <p:nvPr/>
        </p:nvSpPr>
        <p:spPr>
          <a:xfrm>
            <a:off x="2663848" y="4415626"/>
            <a:ext cx="540000" cy="1656000"/>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kumimoji="1" lang="ja-JP" altLang="en-US"/>
          </a:p>
        </p:txBody>
      </p:sp>
      <p:sp>
        <p:nvSpPr>
          <p:cNvPr id="16" name="正方形/長方形 15"/>
          <p:cNvSpPr/>
          <p:nvPr/>
        </p:nvSpPr>
        <p:spPr>
          <a:xfrm>
            <a:off x="6876256" y="4271610"/>
            <a:ext cx="2016224" cy="540000"/>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kumimoji="1" lang="ja-JP" altLang="en-US"/>
          </a:p>
        </p:txBody>
      </p:sp>
      <p:sp>
        <p:nvSpPr>
          <p:cNvPr id="17" name="正方形/長方形 16"/>
          <p:cNvSpPr/>
          <p:nvPr/>
        </p:nvSpPr>
        <p:spPr>
          <a:xfrm>
            <a:off x="4355976" y="4055810"/>
            <a:ext cx="576000" cy="2016000"/>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kumimoji="1" lang="ja-JP" altLang="en-US"/>
          </a:p>
        </p:txBody>
      </p:sp>
      <p:sp>
        <p:nvSpPr>
          <p:cNvPr id="18" name="正方形/長方形 17"/>
          <p:cNvSpPr/>
          <p:nvPr/>
        </p:nvSpPr>
        <p:spPr>
          <a:xfrm>
            <a:off x="288032" y="1740297"/>
            <a:ext cx="449162" cy="276999"/>
          </a:xfrm>
          <a:prstGeom prst="rect">
            <a:avLst/>
          </a:prstGeom>
        </p:spPr>
        <p:txBody>
          <a:bodyPr wrap="none">
            <a:spAutoFit/>
          </a:bodyPr>
          <a:lstStyle/>
          <a:p>
            <a:r>
              <a:rPr lang="ja-JP" altLang="en-US" sz="1200" dirty="0" smtClean="0"/>
              <a:t>（</a:t>
            </a:r>
            <a:r>
              <a:rPr lang="en-US" altLang="ja-JP" sz="1200" dirty="0"/>
              <a:t>%</a:t>
            </a:r>
            <a:r>
              <a:rPr lang="ja-JP" altLang="en-US" sz="1200" dirty="0" smtClean="0"/>
              <a:t>）</a:t>
            </a:r>
            <a:endParaRPr lang="ja-JP" altLang="en-US" sz="1200" dirty="0"/>
          </a:p>
        </p:txBody>
      </p:sp>
      <p:sp>
        <p:nvSpPr>
          <p:cNvPr id="19" name="ホームベース 18"/>
          <p:cNvSpPr/>
          <p:nvPr/>
        </p:nvSpPr>
        <p:spPr>
          <a:xfrm>
            <a:off x="179512" y="44624"/>
            <a:ext cx="2304256" cy="576064"/>
          </a:xfrm>
          <a:prstGeom prst="homePlat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600" b="1" dirty="0" smtClean="0"/>
              <a:t>ソーシャルキャピタル</a:t>
            </a:r>
            <a:endParaRPr kumimoji="1" lang="en-US" altLang="ja-JP" sz="1600" b="1" dirty="0" smtClean="0"/>
          </a:p>
          <a:p>
            <a:pPr algn="ctr"/>
            <a:r>
              <a:rPr kumimoji="1" lang="ja-JP" altLang="en-US" sz="1600" b="1" dirty="0" smtClean="0"/>
              <a:t>の向上</a:t>
            </a:r>
            <a:endParaRPr kumimoji="1" lang="ja-JP" altLang="en-US" sz="1600" b="1" dirty="0"/>
          </a:p>
        </p:txBody>
      </p:sp>
    </p:spTree>
    <p:extLst>
      <p:ext uri="{BB962C8B-B14F-4D97-AF65-F5344CB8AC3E}">
        <p14:creationId xmlns:p14="http://schemas.microsoft.com/office/powerpoint/2010/main" val="168883438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円/楕円 45"/>
          <p:cNvSpPr/>
          <p:nvPr/>
        </p:nvSpPr>
        <p:spPr>
          <a:xfrm>
            <a:off x="323528" y="2203782"/>
            <a:ext cx="4248472" cy="1440160"/>
          </a:xfrm>
          <a:prstGeom prst="ellipse">
            <a:avLst/>
          </a:prstGeom>
          <a:solidFill>
            <a:srgbClr val="008000"/>
          </a:solidFill>
          <a:ln/>
          <a:effectLst>
            <a:glow rad="228600">
              <a:schemeClr val="accent6">
                <a:satMod val="175000"/>
                <a:alpha val="40000"/>
              </a:schemeClr>
            </a:glow>
            <a:outerShdw blurRad="40000" dist="23000" dir="5400000" rotWithShape="0">
              <a:srgbClr val="000000">
                <a:alpha val="35000"/>
              </a:srgbClr>
            </a:outerShdw>
            <a:softEdge rad="635000"/>
          </a:effectLst>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ja-JP" altLang="en-US" sz="1400" b="1" dirty="0">
              <a:solidFill>
                <a:schemeClr val="bg1"/>
              </a:solidFill>
            </a:endParaRPr>
          </a:p>
        </p:txBody>
      </p:sp>
      <p:sp>
        <p:nvSpPr>
          <p:cNvPr id="10" name="円/楕円 9"/>
          <p:cNvSpPr/>
          <p:nvPr/>
        </p:nvSpPr>
        <p:spPr>
          <a:xfrm>
            <a:off x="4644008" y="979646"/>
            <a:ext cx="4499992" cy="1872208"/>
          </a:xfrm>
          <a:prstGeom prst="ellipse">
            <a:avLst/>
          </a:prstGeom>
          <a:solidFill>
            <a:srgbClr val="99FF99"/>
          </a:solidFill>
          <a:ln/>
          <a:effectLst>
            <a:glow rad="228600">
              <a:schemeClr val="accent6">
                <a:satMod val="175000"/>
                <a:alpha val="40000"/>
              </a:schemeClr>
            </a:glow>
            <a:outerShdw blurRad="40000" dist="23000" dir="5400000" rotWithShape="0">
              <a:srgbClr val="000000">
                <a:alpha val="35000"/>
              </a:srgbClr>
            </a:outerShdw>
            <a:softEdge rad="635000"/>
          </a:effectLst>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ja-JP" altLang="en-US" sz="1400" b="1" dirty="0">
              <a:solidFill>
                <a:schemeClr val="bg1"/>
              </a:solidFill>
            </a:endParaRPr>
          </a:p>
        </p:txBody>
      </p:sp>
      <p:sp>
        <p:nvSpPr>
          <p:cNvPr id="11" name="正方形/長方形 10"/>
          <p:cNvSpPr/>
          <p:nvPr/>
        </p:nvSpPr>
        <p:spPr>
          <a:xfrm>
            <a:off x="6372225" y="978976"/>
            <a:ext cx="1584325" cy="288925"/>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b="1" dirty="0">
                <a:solidFill>
                  <a:schemeClr val="bg1"/>
                </a:solidFill>
              </a:rPr>
              <a:t>志に基づく縁</a:t>
            </a:r>
          </a:p>
        </p:txBody>
      </p:sp>
      <p:sp>
        <p:nvSpPr>
          <p:cNvPr id="15" name="円/楕円 14"/>
          <p:cNvSpPr/>
          <p:nvPr/>
        </p:nvSpPr>
        <p:spPr>
          <a:xfrm>
            <a:off x="179512" y="979646"/>
            <a:ext cx="4536504" cy="1440160"/>
          </a:xfrm>
          <a:prstGeom prst="ellipse">
            <a:avLst/>
          </a:prstGeom>
          <a:gradFill>
            <a:gsLst>
              <a:gs pos="0">
                <a:schemeClr val="accent5">
                  <a:shade val="51000"/>
                  <a:satMod val="130000"/>
                  <a:alpha val="50000"/>
                </a:schemeClr>
              </a:gs>
              <a:gs pos="80000">
                <a:schemeClr val="accent5">
                  <a:shade val="93000"/>
                  <a:satMod val="130000"/>
                </a:schemeClr>
              </a:gs>
              <a:gs pos="100000">
                <a:schemeClr val="accent5">
                  <a:shade val="94000"/>
                  <a:satMod val="135000"/>
                </a:schemeClr>
              </a:gs>
            </a:gsLst>
          </a:gradFill>
          <a:ln/>
          <a:effectLst>
            <a:glow rad="101600">
              <a:schemeClr val="accent1">
                <a:satMod val="175000"/>
                <a:alpha val="40000"/>
              </a:schemeClr>
            </a:glow>
            <a:outerShdw blurRad="40000" dist="23000" dir="5400000" rotWithShape="0">
              <a:srgbClr val="000000">
                <a:alpha val="35000"/>
              </a:srgbClr>
            </a:outerShdw>
            <a:softEdge rad="31750"/>
          </a:effectLst>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en-US" altLang="ja-JP" sz="1600" b="1" dirty="0">
              <a:solidFill>
                <a:schemeClr val="tx1"/>
              </a:solidFill>
            </a:endParaRPr>
          </a:p>
          <a:p>
            <a:pPr algn="ctr">
              <a:defRPr/>
            </a:pPr>
            <a:endParaRPr lang="en-US" altLang="ja-JP" sz="1400" dirty="0">
              <a:solidFill>
                <a:schemeClr val="bg1"/>
              </a:solidFill>
            </a:endParaRPr>
          </a:p>
        </p:txBody>
      </p:sp>
      <p:sp>
        <p:nvSpPr>
          <p:cNvPr id="26" name="円/楕円 25"/>
          <p:cNvSpPr/>
          <p:nvPr/>
        </p:nvSpPr>
        <p:spPr>
          <a:xfrm>
            <a:off x="5076056" y="2347798"/>
            <a:ext cx="3672408" cy="1080120"/>
          </a:xfrm>
          <a:prstGeom prst="ellipse">
            <a:avLst/>
          </a:prstGeom>
          <a:solidFill>
            <a:srgbClr val="FF3300"/>
          </a:solidFill>
          <a:ln/>
          <a:effectLst>
            <a:outerShdw blurRad="40000" dist="23000" dir="5400000" rotWithShape="0">
              <a:srgbClr val="000000">
                <a:alpha val="35000"/>
              </a:srgbClr>
            </a:outerShdw>
            <a:softEdge rad="31750"/>
          </a:effectLst>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ltLang="ja-JP" sz="1600" b="1" dirty="0">
              <a:solidFill>
                <a:schemeClr val="bg1"/>
              </a:solidFill>
            </a:endParaRPr>
          </a:p>
        </p:txBody>
      </p:sp>
      <p:sp>
        <p:nvSpPr>
          <p:cNvPr id="33" name="円/楕円 32"/>
          <p:cNvSpPr/>
          <p:nvPr/>
        </p:nvSpPr>
        <p:spPr>
          <a:xfrm>
            <a:off x="323850" y="978976"/>
            <a:ext cx="8569325" cy="3529013"/>
          </a:xfrm>
          <a:prstGeom prst="ellipse">
            <a:avLst/>
          </a:prstGeom>
          <a:no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6" name="円/楕円 35"/>
          <p:cNvSpPr/>
          <p:nvPr/>
        </p:nvSpPr>
        <p:spPr>
          <a:xfrm>
            <a:off x="1692275" y="1844164"/>
            <a:ext cx="5832475" cy="2160587"/>
          </a:xfrm>
          <a:prstGeom prst="ellipse">
            <a:avLst/>
          </a:prstGeom>
          <a:no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38" name="円/楕円 37"/>
          <p:cNvSpPr/>
          <p:nvPr/>
        </p:nvSpPr>
        <p:spPr>
          <a:xfrm>
            <a:off x="2987675" y="2347401"/>
            <a:ext cx="3313113" cy="1008063"/>
          </a:xfrm>
          <a:prstGeom prst="ellipse">
            <a:avLst/>
          </a:prstGeom>
          <a:no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8" name="正方形/長方形 17"/>
          <p:cNvSpPr/>
          <p:nvPr/>
        </p:nvSpPr>
        <p:spPr>
          <a:xfrm>
            <a:off x="1547813" y="907539"/>
            <a:ext cx="1511300" cy="360362"/>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b="1" dirty="0">
                <a:solidFill>
                  <a:schemeClr val="bg1"/>
                </a:solidFill>
              </a:rPr>
              <a:t>企業・保険者</a:t>
            </a:r>
          </a:p>
        </p:txBody>
      </p:sp>
      <p:sp>
        <p:nvSpPr>
          <p:cNvPr id="42" name="円/楕円 41"/>
          <p:cNvSpPr/>
          <p:nvPr/>
        </p:nvSpPr>
        <p:spPr>
          <a:xfrm>
            <a:off x="3563888" y="907638"/>
            <a:ext cx="2304256" cy="2088232"/>
          </a:xfrm>
          <a:prstGeom prst="ellipse">
            <a:avLst/>
          </a:prstGeom>
          <a:solidFill>
            <a:srgbClr val="FFFF99">
              <a:alpha val="59000"/>
            </a:srgbClr>
          </a:solidFill>
          <a:ln/>
          <a:effectLst>
            <a:glow rad="228600">
              <a:schemeClr val="accent3">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ja-JP" altLang="en-US" sz="1400" b="1" dirty="0">
              <a:solidFill>
                <a:schemeClr val="bg1"/>
              </a:solidFill>
            </a:endParaRPr>
          </a:p>
        </p:txBody>
      </p:sp>
      <p:sp>
        <p:nvSpPr>
          <p:cNvPr id="41" name="正方形/長方形 40"/>
          <p:cNvSpPr/>
          <p:nvPr/>
        </p:nvSpPr>
        <p:spPr>
          <a:xfrm>
            <a:off x="6659563" y="2347401"/>
            <a:ext cx="936625" cy="360363"/>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b="1" dirty="0">
                <a:solidFill>
                  <a:schemeClr val="bg1"/>
                </a:solidFill>
              </a:rPr>
              <a:t>学校</a:t>
            </a:r>
          </a:p>
        </p:txBody>
      </p:sp>
      <p:sp>
        <p:nvSpPr>
          <p:cNvPr id="43" name="正方形/長方形 42"/>
          <p:cNvSpPr/>
          <p:nvPr/>
        </p:nvSpPr>
        <p:spPr>
          <a:xfrm>
            <a:off x="5724525" y="1196464"/>
            <a:ext cx="3419475" cy="1295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schemeClr val="tx1"/>
                </a:solidFill>
              </a:rPr>
              <a:t>価値観や経験を共有し、健康課題の解決に強い動機をもつネットワーク</a:t>
            </a:r>
            <a:endParaRPr lang="en-US" altLang="ja-JP" sz="1400" b="1" dirty="0">
              <a:solidFill>
                <a:schemeClr val="tx1"/>
              </a:solidFill>
            </a:endParaRPr>
          </a:p>
          <a:p>
            <a:pPr algn="ctr">
              <a:defRPr/>
            </a:pPr>
            <a:r>
              <a:rPr lang="ja-JP" altLang="en-US" sz="1400" b="1" dirty="0">
                <a:solidFill>
                  <a:schemeClr val="tx1"/>
                </a:solidFill>
              </a:rPr>
              <a:t>（例：保健活動推進員、食生活改善推進員、患者会、ＮＰＯ等）</a:t>
            </a:r>
          </a:p>
        </p:txBody>
      </p:sp>
      <p:sp>
        <p:nvSpPr>
          <p:cNvPr id="44" name="正方形/長方形 43"/>
          <p:cNvSpPr/>
          <p:nvPr/>
        </p:nvSpPr>
        <p:spPr>
          <a:xfrm>
            <a:off x="6011863" y="2563301"/>
            <a:ext cx="2376487" cy="865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schemeClr val="bg1"/>
                </a:solidFill>
              </a:rPr>
              <a:t>児童生徒やＰＴＡのほか、</a:t>
            </a:r>
            <a:endParaRPr lang="en-US" altLang="ja-JP" sz="1400" b="1" dirty="0">
              <a:solidFill>
                <a:schemeClr val="bg1"/>
              </a:solidFill>
            </a:endParaRPr>
          </a:p>
          <a:p>
            <a:pPr algn="ctr">
              <a:defRPr/>
            </a:pPr>
            <a:r>
              <a:rPr lang="ja-JP" altLang="en-US" sz="1400" b="1" dirty="0">
                <a:solidFill>
                  <a:schemeClr val="bg1"/>
                </a:solidFill>
              </a:rPr>
              <a:t>地域住民の活動・交流の場</a:t>
            </a:r>
          </a:p>
        </p:txBody>
      </p:sp>
      <p:sp>
        <p:nvSpPr>
          <p:cNvPr id="35" name="正方形/長方形 34"/>
          <p:cNvSpPr/>
          <p:nvPr/>
        </p:nvSpPr>
        <p:spPr>
          <a:xfrm>
            <a:off x="4140200" y="907539"/>
            <a:ext cx="1152525" cy="3603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solidFill>
                  <a:schemeClr val="tx1"/>
                </a:solidFill>
              </a:rPr>
              <a:t>地縁</a:t>
            </a:r>
          </a:p>
        </p:txBody>
      </p:sp>
      <p:sp>
        <p:nvSpPr>
          <p:cNvPr id="45" name="正方形/長方形 44"/>
          <p:cNvSpPr/>
          <p:nvPr/>
        </p:nvSpPr>
        <p:spPr>
          <a:xfrm>
            <a:off x="611188" y="1196464"/>
            <a:ext cx="2952750" cy="1079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schemeClr val="bg1"/>
                </a:solidFill>
              </a:rPr>
              <a:t>労働者やその家族の健康管理を担うと共に、地域社会への社会的責任を果たすことが求められる場</a:t>
            </a:r>
          </a:p>
        </p:txBody>
      </p:sp>
      <p:sp>
        <p:nvSpPr>
          <p:cNvPr id="47" name="正方形/長方形 46"/>
          <p:cNvSpPr/>
          <p:nvPr/>
        </p:nvSpPr>
        <p:spPr>
          <a:xfrm>
            <a:off x="1258888" y="2272789"/>
            <a:ext cx="1944687" cy="50323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b="1" dirty="0">
                <a:solidFill>
                  <a:schemeClr val="tx1"/>
                </a:solidFill>
              </a:rPr>
              <a:t>営業者による連帯</a:t>
            </a:r>
          </a:p>
        </p:txBody>
      </p:sp>
      <p:sp>
        <p:nvSpPr>
          <p:cNvPr id="48" name="正方形/長方形 47"/>
          <p:cNvSpPr/>
          <p:nvPr/>
        </p:nvSpPr>
        <p:spPr>
          <a:xfrm>
            <a:off x="611188" y="2663314"/>
            <a:ext cx="3168650" cy="936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schemeClr val="bg1"/>
                </a:solidFill>
              </a:rPr>
              <a:t>業を通じて住民の健康課題を</a:t>
            </a:r>
            <a:endParaRPr lang="en-US" altLang="ja-JP" sz="1400" b="1" dirty="0">
              <a:solidFill>
                <a:schemeClr val="bg1"/>
              </a:solidFill>
            </a:endParaRPr>
          </a:p>
          <a:p>
            <a:pPr algn="ctr">
              <a:defRPr/>
            </a:pPr>
            <a:r>
              <a:rPr lang="ja-JP" altLang="en-US" sz="1400" b="1" dirty="0">
                <a:solidFill>
                  <a:schemeClr val="bg1"/>
                </a:solidFill>
              </a:rPr>
              <a:t>共有する営業者のネットワーク</a:t>
            </a:r>
            <a:endParaRPr lang="en-US" altLang="ja-JP" sz="1400" b="1" dirty="0">
              <a:solidFill>
                <a:schemeClr val="bg1"/>
              </a:solidFill>
            </a:endParaRPr>
          </a:p>
          <a:p>
            <a:pPr algn="ctr">
              <a:defRPr/>
            </a:pPr>
            <a:r>
              <a:rPr lang="ja-JP" altLang="en-US" sz="1400" b="1" dirty="0">
                <a:solidFill>
                  <a:schemeClr val="bg1"/>
                </a:solidFill>
              </a:rPr>
              <a:t>（例：生活衛生・食品安全同業組合等）</a:t>
            </a:r>
          </a:p>
        </p:txBody>
      </p:sp>
      <p:sp>
        <p:nvSpPr>
          <p:cNvPr id="25" name="角丸四角形 24"/>
          <p:cNvSpPr/>
          <p:nvPr/>
        </p:nvSpPr>
        <p:spPr>
          <a:xfrm>
            <a:off x="4284663" y="1339339"/>
            <a:ext cx="863600" cy="288925"/>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solidFill>
                  <a:schemeClr val="tx1"/>
                </a:solidFill>
              </a:rPr>
              <a:t>自治会</a:t>
            </a:r>
          </a:p>
        </p:txBody>
      </p:sp>
      <p:sp>
        <p:nvSpPr>
          <p:cNvPr id="17" name="角丸四角形 16"/>
          <p:cNvSpPr/>
          <p:nvPr/>
        </p:nvSpPr>
        <p:spPr>
          <a:xfrm>
            <a:off x="4787900" y="1699701"/>
            <a:ext cx="863600" cy="287338"/>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solidFill>
                  <a:schemeClr val="tx1"/>
                </a:solidFill>
              </a:rPr>
              <a:t>青年会</a:t>
            </a:r>
          </a:p>
        </p:txBody>
      </p:sp>
      <p:sp>
        <p:nvSpPr>
          <p:cNvPr id="37" name="角丸四角形 36"/>
          <p:cNvSpPr/>
          <p:nvPr/>
        </p:nvSpPr>
        <p:spPr>
          <a:xfrm>
            <a:off x="3708400" y="1699701"/>
            <a:ext cx="935038" cy="287338"/>
          </a:xfrm>
          <a:prstGeom prst="round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schemeClr val="bg1"/>
                </a:solidFill>
              </a:rPr>
              <a:t>子供会</a:t>
            </a:r>
          </a:p>
        </p:txBody>
      </p:sp>
      <p:sp>
        <p:nvSpPr>
          <p:cNvPr id="53" name="角丸四角形 52"/>
          <p:cNvSpPr/>
          <p:nvPr/>
        </p:nvSpPr>
        <p:spPr>
          <a:xfrm>
            <a:off x="395288" y="5155689"/>
            <a:ext cx="8424862" cy="1656605"/>
          </a:xfrm>
          <a:prstGeom prst="roundRect">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ja-JP" altLang="en-US"/>
          </a:p>
        </p:txBody>
      </p:sp>
      <p:sp>
        <p:nvSpPr>
          <p:cNvPr id="54" name="正方形/長方形 53"/>
          <p:cNvSpPr/>
          <p:nvPr/>
        </p:nvSpPr>
        <p:spPr>
          <a:xfrm>
            <a:off x="2483768" y="5184576"/>
            <a:ext cx="4824536" cy="216024"/>
          </a:xfrm>
          <a:prstGeom prst="rect">
            <a:avLst/>
          </a:prstGeom>
          <a:ln/>
        </p:spPr>
        <p:style>
          <a:lnRef idx="0">
            <a:schemeClr val="accent5"/>
          </a:lnRef>
          <a:fillRef idx="3">
            <a:schemeClr val="accent5"/>
          </a:fillRef>
          <a:effectRef idx="3">
            <a:schemeClr val="accent5"/>
          </a:effectRef>
          <a:fontRef idx="minor">
            <a:schemeClr val="lt1"/>
          </a:fontRef>
        </p:style>
        <p:txBody>
          <a:bodyPr anchor="ctr"/>
          <a:lstStyle/>
          <a:p>
            <a:pPr algn="ctr">
              <a:defRPr/>
            </a:pPr>
            <a:r>
              <a:rPr lang="ja-JP" altLang="en-US" sz="1600" b="1" dirty="0">
                <a:solidFill>
                  <a:schemeClr val="bg1"/>
                </a:solidFill>
              </a:rPr>
              <a:t>今後の地域保健対策を見据えた具体的体制整備</a:t>
            </a:r>
          </a:p>
        </p:txBody>
      </p:sp>
      <p:sp>
        <p:nvSpPr>
          <p:cNvPr id="58" name="上矢印 57"/>
          <p:cNvSpPr/>
          <p:nvPr/>
        </p:nvSpPr>
        <p:spPr>
          <a:xfrm>
            <a:off x="755650" y="3284026"/>
            <a:ext cx="7993063" cy="1871663"/>
          </a:xfrm>
          <a:prstGeom prst="upArrow">
            <a:avLst>
              <a:gd name="adj1" fmla="val 84648"/>
              <a:gd name="adj2" fmla="val 28990"/>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dirty="0">
              <a:solidFill>
                <a:schemeClr val="tx1"/>
              </a:solidFill>
            </a:endParaRPr>
          </a:p>
        </p:txBody>
      </p:sp>
      <p:sp>
        <p:nvSpPr>
          <p:cNvPr id="59" name="正方形/長方形 58"/>
          <p:cNvSpPr/>
          <p:nvPr/>
        </p:nvSpPr>
        <p:spPr>
          <a:xfrm>
            <a:off x="1692275" y="3715826"/>
            <a:ext cx="6696075" cy="1512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dirty="0">
                <a:solidFill>
                  <a:schemeClr val="tx1"/>
                </a:solidFill>
              </a:rPr>
              <a:t>●</a:t>
            </a:r>
            <a:r>
              <a:rPr lang="ja-JP" altLang="en-US" sz="1400" b="1" dirty="0">
                <a:solidFill>
                  <a:schemeClr val="tx1"/>
                </a:solidFill>
              </a:rPr>
              <a:t>ソーシャル・キャピタルの核となる人材（例えば、健康意識を持ち、実践する</a:t>
            </a:r>
            <a:endParaRPr lang="en-US" altLang="ja-JP" sz="1400" b="1" dirty="0">
              <a:solidFill>
                <a:schemeClr val="tx1"/>
              </a:solidFill>
            </a:endParaRPr>
          </a:p>
          <a:p>
            <a:pPr>
              <a:defRPr/>
            </a:pPr>
            <a:r>
              <a:rPr lang="ja-JP" altLang="en-US" sz="1400" b="1" dirty="0">
                <a:solidFill>
                  <a:schemeClr val="tx1"/>
                </a:solidFill>
              </a:rPr>
              <a:t>　「健人（仮称）」など）の計画的な発掘・育成を通じた住民主体の保健活動の推進</a:t>
            </a:r>
            <a:endParaRPr lang="en-US" altLang="ja-JP" sz="1400" b="1" dirty="0">
              <a:solidFill>
                <a:schemeClr val="tx1"/>
              </a:solidFill>
            </a:endParaRPr>
          </a:p>
          <a:p>
            <a:pPr>
              <a:defRPr/>
            </a:pPr>
            <a:r>
              <a:rPr lang="ja-JP" altLang="en-US" sz="1400" b="1" dirty="0">
                <a:solidFill>
                  <a:schemeClr val="tx1"/>
                </a:solidFill>
              </a:rPr>
              <a:t>○学校保健委員会等の学校を取り巻く協議の場への積極参画</a:t>
            </a:r>
            <a:endParaRPr lang="en-US" altLang="ja-JP" sz="1400" b="1" dirty="0">
              <a:solidFill>
                <a:schemeClr val="tx1"/>
              </a:solidFill>
            </a:endParaRPr>
          </a:p>
          <a:p>
            <a:pPr>
              <a:defRPr/>
            </a:pPr>
            <a:r>
              <a:rPr lang="ja-JP" altLang="en-US" sz="1400" b="1" dirty="0">
                <a:solidFill>
                  <a:schemeClr val="tx1"/>
                </a:solidFill>
              </a:rPr>
              <a:t>●企業や同業組合等による取組みを促進させる環境整備</a:t>
            </a:r>
            <a:endParaRPr lang="en-US" altLang="ja-JP" sz="1400" b="1" dirty="0">
              <a:solidFill>
                <a:schemeClr val="tx1"/>
              </a:solidFill>
            </a:endParaRPr>
          </a:p>
          <a:p>
            <a:pPr>
              <a:defRPr/>
            </a:pPr>
            <a:r>
              <a:rPr lang="ja-JP" altLang="en-US" sz="1400" b="1" dirty="0">
                <a:solidFill>
                  <a:schemeClr val="tx1"/>
                </a:solidFill>
              </a:rPr>
              <a:t>○リスク・コミュニケーションを含めた地域への分かりやすい情報提供の推進</a:t>
            </a:r>
            <a:endParaRPr lang="en-US" altLang="ja-JP" sz="1400" b="1" dirty="0">
              <a:solidFill>
                <a:schemeClr val="tx1"/>
              </a:solidFill>
            </a:endParaRPr>
          </a:p>
          <a:p>
            <a:pPr>
              <a:defRPr/>
            </a:pPr>
            <a:r>
              <a:rPr lang="ja-JP" altLang="en-US" sz="1400" b="1" dirty="0">
                <a:solidFill>
                  <a:schemeClr val="tx1"/>
                </a:solidFill>
              </a:rPr>
              <a:t>●各種保健施策のほか医療・介護福祉施策との連携による効果的な施策展開　など</a:t>
            </a:r>
          </a:p>
        </p:txBody>
      </p:sp>
      <p:sp>
        <p:nvSpPr>
          <p:cNvPr id="60" name="正方形/長方形 59"/>
          <p:cNvSpPr/>
          <p:nvPr/>
        </p:nvSpPr>
        <p:spPr>
          <a:xfrm>
            <a:off x="611188" y="5328047"/>
            <a:ext cx="8137525" cy="1557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dirty="0">
                <a:solidFill>
                  <a:schemeClr val="tx1"/>
                </a:solidFill>
              </a:rPr>
              <a:t>●</a:t>
            </a:r>
            <a:r>
              <a:rPr lang="ja-JP" altLang="en-US" sz="1400" b="1" dirty="0">
                <a:solidFill>
                  <a:schemeClr val="tx1"/>
                </a:solidFill>
              </a:rPr>
              <a:t>ソーシャル・キャピタルの活用に向けた地域保健担当部門の体制整備　　　　　　　　　　　　　　　　　　　　　　　　　○地域の健康課題等の共有のため、標準化された指標による評価・分析を通じたＰＤＣＡサイクルの確立</a:t>
            </a:r>
            <a:endParaRPr lang="en-US" altLang="ja-JP" sz="1400" b="1" dirty="0">
              <a:solidFill>
                <a:schemeClr val="tx1"/>
              </a:solidFill>
            </a:endParaRPr>
          </a:p>
          <a:p>
            <a:pPr>
              <a:defRPr/>
            </a:pPr>
            <a:r>
              <a:rPr lang="ja-JP" altLang="en-US" sz="1400" b="1" dirty="0">
                <a:solidFill>
                  <a:schemeClr val="tx1"/>
                </a:solidFill>
              </a:rPr>
              <a:t>●各種保健施策や医療・介護福祉施策との効果的連携のための自治体内における体制整備</a:t>
            </a:r>
            <a:endParaRPr lang="en-US" altLang="ja-JP" sz="1400" b="1" dirty="0">
              <a:solidFill>
                <a:schemeClr val="tx1"/>
              </a:solidFill>
            </a:endParaRPr>
          </a:p>
          <a:p>
            <a:pPr>
              <a:defRPr/>
            </a:pPr>
            <a:r>
              <a:rPr lang="ja-JP" altLang="en-US" sz="1400" b="1" dirty="0">
                <a:solidFill>
                  <a:schemeClr val="tx1"/>
                </a:solidFill>
              </a:rPr>
              <a:t>○情報共有体制の強化や担当職員の資質向上のほか、平時からの自治体間連携の枠組み構築等による</a:t>
            </a:r>
            <a:endParaRPr lang="en-US" altLang="ja-JP" sz="1400" b="1" dirty="0">
              <a:solidFill>
                <a:schemeClr val="tx1"/>
              </a:solidFill>
            </a:endParaRPr>
          </a:p>
          <a:p>
            <a:pPr>
              <a:defRPr/>
            </a:pPr>
            <a:r>
              <a:rPr lang="ja-JP" altLang="en-US" sz="1400" b="1" dirty="0">
                <a:solidFill>
                  <a:schemeClr val="tx1"/>
                </a:solidFill>
              </a:rPr>
              <a:t>　　健康危機管理体制の強化</a:t>
            </a:r>
            <a:endParaRPr lang="en-US" altLang="ja-JP" sz="1400" b="1" dirty="0">
              <a:solidFill>
                <a:schemeClr val="tx1"/>
              </a:solidFill>
            </a:endParaRPr>
          </a:p>
          <a:p>
            <a:pPr>
              <a:defRPr/>
            </a:pPr>
            <a:r>
              <a:rPr lang="ja-JP" altLang="en-US" sz="1400" b="1" dirty="0">
                <a:solidFill>
                  <a:schemeClr val="tx1"/>
                </a:solidFill>
              </a:rPr>
              <a:t>●国、都道府県・保健所、市町村による分野横断的・重層的な連携体制の構築　　　など</a:t>
            </a:r>
          </a:p>
        </p:txBody>
      </p:sp>
      <p:sp>
        <p:nvSpPr>
          <p:cNvPr id="61" name="正方形/長方形 60"/>
          <p:cNvSpPr/>
          <p:nvPr/>
        </p:nvSpPr>
        <p:spPr>
          <a:xfrm>
            <a:off x="2771800" y="3571934"/>
            <a:ext cx="3528392" cy="216024"/>
          </a:xfrm>
          <a:prstGeom prst="rect">
            <a:avLst/>
          </a:prstGeom>
          <a:ln/>
        </p:spPr>
        <p:style>
          <a:lnRef idx="0">
            <a:schemeClr val="accent5"/>
          </a:lnRef>
          <a:fillRef idx="3">
            <a:schemeClr val="accent5"/>
          </a:fillRef>
          <a:effectRef idx="3">
            <a:schemeClr val="accent5"/>
          </a:effectRef>
          <a:fontRef idx="minor">
            <a:schemeClr val="lt1"/>
          </a:fontRef>
        </p:style>
        <p:txBody>
          <a:bodyPr anchor="ctr"/>
          <a:lstStyle/>
          <a:p>
            <a:pPr algn="ctr">
              <a:defRPr/>
            </a:pPr>
            <a:r>
              <a:rPr lang="ja-JP" altLang="en-US" sz="1600" b="1" dirty="0">
                <a:solidFill>
                  <a:schemeClr val="bg1"/>
                </a:solidFill>
              </a:rPr>
              <a:t>地域協働推進のための具体的施策</a:t>
            </a:r>
          </a:p>
        </p:txBody>
      </p:sp>
      <p:sp>
        <p:nvSpPr>
          <p:cNvPr id="39" name="角丸四角形 38"/>
          <p:cNvSpPr/>
          <p:nvPr/>
        </p:nvSpPr>
        <p:spPr>
          <a:xfrm>
            <a:off x="0" y="0"/>
            <a:ext cx="9144000" cy="692150"/>
          </a:xfrm>
          <a:prstGeom prst="roundRect">
            <a:avLst/>
          </a:prstGeom>
          <a:noFill/>
          <a:ln>
            <a:noFill/>
          </a:ln>
          <a:effectLst/>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altLang="ja-JP" u="sng" dirty="0">
              <a:solidFill>
                <a:schemeClr val="tx1"/>
              </a:solidFill>
            </a:endParaRPr>
          </a:p>
          <a:p>
            <a:pPr algn="ctr">
              <a:defRPr/>
            </a:pPr>
            <a:r>
              <a:rPr lang="ja-JP" altLang="en-US" sz="2400" b="1" u="sng" dirty="0">
                <a:solidFill>
                  <a:schemeClr val="tx1"/>
                </a:solidFill>
              </a:rPr>
              <a:t>今後の地域保健対策のあり方</a:t>
            </a:r>
            <a:endParaRPr lang="en-US" altLang="ja-JP" sz="2400" b="1" u="sng" dirty="0">
              <a:solidFill>
                <a:schemeClr val="tx1"/>
              </a:solidFill>
            </a:endParaRPr>
          </a:p>
          <a:p>
            <a:pPr algn="ctr">
              <a:defRPr/>
            </a:pPr>
            <a:r>
              <a:rPr lang="ja-JP" altLang="en-US" b="1" u="sng" dirty="0">
                <a:solidFill>
                  <a:schemeClr val="tx1"/>
                </a:solidFill>
              </a:rPr>
              <a:t>～　地域のソーシャル・キャピタルの活用を通じた健康なまちづくりの推進　～</a:t>
            </a:r>
            <a:endParaRPr lang="en-US" altLang="ja-JP" b="1" u="sng" dirty="0">
              <a:solidFill>
                <a:schemeClr val="tx1"/>
              </a:solidFill>
            </a:endParaRPr>
          </a:p>
          <a:p>
            <a:pPr algn="ctr">
              <a:defRPr/>
            </a:pPr>
            <a:endParaRPr lang="ja-JP" altLang="en-US" u="sng" dirty="0">
              <a:solidFill>
                <a:schemeClr val="tx1"/>
              </a:solidFill>
            </a:endParaRPr>
          </a:p>
        </p:txBody>
      </p:sp>
      <p:sp>
        <p:nvSpPr>
          <p:cNvPr id="34" name="円/楕円 33"/>
          <p:cNvSpPr/>
          <p:nvPr/>
        </p:nvSpPr>
        <p:spPr>
          <a:xfrm>
            <a:off x="3923928" y="2635830"/>
            <a:ext cx="1584176" cy="504056"/>
          </a:xfrm>
          <a:prstGeom prst="ellipse">
            <a:avLst/>
          </a:prstGeom>
          <a:solidFill>
            <a:srgbClr val="FFFF00"/>
          </a:solidFill>
          <a:ln w="28575">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anchor="ctr"/>
          <a:lstStyle/>
          <a:p>
            <a:pPr algn="ctr">
              <a:defRPr/>
            </a:pPr>
            <a:r>
              <a:rPr lang="ja-JP" altLang="en-US" b="1" dirty="0">
                <a:solidFill>
                  <a:schemeClr val="tx1"/>
                </a:solidFill>
              </a:rPr>
              <a:t>住民個人</a:t>
            </a:r>
          </a:p>
        </p:txBody>
      </p:sp>
      <p:sp>
        <p:nvSpPr>
          <p:cNvPr id="50" name="ストライプ矢印 49"/>
          <p:cNvSpPr/>
          <p:nvPr/>
        </p:nvSpPr>
        <p:spPr>
          <a:xfrm rot="10180855">
            <a:off x="5562600" y="2442651"/>
            <a:ext cx="322263" cy="647700"/>
          </a:xfrm>
          <a:prstGeom prst="stripedRightArrow">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1" name="ストライプ矢印 50"/>
          <p:cNvSpPr/>
          <p:nvPr/>
        </p:nvSpPr>
        <p:spPr>
          <a:xfrm rot="5400000">
            <a:off x="4646613" y="1985451"/>
            <a:ext cx="287337" cy="868363"/>
          </a:xfrm>
          <a:prstGeom prst="stripedRightArrow">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9" name="ストライプ矢印 48"/>
          <p:cNvSpPr/>
          <p:nvPr/>
        </p:nvSpPr>
        <p:spPr>
          <a:xfrm rot="986031">
            <a:off x="3582988" y="2382326"/>
            <a:ext cx="347662" cy="696913"/>
          </a:xfrm>
          <a:prstGeom prst="stripedRightArrow">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1" name="角丸四角形 30"/>
          <p:cNvSpPr/>
          <p:nvPr/>
        </p:nvSpPr>
        <p:spPr>
          <a:xfrm>
            <a:off x="3779838" y="2060064"/>
            <a:ext cx="863600" cy="287337"/>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schemeClr val="bg1"/>
                </a:solidFill>
              </a:rPr>
              <a:t>商店街</a:t>
            </a:r>
          </a:p>
        </p:txBody>
      </p:sp>
      <p:sp>
        <p:nvSpPr>
          <p:cNvPr id="32" name="角丸四角形 31"/>
          <p:cNvSpPr/>
          <p:nvPr/>
        </p:nvSpPr>
        <p:spPr>
          <a:xfrm>
            <a:off x="4716463" y="2060064"/>
            <a:ext cx="1008062" cy="215900"/>
          </a:xfrm>
          <a:prstGeom prst="roundRect">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schemeClr val="tx1"/>
                </a:solidFill>
              </a:rPr>
              <a:t>老人クラブ</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ChangeArrowheads="1"/>
          </p:cNvSpPr>
          <p:nvPr/>
        </p:nvSpPr>
        <p:spPr bwMode="auto">
          <a:xfrm>
            <a:off x="179512" y="1340768"/>
            <a:ext cx="8964488" cy="53303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buFont typeface="Wingdings" pitchFamily="2" charset="2"/>
              <a:buChar char="n"/>
            </a:pPr>
            <a:r>
              <a:rPr lang="ja-JP" altLang="en-US" sz="2800" u="sng" dirty="0" smtClean="0">
                <a:solidFill>
                  <a:schemeClr val="tx2"/>
                </a:solidFill>
                <a:latin typeface="+mn-ea"/>
                <a:cs typeface="Times New Roman" pitchFamily="18" charset="0"/>
              </a:rPr>
              <a:t>栄養・食生活</a:t>
            </a:r>
            <a:r>
              <a:rPr kumimoji="1" lang="ja-JP" altLang="en-US" sz="2800" b="0" i="0" u="none" strike="noStrike" cap="none" normalizeH="0" baseline="0" dirty="0" smtClean="0">
                <a:ln>
                  <a:noFill/>
                </a:ln>
                <a:solidFill>
                  <a:schemeClr val="tx1"/>
                </a:solidFill>
                <a:effectLst/>
                <a:latin typeface="+mn-ea"/>
                <a:cs typeface="Times New Roman" pitchFamily="18" charset="0"/>
              </a:rPr>
              <a:t>、</a:t>
            </a:r>
            <a:r>
              <a:rPr kumimoji="1" lang="ja-JP" altLang="en-US" sz="2800" b="0" i="0" u="sng" strike="noStrike" cap="none" normalizeH="0" baseline="0" dirty="0" smtClean="0">
                <a:ln>
                  <a:noFill/>
                </a:ln>
                <a:solidFill>
                  <a:schemeClr val="tx2"/>
                </a:solidFill>
                <a:effectLst/>
                <a:latin typeface="+mn-ea"/>
                <a:cs typeface="Times New Roman" pitchFamily="18" charset="0"/>
              </a:rPr>
              <a:t>身体活動</a:t>
            </a:r>
            <a:r>
              <a:rPr kumimoji="1" lang="ja-JP" altLang="en-US" sz="2800" b="0" i="0" u="none" strike="noStrike" cap="none" normalizeH="0" baseline="0" dirty="0" smtClean="0">
                <a:ln>
                  <a:noFill/>
                </a:ln>
                <a:solidFill>
                  <a:schemeClr val="tx1"/>
                </a:solidFill>
                <a:effectLst/>
                <a:latin typeface="+mn-ea"/>
                <a:cs typeface="Times New Roman" pitchFamily="18" charset="0"/>
              </a:rPr>
              <a:t>は、生活習慣病の予防のほか、</a:t>
            </a:r>
            <a:r>
              <a:rPr lang="ja-JP" altLang="en-US" sz="2800" dirty="0" smtClean="0">
                <a:latin typeface="+mn-ea"/>
                <a:cs typeface="Times New Roman" pitchFamily="18" charset="0"/>
              </a:rPr>
              <a:t>社会生活</a:t>
            </a:r>
            <a:r>
              <a:rPr kumimoji="1" lang="ja-JP" altLang="en-US" sz="2800" b="0" i="0" u="none" strike="noStrike" cap="none" normalizeH="0" baseline="0" dirty="0" smtClean="0">
                <a:ln>
                  <a:noFill/>
                </a:ln>
                <a:solidFill>
                  <a:schemeClr val="tx1"/>
                </a:solidFill>
                <a:effectLst/>
                <a:latin typeface="+mn-ea"/>
                <a:cs typeface="Times New Roman" pitchFamily="18" charset="0"/>
              </a:rPr>
              <a:t>機能の維持及び向上並びに生活の質の向上の観点から重要。</a:t>
            </a:r>
            <a:endParaRPr kumimoji="1" lang="en-US" altLang="ja-JP" sz="2800" b="0" i="0" u="none" strike="noStrike" cap="none" normalizeH="0" baseline="0" dirty="0" smtClean="0">
              <a:ln>
                <a:noFill/>
              </a:ln>
              <a:solidFill>
                <a:schemeClr val="tx1"/>
              </a:solidFill>
              <a:effectLst/>
              <a:latin typeface="+mn-ea"/>
              <a:cs typeface="Times New Roman" pitchFamily="18" charset="0"/>
            </a:endParaRPr>
          </a:p>
          <a:p>
            <a:pPr lvl="0" eaLnBrk="0" fontAlgn="base" hangingPunct="0">
              <a:spcBef>
                <a:spcPct val="0"/>
              </a:spcBef>
              <a:spcAft>
                <a:spcPct val="0"/>
              </a:spcAft>
              <a:buFont typeface="Wingdings" pitchFamily="2" charset="2"/>
              <a:buChar char="n"/>
            </a:pPr>
            <a:r>
              <a:rPr lang="ja-JP" altLang="ja-JP" sz="2800" u="sng" dirty="0" smtClean="0">
                <a:solidFill>
                  <a:schemeClr val="tx2"/>
                </a:solidFill>
              </a:rPr>
              <a:t>休養</a:t>
            </a:r>
            <a:r>
              <a:rPr lang="ja-JP" altLang="ja-JP" sz="2800" dirty="0" smtClean="0"/>
              <a:t>は、生活の質に係る重要な要素</a:t>
            </a:r>
            <a:r>
              <a:rPr lang="ja-JP" altLang="en-US" sz="2800" dirty="0" smtClean="0"/>
              <a:t>であり、心身の健康の観点から重要。</a:t>
            </a:r>
            <a:endParaRPr lang="en-US" altLang="ja-JP" sz="2800" dirty="0" smtClean="0"/>
          </a:p>
          <a:p>
            <a:pPr lvl="0" eaLnBrk="0" fontAlgn="base" hangingPunct="0">
              <a:spcBef>
                <a:spcPct val="0"/>
              </a:spcBef>
              <a:spcAft>
                <a:spcPct val="0"/>
              </a:spcAft>
              <a:buFont typeface="Wingdings" pitchFamily="2" charset="2"/>
              <a:buChar char="n"/>
            </a:pPr>
            <a:r>
              <a:rPr lang="ja-JP" altLang="ja-JP" sz="2800" u="sng" dirty="0" smtClean="0">
                <a:solidFill>
                  <a:schemeClr val="tx2"/>
                </a:solidFill>
              </a:rPr>
              <a:t>飲酒</a:t>
            </a:r>
            <a:r>
              <a:rPr lang="ja-JP" altLang="ja-JP" sz="2800" dirty="0" smtClean="0"/>
              <a:t>は、生活習慣病を始めとする様々な</a:t>
            </a:r>
            <a:r>
              <a:rPr lang="ja-JP" altLang="en-US" sz="2800" dirty="0" smtClean="0"/>
              <a:t>身体疾患やうつ病等の</a:t>
            </a:r>
            <a:r>
              <a:rPr lang="ja-JP" altLang="ja-JP" sz="2800" dirty="0" smtClean="0"/>
              <a:t>健康障害のリスク要因</a:t>
            </a:r>
            <a:r>
              <a:rPr lang="ja-JP" altLang="en-US" sz="2800" dirty="0" smtClean="0"/>
              <a:t>。</a:t>
            </a:r>
            <a:endParaRPr lang="en-US" altLang="ja-JP" sz="2800" dirty="0" smtClean="0"/>
          </a:p>
          <a:p>
            <a:pPr lvl="0" eaLnBrk="0" fontAlgn="base" hangingPunct="0">
              <a:spcBef>
                <a:spcPct val="0"/>
              </a:spcBef>
              <a:spcAft>
                <a:spcPct val="0"/>
              </a:spcAft>
              <a:buFont typeface="Wingdings" pitchFamily="2" charset="2"/>
              <a:buChar char="n"/>
            </a:pPr>
            <a:r>
              <a:rPr lang="ja-JP" altLang="ja-JP" sz="2800" u="sng" dirty="0" smtClean="0">
                <a:solidFill>
                  <a:schemeClr val="tx2"/>
                </a:solidFill>
              </a:rPr>
              <a:t>喫煙</a:t>
            </a:r>
            <a:r>
              <a:rPr lang="ja-JP" altLang="ja-JP" sz="2800" dirty="0" smtClean="0"/>
              <a:t>は、がん、循環器疾患、糖尿病、ＣＯＰＤといったＮＣＤの予防可能な最大の危険因子</a:t>
            </a:r>
            <a:r>
              <a:rPr lang="ja-JP" altLang="en-US" sz="2800" dirty="0" smtClean="0"/>
              <a:t>。</a:t>
            </a:r>
            <a:r>
              <a:rPr lang="ja-JP" altLang="ja-JP" sz="2800" dirty="0" smtClean="0"/>
              <a:t>受動喫煙</a:t>
            </a:r>
            <a:r>
              <a:rPr lang="ja-JP" altLang="en-US" sz="2800" dirty="0" smtClean="0"/>
              <a:t>など、</a:t>
            </a:r>
            <a:r>
              <a:rPr lang="ja-JP" altLang="ja-JP" sz="2800" dirty="0" smtClean="0"/>
              <a:t>喫煙による健康被害を回避することが重要</a:t>
            </a:r>
            <a:r>
              <a:rPr lang="ja-JP" altLang="en-US" sz="2800" dirty="0" smtClean="0"/>
              <a:t>。</a:t>
            </a:r>
            <a:endParaRPr lang="en-US" altLang="ja-JP" sz="2800" dirty="0" smtClean="0"/>
          </a:p>
          <a:p>
            <a:pPr lvl="0" eaLnBrk="0" fontAlgn="base" hangingPunct="0">
              <a:spcBef>
                <a:spcPct val="0"/>
              </a:spcBef>
              <a:spcAft>
                <a:spcPct val="0"/>
              </a:spcAft>
              <a:buFont typeface="Wingdings" pitchFamily="2" charset="2"/>
              <a:buChar char="n"/>
            </a:pPr>
            <a:r>
              <a:rPr lang="ja-JP" altLang="ja-JP" sz="2800" u="sng" dirty="0" smtClean="0">
                <a:solidFill>
                  <a:schemeClr val="tx2"/>
                </a:solidFill>
              </a:rPr>
              <a:t>歯・口腔の健康</a:t>
            </a:r>
            <a:r>
              <a:rPr lang="ja-JP" altLang="ja-JP" sz="2800" dirty="0" smtClean="0"/>
              <a:t>は</a:t>
            </a:r>
            <a:r>
              <a:rPr lang="ja-JP" altLang="en-US" sz="2800" dirty="0" smtClean="0"/>
              <a:t>、</a:t>
            </a:r>
            <a:r>
              <a:rPr lang="ja-JP" altLang="ja-JP" sz="2800" dirty="0" smtClean="0"/>
              <a:t>摂食と構音を良好に保つために重要であり、生活の質の向上にも大きく寄与</a:t>
            </a:r>
            <a:r>
              <a:rPr lang="ja-JP" altLang="en-US" sz="2800" dirty="0" smtClean="0"/>
              <a:t>。</a:t>
            </a:r>
            <a:endParaRPr kumimoji="1" lang="ja-JP" altLang="en-US" sz="2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 name="正方形/長方形 3"/>
          <p:cNvSpPr/>
          <p:nvPr/>
        </p:nvSpPr>
        <p:spPr>
          <a:xfrm>
            <a:off x="251520" y="188640"/>
            <a:ext cx="8604448" cy="95410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eaLnBrk="0" hangingPunct="0"/>
            <a:r>
              <a:rPr lang="ja-JP" altLang="en-US" sz="2800" u="sng" dirty="0" smtClean="0">
                <a:solidFill>
                  <a:srgbClr val="000000"/>
                </a:solidFill>
                <a:cs typeface="Times New Roman" pitchFamily="18" charset="0"/>
              </a:rPr>
              <a:t>５．</a:t>
            </a:r>
            <a:r>
              <a:rPr lang="ja-JP" altLang="ja-JP" sz="2800" u="sng" dirty="0" smtClean="0">
                <a:solidFill>
                  <a:srgbClr val="000000"/>
                </a:solidFill>
                <a:cs typeface="Times New Roman" pitchFamily="18" charset="0"/>
              </a:rPr>
              <a:t>食生活、運動、休養、飲酒、喫煙及び歯・口腔の健康に関する生活習慣及び社会環境の改善に関する目標</a:t>
            </a:r>
            <a:endParaRPr lang="ja-JP" altLang="ja-JP" sz="2800" dirty="0"/>
          </a:p>
        </p:txBody>
      </p:sp>
    </p:spTree>
    <p:extLst>
      <p:ext uri="{BB962C8B-B14F-4D97-AF65-F5344CB8AC3E}">
        <p14:creationId xmlns:p14="http://schemas.microsoft.com/office/powerpoint/2010/main" val="409434144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1"/>
          <p:cNvSpPr txBox="1">
            <a:spLocks noChangeArrowheads="1"/>
          </p:cNvSpPr>
          <p:nvPr/>
        </p:nvSpPr>
        <p:spPr bwMode="auto">
          <a:xfrm>
            <a:off x="323850" y="260350"/>
            <a:ext cx="8496300" cy="400050"/>
          </a:xfrm>
          <a:prstGeom prst="rect">
            <a:avLst/>
          </a:prstGeom>
          <a:noFill/>
          <a:ln w="9525">
            <a:noFill/>
            <a:miter lim="800000"/>
            <a:headEnd/>
            <a:tailEnd/>
          </a:ln>
        </p:spPr>
        <p:txBody>
          <a:bodyPr lIns="91434" tIns="45718" rIns="91434" bIns="45718">
            <a:spAutoFit/>
          </a:bodyPr>
          <a:lstStyle/>
          <a:p>
            <a:r>
              <a:rPr lang="ja-JP" altLang="en-US" sz="2000">
                <a:latin typeface="ＭＳ ゴシック" pitchFamily="49" charset="-128"/>
                <a:ea typeface="ＭＳ ゴシック" pitchFamily="49" charset="-128"/>
              </a:rPr>
              <a:t>　　　</a:t>
            </a:r>
            <a:endParaRPr lang="ja-JP" altLang="en-US">
              <a:latin typeface="ＭＳ ゴシック" pitchFamily="49" charset="-128"/>
              <a:ea typeface="ＭＳ ゴシック" pitchFamily="49" charset="-128"/>
            </a:endParaRPr>
          </a:p>
        </p:txBody>
      </p:sp>
      <p:graphicFrame>
        <p:nvGraphicFramePr>
          <p:cNvPr id="3" name="表 2"/>
          <p:cNvGraphicFramePr>
            <a:graphicFrameLocks noGrp="1"/>
          </p:cNvGraphicFramePr>
          <p:nvPr/>
        </p:nvGraphicFramePr>
        <p:xfrm>
          <a:off x="683568" y="548680"/>
          <a:ext cx="7848872" cy="5918448"/>
        </p:xfrm>
        <a:graphic>
          <a:graphicData uri="http://schemas.openxmlformats.org/drawingml/2006/table">
            <a:tbl>
              <a:tblPr/>
              <a:tblGrid>
                <a:gridCol w="856241"/>
                <a:gridCol w="6992631"/>
              </a:tblGrid>
              <a:tr h="328803">
                <a:tc>
                  <a:txBody>
                    <a:bodyPr/>
                    <a:lstStyle/>
                    <a:p>
                      <a:endParaRPr lang="ja-JP" sz="1300" dirty="0">
                        <a:latin typeface="Times New Roman"/>
                      </a:endParaRPr>
                    </a:p>
                  </a:txBody>
                  <a:tcPr marL="40942" marR="409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ctr">
                        <a:lnSpc>
                          <a:spcPct val="100000"/>
                        </a:lnSpc>
                        <a:spcAft>
                          <a:spcPts val="0"/>
                        </a:spcAft>
                      </a:pPr>
                      <a:r>
                        <a:rPr lang="ja-JP" sz="2000" b="1" kern="0" dirty="0">
                          <a:solidFill>
                            <a:srgbClr val="000000"/>
                          </a:solidFill>
                          <a:latin typeface="Century"/>
                          <a:ea typeface="ＭＳ Ｐゴシック"/>
                          <a:cs typeface="ＭＳ Ｐゴシック"/>
                        </a:rPr>
                        <a:t>目標項目</a:t>
                      </a:r>
                      <a:endParaRPr lang="ja-JP" sz="2000" b="1" kern="100" dirty="0">
                        <a:latin typeface="Century"/>
                        <a:ea typeface="ＭＳ 明朝"/>
                        <a:cs typeface="Times New Roman"/>
                      </a:endParaRPr>
                    </a:p>
                  </a:txBody>
                  <a:tcPr marL="40942" marR="409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16829">
                <a:tc>
                  <a:txBody>
                    <a:bodyPr/>
                    <a:lstStyle/>
                    <a:p>
                      <a:pPr algn="ctr">
                        <a:lnSpc>
                          <a:spcPct val="100000"/>
                        </a:lnSpc>
                        <a:spcAft>
                          <a:spcPts val="0"/>
                        </a:spcAft>
                      </a:pPr>
                      <a:r>
                        <a:rPr lang="ja-JP" sz="2000" b="1" kern="0" dirty="0">
                          <a:solidFill>
                            <a:srgbClr val="000000"/>
                          </a:solidFill>
                          <a:latin typeface="+mn-ea"/>
                          <a:ea typeface="+mn-ea"/>
                          <a:cs typeface="ＭＳ Ｐゴシック"/>
                        </a:rPr>
                        <a:t>栄養・</a:t>
                      </a:r>
                      <a:endParaRPr lang="ja-JP" sz="2000" b="1" kern="100" dirty="0">
                        <a:latin typeface="+mn-ea"/>
                        <a:ea typeface="+mn-ea"/>
                        <a:cs typeface="Times New Roman"/>
                      </a:endParaRPr>
                    </a:p>
                    <a:p>
                      <a:pPr algn="ctr">
                        <a:lnSpc>
                          <a:spcPct val="100000"/>
                        </a:lnSpc>
                        <a:spcAft>
                          <a:spcPts val="0"/>
                        </a:spcAft>
                      </a:pPr>
                      <a:r>
                        <a:rPr lang="ja-JP" sz="2000" b="1" kern="0" dirty="0">
                          <a:solidFill>
                            <a:srgbClr val="000000"/>
                          </a:solidFill>
                          <a:latin typeface="+mn-ea"/>
                          <a:ea typeface="+mn-ea"/>
                          <a:cs typeface="ＭＳ Ｐゴシック"/>
                        </a:rPr>
                        <a:t>食生活</a:t>
                      </a:r>
                      <a:endParaRPr lang="ja-JP" sz="2000" b="1" kern="100" dirty="0">
                        <a:latin typeface="+mn-ea"/>
                        <a:ea typeface="+mn-ea"/>
                        <a:cs typeface="Times New Roman"/>
                      </a:endParaRPr>
                    </a:p>
                  </a:txBody>
                  <a:tcPr marL="40942" marR="409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l">
                        <a:lnSpc>
                          <a:spcPct val="100000"/>
                        </a:lnSpc>
                        <a:spcAft>
                          <a:spcPts val="0"/>
                        </a:spcAft>
                      </a:pPr>
                      <a:r>
                        <a:rPr lang="ja-JP" sz="2000" b="1" kern="0" dirty="0">
                          <a:solidFill>
                            <a:srgbClr val="000000"/>
                          </a:solidFill>
                          <a:latin typeface="+mn-ea"/>
                          <a:ea typeface="+mn-ea"/>
                          <a:cs typeface="ＭＳ Ｐゴシック"/>
                        </a:rPr>
                        <a:t>①　適正体重を維持している者の増加（肥満、やせの減少）</a:t>
                      </a:r>
                      <a:endParaRPr lang="ja-JP" sz="2000" b="1" kern="100" dirty="0">
                        <a:latin typeface="+mn-ea"/>
                        <a:ea typeface="+mn-ea"/>
                        <a:cs typeface="Times New Roman"/>
                      </a:endParaRPr>
                    </a:p>
                    <a:p>
                      <a:pPr marL="161290" indent="-161290" algn="l">
                        <a:lnSpc>
                          <a:spcPct val="100000"/>
                        </a:lnSpc>
                        <a:spcAft>
                          <a:spcPts val="0"/>
                        </a:spcAft>
                      </a:pPr>
                      <a:r>
                        <a:rPr lang="ja-JP" sz="2000" b="1" kern="0" dirty="0">
                          <a:solidFill>
                            <a:srgbClr val="000000"/>
                          </a:solidFill>
                          <a:latin typeface="+mn-ea"/>
                          <a:ea typeface="+mn-ea"/>
                          <a:cs typeface="ＭＳ Ｐゴシック"/>
                        </a:rPr>
                        <a:t>②　適切な量と質の食事をとる者の増加</a:t>
                      </a:r>
                      <a:endParaRPr lang="ja-JP" sz="2000" b="1" kern="100" dirty="0">
                        <a:latin typeface="+mn-ea"/>
                        <a:ea typeface="+mn-ea"/>
                        <a:cs typeface="Times New Roman"/>
                      </a:endParaRPr>
                    </a:p>
                    <a:p>
                      <a:pPr marL="133350" algn="l">
                        <a:lnSpc>
                          <a:spcPct val="100000"/>
                        </a:lnSpc>
                        <a:spcAft>
                          <a:spcPts val="0"/>
                        </a:spcAft>
                      </a:pPr>
                      <a:r>
                        <a:rPr lang="ja-JP" sz="2000" b="1" kern="0" dirty="0">
                          <a:solidFill>
                            <a:srgbClr val="000000"/>
                          </a:solidFill>
                          <a:latin typeface="+mn-ea"/>
                          <a:ea typeface="+mn-ea"/>
                          <a:cs typeface="ＭＳ Ｐゴシック"/>
                        </a:rPr>
                        <a:t>ア　主食・主菜・副菜を組み合わせた食事が１日２回以上の日がほぼ毎日の者</a:t>
                      </a:r>
                      <a:r>
                        <a:rPr lang="ja-JP" sz="2000" b="1" kern="0" dirty="0" smtClean="0">
                          <a:solidFill>
                            <a:srgbClr val="000000"/>
                          </a:solidFill>
                          <a:latin typeface="+mn-ea"/>
                          <a:ea typeface="+mn-ea"/>
                          <a:cs typeface="ＭＳ Ｐゴシック"/>
                        </a:rPr>
                        <a:t>の割合</a:t>
                      </a:r>
                      <a:endParaRPr lang="ja-JP" sz="2000" b="1" kern="100" dirty="0">
                        <a:latin typeface="+mn-ea"/>
                        <a:ea typeface="+mn-ea"/>
                        <a:cs typeface="Times New Roman"/>
                      </a:endParaRPr>
                    </a:p>
                    <a:p>
                      <a:pPr marL="133350" algn="l">
                        <a:lnSpc>
                          <a:spcPct val="100000"/>
                        </a:lnSpc>
                        <a:spcAft>
                          <a:spcPts val="0"/>
                        </a:spcAft>
                      </a:pPr>
                      <a:r>
                        <a:rPr lang="ja-JP" sz="2000" b="1" kern="0" dirty="0">
                          <a:solidFill>
                            <a:srgbClr val="000000"/>
                          </a:solidFill>
                          <a:latin typeface="+mn-ea"/>
                          <a:ea typeface="+mn-ea"/>
                          <a:cs typeface="ＭＳ Ｐゴシック"/>
                        </a:rPr>
                        <a:t>イ　食塩摂取量の減少</a:t>
                      </a:r>
                      <a:endParaRPr lang="ja-JP" sz="2000" b="1" kern="100" dirty="0">
                        <a:latin typeface="+mn-ea"/>
                        <a:ea typeface="+mn-ea"/>
                        <a:cs typeface="Times New Roman"/>
                      </a:endParaRPr>
                    </a:p>
                    <a:p>
                      <a:pPr marL="133350" algn="l">
                        <a:lnSpc>
                          <a:spcPct val="100000"/>
                        </a:lnSpc>
                        <a:spcAft>
                          <a:spcPts val="0"/>
                        </a:spcAft>
                      </a:pPr>
                      <a:r>
                        <a:rPr lang="ja-JP" sz="2000" b="1" kern="0" dirty="0">
                          <a:solidFill>
                            <a:srgbClr val="000000"/>
                          </a:solidFill>
                          <a:latin typeface="+mn-ea"/>
                          <a:ea typeface="+mn-ea"/>
                          <a:cs typeface="ＭＳ Ｐゴシック"/>
                        </a:rPr>
                        <a:t>ウ　野菜と果物の摂取量の増加</a:t>
                      </a:r>
                      <a:endParaRPr lang="ja-JP" sz="2000" b="1" kern="100" dirty="0">
                        <a:latin typeface="+mn-ea"/>
                        <a:ea typeface="+mn-ea"/>
                        <a:cs typeface="Times New Roman"/>
                      </a:endParaRPr>
                    </a:p>
                    <a:p>
                      <a:pPr marL="161290" indent="-161290" algn="l">
                        <a:lnSpc>
                          <a:spcPct val="100000"/>
                        </a:lnSpc>
                        <a:spcAft>
                          <a:spcPts val="0"/>
                        </a:spcAft>
                      </a:pPr>
                      <a:r>
                        <a:rPr lang="ja-JP" sz="2000" b="1" kern="0" dirty="0">
                          <a:solidFill>
                            <a:srgbClr val="000000"/>
                          </a:solidFill>
                          <a:latin typeface="+mn-ea"/>
                          <a:ea typeface="+mn-ea"/>
                          <a:cs typeface="ＭＳ Ｐゴシック"/>
                        </a:rPr>
                        <a:t>③　共食の増加（食事を１人で食べる子どもの割合の減少）</a:t>
                      </a:r>
                      <a:endParaRPr lang="ja-JP" sz="2000" b="1" kern="100" dirty="0">
                        <a:latin typeface="+mn-ea"/>
                        <a:ea typeface="+mn-ea"/>
                        <a:cs typeface="Times New Roman"/>
                      </a:endParaRPr>
                    </a:p>
                    <a:p>
                      <a:pPr marL="161290" indent="-161290" algn="l">
                        <a:lnSpc>
                          <a:spcPct val="100000"/>
                        </a:lnSpc>
                        <a:spcAft>
                          <a:spcPts val="0"/>
                        </a:spcAft>
                      </a:pPr>
                      <a:r>
                        <a:rPr lang="ja-JP" sz="2000" b="1" kern="0" dirty="0">
                          <a:solidFill>
                            <a:srgbClr val="000000"/>
                          </a:solidFill>
                          <a:latin typeface="+mn-ea"/>
                          <a:ea typeface="+mn-ea"/>
                          <a:cs typeface="ＭＳ Ｐゴシック"/>
                        </a:rPr>
                        <a:t>④　食品中の食塩や脂肪の低減に取り組む食品企業及び飲食店の登録の増加</a:t>
                      </a:r>
                      <a:endParaRPr lang="ja-JP" sz="2000" b="1" kern="100" dirty="0">
                        <a:latin typeface="+mn-ea"/>
                        <a:ea typeface="+mn-ea"/>
                        <a:cs typeface="Times New Roman"/>
                      </a:endParaRPr>
                    </a:p>
                    <a:p>
                      <a:pPr marL="161290" indent="-161290" algn="l">
                        <a:lnSpc>
                          <a:spcPct val="100000"/>
                        </a:lnSpc>
                        <a:spcAft>
                          <a:spcPts val="0"/>
                        </a:spcAft>
                      </a:pPr>
                      <a:r>
                        <a:rPr lang="ja-JP" sz="2000" b="1" kern="0" dirty="0">
                          <a:solidFill>
                            <a:srgbClr val="000000"/>
                          </a:solidFill>
                          <a:latin typeface="+mn-ea"/>
                          <a:ea typeface="+mn-ea"/>
                          <a:cs typeface="ＭＳ Ｐゴシック"/>
                        </a:rPr>
                        <a:t>⑤　利用者に応じた食事の計画、調理及び栄養の評価、改善を実施している特定給食施設の割合の増加</a:t>
                      </a:r>
                      <a:endParaRPr lang="ja-JP" sz="2000" b="1" kern="100" dirty="0">
                        <a:latin typeface="+mn-ea"/>
                        <a:ea typeface="+mn-ea"/>
                        <a:cs typeface="Times New Roman"/>
                      </a:endParaRPr>
                    </a:p>
                  </a:txBody>
                  <a:tcPr marL="40942" marR="409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5211">
                <a:tc>
                  <a:txBody>
                    <a:bodyPr/>
                    <a:lstStyle/>
                    <a:p>
                      <a:pPr algn="ctr">
                        <a:lnSpc>
                          <a:spcPct val="100000"/>
                        </a:lnSpc>
                        <a:spcAft>
                          <a:spcPts val="0"/>
                        </a:spcAft>
                      </a:pPr>
                      <a:r>
                        <a:rPr lang="ja-JP" sz="2000" b="1" kern="0">
                          <a:solidFill>
                            <a:srgbClr val="000000"/>
                          </a:solidFill>
                          <a:latin typeface="+mn-ea"/>
                          <a:ea typeface="+mn-ea"/>
                          <a:cs typeface="ＭＳ Ｐゴシック"/>
                        </a:rPr>
                        <a:t>身体活動・運動</a:t>
                      </a:r>
                      <a:endParaRPr lang="ja-JP" sz="2000" b="1" kern="100">
                        <a:latin typeface="+mn-ea"/>
                        <a:ea typeface="+mn-ea"/>
                        <a:cs typeface="Times New Roman"/>
                      </a:endParaRPr>
                    </a:p>
                  </a:txBody>
                  <a:tcPr marL="40942" marR="409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l">
                        <a:lnSpc>
                          <a:spcPct val="100000"/>
                        </a:lnSpc>
                        <a:spcAft>
                          <a:spcPts val="0"/>
                        </a:spcAft>
                      </a:pPr>
                      <a:r>
                        <a:rPr lang="ja-JP" sz="2000" b="1" kern="0" dirty="0">
                          <a:solidFill>
                            <a:srgbClr val="000000"/>
                          </a:solidFill>
                          <a:latin typeface="+mn-ea"/>
                          <a:ea typeface="+mn-ea"/>
                          <a:cs typeface="ＭＳ Ｐゴシック"/>
                        </a:rPr>
                        <a:t>①　日常生活における歩数の増加</a:t>
                      </a:r>
                      <a:r>
                        <a:rPr lang="en-US" sz="2000" b="1" kern="0" dirty="0">
                          <a:solidFill>
                            <a:srgbClr val="000000"/>
                          </a:solidFill>
                          <a:latin typeface="+mn-ea"/>
                          <a:ea typeface="+mn-ea"/>
                          <a:cs typeface="ＭＳ Ｐゴシック"/>
                        </a:rPr>
                        <a:t/>
                      </a:r>
                      <a:br>
                        <a:rPr lang="en-US" sz="2000" b="1" kern="0" dirty="0">
                          <a:solidFill>
                            <a:srgbClr val="000000"/>
                          </a:solidFill>
                          <a:latin typeface="+mn-ea"/>
                          <a:ea typeface="+mn-ea"/>
                          <a:cs typeface="ＭＳ Ｐゴシック"/>
                        </a:rPr>
                      </a:br>
                      <a:r>
                        <a:rPr lang="ja-JP" sz="2000" b="1" kern="0" dirty="0">
                          <a:solidFill>
                            <a:srgbClr val="000000"/>
                          </a:solidFill>
                          <a:latin typeface="+mn-ea"/>
                          <a:ea typeface="+mn-ea"/>
                          <a:cs typeface="ＭＳ Ｐゴシック"/>
                        </a:rPr>
                        <a:t>②　運動習慣者の割合の増加</a:t>
                      </a:r>
                      <a:r>
                        <a:rPr lang="en-US" sz="2000" b="1" kern="0" dirty="0">
                          <a:solidFill>
                            <a:srgbClr val="000000"/>
                          </a:solidFill>
                          <a:latin typeface="+mn-ea"/>
                          <a:ea typeface="+mn-ea"/>
                          <a:cs typeface="ＭＳ Ｐゴシック"/>
                        </a:rPr>
                        <a:t/>
                      </a:r>
                      <a:br>
                        <a:rPr lang="en-US" sz="2000" b="1" kern="0" dirty="0">
                          <a:solidFill>
                            <a:srgbClr val="000000"/>
                          </a:solidFill>
                          <a:latin typeface="+mn-ea"/>
                          <a:ea typeface="+mn-ea"/>
                          <a:cs typeface="ＭＳ Ｐゴシック"/>
                        </a:rPr>
                      </a:br>
                      <a:r>
                        <a:rPr lang="ja-JP" sz="2000" b="1" kern="0" dirty="0">
                          <a:solidFill>
                            <a:srgbClr val="000000"/>
                          </a:solidFill>
                          <a:latin typeface="+mn-ea"/>
                          <a:ea typeface="+mn-ea"/>
                          <a:cs typeface="ＭＳ Ｐゴシック"/>
                        </a:rPr>
                        <a:t>③　住民が運動しやすいまちづくり・環境整備に取り組む自治体数の増加</a:t>
                      </a:r>
                      <a:endParaRPr lang="ja-JP" sz="2000" b="1" kern="100" dirty="0">
                        <a:latin typeface="+mn-ea"/>
                        <a:ea typeface="+mn-ea"/>
                        <a:cs typeface="Times New Roman"/>
                      </a:endParaRPr>
                    </a:p>
                  </a:txBody>
                  <a:tcPr marL="40942" marR="409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7605">
                <a:tc>
                  <a:txBody>
                    <a:bodyPr/>
                    <a:lstStyle/>
                    <a:p>
                      <a:pPr algn="ctr">
                        <a:lnSpc>
                          <a:spcPct val="100000"/>
                        </a:lnSpc>
                        <a:spcAft>
                          <a:spcPts val="0"/>
                        </a:spcAft>
                      </a:pPr>
                      <a:r>
                        <a:rPr lang="ja-JP" sz="2000" b="1" kern="0">
                          <a:solidFill>
                            <a:srgbClr val="000000"/>
                          </a:solidFill>
                          <a:latin typeface="+mn-ea"/>
                          <a:ea typeface="+mn-ea"/>
                          <a:cs typeface="ＭＳ Ｐゴシック"/>
                        </a:rPr>
                        <a:t>休養</a:t>
                      </a:r>
                      <a:endParaRPr lang="ja-JP" sz="2000" b="1" kern="100">
                        <a:latin typeface="+mn-ea"/>
                        <a:ea typeface="+mn-ea"/>
                        <a:cs typeface="Times New Roman"/>
                      </a:endParaRPr>
                    </a:p>
                  </a:txBody>
                  <a:tcPr marL="40942" marR="409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l">
                        <a:lnSpc>
                          <a:spcPct val="100000"/>
                        </a:lnSpc>
                        <a:spcAft>
                          <a:spcPts val="0"/>
                        </a:spcAft>
                      </a:pPr>
                      <a:r>
                        <a:rPr lang="ja-JP" sz="2000" b="1" kern="0" dirty="0">
                          <a:solidFill>
                            <a:srgbClr val="000000"/>
                          </a:solidFill>
                          <a:latin typeface="+mn-ea"/>
                          <a:ea typeface="+mn-ea"/>
                          <a:cs typeface="ＭＳ Ｐゴシック"/>
                        </a:rPr>
                        <a:t>①　睡眠による休養を十分とれていない者の減少</a:t>
                      </a:r>
                      <a:r>
                        <a:rPr lang="en-US" sz="2000" b="1" kern="0" dirty="0">
                          <a:solidFill>
                            <a:srgbClr val="000000"/>
                          </a:solidFill>
                          <a:latin typeface="+mn-ea"/>
                          <a:ea typeface="+mn-ea"/>
                          <a:cs typeface="ＭＳ Ｐゴシック"/>
                        </a:rPr>
                        <a:t/>
                      </a:r>
                      <a:br>
                        <a:rPr lang="en-US" sz="2000" b="1" kern="0" dirty="0">
                          <a:solidFill>
                            <a:srgbClr val="000000"/>
                          </a:solidFill>
                          <a:latin typeface="+mn-ea"/>
                          <a:ea typeface="+mn-ea"/>
                          <a:cs typeface="ＭＳ Ｐゴシック"/>
                        </a:rPr>
                      </a:br>
                      <a:r>
                        <a:rPr lang="ja-JP" sz="2000" b="1" kern="0" dirty="0">
                          <a:solidFill>
                            <a:srgbClr val="000000"/>
                          </a:solidFill>
                          <a:latin typeface="+mn-ea"/>
                          <a:ea typeface="+mn-ea"/>
                          <a:cs typeface="ＭＳ Ｐゴシック"/>
                        </a:rPr>
                        <a:t>②　週労働時間</a:t>
                      </a:r>
                      <a:r>
                        <a:rPr lang="en-US" sz="2000" b="1" kern="0" dirty="0">
                          <a:solidFill>
                            <a:srgbClr val="000000"/>
                          </a:solidFill>
                          <a:latin typeface="+mn-ea"/>
                          <a:ea typeface="+mn-ea"/>
                          <a:cs typeface="ＭＳ Ｐゴシック"/>
                        </a:rPr>
                        <a:t>60</a:t>
                      </a:r>
                      <a:r>
                        <a:rPr lang="ja-JP" sz="2000" b="1" kern="0" dirty="0">
                          <a:solidFill>
                            <a:srgbClr val="000000"/>
                          </a:solidFill>
                          <a:latin typeface="+mn-ea"/>
                          <a:ea typeface="+mn-ea"/>
                          <a:cs typeface="ＭＳ Ｐゴシック"/>
                        </a:rPr>
                        <a:t>時間以上の雇用者の割合の減少</a:t>
                      </a:r>
                      <a:endParaRPr lang="ja-JP" sz="2000" b="1" kern="100" dirty="0">
                        <a:latin typeface="+mn-ea"/>
                        <a:ea typeface="+mn-ea"/>
                        <a:cs typeface="Times New Roman"/>
                      </a:endParaRPr>
                    </a:p>
                  </a:txBody>
                  <a:tcPr marL="40942" marR="409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4" name="テキスト ボックス 13"/>
          <p:cNvSpPr txBox="1"/>
          <p:nvPr/>
        </p:nvSpPr>
        <p:spPr>
          <a:xfrm>
            <a:off x="611560" y="0"/>
            <a:ext cx="3096344" cy="476672"/>
          </a:xfrm>
          <a:prstGeom prst="rect">
            <a:avLst/>
          </a:prstGeom>
          <a:noFill/>
        </p:spPr>
        <p:txBody>
          <a:bodyPr wrap="square" rtlCol="0">
            <a:spAutoFit/>
          </a:bodyPr>
          <a:lstStyle/>
          <a:p>
            <a:r>
              <a:rPr kumimoji="1" lang="en-US" altLang="ja-JP" sz="2400" dirty="0" smtClean="0"/>
              <a:t>〈</a:t>
            </a:r>
            <a:r>
              <a:rPr kumimoji="1" lang="ja-JP" altLang="en-US" sz="2400" dirty="0" smtClean="0"/>
              <a:t>具体的な目標</a:t>
            </a:r>
            <a:r>
              <a:rPr kumimoji="1" lang="en-US" altLang="ja-JP" sz="2400" dirty="0" smtClean="0"/>
              <a:t>〉</a:t>
            </a:r>
            <a:endParaRPr kumimoji="1" lang="ja-JP" altLang="en-US" sz="2400" dirty="0"/>
          </a:p>
        </p:txBody>
      </p:sp>
    </p:spTree>
    <p:extLst>
      <p:ext uri="{BB962C8B-B14F-4D97-AF65-F5344CB8AC3E}">
        <p14:creationId xmlns:p14="http://schemas.microsoft.com/office/powerpoint/2010/main" val="232777080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4130740326"/>
              </p:ext>
            </p:extLst>
          </p:nvPr>
        </p:nvGraphicFramePr>
        <p:xfrm>
          <a:off x="323528" y="548681"/>
          <a:ext cx="8568952" cy="5616624"/>
        </p:xfrm>
        <a:graphic>
          <a:graphicData uri="http://schemas.openxmlformats.org/drawingml/2006/table">
            <a:tbl>
              <a:tblPr/>
              <a:tblGrid>
                <a:gridCol w="934795"/>
                <a:gridCol w="7634157"/>
              </a:tblGrid>
              <a:tr h="1872208">
                <a:tc>
                  <a:txBody>
                    <a:bodyPr/>
                    <a:lstStyle/>
                    <a:p>
                      <a:pPr algn="ctr">
                        <a:lnSpc>
                          <a:spcPct val="100000"/>
                        </a:lnSpc>
                        <a:spcAft>
                          <a:spcPts val="0"/>
                        </a:spcAft>
                      </a:pPr>
                      <a:r>
                        <a:rPr lang="ja-JP" sz="2000" b="1" kern="0" dirty="0">
                          <a:solidFill>
                            <a:srgbClr val="000000"/>
                          </a:solidFill>
                          <a:latin typeface="+mn-ea"/>
                          <a:ea typeface="+mn-ea"/>
                          <a:cs typeface="ＭＳ Ｐゴシック"/>
                        </a:rPr>
                        <a:t>飲酒</a:t>
                      </a:r>
                      <a:endParaRPr lang="ja-JP" sz="2000" b="1" kern="100" dirty="0">
                        <a:latin typeface="+mn-ea"/>
                        <a:ea typeface="+mn-ea"/>
                        <a:cs typeface="Times New Roman"/>
                      </a:endParaRPr>
                    </a:p>
                  </a:txBody>
                  <a:tcPr marL="40942" marR="409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1270" algn="l">
                        <a:lnSpc>
                          <a:spcPct val="100000"/>
                        </a:lnSpc>
                        <a:spcAft>
                          <a:spcPts val="0"/>
                        </a:spcAft>
                      </a:pPr>
                      <a:r>
                        <a:rPr lang="ja-JP" sz="2000" b="1" kern="0" dirty="0">
                          <a:solidFill>
                            <a:srgbClr val="000000"/>
                          </a:solidFill>
                          <a:latin typeface="+mn-ea"/>
                          <a:ea typeface="+mn-ea"/>
                          <a:cs typeface="ＭＳ Ｐゴシック"/>
                        </a:rPr>
                        <a:t>①　生活習慣病のリスクを高める量を飲酒している者（１日当たり</a:t>
                      </a:r>
                      <a:r>
                        <a:rPr lang="ja-JP" sz="2000" b="1" kern="0" dirty="0" smtClean="0">
                          <a:solidFill>
                            <a:srgbClr val="000000"/>
                          </a:solidFill>
                          <a:latin typeface="+mn-ea"/>
                          <a:ea typeface="+mn-ea"/>
                          <a:cs typeface="ＭＳ Ｐゴシック"/>
                        </a:rPr>
                        <a:t>の</a:t>
                      </a:r>
                      <a:endParaRPr lang="en-US" altLang="ja-JP" sz="2000" b="1" kern="0" dirty="0" smtClean="0">
                        <a:solidFill>
                          <a:srgbClr val="000000"/>
                        </a:solidFill>
                        <a:latin typeface="+mn-ea"/>
                        <a:ea typeface="+mn-ea"/>
                        <a:cs typeface="ＭＳ Ｐゴシック"/>
                      </a:endParaRPr>
                    </a:p>
                    <a:p>
                      <a:pPr marL="1270" algn="l">
                        <a:lnSpc>
                          <a:spcPct val="100000"/>
                        </a:lnSpc>
                        <a:spcAft>
                          <a:spcPts val="0"/>
                        </a:spcAft>
                      </a:pPr>
                      <a:r>
                        <a:rPr lang="ja-JP" altLang="en-US" sz="2000" b="1" kern="0" dirty="0" smtClean="0">
                          <a:solidFill>
                            <a:srgbClr val="000000"/>
                          </a:solidFill>
                          <a:latin typeface="+mn-ea"/>
                          <a:ea typeface="+mn-ea"/>
                          <a:cs typeface="ＭＳ Ｐゴシック"/>
                        </a:rPr>
                        <a:t>　</a:t>
                      </a:r>
                      <a:r>
                        <a:rPr lang="ja-JP" sz="2000" b="1" kern="0" dirty="0" smtClean="0">
                          <a:solidFill>
                            <a:srgbClr val="000000"/>
                          </a:solidFill>
                          <a:latin typeface="+mn-ea"/>
                          <a:ea typeface="+mn-ea"/>
                          <a:cs typeface="ＭＳ Ｐゴシック"/>
                        </a:rPr>
                        <a:t>純アルコール</a:t>
                      </a:r>
                      <a:r>
                        <a:rPr lang="ja-JP" sz="2000" b="1" kern="0" dirty="0">
                          <a:solidFill>
                            <a:srgbClr val="000000"/>
                          </a:solidFill>
                          <a:latin typeface="+mn-ea"/>
                          <a:ea typeface="+mn-ea"/>
                          <a:cs typeface="ＭＳ Ｐゴシック"/>
                        </a:rPr>
                        <a:t>の摂取量が男性</a:t>
                      </a:r>
                      <a:r>
                        <a:rPr lang="en-US" sz="2000" b="1" kern="0" dirty="0">
                          <a:solidFill>
                            <a:srgbClr val="000000"/>
                          </a:solidFill>
                          <a:latin typeface="+mn-ea"/>
                          <a:ea typeface="+mn-ea"/>
                          <a:cs typeface="ＭＳ Ｐゴシック"/>
                        </a:rPr>
                        <a:t>40g</a:t>
                      </a:r>
                      <a:r>
                        <a:rPr lang="ja-JP" sz="2000" b="1" kern="0" dirty="0">
                          <a:solidFill>
                            <a:srgbClr val="000000"/>
                          </a:solidFill>
                          <a:latin typeface="+mn-ea"/>
                          <a:ea typeface="+mn-ea"/>
                          <a:cs typeface="ＭＳ Ｐゴシック"/>
                        </a:rPr>
                        <a:t>以上、女性</a:t>
                      </a:r>
                      <a:r>
                        <a:rPr lang="en-US" sz="2000" b="1" kern="0" dirty="0">
                          <a:solidFill>
                            <a:srgbClr val="000000"/>
                          </a:solidFill>
                          <a:latin typeface="+mn-ea"/>
                          <a:ea typeface="+mn-ea"/>
                          <a:cs typeface="ＭＳ Ｐゴシック"/>
                        </a:rPr>
                        <a:t>20g</a:t>
                      </a:r>
                      <a:r>
                        <a:rPr lang="ja-JP" sz="2000" b="1" kern="0" dirty="0">
                          <a:solidFill>
                            <a:srgbClr val="000000"/>
                          </a:solidFill>
                          <a:latin typeface="+mn-ea"/>
                          <a:ea typeface="+mn-ea"/>
                          <a:cs typeface="ＭＳ Ｐゴシック"/>
                        </a:rPr>
                        <a:t>以上の者）の</a:t>
                      </a:r>
                      <a:r>
                        <a:rPr lang="ja-JP" sz="2000" b="1" kern="0" dirty="0" smtClean="0">
                          <a:solidFill>
                            <a:srgbClr val="000000"/>
                          </a:solidFill>
                          <a:latin typeface="+mn-ea"/>
                          <a:ea typeface="+mn-ea"/>
                          <a:cs typeface="ＭＳ Ｐゴシック"/>
                        </a:rPr>
                        <a:t>割合</a:t>
                      </a:r>
                      <a:r>
                        <a:rPr lang="ja-JP" altLang="en-US" sz="2000" b="1" kern="0" dirty="0" smtClean="0">
                          <a:solidFill>
                            <a:srgbClr val="000000"/>
                          </a:solidFill>
                          <a:latin typeface="+mn-ea"/>
                          <a:ea typeface="+mn-ea"/>
                          <a:cs typeface="ＭＳ Ｐゴシック"/>
                        </a:rPr>
                        <a:t>　　</a:t>
                      </a:r>
                      <a:endParaRPr lang="en-US" altLang="ja-JP" sz="2000" b="1" kern="0" dirty="0" smtClean="0">
                        <a:solidFill>
                          <a:srgbClr val="000000"/>
                        </a:solidFill>
                        <a:latin typeface="+mn-ea"/>
                        <a:ea typeface="+mn-ea"/>
                        <a:cs typeface="ＭＳ Ｐゴシック"/>
                      </a:endParaRPr>
                    </a:p>
                    <a:p>
                      <a:pPr marL="1270" algn="l">
                        <a:lnSpc>
                          <a:spcPct val="100000"/>
                        </a:lnSpc>
                        <a:spcAft>
                          <a:spcPts val="0"/>
                        </a:spcAft>
                      </a:pPr>
                      <a:r>
                        <a:rPr lang="ja-JP" altLang="en-US" sz="2000" b="1" kern="0" dirty="0" smtClean="0">
                          <a:solidFill>
                            <a:srgbClr val="000000"/>
                          </a:solidFill>
                          <a:latin typeface="+mn-ea"/>
                          <a:ea typeface="+mn-ea"/>
                          <a:cs typeface="ＭＳ Ｐゴシック"/>
                        </a:rPr>
                        <a:t>　</a:t>
                      </a:r>
                      <a:r>
                        <a:rPr lang="ja-JP" sz="2000" b="1" kern="0" dirty="0" smtClean="0">
                          <a:solidFill>
                            <a:srgbClr val="000000"/>
                          </a:solidFill>
                          <a:latin typeface="+mn-ea"/>
                          <a:ea typeface="+mn-ea"/>
                          <a:cs typeface="ＭＳ Ｐゴシック"/>
                        </a:rPr>
                        <a:t>の</a:t>
                      </a:r>
                      <a:r>
                        <a:rPr lang="ja-JP" sz="2000" b="1" kern="0" dirty="0">
                          <a:solidFill>
                            <a:srgbClr val="000000"/>
                          </a:solidFill>
                          <a:latin typeface="+mn-ea"/>
                          <a:ea typeface="+mn-ea"/>
                          <a:cs typeface="ＭＳ Ｐゴシック"/>
                        </a:rPr>
                        <a:t>減少</a:t>
                      </a:r>
                      <a:r>
                        <a:rPr lang="en-US" sz="2000" b="1" kern="0" dirty="0">
                          <a:solidFill>
                            <a:srgbClr val="000000"/>
                          </a:solidFill>
                          <a:latin typeface="+mn-ea"/>
                          <a:ea typeface="+mn-ea"/>
                          <a:cs typeface="ＭＳ Ｐゴシック"/>
                        </a:rPr>
                        <a:t/>
                      </a:r>
                      <a:br>
                        <a:rPr lang="en-US" sz="2000" b="1" kern="0" dirty="0">
                          <a:solidFill>
                            <a:srgbClr val="000000"/>
                          </a:solidFill>
                          <a:latin typeface="+mn-ea"/>
                          <a:ea typeface="+mn-ea"/>
                          <a:cs typeface="ＭＳ Ｐゴシック"/>
                        </a:rPr>
                      </a:br>
                      <a:r>
                        <a:rPr lang="ja-JP" sz="2000" b="1" kern="0" dirty="0">
                          <a:solidFill>
                            <a:srgbClr val="000000"/>
                          </a:solidFill>
                          <a:latin typeface="+mn-ea"/>
                          <a:ea typeface="+mn-ea"/>
                          <a:cs typeface="ＭＳ Ｐゴシック"/>
                        </a:rPr>
                        <a:t>②　未成年者の飲酒をなくす</a:t>
                      </a:r>
                      <a:r>
                        <a:rPr lang="en-US" sz="2000" b="1" kern="0" dirty="0">
                          <a:solidFill>
                            <a:srgbClr val="000000"/>
                          </a:solidFill>
                          <a:latin typeface="+mn-ea"/>
                          <a:ea typeface="+mn-ea"/>
                          <a:cs typeface="ＭＳ Ｐゴシック"/>
                        </a:rPr>
                        <a:t/>
                      </a:r>
                      <a:br>
                        <a:rPr lang="en-US" sz="2000" b="1" kern="0" dirty="0">
                          <a:solidFill>
                            <a:srgbClr val="000000"/>
                          </a:solidFill>
                          <a:latin typeface="+mn-ea"/>
                          <a:ea typeface="+mn-ea"/>
                          <a:cs typeface="ＭＳ Ｐゴシック"/>
                        </a:rPr>
                      </a:br>
                      <a:r>
                        <a:rPr lang="ja-JP" sz="2000" b="1" kern="0" dirty="0">
                          <a:solidFill>
                            <a:srgbClr val="000000"/>
                          </a:solidFill>
                          <a:latin typeface="+mn-ea"/>
                          <a:ea typeface="+mn-ea"/>
                          <a:cs typeface="ＭＳ Ｐゴシック"/>
                        </a:rPr>
                        <a:t>③　妊娠中の飲酒をなくす</a:t>
                      </a:r>
                      <a:endParaRPr lang="ja-JP" sz="2000" b="1" kern="100" dirty="0">
                        <a:latin typeface="+mn-ea"/>
                        <a:ea typeface="+mn-ea"/>
                        <a:cs typeface="Times New Roman"/>
                      </a:endParaRPr>
                    </a:p>
                  </a:txBody>
                  <a:tcPr marL="40942" marR="409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2208">
                <a:tc>
                  <a:txBody>
                    <a:bodyPr/>
                    <a:lstStyle/>
                    <a:p>
                      <a:pPr algn="ctr">
                        <a:lnSpc>
                          <a:spcPct val="100000"/>
                        </a:lnSpc>
                        <a:spcAft>
                          <a:spcPts val="0"/>
                        </a:spcAft>
                      </a:pPr>
                      <a:r>
                        <a:rPr lang="ja-JP" sz="2000" b="1" kern="0" dirty="0">
                          <a:solidFill>
                            <a:srgbClr val="000000"/>
                          </a:solidFill>
                          <a:latin typeface="+mn-ea"/>
                          <a:ea typeface="+mn-ea"/>
                          <a:cs typeface="ＭＳ Ｐゴシック"/>
                        </a:rPr>
                        <a:t>喫煙</a:t>
                      </a:r>
                      <a:endParaRPr lang="ja-JP" sz="2000" b="1" kern="100" dirty="0">
                        <a:latin typeface="+mn-ea"/>
                        <a:ea typeface="+mn-ea"/>
                        <a:cs typeface="Times New Roman"/>
                      </a:endParaRPr>
                    </a:p>
                  </a:txBody>
                  <a:tcPr marL="40942" marR="409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161290" indent="-161290" algn="l">
                        <a:lnSpc>
                          <a:spcPct val="100000"/>
                        </a:lnSpc>
                        <a:spcAft>
                          <a:spcPts val="0"/>
                        </a:spcAft>
                      </a:pPr>
                      <a:r>
                        <a:rPr lang="ja-JP" sz="2000" b="1" kern="0" dirty="0">
                          <a:solidFill>
                            <a:srgbClr val="000000"/>
                          </a:solidFill>
                          <a:latin typeface="+mn-ea"/>
                          <a:ea typeface="+mn-ea"/>
                          <a:cs typeface="ＭＳ Ｐゴシック"/>
                        </a:rPr>
                        <a:t>①　成人の喫煙率の減少（喫煙をやめたい人がやめる）</a:t>
                      </a:r>
                      <a:endParaRPr lang="ja-JP" sz="2000" b="1" kern="100" dirty="0">
                        <a:latin typeface="+mn-ea"/>
                        <a:ea typeface="+mn-ea"/>
                        <a:cs typeface="Times New Roman"/>
                      </a:endParaRPr>
                    </a:p>
                    <a:p>
                      <a:pPr marL="161290" indent="-161290" algn="l">
                        <a:lnSpc>
                          <a:spcPct val="100000"/>
                        </a:lnSpc>
                        <a:spcAft>
                          <a:spcPts val="0"/>
                        </a:spcAft>
                      </a:pPr>
                      <a:r>
                        <a:rPr lang="ja-JP" sz="2000" b="1" kern="0" dirty="0">
                          <a:solidFill>
                            <a:srgbClr val="000000"/>
                          </a:solidFill>
                          <a:latin typeface="+mn-ea"/>
                          <a:ea typeface="+mn-ea"/>
                          <a:cs typeface="ＭＳ Ｐゴシック"/>
                        </a:rPr>
                        <a:t>②　未成年者の喫煙をなくす</a:t>
                      </a:r>
                      <a:endParaRPr lang="ja-JP" sz="2000" b="1" kern="100" dirty="0">
                        <a:latin typeface="+mn-ea"/>
                        <a:ea typeface="+mn-ea"/>
                        <a:cs typeface="Times New Roman"/>
                      </a:endParaRPr>
                    </a:p>
                    <a:p>
                      <a:pPr marL="161290" indent="-161290" algn="l">
                        <a:lnSpc>
                          <a:spcPct val="100000"/>
                        </a:lnSpc>
                        <a:spcAft>
                          <a:spcPts val="0"/>
                        </a:spcAft>
                      </a:pPr>
                      <a:r>
                        <a:rPr lang="ja-JP" sz="2000" b="1" kern="0" dirty="0">
                          <a:solidFill>
                            <a:srgbClr val="000000"/>
                          </a:solidFill>
                          <a:latin typeface="+mn-ea"/>
                          <a:ea typeface="+mn-ea"/>
                          <a:cs typeface="ＭＳ Ｐゴシック"/>
                        </a:rPr>
                        <a:t>③　妊娠中の喫煙をなくす</a:t>
                      </a:r>
                      <a:endParaRPr lang="ja-JP" sz="2000" b="1" kern="100" dirty="0">
                        <a:latin typeface="+mn-ea"/>
                        <a:ea typeface="+mn-ea"/>
                        <a:cs typeface="Times New Roman"/>
                      </a:endParaRPr>
                    </a:p>
                    <a:p>
                      <a:pPr marL="161290" indent="-161290" algn="l">
                        <a:lnSpc>
                          <a:spcPct val="100000"/>
                        </a:lnSpc>
                        <a:spcAft>
                          <a:spcPts val="0"/>
                        </a:spcAft>
                      </a:pPr>
                      <a:r>
                        <a:rPr lang="ja-JP" sz="2000" b="1" kern="0" dirty="0">
                          <a:solidFill>
                            <a:srgbClr val="000000"/>
                          </a:solidFill>
                          <a:latin typeface="+mn-ea"/>
                          <a:ea typeface="+mn-ea"/>
                          <a:cs typeface="ＭＳ Ｐゴシック"/>
                        </a:rPr>
                        <a:t>④　受動喫煙（家庭・職場・飲食店・行政機関・医療機関）の機会を有する者の割合の減少</a:t>
                      </a:r>
                      <a:endParaRPr lang="ja-JP" sz="2000" b="1" kern="100" dirty="0">
                        <a:latin typeface="+mn-ea"/>
                        <a:ea typeface="+mn-ea"/>
                        <a:cs typeface="Times New Roman"/>
                      </a:endParaRPr>
                    </a:p>
                  </a:txBody>
                  <a:tcPr marL="40942" marR="409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2208">
                <a:tc>
                  <a:txBody>
                    <a:bodyPr/>
                    <a:lstStyle/>
                    <a:p>
                      <a:pPr algn="ctr">
                        <a:lnSpc>
                          <a:spcPct val="100000"/>
                        </a:lnSpc>
                        <a:spcAft>
                          <a:spcPts val="0"/>
                        </a:spcAft>
                      </a:pPr>
                      <a:r>
                        <a:rPr lang="ja-JP" sz="2000" b="1" kern="0" dirty="0">
                          <a:solidFill>
                            <a:srgbClr val="000000"/>
                          </a:solidFill>
                          <a:latin typeface="+mn-ea"/>
                          <a:ea typeface="+mn-ea"/>
                          <a:cs typeface="ＭＳ Ｐゴシック"/>
                        </a:rPr>
                        <a:t>歯</a:t>
                      </a:r>
                      <a:r>
                        <a:rPr lang="ja-JP" sz="2000" b="1" kern="0" dirty="0" smtClean="0">
                          <a:solidFill>
                            <a:srgbClr val="000000"/>
                          </a:solidFill>
                          <a:latin typeface="+mn-ea"/>
                          <a:ea typeface="+mn-ea"/>
                          <a:cs typeface="ＭＳ Ｐゴシック"/>
                        </a:rPr>
                        <a:t>・</a:t>
                      </a:r>
                      <a:endParaRPr lang="en-US" altLang="ja-JP" sz="2000" b="1" kern="0" dirty="0" smtClean="0">
                        <a:solidFill>
                          <a:srgbClr val="000000"/>
                        </a:solidFill>
                        <a:latin typeface="+mn-ea"/>
                        <a:ea typeface="+mn-ea"/>
                        <a:cs typeface="ＭＳ Ｐゴシック"/>
                      </a:endParaRPr>
                    </a:p>
                    <a:p>
                      <a:pPr algn="ctr">
                        <a:lnSpc>
                          <a:spcPct val="100000"/>
                        </a:lnSpc>
                        <a:spcAft>
                          <a:spcPts val="0"/>
                        </a:spcAft>
                      </a:pPr>
                      <a:r>
                        <a:rPr lang="ja-JP" sz="2000" b="1" kern="0" dirty="0" smtClean="0">
                          <a:solidFill>
                            <a:srgbClr val="000000"/>
                          </a:solidFill>
                          <a:latin typeface="+mn-ea"/>
                          <a:ea typeface="+mn-ea"/>
                          <a:cs typeface="ＭＳ Ｐゴシック"/>
                        </a:rPr>
                        <a:t>口腔</a:t>
                      </a:r>
                      <a:r>
                        <a:rPr lang="ja-JP" sz="2000" b="1" kern="0" dirty="0">
                          <a:solidFill>
                            <a:srgbClr val="000000"/>
                          </a:solidFill>
                          <a:latin typeface="+mn-ea"/>
                          <a:ea typeface="+mn-ea"/>
                          <a:cs typeface="ＭＳ Ｐゴシック"/>
                        </a:rPr>
                        <a:t>の健康</a:t>
                      </a:r>
                      <a:endParaRPr lang="ja-JP" sz="2000" b="1" kern="100" dirty="0">
                        <a:latin typeface="+mn-ea"/>
                        <a:ea typeface="+mn-ea"/>
                        <a:cs typeface="Times New Roman"/>
                      </a:endParaRPr>
                    </a:p>
                  </a:txBody>
                  <a:tcPr marL="40942" marR="409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gn="l">
                        <a:lnSpc>
                          <a:spcPct val="100000"/>
                        </a:lnSpc>
                        <a:spcAft>
                          <a:spcPts val="0"/>
                        </a:spcAft>
                      </a:pPr>
                      <a:r>
                        <a:rPr lang="ja-JP" sz="2000" b="1" kern="0" dirty="0">
                          <a:solidFill>
                            <a:srgbClr val="000000"/>
                          </a:solidFill>
                          <a:latin typeface="+mn-ea"/>
                          <a:ea typeface="+mn-ea"/>
                          <a:cs typeface="ＭＳ Ｐゴシック"/>
                        </a:rPr>
                        <a:t>①　口腔機能の維持・向上</a:t>
                      </a:r>
                      <a:r>
                        <a:rPr lang="en-US" sz="2000" b="1" kern="0" dirty="0">
                          <a:solidFill>
                            <a:srgbClr val="000000"/>
                          </a:solidFill>
                          <a:latin typeface="+mn-ea"/>
                          <a:ea typeface="+mn-ea"/>
                          <a:cs typeface="ＭＳ Ｐゴシック"/>
                        </a:rPr>
                        <a:t/>
                      </a:r>
                      <a:br>
                        <a:rPr lang="en-US" sz="2000" b="1" kern="0" dirty="0">
                          <a:solidFill>
                            <a:srgbClr val="000000"/>
                          </a:solidFill>
                          <a:latin typeface="+mn-ea"/>
                          <a:ea typeface="+mn-ea"/>
                          <a:cs typeface="ＭＳ Ｐゴシック"/>
                        </a:rPr>
                      </a:br>
                      <a:r>
                        <a:rPr lang="ja-JP" sz="2000" b="1" kern="0" dirty="0">
                          <a:solidFill>
                            <a:srgbClr val="000000"/>
                          </a:solidFill>
                          <a:latin typeface="+mn-ea"/>
                          <a:ea typeface="+mn-ea"/>
                          <a:cs typeface="ＭＳ Ｐゴシック"/>
                        </a:rPr>
                        <a:t>②　歯の喪失防止</a:t>
                      </a:r>
                      <a:r>
                        <a:rPr lang="en-US" sz="2000" b="1" kern="0" dirty="0">
                          <a:solidFill>
                            <a:srgbClr val="000000"/>
                          </a:solidFill>
                          <a:latin typeface="+mn-ea"/>
                          <a:ea typeface="+mn-ea"/>
                          <a:cs typeface="ＭＳ Ｐゴシック"/>
                        </a:rPr>
                        <a:t/>
                      </a:r>
                      <a:br>
                        <a:rPr lang="en-US" sz="2000" b="1" kern="0" dirty="0">
                          <a:solidFill>
                            <a:srgbClr val="000000"/>
                          </a:solidFill>
                          <a:latin typeface="+mn-ea"/>
                          <a:ea typeface="+mn-ea"/>
                          <a:cs typeface="ＭＳ Ｐゴシック"/>
                        </a:rPr>
                      </a:br>
                      <a:r>
                        <a:rPr lang="ja-JP" sz="2000" b="1" kern="0" dirty="0">
                          <a:solidFill>
                            <a:srgbClr val="000000"/>
                          </a:solidFill>
                          <a:latin typeface="+mn-ea"/>
                          <a:ea typeface="+mn-ea"/>
                          <a:cs typeface="ＭＳ Ｐゴシック"/>
                        </a:rPr>
                        <a:t>③　歯周病を有する者の割合の減少</a:t>
                      </a:r>
                      <a:r>
                        <a:rPr lang="en-US" sz="2000" b="1" kern="0" dirty="0">
                          <a:solidFill>
                            <a:srgbClr val="000000"/>
                          </a:solidFill>
                          <a:latin typeface="+mn-ea"/>
                          <a:ea typeface="+mn-ea"/>
                          <a:cs typeface="ＭＳ Ｐゴシック"/>
                        </a:rPr>
                        <a:t/>
                      </a:r>
                      <a:br>
                        <a:rPr lang="en-US" sz="2000" b="1" kern="0" dirty="0">
                          <a:solidFill>
                            <a:srgbClr val="000000"/>
                          </a:solidFill>
                          <a:latin typeface="+mn-ea"/>
                          <a:ea typeface="+mn-ea"/>
                          <a:cs typeface="ＭＳ Ｐゴシック"/>
                        </a:rPr>
                      </a:br>
                      <a:r>
                        <a:rPr lang="ja-JP" sz="2000" b="1" kern="0" dirty="0">
                          <a:solidFill>
                            <a:srgbClr val="000000"/>
                          </a:solidFill>
                          <a:latin typeface="+mn-ea"/>
                          <a:ea typeface="+mn-ea"/>
                          <a:cs typeface="ＭＳ Ｐゴシック"/>
                        </a:rPr>
                        <a:t>④　乳幼児・学齢期の</a:t>
                      </a:r>
                      <a:r>
                        <a:rPr lang="ja-JP" sz="2000" b="1" kern="0" dirty="0" err="1">
                          <a:solidFill>
                            <a:srgbClr val="000000"/>
                          </a:solidFill>
                          <a:latin typeface="+mn-ea"/>
                          <a:ea typeface="+mn-ea"/>
                          <a:cs typeface="ＭＳ Ｐゴシック"/>
                        </a:rPr>
                        <a:t>う蝕の</a:t>
                      </a:r>
                      <a:r>
                        <a:rPr lang="ja-JP" sz="2000" b="1" kern="0" dirty="0">
                          <a:solidFill>
                            <a:srgbClr val="000000"/>
                          </a:solidFill>
                          <a:latin typeface="+mn-ea"/>
                          <a:ea typeface="+mn-ea"/>
                          <a:cs typeface="ＭＳ Ｐゴシック"/>
                        </a:rPr>
                        <a:t>ない者の増加</a:t>
                      </a:r>
                      <a:r>
                        <a:rPr lang="en-US" sz="2000" b="1" kern="0" dirty="0">
                          <a:solidFill>
                            <a:srgbClr val="000000"/>
                          </a:solidFill>
                          <a:latin typeface="+mn-ea"/>
                          <a:ea typeface="+mn-ea"/>
                          <a:cs typeface="ＭＳ Ｐゴシック"/>
                        </a:rPr>
                        <a:t/>
                      </a:r>
                      <a:br>
                        <a:rPr lang="en-US" sz="2000" b="1" kern="0" dirty="0">
                          <a:solidFill>
                            <a:srgbClr val="000000"/>
                          </a:solidFill>
                          <a:latin typeface="+mn-ea"/>
                          <a:ea typeface="+mn-ea"/>
                          <a:cs typeface="ＭＳ Ｐゴシック"/>
                        </a:rPr>
                      </a:br>
                      <a:r>
                        <a:rPr lang="ja-JP" sz="2000" b="1" kern="0" dirty="0">
                          <a:solidFill>
                            <a:srgbClr val="000000"/>
                          </a:solidFill>
                          <a:latin typeface="+mn-ea"/>
                          <a:ea typeface="+mn-ea"/>
                          <a:cs typeface="ＭＳ Ｐゴシック"/>
                        </a:rPr>
                        <a:t>⑤　過去１年間に歯科検診を受診した者の割合の増加</a:t>
                      </a:r>
                      <a:endParaRPr lang="ja-JP" sz="2000" b="1" kern="100" dirty="0">
                        <a:latin typeface="+mn-ea"/>
                        <a:ea typeface="+mn-ea"/>
                        <a:cs typeface="Times New Roman"/>
                      </a:endParaRPr>
                    </a:p>
                  </a:txBody>
                  <a:tcPr marL="40942" marR="409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5682554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323850" y="1676426"/>
            <a:ext cx="2303463" cy="889248"/>
          </a:xfrm>
          <a:prstGeom prst="roundRect">
            <a:avLst/>
          </a:prstGeom>
          <a:ln>
            <a:prstDash val="dash"/>
          </a:ln>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1600" dirty="0"/>
              <a:t>生活習慣病（がん、循環器疾患、糖尿病）の発症予防・重症化予防</a:t>
            </a:r>
          </a:p>
        </p:txBody>
      </p:sp>
      <p:sp>
        <p:nvSpPr>
          <p:cNvPr id="12" name="角丸四角形 11"/>
          <p:cNvSpPr/>
          <p:nvPr/>
        </p:nvSpPr>
        <p:spPr>
          <a:xfrm>
            <a:off x="2700338" y="1676426"/>
            <a:ext cx="2016125" cy="889248"/>
          </a:xfrm>
          <a:prstGeom prst="roundRect">
            <a:avLst/>
          </a:prstGeom>
          <a:ln>
            <a:prstDash val="dash"/>
          </a:ln>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1600" dirty="0"/>
              <a:t>社会生活機能の維持・向上（こころ、次世代、高齢者）</a:t>
            </a:r>
          </a:p>
        </p:txBody>
      </p:sp>
      <p:sp>
        <p:nvSpPr>
          <p:cNvPr id="2056" name="テキスト ボックス 12"/>
          <p:cNvSpPr txBox="1">
            <a:spLocks noChangeArrowheads="1"/>
          </p:cNvSpPr>
          <p:nvPr/>
        </p:nvSpPr>
        <p:spPr bwMode="auto">
          <a:xfrm>
            <a:off x="0" y="2565673"/>
            <a:ext cx="1338263" cy="369887"/>
          </a:xfrm>
          <a:prstGeom prst="rect">
            <a:avLst/>
          </a:prstGeom>
          <a:noFill/>
          <a:ln w="9525">
            <a:noFill/>
            <a:miter lim="800000"/>
            <a:headEnd/>
            <a:tailEnd/>
          </a:ln>
        </p:spPr>
        <p:txBody>
          <a:bodyPr wrap="none">
            <a:spAutoFit/>
          </a:bodyPr>
          <a:lstStyle/>
          <a:p>
            <a:r>
              <a:rPr lang="en-US" altLang="ja-JP"/>
              <a:t>【</a:t>
            </a:r>
            <a:r>
              <a:rPr lang="ja-JP" altLang="en-US"/>
              <a:t>栄養状態</a:t>
            </a:r>
            <a:r>
              <a:rPr lang="en-US" altLang="ja-JP"/>
              <a:t>】</a:t>
            </a:r>
            <a:endParaRPr lang="ja-JP" altLang="en-US"/>
          </a:p>
        </p:txBody>
      </p:sp>
      <p:sp>
        <p:nvSpPr>
          <p:cNvPr id="2057" name="テキスト ボックス 13"/>
          <p:cNvSpPr txBox="1">
            <a:spLocks noChangeArrowheads="1"/>
          </p:cNvSpPr>
          <p:nvPr/>
        </p:nvSpPr>
        <p:spPr bwMode="auto">
          <a:xfrm>
            <a:off x="0" y="3429273"/>
            <a:ext cx="1338263" cy="369887"/>
          </a:xfrm>
          <a:prstGeom prst="rect">
            <a:avLst/>
          </a:prstGeom>
          <a:noFill/>
          <a:ln w="9525">
            <a:noFill/>
            <a:miter lim="800000"/>
            <a:headEnd/>
            <a:tailEnd/>
          </a:ln>
        </p:spPr>
        <p:txBody>
          <a:bodyPr wrap="none">
            <a:spAutoFit/>
          </a:bodyPr>
          <a:lstStyle/>
          <a:p>
            <a:r>
              <a:rPr lang="en-US" altLang="ja-JP"/>
              <a:t>【</a:t>
            </a:r>
            <a:r>
              <a:rPr lang="ja-JP" altLang="en-US"/>
              <a:t>食物摂取</a:t>
            </a:r>
            <a:r>
              <a:rPr lang="en-US" altLang="ja-JP"/>
              <a:t>】</a:t>
            </a:r>
            <a:endParaRPr lang="ja-JP" altLang="en-US"/>
          </a:p>
        </p:txBody>
      </p:sp>
      <p:sp>
        <p:nvSpPr>
          <p:cNvPr id="2058" name="テキスト ボックス 14"/>
          <p:cNvSpPr txBox="1">
            <a:spLocks noChangeArrowheads="1"/>
          </p:cNvSpPr>
          <p:nvPr/>
        </p:nvSpPr>
        <p:spPr bwMode="auto">
          <a:xfrm>
            <a:off x="0" y="4581798"/>
            <a:ext cx="1108075" cy="369887"/>
          </a:xfrm>
          <a:prstGeom prst="rect">
            <a:avLst/>
          </a:prstGeom>
          <a:noFill/>
          <a:ln w="9525">
            <a:noFill/>
            <a:miter lim="800000"/>
            <a:headEnd/>
            <a:tailEnd/>
          </a:ln>
        </p:spPr>
        <p:txBody>
          <a:bodyPr wrap="none">
            <a:spAutoFit/>
          </a:bodyPr>
          <a:lstStyle/>
          <a:p>
            <a:r>
              <a:rPr lang="en-US" altLang="ja-JP"/>
              <a:t>【</a:t>
            </a:r>
            <a:r>
              <a:rPr lang="ja-JP" altLang="en-US"/>
              <a:t>食行動</a:t>
            </a:r>
            <a:r>
              <a:rPr lang="en-US" altLang="ja-JP"/>
              <a:t>】</a:t>
            </a:r>
            <a:endParaRPr lang="ja-JP" altLang="en-US"/>
          </a:p>
        </p:txBody>
      </p:sp>
      <p:sp>
        <p:nvSpPr>
          <p:cNvPr id="2059" name="テキスト ボックス 15"/>
          <p:cNvSpPr txBox="1">
            <a:spLocks noChangeArrowheads="1"/>
          </p:cNvSpPr>
          <p:nvPr/>
        </p:nvSpPr>
        <p:spPr bwMode="auto">
          <a:xfrm>
            <a:off x="4643438" y="4931320"/>
            <a:ext cx="1108075" cy="369888"/>
          </a:xfrm>
          <a:prstGeom prst="rect">
            <a:avLst/>
          </a:prstGeom>
          <a:noFill/>
          <a:ln w="9525">
            <a:noFill/>
            <a:miter lim="800000"/>
            <a:headEnd/>
            <a:tailEnd/>
          </a:ln>
        </p:spPr>
        <p:txBody>
          <a:bodyPr wrap="none">
            <a:spAutoFit/>
          </a:bodyPr>
          <a:lstStyle/>
          <a:p>
            <a:r>
              <a:rPr lang="en-US" altLang="ja-JP"/>
              <a:t>【</a:t>
            </a:r>
            <a:r>
              <a:rPr lang="ja-JP" altLang="en-US"/>
              <a:t>食環境</a:t>
            </a:r>
            <a:r>
              <a:rPr lang="en-US" altLang="ja-JP"/>
              <a:t>】</a:t>
            </a:r>
            <a:endParaRPr lang="ja-JP" altLang="en-US"/>
          </a:p>
        </p:txBody>
      </p:sp>
      <p:sp>
        <p:nvSpPr>
          <p:cNvPr id="2060" name="テキスト ボックス 17"/>
          <p:cNvSpPr txBox="1">
            <a:spLocks noChangeArrowheads="1"/>
          </p:cNvSpPr>
          <p:nvPr/>
        </p:nvSpPr>
        <p:spPr bwMode="auto">
          <a:xfrm>
            <a:off x="395288" y="6166123"/>
            <a:ext cx="1928812" cy="338137"/>
          </a:xfrm>
          <a:prstGeom prst="rect">
            <a:avLst/>
          </a:prstGeom>
          <a:noFill/>
          <a:ln w="9525">
            <a:noFill/>
            <a:miter lim="800000"/>
            <a:headEnd/>
            <a:tailEnd/>
          </a:ln>
        </p:spPr>
        <p:txBody>
          <a:bodyPr wrap="none">
            <a:spAutoFit/>
          </a:bodyPr>
          <a:lstStyle/>
          <a:p>
            <a:r>
              <a:rPr lang="ja-JP" altLang="en-US" sz="1600"/>
              <a:t>＜乳幼児・学齢期＞</a:t>
            </a:r>
          </a:p>
        </p:txBody>
      </p:sp>
      <p:sp>
        <p:nvSpPr>
          <p:cNvPr id="2061" name="テキスト ボックス 18"/>
          <p:cNvSpPr txBox="1">
            <a:spLocks noChangeArrowheads="1"/>
          </p:cNvSpPr>
          <p:nvPr/>
        </p:nvSpPr>
        <p:spPr bwMode="auto">
          <a:xfrm>
            <a:off x="2268538" y="6166123"/>
            <a:ext cx="1209675" cy="338137"/>
          </a:xfrm>
          <a:prstGeom prst="rect">
            <a:avLst/>
          </a:prstGeom>
          <a:noFill/>
          <a:ln w="9525">
            <a:noFill/>
            <a:miter lim="800000"/>
            <a:headEnd/>
            <a:tailEnd/>
          </a:ln>
        </p:spPr>
        <p:txBody>
          <a:bodyPr wrap="none">
            <a:spAutoFit/>
          </a:bodyPr>
          <a:lstStyle/>
          <a:p>
            <a:r>
              <a:rPr lang="ja-JP" altLang="en-US" sz="1600"/>
              <a:t>＜成人期＞</a:t>
            </a:r>
          </a:p>
        </p:txBody>
      </p:sp>
      <p:sp>
        <p:nvSpPr>
          <p:cNvPr id="2062" name="テキスト ボックス 19"/>
          <p:cNvSpPr txBox="1">
            <a:spLocks noChangeArrowheads="1"/>
          </p:cNvSpPr>
          <p:nvPr/>
        </p:nvSpPr>
        <p:spPr bwMode="auto">
          <a:xfrm>
            <a:off x="3419475" y="6166123"/>
            <a:ext cx="1211263" cy="338137"/>
          </a:xfrm>
          <a:prstGeom prst="rect">
            <a:avLst/>
          </a:prstGeom>
          <a:noFill/>
          <a:ln w="9525">
            <a:noFill/>
            <a:miter lim="800000"/>
            <a:headEnd/>
            <a:tailEnd/>
          </a:ln>
        </p:spPr>
        <p:txBody>
          <a:bodyPr wrap="none">
            <a:spAutoFit/>
          </a:bodyPr>
          <a:lstStyle/>
          <a:p>
            <a:r>
              <a:rPr lang="ja-JP" altLang="en-US" sz="1600"/>
              <a:t>＜高齢期＞</a:t>
            </a:r>
          </a:p>
        </p:txBody>
      </p:sp>
      <p:sp>
        <p:nvSpPr>
          <p:cNvPr id="30" name="角丸四角形 29"/>
          <p:cNvSpPr/>
          <p:nvPr/>
        </p:nvSpPr>
        <p:spPr>
          <a:xfrm>
            <a:off x="4859338" y="1676425"/>
            <a:ext cx="4105275" cy="1152525"/>
          </a:xfrm>
          <a:prstGeom prst="roundRect">
            <a:avLst/>
          </a:prstGeom>
          <a:ln/>
        </p:spPr>
        <p:style>
          <a:lnRef idx="2">
            <a:schemeClr val="accent3"/>
          </a:lnRef>
          <a:fillRef idx="1">
            <a:schemeClr val="lt1"/>
          </a:fillRef>
          <a:effectRef idx="0">
            <a:schemeClr val="accent3"/>
          </a:effectRef>
          <a:fontRef idx="minor">
            <a:schemeClr val="dk1"/>
          </a:fontRef>
        </p:style>
        <p:txBody>
          <a:bodyPr anchor="ctr"/>
          <a:lstStyle/>
          <a:p>
            <a:pPr>
              <a:defRPr/>
            </a:pPr>
            <a:r>
              <a:rPr lang="ja-JP" altLang="en-US" sz="1600" u="sng" dirty="0"/>
              <a:t>社会参加の機会の増加</a:t>
            </a:r>
            <a:endParaRPr lang="en-US" altLang="ja-JP" sz="1600" u="sng" dirty="0"/>
          </a:p>
          <a:p>
            <a:pPr>
              <a:defRPr/>
            </a:pPr>
            <a:r>
              <a:rPr lang="ja-JP" altLang="en-US" sz="1600" dirty="0"/>
              <a:t>①食を通じた地域のつながりの強化</a:t>
            </a:r>
            <a:endParaRPr lang="en-US" altLang="ja-JP" sz="1600" dirty="0"/>
          </a:p>
          <a:p>
            <a:pPr>
              <a:defRPr/>
            </a:pPr>
            <a:r>
              <a:rPr lang="ja-JP" altLang="en-US" sz="1600" dirty="0"/>
              <a:t>②食生活改善推進員、食育ボランティアなど主体的に関わる個人の増加</a:t>
            </a:r>
            <a:endParaRPr lang="en-US" altLang="ja-JP" sz="1600" dirty="0"/>
          </a:p>
        </p:txBody>
      </p:sp>
      <p:sp>
        <p:nvSpPr>
          <p:cNvPr id="31" name="円/楕円 30"/>
          <p:cNvSpPr/>
          <p:nvPr/>
        </p:nvSpPr>
        <p:spPr>
          <a:xfrm>
            <a:off x="468313" y="2853010"/>
            <a:ext cx="2663825" cy="504825"/>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defRPr/>
            </a:pPr>
            <a:r>
              <a:rPr lang="ja-JP" altLang="en-US" sz="1600" dirty="0">
                <a:solidFill>
                  <a:schemeClr val="tx1"/>
                </a:solidFill>
              </a:rPr>
              <a:t>適正体重の維持</a:t>
            </a:r>
          </a:p>
        </p:txBody>
      </p:sp>
      <p:sp>
        <p:nvSpPr>
          <p:cNvPr id="33" name="円/楕円 32"/>
          <p:cNvSpPr/>
          <p:nvPr/>
        </p:nvSpPr>
        <p:spPr>
          <a:xfrm>
            <a:off x="2627313" y="2853010"/>
            <a:ext cx="2160587" cy="504825"/>
          </a:xfrm>
          <a:prstGeom prst="ellipse">
            <a:avLst/>
          </a:prstGeom>
          <a:ln/>
        </p:spPr>
        <p:style>
          <a:lnRef idx="2">
            <a:schemeClr val="accent1"/>
          </a:lnRef>
          <a:fillRef idx="1">
            <a:schemeClr val="lt1"/>
          </a:fillRef>
          <a:effectRef idx="0">
            <a:schemeClr val="accent1"/>
          </a:effectRef>
          <a:fontRef idx="minor">
            <a:schemeClr val="dk1"/>
          </a:fontRef>
        </p:style>
        <p:txBody>
          <a:bodyPr anchor="ctr"/>
          <a:lstStyle/>
          <a:p>
            <a:pPr algn="ctr">
              <a:defRPr/>
            </a:pPr>
            <a:r>
              <a:rPr lang="ja-JP" altLang="en-US" sz="1600" dirty="0">
                <a:solidFill>
                  <a:schemeClr val="tx1"/>
                </a:solidFill>
              </a:rPr>
              <a:t>低栄養の低減</a:t>
            </a:r>
          </a:p>
        </p:txBody>
      </p:sp>
      <p:sp>
        <p:nvSpPr>
          <p:cNvPr id="2067" name="テキスト ボックス 36"/>
          <p:cNvSpPr txBox="1">
            <a:spLocks noChangeArrowheads="1"/>
          </p:cNvSpPr>
          <p:nvPr/>
        </p:nvSpPr>
        <p:spPr bwMode="auto">
          <a:xfrm>
            <a:off x="1403648" y="6560121"/>
            <a:ext cx="2281238" cy="369887"/>
          </a:xfrm>
          <a:prstGeom prst="rect">
            <a:avLst/>
          </a:prstGeom>
          <a:noFill/>
          <a:ln w="9525">
            <a:noFill/>
            <a:miter lim="800000"/>
            <a:headEnd/>
            <a:tailEnd/>
          </a:ln>
        </p:spPr>
        <p:txBody>
          <a:bodyPr wrap="none">
            <a:spAutoFit/>
          </a:bodyPr>
          <a:lstStyle/>
          <a:p>
            <a:r>
              <a:rPr lang="ja-JP" altLang="en-US" dirty="0"/>
              <a:t>個人のライフステージ</a:t>
            </a:r>
          </a:p>
        </p:txBody>
      </p:sp>
      <p:sp>
        <p:nvSpPr>
          <p:cNvPr id="2068" name="テキスト ボックス 37"/>
          <p:cNvSpPr txBox="1">
            <a:spLocks noChangeArrowheads="1"/>
          </p:cNvSpPr>
          <p:nvPr/>
        </p:nvSpPr>
        <p:spPr bwMode="auto">
          <a:xfrm>
            <a:off x="6444208" y="6560676"/>
            <a:ext cx="1107996" cy="369332"/>
          </a:xfrm>
          <a:prstGeom prst="rect">
            <a:avLst/>
          </a:prstGeom>
          <a:noFill/>
          <a:ln w="9525">
            <a:noFill/>
            <a:miter lim="800000"/>
            <a:headEnd/>
            <a:tailEnd/>
          </a:ln>
        </p:spPr>
        <p:txBody>
          <a:bodyPr wrap="none">
            <a:spAutoFit/>
          </a:bodyPr>
          <a:lstStyle/>
          <a:p>
            <a:r>
              <a:rPr lang="ja-JP" altLang="en-US" dirty="0" smtClean="0"/>
              <a:t>社会環境</a:t>
            </a:r>
            <a:endParaRPr lang="ja-JP" altLang="en-US" dirty="0"/>
          </a:p>
        </p:txBody>
      </p:sp>
      <p:sp>
        <p:nvSpPr>
          <p:cNvPr id="39" name="円/楕円 38"/>
          <p:cNvSpPr/>
          <p:nvPr/>
        </p:nvSpPr>
        <p:spPr>
          <a:xfrm>
            <a:off x="971550" y="3357835"/>
            <a:ext cx="3455988" cy="1439863"/>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defRPr/>
            </a:pPr>
            <a:r>
              <a:rPr lang="ja-JP" altLang="en-US" sz="1600" dirty="0">
                <a:solidFill>
                  <a:schemeClr val="tx1"/>
                </a:solidFill>
              </a:rPr>
              <a:t>適正な量と質の食事</a:t>
            </a:r>
            <a:endParaRPr lang="en-US" altLang="ja-JP" sz="1600" dirty="0">
              <a:solidFill>
                <a:schemeClr val="tx1"/>
              </a:solidFill>
            </a:endParaRPr>
          </a:p>
          <a:p>
            <a:pPr>
              <a:defRPr/>
            </a:pPr>
            <a:r>
              <a:rPr lang="ja-JP" altLang="en-US" sz="1400" dirty="0">
                <a:solidFill>
                  <a:schemeClr val="tx1"/>
                </a:solidFill>
              </a:rPr>
              <a:t>・主食・主菜・副菜がそろった食事の増加</a:t>
            </a:r>
            <a:endParaRPr lang="en-US" altLang="ja-JP" sz="1400" dirty="0">
              <a:solidFill>
                <a:schemeClr val="tx1"/>
              </a:solidFill>
            </a:endParaRPr>
          </a:p>
          <a:p>
            <a:pPr>
              <a:defRPr/>
            </a:pPr>
            <a:r>
              <a:rPr lang="ja-JP" altLang="en-US" sz="1400" dirty="0">
                <a:solidFill>
                  <a:schemeClr val="tx1"/>
                </a:solidFill>
              </a:rPr>
              <a:t>・食塩摂取量の減少</a:t>
            </a:r>
            <a:endParaRPr lang="en-US" altLang="ja-JP" sz="1400" dirty="0">
              <a:solidFill>
                <a:schemeClr val="tx1"/>
              </a:solidFill>
            </a:endParaRPr>
          </a:p>
          <a:p>
            <a:pPr>
              <a:defRPr/>
            </a:pPr>
            <a:r>
              <a:rPr lang="ja-JP" altLang="en-US" sz="1400" dirty="0">
                <a:solidFill>
                  <a:schemeClr val="tx1"/>
                </a:solidFill>
              </a:rPr>
              <a:t>・野菜・果物摂取量の増加</a:t>
            </a:r>
          </a:p>
        </p:txBody>
      </p:sp>
      <p:sp>
        <p:nvSpPr>
          <p:cNvPr id="40" name="円/楕円 39"/>
          <p:cNvSpPr/>
          <p:nvPr/>
        </p:nvSpPr>
        <p:spPr>
          <a:xfrm>
            <a:off x="684213" y="4797698"/>
            <a:ext cx="3887787" cy="431800"/>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1600" dirty="0">
                <a:solidFill>
                  <a:schemeClr val="tx1"/>
                </a:solidFill>
              </a:rPr>
              <a:t>共食の増加</a:t>
            </a:r>
          </a:p>
        </p:txBody>
      </p:sp>
      <p:sp>
        <p:nvSpPr>
          <p:cNvPr id="41" name="円/楕円 40"/>
          <p:cNvSpPr/>
          <p:nvPr/>
        </p:nvSpPr>
        <p:spPr>
          <a:xfrm>
            <a:off x="539750" y="5229498"/>
            <a:ext cx="2519363" cy="865187"/>
          </a:xfrm>
          <a:prstGeom prst="ellipse">
            <a:avLst/>
          </a:prstGeom>
          <a:ln/>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1600" dirty="0">
                <a:solidFill>
                  <a:schemeClr val="tx1"/>
                </a:solidFill>
              </a:rPr>
              <a:t>健康な生活習慣の獲得（朝・昼・夕の三食を食べる）</a:t>
            </a:r>
          </a:p>
        </p:txBody>
      </p:sp>
      <p:sp>
        <p:nvSpPr>
          <p:cNvPr id="42" name="上矢印 41"/>
          <p:cNvSpPr/>
          <p:nvPr/>
        </p:nvSpPr>
        <p:spPr>
          <a:xfrm>
            <a:off x="1547813" y="2565673"/>
            <a:ext cx="431800" cy="287337"/>
          </a:xfrm>
          <a:prstGeom prst="up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ja-JP" altLang="en-US"/>
          </a:p>
        </p:txBody>
      </p:sp>
      <p:sp>
        <p:nvSpPr>
          <p:cNvPr id="43" name="上矢印 42"/>
          <p:cNvSpPr/>
          <p:nvPr/>
        </p:nvSpPr>
        <p:spPr>
          <a:xfrm>
            <a:off x="3708400" y="2565673"/>
            <a:ext cx="358775" cy="287337"/>
          </a:xfrm>
          <a:prstGeom prst="up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ja-JP" altLang="en-US"/>
          </a:p>
        </p:txBody>
      </p:sp>
      <p:sp>
        <p:nvSpPr>
          <p:cNvPr id="44" name="上矢印 43"/>
          <p:cNvSpPr/>
          <p:nvPr/>
        </p:nvSpPr>
        <p:spPr>
          <a:xfrm>
            <a:off x="2484438" y="4653235"/>
            <a:ext cx="574675" cy="215900"/>
          </a:xfrm>
          <a:prstGeom prst="up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ja-JP" altLang="en-US"/>
          </a:p>
        </p:txBody>
      </p:sp>
      <p:sp>
        <p:nvSpPr>
          <p:cNvPr id="45" name="上矢印 44"/>
          <p:cNvSpPr/>
          <p:nvPr/>
        </p:nvSpPr>
        <p:spPr>
          <a:xfrm>
            <a:off x="1835150" y="3286398"/>
            <a:ext cx="433388" cy="142875"/>
          </a:xfrm>
          <a:prstGeom prst="up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ja-JP" altLang="en-US"/>
          </a:p>
        </p:txBody>
      </p:sp>
      <p:sp>
        <p:nvSpPr>
          <p:cNvPr id="46" name="上矢印 45"/>
          <p:cNvSpPr/>
          <p:nvPr/>
        </p:nvSpPr>
        <p:spPr>
          <a:xfrm>
            <a:off x="3492500" y="3286398"/>
            <a:ext cx="503238" cy="287337"/>
          </a:xfrm>
          <a:prstGeom prst="up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ja-JP" altLang="en-US"/>
          </a:p>
        </p:txBody>
      </p:sp>
      <p:sp>
        <p:nvSpPr>
          <p:cNvPr id="51" name="上矢印 50"/>
          <p:cNvSpPr/>
          <p:nvPr/>
        </p:nvSpPr>
        <p:spPr>
          <a:xfrm>
            <a:off x="2411413" y="2565673"/>
            <a:ext cx="215900" cy="792162"/>
          </a:xfrm>
          <a:prstGeom prst="up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ja-JP" altLang="en-US"/>
          </a:p>
        </p:txBody>
      </p:sp>
      <p:sp>
        <p:nvSpPr>
          <p:cNvPr id="52" name="上矢印 51"/>
          <p:cNvSpPr/>
          <p:nvPr/>
        </p:nvSpPr>
        <p:spPr>
          <a:xfrm>
            <a:off x="1258888" y="4581798"/>
            <a:ext cx="360362" cy="720725"/>
          </a:xfrm>
          <a:prstGeom prst="up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ja-JP" altLang="en-US"/>
          </a:p>
        </p:txBody>
      </p:sp>
      <p:sp>
        <p:nvSpPr>
          <p:cNvPr id="53" name="屈折矢印 52"/>
          <p:cNvSpPr/>
          <p:nvPr/>
        </p:nvSpPr>
        <p:spPr>
          <a:xfrm>
            <a:off x="4140200" y="2565673"/>
            <a:ext cx="576263" cy="3240087"/>
          </a:xfrm>
          <a:prstGeom prst="bentUp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ja-JP" altLang="en-US"/>
          </a:p>
        </p:txBody>
      </p:sp>
      <p:sp>
        <p:nvSpPr>
          <p:cNvPr id="54" name="正方形/長方形 53"/>
          <p:cNvSpPr/>
          <p:nvPr/>
        </p:nvSpPr>
        <p:spPr>
          <a:xfrm>
            <a:off x="2987675" y="5661297"/>
            <a:ext cx="1512317" cy="144686"/>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ja-JP" altLang="en-US"/>
          </a:p>
        </p:txBody>
      </p:sp>
      <p:sp>
        <p:nvSpPr>
          <p:cNvPr id="57" name="円/楕円 56"/>
          <p:cNvSpPr/>
          <p:nvPr/>
        </p:nvSpPr>
        <p:spPr>
          <a:xfrm>
            <a:off x="4932363" y="5229498"/>
            <a:ext cx="2016125" cy="1439862"/>
          </a:xfrm>
          <a:prstGeom prst="ellipse">
            <a:avLst/>
          </a:prstGeom>
          <a:ln/>
        </p:spPr>
        <p:style>
          <a:lnRef idx="1">
            <a:schemeClr val="accent3"/>
          </a:lnRef>
          <a:fillRef idx="2">
            <a:schemeClr val="accent3"/>
          </a:fillRef>
          <a:effectRef idx="1">
            <a:schemeClr val="accent3"/>
          </a:effectRef>
          <a:fontRef idx="minor">
            <a:schemeClr val="dk1"/>
          </a:fontRef>
        </p:style>
        <p:txBody>
          <a:bodyPr anchor="ctr"/>
          <a:lstStyle/>
          <a:p>
            <a:pPr>
              <a:defRPr/>
            </a:pPr>
            <a:r>
              <a:rPr lang="ja-JP" altLang="en-US" sz="1600" dirty="0">
                <a:solidFill>
                  <a:schemeClr val="tx1"/>
                </a:solidFill>
              </a:rPr>
              <a:t>食品中の食塩や脂肪の低減に取り組む食品企業、飲食店の増加</a:t>
            </a:r>
          </a:p>
        </p:txBody>
      </p:sp>
      <p:sp>
        <p:nvSpPr>
          <p:cNvPr id="58" name="円/楕円 57"/>
          <p:cNvSpPr/>
          <p:nvPr/>
        </p:nvSpPr>
        <p:spPr>
          <a:xfrm>
            <a:off x="6948488" y="5229498"/>
            <a:ext cx="1944687" cy="1439862"/>
          </a:xfrm>
          <a:prstGeom prst="ellipse">
            <a:avLst/>
          </a:prstGeom>
          <a:ln/>
        </p:spPr>
        <p:style>
          <a:lnRef idx="1">
            <a:schemeClr val="accent3"/>
          </a:lnRef>
          <a:fillRef idx="2">
            <a:schemeClr val="accent3"/>
          </a:fillRef>
          <a:effectRef idx="1">
            <a:schemeClr val="accent3"/>
          </a:effectRef>
          <a:fontRef idx="minor">
            <a:schemeClr val="dk1"/>
          </a:fontRef>
        </p:style>
        <p:txBody>
          <a:bodyPr anchor="ctr"/>
          <a:lstStyle/>
          <a:p>
            <a:pPr>
              <a:defRPr/>
            </a:pPr>
            <a:r>
              <a:rPr lang="ja-JP" altLang="en-US" sz="1600" dirty="0">
                <a:solidFill>
                  <a:schemeClr val="tx1"/>
                </a:solidFill>
              </a:rPr>
              <a:t>利用者に応じた栄養管理を実施している給食施設の増加</a:t>
            </a:r>
          </a:p>
        </p:txBody>
      </p:sp>
      <p:sp>
        <p:nvSpPr>
          <p:cNvPr id="59" name="角丸四角形 58"/>
          <p:cNvSpPr/>
          <p:nvPr/>
        </p:nvSpPr>
        <p:spPr>
          <a:xfrm>
            <a:off x="4860032" y="2843113"/>
            <a:ext cx="4105275" cy="2087563"/>
          </a:xfrm>
          <a:prstGeom prst="roundRect">
            <a:avLst/>
          </a:prstGeom>
          <a:ln/>
        </p:spPr>
        <p:style>
          <a:lnRef idx="2">
            <a:schemeClr val="accent3"/>
          </a:lnRef>
          <a:fillRef idx="1">
            <a:schemeClr val="lt1"/>
          </a:fillRef>
          <a:effectRef idx="0">
            <a:schemeClr val="accent3"/>
          </a:effectRef>
          <a:fontRef idx="minor">
            <a:schemeClr val="dk1"/>
          </a:fontRef>
        </p:style>
        <p:txBody>
          <a:bodyPr anchor="ctr"/>
          <a:lstStyle/>
          <a:p>
            <a:pPr>
              <a:defRPr/>
            </a:pPr>
            <a:r>
              <a:rPr lang="ja-JP" altLang="en-US" sz="1600" u="sng" dirty="0"/>
              <a:t>健康のための資源へのアクセスの改善と公平性の確保</a:t>
            </a:r>
            <a:endParaRPr lang="en-US" altLang="ja-JP" sz="1600" u="sng" dirty="0"/>
          </a:p>
          <a:p>
            <a:pPr>
              <a:defRPr/>
            </a:pPr>
            <a:r>
              <a:rPr lang="ja-JP" altLang="en-US" sz="1600" dirty="0"/>
              <a:t>③健康づくりに関わる企業の増加</a:t>
            </a:r>
            <a:endParaRPr lang="en-US" altLang="ja-JP" sz="1600" dirty="0"/>
          </a:p>
          <a:p>
            <a:pPr>
              <a:defRPr/>
            </a:pPr>
            <a:r>
              <a:rPr lang="ja-JP" altLang="en-US" sz="1600" dirty="0"/>
              <a:t>④栄養ケアステーション等身近で健康づくりの支援をおこなう民間団体の活動推進</a:t>
            </a:r>
            <a:endParaRPr lang="en-US" altLang="ja-JP" sz="1600" dirty="0"/>
          </a:p>
          <a:p>
            <a:pPr>
              <a:defRPr/>
            </a:pPr>
            <a:r>
              <a:rPr lang="ja-JP" altLang="en-US" sz="1600" dirty="0"/>
              <a:t>⑤栄養指導・栄養情報や健康に良い食物へのアクセスの改善と公平性確保のための自治体の取組増加</a:t>
            </a:r>
            <a:endParaRPr lang="en-US" altLang="ja-JP" sz="1600" dirty="0"/>
          </a:p>
        </p:txBody>
      </p:sp>
      <p:sp>
        <p:nvSpPr>
          <p:cNvPr id="60" name="上矢印 59"/>
          <p:cNvSpPr/>
          <p:nvPr/>
        </p:nvSpPr>
        <p:spPr>
          <a:xfrm>
            <a:off x="5651500" y="4940275"/>
            <a:ext cx="504825" cy="288925"/>
          </a:xfrm>
          <a:prstGeom prst="up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ja-JP" altLang="en-US"/>
          </a:p>
        </p:txBody>
      </p:sp>
      <p:sp>
        <p:nvSpPr>
          <p:cNvPr id="61" name="上矢印 60"/>
          <p:cNvSpPr/>
          <p:nvPr/>
        </p:nvSpPr>
        <p:spPr>
          <a:xfrm>
            <a:off x="7667625" y="4940275"/>
            <a:ext cx="504825" cy="288925"/>
          </a:xfrm>
          <a:prstGeom prst="up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ja-JP" altLang="en-US"/>
          </a:p>
        </p:txBody>
      </p:sp>
      <p:sp>
        <p:nvSpPr>
          <p:cNvPr id="64" name="左右矢印 63"/>
          <p:cNvSpPr/>
          <p:nvPr/>
        </p:nvSpPr>
        <p:spPr>
          <a:xfrm>
            <a:off x="4500563" y="2133873"/>
            <a:ext cx="431800" cy="215900"/>
          </a:xfrm>
          <a:prstGeom prst="lef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ja-JP" altLang="en-US"/>
          </a:p>
        </p:txBody>
      </p:sp>
      <p:sp>
        <p:nvSpPr>
          <p:cNvPr id="65" name="左右矢印 64"/>
          <p:cNvSpPr/>
          <p:nvPr/>
        </p:nvSpPr>
        <p:spPr>
          <a:xfrm>
            <a:off x="4643438" y="3934098"/>
            <a:ext cx="433387" cy="215900"/>
          </a:xfrm>
          <a:prstGeom prst="lef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ja-JP" altLang="en-US"/>
          </a:p>
        </p:txBody>
      </p:sp>
      <p:sp>
        <p:nvSpPr>
          <p:cNvPr id="66" name="左右矢印 65"/>
          <p:cNvSpPr/>
          <p:nvPr/>
        </p:nvSpPr>
        <p:spPr>
          <a:xfrm rot="1948801" flipV="1">
            <a:off x="3616325" y="4908823"/>
            <a:ext cx="1597025" cy="390525"/>
          </a:xfrm>
          <a:prstGeom prst="lef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ja-JP" altLang="en-US"/>
          </a:p>
        </p:txBody>
      </p:sp>
      <p:cxnSp>
        <p:nvCxnSpPr>
          <p:cNvPr id="48" name="直線矢印コネクタ 47"/>
          <p:cNvCxnSpPr/>
          <p:nvPr/>
        </p:nvCxnSpPr>
        <p:spPr>
          <a:xfrm>
            <a:off x="467544" y="6525344"/>
            <a:ext cx="4104456"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50" name="角丸四角形 49"/>
          <p:cNvSpPr/>
          <p:nvPr/>
        </p:nvSpPr>
        <p:spPr>
          <a:xfrm>
            <a:off x="4716016" y="1124024"/>
            <a:ext cx="4176464" cy="360759"/>
          </a:xfrm>
          <a:prstGeom prst="roundRect">
            <a:avLst>
              <a:gd name="adj" fmla="val 50000"/>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dirty="0" smtClean="0"/>
              <a:t>社会環境の質の向上</a:t>
            </a:r>
            <a:endParaRPr kumimoji="1" lang="ja-JP" altLang="en-US" dirty="0"/>
          </a:p>
        </p:txBody>
      </p:sp>
      <p:sp>
        <p:nvSpPr>
          <p:cNvPr id="62" name="角丸四角形 61"/>
          <p:cNvSpPr/>
          <p:nvPr/>
        </p:nvSpPr>
        <p:spPr>
          <a:xfrm>
            <a:off x="323528" y="1124024"/>
            <a:ext cx="4392488" cy="360759"/>
          </a:xfrm>
          <a:prstGeom prst="roundRect">
            <a:avLst>
              <a:gd name="adj" fmla="val 50000"/>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smtClean="0"/>
              <a:t>生活の質の向上</a:t>
            </a:r>
            <a:endParaRPr kumimoji="1" lang="ja-JP" altLang="en-US" dirty="0"/>
          </a:p>
        </p:txBody>
      </p:sp>
      <p:sp>
        <p:nvSpPr>
          <p:cNvPr id="67" name="角丸四角形 66"/>
          <p:cNvSpPr/>
          <p:nvPr/>
        </p:nvSpPr>
        <p:spPr>
          <a:xfrm>
            <a:off x="2195736" y="542526"/>
            <a:ext cx="4824536" cy="404664"/>
          </a:xfrm>
          <a:prstGeom prst="roundRect">
            <a:avLst>
              <a:gd name="adj" fmla="val 50000"/>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smtClean="0"/>
              <a:t>健康寿命</a:t>
            </a:r>
            <a:r>
              <a:rPr lang="ja-JP" altLang="en-US" dirty="0" smtClean="0"/>
              <a:t>の延伸・健康格差の縮小</a:t>
            </a:r>
            <a:endParaRPr lang="en-US" altLang="ja-JP" dirty="0" smtClean="0"/>
          </a:p>
        </p:txBody>
      </p:sp>
      <p:sp>
        <p:nvSpPr>
          <p:cNvPr id="68" name="二等辺三角形 67"/>
          <p:cNvSpPr/>
          <p:nvPr/>
        </p:nvSpPr>
        <p:spPr>
          <a:xfrm>
            <a:off x="1187624" y="974574"/>
            <a:ext cx="6755044" cy="149451"/>
          </a:xfrm>
          <a:prstGeom prst="triangle">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二等辺三角形 68"/>
          <p:cNvSpPr/>
          <p:nvPr/>
        </p:nvSpPr>
        <p:spPr>
          <a:xfrm>
            <a:off x="395536" y="1484784"/>
            <a:ext cx="8568952" cy="216024"/>
          </a:xfrm>
          <a:prstGeom prst="triangle">
            <a:avLst>
              <a:gd name="adj" fmla="val 49653"/>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p:cNvSpPr/>
          <p:nvPr/>
        </p:nvSpPr>
        <p:spPr>
          <a:xfrm>
            <a:off x="1043508" y="25460"/>
            <a:ext cx="7200900" cy="461665"/>
          </a:xfrm>
          <a:prstGeom prst="rect">
            <a:avLst/>
          </a:prstGeom>
        </p:spPr>
        <p:txBody>
          <a:bodyPr wrap="square">
            <a:spAutoFit/>
          </a:bodyPr>
          <a:lstStyle/>
          <a:p>
            <a:pPr algn="ctr"/>
            <a:r>
              <a:rPr lang="ja-JP" altLang="en-US" sz="2400" b="1" u="sng" dirty="0"/>
              <a:t>栄養・食生活</a:t>
            </a:r>
            <a:r>
              <a:rPr lang="ja-JP" altLang="en-US" sz="2400" b="1" u="sng" dirty="0" smtClean="0"/>
              <a:t>の目標</a:t>
            </a:r>
            <a:r>
              <a:rPr lang="ja-JP" altLang="en-US" sz="2400" b="1" u="sng" dirty="0"/>
              <a:t>設定の考え方</a:t>
            </a:r>
          </a:p>
        </p:txBody>
      </p:sp>
      <p:sp>
        <p:nvSpPr>
          <p:cNvPr id="47" name="ホームベース 46"/>
          <p:cNvSpPr/>
          <p:nvPr/>
        </p:nvSpPr>
        <p:spPr>
          <a:xfrm>
            <a:off x="107504" y="44623"/>
            <a:ext cx="1872332" cy="442501"/>
          </a:xfrm>
          <a:prstGeom prst="homePlat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2000" b="1" dirty="0" smtClean="0"/>
              <a:t>栄養・食生活</a:t>
            </a:r>
            <a:endParaRPr kumimoji="1" lang="ja-JP" altLang="en-US" sz="20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692696"/>
            <a:ext cx="8712968" cy="648072"/>
          </a:xfrm>
        </p:spPr>
        <p:style>
          <a:lnRef idx="2">
            <a:schemeClr val="accent5"/>
          </a:lnRef>
          <a:fillRef idx="1">
            <a:schemeClr val="lt1"/>
          </a:fillRef>
          <a:effectRef idx="0">
            <a:schemeClr val="accent5"/>
          </a:effectRef>
          <a:fontRef idx="minor">
            <a:schemeClr val="dk1"/>
          </a:fontRef>
        </p:style>
        <p:txBody>
          <a:bodyPr>
            <a:normAutofit/>
          </a:bodyPr>
          <a:lstStyle/>
          <a:p>
            <a:r>
              <a:rPr kumimoji="1" lang="ja-JP" altLang="en-US" sz="3200" dirty="0" smtClean="0"/>
              <a:t>次期運動の方向性</a:t>
            </a:r>
            <a:endParaRPr kumimoji="1" lang="ja-JP" altLang="en-US" sz="3200" dirty="0"/>
          </a:p>
        </p:txBody>
      </p:sp>
      <p:sp>
        <p:nvSpPr>
          <p:cNvPr id="3" name="コンテンツ プレースホルダ 2"/>
          <p:cNvSpPr>
            <a:spLocks noGrp="1"/>
          </p:cNvSpPr>
          <p:nvPr>
            <p:ph idx="1"/>
          </p:nvPr>
        </p:nvSpPr>
        <p:spPr>
          <a:xfrm>
            <a:off x="179512" y="1412776"/>
            <a:ext cx="8784976" cy="4525963"/>
          </a:xfrm>
        </p:spPr>
        <p:txBody>
          <a:bodyPr>
            <a:noAutofit/>
          </a:bodyPr>
          <a:lstStyle/>
          <a:p>
            <a:pPr marL="457200" indent="-457200">
              <a:buNone/>
              <a:defRPr/>
            </a:pPr>
            <a:r>
              <a:rPr lang="ja-JP" altLang="en-US" sz="2800" dirty="0" smtClean="0">
                <a:latin typeface="+mn-ea"/>
                <a:ea typeface="ＭＳ Ｐゴシック" charset="-128"/>
              </a:rPr>
              <a:t>１．社会経済の変化への対応</a:t>
            </a:r>
            <a:endParaRPr lang="en-US" altLang="ja-JP" sz="2800" dirty="0" smtClean="0">
              <a:latin typeface="+mn-ea"/>
              <a:ea typeface="ＭＳ Ｐゴシック" charset="-128"/>
            </a:endParaRPr>
          </a:p>
          <a:p>
            <a:pPr marL="457200" indent="-457200">
              <a:lnSpc>
                <a:spcPts val="2500"/>
              </a:lnSpc>
              <a:defRPr/>
            </a:pPr>
            <a:r>
              <a:rPr lang="ja-JP" altLang="en-US" sz="2400" dirty="0" smtClean="0">
                <a:latin typeface="+mn-ea"/>
                <a:ea typeface="ＭＳ Ｐゴシック" charset="-128"/>
              </a:rPr>
              <a:t>家族・地域の絆の再構築、助け合いの社会の実現（東日本大震災からの学び等）</a:t>
            </a:r>
            <a:endParaRPr lang="en-US" altLang="ja-JP" sz="2400" dirty="0" smtClean="0">
              <a:latin typeface="+mn-ea"/>
              <a:ea typeface="ＭＳ Ｐゴシック" charset="-128"/>
            </a:endParaRPr>
          </a:p>
          <a:p>
            <a:pPr marL="457200" indent="-457200">
              <a:lnSpc>
                <a:spcPts val="2500"/>
              </a:lnSpc>
              <a:defRPr/>
            </a:pPr>
            <a:r>
              <a:rPr lang="ja-JP" altLang="en-US" sz="2400" dirty="0" smtClean="0">
                <a:latin typeface="+mn-ea"/>
                <a:ea typeface="ＭＳ Ｐゴシック" charset="-128"/>
              </a:rPr>
              <a:t>人生の質（幸せ・生活満足度等）の向上</a:t>
            </a:r>
          </a:p>
          <a:p>
            <a:pPr marL="457200" indent="-457200">
              <a:lnSpc>
                <a:spcPts val="2500"/>
              </a:lnSpc>
              <a:defRPr/>
            </a:pPr>
            <a:r>
              <a:rPr lang="ja-JP" altLang="en-US" sz="2400" dirty="0" smtClean="0">
                <a:latin typeface="+mn-ea"/>
                <a:ea typeface="ＭＳ Ｐゴシック" charset="-128"/>
              </a:rPr>
              <a:t>全ての世代の健やかな心を支える社会の在り方の再構築　等</a:t>
            </a:r>
            <a:endParaRPr lang="en-US" altLang="ja-JP" sz="2400" dirty="0" smtClean="0">
              <a:latin typeface="+mn-ea"/>
              <a:ea typeface="ＭＳ Ｐゴシック" charset="-128"/>
            </a:endParaRPr>
          </a:p>
          <a:p>
            <a:pPr marL="457200" indent="-457200">
              <a:buNone/>
              <a:defRPr/>
            </a:pPr>
            <a:r>
              <a:rPr lang="ja-JP" altLang="en-US" sz="2800" dirty="0" smtClean="0">
                <a:latin typeface="+mn-ea"/>
                <a:ea typeface="ＭＳ Ｐゴシック" charset="-128"/>
              </a:rPr>
              <a:t>２．科学技術の進歩を踏まえた効果的なアプローチ</a:t>
            </a:r>
          </a:p>
          <a:p>
            <a:pPr marL="457200" indent="-457200">
              <a:lnSpc>
                <a:spcPts val="2500"/>
              </a:lnSpc>
              <a:defRPr/>
            </a:pPr>
            <a:r>
              <a:rPr lang="ja-JP" altLang="en-US" sz="2400" dirty="0" smtClean="0">
                <a:latin typeface="+mn-ea"/>
                <a:ea typeface="ＭＳ Ｐゴシック" charset="-128"/>
              </a:rPr>
              <a:t>進歩する科学技術のエビデンスに基づいた目標の設定</a:t>
            </a:r>
            <a:endParaRPr lang="en-US" altLang="ja-JP" sz="2400" dirty="0" smtClean="0">
              <a:latin typeface="+mn-ea"/>
              <a:ea typeface="ＭＳ Ｐゴシック" charset="-128"/>
            </a:endParaRPr>
          </a:p>
          <a:p>
            <a:pPr marL="457200" indent="-457200">
              <a:lnSpc>
                <a:spcPts val="2500"/>
              </a:lnSpc>
              <a:defRPr/>
            </a:pPr>
            <a:r>
              <a:rPr lang="ja-JP" altLang="en-US" sz="2400" dirty="0" smtClean="0">
                <a:latin typeface="+mn-ea"/>
                <a:ea typeface="ＭＳ Ｐゴシック" charset="-128"/>
              </a:rPr>
              <a:t>最新技術の発展を視野に入れた運動の展開</a:t>
            </a:r>
            <a:endParaRPr lang="en-US" altLang="ja-JP" sz="2400" dirty="0" smtClean="0">
              <a:latin typeface="+mn-ea"/>
              <a:ea typeface="ＭＳ Ｐゴシック" charset="-128"/>
            </a:endParaRPr>
          </a:p>
          <a:p>
            <a:pPr marL="457200" indent="-457200">
              <a:buNone/>
              <a:defRPr/>
            </a:pPr>
            <a:r>
              <a:rPr lang="ja-JP" altLang="en-US" sz="2800" dirty="0" smtClean="0">
                <a:latin typeface="+mn-ea"/>
                <a:ea typeface="ＭＳ Ｐゴシック" charset="-128"/>
              </a:rPr>
              <a:t>３．今後の新たな課題（例）</a:t>
            </a:r>
          </a:p>
          <a:p>
            <a:pPr marL="457200" indent="-457200">
              <a:lnSpc>
                <a:spcPts val="2500"/>
              </a:lnSpc>
              <a:defRPr/>
            </a:pPr>
            <a:r>
              <a:rPr lang="ja-JP" altLang="en-US" sz="2400" dirty="0" smtClean="0">
                <a:latin typeface="+mn-ea"/>
                <a:ea typeface="ＭＳ Ｐゴシック" charset="-128"/>
              </a:rPr>
              <a:t>休養・こころの健康づくり（働く世代のうつ病の対策　等）</a:t>
            </a:r>
          </a:p>
          <a:p>
            <a:pPr marL="457200" indent="-457200">
              <a:lnSpc>
                <a:spcPts val="2500"/>
              </a:lnSpc>
              <a:defRPr/>
            </a:pPr>
            <a:r>
              <a:rPr lang="ja-JP" altLang="en-US" sz="2400" dirty="0" smtClean="0">
                <a:latin typeface="+mn-ea"/>
                <a:ea typeface="ＭＳ Ｐゴシック" charset="-128"/>
              </a:rPr>
              <a:t>将来的な生活習慣病発症の予防のための取組の推進</a:t>
            </a:r>
            <a:endParaRPr lang="en-US" altLang="ja-JP" sz="2400" dirty="0" smtClean="0">
              <a:latin typeface="+mn-ea"/>
              <a:ea typeface="ＭＳ Ｐゴシック" charset="-128"/>
            </a:endParaRPr>
          </a:p>
          <a:p>
            <a:pPr marL="457200" indent="-457200">
              <a:lnSpc>
                <a:spcPts val="2500"/>
              </a:lnSpc>
              <a:defRPr/>
            </a:pPr>
            <a:r>
              <a:rPr lang="ja-JP" altLang="en-US" sz="2400" dirty="0" smtClean="0">
                <a:latin typeface="+mn-ea"/>
                <a:ea typeface="ＭＳ Ｐゴシック" charset="-128"/>
              </a:rPr>
              <a:t>生活習慣に起因する要介護状態の予防のための取組の推進（生活機能低下予防、ロコモティブシンドローム予防　等）</a:t>
            </a:r>
          </a:p>
          <a:p>
            <a:endParaRPr kumimoji="1" lang="ja-JP" altLang="en-US" sz="2400" dirty="0"/>
          </a:p>
        </p:txBody>
      </p:sp>
      <p:sp>
        <p:nvSpPr>
          <p:cNvPr id="4" name="ホームベース 3"/>
          <p:cNvSpPr/>
          <p:nvPr/>
        </p:nvSpPr>
        <p:spPr>
          <a:xfrm>
            <a:off x="179512" y="188640"/>
            <a:ext cx="3096344" cy="504056"/>
          </a:xfrm>
          <a:prstGeom prst="homePlat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ja-JP" altLang="en-US" dirty="0" smtClean="0"/>
              <a:t>健康日本２１の最終評価</a:t>
            </a:r>
            <a:endParaRPr kumimoji="1" lang="ja-JP" altLang="en-US" dirty="0"/>
          </a:p>
        </p:txBody>
      </p:sp>
    </p:spTree>
    <p:extLst>
      <p:ext uri="{BB962C8B-B14F-4D97-AF65-F5344CB8AC3E}">
        <p14:creationId xmlns:p14="http://schemas.microsoft.com/office/powerpoint/2010/main" val="365361503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5418392"/>
            <a:ext cx="5832648" cy="1400383"/>
          </a:xfrm>
          <a:prstGeom prst="rect">
            <a:avLst/>
          </a:prstGeom>
          <a:noFill/>
        </p:spPr>
        <p:txBody>
          <a:bodyPr wrap="square" rtlCol="0">
            <a:spAutoFit/>
          </a:bodyPr>
          <a:lstStyle/>
          <a:p>
            <a:r>
              <a:rPr lang="en-US" altLang="ja-JP" sz="1200" dirty="0" smtClean="0">
                <a:latin typeface="+mj-ea"/>
                <a:ea typeface="+mj-ea"/>
              </a:rPr>
              <a:t>※20</a:t>
            </a:r>
            <a:r>
              <a:rPr lang="ja-JP" altLang="en-US" sz="1200" dirty="0" smtClean="0">
                <a:latin typeface="+mj-ea"/>
                <a:ea typeface="+mj-ea"/>
              </a:rPr>
              <a:t>歳代女性やせの者の割合は、</a:t>
            </a:r>
            <a:endParaRPr lang="en-US" altLang="ja-JP" sz="1200" dirty="0" smtClean="0">
              <a:latin typeface="+mj-ea"/>
              <a:ea typeface="+mj-ea"/>
            </a:endParaRPr>
          </a:p>
          <a:p>
            <a:r>
              <a:rPr lang="ja-JP" altLang="en-US" sz="1200" dirty="0">
                <a:latin typeface="+mj-ea"/>
                <a:ea typeface="+mj-ea"/>
              </a:rPr>
              <a:t>　</a:t>
            </a:r>
            <a:r>
              <a:rPr lang="ja-JP" altLang="en-US" sz="1200" dirty="0" smtClean="0">
                <a:latin typeface="+mj-ea"/>
                <a:ea typeface="+mj-ea"/>
              </a:rPr>
              <a:t>　移動平均により平滑化した結果から作成。</a:t>
            </a:r>
            <a:endParaRPr lang="en-US" altLang="ja-JP" sz="1200" dirty="0" smtClean="0">
              <a:latin typeface="+mj-ea"/>
              <a:ea typeface="+mj-ea"/>
            </a:endParaRPr>
          </a:p>
          <a:p>
            <a:r>
              <a:rPr lang="ja-JP" altLang="en-US" sz="100" dirty="0" smtClean="0">
                <a:latin typeface="+mj-ea"/>
                <a:ea typeface="+mj-ea"/>
              </a:rPr>
              <a:t> 　</a:t>
            </a:r>
            <a:endParaRPr lang="en-US" altLang="ja-JP" sz="100" dirty="0" smtClean="0">
              <a:latin typeface="+mj-ea"/>
              <a:ea typeface="+mj-ea"/>
            </a:endParaRPr>
          </a:p>
          <a:p>
            <a:r>
              <a:rPr lang="ja-JP" altLang="en-US" sz="1200" dirty="0">
                <a:latin typeface="+mj-ea"/>
                <a:ea typeface="+mj-ea"/>
              </a:rPr>
              <a:t>　</a:t>
            </a:r>
            <a:r>
              <a:rPr lang="ja-JP" altLang="en-US" sz="1200" dirty="0" smtClean="0">
                <a:latin typeface="+mj-ea"/>
                <a:ea typeface="+mj-ea"/>
              </a:rPr>
              <a:t>　→移動平均とは ： </a:t>
            </a:r>
            <a:endParaRPr lang="en-US" altLang="ja-JP" sz="1200" dirty="0" smtClean="0">
              <a:latin typeface="+mj-ea"/>
              <a:ea typeface="+mj-ea"/>
            </a:endParaRPr>
          </a:p>
          <a:p>
            <a:r>
              <a:rPr kumimoji="1" lang="ja-JP" altLang="en-US" sz="1200" dirty="0">
                <a:latin typeface="+mj-ea"/>
                <a:ea typeface="+mj-ea"/>
              </a:rPr>
              <a:t>　</a:t>
            </a:r>
            <a:r>
              <a:rPr kumimoji="1" lang="ja-JP" altLang="en-US" sz="1200" dirty="0" smtClean="0">
                <a:latin typeface="+mj-ea"/>
                <a:ea typeface="+mj-ea"/>
              </a:rPr>
              <a:t>　　　　グラフ上の結果のばらつきを少なくするため、</a:t>
            </a:r>
            <a:endParaRPr kumimoji="1" lang="en-US" altLang="ja-JP" sz="1200" dirty="0" smtClean="0">
              <a:latin typeface="+mj-ea"/>
              <a:ea typeface="+mj-ea"/>
            </a:endParaRPr>
          </a:p>
          <a:p>
            <a:r>
              <a:rPr lang="ja-JP" altLang="en-US" sz="1200" dirty="0">
                <a:latin typeface="+mj-ea"/>
                <a:ea typeface="+mj-ea"/>
              </a:rPr>
              <a:t>　</a:t>
            </a:r>
            <a:r>
              <a:rPr lang="ja-JP" altLang="en-US" sz="1200" dirty="0" smtClean="0">
                <a:latin typeface="+mj-ea"/>
                <a:ea typeface="+mj-ea"/>
              </a:rPr>
              <a:t>　　　　</a:t>
            </a:r>
            <a:r>
              <a:rPr kumimoji="1" lang="ja-JP" altLang="en-US" sz="1200" dirty="0" smtClean="0">
                <a:latin typeface="+mj-ea"/>
                <a:ea typeface="+mj-ea"/>
              </a:rPr>
              <a:t>各年次</a:t>
            </a:r>
            <a:r>
              <a:rPr lang="ja-JP" altLang="en-US" sz="1200" dirty="0" smtClean="0">
                <a:latin typeface="+mj-ea"/>
                <a:ea typeface="+mj-ea"/>
              </a:rPr>
              <a:t>結果の前後の年次結果を足し合わせ、</a:t>
            </a:r>
            <a:endParaRPr lang="en-US" altLang="ja-JP" sz="1200" dirty="0" smtClean="0">
              <a:latin typeface="+mj-ea"/>
              <a:ea typeface="+mj-ea"/>
            </a:endParaRPr>
          </a:p>
          <a:p>
            <a:r>
              <a:rPr lang="ja-JP" altLang="en-US" sz="1200" dirty="0" smtClean="0">
                <a:latin typeface="+mj-ea"/>
                <a:ea typeface="+mj-ea"/>
              </a:rPr>
              <a:t>　　　　　計</a:t>
            </a:r>
            <a:r>
              <a:rPr lang="en-US" altLang="ja-JP" sz="1200" dirty="0" smtClean="0">
                <a:latin typeface="+mj-ea"/>
                <a:ea typeface="+mj-ea"/>
              </a:rPr>
              <a:t>3</a:t>
            </a:r>
            <a:r>
              <a:rPr lang="ja-JP" altLang="en-US" sz="1200" dirty="0" smtClean="0">
                <a:latin typeface="+mj-ea"/>
                <a:ea typeface="+mj-ea"/>
              </a:rPr>
              <a:t>年分を</a:t>
            </a:r>
            <a:r>
              <a:rPr kumimoji="1" lang="ja-JP" altLang="en-US" sz="1200" dirty="0" smtClean="0">
                <a:latin typeface="+mj-ea"/>
                <a:ea typeface="+mj-ea"/>
              </a:rPr>
              <a:t>平均化したもの</a:t>
            </a:r>
            <a:r>
              <a:rPr lang="ja-JP" altLang="en-US" sz="1200" dirty="0" smtClean="0">
                <a:latin typeface="+mj-ea"/>
                <a:ea typeface="+mj-ea"/>
              </a:rPr>
              <a:t>。</a:t>
            </a:r>
            <a:endParaRPr lang="en-US" altLang="ja-JP" sz="1200" dirty="0" smtClean="0">
              <a:latin typeface="+mj-ea"/>
              <a:ea typeface="+mj-ea"/>
            </a:endParaRPr>
          </a:p>
          <a:p>
            <a:r>
              <a:rPr lang="ja-JP" altLang="en-US" sz="1200" dirty="0">
                <a:latin typeface="+mj-ea"/>
                <a:ea typeface="+mj-ea"/>
              </a:rPr>
              <a:t>　</a:t>
            </a:r>
            <a:r>
              <a:rPr lang="ja-JP" altLang="en-US" sz="1200" dirty="0" smtClean="0">
                <a:latin typeface="+mj-ea"/>
                <a:ea typeface="+mj-ea"/>
              </a:rPr>
              <a:t>　　　　ただし、平成</a:t>
            </a:r>
            <a:r>
              <a:rPr lang="en-US" altLang="ja-JP" sz="1200" dirty="0" smtClean="0">
                <a:latin typeface="+mj-ea"/>
                <a:ea typeface="+mj-ea"/>
              </a:rPr>
              <a:t>23</a:t>
            </a:r>
            <a:r>
              <a:rPr lang="ja-JP" altLang="en-US" sz="1200" dirty="0" smtClean="0">
                <a:latin typeface="+mj-ea"/>
                <a:ea typeface="+mj-ea"/>
              </a:rPr>
              <a:t>年については単年の結果である。</a:t>
            </a:r>
            <a:endParaRPr lang="en-US" altLang="ja-JP" sz="1200" dirty="0" smtClean="0">
              <a:latin typeface="+mj-ea"/>
              <a:ea typeface="+mj-ea"/>
            </a:endParaRPr>
          </a:p>
        </p:txBody>
      </p:sp>
      <p:sp>
        <p:nvSpPr>
          <p:cNvPr id="7" name="Text Box 3"/>
          <p:cNvSpPr txBox="1">
            <a:spLocks noChangeArrowheads="1"/>
          </p:cNvSpPr>
          <p:nvPr/>
        </p:nvSpPr>
        <p:spPr bwMode="auto">
          <a:xfrm>
            <a:off x="251520" y="362668"/>
            <a:ext cx="649400" cy="330028"/>
          </a:xfrm>
          <a:prstGeom prst="rect">
            <a:avLst/>
          </a:prstGeom>
          <a:noFill/>
          <a:ln w="9525">
            <a:noFill/>
            <a:miter lim="800000"/>
            <a:headEnd/>
            <a:tailEnd/>
          </a:ln>
        </p:spPr>
        <p:txBody>
          <a:bodyPr wrap="square" lIns="18288" tIns="18288" rIns="0" bIns="0" anchor="t"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en-US" altLang="ja-JP" sz="1050" b="0" i="0" u="none" strike="noStrike" baseline="0" dirty="0">
              <a:solidFill>
                <a:srgbClr val="000000"/>
              </a:solidFill>
              <a:latin typeface="ＭＳ Ｐゴシック"/>
              <a:ea typeface="ＭＳ Ｐゴシック"/>
            </a:endParaRPr>
          </a:p>
        </p:txBody>
      </p:sp>
      <p:sp>
        <p:nvSpPr>
          <p:cNvPr id="8" name="テキスト ボックス 7"/>
          <p:cNvSpPr txBox="1"/>
          <p:nvPr/>
        </p:nvSpPr>
        <p:spPr>
          <a:xfrm>
            <a:off x="7549038" y="3577371"/>
            <a:ext cx="2202162" cy="58477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600" dirty="0">
                <a:solidFill>
                  <a:schemeClr val="accent6">
                    <a:lumMod val="75000"/>
                  </a:schemeClr>
                </a:solidFill>
              </a:rPr>
              <a:t>20</a:t>
            </a:r>
            <a:r>
              <a:rPr lang="ja-JP" altLang="en-US" sz="1600" dirty="0">
                <a:solidFill>
                  <a:schemeClr val="accent6">
                    <a:lumMod val="75000"/>
                  </a:schemeClr>
                </a:solidFill>
              </a:rPr>
              <a:t>歳代女性</a:t>
            </a:r>
            <a:endParaRPr lang="en-US" altLang="ja-JP" sz="1600" dirty="0">
              <a:solidFill>
                <a:schemeClr val="accent6">
                  <a:lumMod val="75000"/>
                </a:schemeClr>
              </a:solidFill>
            </a:endParaRPr>
          </a:p>
          <a:p>
            <a:r>
              <a:rPr kumimoji="1" lang="ja-JP" altLang="en-US" sz="1600" dirty="0">
                <a:solidFill>
                  <a:schemeClr val="accent6">
                    <a:lumMod val="75000"/>
                  </a:schemeClr>
                </a:solidFill>
              </a:rPr>
              <a:t>やせの者の割合</a:t>
            </a:r>
          </a:p>
        </p:txBody>
      </p:sp>
      <p:sp>
        <p:nvSpPr>
          <p:cNvPr id="9" name="テキスト ボックス 8"/>
          <p:cNvSpPr txBox="1"/>
          <p:nvPr/>
        </p:nvSpPr>
        <p:spPr>
          <a:xfrm>
            <a:off x="7549038" y="2992596"/>
            <a:ext cx="2016225" cy="58477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600" dirty="0">
                <a:solidFill>
                  <a:srgbClr val="C00000"/>
                </a:solidFill>
              </a:rPr>
              <a:t>40</a:t>
            </a:r>
            <a:r>
              <a:rPr lang="ja-JP" altLang="en-US" sz="1600" dirty="0">
                <a:solidFill>
                  <a:srgbClr val="C00000"/>
                </a:solidFill>
              </a:rPr>
              <a:t>～</a:t>
            </a:r>
            <a:r>
              <a:rPr lang="en-US" altLang="ja-JP" sz="1600" dirty="0">
                <a:solidFill>
                  <a:srgbClr val="C00000"/>
                </a:solidFill>
              </a:rPr>
              <a:t>60</a:t>
            </a:r>
            <a:r>
              <a:rPr lang="ja-JP" altLang="en-US" sz="1600" dirty="0">
                <a:solidFill>
                  <a:srgbClr val="C00000"/>
                </a:solidFill>
              </a:rPr>
              <a:t>歳代女性</a:t>
            </a:r>
            <a:endParaRPr lang="en-US" altLang="ja-JP" sz="1600" dirty="0">
              <a:solidFill>
                <a:srgbClr val="C00000"/>
              </a:solidFill>
            </a:endParaRPr>
          </a:p>
          <a:p>
            <a:r>
              <a:rPr lang="ja-JP" altLang="en-US" sz="1600" dirty="0">
                <a:solidFill>
                  <a:srgbClr val="C00000"/>
                </a:solidFill>
              </a:rPr>
              <a:t>肥満</a:t>
            </a:r>
            <a:r>
              <a:rPr kumimoji="1" lang="ja-JP" altLang="en-US" sz="1600" dirty="0">
                <a:solidFill>
                  <a:srgbClr val="C00000"/>
                </a:solidFill>
              </a:rPr>
              <a:t>者の割合</a:t>
            </a:r>
          </a:p>
        </p:txBody>
      </p:sp>
      <p:sp>
        <p:nvSpPr>
          <p:cNvPr id="10" name="テキスト ボックス 9"/>
          <p:cNvSpPr txBox="1"/>
          <p:nvPr/>
        </p:nvSpPr>
        <p:spPr>
          <a:xfrm>
            <a:off x="7549038" y="1484784"/>
            <a:ext cx="2402359" cy="58477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600" dirty="0">
                <a:solidFill>
                  <a:srgbClr val="0070C0"/>
                </a:solidFill>
              </a:rPr>
              <a:t>20</a:t>
            </a:r>
            <a:r>
              <a:rPr lang="ja-JP" altLang="en-US" sz="1600" dirty="0">
                <a:solidFill>
                  <a:srgbClr val="0070C0"/>
                </a:solidFill>
              </a:rPr>
              <a:t>～</a:t>
            </a:r>
            <a:r>
              <a:rPr lang="en-US" altLang="ja-JP" sz="1600" dirty="0">
                <a:solidFill>
                  <a:srgbClr val="0070C0"/>
                </a:solidFill>
              </a:rPr>
              <a:t>60</a:t>
            </a:r>
            <a:r>
              <a:rPr lang="ja-JP" altLang="en-US" sz="1600" dirty="0">
                <a:solidFill>
                  <a:srgbClr val="0070C0"/>
                </a:solidFill>
              </a:rPr>
              <a:t>歳代男性</a:t>
            </a:r>
            <a:endParaRPr lang="en-US" altLang="ja-JP" sz="1600" dirty="0">
              <a:solidFill>
                <a:srgbClr val="0070C0"/>
              </a:solidFill>
            </a:endParaRPr>
          </a:p>
          <a:p>
            <a:r>
              <a:rPr lang="ja-JP" altLang="en-US" sz="1600" dirty="0">
                <a:solidFill>
                  <a:srgbClr val="0070C0"/>
                </a:solidFill>
              </a:rPr>
              <a:t>肥満</a:t>
            </a:r>
            <a:r>
              <a:rPr kumimoji="1" lang="ja-JP" altLang="en-US" sz="1600" dirty="0">
                <a:solidFill>
                  <a:srgbClr val="0070C0"/>
                </a:solidFill>
              </a:rPr>
              <a:t>者の割合</a:t>
            </a:r>
          </a:p>
        </p:txBody>
      </p:sp>
      <p:sp>
        <p:nvSpPr>
          <p:cNvPr id="11" name="テキスト ボックス 5"/>
          <p:cNvSpPr txBox="1">
            <a:spLocks noChangeArrowheads="1"/>
          </p:cNvSpPr>
          <p:nvPr/>
        </p:nvSpPr>
        <p:spPr bwMode="auto">
          <a:xfrm>
            <a:off x="539552" y="148570"/>
            <a:ext cx="8064896" cy="769441"/>
          </a:xfrm>
          <a:prstGeom prst="rect">
            <a:avLst/>
          </a:prstGeom>
          <a:noFill/>
          <a:ln w="9525">
            <a:noFill/>
            <a:miter lim="800000"/>
            <a:headEnd/>
            <a:tailEnd/>
          </a:ln>
        </p:spPr>
        <p:txBody>
          <a:bodyPr wrap="square">
            <a:spAutoFit/>
          </a:bodyPr>
          <a:lstStyle/>
          <a:p>
            <a:pPr algn="ctr"/>
            <a:r>
              <a:rPr lang="ja-JP" altLang="en-US" sz="2400" b="1" u="sng" dirty="0" smtClean="0">
                <a:latin typeface="Calibri" pitchFamily="34" charset="0"/>
              </a:rPr>
              <a:t>肥満</a:t>
            </a:r>
            <a:r>
              <a:rPr lang="ja-JP" altLang="en-US" sz="2400" b="1" u="sng" dirty="0">
                <a:latin typeface="Calibri" pitchFamily="34" charset="0"/>
              </a:rPr>
              <a:t>及びやせの者の</a:t>
            </a:r>
            <a:r>
              <a:rPr lang="ja-JP" altLang="en-US" sz="2400" b="1" u="sng" dirty="0" smtClean="0">
                <a:latin typeface="Calibri" pitchFamily="34" charset="0"/>
              </a:rPr>
              <a:t>割合の年次推移（</a:t>
            </a:r>
            <a:r>
              <a:rPr lang="en-US" altLang="ja-JP" sz="2400" b="1" u="sng" dirty="0">
                <a:latin typeface="ＭＳ ゴシック" pitchFamily="49" charset="-128"/>
                <a:ea typeface="ＭＳ ゴシック" pitchFamily="49" charset="-128"/>
              </a:rPr>
              <a:t>20</a:t>
            </a:r>
            <a:r>
              <a:rPr lang="ja-JP" altLang="en-US" sz="2400" b="1" u="sng" dirty="0">
                <a:latin typeface="Calibri" pitchFamily="34" charset="0"/>
              </a:rPr>
              <a:t>歳以上</a:t>
            </a:r>
            <a:r>
              <a:rPr lang="ja-JP" altLang="en-US" sz="2400" b="1" u="sng" dirty="0" smtClean="0">
                <a:latin typeface="Calibri" pitchFamily="34" charset="0"/>
              </a:rPr>
              <a:t>）</a:t>
            </a:r>
            <a:endParaRPr lang="en-US" altLang="ja-JP" sz="2400" b="1" u="sng" dirty="0" smtClean="0">
              <a:latin typeface="Calibri" pitchFamily="34" charset="0"/>
            </a:endParaRPr>
          </a:p>
          <a:p>
            <a:pPr algn="ctr"/>
            <a:r>
              <a:rPr lang="ja-JP" altLang="en-US" sz="2000" dirty="0" smtClean="0">
                <a:latin typeface="ＭＳ ゴシック" pitchFamily="49" charset="-128"/>
                <a:ea typeface="ＭＳ ゴシック" pitchFamily="49" charset="-128"/>
              </a:rPr>
              <a:t>（平成</a:t>
            </a:r>
            <a:r>
              <a:rPr lang="en-US" altLang="ja-JP" sz="2000" dirty="0" smtClean="0">
                <a:latin typeface="ＭＳ ゴシック" pitchFamily="49" charset="-128"/>
                <a:ea typeface="ＭＳ ゴシック" pitchFamily="49" charset="-128"/>
              </a:rPr>
              <a:t>7</a:t>
            </a:r>
            <a:r>
              <a:rPr lang="ja-JP" altLang="en-US" sz="2000" dirty="0" smtClean="0">
                <a:latin typeface="ＭＳ ゴシック" pitchFamily="49" charset="-128"/>
                <a:ea typeface="ＭＳ ゴシック" pitchFamily="49" charset="-128"/>
              </a:rPr>
              <a:t>年～</a:t>
            </a:r>
            <a:r>
              <a:rPr lang="en-US" altLang="ja-JP" sz="2000" dirty="0" smtClean="0">
                <a:latin typeface="ＭＳ ゴシック" pitchFamily="49" charset="-128"/>
                <a:ea typeface="ＭＳ ゴシック" pitchFamily="49" charset="-128"/>
              </a:rPr>
              <a:t>23</a:t>
            </a:r>
            <a:r>
              <a:rPr lang="ja-JP" altLang="en-US" sz="2000" dirty="0" smtClean="0">
                <a:latin typeface="ＭＳ ゴシック" pitchFamily="49" charset="-128"/>
                <a:ea typeface="ＭＳ ゴシック" pitchFamily="49" charset="-128"/>
              </a:rPr>
              <a:t>年）</a:t>
            </a:r>
            <a:endParaRPr lang="ja-JP" altLang="en-US" sz="2000" dirty="0">
              <a:latin typeface="ＭＳ ゴシック" pitchFamily="49" charset="-128"/>
              <a:ea typeface="ＭＳ ゴシック" pitchFamily="49" charset="-128"/>
            </a:endParaRPr>
          </a:p>
        </p:txBody>
      </p:sp>
      <p:sp>
        <p:nvSpPr>
          <p:cNvPr id="12" name="テキスト ボックス 11"/>
          <p:cNvSpPr txBox="1"/>
          <p:nvPr/>
        </p:nvSpPr>
        <p:spPr>
          <a:xfrm>
            <a:off x="4499992" y="5274493"/>
            <a:ext cx="4536504" cy="1538883"/>
          </a:xfrm>
          <a:prstGeom prst="rect">
            <a:avLst/>
          </a:prstGeom>
          <a:solidFill>
            <a:schemeClr val="bg1">
              <a:lumMod val="85000"/>
            </a:schemeClr>
          </a:solidFill>
          <a:ln w="3175">
            <a:solidFill>
              <a:schemeClr val="tx1">
                <a:lumMod val="50000"/>
                <a:lumOff val="50000"/>
              </a:schemeClr>
            </a:solidFill>
            <a:prstDash val="sysDash"/>
          </a:ln>
        </p:spPr>
        <p:txBody>
          <a:bodyPr wrap="square">
            <a:spAutoFit/>
          </a:bodyPr>
          <a:lstStyle/>
          <a:p>
            <a:pPr fontAlgn="auto">
              <a:spcBef>
                <a:spcPts val="0"/>
              </a:spcBef>
              <a:spcAft>
                <a:spcPts val="0"/>
              </a:spcAft>
              <a:defRPr/>
            </a:pPr>
            <a:r>
              <a:rPr lang="en-US" altLang="ja-JP" sz="1600" dirty="0">
                <a:latin typeface="+mj-ea"/>
                <a:ea typeface="+mj-ea"/>
              </a:rPr>
              <a:t>※</a:t>
            </a:r>
            <a:r>
              <a:rPr lang="ja-JP" altLang="en-US" sz="1600" dirty="0">
                <a:latin typeface="+mj-ea"/>
                <a:ea typeface="+mj-ea"/>
              </a:rPr>
              <a:t>肥満度：</a:t>
            </a:r>
            <a:r>
              <a:rPr lang="en-US" altLang="ja-JP" sz="1600" dirty="0">
                <a:latin typeface="+mj-ea"/>
                <a:ea typeface="+mj-ea"/>
              </a:rPr>
              <a:t>BMI</a:t>
            </a:r>
            <a:r>
              <a:rPr lang="ja-JP" altLang="en-US" sz="1600" dirty="0">
                <a:latin typeface="+mj-ea"/>
                <a:ea typeface="+mj-ea"/>
              </a:rPr>
              <a:t>（</a:t>
            </a:r>
            <a:r>
              <a:rPr lang="en-US" altLang="ja-JP" sz="1600" dirty="0">
                <a:latin typeface="+mj-ea"/>
                <a:ea typeface="+mj-ea"/>
              </a:rPr>
              <a:t>Body Mass Index</a:t>
            </a:r>
            <a:r>
              <a:rPr lang="ja-JP" altLang="en-US" sz="1600" dirty="0">
                <a:latin typeface="+mj-ea"/>
                <a:ea typeface="+mj-ea"/>
              </a:rPr>
              <a:t>）を用いて判定　　　</a:t>
            </a:r>
            <a:endParaRPr lang="en-US" altLang="ja-JP" sz="1600" dirty="0">
              <a:latin typeface="+mj-ea"/>
              <a:ea typeface="+mj-ea"/>
            </a:endParaRPr>
          </a:p>
          <a:p>
            <a:pPr fontAlgn="auto">
              <a:spcBef>
                <a:spcPts val="0"/>
              </a:spcBef>
              <a:spcAft>
                <a:spcPts val="0"/>
              </a:spcAft>
              <a:defRPr/>
            </a:pPr>
            <a:r>
              <a:rPr lang="ja-JP" altLang="en-US" sz="1600" dirty="0">
                <a:latin typeface="+mj-ea"/>
                <a:ea typeface="+mj-ea"/>
              </a:rPr>
              <a:t>　　　　　</a:t>
            </a:r>
            <a:r>
              <a:rPr lang="ja-JP" altLang="en-US" sz="1600" dirty="0" smtClean="0">
                <a:latin typeface="+mj-ea"/>
                <a:ea typeface="+mj-ea"/>
              </a:rPr>
              <a:t>    </a:t>
            </a:r>
            <a:r>
              <a:rPr lang="en-US" altLang="ja-JP" sz="1600" dirty="0">
                <a:latin typeface="+mj-ea"/>
                <a:ea typeface="+mj-ea"/>
              </a:rPr>
              <a:t>BMI = </a:t>
            </a:r>
            <a:r>
              <a:rPr lang="ja-JP" altLang="en-US" sz="1600" dirty="0">
                <a:latin typeface="+mj-ea"/>
                <a:ea typeface="+mj-ea"/>
              </a:rPr>
              <a:t>体重</a:t>
            </a:r>
            <a:r>
              <a:rPr lang="en-US" altLang="ja-JP" sz="1600" dirty="0">
                <a:latin typeface="+mj-ea"/>
                <a:ea typeface="+mj-ea"/>
              </a:rPr>
              <a:t>[kg] / </a:t>
            </a:r>
            <a:r>
              <a:rPr lang="ja-JP" altLang="en-US" sz="1600" dirty="0">
                <a:latin typeface="+mj-ea"/>
                <a:ea typeface="+mj-ea"/>
              </a:rPr>
              <a:t>（身長</a:t>
            </a:r>
            <a:r>
              <a:rPr lang="en-US" altLang="ja-JP" sz="1600" dirty="0">
                <a:latin typeface="+mj-ea"/>
                <a:ea typeface="+mj-ea"/>
              </a:rPr>
              <a:t>[m])</a:t>
            </a:r>
            <a:r>
              <a:rPr lang="en-US" altLang="ja-JP" sz="1600" baseline="30000" dirty="0">
                <a:latin typeface="+mj-ea"/>
                <a:ea typeface="+mj-ea"/>
              </a:rPr>
              <a:t>2</a:t>
            </a:r>
            <a:r>
              <a:rPr lang="ja-JP" altLang="en-US" sz="1600" dirty="0">
                <a:latin typeface="+mj-ea"/>
                <a:ea typeface="+mj-ea"/>
              </a:rPr>
              <a:t>により算出</a:t>
            </a:r>
            <a:endParaRPr lang="en-US" altLang="ja-JP" sz="1600" dirty="0">
              <a:latin typeface="+mj-ea"/>
              <a:ea typeface="+mj-ea"/>
            </a:endParaRPr>
          </a:p>
          <a:p>
            <a:pPr fontAlgn="auto">
              <a:spcBef>
                <a:spcPts val="0"/>
              </a:spcBef>
              <a:spcAft>
                <a:spcPts val="0"/>
              </a:spcAft>
              <a:defRPr/>
            </a:pPr>
            <a:r>
              <a:rPr lang="ja-JP" altLang="en-US" sz="1600" dirty="0">
                <a:latin typeface="+mj-ea"/>
                <a:ea typeface="+mj-ea"/>
              </a:rPr>
              <a:t>　　　    　　　　　　</a:t>
            </a:r>
            <a:r>
              <a:rPr lang="en-US" altLang="ja-JP" sz="1600" dirty="0" smtClean="0">
                <a:latin typeface="+mj-ea"/>
                <a:ea typeface="+mj-ea"/>
              </a:rPr>
              <a:t>BMI</a:t>
            </a:r>
            <a:r>
              <a:rPr lang="ja-JP" altLang="en-US" sz="1600" dirty="0" smtClean="0">
                <a:latin typeface="+mj-ea"/>
                <a:ea typeface="+mj-ea"/>
              </a:rPr>
              <a:t>＜</a:t>
            </a:r>
            <a:r>
              <a:rPr lang="en-US" altLang="ja-JP" sz="1600" dirty="0" smtClean="0">
                <a:latin typeface="+mj-ea"/>
                <a:ea typeface="+mj-ea"/>
              </a:rPr>
              <a:t>18.5</a:t>
            </a:r>
            <a:r>
              <a:rPr lang="ja-JP" altLang="en-US" sz="1600" dirty="0">
                <a:latin typeface="+mj-ea"/>
                <a:ea typeface="+mj-ea"/>
              </a:rPr>
              <a:t>　　低  体  重（やせ）</a:t>
            </a:r>
            <a:endParaRPr lang="en-US" altLang="ja-JP" sz="1600" dirty="0">
              <a:latin typeface="+mj-ea"/>
              <a:ea typeface="+mj-ea"/>
            </a:endParaRPr>
          </a:p>
          <a:p>
            <a:pPr fontAlgn="auto">
              <a:spcBef>
                <a:spcPts val="0"/>
              </a:spcBef>
              <a:spcAft>
                <a:spcPts val="0"/>
              </a:spcAft>
              <a:defRPr/>
            </a:pPr>
            <a:r>
              <a:rPr lang="ja-JP" altLang="en-US" sz="1600" dirty="0">
                <a:latin typeface="+mj-ea"/>
                <a:ea typeface="+mj-ea"/>
              </a:rPr>
              <a:t>　    　　　　</a:t>
            </a:r>
            <a:r>
              <a:rPr lang="en-US" altLang="ja-JP" sz="1600" dirty="0">
                <a:latin typeface="+mj-ea"/>
                <a:ea typeface="+mj-ea"/>
              </a:rPr>
              <a:t>18.5</a:t>
            </a:r>
            <a:r>
              <a:rPr lang="ja-JP" altLang="en-US" sz="1600" dirty="0">
                <a:latin typeface="+mj-ea"/>
                <a:ea typeface="+mj-ea"/>
              </a:rPr>
              <a:t>≦</a:t>
            </a:r>
            <a:r>
              <a:rPr lang="en-US" altLang="ja-JP" sz="1600" dirty="0" smtClean="0">
                <a:latin typeface="+mj-ea"/>
                <a:ea typeface="+mj-ea"/>
              </a:rPr>
              <a:t>BMI</a:t>
            </a:r>
            <a:r>
              <a:rPr lang="ja-JP" altLang="en-US" sz="1600" dirty="0" smtClean="0">
                <a:latin typeface="+mj-ea"/>
                <a:ea typeface="+mj-ea"/>
              </a:rPr>
              <a:t>＜</a:t>
            </a:r>
            <a:r>
              <a:rPr lang="en-US" altLang="ja-JP" sz="1600" dirty="0" smtClean="0">
                <a:latin typeface="+mj-ea"/>
                <a:ea typeface="+mj-ea"/>
              </a:rPr>
              <a:t>25</a:t>
            </a:r>
            <a:r>
              <a:rPr lang="ja-JP" altLang="en-US" sz="1600" dirty="0">
                <a:latin typeface="+mj-ea"/>
                <a:ea typeface="+mj-ea"/>
              </a:rPr>
              <a:t>　　　普通体重（正常）</a:t>
            </a:r>
            <a:endParaRPr lang="en-US" altLang="ja-JP" sz="1600" dirty="0">
              <a:latin typeface="+mj-ea"/>
              <a:ea typeface="+mj-ea"/>
            </a:endParaRPr>
          </a:p>
          <a:p>
            <a:pPr fontAlgn="auto">
              <a:spcBef>
                <a:spcPts val="0"/>
              </a:spcBef>
              <a:spcAft>
                <a:spcPts val="0"/>
              </a:spcAft>
              <a:defRPr/>
            </a:pPr>
            <a:r>
              <a:rPr lang="en-US" altLang="ja-JP" sz="1600" dirty="0">
                <a:latin typeface="+mj-ea"/>
                <a:ea typeface="+mj-ea"/>
              </a:rPr>
              <a:t>           </a:t>
            </a:r>
            <a:r>
              <a:rPr lang="ja-JP" altLang="en-US" sz="1600" dirty="0">
                <a:latin typeface="+mj-ea"/>
                <a:ea typeface="+mj-ea"/>
              </a:rPr>
              <a:t>　　　　</a:t>
            </a:r>
            <a:r>
              <a:rPr lang="en-US" altLang="ja-JP" sz="1600" dirty="0">
                <a:latin typeface="+mj-ea"/>
                <a:ea typeface="+mj-ea"/>
              </a:rPr>
              <a:t> </a:t>
            </a:r>
            <a:r>
              <a:rPr lang="ja-JP" altLang="en-US" sz="1600" dirty="0">
                <a:latin typeface="+mj-ea"/>
                <a:ea typeface="+mj-ea"/>
              </a:rPr>
              <a:t>　</a:t>
            </a:r>
            <a:r>
              <a:rPr lang="en-US" altLang="ja-JP" sz="1600" dirty="0">
                <a:latin typeface="+mj-ea"/>
                <a:ea typeface="+mj-ea"/>
              </a:rPr>
              <a:t> BMI</a:t>
            </a:r>
            <a:r>
              <a:rPr lang="ja-JP" altLang="en-US" sz="1600" dirty="0">
                <a:latin typeface="+mj-ea"/>
                <a:ea typeface="+mj-ea"/>
              </a:rPr>
              <a:t>≧</a:t>
            </a:r>
            <a:r>
              <a:rPr lang="en-US" altLang="ja-JP" sz="1600" dirty="0">
                <a:latin typeface="+mj-ea"/>
                <a:ea typeface="+mj-ea"/>
              </a:rPr>
              <a:t>25</a:t>
            </a:r>
            <a:r>
              <a:rPr lang="ja-JP" altLang="en-US" sz="1600" dirty="0">
                <a:latin typeface="+mj-ea"/>
                <a:ea typeface="+mj-ea"/>
              </a:rPr>
              <a:t>　</a:t>
            </a:r>
            <a:r>
              <a:rPr lang="ja-JP" altLang="en-US" sz="1600" dirty="0" smtClean="0">
                <a:latin typeface="+mj-ea"/>
                <a:ea typeface="+mj-ea"/>
              </a:rPr>
              <a:t>  </a:t>
            </a:r>
            <a:r>
              <a:rPr lang="ja-JP" altLang="en-US" sz="1600" dirty="0">
                <a:latin typeface="+mj-ea"/>
                <a:ea typeface="+mj-ea"/>
              </a:rPr>
              <a:t>　肥       満</a:t>
            </a:r>
            <a:endParaRPr lang="en-US" altLang="ja-JP" sz="1600" dirty="0">
              <a:latin typeface="+mj-ea"/>
              <a:ea typeface="+mj-ea"/>
            </a:endParaRPr>
          </a:p>
          <a:p>
            <a:pPr fontAlgn="auto">
              <a:spcBef>
                <a:spcPts val="0"/>
              </a:spcBef>
              <a:spcAft>
                <a:spcPts val="0"/>
              </a:spcAft>
              <a:defRPr/>
            </a:pPr>
            <a:r>
              <a:rPr lang="ja-JP" altLang="en-US" sz="1400" dirty="0">
                <a:latin typeface="+mj-ea"/>
                <a:ea typeface="+mj-ea"/>
              </a:rPr>
              <a:t>　　（日本肥満学会肥満症診断基準検討委員会　</a:t>
            </a:r>
            <a:r>
              <a:rPr lang="en-US" altLang="ja-JP" sz="1400" dirty="0">
                <a:latin typeface="+mj-ea"/>
                <a:ea typeface="+mj-ea"/>
              </a:rPr>
              <a:t>2000</a:t>
            </a:r>
            <a:r>
              <a:rPr lang="ja-JP" altLang="en-US" sz="1400" dirty="0">
                <a:latin typeface="+mj-ea"/>
                <a:ea typeface="+mj-ea"/>
              </a:rPr>
              <a:t>年）</a:t>
            </a:r>
          </a:p>
        </p:txBody>
      </p:sp>
      <p:sp>
        <p:nvSpPr>
          <p:cNvPr id="13" name="正方形/長方形 12"/>
          <p:cNvSpPr/>
          <p:nvPr/>
        </p:nvSpPr>
        <p:spPr>
          <a:xfrm>
            <a:off x="-36512" y="692696"/>
            <a:ext cx="543739" cy="307777"/>
          </a:xfrm>
          <a:prstGeom prst="rect">
            <a:avLst/>
          </a:prstGeom>
        </p:spPr>
        <p:txBody>
          <a:bodyPr wrap="none">
            <a:spAutoFit/>
          </a:bodyPr>
          <a:lstStyle/>
          <a:p>
            <a:r>
              <a:rPr lang="ja-JP" altLang="en-US" sz="1400" dirty="0">
                <a:latin typeface="Calibri" pitchFamily="34" charset="0"/>
              </a:rPr>
              <a:t>（％）</a:t>
            </a:r>
            <a:endParaRPr lang="ja-JP" altLang="en-US" sz="1400" dirty="0"/>
          </a:p>
        </p:txBody>
      </p:sp>
      <p:graphicFrame>
        <p:nvGraphicFramePr>
          <p:cNvPr id="24" name="グラフ 23"/>
          <p:cNvGraphicFramePr>
            <a:graphicFrameLocks/>
          </p:cNvGraphicFramePr>
          <p:nvPr>
            <p:extLst>
              <p:ext uri="{D42A27DB-BD31-4B8C-83A1-F6EECF244321}">
                <p14:modId xmlns:p14="http://schemas.microsoft.com/office/powerpoint/2010/main" val="524299450"/>
              </p:ext>
            </p:extLst>
          </p:nvPr>
        </p:nvGraphicFramePr>
        <p:xfrm>
          <a:off x="0" y="1000473"/>
          <a:ext cx="8177212" cy="462318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4395736" y="6474822"/>
            <a:ext cx="4496744" cy="338554"/>
          </a:xfrm>
          <a:prstGeom prst="rect">
            <a:avLst/>
          </a:prstGeom>
          <a:noFill/>
        </p:spPr>
        <p:txBody>
          <a:bodyPr wrap="none" rtlCol="0">
            <a:spAutoFit/>
          </a:bodyPr>
          <a:lstStyle/>
          <a:p>
            <a:r>
              <a:rPr kumimoji="1" lang="ja-JP" altLang="en-US" sz="1600" dirty="0" smtClean="0"/>
              <a:t>資料：厚生労働省「平成</a:t>
            </a:r>
            <a:r>
              <a:rPr kumimoji="1" lang="en-US" altLang="ja-JP" sz="1600" dirty="0" smtClean="0"/>
              <a:t>23</a:t>
            </a:r>
            <a:r>
              <a:rPr kumimoji="1" lang="ja-JP" altLang="en-US" sz="1600" dirty="0" smtClean="0"/>
              <a:t>年国民健康・栄養調査」</a:t>
            </a:r>
            <a:endParaRPr kumimoji="1" lang="en-US" altLang="ja-JP" sz="1600" dirty="0" smtClean="0"/>
          </a:p>
        </p:txBody>
      </p:sp>
      <p:sp>
        <p:nvSpPr>
          <p:cNvPr id="8" name="タイトル 3"/>
          <p:cNvSpPr txBox="1">
            <a:spLocks/>
          </p:cNvSpPr>
          <p:nvPr/>
        </p:nvSpPr>
        <p:spPr>
          <a:xfrm>
            <a:off x="457200" y="116632"/>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2400" b="1" i="0" u="sng" strike="noStrike" kern="1200" cap="none" spc="0" normalizeH="0" baseline="0" noProof="0" dirty="0" smtClean="0">
                <a:ln>
                  <a:noFill/>
                </a:ln>
                <a:solidFill>
                  <a:schemeClr val="tx1"/>
                </a:solidFill>
                <a:effectLst/>
                <a:uLnTx/>
                <a:uFillTx/>
                <a:latin typeface="+mn-ea"/>
                <a:ea typeface="+mn-ea"/>
                <a:cs typeface="+mj-cs"/>
              </a:rPr>
              <a:t>食塩摂取量の平均値の年次推移（</a:t>
            </a:r>
            <a:r>
              <a:rPr kumimoji="1" lang="en-US" altLang="ja-JP" sz="2400" b="1" i="0" u="sng" strike="noStrike" kern="1200" cap="none" spc="0" normalizeH="0" baseline="0" noProof="0" dirty="0" smtClean="0">
                <a:ln>
                  <a:noFill/>
                </a:ln>
                <a:solidFill>
                  <a:schemeClr val="tx1"/>
                </a:solidFill>
                <a:effectLst/>
                <a:uLnTx/>
                <a:uFillTx/>
                <a:latin typeface="+mn-ea"/>
                <a:ea typeface="+mn-ea"/>
                <a:cs typeface="+mj-cs"/>
              </a:rPr>
              <a:t>20</a:t>
            </a:r>
            <a:r>
              <a:rPr kumimoji="1" lang="ja-JP" altLang="en-US" sz="2400" b="1" i="0" u="sng" strike="noStrike" kern="1200" cap="none" spc="0" normalizeH="0" baseline="0" noProof="0" dirty="0" smtClean="0">
                <a:ln>
                  <a:noFill/>
                </a:ln>
                <a:solidFill>
                  <a:schemeClr val="tx1"/>
                </a:solidFill>
                <a:effectLst/>
                <a:uLnTx/>
                <a:uFillTx/>
                <a:latin typeface="+mn-ea"/>
                <a:ea typeface="+mn-ea"/>
                <a:cs typeface="+mj-cs"/>
              </a:rPr>
              <a:t>歳以上）</a:t>
            </a:r>
            <a:r>
              <a:rPr kumimoji="1" lang="en-US" altLang="ja-JP" sz="2400" b="1" i="0" u="sng" strike="noStrike" kern="1200" cap="none" spc="0" normalizeH="0" baseline="0" noProof="0" dirty="0" smtClean="0">
                <a:ln>
                  <a:noFill/>
                </a:ln>
                <a:solidFill>
                  <a:schemeClr val="tx1"/>
                </a:solidFill>
                <a:effectLst/>
                <a:uLnTx/>
                <a:uFillTx/>
                <a:latin typeface="+mn-ea"/>
                <a:ea typeface="+mn-ea"/>
                <a:cs typeface="+mj-cs"/>
              </a:rPr>
              <a:t/>
            </a:r>
            <a:br>
              <a:rPr kumimoji="1" lang="en-US" altLang="ja-JP" sz="2400" b="1" i="0" u="sng" strike="noStrike" kern="1200" cap="none" spc="0" normalizeH="0" baseline="0" noProof="0" dirty="0" smtClean="0">
                <a:ln>
                  <a:noFill/>
                </a:ln>
                <a:solidFill>
                  <a:schemeClr val="tx1"/>
                </a:solidFill>
                <a:effectLst/>
                <a:uLnTx/>
                <a:uFillTx/>
                <a:latin typeface="+mn-ea"/>
                <a:ea typeface="+mn-ea"/>
                <a:cs typeface="+mj-cs"/>
              </a:rPr>
            </a:br>
            <a:r>
              <a:rPr kumimoji="1" lang="ja-JP" altLang="en-US" sz="2000" b="0" i="0" u="none" strike="noStrike" kern="1200" cap="none" spc="0" normalizeH="0" baseline="0" noProof="0" dirty="0" smtClean="0">
                <a:ln>
                  <a:noFill/>
                </a:ln>
                <a:solidFill>
                  <a:schemeClr val="tx1"/>
                </a:solidFill>
                <a:effectLst/>
                <a:uLnTx/>
                <a:uFillTx/>
                <a:latin typeface="+mn-ea"/>
                <a:ea typeface="+mn-ea"/>
                <a:cs typeface="+mj-cs"/>
              </a:rPr>
              <a:t>（平成</a:t>
            </a:r>
            <a:r>
              <a:rPr kumimoji="1" lang="en-US" altLang="ja-JP" sz="2000" b="0" i="0" u="none" strike="noStrike" kern="1200" cap="none" spc="0" normalizeH="0" baseline="0" noProof="0" dirty="0" smtClean="0">
                <a:ln>
                  <a:noFill/>
                </a:ln>
                <a:solidFill>
                  <a:schemeClr val="tx1"/>
                </a:solidFill>
                <a:effectLst/>
                <a:uLnTx/>
                <a:uFillTx/>
                <a:latin typeface="+mn-ea"/>
                <a:ea typeface="+mn-ea"/>
                <a:cs typeface="+mj-cs"/>
              </a:rPr>
              <a:t>15</a:t>
            </a:r>
            <a:r>
              <a:rPr kumimoji="1" lang="ja-JP" altLang="en-US" sz="2000" b="0" i="0" u="none" strike="noStrike" kern="1200" cap="none" spc="0" normalizeH="0" baseline="0" noProof="0" dirty="0" smtClean="0">
                <a:ln>
                  <a:noFill/>
                </a:ln>
                <a:solidFill>
                  <a:schemeClr val="tx1"/>
                </a:solidFill>
                <a:effectLst/>
                <a:uLnTx/>
                <a:uFillTx/>
                <a:latin typeface="+mn-ea"/>
                <a:ea typeface="+mn-ea"/>
                <a:cs typeface="+mj-cs"/>
              </a:rPr>
              <a:t>年～</a:t>
            </a:r>
            <a:r>
              <a:rPr kumimoji="1" lang="en-US" altLang="ja-JP" sz="2000" b="0" i="0" u="none" strike="noStrike" kern="1200" cap="none" spc="0" normalizeH="0" baseline="0" noProof="0" dirty="0" smtClean="0">
                <a:ln>
                  <a:noFill/>
                </a:ln>
                <a:solidFill>
                  <a:schemeClr val="tx1"/>
                </a:solidFill>
                <a:effectLst/>
                <a:uLnTx/>
                <a:uFillTx/>
                <a:latin typeface="+mn-ea"/>
                <a:ea typeface="+mn-ea"/>
                <a:cs typeface="+mj-cs"/>
              </a:rPr>
              <a:t>23</a:t>
            </a:r>
            <a:r>
              <a:rPr kumimoji="1" lang="ja-JP" altLang="en-US" sz="2000" b="0" i="0" u="none" strike="noStrike" kern="1200" cap="none" spc="0" normalizeH="0" baseline="0" noProof="0" dirty="0" smtClean="0">
                <a:ln>
                  <a:noFill/>
                </a:ln>
                <a:solidFill>
                  <a:schemeClr val="tx1"/>
                </a:solidFill>
                <a:effectLst/>
                <a:uLnTx/>
                <a:uFillTx/>
                <a:latin typeface="+mn-ea"/>
                <a:ea typeface="+mn-ea"/>
                <a:cs typeface="+mj-cs"/>
              </a:rPr>
              <a:t>年）</a:t>
            </a:r>
            <a:endParaRPr kumimoji="1" lang="ja-JP" altLang="en-US" sz="2400" b="0" i="0" u="none" strike="noStrike" kern="1200" cap="none" spc="0" normalizeH="0" baseline="0" noProof="0" dirty="0">
              <a:ln>
                <a:noFill/>
              </a:ln>
              <a:solidFill>
                <a:schemeClr val="tx1"/>
              </a:solidFill>
              <a:effectLst/>
              <a:uLnTx/>
              <a:uFillTx/>
              <a:latin typeface="+mn-ea"/>
              <a:ea typeface="+mn-ea"/>
              <a:cs typeface="+mj-cs"/>
            </a:endParaRPr>
          </a:p>
        </p:txBody>
      </p:sp>
      <p:sp>
        <p:nvSpPr>
          <p:cNvPr id="9" name="正方形/長方形 8"/>
          <p:cNvSpPr/>
          <p:nvPr/>
        </p:nvSpPr>
        <p:spPr>
          <a:xfrm>
            <a:off x="3707904" y="6042774"/>
            <a:ext cx="5097870" cy="338554"/>
          </a:xfrm>
          <a:prstGeom prst="rect">
            <a:avLst/>
          </a:prstGeom>
        </p:spPr>
        <p:txBody>
          <a:bodyPr wrap="none">
            <a:spAutoFit/>
          </a:bodyPr>
          <a:lstStyle/>
          <a:p>
            <a:r>
              <a:rPr lang="en-US" altLang="ja-JP" sz="1600" dirty="0" smtClean="0">
                <a:latin typeface="ＭＳ Ｐゴシック" pitchFamily="50" charset="-128"/>
                <a:ea typeface="ＭＳ Ｐゴシック" pitchFamily="50" charset="-128"/>
              </a:rPr>
              <a:t>※</a:t>
            </a:r>
            <a:r>
              <a:rPr lang="ja-JP" altLang="en-US" sz="1600" dirty="0" smtClean="0">
                <a:latin typeface="ＭＳ Ｐゴシック" pitchFamily="50" charset="-128"/>
                <a:ea typeface="ＭＳ Ｐゴシック" pitchFamily="50" charset="-128"/>
              </a:rPr>
              <a:t>食塩摂取量（ｇ）＝ナトリウム摂取量（</a:t>
            </a:r>
            <a:r>
              <a:rPr lang="en-US" altLang="ja-JP" sz="1600" dirty="0" smtClean="0">
                <a:latin typeface="ＭＳ Ｐゴシック" pitchFamily="50" charset="-128"/>
                <a:ea typeface="ＭＳ Ｐゴシック" pitchFamily="50" charset="-128"/>
              </a:rPr>
              <a:t>mg</a:t>
            </a:r>
            <a:r>
              <a:rPr lang="ja-JP" altLang="en-US" sz="1600" dirty="0" smtClean="0">
                <a:latin typeface="ＭＳ Ｐゴシック" pitchFamily="50" charset="-128"/>
                <a:ea typeface="ＭＳ Ｐゴシック" pitchFamily="50" charset="-128"/>
              </a:rPr>
              <a:t>）</a:t>
            </a:r>
            <a:r>
              <a:rPr lang="en-US" altLang="ja-JP" sz="1600" dirty="0" smtClean="0">
                <a:latin typeface="ＭＳ Ｐゴシック" pitchFamily="50" charset="-128"/>
                <a:ea typeface="ＭＳ Ｐゴシック" pitchFamily="50" charset="-128"/>
              </a:rPr>
              <a:t>×2.54×1,000</a:t>
            </a:r>
            <a:endParaRPr lang="ja-JP" altLang="en-US" sz="1600" dirty="0">
              <a:latin typeface="ＭＳ Ｐゴシック" pitchFamily="50" charset="-128"/>
              <a:ea typeface="ＭＳ Ｐゴシック" pitchFamily="50" charset="-128"/>
            </a:endParaRPr>
          </a:p>
        </p:txBody>
      </p:sp>
      <p:graphicFrame>
        <p:nvGraphicFramePr>
          <p:cNvPr id="11" name="Chart 1"/>
          <p:cNvGraphicFramePr>
            <a:graphicFrameLocks/>
          </p:cNvGraphicFramePr>
          <p:nvPr>
            <p:extLst>
              <p:ext uri="{D42A27DB-BD31-4B8C-83A1-F6EECF244321}">
                <p14:modId xmlns:p14="http://schemas.microsoft.com/office/powerpoint/2010/main" val="2815493164"/>
              </p:ext>
            </p:extLst>
          </p:nvPr>
        </p:nvGraphicFramePr>
        <p:xfrm>
          <a:off x="179512" y="1010731"/>
          <a:ext cx="8856984" cy="5032044"/>
        </p:xfrm>
        <a:graphic>
          <a:graphicData uri="http://schemas.openxmlformats.org/drawingml/2006/chart">
            <c:chart xmlns:c="http://schemas.openxmlformats.org/drawingml/2006/chart" xmlns:r="http://schemas.openxmlformats.org/officeDocument/2006/relationships" r:id="rId3"/>
          </a:graphicData>
        </a:graphic>
      </p:graphicFrame>
      <p:sp>
        <p:nvSpPr>
          <p:cNvPr id="7" name="テキスト ボックス 3"/>
          <p:cNvSpPr txBox="1"/>
          <p:nvPr/>
        </p:nvSpPr>
        <p:spPr>
          <a:xfrm>
            <a:off x="323528" y="1010730"/>
            <a:ext cx="659698" cy="28815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dirty="0"/>
              <a:t>（</a:t>
            </a:r>
            <a:r>
              <a:rPr kumimoji="1" lang="en-US" altLang="ja-JP" dirty="0"/>
              <a:t>g/</a:t>
            </a:r>
            <a:r>
              <a:rPr kumimoji="1" lang="ja-JP" altLang="en-US" dirty="0"/>
              <a:t>日）</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テキスト ボックス 7"/>
          <p:cNvSpPr txBox="1">
            <a:spLocks noChangeArrowheads="1"/>
          </p:cNvSpPr>
          <p:nvPr/>
        </p:nvSpPr>
        <p:spPr bwMode="auto">
          <a:xfrm>
            <a:off x="-63064" y="1567384"/>
            <a:ext cx="1916113" cy="368300"/>
          </a:xfrm>
          <a:prstGeom prst="rect">
            <a:avLst/>
          </a:prstGeom>
          <a:noFill/>
          <a:ln w="9525">
            <a:noFill/>
            <a:miter lim="800000"/>
            <a:headEnd/>
            <a:tailEnd/>
          </a:ln>
        </p:spPr>
        <p:txBody>
          <a:bodyPr wrap="none">
            <a:spAutoFit/>
          </a:bodyPr>
          <a:lstStyle/>
          <a:p>
            <a:r>
              <a:rPr lang="en-US" altLang="ja-JP" dirty="0"/>
              <a:t>【</a:t>
            </a:r>
            <a:r>
              <a:rPr lang="ja-JP" altLang="en-US" dirty="0"/>
              <a:t>疾病・健康状態</a:t>
            </a:r>
            <a:r>
              <a:rPr lang="en-US" altLang="ja-JP" dirty="0"/>
              <a:t>】</a:t>
            </a:r>
            <a:endParaRPr lang="ja-JP" altLang="en-US" dirty="0"/>
          </a:p>
        </p:txBody>
      </p:sp>
      <p:sp>
        <p:nvSpPr>
          <p:cNvPr id="3075" name="テキスト ボックス 10"/>
          <p:cNvSpPr txBox="1">
            <a:spLocks noChangeArrowheads="1"/>
          </p:cNvSpPr>
          <p:nvPr/>
        </p:nvSpPr>
        <p:spPr bwMode="auto">
          <a:xfrm>
            <a:off x="-63064" y="5012606"/>
            <a:ext cx="1116013" cy="369887"/>
          </a:xfrm>
          <a:prstGeom prst="rect">
            <a:avLst/>
          </a:prstGeom>
          <a:noFill/>
          <a:ln w="9525">
            <a:noFill/>
            <a:miter lim="800000"/>
            <a:headEnd/>
            <a:tailEnd/>
          </a:ln>
        </p:spPr>
        <p:txBody>
          <a:bodyPr>
            <a:spAutoFit/>
          </a:bodyPr>
          <a:lstStyle/>
          <a:p>
            <a:r>
              <a:rPr lang="en-US" altLang="ja-JP"/>
              <a:t>【</a:t>
            </a:r>
            <a:r>
              <a:rPr lang="ja-JP" altLang="en-US"/>
              <a:t>食環境</a:t>
            </a:r>
            <a:r>
              <a:rPr lang="en-US" altLang="ja-JP"/>
              <a:t>】</a:t>
            </a:r>
            <a:endParaRPr lang="ja-JP" altLang="en-US"/>
          </a:p>
        </p:txBody>
      </p:sp>
      <p:sp>
        <p:nvSpPr>
          <p:cNvPr id="15" name="角丸四角形 14"/>
          <p:cNvSpPr/>
          <p:nvPr/>
        </p:nvSpPr>
        <p:spPr>
          <a:xfrm>
            <a:off x="5039866" y="5157068"/>
            <a:ext cx="3168650" cy="720725"/>
          </a:xfrm>
          <a:prstGeom prst="roundRect">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ja-JP" altLang="en-US" b="1" dirty="0"/>
              <a:t>特定給食施設での栄養・食事管理の向上</a:t>
            </a:r>
          </a:p>
        </p:txBody>
      </p:sp>
      <p:sp>
        <p:nvSpPr>
          <p:cNvPr id="16" name="角丸四角形 15"/>
          <p:cNvSpPr/>
          <p:nvPr/>
        </p:nvSpPr>
        <p:spPr>
          <a:xfrm>
            <a:off x="1512441" y="5085631"/>
            <a:ext cx="3311525" cy="863600"/>
          </a:xfrm>
          <a:prstGeom prst="roundRect">
            <a:avLst/>
          </a:prstGeom>
        </p:spPr>
        <p:style>
          <a:lnRef idx="2">
            <a:schemeClr val="accent3"/>
          </a:lnRef>
          <a:fillRef idx="1">
            <a:schemeClr val="lt1"/>
          </a:fillRef>
          <a:effectRef idx="0">
            <a:schemeClr val="accent3"/>
          </a:effectRef>
          <a:fontRef idx="minor">
            <a:schemeClr val="dk1"/>
          </a:fontRef>
        </p:style>
        <p:txBody>
          <a:bodyPr anchor="ctr"/>
          <a:lstStyle/>
          <a:p>
            <a:pPr fontAlgn="auto">
              <a:spcBef>
                <a:spcPts val="0"/>
              </a:spcBef>
              <a:spcAft>
                <a:spcPts val="0"/>
              </a:spcAft>
              <a:defRPr/>
            </a:pPr>
            <a:r>
              <a:rPr lang="ja-JP" altLang="en-US" b="1" dirty="0"/>
              <a:t>食品中の食塩や脂肪の低減に取り組む食品企業の数及び飲食店の数の増加</a:t>
            </a:r>
          </a:p>
        </p:txBody>
      </p:sp>
      <p:sp>
        <p:nvSpPr>
          <p:cNvPr id="19" name="角丸四角形 18"/>
          <p:cNvSpPr/>
          <p:nvPr/>
        </p:nvSpPr>
        <p:spPr>
          <a:xfrm>
            <a:off x="6336853" y="2853481"/>
            <a:ext cx="2736850" cy="1871663"/>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b="1" u="sng" dirty="0"/>
              <a:t>適正体重の者増加</a:t>
            </a:r>
            <a:endParaRPr lang="en-US" altLang="ja-JP" sz="1400" dirty="0"/>
          </a:p>
          <a:p>
            <a:pPr>
              <a:defRPr/>
            </a:pPr>
            <a:r>
              <a:rPr lang="ja-JP" altLang="en-US" sz="1400" dirty="0"/>
              <a:t>子ども：肥満・やせを減少</a:t>
            </a:r>
            <a:endParaRPr lang="en-US" altLang="ja-JP" sz="1400" dirty="0"/>
          </a:p>
          <a:p>
            <a:pPr>
              <a:defRPr/>
            </a:pPr>
            <a:r>
              <a:rPr lang="ja-JP" altLang="en-US" sz="1400" dirty="0"/>
              <a:t>成人期男性・女性：肥満を減少</a:t>
            </a:r>
            <a:endParaRPr lang="en-US" altLang="ja-JP" sz="1400" dirty="0"/>
          </a:p>
          <a:p>
            <a:pPr>
              <a:defRPr/>
            </a:pPr>
            <a:r>
              <a:rPr lang="ja-JP" altLang="en-US" sz="1400" dirty="0"/>
              <a:t>成人期女性：やせを減少</a:t>
            </a:r>
            <a:endParaRPr lang="en-US" altLang="ja-JP" sz="1400" dirty="0"/>
          </a:p>
          <a:p>
            <a:pPr>
              <a:defRPr/>
            </a:pPr>
            <a:r>
              <a:rPr lang="ja-JP" altLang="en-US" sz="1400" dirty="0"/>
              <a:t>高齢期：やせを減少</a:t>
            </a:r>
          </a:p>
        </p:txBody>
      </p:sp>
      <p:sp>
        <p:nvSpPr>
          <p:cNvPr id="20" name="角丸四角形 19"/>
          <p:cNvSpPr/>
          <p:nvPr/>
        </p:nvSpPr>
        <p:spPr>
          <a:xfrm>
            <a:off x="2736403" y="3140819"/>
            <a:ext cx="1439863" cy="8636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ja-JP" altLang="en-US" b="1" u="sng" dirty="0"/>
              <a:t>野菜・果物摂取量増加</a:t>
            </a:r>
          </a:p>
        </p:txBody>
      </p:sp>
      <p:sp>
        <p:nvSpPr>
          <p:cNvPr id="21" name="角丸四角形 20"/>
          <p:cNvSpPr/>
          <p:nvPr/>
        </p:nvSpPr>
        <p:spPr>
          <a:xfrm>
            <a:off x="1296541" y="3140819"/>
            <a:ext cx="1368425" cy="8636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ja-JP" altLang="en-US" b="1" u="sng" dirty="0"/>
              <a:t>食塩摂取量減少</a:t>
            </a:r>
          </a:p>
        </p:txBody>
      </p:sp>
      <p:sp>
        <p:nvSpPr>
          <p:cNvPr id="22" name="角丸四角形 21"/>
          <p:cNvSpPr/>
          <p:nvPr/>
        </p:nvSpPr>
        <p:spPr>
          <a:xfrm>
            <a:off x="4465191" y="3790106"/>
            <a:ext cx="1728787" cy="6477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ja-JP" altLang="en-US" b="1" u="sng" dirty="0"/>
              <a:t>共食増加</a:t>
            </a:r>
          </a:p>
        </p:txBody>
      </p:sp>
      <p:cxnSp>
        <p:nvCxnSpPr>
          <p:cNvPr id="24" name="直線矢印コネクタ 23"/>
          <p:cNvCxnSpPr>
            <a:stCxn id="21" idx="0"/>
            <a:endCxn id="49" idx="2"/>
          </p:cNvCxnSpPr>
          <p:nvPr/>
        </p:nvCxnSpPr>
        <p:spPr>
          <a:xfrm flipV="1">
            <a:off x="1980754" y="1927746"/>
            <a:ext cx="791368" cy="12130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直線矢印コネクタ 25"/>
          <p:cNvCxnSpPr>
            <a:stCxn id="20" idx="0"/>
            <a:endCxn id="50" idx="2"/>
          </p:cNvCxnSpPr>
          <p:nvPr/>
        </p:nvCxnSpPr>
        <p:spPr>
          <a:xfrm flipV="1">
            <a:off x="3456335" y="1827734"/>
            <a:ext cx="1008062" cy="131308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直線矢印コネクタ 27"/>
          <p:cNvCxnSpPr>
            <a:stCxn id="20" idx="0"/>
            <a:endCxn id="49" idx="2"/>
          </p:cNvCxnSpPr>
          <p:nvPr/>
        </p:nvCxnSpPr>
        <p:spPr>
          <a:xfrm flipH="1" flipV="1">
            <a:off x="2772122" y="1927746"/>
            <a:ext cx="684213" cy="12130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直線矢印コネクタ 29"/>
          <p:cNvCxnSpPr>
            <a:stCxn id="21" idx="0"/>
            <a:endCxn id="50" idx="2"/>
          </p:cNvCxnSpPr>
          <p:nvPr/>
        </p:nvCxnSpPr>
        <p:spPr>
          <a:xfrm flipV="1">
            <a:off x="1980754" y="1827734"/>
            <a:ext cx="2483643" cy="1313085"/>
          </a:xfrm>
          <a:prstGeom prst="straightConnector1">
            <a:avLst/>
          </a:prstGeom>
          <a:ln>
            <a:solidFill>
              <a:schemeClr val="accent1"/>
            </a:solidFill>
            <a:tailEnd type="arrow"/>
          </a:ln>
        </p:spPr>
        <p:style>
          <a:lnRef idx="2">
            <a:schemeClr val="accent3"/>
          </a:lnRef>
          <a:fillRef idx="0">
            <a:schemeClr val="accent3"/>
          </a:fillRef>
          <a:effectRef idx="1">
            <a:schemeClr val="accent3"/>
          </a:effectRef>
          <a:fontRef idx="minor">
            <a:schemeClr val="tx1"/>
          </a:fontRef>
        </p:style>
      </p:cxnSp>
      <p:cxnSp>
        <p:nvCxnSpPr>
          <p:cNvPr id="32" name="直線矢印コネクタ 31"/>
          <p:cNvCxnSpPr>
            <a:stCxn id="20" idx="0"/>
            <a:endCxn id="51" idx="2"/>
          </p:cNvCxnSpPr>
          <p:nvPr/>
        </p:nvCxnSpPr>
        <p:spPr>
          <a:xfrm flipV="1">
            <a:off x="3456335" y="1827734"/>
            <a:ext cx="2879725" cy="131308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直線矢印コネクタ 33"/>
          <p:cNvCxnSpPr>
            <a:stCxn id="19" idx="0"/>
            <a:endCxn id="51" idx="2"/>
          </p:cNvCxnSpPr>
          <p:nvPr/>
        </p:nvCxnSpPr>
        <p:spPr>
          <a:xfrm flipH="1" flipV="1">
            <a:off x="6336060" y="1827734"/>
            <a:ext cx="1369218" cy="1025747"/>
          </a:xfrm>
          <a:prstGeom prst="straightConnector1">
            <a:avLst/>
          </a:prstGeom>
          <a:ln>
            <a:solidFill>
              <a:schemeClr val="accent1"/>
            </a:solidFill>
            <a:tailEnd type="arrow"/>
          </a:ln>
        </p:spPr>
        <p:style>
          <a:lnRef idx="2">
            <a:schemeClr val="accent3"/>
          </a:lnRef>
          <a:fillRef idx="0">
            <a:schemeClr val="accent3"/>
          </a:fillRef>
          <a:effectRef idx="1">
            <a:schemeClr val="accent3"/>
          </a:effectRef>
          <a:fontRef idx="minor">
            <a:schemeClr val="tx1"/>
          </a:fontRef>
        </p:style>
      </p:cxnSp>
      <p:cxnSp>
        <p:nvCxnSpPr>
          <p:cNvPr id="53" name="直線矢印コネクタ 52"/>
          <p:cNvCxnSpPr>
            <a:stCxn id="22" idx="3"/>
            <a:endCxn id="19" idx="1"/>
          </p:cNvCxnSpPr>
          <p:nvPr/>
        </p:nvCxnSpPr>
        <p:spPr>
          <a:xfrm flipV="1">
            <a:off x="6193978" y="3788519"/>
            <a:ext cx="142875" cy="3254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5" name="直線矢印コネクタ 74"/>
          <p:cNvCxnSpPr>
            <a:stCxn id="15" idx="0"/>
            <a:endCxn id="21" idx="2"/>
          </p:cNvCxnSpPr>
          <p:nvPr/>
        </p:nvCxnSpPr>
        <p:spPr>
          <a:xfrm flipH="1" flipV="1">
            <a:off x="1980754" y="4004419"/>
            <a:ext cx="4643437" cy="11526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7" name="直線矢印コネクタ 76"/>
          <p:cNvCxnSpPr>
            <a:stCxn id="16" idx="0"/>
            <a:endCxn id="21" idx="2"/>
          </p:cNvCxnSpPr>
          <p:nvPr/>
        </p:nvCxnSpPr>
        <p:spPr>
          <a:xfrm flipH="1" flipV="1">
            <a:off x="1980754" y="4004419"/>
            <a:ext cx="1187450" cy="10812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2" name="直線矢印コネクタ 81"/>
          <p:cNvCxnSpPr>
            <a:stCxn id="15" idx="0"/>
            <a:endCxn id="19" idx="2"/>
          </p:cNvCxnSpPr>
          <p:nvPr/>
        </p:nvCxnSpPr>
        <p:spPr>
          <a:xfrm flipV="1">
            <a:off x="6624191" y="4725144"/>
            <a:ext cx="1081087" cy="4319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4" name="直線矢印コネクタ 83"/>
          <p:cNvCxnSpPr>
            <a:stCxn id="19" idx="0"/>
            <a:endCxn id="49" idx="2"/>
          </p:cNvCxnSpPr>
          <p:nvPr/>
        </p:nvCxnSpPr>
        <p:spPr>
          <a:xfrm flipH="1" flipV="1">
            <a:off x="2772122" y="1927746"/>
            <a:ext cx="4933156" cy="925735"/>
          </a:xfrm>
          <a:prstGeom prst="straightConnector1">
            <a:avLst/>
          </a:prstGeom>
          <a:ln>
            <a:solidFill>
              <a:schemeClr val="accent1"/>
            </a:solidFill>
            <a:tailEnd type="arrow"/>
          </a:ln>
        </p:spPr>
        <p:style>
          <a:lnRef idx="2">
            <a:schemeClr val="accent3"/>
          </a:lnRef>
          <a:fillRef idx="0">
            <a:schemeClr val="accent3"/>
          </a:fillRef>
          <a:effectRef idx="1">
            <a:schemeClr val="accent3"/>
          </a:effectRef>
          <a:fontRef idx="minor">
            <a:schemeClr val="tx1"/>
          </a:fontRef>
        </p:style>
      </p:cxnSp>
      <p:cxnSp>
        <p:nvCxnSpPr>
          <p:cNvPr id="86" name="直線矢印コネクタ 85"/>
          <p:cNvCxnSpPr>
            <a:stCxn id="19" idx="0"/>
            <a:endCxn id="50" idx="2"/>
          </p:cNvCxnSpPr>
          <p:nvPr/>
        </p:nvCxnSpPr>
        <p:spPr>
          <a:xfrm flipH="1" flipV="1">
            <a:off x="4464397" y="1827734"/>
            <a:ext cx="3240881" cy="1025747"/>
          </a:xfrm>
          <a:prstGeom prst="straightConnector1">
            <a:avLst/>
          </a:prstGeom>
          <a:ln>
            <a:solidFill>
              <a:schemeClr val="accent1"/>
            </a:solidFill>
            <a:tailEnd type="arrow"/>
          </a:ln>
        </p:spPr>
        <p:style>
          <a:lnRef idx="2">
            <a:schemeClr val="accent3"/>
          </a:lnRef>
          <a:fillRef idx="0">
            <a:schemeClr val="accent3"/>
          </a:fillRef>
          <a:effectRef idx="1">
            <a:schemeClr val="accent3"/>
          </a:effectRef>
          <a:fontRef idx="minor">
            <a:schemeClr val="tx1"/>
          </a:fontRef>
        </p:style>
      </p:cxnSp>
      <p:cxnSp>
        <p:nvCxnSpPr>
          <p:cNvPr id="89" name="直線矢印コネクタ 88"/>
          <p:cNvCxnSpPr/>
          <p:nvPr/>
        </p:nvCxnSpPr>
        <p:spPr>
          <a:xfrm flipH="1">
            <a:off x="7020272" y="6669088"/>
            <a:ext cx="647700" cy="0"/>
          </a:xfrm>
          <a:prstGeom prst="straightConnector1">
            <a:avLst/>
          </a:prstGeom>
          <a:ln>
            <a:solidFill>
              <a:schemeClr val="accent1"/>
            </a:solidFill>
            <a:tailEnd type="arrow"/>
          </a:ln>
        </p:spPr>
        <p:style>
          <a:lnRef idx="2">
            <a:schemeClr val="accent3"/>
          </a:lnRef>
          <a:fillRef idx="0">
            <a:schemeClr val="accent3"/>
          </a:fillRef>
          <a:effectRef idx="1">
            <a:schemeClr val="accent3"/>
          </a:effectRef>
          <a:fontRef idx="minor">
            <a:schemeClr val="tx1"/>
          </a:fontRef>
        </p:style>
      </p:cxnSp>
      <p:sp>
        <p:nvSpPr>
          <p:cNvPr id="3095" name="テキスト ボックス 91"/>
          <p:cNvSpPr txBox="1">
            <a:spLocks noChangeArrowheads="1"/>
          </p:cNvSpPr>
          <p:nvPr/>
        </p:nvSpPr>
        <p:spPr bwMode="auto">
          <a:xfrm>
            <a:off x="7647335" y="6488113"/>
            <a:ext cx="1497012" cy="369887"/>
          </a:xfrm>
          <a:prstGeom prst="rect">
            <a:avLst/>
          </a:prstGeom>
          <a:noFill/>
          <a:ln w="9525">
            <a:noFill/>
            <a:miter lim="800000"/>
            <a:headEnd/>
            <a:tailEnd/>
          </a:ln>
        </p:spPr>
        <p:txBody>
          <a:bodyPr wrap="none">
            <a:spAutoFit/>
          </a:bodyPr>
          <a:lstStyle/>
          <a:p>
            <a:r>
              <a:rPr lang="ja-JP" altLang="en-US" dirty="0"/>
              <a:t>研究報告あり</a:t>
            </a:r>
          </a:p>
        </p:txBody>
      </p:sp>
      <p:sp>
        <p:nvSpPr>
          <p:cNvPr id="3096" name="テキスト ボックス 107"/>
          <p:cNvSpPr txBox="1">
            <a:spLocks noChangeArrowheads="1"/>
          </p:cNvSpPr>
          <p:nvPr/>
        </p:nvSpPr>
        <p:spPr bwMode="auto">
          <a:xfrm>
            <a:off x="4968428" y="1754709"/>
            <a:ext cx="895350" cy="738187"/>
          </a:xfrm>
          <a:prstGeom prst="rect">
            <a:avLst/>
          </a:prstGeom>
          <a:noFill/>
          <a:ln w="9525">
            <a:noFill/>
            <a:miter lim="800000"/>
            <a:headEnd/>
            <a:tailEnd/>
          </a:ln>
        </p:spPr>
        <p:txBody>
          <a:bodyPr wrap="none">
            <a:spAutoFit/>
          </a:bodyPr>
          <a:lstStyle/>
          <a:p>
            <a:r>
              <a:rPr lang="ja-JP" altLang="en-US" sz="1400"/>
              <a:t>肝がん</a:t>
            </a:r>
            <a:endParaRPr lang="en-US" altLang="ja-JP" sz="1400"/>
          </a:p>
          <a:p>
            <a:r>
              <a:rPr lang="ja-JP" altLang="en-US" sz="1400"/>
              <a:t>大腸がん</a:t>
            </a:r>
            <a:endParaRPr lang="en-US" altLang="ja-JP" sz="1400"/>
          </a:p>
          <a:p>
            <a:r>
              <a:rPr lang="ja-JP" altLang="en-US" sz="1400"/>
              <a:t>乳がん</a:t>
            </a:r>
          </a:p>
        </p:txBody>
      </p:sp>
      <p:sp>
        <p:nvSpPr>
          <p:cNvPr id="3097" name="テキスト ボックス 108"/>
          <p:cNvSpPr txBox="1">
            <a:spLocks noChangeArrowheads="1"/>
          </p:cNvSpPr>
          <p:nvPr/>
        </p:nvSpPr>
        <p:spPr bwMode="auto">
          <a:xfrm>
            <a:off x="4176266" y="1970609"/>
            <a:ext cx="896937" cy="307975"/>
          </a:xfrm>
          <a:prstGeom prst="rect">
            <a:avLst/>
          </a:prstGeom>
          <a:noFill/>
          <a:ln w="9525">
            <a:noFill/>
            <a:miter lim="800000"/>
            <a:headEnd/>
            <a:tailEnd/>
          </a:ln>
        </p:spPr>
        <p:txBody>
          <a:bodyPr wrap="none">
            <a:spAutoFit/>
          </a:bodyPr>
          <a:lstStyle/>
          <a:p>
            <a:r>
              <a:rPr lang="ja-JP" altLang="en-US" sz="1400"/>
              <a:t>食道がん</a:t>
            </a:r>
          </a:p>
        </p:txBody>
      </p:sp>
      <p:sp>
        <p:nvSpPr>
          <p:cNvPr id="3098" name="テキスト ボックス 109"/>
          <p:cNvSpPr txBox="1">
            <a:spLocks noChangeArrowheads="1"/>
          </p:cNvSpPr>
          <p:nvPr/>
        </p:nvSpPr>
        <p:spPr bwMode="auto">
          <a:xfrm>
            <a:off x="3528566" y="1827734"/>
            <a:ext cx="717550" cy="307975"/>
          </a:xfrm>
          <a:prstGeom prst="rect">
            <a:avLst/>
          </a:prstGeom>
          <a:noFill/>
          <a:ln w="9525">
            <a:noFill/>
            <a:miter lim="800000"/>
            <a:headEnd/>
            <a:tailEnd/>
          </a:ln>
        </p:spPr>
        <p:txBody>
          <a:bodyPr wrap="none">
            <a:spAutoFit/>
          </a:bodyPr>
          <a:lstStyle/>
          <a:p>
            <a:r>
              <a:rPr lang="ja-JP" altLang="en-US" sz="1400"/>
              <a:t>胃がん</a:t>
            </a:r>
          </a:p>
        </p:txBody>
      </p:sp>
      <p:sp>
        <p:nvSpPr>
          <p:cNvPr id="3099" name="テキスト ボックス 110"/>
          <p:cNvSpPr txBox="1">
            <a:spLocks noChangeArrowheads="1"/>
          </p:cNvSpPr>
          <p:nvPr/>
        </p:nvSpPr>
        <p:spPr bwMode="auto">
          <a:xfrm>
            <a:off x="2015678" y="2142059"/>
            <a:ext cx="542925" cy="307975"/>
          </a:xfrm>
          <a:prstGeom prst="rect">
            <a:avLst/>
          </a:prstGeom>
          <a:noFill/>
          <a:ln w="9525">
            <a:noFill/>
            <a:miter lim="800000"/>
            <a:headEnd/>
            <a:tailEnd/>
          </a:ln>
        </p:spPr>
        <p:txBody>
          <a:bodyPr wrap="none">
            <a:spAutoFit/>
          </a:bodyPr>
          <a:lstStyle/>
          <a:p>
            <a:r>
              <a:rPr lang="ja-JP" altLang="en-US" sz="1400"/>
              <a:t>血圧</a:t>
            </a:r>
          </a:p>
        </p:txBody>
      </p:sp>
      <p:sp>
        <p:nvSpPr>
          <p:cNvPr id="3100" name="テキスト ボックス 111"/>
          <p:cNvSpPr txBox="1">
            <a:spLocks noChangeArrowheads="1"/>
          </p:cNvSpPr>
          <p:nvPr/>
        </p:nvSpPr>
        <p:spPr bwMode="auto">
          <a:xfrm>
            <a:off x="2664966" y="2142059"/>
            <a:ext cx="544512" cy="307975"/>
          </a:xfrm>
          <a:prstGeom prst="rect">
            <a:avLst/>
          </a:prstGeom>
          <a:noFill/>
          <a:ln w="9525">
            <a:noFill/>
            <a:miter lim="800000"/>
            <a:headEnd/>
            <a:tailEnd/>
          </a:ln>
        </p:spPr>
        <p:txBody>
          <a:bodyPr wrap="none">
            <a:spAutoFit/>
          </a:bodyPr>
          <a:lstStyle/>
          <a:p>
            <a:r>
              <a:rPr lang="ja-JP" altLang="en-US" sz="1400"/>
              <a:t>血圧</a:t>
            </a:r>
          </a:p>
        </p:txBody>
      </p:sp>
      <p:cxnSp>
        <p:nvCxnSpPr>
          <p:cNvPr id="118" name="直線矢印コネクタ 117"/>
          <p:cNvCxnSpPr>
            <a:stCxn id="19" idx="0"/>
            <a:endCxn id="52" idx="2"/>
          </p:cNvCxnSpPr>
          <p:nvPr/>
        </p:nvCxnSpPr>
        <p:spPr>
          <a:xfrm flipV="1">
            <a:off x="7705278" y="2115071"/>
            <a:ext cx="413544" cy="738410"/>
          </a:xfrm>
          <a:prstGeom prst="straightConnector1">
            <a:avLst/>
          </a:prstGeom>
          <a:ln>
            <a:solidFill>
              <a:schemeClr val="accent1"/>
            </a:solidFill>
            <a:tailEnd type="arrow"/>
          </a:ln>
        </p:spPr>
        <p:style>
          <a:lnRef idx="2">
            <a:schemeClr val="accent3"/>
          </a:lnRef>
          <a:fillRef idx="0">
            <a:schemeClr val="accent3"/>
          </a:fillRef>
          <a:effectRef idx="1">
            <a:schemeClr val="accent3"/>
          </a:effectRef>
          <a:fontRef idx="minor">
            <a:schemeClr val="tx1"/>
          </a:fontRef>
        </p:style>
      </p:cxnSp>
      <p:sp>
        <p:nvSpPr>
          <p:cNvPr id="157" name="円/楕円 156"/>
          <p:cNvSpPr/>
          <p:nvPr/>
        </p:nvSpPr>
        <p:spPr>
          <a:xfrm>
            <a:off x="936178" y="6021287"/>
            <a:ext cx="8027988" cy="5033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t>取組（国、県、自治体、専門職団体、企業、住民組織等）</a:t>
            </a:r>
          </a:p>
        </p:txBody>
      </p:sp>
      <p:cxnSp>
        <p:nvCxnSpPr>
          <p:cNvPr id="67" name="直線矢印コネクタ 66"/>
          <p:cNvCxnSpPr>
            <a:stCxn id="16" idx="0"/>
            <a:endCxn id="19" idx="2"/>
          </p:cNvCxnSpPr>
          <p:nvPr/>
        </p:nvCxnSpPr>
        <p:spPr>
          <a:xfrm flipV="1">
            <a:off x="3168204" y="4725144"/>
            <a:ext cx="4537074" cy="3604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0" name="直線矢印コネクタ 69"/>
          <p:cNvCxnSpPr>
            <a:stCxn id="15" idx="0"/>
            <a:endCxn id="20" idx="2"/>
          </p:cNvCxnSpPr>
          <p:nvPr/>
        </p:nvCxnSpPr>
        <p:spPr>
          <a:xfrm flipH="1" flipV="1">
            <a:off x="3456335" y="4004419"/>
            <a:ext cx="3167856" cy="11526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3" name="角丸四角形 42"/>
          <p:cNvSpPr/>
          <p:nvPr/>
        </p:nvSpPr>
        <p:spPr>
          <a:xfrm>
            <a:off x="4465191" y="2853481"/>
            <a:ext cx="1655762" cy="792163"/>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ja-JP" altLang="en-US" b="1" u="sng" dirty="0"/>
              <a:t>主食・主菜・副菜</a:t>
            </a:r>
            <a:r>
              <a:rPr lang="ja-JP" altLang="en-US" b="1" dirty="0"/>
              <a:t>をそろえた食事増加</a:t>
            </a:r>
          </a:p>
        </p:txBody>
      </p:sp>
      <p:cxnSp>
        <p:nvCxnSpPr>
          <p:cNvPr id="105" name="直線矢印コネクタ 104"/>
          <p:cNvCxnSpPr>
            <a:stCxn id="43" idx="1"/>
            <a:endCxn id="20" idx="3"/>
          </p:cNvCxnSpPr>
          <p:nvPr/>
        </p:nvCxnSpPr>
        <p:spPr>
          <a:xfrm flipH="1">
            <a:off x="4176266" y="3248769"/>
            <a:ext cx="288925" cy="3238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7" name="直線矢印コネクタ 106"/>
          <p:cNvCxnSpPr>
            <a:stCxn id="43" idx="3"/>
            <a:endCxn id="19" idx="1"/>
          </p:cNvCxnSpPr>
          <p:nvPr/>
        </p:nvCxnSpPr>
        <p:spPr>
          <a:xfrm>
            <a:off x="6120953" y="3248769"/>
            <a:ext cx="215900" cy="5397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9" name="直線矢印コネクタ 128"/>
          <p:cNvCxnSpPr>
            <a:stCxn id="22" idx="1"/>
            <a:endCxn id="20" idx="3"/>
          </p:cNvCxnSpPr>
          <p:nvPr/>
        </p:nvCxnSpPr>
        <p:spPr>
          <a:xfrm flipH="1" flipV="1">
            <a:off x="4176266" y="3572619"/>
            <a:ext cx="288925" cy="5413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5" name="角丸四角形 44"/>
          <p:cNvSpPr/>
          <p:nvPr/>
        </p:nvSpPr>
        <p:spPr>
          <a:xfrm>
            <a:off x="2520503" y="675209"/>
            <a:ext cx="3816350" cy="431800"/>
          </a:xfrm>
          <a:prstGeom prst="roundRect">
            <a:avLst/>
          </a:prstGeom>
          <a:ln>
            <a:prstDash val="sysDot"/>
          </a:ln>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dirty="0"/>
              <a:t>健康寿命の延伸</a:t>
            </a:r>
          </a:p>
        </p:txBody>
      </p:sp>
      <p:sp>
        <p:nvSpPr>
          <p:cNvPr id="46" name="角丸四角形 45"/>
          <p:cNvSpPr/>
          <p:nvPr/>
        </p:nvSpPr>
        <p:spPr>
          <a:xfrm>
            <a:off x="2520503" y="1033984"/>
            <a:ext cx="3816350" cy="360362"/>
          </a:xfrm>
          <a:prstGeom prst="roundRect">
            <a:avLst/>
          </a:prstGeom>
          <a:ln>
            <a:prstDash val="sysDot"/>
          </a:ln>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dirty="0"/>
              <a:t>生活の質の向上</a:t>
            </a:r>
          </a:p>
        </p:txBody>
      </p:sp>
      <p:sp>
        <p:nvSpPr>
          <p:cNvPr id="49" name="角丸四角形 48"/>
          <p:cNvSpPr/>
          <p:nvPr/>
        </p:nvSpPr>
        <p:spPr>
          <a:xfrm>
            <a:off x="2015678" y="1567384"/>
            <a:ext cx="1512888" cy="360362"/>
          </a:xfrm>
          <a:prstGeom prst="roundRect">
            <a:avLst/>
          </a:prstGeom>
          <a:ln>
            <a:prstDash val="sysDash"/>
          </a:ln>
        </p:spPr>
        <p:style>
          <a:lnRef idx="2">
            <a:schemeClr val="accent1"/>
          </a:lnRef>
          <a:fillRef idx="1">
            <a:schemeClr val="lt1"/>
          </a:fillRef>
          <a:effectRef idx="0">
            <a:schemeClr val="accent1"/>
          </a:effectRef>
          <a:fontRef idx="minor">
            <a:schemeClr val="dk1"/>
          </a:fontRef>
        </p:style>
        <p:txBody>
          <a:bodyPr anchor="ctr"/>
          <a:lstStyle/>
          <a:p>
            <a:pPr algn="ctr">
              <a:defRPr/>
            </a:pPr>
            <a:r>
              <a:rPr lang="ja-JP" altLang="en-US" dirty="0"/>
              <a:t>循環器疾患</a:t>
            </a:r>
          </a:p>
        </p:txBody>
      </p:sp>
      <p:sp>
        <p:nvSpPr>
          <p:cNvPr id="50" name="角丸四角形 49"/>
          <p:cNvSpPr/>
          <p:nvPr/>
        </p:nvSpPr>
        <p:spPr>
          <a:xfrm>
            <a:off x="3744466" y="1538809"/>
            <a:ext cx="1439862" cy="288925"/>
          </a:xfrm>
          <a:prstGeom prst="roundRect">
            <a:avLst/>
          </a:prstGeom>
          <a:ln>
            <a:prstDash val="sysDash"/>
          </a:ln>
        </p:spPr>
        <p:style>
          <a:lnRef idx="2">
            <a:schemeClr val="accent1"/>
          </a:lnRef>
          <a:fillRef idx="1">
            <a:schemeClr val="lt1"/>
          </a:fillRef>
          <a:effectRef idx="0">
            <a:schemeClr val="accent1"/>
          </a:effectRef>
          <a:fontRef idx="minor">
            <a:schemeClr val="dk1"/>
          </a:fontRef>
        </p:style>
        <p:txBody>
          <a:bodyPr anchor="ctr"/>
          <a:lstStyle/>
          <a:p>
            <a:pPr algn="ctr">
              <a:defRPr/>
            </a:pPr>
            <a:r>
              <a:rPr lang="ja-JP" altLang="en-US" dirty="0"/>
              <a:t>がん</a:t>
            </a:r>
          </a:p>
        </p:txBody>
      </p:sp>
      <p:sp>
        <p:nvSpPr>
          <p:cNvPr id="51" name="角丸四角形 50"/>
          <p:cNvSpPr/>
          <p:nvPr/>
        </p:nvSpPr>
        <p:spPr>
          <a:xfrm>
            <a:off x="5616128" y="1538809"/>
            <a:ext cx="1439863" cy="288925"/>
          </a:xfrm>
          <a:prstGeom prst="roundRect">
            <a:avLst/>
          </a:prstGeom>
          <a:ln>
            <a:prstDash val="sysDash"/>
          </a:ln>
        </p:spPr>
        <p:style>
          <a:lnRef idx="2">
            <a:schemeClr val="accent1"/>
          </a:lnRef>
          <a:fillRef idx="1">
            <a:schemeClr val="lt1"/>
          </a:fillRef>
          <a:effectRef idx="0">
            <a:schemeClr val="accent1"/>
          </a:effectRef>
          <a:fontRef idx="minor">
            <a:schemeClr val="dk1"/>
          </a:fontRef>
        </p:style>
        <p:txBody>
          <a:bodyPr anchor="ctr"/>
          <a:lstStyle/>
          <a:p>
            <a:pPr algn="ctr">
              <a:defRPr/>
            </a:pPr>
            <a:r>
              <a:rPr lang="ja-JP" altLang="en-US" dirty="0"/>
              <a:t>糖尿病</a:t>
            </a:r>
          </a:p>
        </p:txBody>
      </p:sp>
      <p:sp>
        <p:nvSpPr>
          <p:cNvPr id="52" name="角丸四角形 51"/>
          <p:cNvSpPr/>
          <p:nvPr/>
        </p:nvSpPr>
        <p:spPr>
          <a:xfrm>
            <a:off x="7129016" y="1467371"/>
            <a:ext cx="1979612" cy="647700"/>
          </a:xfrm>
          <a:prstGeom prst="roundRect">
            <a:avLst/>
          </a:prstGeom>
          <a:ln>
            <a:prstDash val="sysDash"/>
          </a:ln>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1600" dirty="0"/>
              <a:t>低出生体重児</a:t>
            </a:r>
            <a:endParaRPr lang="en-US" altLang="ja-JP" sz="1600" dirty="0"/>
          </a:p>
          <a:p>
            <a:pPr>
              <a:defRPr/>
            </a:pPr>
            <a:r>
              <a:rPr lang="ja-JP" altLang="en-US" sz="1600" dirty="0"/>
              <a:t>高齢者の体力・死亡</a:t>
            </a:r>
          </a:p>
        </p:txBody>
      </p:sp>
      <p:sp>
        <p:nvSpPr>
          <p:cNvPr id="3115" name="テキスト ボックス 54"/>
          <p:cNvSpPr txBox="1">
            <a:spLocks noChangeArrowheads="1"/>
          </p:cNvSpPr>
          <p:nvPr/>
        </p:nvSpPr>
        <p:spPr bwMode="auto">
          <a:xfrm>
            <a:off x="-63064" y="2924919"/>
            <a:ext cx="1338263" cy="369887"/>
          </a:xfrm>
          <a:prstGeom prst="rect">
            <a:avLst/>
          </a:prstGeom>
          <a:noFill/>
          <a:ln w="9525">
            <a:noFill/>
            <a:miter lim="800000"/>
            <a:headEnd/>
            <a:tailEnd/>
          </a:ln>
        </p:spPr>
        <p:txBody>
          <a:bodyPr wrap="none">
            <a:spAutoFit/>
          </a:bodyPr>
          <a:lstStyle/>
          <a:p>
            <a:r>
              <a:rPr lang="en-US" altLang="ja-JP"/>
              <a:t>【</a:t>
            </a:r>
            <a:r>
              <a:rPr lang="ja-JP" altLang="en-US"/>
              <a:t>栄養状態</a:t>
            </a:r>
            <a:r>
              <a:rPr lang="en-US" altLang="ja-JP"/>
              <a:t>】</a:t>
            </a:r>
            <a:endParaRPr lang="ja-JP" altLang="en-US"/>
          </a:p>
        </p:txBody>
      </p:sp>
      <p:sp>
        <p:nvSpPr>
          <p:cNvPr id="3116" name="テキスト ボックス 58"/>
          <p:cNvSpPr txBox="1">
            <a:spLocks noChangeArrowheads="1"/>
          </p:cNvSpPr>
          <p:nvPr/>
        </p:nvSpPr>
        <p:spPr bwMode="auto">
          <a:xfrm>
            <a:off x="-63064" y="3285281"/>
            <a:ext cx="1338263" cy="368300"/>
          </a:xfrm>
          <a:prstGeom prst="rect">
            <a:avLst/>
          </a:prstGeom>
          <a:noFill/>
          <a:ln w="9525">
            <a:noFill/>
            <a:miter lim="800000"/>
            <a:headEnd/>
            <a:tailEnd/>
          </a:ln>
        </p:spPr>
        <p:txBody>
          <a:bodyPr wrap="none">
            <a:spAutoFit/>
          </a:bodyPr>
          <a:lstStyle/>
          <a:p>
            <a:r>
              <a:rPr lang="en-US" altLang="ja-JP" dirty="0"/>
              <a:t>【</a:t>
            </a:r>
            <a:r>
              <a:rPr lang="ja-JP" altLang="en-US" dirty="0"/>
              <a:t>食物摂取</a:t>
            </a:r>
            <a:r>
              <a:rPr lang="en-US" altLang="ja-JP" dirty="0"/>
              <a:t>】</a:t>
            </a:r>
            <a:endParaRPr lang="ja-JP" altLang="en-US" dirty="0"/>
          </a:p>
        </p:txBody>
      </p:sp>
      <p:sp>
        <p:nvSpPr>
          <p:cNvPr id="3117" name="テキスト ボックス 59"/>
          <p:cNvSpPr txBox="1">
            <a:spLocks noChangeArrowheads="1"/>
          </p:cNvSpPr>
          <p:nvPr/>
        </p:nvSpPr>
        <p:spPr bwMode="auto">
          <a:xfrm>
            <a:off x="-63064" y="4004419"/>
            <a:ext cx="1108075" cy="369887"/>
          </a:xfrm>
          <a:prstGeom prst="rect">
            <a:avLst/>
          </a:prstGeom>
          <a:noFill/>
          <a:ln w="9525">
            <a:noFill/>
            <a:miter lim="800000"/>
            <a:headEnd/>
            <a:tailEnd/>
          </a:ln>
        </p:spPr>
        <p:txBody>
          <a:bodyPr wrap="none">
            <a:spAutoFit/>
          </a:bodyPr>
          <a:lstStyle/>
          <a:p>
            <a:r>
              <a:rPr lang="en-US" altLang="ja-JP"/>
              <a:t>【</a:t>
            </a:r>
            <a:r>
              <a:rPr lang="ja-JP" altLang="en-US"/>
              <a:t>食行動</a:t>
            </a:r>
            <a:r>
              <a:rPr lang="en-US" altLang="ja-JP"/>
              <a:t>】</a:t>
            </a:r>
            <a:endParaRPr lang="ja-JP" altLang="en-US"/>
          </a:p>
        </p:txBody>
      </p:sp>
      <p:sp>
        <p:nvSpPr>
          <p:cNvPr id="3118" name="テキスト ボックス 60"/>
          <p:cNvSpPr txBox="1">
            <a:spLocks noChangeArrowheads="1"/>
          </p:cNvSpPr>
          <p:nvPr/>
        </p:nvSpPr>
        <p:spPr bwMode="auto">
          <a:xfrm>
            <a:off x="1" y="87015"/>
            <a:ext cx="9144346" cy="461665"/>
          </a:xfrm>
          <a:prstGeom prst="rect">
            <a:avLst/>
          </a:prstGeom>
          <a:noFill/>
          <a:ln w="9525">
            <a:noFill/>
            <a:miter lim="800000"/>
            <a:headEnd/>
            <a:tailEnd/>
          </a:ln>
        </p:spPr>
        <p:txBody>
          <a:bodyPr wrap="square">
            <a:spAutoFit/>
          </a:bodyPr>
          <a:lstStyle/>
          <a:p>
            <a:pPr algn="ctr"/>
            <a:r>
              <a:rPr lang="ja-JP" altLang="en-US" sz="2400" b="1" u="sng" dirty="0" smtClean="0"/>
              <a:t>生活</a:t>
            </a:r>
            <a:r>
              <a:rPr lang="ja-JP" altLang="en-US" sz="2400" b="1" u="sng" dirty="0"/>
              <a:t>習慣病等</a:t>
            </a:r>
            <a:r>
              <a:rPr lang="ja-JP" altLang="en-US" sz="2400" b="1" u="sng" dirty="0" smtClean="0"/>
              <a:t>と栄養</a:t>
            </a:r>
            <a:r>
              <a:rPr lang="ja-JP" altLang="en-US" sz="2400" b="1" u="sng" dirty="0"/>
              <a:t>・食生活</a:t>
            </a:r>
            <a:r>
              <a:rPr lang="ja-JP" altLang="en-US" sz="2400" b="1" u="sng" dirty="0" smtClean="0"/>
              <a:t>の目標</a:t>
            </a:r>
            <a:r>
              <a:rPr lang="ja-JP" altLang="en-US" sz="2400" b="1" u="sng" dirty="0"/>
              <a:t>の関連</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107504" y="368464"/>
            <a:ext cx="8892480" cy="648072"/>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2800" u="sng" dirty="0" smtClean="0">
                <a:latin typeface="+mj-ea"/>
              </a:rPr>
              <a:t>運動習慣者の割合の推移</a:t>
            </a:r>
            <a:endParaRPr kumimoji="1" lang="en-US" altLang="ja-JP" sz="2800" b="0" i="0" u="sng" strike="noStrike" kern="1200" cap="none" spc="0" normalizeH="0" baseline="0" noProof="0" dirty="0" smtClean="0">
              <a:ln>
                <a:noFill/>
              </a:ln>
              <a:solidFill>
                <a:schemeClr val="dk1"/>
              </a:solidFill>
              <a:effectLst/>
              <a:uLnTx/>
              <a:uFillTx/>
            </a:endParaRPr>
          </a:p>
        </p:txBody>
      </p:sp>
      <p:sp>
        <p:nvSpPr>
          <p:cNvPr id="11" name="テキスト ボックス 10"/>
          <p:cNvSpPr txBox="1"/>
          <p:nvPr/>
        </p:nvSpPr>
        <p:spPr>
          <a:xfrm>
            <a:off x="395536" y="4869161"/>
            <a:ext cx="8712968" cy="1559401"/>
          </a:xfrm>
          <a:prstGeom prst="rect">
            <a:avLst/>
          </a:prstGeom>
          <a:noFill/>
        </p:spPr>
        <p:txBody>
          <a:bodyPr wrap="square" rtlCol="0">
            <a:spAutoFit/>
          </a:bodyPr>
          <a:lstStyle/>
          <a:p>
            <a:pPr lvl="0"/>
            <a:r>
              <a:rPr lang="en-US" altLang="ja-JP" dirty="0" smtClean="0">
                <a:solidFill>
                  <a:schemeClr val="dk1"/>
                </a:solidFill>
              </a:rPr>
              <a:t>【</a:t>
            </a:r>
            <a:r>
              <a:rPr lang="ja-JP" altLang="en-US" dirty="0" smtClean="0">
                <a:solidFill>
                  <a:schemeClr val="dk1"/>
                </a:solidFill>
              </a:rPr>
              <a:t>健康日本</a:t>
            </a:r>
            <a:r>
              <a:rPr lang="en-US" altLang="ja-JP" dirty="0" smtClean="0">
                <a:solidFill>
                  <a:schemeClr val="dk1"/>
                </a:solidFill>
              </a:rPr>
              <a:t>21</a:t>
            </a:r>
            <a:r>
              <a:rPr lang="ja-JP" altLang="en-US" dirty="0" smtClean="0">
                <a:solidFill>
                  <a:schemeClr val="dk1"/>
                </a:solidFill>
              </a:rPr>
              <a:t>最終評価</a:t>
            </a:r>
            <a:r>
              <a:rPr lang="en-US" altLang="ja-JP" dirty="0" smtClean="0">
                <a:solidFill>
                  <a:schemeClr val="dk1"/>
                </a:solidFill>
              </a:rPr>
              <a:t>】</a:t>
            </a:r>
            <a:endParaRPr lang="en-US" altLang="ja-JP" dirty="0" smtClean="0"/>
          </a:p>
          <a:p>
            <a:r>
              <a:rPr kumimoji="1" lang="ja-JP" altLang="en-US" dirty="0" smtClean="0"/>
              <a:t>○男女とも、</a:t>
            </a:r>
            <a:r>
              <a:rPr kumimoji="1" lang="en-US" altLang="ja-JP" dirty="0" smtClean="0"/>
              <a:t>60</a:t>
            </a:r>
            <a:r>
              <a:rPr kumimoji="1" lang="ja-JP" altLang="en-US" dirty="0" smtClean="0"/>
              <a:t>歳以上の運動習慣者は増加している</a:t>
            </a:r>
            <a:r>
              <a:rPr lang="ja-JP" altLang="en-US" dirty="0" smtClean="0"/>
              <a:t>。</a:t>
            </a:r>
            <a:endParaRPr lang="en-US" altLang="ja-JP" sz="800" dirty="0" smtClean="0"/>
          </a:p>
          <a:p>
            <a:r>
              <a:rPr kumimoji="1" lang="ja-JP" altLang="en-US" dirty="0" smtClean="0"/>
              <a:t>○一方、</a:t>
            </a:r>
            <a:r>
              <a:rPr kumimoji="1" lang="en-US" altLang="ja-JP" dirty="0" smtClean="0"/>
              <a:t>60</a:t>
            </a:r>
            <a:r>
              <a:rPr kumimoji="1" lang="ja-JP" altLang="en-US" dirty="0" smtClean="0"/>
              <a:t>歳未満では増加しておらず、特に女性では減少が見られる。</a:t>
            </a:r>
            <a:endParaRPr lang="en-US" altLang="ja-JP" sz="800" dirty="0" smtClean="0"/>
          </a:p>
          <a:p>
            <a:r>
              <a:rPr lang="ja-JP" altLang="en-US" dirty="0" smtClean="0"/>
              <a:t>○</a:t>
            </a:r>
            <a:r>
              <a:rPr kumimoji="1" lang="ja-JP" altLang="en-US" dirty="0" smtClean="0"/>
              <a:t>特に</a:t>
            </a:r>
            <a:r>
              <a:rPr kumimoji="1" lang="en-US" altLang="ja-JP" dirty="0" smtClean="0"/>
              <a:t>60</a:t>
            </a:r>
            <a:r>
              <a:rPr kumimoji="1" lang="ja-JP" altLang="en-US" dirty="0" smtClean="0"/>
              <a:t>歳未満の就労世代の</a:t>
            </a:r>
            <a:r>
              <a:rPr lang="ja-JP" altLang="en-US" dirty="0" smtClean="0"/>
              <a:t>７～８割が、運動習慣を有していない。</a:t>
            </a:r>
            <a:endParaRPr lang="en-US" altLang="ja-JP" sz="1200" baseline="30000" dirty="0" smtClean="0"/>
          </a:p>
          <a:p>
            <a:endParaRPr lang="en-US" altLang="ja-JP" sz="1400" baseline="30000" dirty="0" smtClean="0"/>
          </a:p>
          <a:p>
            <a:r>
              <a:rPr lang="en-US" altLang="ja-JP" sz="1400" dirty="0" smtClean="0"/>
              <a:t>【</a:t>
            </a:r>
            <a:r>
              <a:rPr lang="ja-JP" altLang="en-US" sz="1400" dirty="0" smtClean="0"/>
              <a:t>運動習慣者の定義</a:t>
            </a:r>
            <a:r>
              <a:rPr lang="en-US" altLang="ja-JP" sz="1400" dirty="0" smtClean="0"/>
              <a:t>】</a:t>
            </a:r>
            <a:r>
              <a:rPr lang="ja-JP" altLang="en-US" sz="1400" dirty="0" smtClean="0"/>
              <a:t>　１回３０分以上の運動を、週２日以上実施し、１年以上持続していること　</a:t>
            </a:r>
            <a:endParaRPr lang="en-US" altLang="ja-JP" sz="1400" baseline="30000" dirty="0" smtClean="0"/>
          </a:p>
        </p:txBody>
      </p:sp>
      <p:grpSp>
        <p:nvGrpSpPr>
          <p:cNvPr id="2" name="グループ化 9"/>
          <p:cNvGrpSpPr/>
          <p:nvPr/>
        </p:nvGrpSpPr>
        <p:grpSpPr>
          <a:xfrm>
            <a:off x="-36512" y="1196752"/>
            <a:ext cx="4671733" cy="3292624"/>
            <a:chOff x="0" y="-281472"/>
            <a:chExt cx="4247030" cy="2993295"/>
          </a:xfrm>
        </p:grpSpPr>
        <p:graphicFrame>
          <p:nvGraphicFramePr>
            <p:cNvPr id="12" name="グラフ 11"/>
            <p:cNvGraphicFramePr/>
            <p:nvPr/>
          </p:nvGraphicFramePr>
          <p:xfrm>
            <a:off x="0" y="0"/>
            <a:ext cx="4247030" cy="2711823"/>
          </p:xfrm>
          <a:graphic>
            <a:graphicData uri="http://schemas.openxmlformats.org/drawingml/2006/chart">
              <c:chart xmlns:c="http://schemas.openxmlformats.org/drawingml/2006/chart" xmlns:r="http://schemas.openxmlformats.org/officeDocument/2006/relationships" r:id="rId3"/>
            </a:graphicData>
          </a:graphic>
        </p:graphicFrame>
        <p:sp>
          <p:nvSpPr>
            <p:cNvPr id="13" name="テキスト ボックス 11"/>
            <p:cNvSpPr txBox="1"/>
            <p:nvPr/>
          </p:nvSpPr>
          <p:spPr>
            <a:xfrm>
              <a:off x="1767469" y="-281472"/>
              <a:ext cx="720080" cy="327309"/>
            </a:xfrm>
            <a:prstGeom prst="rect">
              <a:avLst/>
            </a:prstGeom>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800" dirty="0"/>
                <a:t>男性</a:t>
              </a:r>
            </a:p>
          </p:txBody>
        </p:sp>
      </p:grpSp>
      <p:grpSp>
        <p:nvGrpSpPr>
          <p:cNvPr id="3" name="グループ化 13"/>
          <p:cNvGrpSpPr/>
          <p:nvPr/>
        </p:nvGrpSpPr>
        <p:grpSpPr>
          <a:xfrm>
            <a:off x="4499992" y="1196752"/>
            <a:ext cx="4671733" cy="3292624"/>
            <a:chOff x="0" y="-281472"/>
            <a:chExt cx="4247030" cy="2993295"/>
          </a:xfrm>
        </p:grpSpPr>
        <p:graphicFrame>
          <p:nvGraphicFramePr>
            <p:cNvPr id="15" name="グラフ 14"/>
            <p:cNvGraphicFramePr/>
            <p:nvPr/>
          </p:nvGraphicFramePr>
          <p:xfrm>
            <a:off x="0" y="0"/>
            <a:ext cx="4247030" cy="2711823"/>
          </p:xfrm>
          <a:graphic>
            <a:graphicData uri="http://schemas.openxmlformats.org/drawingml/2006/chart">
              <c:chart xmlns:c="http://schemas.openxmlformats.org/drawingml/2006/chart" xmlns:r="http://schemas.openxmlformats.org/officeDocument/2006/relationships" r:id="rId4"/>
            </a:graphicData>
          </a:graphic>
        </p:graphicFrame>
        <p:sp>
          <p:nvSpPr>
            <p:cNvPr id="16" name="テキスト ボックス 2"/>
            <p:cNvSpPr txBox="1"/>
            <p:nvPr/>
          </p:nvSpPr>
          <p:spPr>
            <a:xfrm>
              <a:off x="1832931" y="-281472"/>
              <a:ext cx="741285" cy="327309"/>
            </a:xfrm>
            <a:prstGeom prst="rect">
              <a:avLst/>
            </a:prstGeom>
            <a:solidFill>
              <a:schemeClr val="accent2">
                <a:lumMod val="20000"/>
                <a:lumOff val="80000"/>
              </a:schemeClr>
            </a:solidFill>
            <a:ln/>
          </p:spPr>
          <p:style>
            <a:lnRef idx="2">
              <a:schemeClr val="accent2"/>
            </a:lnRef>
            <a:fillRef idx="1">
              <a:schemeClr val="lt1"/>
            </a:fillRef>
            <a:effectRef idx="0">
              <a:schemeClr val="accent2"/>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800" dirty="0"/>
                <a:t>女性</a:t>
              </a:r>
            </a:p>
          </p:txBody>
        </p:sp>
      </p:grpSp>
      <p:sp>
        <p:nvSpPr>
          <p:cNvPr id="20" name="角丸四角形 19"/>
          <p:cNvSpPr/>
          <p:nvPr/>
        </p:nvSpPr>
        <p:spPr>
          <a:xfrm>
            <a:off x="3059832" y="1681064"/>
            <a:ext cx="1440160" cy="2448272"/>
          </a:xfrm>
          <a:prstGeom prst="round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1" name="角丸四角形 20"/>
          <p:cNvSpPr/>
          <p:nvPr/>
        </p:nvSpPr>
        <p:spPr>
          <a:xfrm>
            <a:off x="7668344" y="1609056"/>
            <a:ext cx="1368152" cy="2520280"/>
          </a:xfrm>
          <a:prstGeom prst="round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3" name="角丸四角形 22"/>
          <p:cNvSpPr/>
          <p:nvPr/>
        </p:nvSpPr>
        <p:spPr>
          <a:xfrm>
            <a:off x="6300192" y="2257128"/>
            <a:ext cx="1296144" cy="1872208"/>
          </a:xfrm>
          <a:prstGeom prst="roundRect">
            <a:avLst/>
          </a:prstGeom>
          <a:noFill/>
          <a:ln>
            <a:prstDash val="sysDot"/>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4" name="テキスト ボックス 23"/>
          <p:cNvSpPr txBox="1"/>
          <p:nvPr/>
        </p:nvSpPr>
        <p:spPr>
          <a:xfrm>
            <a:off x="4248472" y="6505599"/>
            <a:ext cx="4751512" cy="307777"/>
          </a:xfrm>
          <a:prstGeom prst="rect">
            <a:avLst/>
          </a:prstGeom>
          <a:noFill/>
        </p:spPr>
        <p:txBody>
          <a:bodyPr wrap="square" rtlCol="0">
            <a:spAutoFit/>
          </a:bodyPr>
          <a:lstStyle/>
          <a:p>
            <a:r>
              <a:rPr lang="ja-JP" altLang="en-US" sz="1400" dirty="0" smtClean="0"/>
              <a:t>資料：健康日本２１評価作業チーム「健康日本２１」最終評価</a:t>
            </a:r>
            <a:endParaRPr lang="ja-JP" altLang="en-US" sz="1400" dirty="0"/>
          </a:p>
        </p:txBody>
      </p:sp>
      <p:sp>
        <p:nvSpPr>
          <p:cNvPr id="25" name="テキスト ボックス 24"/>
          <p:cNvSpPr txBox="1"/>
          <p:nvPr/>
        </p:nvSpPr>
        <p:spPr>
          <a:xfrm>
            <a:off x="899592" y="4345360"/>
            <a:ext cx="1008112" cy="307777"/>
          </a:xfrm>
          <a:prstGeom prst="rect">
            <a:avLst/>
          </a:prstGeom>
          <a:noFill/>
        </p:spPr>
        <p:txBody>
          <a:bodyPr wrap="square" rtlCol="0">
            <a:spAutoFit/>
          </a:bodyPr>
          <a:lstStyle/>
          <a:p>
            <a:r>
              <a:rPr kumimoji="1" lang="en-US" altLang="ja-JP" sz="1400" dirty="0" smtClean="0"/>
              <a:t>1997</a:t>
            </a:r>
            <a:r>
              <a:rPr lang="ja-JP" altLang="en-US" sz="1400" dirty="0" smtClean="0"/>
              <a:t>年</a:t>
            </a:r>
            <a:endParaRPr kumimoji="1" lang="ja-JP" altLang="en-US" sz="1400" dirty="0"/>
          </a:p>
        </p:txBody>
      </p:sp>
      <p:sp>
        <p:nvSpPr>
          <p:cNvPr id="26" name="テキスト ボックス 25"/>
          <p:cNvSpPr txBox="1"/>
          <p:nvPr/>
        </p:nvSpPr>
        <p:spPr>
          <a:xfrm>
            <a:off x="5436096" y="4345360"/>
            <a:ext cx="1008112" cy="307777"/>
          </a:xfrm>
          <a:prstGeom prst="rect">
            <a:avLst/>
          </a:prstGeom>
          <a:noFill/>
        </p:spPr>
        <p:txBody>
          <a:bodyPr wrap="square" rtlCol="0">
            <a:spAutoFit/>
          </a:bodyPr>
          <a:lstStyle/>
          <a:p>
            <a:r>
              <a:rPr kumimoji="1" lang="en-US" altLang="ja-JP" sz="1400" dirty="0" smtClean="0"/>
              <a:t>1997</a:t>
            </a:r>
            <a:r>
              <a:rPr lang="ja-JP" altLang="en-US" sz="1400" dirty="0" smtClean="0"/>
              <a:t>年</a:t>
            </a:r>
            <a:endParaRPr kumimoji="1" lang="ja-JP" altLang="en-US" sz="1400" dirty="0"/>
          </a:p>
        </p:txBody>
      </p:sp>
      <p:sp>
        <p:nvSpPr>
          <p:cNvPr id="27" name="テキスト ボックス 26"/>
          <p:cNvSpPr txBox="1"/>
          <p:nvPr/>
        </p:nvSpPr>
        <p:spPr>
          <a:xfrm>
            <a:off x="2123728" y="4345360"/>
            <a:ext cx="1008112" cy="307777"/>
          </a:xfrm>
          <a:prstGeom prst="rect">
            <a:avLst/>
          </a:prstGeom>
          <a:noFill/>
        </p:spPr>
        <p:txBody>
          <a:bodyPr wrap="square" rtlCol="0">
            <a:spAutoFit/>
          </a:bodyPr>
          <a:lstStyle/>
          <a:p>
            <a:r>
              <a:rPr lang="en-US" altLang="ja-JP" sz="1400" dirty="0" smtClean="0"/>
              <a:t>2004</a:t>
            </a:r>
            <a:r>
              <a:rPr lang="ja-JP" altLang="en-US" sz="1400" dirty="0" smtClean="0"/>
              <a:t>年</a:t>
            </a:r>
            <a:endParaRPr kumimoji="1" lang="ja-JP" altLang="en-US" sz="1400" dirty="0"/>
          </a:p>
        </p:txBody>
      </p:sp>
      <p:sp>
        <p:nvSpPr>
          <p:cNvPr id="28" name="テキスト ボックス 27"/>
          <p:cNvSpPr txBox="1"/>
          <p:nvPr/>
        </p:nvSpPr>
        <p:spPr>
          <a:xfrm>
            <a:off x="6660232" y="4345360"/>
            <a:ext cx="1008112" cy="307777"/>
          </a:xfrm>
          <a:prstGeom prst="rect">
            <a:avLst/>
          </a:prstGeom>
          <a:noFill/>
        </p:spPr>
        <p:txBody>
          <a:bodyPr wrap="square" rtlCol="0">
            <a:spAutoFit/>
          </a:bodyPr>
          <a:lstStyle/>
          <a:p>
            <a:r>
              <a:rPr lang="en-US" altLang="ja-JP" sz="1400" dirty="0" smtClean="0"/>
              <a:t>2004</a:t>
            </a:r>
            <a:r>
              <a:rPr lang="ja-JP" altLang="en-US" sz="1400" dirty="0" smtClean="0"/>
              <a:t>年</a:t>
            </a:r>
            <a:endParaRPr kumimoji="1" lang="ja-JP" altLang="en-US" sz="1400" dirty="0"/>
          </a:p>
        </p:txBody>
      </p:sp>
      <p:sp>
        <p:nvSpPr>
          <p:cNvPr id="29" name="テキスト ボックス 28"/>
          <p:cNvSpPr txBox="1"/>
          <p:nvPr/>
        </p:nvSpPr>
        <p:spPr>
          <a:xfrm>
            <a:off x="7668344" y="4325615"/>
            <a:ext cx="1008112" cy="307777"/>
          </a:xfrm>
          <a:prstGeom prst="rect">
            <a:avLst/>
          </a:prstGeom>
          <a:noFill/>
        </p:spPr>
        <p:txBody>
          <a:bodyPr wrap="square" rtlCol="0">
            <a:spAutoFit/>
          </a:bodyPr>
          <a:lstStyle/>
          <a:p>
            <a:r>
              <a:rPr lang="en-US" altLang="ja-JP" sz="1400" dirty="0" smtClean="0"/>
              <a:t>2009</a:t>
            </a:r>
            <a:r>
              <a:rPr lang="ja-JP" altLang="en-US" sz="1400" dirty="0" smtClean="0"/>
              <a:t>年</a:t>
            </a:r>
            <a:endParaRPr kumimoji="1" lang="ja-JP" altLang="en-US" sz="1400" dirty="0"/>
          </a:p>
        </p:txBody>
      </p:sp>
      <p:sp>
        <p:nvSpPr>
          <p:cNvPr id="30" name="テキスト ボックス 29"/>
          <p:cNvSpPr txBox="1"/>
          <p:nvPr/>
        </p:nvSpPr>
        <p:spPr>
          <a:xfrm>
            <a:off x="3131840" y="4345360"/>
            <a:ext cx="1008112" cy="307777"/>
          </a:xfrm>
          <a:prstGeom prst="rect">
            <a:avLst/>
          </a:prstGeom>
          <a:noFill/>
        </p:spPr>
        <p:txBody>
          <a:bodyPr wrap="square" rtlCol="0">
            <a:spAutoFit/>
          </a:bodyPr>
          <a:lstStyle/>
          <a:p>
            <a:r>
              <a:rPr lang="en-US" altLang="ja-JP" sz="1400" dirty="0" smtClean="0"/>
              <a:t>2009</a:t>
            </a:r>
            <a:r>
              <a:rPr lang="ja-JP" altLang="en-US" sz="1400" dirty="0" smtClean="0"/>
              <a:t>年</a:t>
            </a:r>
            <a:endParaRPr kumimoji="1" lang="ja-JP" altLang="en-US" sz="1400" dirty="0"/>
          </a:p>
        </p:txBody>
      </p:sp>
      <p:sp>
        <p:nvSpPr>
          <p:cNvPr id="22" name="ホームベース 21"/>
          <p:cNvSpPr/>
          <p:nvPr/>
        </p:nvSpPr>
        <p:spPr>
          <a:xfrm>
            <a:off x="107504" y="44623"/>
            <a:ext cx="2196244" cy="442501"/>
          </a:xfrm>
          <a:prstGeom prst="homePlat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ja-JP" altLang="en-US" sz="2000" b="1" dirty="0"/>
              <a:t>身体活動</a:t>
            </a:r>
            <a:r>
              <a:rPr kumimoji="1" lang="ja-JP" altLang="en-US" sz="2000" b="1" dirty="0" smtClean="0"/>
              <a:t>・運動</a:t>
            </a:r>
            <a:endParaRPr kumimoji="1" lang="ja-JP" altLang="en-US" sz="2000" b="1"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87524" y="44624"/>
            <a:ext cx="8568952" cy="523220"/>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ja-JP" altLang="en-US" sz="2800" u="sng" dirty="0" smtClean="0"/>
              <a:t>身体活動・運動分野に関する</a:t>
            </a:r>
            <a:r>
              <a:rPr kumimoji="1" lang="ja-JP" altLang="en-US" sz="2800" u="sng" dirty="0" smtClean="0"/>
              <a:t>目標設定の考え方</a:t>
            </a:r>
            <a:endParaRPr kumimoji="1" lang="ja-JP" altLang="en-US" sz="2800" u="sng" dirty="0"/>
          </a:p>
        </p:txBody>
      </p:sp>
      <p:pic>
        <p:nvPicPr>
          <p:cNvPr id="2" name="Picture 3"/>
          <p:cNvPicPr>
            <a:picLocks noChangeAspect="1" noChangeArrowheads="1"/>
          </p:cNvPicPr>
          <p:nvPr/>
        </p:nvPicPr>
        <p:blipFill>
          <a:blip r:embed="rId3" cstate="print"/>
          <a:srcRect/>
          <a:stretch>
            <a:fillRect/>
          </a:stretch>
        </p:blipFill>
        <p:spPr bwMode="auto">
          <a:xfrm>
            <a:off x="35496" y="692696"/>
            <a:ext cx="8965692" cy="5892546"/>
          </a:xfrm>
          <a:prstGeom prst="rect">
            <a:avLst/>
          </a:prstGeom>
          <a:noFill/>
          <a:ln w="9525">
            <a:noFill/>
            <a:miter lim="800000"/>
            <a:headEnd/>
            <a:tailEnd/>
          </a:ln>
        </p:spPr>
      </p:pic>
      <p:sp>
        <p:nvSpPr>
          <p:cNvPr id="159" name="円/楕円 158"/>
          <p:cNvSpPr/>
          <p:nvPr/>
        </p:nvSpPr>
        <p:spPr>
          <a:xfrm>
            <a:off x="4932040" y="4417801"/>
            <a:ext cx="4032448" cy="1015313"/>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endParaRPr kumimoji="1" lang="ja-JP" altLang="en-US" dirty="0"/>
          </a:p>
        </p:txBody>
      </p:sp>
      <p:sp>
        <p:nvSpPr>
          <p:cNvPr id="160" name="テキスト ボックス 159"/>
          <p:cNvSpPr txBox="1"/>
          <p:nvPr/>
        </p:nvSpPr>
        <p:spPr>
          <a:xfrm>
            <a:off x="5436096" y="4518496"/>
            <a:ext cx="3456384" cy="338554"/>
          </a:xfrm>
          <a:prstGeom prst="rect">
            <a:avLst/>
          </a:prstGeom>
          <a:noFill/>
        </p:spPr>
        <p:txBody>
          <a:bodyPr wrap="square" rtlCol="0">
            <a:spAutoFit/>
          </a:bodyPr>
          <a:lstStyle/>
          <a:p>
            <a:r>
              <a:rPr lang="ja-JP" altLang="en-US" sz="1600" b="1" dirty="0" smtClean="0">
                <a:solidFill>
                  <a:srgbClr val="FF0000"/>
                </a:solidFill>
              </a:rPr>
              <a:t>運動しやすいまちづくり・環境整備</a:t>
            </a:r>
            <a:endParaRPr kumimoji="1" lang="ja-JP" altLang="en-US" sz="1600" b="1" dirty="0">
              <a:solidFill>
                <a:srgbClr val="FF0000"/>
              </a:solidFill>
            </a:endParaRPr>
          </a:p>
        </p:txBody>
      </p:sp>
      <p:sp>
        <p:nvSpPr>
          <p:cNvPr id="161" name="テキスト ボックス 160"/>
          <p:cNvSpPr txBox="1"/>
          <p:nvPr/>
        </p:nvSpPr>
        <p:spPr>
          <a:xfrm>
            <a:off x="5796136" y="4806528"/>
            <a:ext cx="3456384" cy="338554"/>
          </a:xfrm>
          <a:prstGeom prst="rect">
            <a:avLst/>
          </a:prstGeom>
          <a:noFill/>
        </p:spPr>
        <p:txBody>
          <a:bodyPr wrap="square" rtlCol="0">
            <a:spAutoFit/>
          </a:bodyPr>
          <a:lstStyle/>
          <a:p>
            <a:r>
              <a:rPr lang="ja-JP" altLang="en-US" sz="1600" dirty="0" smtClean="0"/>
              <a:t>に取り組む自治体の増加</a:t>
            </a:r>
            <a:endParaRPr lang="en-US" altLang="ja-JP" sz="1600" dirty="0" smtClean="0"/>
          </a:p>
        </p:txBody>
      </p:sp>
      <p:sp>
        <p:nvSpPr>
          <p:cNvPr id="162" name="テキスト ボックス 161"/>
          <p:cNvSpPr txBox="1"/>
          <p:nvPr/>
        </p:nvSpPr>
        <p:spPr>
          <a:xfrm>
            <a:off x="5652120" y="5094560"/>
            <a:ext cx="3456384" cy="338554"/>
          </a:xfrm>
          <a:prstGeom prst="rect">
            <a:avLst/>
          </a:prstGeom>
          <a:noFill/>
        </p:spPr>
        <p:txBody>
          <a:bodyPr wrap="square" rtlCol="0">
            <a:spAutoFit/>
          </a:bodyPr>
          <a:lstStyle/>
          <a:p>
            <a:r>
              <a:rPr lang="ja-JP" altLang="en-US" sz="1600" b="1" dirty="0" smtClean="0">
                <a:solidFill>
                  <a:srgbClr val="FF0000"/>
                </a:solidFill>
              </a:rPr>
              <a:t>１７都道府県⇒４７都道府県</a:t>
            </a:r>
            <a:endParaRPr lang="en-US" altLang="ja-JP" sz="1600" b="1" dirty="0" smtClean="0">
              <a:solidFill>
                <a:srgbClr val="FF0000"/>
              </a:solidFill>
            </a:endParaRPr>
          </a:p>
        </p:txBody>
      </p:sp>
      <p:sp>
        <p:nvSpPr>
          <p:cNvPr id="163" name="左右矢印 162"/>
          <p:cNvSpPr/>
          <p:nvPr/>
        </p:nvSpPr>
        <p:spPr>
          <a:xfrm>
            <a:off x="4535998" y="4694374"/>
            <a:ext cx="726768" cy="455215"/>
          </a:xfrm>
          <a:prstGeom prst="leftRightArrow">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上矢印 163"/>
          <p:cNvSpPr/>
          <p:nvPr/>
        </p:nvSpPr>
        <p:spPr>
          <a:xfrm rot="1718492">
            <a:off x="6276003" y="5332306"/>
            <a:ext cx="241995" cy="441140"/>
          </a:xfrm>
          <a:prstGeom prst="upArrow">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572000" y="6581001"/>
            <a:ext cx="4572000" cy="276999"/>
          </a:xfrm>
          <a:prstGeom prst="rect">
            <a:avLst/>
          </a:prstGeom>
        </p:spPr>
        <p:txBody>
          <a:bodyPr>
            <a:spAutoFit/>
          </a:bodyPr>
          <a:lstStyle/>
          <a:p>
            <a:r>
              <a:rPr lang="ja-JP" altLang="en-US" sz="1200" dirty="0" smtClean="0"/>
              <a:t>（健康日本</a:t>
            </a:r>
            <a:r>
              <a:rPr lang="en-US" altLang="ja-JP" sz="1200" dirty="0" smtClean="0"/>
              <a:t>21</a:t>
            </a:r>
            <a:r>
              <a:rPr lang="ja-JP" altLang="en-US" sz="1200" dirty="0" smtClean="0"/>
              <a:t>（第二次）の推進に関する参考資料Ｐ</a:t>
            </a:r>
            <a:r>
              <a:rPr lang="en-US" altLang="ja-JP" sz="1200" dirty="0" smtClean="0"/>
              <a:t>107</a:t>
            </a:r>
            <a:r>
              <a:rPr lang="ja-JP" altLang="en-US" sz="1200" dirty="0" smtClean="0"/>
              <a:t>　一部改変）</a:t>
            </a:r>
            <a:endParaRPr lang="ja-JP" altLang="en-US" sz="1200"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5680" y="-27384"/>
            <a:ext cx="8686800" cy="432048"/>
          </a:xfrm>
          <a:noFill/>
          <a:ln>
            <a:noFill/>
          </a:ln>
          <a:effectLst/>
        </p:spPr>
        <p:style>
          <a:lnRef idx="1">
            <a:schemeClr val="dk1"/>
          </a:lnRef>
          <a:fillRef idx="2">
            <a:schemeClr val="dk1"/>
          </a:fillRef>
          <a:effectRef idx="1">
            <a:schemeClr val="dk1"/>
          </a:effectRef>
          <a:fontRef idx="minor">
            <a:schemeClr val="dk1"/>
          </a:fontRef>
        </p:style>
        <p:txBody>
          <a:bodyPr>
            <a:noAutofit/>
          </a:bodyPr>
          <a:lstStyle/>
          <a:p>
            <a:r>
              <a:rPr kumimoji="1" lang="ja-JP" altLang="en-US" sz="2400" b="1" u="sng" dirty="0" smtClean="0">
                <a:latin typeface="+mn-ea"/>
              </a:rPr>
              <a:t>健康づくりのための身体活動基準</a:t>
            </a:r>
            <a:r>
              <a:rPr kumimoji="1" lang="en-US" altLang="ja-JP" sz="2400" b="1" u="sng" dirty="0" smtClean="0">
                <a:latin typeface="+mn-ea"/>
              </a:rPr>
              <a:t>2013</a:t>
            </a:r>
            <a:r>
              <a:rPr kumimoji="1" lang="ja-JP" altLang="en-US" sz="2400" b="1" u="sng" dirty="0" smtClean="0">
                <a:latin typeface="+mn-ea"/>
              </a:rPr>
              <a:t>（概要）</a:t>
            </a:r>
            <a:endParaRPr kumimoji="1" lang="ja-JP" altLang="en-US" sz="2400" b="1" u="sng" dirty="0">
              <a:solidFill>
                <a:srgbClr val="FF0000"/>
              </a:solidFill>
              <a:latin typeface="+mn-ea"/>
            </a:endParaRPr>
          </a:p>
        </p:txBody>
      </p:sp>
      <p:sp>
        <p:nvSpPr>
          <p:cNvPr id="3" name="正方形/長方形 2"/>
          <p:cNvSpPr/>
          <p:nvPr/>
        </p:nvSpPr>
        <p:spPr>
          <a:xfrm>
            <a:off x="72008" y="483293"/>
            <a:ext cx="8892480" cy="461665"/>
          </a:xfrm>
          <a:prstGeom prst="rect">
            <a:avLst/>
          </a:prstGeom>
        </p:spPr>
        <p:txBody>
          <a:bodyPr wrap="square">
            <a:spAutoFit/>
          </a:bodyPr>
          <a:lstStyle/>
          <a:p>
            <a:pPr algn="ctr"/>
            <a:r>
              <a:rPr lang="ja-JP" altLang="en-US" sz="1200" dirty="0" smtClean="0">
                <a:latin typeface="+mn-ea"/>
              </a:rPr>
              <a:t>ライフステージに応じた健康づくりのための身体活動（生活活動・運動）を推進することで健康日本</a:t>
            </a:r>
            <a:r>
              <a:rPr lang="en-US" altLang="ja-JP" sz="1200" dirty="0" smtClean="0">
                <a:latin typeface="+mn-ea"/>
              </a:rPr>
              <a:t>21</a:t>
            </a:r>
            <a:r>
              <a:rPr lang="ja-JP" altLang="en-US" sz="1200" dirty="0" smtClean="0">
                <a:latin typeface="+mn-ea"/>
              </a:rPr>
              <a:t>（第二次）の推進に資するよう、</a:t>
            </a:r>
            <a:endParaRPr lang="en-US" altLang="ja-JP" sz="1200" dirty="0" smtClean="0">
              <a:latin typeface="+mn-ea"/>
            </a:endParaRPr>
          </a:p>
          <a:p>
            <a:pPr algn="ctr"/>
            <a:r>
              <a:rPr lang="ja-JP" altLang="en-US" sz="1200" dirty="0" smtClean="0">
                <a:latin typeface="+mn-ea"/>
              </a:rPr>
              <a:t>「健康づくりのための運動基準</a:t>
            </a:r>
            <a:r>
              <a:rPr lang="en-US" altLang="ja-JP" sz="1200" dirty="0" smtClean="0">
                <a:latin typeface="+mn-ea"/>
              </a:rPr>
              <a:t>2006</a:t>
            </a:r>
            <a:r>
              <a:rPr lang="ja-JP" altLang="en-US" sz="1200" dirty="0" smtClean="0">
                <a:latin typeface="+mn-ea"/>
              </a:rPr>
              <a:t>」を改定し、「健康づくりのための身体活動基準</a:t>
            </a:r>
            <a:r>
              <a:rPr lang="en-US" altLang="ja-JP" sz="1200" dirty="0" smtClean="0">
                <a:latin typeface="+mn-ea"/>
              </a:rPr>
              <a:t>2013</a:t>
            </a:r>
            <a:r>
              <a:rPr lang="ja-JP" altLang="en-US" sz="1200" dirty="0" smtClean="0">
                <a:latin typeface="+mn-ea"/>
              </a:rPr>
              <a:t>」を策定した。</a:t>
            </a:r>
            <a:endParaRPr lang="ja-JP" altLang="en-US" sz="1200" dirty="0">
              <a:latin typeface="+mn-ea"/>
            </a:endParaRPr>
          </a:p>
        </p:txBody>
      </p:sp>
      <p:sp>
        <p:nvSpPr>
          <p:cNvPr id="4" name="正方形/長方形 3"/>
          <p:cNvSpPr/>
          <p:nvPr/>
        </p:nvSpPr>
        <p:spPr>
          <a:xfrm>
            <a:off x="934517" y="2116030"/>
            <a:ext cx="8172000" cy="440931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5" name="ホームベース 4"/>
          <p:cNvSpPr/>
          <p:nvPr/>
        </p:nvSpPr>
        <p:spPr>
          <a:xfrm>
            <a:off x="3528504" y="1246681"/>
            <a:ext cx="5580000" cy="252000"/>
          </a:xfrm>
          <a:prstGeom prst="homePlate">
            <a:avLst/>
          </a:prstGeom>
        </p:spPr>
        <p:style>
          <a:lnRef idx="0">
            <a:schemeClr val="accent1"/>
          </a:lnRef>
          <a:fillRef idx="3">
            <a:schemeClr val="accent1"/>
          </a:fillRef>
          <a:effectRef idx="3">
            <a:schemeClr val="accent1"/>
          </a:effectRef>
          <a:fontRef idx="minor">
            <a:schemeClr val="lt1"/>
          </a:fontRef>
        </p:style>
        <p:txBody>
          <a:bodyPr rtlCol="0" anchor="ctr"/>
          <a:lstStyle/>
          <a:p>
            <a:pPr algn="r"/>
            <a:r>
              <a:rPr kumimoji="1" lang="ja-JP" altLang="en-US" sz="1050" dirty="0" smtClean="0">
                <a:solidFill>
                  <a:schemeClr val="tx1"/>
                </a:solidFill>
                <a:latin typeface="+mn-ea"/>
              </a:rPr>
              <a:t>　　　　　　　　　　　　　　　　　　　　　　　　　　　　　　　　　　　　　　　　　　　　　　　　</a:t>
            </a:r>
            <a:endParaRPr kumimoji="1" lang="ja-JP" altLang="en-US" sz="1050" dirty="0">
              <a:solidFill>
                <a:schemeClr val="tx1"/>
              </a:solidFill>
              <a:latin typeface="+mn-ea"/>
            </a:endParaRPr>
          </a:p>
        </p:txBody>
      </p:sp>
      <p:sp>
        <p:nvSpPr>
          <p:cNvPr id="6" name="ホームベース 5"/>
          <p:cNvSpPr/>
          <p:nvPr/>
        </p:nvSpPr>
        <p:spPr>
          <a:xfrm>
            <a:off x="3528504" y="1246681"/>
            <a:ext cx="3312368" cy="252000"/>
          </a:xfrm>
          <a:prstGeom prst="homePlate">
            <a:avLst/>
          </a:prstGeom>
        </p:spPr>
        <p:style>
          <a:lnRef idx="0">
            <a:schemeClr val="accent1"/>
          </a:lnRef>
          <a:fillRef idx="3">
            <a:schemeClr val="accent1"/>
          </a:fillRef>
          <a:effectRef idx="3">
            <a:schemeClr val="accent1"/>
          </a:effectRef>
          <a:fontRef idx="minor">
            <a:schemeClr val="lt1"/>
          </a:fontRef>
        </p:style>
        <p:txBody>
          <a:bodyPr rtlCol="0" anchor="ctr"/>
          <a:lstStyle/>
          <a:p>
            <a:r>
              <a:rPr lang="ja-JP" altLang="en-US" sz="1200" b="1" dirty="0" smtClean="0">
                <a:solidFill>
                  <a:schemeClr val="bg1"/>
                </a:solidFill>
                <a:latin typeface="+mn-ea"/>
              </a:rPr>
              <a:t>健康日本</a:t>
            </a:r>
            <a:r>
              <a:rPr lang="en-US" altLang="ja-JP" sz="1200" b="1" dirty="0" smtClean="0">
                <a:solidFill>
                  <a:schemeClr val="bg1"/>
                </a:solidFill>
                <a:latin typeface="+mn-ea"/>
              </a:rPr>
              <a:t>21</a:t>
            </a:r>
            <a:r>
              <a:rPr lang="ja-JP" altLang="en-US" sz="1200" b="1" dirty="0" smtClean="0">
                <a:solidFill>
                  <a:schemeClr val="bg1"/>
                </a:solidFill>
                <a:latin typeface="+mn-ea"/>
              </a:rPr>
              <a:t>（</a:t>
            </a:r>
            <a:r>
              <a:rPr kumimoji="1" lang="ja-JP" altLang="en-US" sz="1200" b="1" dirty="0" smtClean="0">
                <a:solidFill>
                  <a:schemeClr val="bg1"/>
                </a:solidFill>
                <a:latin typeface="+mn-ea"/>
              </a:rPr>
              <a:t>第二次）</a:t>
            </a:r>
            <a:endParaRPr kumimoji="1" lang="ja-JP" altLang="en-US" sz="1200" b="1" dirty="0">
              <a:solidFill>
                <a:schemeClr val="bg1"/>
              </a:solidFill>
              <a:latin typeface="+mn-ea"/>
            </a:endParaRPr>
          </a:p>
        </p:txBody>
      </p:sp>
      <p:sp>
        <p:nvSpPr>
          <p:cNvPr id="19" name="山形 18"/>
          <p:cNvSpPr/>
          <p:nvPr/>
        </p:nvSpPr>
        <p:spPr>
          <a:xfrm>
            <a:off x="3469615" y="1013053"/>
            <a:ext cx="684000" cy="180000"/>
          </a:xfrm>
          <a:prstGeom prst="chevron">
            <a:avLst>
              <a:gd name="adj" fmla="val 52706"/>
            </a:avLst>
          </a:prstGeom>
        </p:spPr>
        <p:style>
          <a:lnRef idx="0">
            <a:schemeClr val="dk1"/>
          </a:lnRef>
          <a:fillRef idx="3">
            <a:schemeClr val="dk1"/>
          </a:fillRef>
          <a:effectRef idx="3">
            <a:schemeClr val="dk1"/>
          </a:effectRef>
          <a:fontRef idx="minor">
            <a:schemeClr val="lt1"/>
          </a:fontRef>
        </p:style>
        <p:txBody>
          <a:bodyPr lIns="0" rIns="0" rtlCol="0" anchor="ctr"/>
          <a:lstStyle/>
          <a:p>
            <a:pPr algn="ctr"/>
            <a:r>
              <a:rPr kumimoji="1" lang="en-US" altLang="ja-JP" sz="1200" dirty="0" smtClean="0">
                <a:solidFill>
                  <a:schemeClr val="bg1"/>
                </a:solidFill>
              </a:rPr>
              <a:t>25</a:t>
            </a:r>
            <a:r>
              <a:rPr kumimoji="1" lang="ja-JP" altLang="en-US" sz="900" dirty="0" smtClean="0">
                <a:solidFill>
                  <a:schemeClr val="bg1"/>
                </a:solidFill>
              </a:rPr>
              <a:t>年度</a:t>
            </a:r>
            <a:endParaRPr kumimoji="1" lang="ja-JP" altLang="en-US" sz="1050" dirty="0">
              <a:solidFill>
                <a:schemeClr val="bg1"/>
              </a:solidFill>
            </a:endParaRPr>
          </a:p>
        </p:txBody>
      </p:sp>
      <p:sp>
        <p:nvSpPr>
          <p:cNvPr id="21" name="ホームベース 20"/>
          <p:cNvSpPr/>
          <p:nvPr/>
        </p:nvSpPr>
        <p:spPr>
          <a:xfrm>
            <a:off x="251520" y="1253940"/>
            <a:ext cx="3240000" cy="252000"/>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200" dirty="0" smtClean="0">
                <a:latin typeface="+mn-ea"/>
              </a:rPr>
              <a:t>　　　　健康日本</a:t>
            </a:r>
            <a:r>
              <a:rPr lang="en-US" altLang="ja-JP" sz="1200" dirty="0" smtClean="0">
                <a:latin typeface="+mn-ea"/>
              </a:rPr>
              <a:t>21</a:t>
            </a:r>
            <a:r>
              <a:rPr lang="ja-JP" altLang="en-US" sz="1200" dirty="0" smtClean="0">
                <a:latin typeface="+mn-ea"/>
              </a:rPr>
              <a:t>（</a:t>
            </a:r>
            <a:r>
              <a:rPr lang="en-US" altLang="ja-JP" sz="1200" dirty="0" smtClean="0">
                <a:latin typeface="+mn-ea"/>
              </a:rPr>
              <a:t>H12</a:t>
            </a:r>
            <a:r>
              <a:rPr lang="ja-JP" altLang="en-US" sz="1200" dirty="0" smtClean="0">
                <a:latin typeface="+mn-ea"/>
              </a:rPr>
              <a:t>～</a:t>
            </a:r>
            <a:r>
              <a:rPr lang="en-US" altLang="ja-JP" sz="1200" dirty="0" smtClean="0">
                <a:latin typeface="+mn-ea"/>
              </a:rPr>
              <a:t>24</a:t>
            </a:r>
            <a:r>
              <a:rPr lang="ja-JP" altLang="en-US" sz="900" dirty="0" smtClean="0">
                <a:latin typeface="+mn-ea"/>
              </a:rPr>
              <a:t>年度</a:t>
            </a:r>
            <a:r>
              <a:rPr lang="ja-JP" altLang="en-US" sz="1200" dirty="0" smtClean="0">
                <a:latin typeface="+mn-ea"/>
              </a:rPr>
              <a:t>）</a:t>
            </a:r>
            <a:endParaRPr kumimoji="1" lang="ja-JP" altLang="en-US" sz="1200" dirty="0">
              <a:latin typeface="+mn-ea"/>
            </a:endParaRPr>
          </a:p>
        </p:txBody>
      </p:sp>
      <p:cxnSp>
        <p:nvCxnSpPr>
          <p:cNvPr id="23" name="直線矢印コネクタ 22"/>
          <p:cNvCxnSpPr/>
          <p:nvPr/>
        </p:nvCxnSpPr>
        <p:spPr>
          <a:xfrm flipH="1" flipV="1">
            <a:off x="507733" y="1227369"/>
            <a:ext cx="9402" cy="936000"/>
          </a:xfrm>
          <a:prstGeom prst="straightConnector1">
            <a:avLst/>
          </a:prstGeom>
          <a:ln w="57150">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sp>
        <p:nvSpPr>
          <p:cNvPr id="24" name="正方形/長方形 23"/>
          <p:cNvSpPr/>
          <p:nvPr/>
        </p:nvSpPr>
        <p:spPr>
          <a:xfrm>
            <a:off x="179512" y="1251947"/>
            <a:ext cx="36000" cy="252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600"/>
          </a:p>
        </p:txBody>
      </p:sp>
      <p:sp>
        <p:nvSpPr>
          <p:cNvPr id="25" name="正方形/長方形 24"/>
          <p:cNvSpPr/>
          <p:nvPr/>
        </p:nvSpPr>
        <p:spPr>
          <a:xfrm>
            <a:off x="107504" y="1251947"/>
            <a:ext cx="36000" cy="252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600"/>
          </a:p>
        </p:txBody>
      </p:sp>
      <p:sp>
        <p:nvSpPr>
          <p:cNvPr id="26" name="正方形/長方形 25"/>
          <p:cNvSpPr/>
          <p:nvPr/>
        </p:nvSpPr>
        <p:spPr>
          <a:xfrm>
            <a:off x="35496" y="1251947"/>
            <a:ext cx="36000" cy="252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600"/>
          </a:p>
        </p:txBody>
      </p:sp>
      <p:sp>
        <p:nvSpPr>
          <p:cNvPr id="27" name="角丸四角形 26"/>
          <p:cNvSpPr/>
          <p:nvPr/>
        </p:nvSpPr>
        <p:spPr>
          <a:xfrm>
            <a:off x="77080" y="1988840"/>
            <a:ext cx="792000" cy="1053742"/>
          </a:xfrm>
          <a:prstGeom prst="roundRect">
            <a:avLst/>
          </a:prstGeom>
          <a:ln>
            <a:prstDash val="sysDash"/>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algn="ctr"/>
            <a:r>
              <a:rPr lang="ja-JP" altLang="en-US" sz="1100" dirty="0" smtClean="0">
                <a:latin typeface="+mn-ea"/>
              </a:rPr>
              <a:t>健康づくりのための</a:t>
            </a:r>
            <a:endParaRPr lang="en-US" altLang="ja-JP" sz="1100" dirty="0" smtClean="0">
              <a:latin typeface="+mn-ea"/>
            </a:endParaRPr>
          </a:p>
          <a:p>
            <a:pPr algn="ctr"/>
            <a:r>
              <a:rPr lang="ja-JP" altLang="en-US" sz="1100" dirty="0" smtClean="0">
                <a:latin typeface="+mn-ea"/>
              </a:rPr>
              <a:t>運動基準</a:t>
            </a:r>
            <a:r>
              <a:rPr lang="en-US" altLang="ja-JP" sz="1100" dirty="0" smtClean="0">
                <a:latin typeface="+mn-ea"/>
              </a:rPr>
              <a:t>2006</a:t>
            </a:r>
          </a:p>
          <a:p>
            <a:pPr algn="ctr"/>
            <a:r>
              <a:rPr kumimoji="1" lang="en-US" altLang="ja-JP" sz="1100" dirty="0" smtClean="0">
                <a:latin typeface="+mn-ea"/>
              </a:rPr>
              <a:t>(H18.7)</a:t>
            </a:r>
          </a:p>
        </p:txBody>
      </p:sp>
      <p:cxnSp>
        <p:nvCxnSpPr>
          <p:cNvPr id="28" name="直線矢印コネクタ 27"/>
          <p:cNvCxnSpPr/>
          <p:nvPr/>
        </p:nvCxnSpPr>
        <p:spPr>
          <a:xfrm flipH="1" flipV="1">
            <a:off x="3240696" y="1227561"/>
            <a:ext cx="9402" cy="936000"/>
          </a:xfrm>
          <a:prstGeom prst="straightConnector1">
            <a:avLst/>
          </a:prstGeom>
          <a:ln w="57150">
            <a:solidFill>
              <a:schemeClr val="tx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sp>
        <p:nvSpPr>
          <p:cNvPr id="29" name="角丸四角形 28"/>
          <p:cNvSpPr/>
          <p:nvPr/>
        </p:nvSpPr>
        <p:spPr>
          <a:xfrm>
            <a:off x="1624180" y="1940712"/>
            <a:ext cx="3251043" cy="324000"/>
          </a:xfrm>
          <a:prstGeom prst="roundRect">
            <a:avLst/>
          </a:prstGeom>
          <a:ln/>
        </p:spPr>
        <p:style>
          <a:lnRef idx="0">
            <a:schemeClr val="accent5"/>
          </a:lnRef>
          <a:fillRef idx="3">
            <a:schemeClr val="accent5"/>
          </a:fillRef>
          <a:effectRef idx="3">
            <a:schemeClr val="accent5"/>
          </a:effectRef>
          <a:fontRef idx="minor">
            <a:schemeClr val="lt1"/>
          </a:fontRef>
        </p:style>
        <p:txBody>
          <a:bodyPr lIns="36000" tIns="36000" rIns="36000" bIns="36000" rtlCol="0" anchor="ctr"/>
          <a:lstStyle/>
          <a:p>
            <a:pPr algn="ctr"/>
            <a:r>
              <a:rPr lang="ja-JP" altLang="en-US" sz="1400" b="1" dirty="0" smtClean="0">
                <a:latin typeface="+mn-ea"/>
              </a:rPr>
              <a:t>健康づくりのための身体活動基準</a:t>
            </a:r>
            <a:r>
              <a:rPr lang="en-US" altLang="ja-JP" sz="1400" b="1" dirty="0" smtClean="0">
                <a:latin typeface="+mn-ea"/>
              </a:rPr>
              <a:t>2013</a:t>
            </a:r>
            <a:endParaRPr kumimoji="1" lang="ja-JP" altLang="en-US" sz="1400" b="1" dirty="0">
              <a:latin typeface="+mn-ea"/>
            </a:endParaRPr>
          </a:p>
        </p:txBody>
      </p:sp>
      <p:sp>
        <p:nvSpPr>
          <p:cNvPr id="35" name="山形 34"/>
          <p:cNvSpPr/>
          <p:nvPr/>
        </p:nvSpPr>
        <p:spPr>
          <a:xfrm>
            <a:off x="4135057" y="1013053"/>
            <a:ext cx="684000" cy="180000"/>
          </a:xfrm>
          <a:prstGeom prst="chevron">
            <a:avLst>
              <a:gd name="adj" fmla="val 52706"/>
            </a:avLst>
          </a:prstGeom>
        </p:spPr>
        <p:style>
          <a:lnRef idx="0">
            <a:schemeClr val="dk1"/>
          </a:lnRef>
          <a:fillRef idx="3">
            <a:schemeClr val="dk1"/>
          </a:fillRef>
          <a:effectRef idx="3">
            <a:schemeClr val="dk1"/>
          </a:effectRef>
          <a:fontRef idx="minor">
            <a:schemeClr val="lt1"/>
          </a:fontRef>
        </p:style>
        <p:txBody>
          <a:bodyPr lIns="0" rIns="0" rtlCol="0" anchor="ctr"/>
          <a:lstStyle/>
          <a:p>
            <a:pPr algn="ctr"/>
            <a:r>
              <a:rPr kumimoji="1" lang="en-US" altLang="ja-JP" sz="1200" dirty="0" smtClean="0">
                <a:solidFill>
                  <a:schemeClr val="bg1"/>
                </a:solidFill>
              </a:rPr>
              <a:t>26</a:t>
            </a:r>
            <a:r>
              <a:rPr kumimoji="1" lang="ja-JP" altLang="en-US" sz="900" dirty="0" smtClean="0">
                <a:solidFill>
                  <a:schemeClr val="bg1"/>
                </a:solidFill>
              </a:rPr>
              <a:t>年度</a:t>
            </a:r>
            <a:endParaRPr kumimoji="1" lang="ja-JP" altLang="en-US" sz="1050" dirty="0">
              <a:solidFill>
                <a:schemeClr val="bg1"/>
              </a:solidFill>
            </a:endParaRPr>
          </a:p>
        </p:txBody>
      </p:sp>
      <p:sp>
        <p:nvSpPr>
          <p:cNvPr id="36" name="山形 35"/>
          <p:cNvSpPr/>
          <p:nvPr/>
        </p:nvSpPr>
        <p:spPr>
          <a:xfrm>
            <a:off x="4800497" y="1013053"/>
            <a:ext cx="684000" cy="180000"/>
          </a:xfrm>
          <a:prstGeom prst="chevron">
            <a:avLst>
              <a:gd name="adj" fmla="val 52706"/>
            </a:avLst>
          </a:prstGeom>
        </p:spPr>
        <p:style>
          <a:lnRef idx="0">
            <a:schemeClr val="dk1"/>
          </a:lnRef>
          <a:fillRef idx="3">
            <a:schemeClr val="dk1"/>
          </a:fillRef>
          <a:effectRef idx="3">
            <a:schemeClr val="dk1"/>
          </a:effectRef>
          <a:fontRef idx="minor">
            <a:schemeClr val="lt1"/>
          </a:fontRef>
        </p:style>
        <p:txBody>
          <a:bodyPr lIns="0" rIns="0" rtlCol="0" anchor="ctr"/>
          <a:lstStyle/>
          <a:p>
            <a:pPr algn="ctr"/>
            <a:r>
              <a:rPr kumimoji="1" lang="en-US" altLang="ja-JP" sz="1200" dirty="0" smtClean="0">
                <a:solidFill>
                  <a:schemeClr val="bg1"/>
                </a:solidFill>
              </a:rPr>
              <a:t>27</a:t>
            </a:r>
            <a:r>
              <a:rPr kumimoji="1" lang="ja-JP" altLang="en-US" sz="900" dirty="0" smtClean="0">
                <a:solidFill>
                  <a:schemeClr val="bg1"/>
                </a:solidFill>
              </a:rPr>
              <a:t>年度</a:t>
            </a:r>
            <a:endParaRPr kumimoji="1" lang="ja-JP" altLang="en-US" sz="1050" dirty="0">
              <a:solidFill>
                <a:schemeClr val="bg1"/>
              </a:solidFill>
            </a:endParaRPr>
          </a:p>
        </p:txBody>
      </p:sp>
      <p:sp>
        <p:nvSpPr>
          <p:cNvPr id="37" name="山形 36"/>
          <p:cNvSpPr/>
          <p:nvPr/>
        </p:nvSpPr>
        <p:spPr>
          <a:xfrm>
            <a:off x="5465939" y="1013053"/>
            <a:ext cx="684000" cy="180000"/>
          </a:xfrm>
          <a:prstGeom prst="chevron">
            <a:avLst>
              <a:gd name="adj" fmla="val 52706"/>
            </a:avLst>
          </a:prstGeom>
        </p:spPr>
        <p:style>
          <a:lnRef idx="0">
            <a:schemeClr val="dk1"/>
          </a:lnRef>
          <a:fillRef idx="3">
            <a:schemeClr val="dk1"/>
          </a:fillRef>
          <a:effectRef idx="3">
            <a:schemeClr val="dk1"/>
          </a:effectRef>
          <a:fontRef idx="minor">
            <a:schemeClr val="lt1"/>
          </a:fontRef>
        </p:style>
        <p:txBody>
          <a:bodyPr lIns="0" rIns="0" rtlCol="0" anchor="ctr"/>
          <a:lstStyle/>
          <a:p>
            <a:pPr algn="ctr"/>
            <a:r>
              <a:rPr kumimoji="1" lang="en-US" altLang="ja-JP" sz="1200" dirty="0" smtClean="0">
                <a:solidFill>
                  <a:schemeClr val="bg1"/>
                </a:solidFill>
              </a:rPr>
              <a:t>28</a:t>
            </a:r>
            <a:r>
              <a:rPr kumimoji="1" lang="ja-JP" altLang="en-US" sz="900" dirty="0" smtClean="0">
                <a:solidFill>
                  <a:schemeClr val="bg1"/>
                </a:solidFill>
              </a:rPr>
              <a:t>年度</a:t>
            </a:r>
            <a:endParaRPr kumimoji="1" lang="ja-JP" altLang="en-US" sz="1050" dirty="0">
              <a:solidFill>
                <a:schemeClr val="bg1"/>
              </a:solidFill>
            </a:endParaRPr>
          </a:p>
        </p:txBody>
      </p:sp>
      <p:sp>
        <p:nvSpPr>
          <p:cNvPr id="38" name="山形 37"/>
          <p:cNvSpPr/>
          <p:nvPr/>
        </p:nvSpPr>
        <p:spPr>
          <a:xfrm>
            <a:off x="6131379" y="1013053"/>
            <a:ext cx="684000" cy="180000"/>
          </a:xfrm>
          <a:prstGeom prst="chevron">
            <a:avLst>
              <a:gd name="adj" fmla="val 52706"/>
            </a:avLst>
          </a:prstGeom>
        </p:spPr>
        <p:style>
          <a:lnRef idx="0">
            <a:schemeClr val="dk1"/>
          </a:lnRef>
          <a:fillRef idx="3">
            <a:schemeClr val="dk1"/>
          </a:fillRef>
          <a:effectRef idx="3">
            <a:schemeClr val="dk1"/>
          </a:effectRef>
          <a:fontRef idx="minor">
            <a:schemeClr val="lt1"/>
          </a:fontRef>
        </p:style>
        <p:txBody>
          <a:bodyPr lIns="0" rIns="0" rtlCol="0" anchor="ctr"/>
          <a:lstStyle/>
          <a:p>
            <a:pPr algn="ctr"/>
            <a:r>
              <a:rPr kumimoji="1" lang="en-US" altLang="ja-JP" sz="1200" dirty="0" smtClean="0">
                <a:solidFill>
                  <a:schemeClr val="bg1"/>
                </a:solidFill>
              </a:rPr>
              <a:t>29</a:t>
            </a:r>
            <a:r>
              <a:rPr kumimoji="1" lang="ja-JP" altLang="en-US" sz="900" dirty="0" smtClean="0">
                <a:solidFill>
                  <a:schemeClr val="bg1"/>
                </a:solidFill>
              </a:rPr>
              <a:t>年度</a:t>
            </a:r>
            <a:endParaRPr kumimoji="1" lang="ja-JP" altLang="en-US" sz="1050" dirty="0">
              <a:solidFill>
                <a:schemeClr val="bg1"/>
              </a:solidFill>
            </a:endParaRPr>
          </a:p>
        </p:txBody>
      </p:sp>
      <p:sp>
        <p:nvSpPr>
          <p:cNvPr id="40" name="角丸四角形 39"/>
          <p:cNvSpPr/>
          <p:nvPr/>
        </p:nvSpPr>
        <p:spPr>
          <a:xfrm>
            <a:off x="71592" y="3086124"/>
            <a:ext cx="792000" cy="1230688"/>
          </a:xfrm>
          <a:prstGeom prst="roundRect">
            <a:avLst/>
          </a:prstGeom>
          <a:ln>
            <a:prstDash val="sysDash"/>
          </a:ln>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algn="ctr"/>
            <a:r>
              <a:rPr lang="ja-JP" altLang="en-US" sz="1100" dirty="0" smtClean="0">
                <a:latin typeface="+mn-ea"/>
              </a:rPr>
              <a:t>健康づくりのための</a:t>
            </a:r>
            <a:endParaRPr lang="en-US" altLang="ja-JP" sz="1100" dirty="0" smtClean="0">
              <a:latin typeface="+mn-ea"/>
            </a:endParaRPr>
          </a:p>
          <a:p>
            <a:pPr algn="ctr"/>
            <a:r>
              <a:rPr lang="ja-JP" altLang="en-US" sz="1100" dirty="0" smtClean="0">
                <a:latin typeface="+mn-ea"/>
              </a:rPr>
              <a:t>運動指針</a:t>
            </a:r>
            <a:endParaRPr lang="en-US" altLang="ja-JP" sz="1100" dirty="0" smtClean="0">
              <a:latin typeface="+mn-ea"/>
            </a:endParaRPr>
          </a:p>
          <a:p>
            <a:pPr algn="ctr"/>
            <a:r>
              <a:rPr lang="en-US" altLang="ja-JP" sz="1100" dirty="0" smtClean="0">
                <a:latin typeface="+mn-ea"/>
              </a:rPr>
              <a:t>2006</a:t>
            </a:r>
          </a:p>
          <a:p>
            <a:pPr algn="ctr"/>
            <a:r>
              <a:rPr lang="en-US" altLang="ja-JP" sz="900" dirty="0" smtClean="0">
                <a:latin typeface="+mn-ea"/>
              </a:rPr>
              <a:t>&lt;</a:t>
            </a:r>
            <a:r>
              <a:rPr lang="ja-JP" altLang="en-US" sz="900" dirty="0" smtClean="0">
                <a:latin typeface="+mn-ea"/>
              </a:rPr>
              <a:t>エクササイズガイド </a:t>
            </a:r>
            <a:r>
              <a:rPr lang="en-US" altLang="ja-JP" sz="900" dirty="0" smtClean="0">
                <a:latin typeface="+mn-ea"/>
              </a:rPr>
              <a:t>2006&gt;</a:t>
            </a:r>
            <a:endParaRPr lang="en-US" altLang="ja-JP" sz="1100" dirty="0" smtClean="0">
              <a:latin typeface="+mn-ea"/>
            </a:endParaRPr>
          </a:p>
          <a:p>
            <a:pPr algn="ctr"/>
            <a:r>
              <a:rPr lang="en-US" altLang="ja-JP" sz="1100" dirty="0" smtClean="0">
                <a:latin typeface="+mn-ea"/>
              </a:rPr>
              <a:t>(H18.7)</a:t>
            </a:r>
            <a:endParaRPr kumimoji="1" lang="ja-JP" altLang="en-US" sz="1100" dirty="0">
              <a:latin typeface="+mn-ea"/>
            </a:endParaRPr>
          </a:p>
        </p:txBody>
      </p:sp>
      <p:sp>
        <p:nvSpPr>
          <p:cNvPr id="43" name="山形 42"/>
          <p:cNvSpPr/>
          <p:nvPr/>
        </p:nvSpPr>
        <p:spPr>
          <a:xfrm>
            <a:off x="323528" y="1013053"/>
            <a:ext cx="468000" cy="180000"/>
          </a:xfrm>
          <a:prstGeom prst="chevron">
            <a:avLst>
              <a:gd name="adj" fmla="val 49178"/>
            </a:avLst>
          </a:prstGeom>
        </p:spPr>
        <p:style>
          <a:lnRef idx="1">
            <a:schemeClr val="dk1"/>
          </a:lnRef>
          <a:fillRef idx="2">
            <a:schemeClr val="dk1"/>
          </a:fillRef>
          <a:effectRef idx="1">
            <a:schemeClr val="dk1"/>
          </a:effectRef>
          <a:fontRef idx="minor">
            <a:schemeClr val="dk1"/>
          </a:fontRef>
        </p:style>
        <p:txBody>
          <a:bodyPr lIns="0" rIns="0" rtlCol="0" anchor="ctr"/>
          <a:lstStyle/>
          <a:p>
            <a:pPr algn="ctr"/>
            <a:r>
              <a:rPr lang="en-US" altLang="ja-JP" sz="1200" dirty="0" smtClean="0">
                <a:solidFill>
                  <a:schemeClr val="tx1"/>
                </a:solidFill>
              </a:rPr>
              <a:t>18</a:t>
            </a:r>
            <a:endParaRPr kumimoji="1" lang="ja-JP" altLang="en-US" sz="1050" dirty="0">
              <a:solidFill>
                <a:schemeClr val="tx1"/>
              </a:solidFill>
            </a:endParaRPr>
          </a:p>
        </p:txBody>
      </p:sp>
      <p:sp>
        <p:nvSpPr>
          <p:cNvPr id="44" name="角丸四角形吹き出し 43"/>
          <p:cNvSpPr/>
          <p:nvPr/>
        </p:nvSpPr>
        <p:spPr>
          <a:xfrm>
            <a:off x="611561" y="1536695"/>
            <a:ext cx="2664296" cy="312634"/>
          </a:xfrm>
          <a:prstGeom prst="wedgeRoundRectCallout">
            <a:avLst>
              <a:gd name="adj1" fmla="val 38878"/>
              <a:gd name="adj2" fmla="val -94476"/>
              <a:gd name="adj3" fmla="val 16667"/>
            </a:avLst>
          </a:prstGeom>
          <a:noFill/>
          <a:ln w="12700">
            <a:noFill/>
          </a:ln>
        </p:spPr>
        <p:style>
          <a:lnRef idx="2">
            <a:schemeClr val="accent1"/>
          </a:lnRef>
          <a:fillRef idx="1">
            <a:schemeClr val="lt1"/>
          </a:fillRef>
          <a:effectRef idx="0">
            <a:schemeClr val="accent1"/>
          </a:effectRef>
          <a:fontRef idx="minor">
            <a:schemeClr val="dk1"/>
          </a:fontRef>
        </p:style>
        <p:txBody>
          <a:bodyPr wrap="square" lIns="36000" tIns="0" rIns="36000" bIns="36000">
            <a:spAutoFit/>
          </a:bodyPr>
          <a:lstStyle/>
          <a:p>
            <a:r>
              <a:rPr lang="en-US" altLang="ja-JP" sz="800" dirty="0" smtClean="0"/>
              <a:t>【</a:t>
            </a:r>
            <a:r>
              <a:rPr lang="ja-JP" altLang="en-US" sz="800" dirty="0" smtClean="0"/>
              <a:t>主な目標</a:t>
            </a:r>
            <a:r>
              <a:rPr lang="en-US" altLang="ja-JP" sz="800" dirty="0" smtClean="0"/>
              <a:t>】</a:t>
            </a:r>
            <a:r>
              <a:rPr lang="ja-JP" altLang="en-US" sz="800" dirty="0" smtClean="0"/>
              <a:t>　○日常生活における歩数の増加</a:t>
            </a:r>
          </a:p>
          <a:p>
            <a:r>
              <a:rPr lang="ja-JP" altLang="en-US" sz="800" dirty="0" smtClean="0"/>
              <a:t>　　　　　　　　 ○運動習慣者の増加 </a:t>
            </a:r>
          </a:p>
        </p:txBody>
      </p:sp>
      <p:sp>
        <p:nvSpPr>
          <p:cNvPr id="45" name="角丸四角形吹き出し 44"/>
          <p:cNvSpPr/>
          <p:nvPr/>
        </p:nvSpPr>
        <p:spPr>
          <a:xfrm>
            <a:off x="3635897" y="1536695"/>
            <a:ext cx="4320480" cy="312634"/>
          </a:xfrm>
          <a:prstGeom prst="wedgeRoundRectCallout">
            <a:avLst>
              <a:gd name="adj1" fmla="val -36558"/>
              <a:gd name="adj2" fmla="val -91113"/>
              <a:gd name="adj3" fmla="val 16667"/>
            </a:avLst>
          </a:prstGeom>
          <a:noFill/>
          <a:ln w="12700">
            <a:noFill/>
          </a:ln>
        </p:spPr>
        <p:style>
          <a:lnRef idx="2">
            <a:schemeClr val="accent1"/>
          </a:lnRef>
          <a:fillRef idx="1">
            <a:schemeClr val="lt1"/>
          </a:fillRef>
          <a:effectRef idx="0">
            <a:schemeClr val="accent1"/>
          </a:effectRef>
          <a:fontRef idx="minor">
            <a:schemeClr val="dk1"/>
          </a:fontRef>
        </p:style>
        <p:txBody>
          <a:bodyPr wrap="square" lIns="36000" tIns="0" rIns="36000" bIns="36000">
            <a:spAutoFit/>
          </a:bodyPr>
          <a:lstStyle/>
          <a:p>
            <a:r>
              <a:rPr lang="en-US" altLang="ja-JP" sz="800" dirty="0" smtClean="0"/>
              <a:t>【</a:t>
            </a:r>
            <a:r>
              <a:rPr lang="ja-JP" altLang="en-US" sz="800" dirty="0" smtClean="0"/>
              <a:t>主な目標</a:t>
            </a:r>
            <a:r>
              <a:rPr lang="en-US" altLang="ja-JP" sz="800" dirty="0" smtClean="0"/>
              <a:t>】</a:t>
            </a:r>
            <a:r>
              <a:rPr lang="ja-JP" altLang="en-US" sz="800" dirty="0" smtClean="0"/>
              <a:t>　○日常生活における歩数の増加　　○運動習慣者の割合の増加</a:t>
            </a:r>
          </a:p>
          <a:p>
            <a:r>
              <a:rPr lang="ja-JP" altLang="en-US" sz="800" dirty="0" smtClean="0"/>
              <a:t>　　　　　　　　 ○住民が運動しやすいまちづくり・環境整備に取り組む自治体数の増加</a:t>
            </a:r>
          </a:p>
        </p:txBody>
      </p:sp>
      <p:sp>
        <p:nvSpPr>
          <p:cNvPr id="46" name="テキスト ボックス 45"/>
          <p:cNvSpPr txBox="1"/>
          <p:nvPr/>
        </p:nvSpPr>
        <p:spPr>
          <a:xfrm>
            <a:off x="971600" y="2285114"/>
            <a:ext cx="8244408" cy="1107996"/>
          </a:xfrm>
          <a:prstGeom prst="rect">
            <a:avLst/>
          </a:prstGeom>
          <a:noFill/>
        </p:spPr>
        <p:txBody>
          <a:bodyPr wrap="square" rtlCol="0">
            <a:spAutoFit/>
          </a:bodyPr>
          <a:lstStyle/>
          <a:p>
            <a:r>
              <a:rPr kumimoji="1" lang="ja-JP" altLang="en-US" sz="1100" dirty="0" smtClean="0"/>
              <a:t>○身体活動（＝生活活動</a:t>
            </a:r>
            <a:r>
              <a:rPr lang="en-US" altLang="ja-JP" sz="1100" baseline="30000" dirty="0" smtClean="0">
                <a:latin typeface="+mn-ea"/>
              </a:rPr>
              <a:t>※</a:t>
            </a:r>
            <a:r>
              <a:rPr lang="ja-JP" altLang="en-US" sz="1100" baseline="30000" dirty="0" smtClean="0">
                <a:latin typeface="+mn-ea"/>
              </a:rPr>
              <a:t>１ </a:t>
            </a:r>
            <a:r>
              <a:rPr kumimoji="1" lang="ja-JP" altLang="en-US" sz="1100" dirty="0" smtClean="0"/>
              <a:t>＋運動</a:t>
            </a:r>
            <a:r>
              <a:rPr lang="en-US" altLang="ja-JP" sz="1100" baseline="30000" dirty="0" smtClean="0">
                <a:latin typeface="+mn-ea"/>
              </a:rPr>
              <a:t>※</a:t>
            </a:r>
            <a:r>
              <a:rPr lang="ja-JP" altLang="en-US" sz="1100" baseline="30000" dirty="0" smtClean="0">
                <a:latin typeface="+mn-ea"/>
              </a:rPr>
              <a:t>２</a:t>
            </a:r>
            <a:r>
              <a:rPr kumimoji="1" lang="ja-JP" altLang="en-US" sz="1100" dirty="0" smtClean="0"/>
              <a:t>）全体に着目することの重要性から、「運動基準」から</a:t>
            </a:r>
            <a:r>
              <a:rPr kumimoji="1" lang="ja-JP" altLang="en-US" sz="1100" u="sng" dirty="0" smtClean="0"/>
              <a:t>「身体活動基準」に名称を改めた</a:t>
            </a:r>
            <a:r>
              <a:rPr kumimoji="1" lang="ja-JP" altLang="en-US" sz="1100" dirty="0" smtClean="0"/>
              <a:t>。</a:t>
            </a:r>
            <a:endParaRPr kumimoji="1" lang="en-US" altLang="ja-JP" sz="1100" dirty="0" smtClean="0"/>
          </a:p>
          <a:p>
            <a:r>
              <a:rPr lang="ja-JP" altLang="en-US" sz="1100" dirty="0" smtClean="0"/>
              <a:t>○身体活動量の増加でリスクを低減できるものとして、従来の糖尿病・循環器疾患等に加え、</a:t>
            </a:r>
            <a:r>
              <a:rPr lang="ja-JP" altLang="en-US" sz="1100" u="sng" dirty="0" smtClean="0"/>
              <a:t>がんやロコモティブシンドローム・認知症が</a:t>
            </a:r>
            <a:endParaRPr lang="en-US" altLang="ja-JP" sz="1100" u="sng" dirty="0" smtClean="0"/>
          </a:p>
          <a:p>
            <a:r>
              <a:rPr lang="ja-JP" altLang="en-US" sz="1100" dirty="0" smtClean="0"/>
              <a:t>　</a:t>
            </a:r>
            <a:r>
              <a:rPr lang="ja-JP" altLang="en-US" sz="1100" u="sng" dirty="0" smtClean="0"/>
              <a:t>含まれる</a:t>
            </a:r>
            <a:r>
              <a:rPr lang="ja-JP" altLang="en-US" sz="1100" dirty="0" smtClean="0"/>
              <a:t>ことを明確化（システマティックレビューの対象疾患に追加）した。</a:t>
            </a:r>
            <a:endParaRPr lang="en-US" altLang="ja-JP" sz="1100" dirty="0" smtClean="0"/>
          </a:p>
          <a:p>
            <a:r>
              <a:rPr lang="ja-JP" altLang="en-US" sz="1100" dirty="0" smtClean="0"/>
              <a:t>○</a:t>
            </a:r>
            <a:r>
              <a:rPr lang="ja-JP" altLang="en-US" sz="1100" u="sng" dirty="0" smtClean="0"/>
              <a:t>こどもから高齢者までの基準を検討</a:t>
            </a:r>
            <a:r>
              <a:rPr lang="ja-JP" altLang="en-US" sz="1100" dirty="0" smtClean="0"/>
              <a:t>し</a:t>
            </a:r>
            <a:r>
              <a:rPr lang="ja-JP" altLang="ja-JP" sz="1100" dirty="0" smtClean="0"/>
              <a:t>、科学的根拠のあるものについて基準を設定した。</a:t>
            </a:r>
          </a:p>
          <a:p>
            <a:r>
              <a:rPr lang="ja-JP" altLang="en-US" sz="1100" dirty="0" smtClean="0"/>
              <a:t>○</a:t>
            </a:r>
            <a:r>
              <a:rPr lang="ja-JP" altLang="en-US" sz="1100" u="sng" dirty="0" smtClean="0"/>
              <a:t>保健指導で運動指導を安全に推進</a:t>
            </a:r>
            <a:r>
              <a:rPr lang="ja-JP" altLang="en-US" sz="1100" dirty="0" smtClean="0"/>
              <a:t>するために具体的な判断・対応の手順を示した。</a:t>
            </a:r>
            <a:endParaRPr lang="en-US" altLang="ja-JP" sz="1100" dirty="0" smtClean="0"/>
          </a:p>
          <a:p>
            <a:r>
              <a:rPr lang="ja-JP" altLang="en-US" sz="1100" dirty="0" smtClean="0"/>
              <a:t>○身体活動を推進するための社会環境整備を重視し、</a:t>
            </a:r>
            <a:r>
              <a:rPr lang="ja-JP" altLang="en-US" sz="1100" u="sng" dirty="0" smtClean="0"/>
              <a:t>まちづくりや職場づくりにおける保健事業の活用例を紹介</a:t>
            </a:r>
            <a:r>
              <a:rPr lang="ja-JP" altLang="en-US" sz="1100" dirty="0" smtClean="0"/>
              <a:t>した。</a:t>
            </a:r>
            <a:endParaRPr lang="en-US" altLang="ja-JP" sz="1100" dirty="0" smtClean="0"/>
          </a:p>
        </p:txBody>
      </p:sp>
      <p:graphicFrame>
        <p:nvGraphicFramePr>
          <p:cNvPr id="48" name="表 47"/>
          <p:cNvGraphicFramePr>
            <a:graphicFrameLocks noGrp="1"/>
          </p:cNvGraphicFramePr>
          <p:nvPr/>
        </p:nvGraphicFramePr>
        <p:xfrm>
          <a:off x="1043609" y="3429000"/>
          <a:ext cx="7992888" cy="2997632"/>
        </p:xfrm>
        <a:graphic>
          <a:graphicData uri="http://schemas.openxmlformats.org/drawingml/2006/table">
            <a:tbl>
              <a:tblPr firstRow="1" bandRow="1">
                <a:tableStyleId>{5940675A-B579-460E-94D1-54222C63F5DA}</a:tableStyleId>
              </a:tblPr>
              <a:tblGrid>
                <a:gridCol w="365279"/>
                <a:gridCol w="1097795"/>
                <a:gridCol w="2201479"/>
                <a:gridCol w="439903"/>
                <a:gridCol w="2199517"/>
                <a:gridCol w="439903"/>
                <a:gridCol w="1249012"/>
              </a:tblGrid>
              <a:tr h="421761">
                <a:tc gridSpan="2">
                  <a:txBody>
                    <a:bodyPr/>
                    <a:lstStyle/>
                    <a:p>
                      <a:pPr algn="ctr"/>
                      <a:r>
                        <a:rPr kumimoji="1" lang="ja-JP" altLang="en-US" sz="1100" dirty="0" smtClean="0">
                          <a:latin typeface="+mn-ea"/>
                          <a:ea typeface="+mn-ea"/>
                        </a:rPr>
                        <a:t>血糖・血圧・脂質に</a:t>
                      </a:r>
                      <a:endParaRPr kumimoji="1" lang="en-US" altLang="ja-JP" sz="1100" dirty="0" smtClean="0">
                        <a:latin typeface="+mn-ea"/>
                        <a:ea typeface="+mn-ea"/>
                      </a:endParaRPr>
                    </a:p>
                    <a:p>
                      <a:pPr algn="ctr"/>
                      <a:r>
                        <a:rPr kumimoji="1" lang="ja-JP" altLang="en-US" sz="1100" dirty="0" smtClean="0">
                          <a:latin typeface="+mn-ea"/>
                          <a:ea typeface="+mn-ea"/>
                        </a:rPr>
                        <a:t>関する状況</a:t>
                      </a:r>
                      <a:endParaRPr kumimoji="1" lang="ja-JP" altLang="en-US" sz="1100" dirty="0">
                        <a:latin typeface="+mn-ea"/>
                        <a:ea typeface="+mn-ea"/>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kumimoji="1" lang="ja-JP" altLang="en-US" sz="1100" dirty="0"/>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smtClean="0">
                          <a:latin typeface="+mn-ea"/>
                          <a:ea typeface="+mn-ea"/>
                        </a:rPr>
                        <a:t>身体活動　</a:t>
                      </a:r>
                      <a:r>
                        <a:rPr kumimoji="1" lang="ja-JP" altLang="en-US" sz="1050" b="0" dirty="0" smtClean="0">
                          <a:latin typeface="+mn-ea"/>
                          <a:ea typeface="+mn-ea"/>
                        </a:rPr>
                        <a:t>（＝生活活動＋運動）</a:t>
                      </a:r>
                      <a:endParaRPr kumimoji="1" lang="en-US" altLang="ja-JP" sz="1400" b="0" dirty="0" smtClean="0">
                        <a:latin typeface="+mn-ea"/>
                        <a:ea typeface="+mn-ea"/>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sz="1100" dirty="0"/>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smtClean="0">
                          <a:latin typeface="+mn-ea"/>
                          <a:ea typeface="+mn-ea"/>
                        </a:rPr>
                        <a:t>運動</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sz="1100" dirty="0"/>
                    </a:p>
                  </a:txBody>
                  <a:tcPr/>
                </a:tc>
                <a:tc>
                  <a:txBody>
                    <a:bodyPr/>
                    <a:lstStyle/>
                    <a:p>
                      <a:pPr algn="ctr"/>
                      <a:r>
                        <a:rPr kumimoji="1" lang="ja-JP" altLang="en-US" sz="1400" b="1" dirty="0" smtClean="0">
                          <a:latin typeface="+mn-ea"/>
                          <a:ea typeface="+mn-ea"/>
                        </a:rPr>
                        <a:t>体力</a:t>
                      </a:r>
                      <a:endParaRPr kumimoji="1" lang="en-US" altLang="ja-JP" sz="1400" b="1" dirty="0" smtClean="0">
                        <a:latin typeface="+mn-ea"/>
                        <a:ea typeface="+mn-ea"/>
                      </a:endParaRPr>
                    </a:p>
                    <a:p>
                      <a:pPr algn="ctr"/>
                      <a:r>
                        <a:rPr kumimoji="1" lang="ja-JP" altLang="en-US" sz="1050" dirty="0" smtClean="0">
                          <a:latin typeface="+mn-ea"/>
                          <a:ea typeface="+mn-ea"/>
                        </a:rPr>
                        <a:t>（うち全身持久力）</a:t>
                      </a:r>
                      <a:endParaRPr kumimoji="1" lang="en-US" altLang="ja-JP" sz="1200" dirty="0" smtClean="0">
                        <a:latin typeface="+mn-ea"/>
                        <a:ea typeface="+mn-ea"/>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r>
              <a:tr h="421761">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mn-ea"/>
                          <a:ea typeface="+mn-ea"/>
                        </a:rPr>
                        <a:t>健診結果が基準範囲内</a:t>
                      </a:r>
                    </a:p>
                  </a:txBody>
                  <a:tcPr vert="eaVert"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latin typeface="+mn-ea"/>
                          <a:ea typeface="+mn-ea"/>
                        </a:rPr>
                        <a:t>65</a:t>
                      </a:r>
                      <a:r>
                        <a:rPr kumimoji="1" lang="ja-JP" altLang="en-US" sz="1600" dirty="0" smtClean="0">
                          <a:latin typeface="+mn-ea"/>
                          <a:ea typeface="+mn-ea"/>
                        </a:rPr>
                        <a:t>歳以上</a:t>
                      </a: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sng" dirty="0" smtClean="0">
                          <a:latin typeface="+mn-ea"/>
                          <a:ea typeface="+mn-ea"/>
                        </a:rPr>
                        <a:t>強度を問わず</a:t>
                      </a:r>
                      <a:r>
                        <a:rPr kumimoji="1" lang="ja-JP" altLang="en-US" sz="1100" b="1" dirty="0" smtClean="0">
                          <a:latin typeface="+mn-ea"/>
                          <a:ea typeface="+mn-ea"/>
                        </a:rPr>
                        <a:t>、身体活動を</a:t>
                      </a:r>
                      <a:endParaRPr kumimoji="1" lang="en-US" altLang="ja-JP" sz="1100" b="1" dirty="0" smtClean="0">
                        <a:latin typeface="+mn-ea"/>
                        <a:ea typeface="+mn-ea"/>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dirty="0" smtClean="0">
                          <a:latin typeface="+mn-ea"/>
                          <a:ea typeface="+mn-ea"/>
                        </a:rPr>
                        <a:t>毎日</a:t>
                      </a:r>
                      <a:r>
                        <a:rPr kumimoji="1" lang="en-US" altLang="ja-JP" sz="1100" b="1" dirty="0" smtClean="0">
                          <a:latin typeface="+mn-ea"/>
                          <a:ea typeface="+mn-ea"/>
                        </a:rPr>
                        <a:t>40</a:t>
                      </a:r>
                      <a:r>
                        <a:rPr kumimoji="1" lang="ja-JP" altLang="en-US" sz="1100" b="1" dirty="0" smtClean="0">
                          <a:latin typeface="+mn-ea"/>
                          <a:ea typeface="+mn-ea"/>
                        </a:rPr>
                        <a:t>分（＝</a:t>
                      </a:r>
                      <a:r>
                        <a:rPr kumimoji="1" lang="en-US" altLang="ja-JP" sz="1100" b="1" dirty="0" smtClean="0">
                          <a:latin typeface="+mn-ea"/>
                          <a:ea typeface="+mn-ea"/>
                        </a:rPr>
                        <a:t>10</a:t>
                      </a:r>
                      <a:r>
                        <a:rPr kumimoji="1" lang="ja-JP" altLang="en-US" sz="1100" b="1" dirty="0" smtClean="0">
                          <a:latin typeface="+mn-ea"/>
                          <a:ea typeface="+mn-ea"/>
                        </a:rPr>
                        <a:t>メッツ・時／週）</a:t>
                      </a:r>
                      <a:endParaRPr kumimoji="1" lang="en-US" altLang="ja-JP" sz="1100" b="1" dirty="0" smtClean="0">
                        <a:latin typeface="+mn-ea"/>
                        <a:ea typeface="+mn-ea"/>
                      </a:endParaRPr>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accent6">
                        <a:lumMod val="20000"/>
                        <a:lumOff val="80000"/>
                      </a:schemeClr>
                    </a:solidFill>
                  </a:tcPr>
                </a:tc>
                <a:tc rowSpan="3">
                  <a:txBody>
                    <a:bodyPr/>
                    <a:lstStyle/>
                    <a:p>
                      <a:pPr algn="ctr"/>
                      <a:r>
                        <a:rPr kumimoji="1" lang="ja-JP" altLang="en-US" sz="1100" b="1" spc="-150" dirty="0" smtClean="0">
                          <a:latin typeface="+mn-ea"/>
                          <a:ea typeface="+mn-ea"/>
                        </a:rPr>
                        <a:t>　</a:t>
                      </a:r>
                      <a:endParaRPr kumimoji="1" lang="en-US" altLang="ja-JP" sz="1100" b="1" spc="0" dirty="0" smtClean="0">
                        <a:latin typeface="+mn-ea"/>
                        <a:ea typeface="+mn-ea"/>
                      </a:endParaRPr>
                    </a:p>
                  </a:txBody>
                  <a:tcPr vert="eaVert">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mn-ea"/>
                          <a:ea typeface="+mn-ea"/>
                        </a:rPr>
                        <a:t>―</a:t>
                      </a:r>
                      <a:endParaRPr kumimoji="1" lang="ja-JP" altLang="en-US" sz="1100" dirty="0" smtClean="0">
                        <a:latin typeface="+mn-ea"/>
                        <a:ea typeface="+mn-ea"/>
                      </a:endParaRPr>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accent6">
                        <a:lumMod val="20000"/>
                        <a:lumOff val="80000"/>
                      </a:schemeClr>
                    </a:solidFill>
                  </a:tcPr>
                </a:tc>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1" dirty="0" smtClean="0">
                        <a:latin typeface="+mn-ea"/>
                        <a:ea typeface="+mn-ea"/>
                      </a:endParaRPr>
                    </a:p>
                  </a:txBody>
                  <a:tcPr vert="eaVert"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dirty="0" smtClean="0">
                          <a:latin typeface="+mn-ea"/>
                          <a:ea typeface="+mn-ea"/>
                        </a:rPr>
                        <a:t>　　</a:t>
                      </a:r>
                      <a:r>
                        <a:rPr kumimoji="1" lang="en-US" altLang="ja-JP" sz="1100" dirty="0" smtClean="0">
                          <a:latin typeface="+mn-ea"/>
                          <a:ea typeface="+mn-ea"/>
                        </a:rPr>
                        <a:t>―</a:t>
                      </a:r>
                      <a:endParaRPr kumimoji="1" lang="ja-JP" altLang="en-US" sz="1100" dirty="0">
                        <a:latin typeface="+mn-ea"/>
                        <a:ea typeface="+mn-ea"/>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accent6">
                        <a:lumMod val="20000"/>
                        <a:lumOff val="80000"/>
                      </a:schemeClr>
                    </a:solidFill>
                  </a:tcPr>
                </a:tc>
              </a:tr>
              <a:tr h="421761">
                <a:tc vMerge="1">
                  <a:txBody>
                    <a:bodyPr/>
                    <a:lstStyle/>
                    <a:p>
                      <a:endParaRPr lang="ja-JP"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latin typeface="+mn-ea"/>
                          <a:ea typeface="+mn-ea"/>
                        </a:rPr>
                        <a:t>18</a:t>
                      </a:r>
                      <a:r>
                        <a:rPr kumimoji="1" lang="ja-JP" altLang="en-US" sz="1600" dirty="0" smtClean="0">
                          <a:latin typeface="+mn-ea"/>
                          <a:ea typeface="+mn-ea"/>
                        </a:rPr>
                        <a:t>～</a:t>
                      </a:r>
                      <a:r>
                        <a:rPr kumimoji="1" lang="en-US" altLang="ja-JP" sz="1600" dirty="0" smtClean="0">
                          <a:latin typeface="+mn-ea"/>
                          <a:ea typeface="+mn-ea"/>
                        </a:rPr>
                        <a:t>64</a:t>
                      </a:r>
                      <a:r>
                        <a:rPr kumimoji="1" lang="ja-JP" altLang="en-US" sz="1600" dirty="0" smtClean="0">
                          <a:latin typeface="+mn-ea"/>
                          <a:ea typeface="+mn-ea"/>
                        </a:rPr>
                        <a:t>歳</a:t>
                      </a:r>
                    </a:p>
                  </a:txBody>
                  <a:tcPr anchor="ctr">
                    <a:lnR w="28575"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u="sng" dirty="0" smtClean="0">
                          <a:latin typeface="+mn-ea"/>
                          <a:ea typeface="+mn-ea"/>
                        </a:rPr>
                        <a:t>3</a:t>
                      </a:r>
                      <a:r>
                        <a:rPr kumimoji="1" lang="ja-JP" altLang="en-US" sz="1100" b="1" u="sng" dirty="0" smtClean="0">
                          <a:latin typeface="+mn-ea"/>
                          <a:ea typeface="+mn-ea"/>
                        </a:rPr>
                        <a:t>メッツ以上の強度の身体活動</a:t>
                      </a:r>
                      <a:r>
                        <a:rPr kumimoji="1" lang="ja-JP" altLang="en-US" sz="1100" b="1" dirty="0" smtClean="0">
                          <a:latin typeface="+mn-ea"/>
                          <a:ea typeface="+mn-ea"/>
                        </a:rPr>
                        <a:t>を</a:t>
                      </a:r>
                      <a:endParaRPr kumimoji="1" lang="en-US" altLang="ja-JP" sz="1100" b="1" dirty="0" smtClean="0">
                        <a:latin typeface="+mn-ea"/>
                        <a:ea typeface="+mn-ea"/>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smtClean="0">
                          <a:latin typeface="+mn-ea"/>
                          <a:ea typeface="+mn-ea"/>
                        </a:rPr>
                        <a:t>（歩行又はそれと同等以上）</a:t>
                      </a:r>
                      <a:endParaRPr kumimoji="1" lang="en-US" altLang="ja-JP" sz="1000" dirty="0" smtClean="0">
                        <a:latin typeface="+mn-ea"/>
                        <a:ea typeface="+mn-ea"/>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dirty="0" smtClean="0">
                          <a:latin typeface="+mn-ea"/>
                          <a:ea typeface="+mn-ea"/>
                        </a:rPr>
                        <a:t>毎日</a:t>
                      </a:r>
                      <a:r>
                        <a:rPr kumimoji="1" lang="en-US" altLang="ja-JP" sz="1100" b="1" dirty="0" smtClean="0">
                          <a:latin typeface="+mn-ea"/>
                          <a:ea typeface="+mn-ea"/>
                        </a:rPr>
                        <a:t>60</a:t>
                      </a:r>
                      <a:r>
                        <a:rPr kumimoji="1" lang="ja-JP" altLang="en-US" sz="1100" b="1" dirty="0" smtClean="0">
                          <a:latin typeface="+mn-ea"/>
                          <a:ea typeface="+mn-ea"/>
                        </a:rPr>
                        <a:t>分（＝</a:t>
                      </a:r>
                      <a:r>
                        <a:rPr kumimoji="1" lang="en-US" altLang="ja-JP" sz="1100" b="1" dirty="0" smtClean="0">
                          <a:latin typeface="+mn-ea"/>
                          <a:ea typeface="+mn-ea"/>
                        </a:rPr>
                        <a:t>23</a:t>
                      </a:r>
                      <a:r>
                        <a:rPr kumimoji="1" lang="ja-JP" altLang="en-US" sz="1100" b="1" dirty="0" smtClean="0">
                          <a:latin typeface="+mn-ea"/>
                          <a:ea typeface="+mn-ea"/>
                        </a:rPr>
                        <a:t>メッツ・時／週）</a:t>
                      </a:r>
                      <a:endParaRPr kumimoji="1" lang="en-US" altLang="ja-JP" sz="1100" b="1" dirty="0" smtClean="0">
                        <a:latin typeface="+mn-ea"/>
                        <a:ea typeface="+mn-ea"/>
                      </a:endParaRPr>
                    </a:p>
                  </a:txBody>
                  <a:tcPr anchor="ctr">
                    <a:lnL w="28575" cap="flat" cmpd="sng" algn="ctr">
                      <a:solidFill>
                        <a:schemeClr val="tx1"/>
                      </a:solidFill>
                      <a:prstDash val="solid"/>
                      <a:round/>
                      <a:headEnd type="none" w="med" len="med"/>
                      <a:tailEnd type="none" w="med" len="med"/>
                    </a:lnL>
                    <a:solidFill>
                      <a:schemeClr val="accent5">
                        <a:lumMod val="20000"/>
                        <a:lumOff val="80000"/>
                      </a:schemeClr>
                    </a:solidFill>
                  </a:tcPr>
                </a:tc>
                <a:tc vMerge="1">
                  <a:txBody>
                    <a:bodyPr/>
                    <a:lstStyle/>
                    <a:p>
                      <a:endParaRPr kumimoji="1" lang="ja-JP" altLang="en-US"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u="sng" dirty="0" smtClean="0">
                          <a:latin typeface="+mn-ea"/>
                          <a:ea typeface="+mn-ea"/>
                        </a:rPr>
                        <a:t>3</a:t>
                      </a:r>
                      <a:r>
                        <a:rPr kumimoji="1" lang="ja-JP" altLang="en-US" sz="1100" b="1" u="sng" dirty="0" smtClean="0">
                          <a:latin typeface="+mn-ea"/>
                          <a:ea typeface="+mn-ea"/>
                        </a:rPr>
                        <a:t>メッツ以上の強度の運動</a:t>
                      </a:r>
                      <a:r>
                        <a:rPr kumimoji="1" lang="ja-JP" altLang="en-US" sz="1100" b="1" dirty="0" smtClean="0">
                          <a:latin typeface="+mn-ea"/>
                          <a:ea typeface="+mn-ea"/>
                        </a:rPr>
                        <a:t>を</a:t>
                      </a:r>
                      <a:endParaRPr kumimoji="1" lang="en-US" altLang="ja-JP" sz="1100" b="1" dirty="0" smtClean="0">
                        <a:latin typeface="+mn-ea"/>
                        <a:ea typeface="+mn-ea"/>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smtClean="0">
                          <a:latin typeface="+mn-ea"/>
                          <a:ea typeface="+mn-ea"/>
                        </a:rPr>
                        <a:t>（息が弾み汗をかく程度）</a:t>
                      </a:r>
                      <a:endParaRPr kumimoji="1" lang="en-US" altLang="ja-JP" sz="900" dirty="0" smtClean="0">
                        <a:latin typeface="+mn-ea"/>
                        <a:ea typeface="+mn-ea"/>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dirty="0" smtClean="0">
                          <a:latin typeface="+mn-ea"/>
                          <a:ea typeface="+mn-ea"/>
                        </a:rPr>
                        <a:t>毎週</a:t>
                      </a:r>
                      <a:r>
                        <a:rPr kumimoji="1" lang="en-US" altLang="ja-JP" sz="1100" b="1" dirty="0" smtClean="0">
                          <a:latin typeface="+mn-ea"/>
                          <a:ea typeface="+mn-ea"/>
                        </a:rPr>
                        <a:t>60</a:t>
                      </a:r>
                      <a:r>
                        <a:rPr kumimoji="1" lang="ja-JP" altLang="en-US" sz="1100" b="1" dirty="0" smtClean="0">
                          <a:latin typeface="+mn-ea"/>
                          <a:ea typeface="+mn-ea"/>
                        </a:rPr>
                        <a:t>分（＝</a:t>
                      </a:r>
                      <a:r>
                        <a:rPr kumimoji="1" lang="en-US" altLang="ja-JP" sz="1100" b="1" dirty="0" smtClean="0">
                          <a:latin typeface="+mn-ea"/>
                          <a:ea typeface="+mn-ea"/>
                        </a:rPr>
                        <a:t>4</a:t>
                      </a:r>
                      <a:r>
                        <a:rPr kumimoji="1" lang="ja-JP" altLang="en-US" sz="1100" b="1" dirty="0" smtClean="0">
                          <a:latin typeface="+mn-ea"/>
                          <a:ea typeface="+mn-ea"/>
                        </a:rPr>
                        <a:t>メッツ・時／週）</a:t>
                      </a:r>
                    </a:p>
                  </a:txBody>
                  <a:tcPr anchor="ctr">
                    <a:lnL w="28575" cap="flat" cmpd="sng" algn="ctr">
                      <a:solidFill>
                        <a:schemeClr val="tx1"/>
                      </a:solidFill>
                      <a:prstDash val="solid"/>
                      <a:round/>
                      <a:headEnd type="none" w="med" len="med"/>
                      <a:tailEnd type="none" w="med" len="med"/>
                    </a:lnL>
                    <a:solidFill>
                      <a:schemeClr val="accent5">
                        <a:lumMod val="20000"/>
                        <a:lumOff val="80000"/>
                      </a:schemeClr>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dirty="0" smtClean="0"/>
                    </a:p>
                  </a:txBody>
                  <a:tcPr/>
                </a:tc>
                <a:tc>
                  <a:txBody>
                    <a:bodyPr/>
                    <a:lstStyle/>
                    <a:p>
                      <a:pPr algn="ctr"/>
                      <a:r>
                        <a:rPr kumimoji="1" lang="ja-JP" altLang="en-US" sz="1000" dirty="0" smtClean="0">
                          <a:latin typeface="+mn-ea"/>
                          <a:ea typeface="+mn-ea"/>
                        </a:rPr>
                        <a:t>性・年代別に示した強度での運動を約</a:t>
                      </a:r>
                      <a:r>
                        <a:rPr kumimoji="1" lang="en-US" altLang="ja-JP" sz="1000" dirty="0" smtClean="0">
                          <a:latin typeface="+mn-ea"/>
                          <a:ea typeface="+mn-ea"/>
                        </a:rPr>
                        <a:t>3</a:t>
                      </a:r>
                      <a:r>
                        <a:rPr kumimoji="1" lang="ja-JP" altLang="en-US" sz="1000" dirty="0" smtClean="0">
                          <a:latin typeface="+mn-ea"/>
                          <a:ea typeface="+mn-ea"/>
                        </a:rPr>
                        <a:t>分継続可</a:t>
                      </a:r>
                      <a:endParaRPr kumimoji="1" lang="en-US" altLang="ja-JP" sz="1000" dirty="0" smtClean="0">
                        <a:latin typeface="+mn-ea"/>
                        <a:ea typeface="+mn-ea"/>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accent5">
                        <a:lumMod val="20000"/>
                        <a:lumOff val="80000"/>
                      </a:schemeClr>
                    </a:solidFill>
                  </a:tcPr>
                </a:tc>
              </a:tr>
              <a:tr h="536372">
                <a:tc vMerge="1">
                  <a:txBody>
                    <a:bodyPr/>
                    <a:lstStyle/>
                    <a:p>
                      <a:endParaRPr lang="ja-JP"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latin typeface="+mn-ea"/>
                          <a:ea typeface="+mn-ea"/>
                        </a:rPr>
                        <a:t>18</a:t>
                      </a:r>
                      <a:r>
                        <a:rPr kumimoji="1" lang="ja-JP" altLang="en-US" sz="1600" dirty="0" smtClean="0">
                          <a:latin typeface="+mn-ea"/>
                          <a:ea typeface="+mn-ea"/>
                        </a:rPr>
                        <a:t>歳未満</a:t>
                      </a:r>
                    </a:p>
                  </a:txBody>
                  <a:tcPr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mn-ea"/>
                          <a:ea typeface="+mn-ea"/>
                        </a:rPr>
                        <a:t>―</a:t>
                      </a:r>
                      <a:endParaRPr kumimoji="1" lang="ja-JP" altLang="en-US" sz="1100" dirty="0" smtClean="0">
                        <a:latin typeface="+mn-ea"/>
                        <a:ea typeface="+mn-ea"/>
                      </a:endParaRPr>
                    </a:p>
                    <a:p>
                      <a:pPr algn="ctr"/>
                      <a:r>
                        <a:rPr kumimoji="1" lang="en-US" altLang="ja-JP" sz="800" dirty="0" smtClean="0">
                          <a:latin typeface="+mn-ea"/>
                          <a:ea typeface="+mn-ea"/>
                        </a:rPr>
                        <a:t>【</a:t>
                      </a:r>
                      <a:r>
                        <a:rPr kumimoji="1" lang="ja-JP" altLang="en-US" sz="800" dirty="0" smtClean="0">
                          <a:latin typeface="+mn-ea"/>
                          <a:ea typeface="+mn-ea"/>
                        </a:rPr>
                        <a:t>参考</a:t>
                      </a:r>
                      <a:r>
                        <a:rPr kumimoji="1" lang="en-US" altLang="ja-JP" sz="800" dirty="0" smtClean="0">
                          <a:latin typeface="+mn-ea"/>
                          <a:ea typeface="+mn-ea"/>
                        </a:rPr>
                        <a:t>】</a:t>
                      </a:r>
                      <a:r>
                        <a:rPr kumimoji="1" lang="ja-JP" altLang="en-US" sz="800" baseline="0" dirty="0" smtClean="0">
                          <a:latin typeface="+mn-ea"/>
                          <a:ea typeface="+mn-ea"/>
                        </a:rPr>
                        <a:t> </a:t>
                      </a:r>
                      <a:r>
                        <a:rPr kumimoji="1" lang="ja-JP" altLang="en-US" sz="800" dirty="0" smtClean="0">
                          <a:latin typeface="+mn-ea"/>
                          <a:ea typeface="+mn-ea"/>
                        </a:rPr>
                        <a:t>幼児期運動指針：「毎日</a:t>
                      </a:r>
                      <a:r>
                        <a:rPr kumimoji="1" lang="en-US" altLang="ja-JP" sz="800" dirty="0" smtClean="0">
                          <a:latin typeface="+mn-ea"/>
                          <a:ea typeface="+mn-ea"/>
                        </a:rPr>
                        <a:t>60</a:t>
                      </a:r>
                      <a:r>
                        <a:rPr kumimoji="1" lang="ja-JP" altLang="en-US" sz="800" dirty="0" smtClean="0">
                          <a:latin typeface="+mn-ea"/>
                          <a:ea typeface="+mn-ea"/>
                        </a:rPr>
                        <a:t>分以上、</a:t>
                      </a:r>
                      <a:endParaRPr kumimoji="1" lang="en-US" altLang="ja-JP" sz="800" dirty="0" smtClean="0">
                        <a:latin typeface="+mn-ea"/>
                        <a:ea typeface="+mn-ea"/>
                      </a:endParaRPr>
                    </a:p>
                    <a:p>
                      <a:pPr algn="ctr"/>
                      <a:r>
                        <a:rPr kumimoji="1" lang="ja-JP" altLang="en-US" sz="800" dirty="0" smtClean="0">
                          <a:latin typeface="+mn-ea"/>
                          <a:ea typeface="+mn-ea"/>
                        </a:rPr>
                        <a:t>楽しく体を動かすことが望ましい」</a:t>
                      </a:r>
                    </a:p>
                  </a:txBody>
                  <a:tcPr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chemeClr val="accent3">
                        <a:lumMod val="20000"/>
                        <a:lumOff val="80000"/>
                      </a:schemeClr>
                    </a:solidFill>
                  </a:tcPr>
                </a:tc>
                <a:tc vMerge="1">
                  <a:txBody>
                    <a:bodyPr/>
                    <a:lstStyle/>
                    <a:p>
                      <a:endParaRPr kumimoji="1" lang="ja-JP" altLang="en-US" sz="11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mn-ea"/>
                          <a:ea typeface="+mn-ea"/>
                        </a:rPr>
                        <a:t>―</a:t>
                      </a:r>
                      <a:endParaRPr kumimoji="1" lang="ja-JP" altLang="en-US" sz="1100" dirty="0" smtClean="0">
                        <a:latin typeface="+mn-ea"/>
                        <a:ea typeface="+mn-ea"/>
                      </a:endParaRPr>
                    </a:p>
                  </a:txBody>
                  <a:tcPr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chemeClr val="accent3">
                        <a:lumMod val="20000"/>
                        <a:lumOff val="80000"/>
                      </a:schemeClr>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dirty="0" smtClean="0"/>
                    </a:p>
                  </a:txBody>
                  <a:tcPr/>
                </a:tc>
                <a:tc>
                  <a:txBody>
                    <a:bodyPr/>
                    <a:lstStyle/>
                    <a:p>
                      <a:pPr algn="ctr"/>
                      <a:r>
                        <a:rPr kumimoji="1" lang="en-US" altLang="ja-JP" sz="1100" dirty="0" smtClean="0">
                          <a:latin typeface="+mn-ea"/>
                          <a:ea typeface="+mn-ea"/>
                        </a:rPr>
                        <a:t>―</a:t>
                      </a:r>
                      <a:endParaRPr kumimoji="1" lang="ja-JP" altLang="en-US" sz="1100" dirty="0">
                        <a:latin typeface="+mn-ea"/>
                        <a:ea typeface="+mn-ea"/>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accent3">
                        <a:lumMod val="20000"/>
                        <a:lumOff val="80000"/>
                      </a:schemeClr>
                    </a:solidFill>
                  </a:tcPr>
                </a:tc>
              </a:tr>
              <a:tr h="430872">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n-ea"/>
                          <a:ea typeface="+mn-ea"/>
                        </a:rPr>
                        <a:t>血糖・血圧・脂質の</a:t>
                      </a:r>
                      <a:endParaRPr kumimoji="1" lang="en-US" altLang="ja-JP" sz="1100" dirty="0" smtClean="0">
                        <a:latin typeface="+mn-ea"/>
                        <a:ea typeface="+mn-ea"/>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n-ea"/>
                          <a:ea typeface="+mn-ea"/>
                        </a:rPr>
                        <a:t>いずれかが</a:t>
                      </a:r>
                      <a:endParaRPr kumimoji="1" lang="en-US" altLang="ja-JP" sz="1100" dirty="0" smtClean="0">
                        <a:latin typeface="+mn-ea"/>
                        <a:ea typeface="+mn-ea"/>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n-ea"/>
                          <a:ea typeface="+mn-ea"/>
                        </a:rPr>
                        <a:t>保健指導レベルの者</a:t>
                      </a:r>
                      <a:endParaRPr kumimoji="1" lang="ja-JP" altLang="en-US" sz="1100" dirty="0">
                        <a:latin typeface="+mn-ea"/>
                        <a:ea typeface="+mn-ea"/>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kumimoji="1" lang="ja-JP" altLang="en-US" sz="1100" dirty="0"/>
                    </a:p>
                  </a:txBody>
                  <a:tcPr>
                    <a:lnR w="12700" cap="flat" cmpd="sng" algn="ctr">
                      <a:solidFill>
                        <a:schemeClr val="tx1"/>
                      </a:solidFill>
                      <a:prstDash val="solid"/>
                      <a:round/>
                      <a:headEnd type="none" w="med" len="med"/>
                      <a:tailEnd type="none" w="med" len="med"/>
                    </a:lnR>
                  </a:tcPr>
                </a:tc>
                <a:tc gridSpan="5">
                  <a:txBody>
                    <a:bodyPr/>
                    <a:lstStyle/>
                    <a:p>
                      <a:pPr algn="l"/>
                      <a:r>
                        <a:rPr kumimoji="1" lang="ja-JP" altLang="ja-JP" sz="1100" kern="1200" dirty="0" smtClean="0">
                          <a:solidFill>
                            <a:schemeClr val="tx1"/>
                          </a:solidFill>
                          <a:latin typeface="+mn-lt"/>
                          <a:ea typeface="+mn-ea"/>
                          <a:cs typeface="+mn-cs"/>
                        </a:rPr>
                        <a:t>医療機関</a:t>
                      </a:r>
                      <a:r>
                        <a:rPr kumimoji="1" lang="ja-JP" altLang="en-US" sz="1100" kern="1200" dirty="0" smtClean="0">
                          <a:solidFill>
                            <a:schemeClr val="tx1"/>
                          </a:solidFill>
                          <a:latin typeface="+mn-lt"/>
                          <a:ea typeface="+mn-ea"/>
                          <a:cs typeface="+mn-cs"/>
                        </a:rPr>
                        <a:t>にかかっておらず、「身体活動のリスクに関するスクリーニングシート」でリスクがないことを確認できれば、対象者が運動開始前・実施中に自ら体調確認ができるよう支援した上で、保健指導の一環としての運動指導を積極的に行う。</a:t>
                      </a:r>
                      <a:endParaRPr kumimoji="1" lang="en-US" altLang="ja-JP" sz="1100" kern="1200" dirty="0" smtClean="0">
                        <a:solidFill>
                          <a:schemeClr val="tx1"/>
                        </a:solidFill>
                        <a:latin typeface="+mn-lt"/>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sz="1100" dirty="0"/>
                    </a:p>
                  </a:txBody>
                  <a:tcPr/>
                </a:tc>
                <a:tc hMerge="1">
                  <a:txBody>
                    <a:bodyPr/>
                    <a:lstStyle/>
                    <a:p>
                      <a:endParaRPr kumimoji="1" lang="ja-JP" altLang="en-US"/>
                    </a:p>
                  </a:txBody>
                  <a:tcPr/>
                </a:tc>
                <a:tc hMerge="1">
                  <a:txBody>
                    <a:bodyPr/>
                    <a:lstStyle/>
                    <a:p>
                      <a:endParaRPr kumimoji="1" lang="ja-JP" altLang="en-US" sz="1100" dirty="0"/>
                    </a:p>
                  </a:txBody>
                  <a:tcPr/>
                </a:tc>
              </a:tr>
              <a:tr h="421761">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n-ea"/>
                          <a:ea typeface="+mn-ea"/>
                        </a:rPr>
                        <a:t>リスク重複者</a:t>
                      </a:r>
                      <a:endParaRPr kumimoji="1" lang="en-US" altLang="ja-JP" sz="1100" dirty="0" smtClean="0">
                        <a:latin typeface="+mn-ea"/>
                        <a:ea typeface="+mn-ea"/>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n-ea"/>
                          <a:ea typeface="+mn-ea"/>
                        </a:rPr>
                        <a:t>又は受診勧奨者</a:t>
                      </a:r>
                      <a:endParaRPr kumimoji="1" lang="en-US" altLang="ja-JP" sz="1100" dirty="0" smtClean="0">
                        <a:latin typeface="+mn-ea"/>
                        <a:ea typeface="+mn-ea"/>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kumimoji="1" lang="ja-JP" altLang="en-US" sz="1100" dirty="0"/>
                    </a:p>
                  </a:txBody>
                  <a:tcPr>
                    <a:lnR w="12700" cap="flat" cmpd="sng" algn="ctr">
                      <a:solidFill>
                        <a:schemeClr val="tx1"/>
                      </a:solidFill>
                      <a:prstDash val="solid"/>
                      <a:round/>
                      <a:headEnd type="none" w="med" len="med"/>
                      <a:tailEnd type="none" w="med" len="med"/>
                    </a:lnR>
                  </a:tcPr>
                </a:tc>
                <a:tc gridSpan="5">
                  <a:txBody>
                    <a:bodyPr/>
                    <a:lstStyle/>
                    <a:p>
                      <a:pPr algn="l"/>
                      <a:r>
                        <a:rPr kumimoji="1" lang="ja-JP" altLang="ja-JP" sz="1100" kern="1200" dirty="0" smtClean="0">
                          <a:solidFill>
                            <a:schemeClr val="tx1"/>
                          </a:solidFill>
                          <a:latin typeface="+mn-lt"/>
                          <a:ea typeface="+mn-ea"/>
                          <a:cs typeface="+mn-cs"/>
                        </a:rPr>
                        <a:t>生活習慣病患者が積極的に運動をする際には、安全面での配慮が特に重要になるので、かかりつけの医師に相談する。</a:t>
                      </a:r>
                      <a:endParaRPr kumimoji="1" lang="ja-JP" altLang="en-US" sz="800" dirty="0">
                        <a:latin typeface="+mn-ea"/>
                        <a:ea typeface="+mn-ea"/>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sz="1100" dirty="0"/>
                    </a:p>
                  </a:txBody>
                  <a:tcPr/>
                </a:tc>
                <a:tc hMerge="1">
                  <a:txBody>
                    <a:bodyPr/>
                    <a:lstStyle/>
                    <a:p>
                      <a:endParaRPr kumimoji="1" lang="ja-JP" altLang="en-US"/>
                    </a:p>
                  </a:txBody>
                  <a:tcPr/>
                </a:tc>
                <a:tc hMerge="1">
                  <a:txBody>
                    <a:bodyPr/>
                    <a:lstStyle/>
                    <a:p>
                      <a:endParaRPr kumimoji="1" lang="ja-JP" altLang="en-US" sz="1100" dirty="0"/>
                    </a:p>
                  </a:txBody>
                  <a:tcPr/>
                </a:tc>
              </a:tr>
            </a:tbl>
          </a:graphicData>
        </a:graphic>
      </p:graphicFrame>
      <p:sp>
        <p:nvSpPr>
          <p:cNvPr id="51" name="正方形/長方形 50"/>
          <p:cNvSpPr/>
          <p:nvPr/>
        </p:nvSpPr>
        <p:spPr>
          <a:xfrm>
            <a:off x="-70420" y="5517234"/>
            <a:ext cx="1044000" cy="1277273"/>
          </a:xfrm>
          <a:prstGeom prst="rect">
            <a:avLst/>
          </a:prstGeom>
        </p:spPr>
        <p:txBody>
          <a:bodyPr wrap="square">
            <a:spAutoFit/>
          </a:bodyPr>
          <a:lstStyle/>
          <a:p>
            <a:r>
              <a:rPr lang="en-US" altLang="ja-JP" sz="700" dirty="0" smtClean="0">
                <a:latin typeface="+mn-ea"/>
              </a:rPr>
              <a:t>※</a:t>
            </a:r>
            <a:r>
              <a:rPr lang="ja-JP" altLang="en-US" sz="700" dirty="0" smtClean="0">
                <a:latin typeface="+mn-ea"/>
              </a:rPr>
              <a:t>１　生活活動：</a:t>
            </a:r>
            <a:endParaRPr lang="en-US" altLang="ja-JP" sz="700" dirty="0" smtClean="0">
              <a:latin typeface="+mn-ea"/>
            </a:endParaRPr>
          </a:p>
          <a:p>
            <a:r>
              <a:rPr lang="ja-JP" altLang="en-US" sz="700" dirty="0" smtClean="0">
                <a:latin typeface="+mn-ea"/>
              </a:rPr>
              <a:t>日常生活における労働、家事、通勤・通学などの身体活動。 </a:t>
            </a:r>
            <a:endParaRPr lang="en-US" altLang="ja-JP" sz="700" dirty="0" smtClean="0">
              <a:latin typeface="+mn-ea"/>
            </a:endParaRPr>
          </a:p>
          <a:p>
            <a:r>
              <a:rPr lang="ja-JP" altLang="en-US" sz="700" dirty="0" smtClean="0">
                <a:latin typeface="+mn-ea"/>
              </a:rPr>
              <a:t>　</a:t>
            </a:r>
            <a:endParaRPr lang="en-US" altLang="ja-JP" sz="700" dirty="0" smtClean="0">
              <a:latin typeface="+mn-ea"/>
            </a:endParaRPr>
          </a:p>
          <a:p>
            <a:r>
              <a:rPr lang="en-US" altLang="ja-JP" sz="700" dirty="0" smtClean="0">
                <a:latin typeface="+mn-ea"/>
              </a:rPr>
              <a:t>※</a:t>
            </a:r>
            <a:r>
              <a:rPr lang="ja-JP" altLang="en-US" sz="700" dirty="0" smtClean="0">
                <a:latin typeface="+mn-ea"/>
              </a:rPr>
              <a:t>２　運動：</a:t>
            </a:r>
            <a:endParaRPr lang="en-US" altLang="ja-JP" sz="700" dirty="0" smtClean="0">
              <a:latin typeface="+mn-ea"/>
            </a:endParaRPr>
          </a:p>
          <a:p>
            <a:r>
              <a:rPr lang="ja-JP" altLang="en-US" sz="700" dirty="0" smtClean="0">
                <a:latin typeface="+mn-ea"/>
              </a:rPr>
              <a:t>スポーツなど、特に体力の維持・向上を目的として計画的・意図的に実施し、継続性のある身体活動。</a:t>
            </a:r>
            <a:endParaRPr lang="en-US" altLang="ja-JP" sz="1600" dirty="0" smtClean="0">
              <a:latin typeface="+mn-ea"/>
            </a:endParaRPr>
          </a:p>
        </p:txBody>
      </p:sp>
      <p:sp>
        <p:nvSpPr>
          <p:cNvPr id="53" name="円形吹き出し 52"/>
          <p:cNvSpPr/>
          <p:nvPr/>
        </p:nvSpPr>
        <p:spPr>
          <a:xfrm>
            <a:off x="5147048" y="3929817"/>
            <a:ext cx="577080" cy="259675"/>
          </a:xfrm>
          <a:prstGeom prst="wedgeEllipseCallout">
            <a:avLst>
              <a:gd name="adj1" fmla="val -47242"/>
              <a:gd name="adj2" fmla="val 69836"/>
            </a:avLst>
          </a:prstGeom>
          <a:ln/>
        </p:spPr>
        <p:style>
          <a:lnRef idx="1">
            <a:schemeClr val="accent6"/>
          </a:lnRef>
          <a:fillRef idx="2">
            <a:schemeClr val="accent6"/>
          </a:fillRef>
          <a:effectRef idx="1">
            <a:schemeClr val="accent6"/>
          </a:effectRef>
          <a:fontRef idx="minor">
            <a:schemeClr val="dk1"/>
          </a:fontRef>
        </p:style>
        <p:txBody>
          <a:bodyPr vert="horz" wrap="square" lIns="0" tIns="0" rIns="0" bIns="0">
            <a:spAutoFit/>
          </a:bodyPr>
          <a:lstStyle/>
          <a:p>
            <a:pPr algn="ctr"/>
            <a:r>
              <a:rPr lang="ja-JP" altLang="en-US" sz="600" dirty="0" smtClean="0"/>
              <a:t>世代共通の</a:t>
            </a:r>
            <a:endParaRPr lang="en-US" altLang="ja-JP" sz="600" dirty="0" smtClean="0"/>
          </a:p>
          <a:p>
            <a:pPr algn="ctr"/>
            <a:r>
              <a:rPr lang="ja-JP" altLang="en-US" sz="600" dirty="0" smtClean="0"/>
              <a:t>方向性</a:t>
            </a:r>
            <a:endParaRPr lang="ja-JP" altLang="en-US" sz="600" dirty="0"/>
          </a:p>
        </p:txBody>
      </p:sp>
      <p:sp>
        <p:nvSpPr>
          <p:cNvPr id="41" name="山形 40"/>
          <p:cNvSpPr/>
          <p:nvPr/>
        </p:nvSpPr>
        <p:spPr>
          <a:xfrm>
            <a:off x="772969" y="1013053"/>
            <a:ext cx="468000" cy="180000"/>
          </a:xfrm>
          <a:prstGeom prst="chevron">
            <a:avLst>
              <a:gd name="adj" fmla="val 49178"/>
            </a:avLst>
          </a:prstGeom>
        </p:spPr>
        <p:style>
          <a:lnRef idx="1">
            <a:schemeClr val="dk1"/>
          </a:lnRef>
          <a:fillRef idx="2">
            <a:schemeClr val="dk1"/>
          </a:fillRef>
          <a:effectRef idx="1">
            <a:schemeClr val="dk1"/>
          </a:effectRef>
          <a:fontRef idx="minor">
            <a:schemeClr val="dk1"/>
          </a:fontRef>
        </p:style>
        <p:txBody>
          <a:bodyPr lIns="0" rIns="0" rtlCol="0" anchor="ctr"/>
          <a:lstStyle/>
          <a:p>
            <a:pPr algn="ctr"/>
            <a:r>
              <a:rPr lang="en-US" altLang="ja-JP" sz="1200" dirty="0" smtClean="0">
                <a:solidFill>
                  <a:schemeClr val="tx1"/>
                </a:solidFill>
              </a:rPr>
              <a:t>19</a:t>
            </a:r>
            <a:endParaRPr kumimoji="1" lang="ja-JP" altLang="en-US" sz="1050" dirty="0">
              <a:solidFill>
                <a:schemeClr val="tx1"/>
              </a:solidFill>
            </a:endParaRPr>
          </a:p>
        </p:txBody>
      </p:sp>
      <p:sp>
        <p:nvSpPr>
          <p:cNvPr id="42" name="山形 41"/>
          <p:cNvSpPr/>
          <p:nvPr/>
        </p:nvSpPr>
        <p:spPr>
          <a:xfrm>
            <a:off x="1222410" y="1013053"/>
            <a:ext cx="468000" cy="180000"/>
          </a:xfrm>
          <a:prstGeom prst="chevron">
            <a:avLst>
              <a:gd name="adj" fmla="val 49178"/>
            </a:avLst>
          </a:prstGeom>
        </p:spPr>
        <p:style>
          <a:lnRef idx="1">
            <a:schemeClr val="dk1"/>
          </a:lnRef>
          <a:fillRef idx="2">
            <a:schemeClr val="dk1"/>
          </a:fillRef>
          <a:effectRef idx="1">
            <a:schemeClr val="dk1"/>
          </a:effectRef>
          <a:fontRef idx="minor">
            <a:schemeClr val="dk1"/>
          </a:fontRef>
        </p:style>
        <p:txBody>
          <a:bodyPr lIns="0" rIns="0" rtlCol="0" anchor="ctr"/>
          <a:lstStyle/>
          <a:p>
            <a:pPr algn="ctr"/>
            <a:r>
              <a:rPr lang="en-US" altLang="ja-JP" sz="1200" dirty="0" smtClean="0">
                <a:solidFill>
                  <a:schemeClr val="tx1"/>
                </a:solidFill>
              </a:rPr>
              <a:t>20</a:t>
            </a:r>
            <a:endParaRPr kumimoji="1" lang="ja-JP" altLang="en-US" sz="1050" dirty="0">
              <a:solidFill>
                <a:schemeClr val="tx1"/>
              </a:solidFill>
            </a:endParaRPr>
          </a:p>
        </p:txBody>
      </p:sp>
      <p:sp>
        <p:nvSpPr>
          <p:cNvPr id="47" name="山形 46"/>
          <p:cNvSpPr/>
          <p:nvPr/>
        </p:nvSpPr>
        <p:spPr>
          <a:xfrm>
            <a:off x="1671851" y="1013053"/>
            <a:ext cx="468000" cy="180000"/>
          </a:xfrm>
          <a:prstGeom prst="chevron">
            <a:avLst>
              <a:gd name="adj" fmla="val 49178"/>
            </a:avLst>
          </a:prstGeom>
        </p:spPr>
        <p:style>
          <a:lnRef idx="1">
            <a:schemeClr val="dk1"/>
          </a:lnRef>
          <a:fillRef idx="2">
            <a:schemeClr val="dk1"/>
          </a:fillRef>
          <a:effectRef idx="1">
            <a:schemeClr val="dk1"/>
          </a:effectRef>
          <a:fontRef idx="minor">
            <a:schemeClr val="dk1"/>
          </a:fontRef>
        </p:style>
        <p:txBody>
          <a:bodyPr lIns="0" rIns="0" rtlCol="0" anchor="ctr"/>
          <a:lstStyle/>
          <a:p>
            <a:pPr algn="ctr"/>
            <a:r>
              <a:rPr lang="en-US" altLang="ja-JP" sz="1200" dirty="0" smtClean="0">
                <a:solidFill>
                  <a:schemeClr val="tx1"/>
                </a:solidFill>
              </a:rPr>
              <a:t>21</a:t>
            </a:r>
            <a:endParaRPr kumimoji="1" lang="ja-JP" altLang="en-US" sz="1050" dirty="0">
              <a:solidFill>
                <a:schemeClr val="tx1"/>
              </a:solidFill>
            </a:endParaRPr>
          </a:p>
        </p:txBody>
      </p:sp>
      <p:sp>
        <p:nvSpPr>
          <p:cNvPr id="50" name="山形 49"/>
          <p:cNvSpPr/>
          <p:nvPr/>
        </p:nvSpPr>
        <p:spPr>
          <a:xfrm>
            <a:off x="2121292" y="1013053"/>
            <a:ext cx="468000" cy="180000"/>
          </a:xfrm>
          <a:prstGeom prst="chevron">
            <a:avLst>
              <a:gd name="adj" fmla="val 49178"/>
            </a:avLst>
          </a:prstGeom>
        </p:spPr>
        <p:style>
          <a:lnRef idx="1">
            <a:schemeClr val="dk1"/>
          </a:lnRef>
          <a:fillRef idx="2">
            <a:schemeClr val="dk1"/>
          </a:fillRef>
          <a:effectRef idx="1">
            <a:schemeClr val="dk1"/>
          </a:effectRef>
          <a:fontRef idx="minor">
            <a:schemeClr val="dk1"/>
          </a:fontRef>
        </p:style>
        <p:txBody>
          <a:bodyPr lIns="0" rIns="0" rtlCol="0" anchor="ctr"/>
          <a:lstStyle/>
          <a:p>
            <a:pPr algn="ctr"/>
            <a:r>
              <a:rPr lang="en-US" altLang="ja-JP" sz="1200" dirty="0" smtClean="0">
                <a:solidFill>
                  <a:schemeClr val="tx1"/>
                </a:solidFill>
              </a:rPr>
              <a:t>22</a:t>
            </a:r>
            <a:endParaRPr kumimoji="1" lang="ja-JP" altLang="en-US" sz="1050" dirty="0">
              <a:solidFill>
                <a:schemeClr val="tx1"/>
              </a:solidFill>
            </a:endParaRPr>
          </a:p>
        </p:txBody>
      </p:sp>
      <p:sp>
        <p:nvSpPr>
          <p:cNvPr id="54" name="山形 53"/>
          <p:cNvSpPr/>
          <p:nvPr/>
        </p:nvSpPr>
        <p:spPr>
          <a:xfrm>
            <a:off x="2570733" y="1013053"/>
            <a:ext cx="468000" cy="180000"/>
          </a:xfrm>
          <a:prstGeom prst="chevron">
            <a:avLst>
              <a:gd name="adj" fmla="val 49178"/>
            </a:avLst>
          </a:prstGeom>
        </p:spPr>
        <p:style>
          <a:lnRef idx="1">
            <a:schemeClr val="dk1"/>
          </a:lnRef>
          <a:fillRef idx="2">
            <a:schemeClr val="dk1"/>
          </a:fillRef>
          <a:effectRef idx="1">
            <a:schemeClr val="dk1"/>
          </a:effectRef>
          <a:fontRef idx="minor">
            <a:schemeClr val="dk1"/>
          </a:fontRef>
        </p:style>
        <p:txBody>
          <a:bodyPr lIns="0" rIns="0" rtlCol="0" anchor="ctr"/>
          <a:lstStyle/>
          <a:p>
            <a:pPr algn="ctr"/>
            <a:r>
              <a:rPr lang="en-US" altLang="ja-JP" sz="1200" dirty="0" smtClean="0">
                <a:solidFill>
                  <a:schemeClr val="tx1"/>
                </a:solidFill>
              </a:rPr>
              <a:t>23</a:t>
            </a:r>
            <a:endParaRPr kumimoji="1" lang="ja-JP" altLang="en-US" sz="1050" dirty="0">
              <a:solidFill>
                <a:schemeClr val="tx1"/>
              </a:solidFill>
            </a:endParaRPr>
          </a:p>
        </p:txBody>
      </p:sp>
      <p:sp>
        <p:nvSpPr>
          <p:cNvPr id="55" name="山形 54"/>
          <p:cNvSpPr/>
          <p:nvPr/>
        </p:nvSpPr>
        <p:spPr>
          <a:xfrm>
            <a:off x="3020174" y="1013053"/>
            <a:ext cx="468000" cy="180000"/>
          </a:xfrm>
          <a:prstGeom prst="chevron">
            <a:avLst>
              <a:gd name="adj" fmla="val 49178"/>
            </a:avLst>
          </a:prstGeom>
        </p:spPr>
        <p:style>
          <a:lnRef idx="1">
            <a:schemeClr val="dk1"/>
          </a:lnRef>
          <a:fillRef idx="2">
            <a:schemeClr val="dk1"/>
          </a:fillRef>
          <a:effectRef idx="1">
            <a:schemeClr val="dk1"/>
          </a:effectRef>
          <a:fontRef idx="minor">
            <a:schemeClr val="dk1"/>
          </a:fontRef>
        </p:style>
        <p:txBody>
          <a:bodyPr lIns="0" rIns="0" rtlCol="0" anchor="ctr"/>
          <a:lstStyle/>
          <a:p>
            <a:pPr algn="ctr"/>
            <a:r>
              <a:rPr lang="en-US" altLang="ja-JP" sz="1200" dirty="0" smtClean="0">
                <a:solidFill>
                  <a:schemeClr val="tx1"/>
                </a:solidFill>
              </a:rPr>
              <a:t>24</a:t>
            </a:r>
            <a:endParaRPr kumimoji="1" lang="ja-JP" altLang="en-US" sz="1050" dirty="0">
              <a:solidFill>
                <a:schemeClr val="tx1"/>
              </a:solidFill>
            </a:endParaRPr>
          </a:p>
        </p:txBody>
      </p:sp>
      <p:sp>
        <p:nvSpPr>
          <p:cNvPr id="57" name="山形 56"/>
          <p:cNvSpPr/>
          <p:nvPr/>
        </p:nvSpPr>
        <p:spPr>
          <a:xfrm>
            <a:off x="6796820" y="1013053"/>
            <a:ext cx="468000" cy="180000"/>
          </a:xfrm>
          <a:prstGeom prst="chevron">
            <a:avLst>
              <a:gd name="adj" fmla="val 49178"/>
            </a:avLst>
          </a:prstGeom>
        </p:spPr>
        <p:style>
          <a:lnRef idx="1">
            <a:schemeClr val="dk1"/>
          </a:lnRef>
          <a:fillRef idx="2">
            <a:schemeClr val="dk1"/>
          </a:fillRef>
          <a:effectRef idx="1">
            <a:schemeClr val="dk1"/>
          </a:effectRef>
          <a:fontRef idx="minor">
            <a:schemeClr val="dk1"/>
          </a:fontRef>
        </p:style>
        <p:txBody>
          <a:bodyPr lIns="0" rIns="0" rtlCol="0" anchor="ctr"/>
          <a:lstStyle/>
          <a:p>
            <a:pPr algn="ctr"/>
            <a:r>
              <a:rPr lang="en-US" altLang="ja-JP" sz="1200" dirty="0" smtClean="0">
                <a:solidFill>
                  <a:schemeClr val="tx1"/>
                </a:solidFill>
              </a:rPr>
              <a:t>30</a:t>
            </a:r>
            <a:endParaRPr kumimoji="1" lang="ja-JP" altLang="en-US" sz="1050" dirty="0">
              <a:solidFill>
                <a:schemeClr val="tx1"/>
              </a:solidFill>
            </a:endParaRPr>
          </a:p>
        </p:txBody>
      </p:sp>
      <p:sp>
        <p:nvSpPr>
          <p:cNvPr id="58" name="山形 57"/>
          <p:cNvSpPr/>
          <p:nvPr/>
        </p:nvSpPr>
        <p:spPr>
          <a:xfrm>
            <a:off x="7246261" y="1013053"/>
            <a:ext cx="468000" cy="180000"/>
          </a:xfrm>
          <a:prstGeom prst="chevron">
            <a:avLst>
              <a:gd name="adj" fmla="val 49178"/>
            </a:avLst>
          </a:prstGeom>
        </p:spPr>
        <p:style>
          <a:lnRef idx="1">
            <a:schemeClr val="dk1"/>
          </a:lnRef>
          <a:fillRef idx="2">
            <a:schemeClr val="dk1"/>
          </a:fillRef>
          <a:effectRef idx="1">
            <a:schemeClr val="dk1"/>
          </a:effectRef>
          <a:fontRef idx="minor">
            <a:schemeClr val="dk1"/>
          </a:fontRef>
        </p:style>
        <p:txBody>
          <a:bodyPr lIns="0" rIns="0" rtlCol="0" anchor="ctr"/>
          <a:lstStyle/>
          <a:p>
            <a:pPr algn="ctr"/>
            <a:r>
              <a:rPr lang="en-US" altLang="ja-JP" sz="1200" dirty="0" smtClean="0">
                <a:solidFill>
                  <a:schemeClr val="tx1"/>
                </a:solidFill>
              </a:rPr>
              <a:t>31</a:t>
            </a:r>
            <a:endParaRPr kumimoji="1" lang="ja-JP" altLang="en-US" sz="1050" dirty="0">
              <a:solidFill>
                <a:schemeClr val="tx1"/>
              </a:solidFill>
            </a:endParaRPr>
          </a:p>
        </p:txBody>
      </p:sp>
      <p:sp>
        <p:nvSpPr>
          <p:cNvPr id="59" name="山形 58"/>
          <p:cNvSpPr/>
          <p:nvPr/>
        </p:nvSpPr>
        <p:spPr>
          <a:xfrm>
            <a:off x="7695702" y="1013053"/>
            <a:ext cx="468000" cy="180000"/>
          </a:xfrm>
          <a:prstGeom prst="chevron">
            <a:avLst>
              <a:gd name="adj" fmla="val 49178"/>
            </a:avLst>
          </a:prstGeom>
        </p:spPr>
        <p:style>
          <a:lnRef idx="1">
            <a:schemeClr val="dk1"/>
          </a:lnRef>
          <a:fillRef idx="2">
            <a:schemeClr val="dk1"/>
          </a:fillRef>
          <a:effectRef idx="1">
            <a:schemeClr val="dk1"/>
          </a:effectRef>
          <a:fontRef idx="minor">
            <a:schemeClr val="dk1"/>
          </a:fontRef>
        </p:style>
        <p:txBody>
          <a:bodyPr lIns="0" rIns="0" rtlCol="0" anchor="ctr"/>
          <a:lstStyle/>
          <a:p>
            <a:pPr algn="ctr"/>
            <a:r>
              <a:rPr lang="en-US" altLang="ja-JP" sz="1200" dirty="0" smtClean="0">
                <a:solidFill>
                  <a:schemeClr val="tx1"/>
                </a:solidFill>
              </a:rPr>
              <a:t>32</a:t>
            </a:r>
            <a:endParaRPr kumimoji="1" lang="ja-JP" altLang="en-US" sz="1050" dirty="0">
              <a:solidFill>
                <a:schemeClr val="tx1"/>
              </a:solidFill>
            </a:endParaRPr>
          </a:p>
        </p:txBody>
      </p:sp>
      <p:sp>
        <p:nvSpPr>
          <p:cNvPr id="60" name="山形 59"/>
          <p:cNvSpPr/>
          <p:nvPr/>
        </p:nvSpPr>
        <p:spPr>
          <a:xfrm>
            <a:off x="8145143" y="1013053"/>
            <a:ext cx="468000" cy="180000"/>
          </a:xfrm>
          <a:prstGeom prst="chevron">
            <a:avLst>
              <a:gd name="adj" fmla="val 49178"/>
            </a:avLst>
          </a:prstGeom>
        </p:spPr>
        <p:style>
          <a:lnRef idx="1">
            <a:schemeClr val="dk1"/>
          </a:lnRef>
          <a:fillRef idx="2">
            <a:schemeClr val="dk1"/>
          </a:fillRef>
          <a:effectRef idx="1">
            <a:schemeClr val="dk1"/>
          </a:effectRef>
          <a:fontRef idx="minor">
            <a:schemeClr val="dk1"/>
          </a:fontRef>
        </p:style>
        <p:txBody>
          <a:bodyPr lIns="0" rIns="0" rtlCol="0" anchor="ctr"/>
          <a:lstStyle/>
          <a:p>
            <a:pPr algn="ctr"/>
            <a:r>
              <a:rPr lang="en-US" altLang="ja-JP" sz="1200" dirty="0" smtClean="0">
                <a:solidFill>
                  <a:schemeClr val="tx1"/>
                </a:solidFill>
              </a:rPr>
              <a:t>33</a:t>
            </a:r>
            <a:endParaRPr kumimoji="1" lang="ja-JP" altLang="en-US" sz="1050" dirty="0">
              <a:solidFill>
                <a:schemeClr val="tx1"/>
              </a:solidFill>
            </a:endParaRPr>
          </a:p>
        </p:txBody>
      </p:sp>
      <p:sp>
        <p:nvSpPr>
          <p:cNvPr id="61" name="山形 60"/>
          <p:cNvSpPr/>
          <p:nvPr/>
        </p:nvSpPr>
        <p:spPr>
          <a:xfrm>
            <a:off x="8594584" y="1013053"/>
            <a:ext cx="468000" cy="180000"/>
          </a:xfrm>
          <a:prstGeom prst="chevron">
            <a:avLst>
              <a:gd name="adj" fmla="val 49178"/>
            </a:avLst>
          </a:prstGeom>
        </p:spPr>
        <p:style>
          <a:lnRef idx="1">
            <a:schemeClr val="dk1"/>
          </a:lnRef>
          <a:fillRef idx="2">
            <a:schemeClr val="dk1"/>
          </a:fillRef>
          <a:effectRef idx="1">
            <a:schemeClr val="dk1"/>
          </a:effectRef>
          <a:fontRef idx="minor">
            <a:schemeClr val="dk1"/>
          </a:fontRef>
        </p:style>
        <p:txBody>
          <a:bodyPr lIns="0" rIns="0" rtlCol="0" anchor="ctr"/>
          <a:lstStyle/>
          <a:p>
            <a:pPr algn="ctr"/>
            <a:r>
              <a:rPr lang="en-US" altLang="ja-JP" sz="1200" dirty="0" smtClean="0">
                <a:solidFill>
                  <a:schemeClr val="tx1"/>
                </a:solidFill>
              </a:rPr>
              <a:t>34</a:t>
            </a:r>
            <a:endParaRPr kumimoji="1" lang="ja-JP" altLang="en-US" sz="1050" dirty="0">
              <a:solidFill>
                <a:schemeClr val="tx1"/>
              </a:solidFill>
            </a:endParaRPr>
          </a:p>
        </p:txBody>
      </p:sp>
      <p:sp>
        <p:nvSpPr>
          <p:cNvPr id="62" name="正方形/長方形 61"/>
          <p:cNvSpPr/>
          <p:nvPr/>
        </p:nvSpPr>
        <p:spPr>
          <a:xfrm>
            <a:off x="870423" y="6632451"/>
            <a:ext cx="7709162" cy="276999"/>
          </a:xfrm>
          <a:prstGeom prst="rect">
            <a:avLst/>
          </a:prstGeom>
        </p:spPr>
        <p:txBody>
          <a:bodyPr wrap="none">
            <a:spAutoFit/>
          </a:bodyPr>
          <a:lstStyle/>
          <a:p>
            <a:r>
              <a:rPr lang="ja-JP" altLang="en-US" sz="1200" dirty="0" smtClean="0"/>
              <a:t>○身体活動指針</a:t>
            </a:r>
            <a:r>
              <a:rPr lang="ja-JP" altLang="en-US" sz="1200" dirty="0" smtClean="0">
                <a:latin typeface="+mn-ea"/>
              </a:rPr>
              <a:t>は</a:t>
            </a:r>
            <a:r>
              <a:rPr lang="ja-JP" altLang="en-US" sz="1200" dirty="0" smtClean="0"/>
              <a:t>、</a:t>
            </a:r>
            <a:r>
              <a:rPr lang="ja-JP" altLang="en-US" sz="1200" u="sng" dirty="0" smtClean="0"/>
              <a:t>国民向けパンフレット「</a:t>
            </a:r>
            <a:r>
              <a:rPr lang="ja-JP" altLang="en-US" sz="1200" b="1" u="sng" dirty="0" smtClean="0"/>
              <a:t>アクティブガイド</a:t>
            </a:r>
            <a:r>
              <a:rPr lang="ja-JP" altLang="en-US" sz="1200" u="sng" dirty="0" smtClean="0"/>
              <a:t>」</a:t>
            </a:r>
            <a:r>
              <a:rPr lang="ja-JP" altLang="en-US" sz="1200" dirty="0" smtClean="0"/>
              <a:t>として、自治体等でカスタマイズして配布できるよう作成。</a:t>
            </a:r>
            <a:endParaRPr lang="ja-JP" altLang="en-US" sz="1200" dirty="0"/>
          </a:p>
        </p:txBody>
      </p:sp>
      <p:sp>
        <p:nvSpPr>
          <p:cNvPr id="56" name="正方形/長方形 55"/>
          <p:cNvSpPr/>
          <p:nvPr/>
        </p:nvSpPr>
        <p:spPr>
          <a:xfrm>
            <a:off x="4676585" y="4045476"/>
            <a:ext cx="477054" cy="1299395"/>
          </a:xfrm>
          <a:prstGeom prst="rect">
            <a:avLst/>
          </a:prstGeom>
        </p:spPr>
        <p:txBody>
          <a:bodyPr vert="eaVert" wrap="none">
            <a:spAutoFit/>
          </a:bodyPr>
          <a:lstStyle/>
          <a:p>
            <a:r>
              <a:rPr lang="ja-JP" altLang="en-US" sz="1000" b="1" spc="-150" dirty="0" smtClean="0">
                <a:latin typeface="+mn-ea"/>
              </a:rPr>
              <a:t>今</a:t>
            </a:r>
            <a:r>
              <a:rPr lang="ja-JP" altLang="en-US" sz="1000" b="1" dirty="0" smtClean="0">
                <a:latin typeface="+mn-ea"/>
              </a:rPr>
              <a:t>より少しでも増やす</a:t>
            </a:r>
            <a:endParaRPr lang="en-US" altLang="ja-JP" sz="1000" b="1" dirty="0" smtClean="0">
              <a:latin typeface="+mn-ea"/>
            </a:endParaRPr>
          </a:p>
          <a:p>
            <a:r>
              <a:rPr lang="ja-JP" altLang="en-US" sz="900" dirty="0" smtClean="0">
                <a:latin typeface="+mn-ea"/>
              </a:rPr>
              <a:t>（例えば</a:t>
            </a:r>
            <a:r>
              <a:rPr lang="en-US" altLang="ja-JP" sz="900" dirty="0" smtClean="0">
                <a:latin typeface="+mn-ea"/>
              </a:rPr>
              <a:t>10</a:t>
            </a:r>
            <a:r>
              <a:rPr lang="ja-JP" altLang="en-US" sz="900" dirty="0" smtClean="0">
                <a:latin typeface="+mn-ea"/>
              </a:rPr>
              <a:t>分多く歩く）</a:t>
            </a:r>
            <a:endParaRPr lang="ja-JP" altLang="en-US" sz="900" dirty="0"/>
          </a:p>
        </p:txBody>
      </p:sp>
      <p:sp>
        <p:nvSpPr>
          <p:cNvPr id="63" name="正方形/長方形 62"/>
          <p:cNvSpPr/>
          <p:nvPr/>
        </p:nvSpPr>
        <p:spPr>
          <a:xfrm>
            <a:off x="7278687" y="3888092"/>
            <a:ext cx="461665" cy="1565493"/>
          </a:xfrm>
          <a:prstGeom prst="rect">
            <a:avLst/>
          </a:prstGeom>
        </p:spPr>
        <p:txBody>
          <a:bodyPr vert="eaVert" wrap="none">
            <a:spAutoFit/>
          </a:bodyPr>
          <a:lstStyle/>
          <a:p>
            <a:pPr algn="ctr"/>
            <a:r>
              <a:rPr lang="ja-JP" altLang="en-US" sz="1000" b="1" dirty="0" smtClean="0"/>
              <a:t>運動習慣をもつようにする</a:t>
            </a:r>
            <a:endParaRPr lang="en-US" altLang="ja-JP" sz="1000" b="1" dirty="0" smtClean="0"/>
          </a:p>
          <a:p>
            <a:pPr algn="ctr"/>
            <a:r>
              <a:rPr lang="ja-JP" altLang="en-US" sz="800" dirty="0" smtClean="0">
                <a:latin typeface="+mn-ea"/>
              </a:rPr>
              <a:t>（</a:t>
            </a:r>
            <a:r>
              <a:rPr lang="en-US" altLang="ja-JP" sz="800" dirty="0" smtClean="0">
                <a:latin typeface="+mn-ea"/>
              </a:rPr>
              <a:t>30</a:t>
            </a:r>
            <a:r>
              <a:rPr lang="ja-JP" altLang="en-US" sz="800" dirty="0" smtClean="0">
                <a:latin typeface="+mn-ea"/>
              </a:rPr>
              <a:t>分以上の運動を週２日以上）</a:t>
            </a:r>
            <a:endParaRPr lang="ja-JP" altLang="en-US" sz="800" dirty="0">
              <a:latin typeface="+mn-ea"/>
            </a:endParaRPr>
          </a:p>
        </p:txBody>
      </p:sp>
      <p:sp>
        <p:nvSpPr>
          <p:cNvPr id="64" name="円形吹き出し 63"/>
          <p:cNvSpPr/>
          <p:nvPr/>
        </p:nvSpPr>
        <p:spPr>
          <a:xfrm>
            <a:off x="7740353" y="3929817"/>
            <a:ext cx="577080" cy="259675"/>
          </a:xfrm>
          <a:prstGeom prst="wedgeEllipseCallout">
            <a:avLst>
              <a:gd name="adj1" fmla="val -47242"/>
              <a:gd name="adj2" fmla="val 69836"/>
            </a:avLst>
          </a:prstGeom>
          <a:ln/>
        </p:spPr>
        <p:style>
          <a:lnRef idx="1">
            <a:schemeClr val="accent6"/>
          </a:lnRef>
          <a:fillRef idx="2">
            <a:schemeClr val="accent6"/>
          </a:fillRef>
          <a:effectRef idx="1">
            <a:schemeClr val="accent6"/>
          </a:effectRef>
          <a:fontRef idx="minor">
            <a:schemeClr val="dk1"/>
          </a:fontRef>
        </p:style>
        <p:txBody>
          <a:bodyPr vert="horz" wrap="square" lIns="0" tIns="0" rIns="0" bIns="0">
            <a:spAutoFit/>
          </a:bodyPr>
          <a:lstStyle/>
          <a:p>
            <a:pPr algn="ctr"/>
            <a:r>
              <a:rPr lang="ja-JP" altLang="en-US" sz="600" dirty="0" smtClean="0"/>
              <a:t>世代共通の</a:t>
            </a:r>
            <a:endParaRPr lang="en-US" altLang="ja-JP" sz="600" dirty="0" smtClean="0"/>
          </a:p>
          <a:p>
            <a:pPr algn="ctr"/>
            <a:r>
              <a:rPr lang="ja-JP" altLang="en-US" sz="600" dirty="0" smtClean="0"/>
              <a:t>方向性</a:t>
            </a:r>
            <a:endParaRPr lang="ja-JP" altLang="en-US" sz="600" dirty="0"/>
          </a:p>
        </p:txBody>
      </p:sp>
      <p:pic>
        <p:nvPicPr>
          <p:cNvPr id="52" name="Picture 2" descr="C:\Users\reiko\AppData\Local\Microsoft\Windows\Temporary Internet Files\Content.IE5\HVW33W3N\MC900331659[1].wmf"/>
          <p:cNvPicPr>
            <a:picLocks noChangeAspect="1" noChangeArrowheads="1"/>
          </p:cNvPicPr>
          <p:nvPr/>
        </p:nvPicPr>
        <p:blipFill>
          <a:blip r:embed="rId2" cstate="print"/>
          <a:srcRect/>
          <a:stretch>
            <a:fillRect/>
          </a:stretch>
        </p:blipFill>
        <p:spPr bwMode="auto">
          <a:xfrm>
            <a:off x="8229780" y="2780928"/>
            <a:ext cx="582414" cy="592681"/>
          </a:xfrm>
          <a:prstGeom prst="rect">
            <a:avLst/>
          </a:prstGeom>
          <a:noFill/>
        </p:spPr>
      </p:pic>
      <p:pic>
        <p:nvPicPr>
          <p:cNvPr id="65" name="Picture 7" descr="エクササイズ,ジョギング,フィットネス,マラソン,ランナー,ランニング,人,人々,人間,体操,女,女の人,女性,走る,運動"/>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410660" y="1636250"/>
            <a:ext cx="668247" cy="736692"/>
          </a:xfrm>
          <a:prstGeom prst="rect">
            <a:avLst/>
          </a:prstGeom>
          <a:noFill/>
        </p:spPr>
      </p:pic>
      <p:pic>
        <p:nvPicPr>
          <p:cNvPr id="66" name="Picture 9" descr="アスリート,サーブ,スポーツ,スポーツ選手,テニス,テニスボール,テニスラケット,テニス選手,プレイヤー,プレーヤー,ボール,ラケット,人,人々,人間,球技,運動,運動選手,選手"/>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5093" y="4509120"/>
            <a:ext cx="849127" cy="936104"/>
          </a:xfrm>
          <a:prstGeom prst="rect">
            <a:avLst/>
          </a:prstGeom>
          <a:noFill/>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角丸四角形 76"/>
          <p:cNvSpPr/>
          <p:nvPr/>
        </p:nvSpPr>
        <p:spPr>
          <a:xfrm>
            <a:off x="5220072" y="2924944"/>
            <a:ext cx="3168352" cy="244827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600" dirty="0" smtClean="0"/>
              <a:t>飲酒による社会問題（他者への暴力、飲酒運転事故等）の回避</a:t>
            </a:r>
            <a:endParaRPr lang="en-US" altLang="ja-JP" sz="1600" dirty="0" smtClean="0"/>
          </a:p>
          <a:p>
            <a:pPr algn="ctr"/>
            <a:endParaRPr lang="en-US" altLang="ja-JP" sz="1600" dirty="0" smtClean="0"/>
          </a:p>
        </p:txBody>
      </p:sp>
      <p:sp>
        <p:nvSpPr>
          <p:cNvPr id="68" name="角丸四角形 67"/>
          <p:cNvSpPr/>
          <p:nvPr/>
        </p:nvSpPr>
        <p:spPr>
          <a:xfrm>
            <a:off x="899592" y="4293096"/>
            <a:ext cx="2088232" cy="108012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600" dirty="0" smtClean="0"/>
              <a:t>○生活習慣病のリスクを高める量を飲酒している者の割合の減少</a:t>
            </a:r>
            <a:endParaRPr kumimoji="1" lang="en-US" altLang="ja-JP" sz="1600" dirty="0" smtClean="0"/>
          </a:p>
        </p:txBody>
      </p:sp>
      <p:sp>
        <p:nvSpPr>
          <p:cNvPr id="66" name="角丸四角形 65"/>
          <p:cNvSpPr/>
          <p:nvPr/>
        </p:nvSpPr>
        <p:spPr>
          <a:xfrm>
            <a:off x="827584" y="2996952"/>
            <a:ext cx="2088232" cy="86409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ja-JP" altLang="en-US" dirty="0" smtClean="0"/>
              <a:t>精神疾患、循環器疾患やがん、肝臓障害等の予防</a:t>
            </a:r>
            <a:endParaRPr lang="ja-JP" altLang="en-US" dirty="0"/>
          </a:p>
        </p:txBody>
      </p:sp>
      <p:sp>
        <p:nvSpPr>
          <p:cNvPr id="46" name="角丸四角形 45"/>
          <p:cNvSpPr/>
          <p:nvPr/>
        </p:nvSpPr>
        <p:spPr>
          <a:xfrm>
            <a:off x="4539504" y="2060848"/>
            <a:ext cx="3888432" cy="504056"/>
          </a:xfrm>
          <a:prstGeom prst="roundRect">
            <a:avLst>
              <a:gd name="adj" fmla="val 50000"/>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2000" dirty="0" smtClean="0"/>
              <a:t>社会環境の質の向上</a:t>
            </a:r>
            <a:endParaRPr kumimoji="1" lang="ja-JP" altLang="en-US" sz="2000" dirty="0"/>
          </a:p>
        </p:txBody>
      </p:sp>
      <p:sp>
        <p:nvSpPr>
          <p:cNvPr id="45" name="角丸四角形 44"/>
          <p:cNvSpPr/>
          <p:nvPr/>
        </p:nvSpPr>
        <p:spPr>
          <a:xfrm>
            <a:off x="939104" y="2060848"/>
            <a:ext cx="3600400" cy="504056"/>
          </a:xfrm>
          <a:prstGeom prst="roundRect">
            <a:avLst>
              <a:gd name="adj" fmla="val 50000"/>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2000" dirty="0" smtClean="0"/>
              <a:t>生活の質の向上</a:t>
            </a:r>
            <a:endParaRPr kumimoji="1" lang="ja-JP" altLang="en-US" sz="2000" dirty="0"/>
          </a:p>
        </p:txBody>
      </p:sp>
      <p:sp>
        <p:nvSpPr>
          <p:cNvPr id="24" name="角丸四角形 23"/>
          <p:cNvSpPr/>
          <p:nvPr/>
        </p:nvSpPr>
        <p:spPr>
          <a:xfrm>
            <a:off x="2391681" y="1124744"/>
            <a:ext cx="4824536" cy="504056"/>
          </a:xfrm>
          <a:prstGeom prst="roundRect">
            <a:avLst>
              <a:gd name="adj" fmla="val 50000"/>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2000" dirty="0" smtClean="0"/>
              <a:t>健康寿命</a:t>
            </a:r>
            <a:r>
              <a:rPr lang="ja-JP" altLang="en-US" sz="2000" dirty="0" smtClean="0"/>
              <a:t>の延伸・健康格差の縮小</a:t>
            </a:r>
            <a:endParaRPr lang="en-US" altLang="ja-JP" sz="2000" dirty="0" smtClean="0"/>
          </a:p>
        </p:txBody>
      </p:sp>
      <p:sp>
        <p:nvSpPr>
          <p:cNvPr id="81" name="フローチャート : 代替処理 80"/>
          <p:cNvSpPr/>
          <p:nvPr/>
        </p:nvSpPr>
        <p:spPr>
          <a:xfrm>
            <a:off x="971600" y="6093296"/>
            <a:ext cx="7560840" cy="360040"/>
          </a:xfrm>
          <a:prstGeom prst="flowChartAlternateProcess">
            <a:avLst/>
          </a:prstGeom>
          <a:noFill/>
          <a:ln>
            <a:prstDash val="sysDash"/>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dirty="0" smtClean="0"/>
              <a:t>アルコールの有害な使用を低減するための世界戦略に基づく取組の推進</a:t>
            </a:r>
            <a:endParaRPr kumimoji="1" lang="ja-JP" altLang="en-US" dirty="0"/>
          </a:p>
        </p:txBody>
      </p:sp>
      <p:cxnSp>
        <p:nvCxnSpPr>
          <p:cNvPr id="87" name="直線矢印コネクタ 86"/>
          <p:cNvCxnSpPr/>
          <p:nvPr/>
        </p:nvCxnSpPr>
        <p:spPr>
          <a:xfrm>
            <a:off x="6732240" y="5733256"/>
            <a:ext cx="0" cy="288032"/>
          </a:xfrm>
          <a:prstGeom prst="straightConnector1">
            <a:avLst/>
          </a:prstGeom>
          <a:ln>
            <a:prstDash val="sysDash"/>
            <a:headEnd type="arrow"/>
            <a:tailEnd type="arrow"/>
          </a:ln>
        </p:spPr>
        <p:style>
          <a:lnRef idx="1">
            <a:schemeClr val="dk1"/>
          </a:lnRef>
          <a:fillRef idx="0">
            <a:schemeClr val="dk1"/>
          </a:fillRef>
          <a:effectRef idx="0">
            <a:schemeClr val="dk1"/>
          </a:effectRef>
          <a:fontRef idx="minor">
            <a:schemeClr val="tx1"/>
          </a:fontRef>
        </p:style>
      </p:cxnSp>
      <p:cxnSp>
        <p:nvCxnSpPr>
          <p:cNvPr id="90" name="直線矢印コネクタ 89"/>
          <p:cNvCxnSpPr/>
          <p:nvPr/>
        </p:nvCxnSpPr>
        <p:spPr>
          <a:xfrm>
            <a:off x="2771800" y="5733256"/>
            <a:ext cx="0" cy="288032"/>
          </a:xfrm>
          <a:prstGeom prst="straightConnector1">
            <a:avLst/>
          </a:prstGeom>
          <a:ln>
            <a:prstDash val="sysDash"/>
            <a:headEnd type="arrow"/>
            <a:tailEnd type="arrow"/>
          </a:ln>
        </p:spPr>
        <p:style>
          <a:lnRef idx="1">
            <a:schemeClr val="dk1"/>
          </a:lnRef>
          <a:fillRef idx="0">
            <a:schemeClr val="dk1"/>
          </a:fillRef>
          <a:effectRef idx="0">
            <a:schemeClr val="dk1"/>
          </a:effectRef>
          <a:fontRef idx="minor">
            <a:schemeClr val="tx1"/>
          </a:fontRef>
        </p:style>
      </p:cxnSp>
      <p:sp>
        <p:nvSpPr>
          <p:cNvPr id="91" name="二等辺三角形 90"/>
          <p:cNvSpPr/>
          <p:nvPr/>
        </p:nvSpPr>
        <p:spPr>
          <a:xfrm>
            <a:off x="1273340" y="1667989"/>
            <a:ext cx="6827051" cy="360040"/>
          </a:xfrm>
          <a:prstGeom prst="triangle">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二等辺三角形 91"/>
          <p:cNvSpPr/>
          <p:nvPr/>
        </p:nvSpPr>
        <p:spPr>
          <a:xfrm>
            <a:off x="971600" y="2564904"/>
            <a:ext cx="7344816" cy="360040"/>
          </a:xfrm>
          <a:prstGeom prst="triangle">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a:xfrm>
            <a:off x="2267744" y="385500"/>
            <a:ext cx="4752528" cy="523220"/>
          </a:xfrm>
          <a:prstGeom prst="rect">
            <a:avLst/>
          </a:prstGeom>
          <a:noFill/>
        </p:spPr>
        <p:txBody>
          <a:bodyPr wrap="square" rtlCol="0">
            <a:spAutoFit/>
          </a:bodyPr>
          <a:lstStyle/>
          <a:p>
            <a:pPr algn="ctr"/>
            <a:r>
              <a:rPr kumimoji="1" lang="ja-JP" altLang="en-US" sz="2800" u="sng" dirty="0" smtClean="0"/>
              <a:t>飲酒の目標設定の考え方</a:t>
            </a:r>
            <a:endParaRPr kumimoji="1" lang="ja-JP" altLang="en-US" sz="2800" u="sng" dirty="0"/>
          </a:p>
        </p:txBody>
      </p:sp>
      <p:sp>
        <p:nvSpPr>
          <p:cNvPr id="23" name="テキスト ボックス 22"/>
          <p:cNvSpPr txBox="1"/>
          <p:nvPr/>
        </p:nvSpPr>
        <p:spPr>
          <a:xfrm>
            <a:off x="5724128" y="5373216"/>
            <a:ext cx="2160240" cy="369332"/>
          </a:xfrm>
          <a:prstGeom prst="rect">
            <a:avLst/>
          </a:prstGeom>
          <a:noFill/>
        </p:spPr>
        <p:txBody>
          <a:bodyPr wrap="square" rtlCol="0">
            <a:spAutoFit/>
          </a:bodyPr>
          <a:lstStyle/>
          <a:p>
            <a:r>
              <a:rPr kumimoji="1" lang="en-US" altLang="ja-JP" dirty="0" smtClean="0"/>
              <a:t>〈</a:t>
            </a:r>
            <a:r>
              <a:rPr kumimoji="1" lang="ja-JP" altLang="en-US" dirty="0" smtClean="0"/>
              <a:t>社会環境の改善</a:t>
            </a:r>
            <a:r>
              <a:rPr kumimoji="1" lang="en-US" altLang="ja-JP" dirty="0" smtClean="0"/>
              <a:t>〉</a:t>
            </a:r>
            <a:endParaRPr kumimoji="1" lang="ja-JP" altLang="en-US" dirty="0"/>
          </a:p>
        </p:txBody>
      </p:sp>
      <p:sp>
        <p:nvSpPr>
          <p:cNvPr id="25" name="テキスト ボックス 24"/>
          <p:cNvSpPr txBox="1"/>
          <p:nvPr/>
        </p:nvSpPr>
        <p:spPr>
          <a:xfrm>
            <a:off x="1763688" y="5373216"/>
            <a:ext cx="2160240" cy="369332"/>
          </a:xfrm>
          <a:prstGeom prst="rect">
            <a:avLst/>
          </a:prstGeom>
          <a:noFill/>
        </p:spPr>
        <p:txBody>
          <a:bodyPr wrap="square" rtlCol="0">
            <a:spAutoFit/>
          </a:bodyPr>
          <a:lstStyle/>
          <a:p>
            <a:r>
              <a:rPr kumimoji="1" lang="en-US" altLang="ja-JP" dirty="0" smtClean="0"/>
              <a:t>〈</a:t>
            </a:r>
            <a:r>
              <a:rPr kumimoji="1" lang="ja-JP" altLang="en-US" dirty="0" smtClean="0"/>
              <a:t>飲酒習慣の改善</a:t>
            </a:r>
            <a:r>
              <a:rPr kumimoji="1" lang="en-US" altLang="ja-JP" dirty="0" smtClean="0"/>
              <a:t>〉</a:t>
            </a:r>
            <a:endParaRPr kumimoji="1" lang="ja-JP" altLang="en-US" dirty="0"/>
          </a:p>
        </p:txBody>
      </p:sp>
      <p:sp>
        <p:nvSpPr>
          <p:cNvPr id="19" name="角丸四角形 18"/>
          <p:cNvSpPr/>
          <p:nvPr/>
        </p:nvSpPr>
        <p:spPr>
          <a:xfrm>
            <a:off x="2987824" y="2924944"/>
            <a:ext cx="1872208" cy="93610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次世代の健康の確保</a:t>
            </a:r>
            <a:endParaRPr kumimoji="1" lang="ja-JP" altLang="en-US" dirty="0"/>
          </a:p>
        </p:txBody>
      </p:sp>
      <p:sp>
        <p:nvSpPr>
          <p:cNvPr id="20" name="下矢印 19"/>
          <p:cNvSpPr/>
          <p:nvPr/>
        </p:nvSpPr>
        <p:spPr>
          <a:xfrm flipV="1">
            <a:off x="3635896" y="3789040"/>
            <a:ext cx="504056" cy="504056"/>
          </a:xfrm>
          <a:prstGeom prst="downArrow">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下矢印 20"/>
          <p:cNvSpPr/>
          <p:nvPr/>
        </p:nvSpPr>
        <p:spPr>
          <a:xfrm flipV="1">
            <a:off x="1691680" y="3789040"/>
            <a:ext cx="504056" cy="504056"/>
          </a:xfrm>
          <a:prstGeom prst="downArrow">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左右矢印 25"/>
          <p:cNvSpPr/>
          <p:nvPr/>
        </p:nvSpPr>
        <p:spPr>
          <a:xfrm>
            <a:off x="2699792" y="3140968"/>
            <a:ext cx="504056" cy="504056"/>
          </a:xfrm>
          <a:prstGeom prst="leftRightArrow">
            <a:avLst>
              <a:gd name="adj1" fmla="val 50000"/>
              <a:gd name="adj2" fmla="val 34883"/>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左右矢印 73"/>
          <p:cNvSpPr/>
          <p:nvPr/>
        </p:nvSpPr>
        <p:spPr>
          <a:xfrm>
            <a:off x="4572000" y="3789040"/>
            <a:ext cx="648072" cy="432048"/>
          </a:xfrm>
          <a:prstGeom prst="leftRightArrow">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角丸四角形 29"/>
          <p:cNvSpPr/>
          <p:nvPr/>
        </p:nvSpPr>
        <p:spPr>
          <a:xfrm>
            <a:off x="2987824" y="4293096"/>
            <a:ext cx="2088232" cy="108012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600" dirty="0" smtClean="0"/>
              <a:t>○未成年者の飲酒をなくす</a:t>
            </a:r>
            <a:endParaRPr lang="en-US" altLang="ja-JP" sz="1600" dirty="0" smtClean="0"/>
          </a:p>
          <a:p>
            <a:r>
              <a:rPr lang="ja-JP" altLang="en-US" sz="1600" dirty="0" smtClean="0"/>
              <a:t>○妊娠中の飲酒をなくす</a:t>
            </a:r>
            <a:endParaRPr lang="ja-JP" altLang="en-US" sz="1600" dirty="0"/>
          </a:p>
        </p:txBody>
      </p:sp>
      <p:sp>
        <p:nvSpPr>
          <p:cNvPr id="22" name="ホームベース 21"/>
          <p:cNvSpPr/>
          <p:nvPr/>
        </p:nvSpPr>
        <p:spPr>
          <a:xfrm>
            <a:off x="107504" y="44623"/>
            <a:ext cx="1872332" cy="442501"/>
          </a:xfrm>
          <a:prstGeom prst="homePlat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2000" b="1" dirty="0" smtClean="0"/>
              <a:t>飲酒</a:t>
            </a:r>
            <a:endParaRPr kumimoji="1" lang="ja-JP" altLang="en-US" sz="2000" b="1"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2"/>
          <p:cNvGraphicFramePr>
            <a:graphicFrameLocks noGrp="1" noChangeAspect="1"/>
          </p:cNvGraphicFramePr>
          <p:nvPr>
            <p:ph/>
            <p:extLst>
              <p:ext uri="{D42A27DB-BD31-4B8C-83A1-F6EECF244321}">
                <p14:modId xmlns:p14="http://schemas.microsoft.com/office/powerpoint/2010/main" val="3631194015"/>
              </p:ext>
            </p:extLst>
          </p:nvPr>
        </p:nvGraphicFramePr>
        <p:xfrm>
          <a:off x="813263" y="764704"/>
          <a:ext cx="8083086" cy="5256584"/>
        </p:xfrm>
        <a:graphic>
          <a:graphicData uri="http://schemas.openxmlformats.org/drawingml/2006/chart">
            <c:chart xmlns:c="http://schemas.openxmlformats.org/drawingml/2006/chart" xmlns:r="http://schemas.openxmlformats.org/officeDocument/2006/relationships" r:id="rId3"/>
          </a:graphicData>
        </a:graphic>
      </p:graphicFrame>
      <p:sp>
        <p:nvSpPr>
          <p:cNvPr id="1027" name="Text Box 3"/>
          <p:cNvSpPr txBox="1">
            <a:spLocks noChangeArrowheads="1"/>
          </p:cNvSpPr>
          <p:nvPr/>
        </p:nvSpPr>
        <p:spPr bwMode="auto">
          <a:xfrm>
            <a:off x="0" y="87015"/>
            <a:ext cx="9144000" cy="461665"/>
          </a:xfrm>
          <a:prstGeom prst="rect">
            <a:avLst/>
          </a:prstGeom>
          <a:noFill/>
          <a:ln w="9525">
            <a:noFill/>
            <a:miter lim="800000"/>
            <a:headEnd/>
            <a:tailEnd/>
          </a:ln>
        </p:spPr>
        <p:txBody>
          <a:bodyPr wrap="square">
            <a:spAutoFit/>
          </a:bodyPr>
          <a:lstStyle/>
          <a:p>
            <a:pPr algn="ctr"/>
            <a:r>
              <a:rPr lang="ja-JP" altLang="en-US" sz="2400" b="1" u="sng" dirty="0" smtClean="0">
                <a:latin typeface="+mn-ea"/>
              </a:rPr>
              <a:t>国民一人</a:t>
            </a:r>
            <a:r>
              <a:rPr lang="ja-JP" altLang="en-US" sz="2400" b="1" u="sng" dirty="0">
                <a:latin typeface="+mn-ea"/>
              </a:rPr>
              <a:t>当たりの年間平均アルコール</a:t>
            </a:r>
            <a:r>
              <a:rPr lang="ja-JP" altLang="en-US" sz="2400" b="1" u="sng" dirty="0" smtClean="0">
                <a:latin typeface="+mn-ea"/>
              </a:rPr>
              <a:t>消費量の推移</a:t>
            </a:r>
            <a:r>
              <a:rPr lang="ja-JP" altLang="en-US" b="1" u="sng" dirty="0" smtClean="0">
                <a:latin typeface="+mn-ea"/>
              </a:rPr>
              <a:t>（純アルコール換算）</a:t>
            </a:r>
            <a:endParaRPr lang="ja-JP" altLang="en-US" b="1" u="sng" dirty="0">
              <a:latin typeface="+mn-ea"/>
            </a:endParaRPr>
          </a:p>
        </p:txBody>
      </p:sp>
      <p:sp>
        <p:nvSpPr>
          <p:cNvPr id="1028" name="Text Box 4"/>
          <p:cNvSpPr txBox="1">
            <a:spLocks noChangeArrowheads="1"/>
          </p:cNvSpPr>
          <p:nvPr/>
        </p:nvSpPr>
        <p:spPr bwMode="auto">
          <a:xfrm>
            <a:off x="146700" y="836712"/>
            <a:ext cx="1184940" cy="307777"/>
          </a:xfrm>
          <a:prstGeom prst="rect">
            <a:avLst/>
          </a:prstGeom>
          <a:noFill/>
          <a:ln w="9525">
            <a:noFill/>
            <a:miter lim="800000"/>
            <a:headEnd/>
            <a:tailEnd/>
          </a:ln>
        </p:spPr>
        <p:txBody>
          <a:bodyPr wrap="none">
            <a:spAutoFit/>
          </a:bodyPr>
          <a:lstStyle/>
          <a:p>
            <a:r>
              <a:rPr lang="en-US" altLang="ja-JP" sz="1400" dirty="0">
                <a:latin typeface="Times New Roman" pitchFamily="18" charset="0"/>
              </a:rPr>
              <a:t>(</a:t>
            </a:r>
            <a:r>
              <a:rPr lang="ja-JP" altLang="en-US" sz="1400" dirty="0">
                <a:latin typeface="Times New Roman" pitchFamily="18" charset="0"/>
              </a:rPr>
              <a:t>リットル </a:t>
            </a:r>
            <a:r>
              <a:rPr lang="en-US" altLang="ja-JP" sz="1400" dirty="0">
                <a:latin typeface="Times New Roman" pitchFamily="18" charset="0"/>
              </a:rPr>
              <a:t>/ </a:t>
            </a:r>
            <a:r>
              <a:rPr lang="ja-JP" altLang="en-US" sz="1400" dirty="0">
                <a:latin typeface="Times New Roman" pitchFamily="18" charset="0"/>
              </a:rPr>
              <a:t>年</a:t>
            </a:r>
            <a:r>
              <a:rPr lang="en-US" altLang="ja-JP" sz="1400" dirty="0">
                <a:latin typeface="Times New Roman" pitchFamily="18" charset="0"/>
              </a:rPr>
              <a:t>)</a:t>
            </a:r>
          </a:p>
        </p:txBody>
      </p:sp>
      <p:sp>
        <p:nvSpPr>
          <p:cNvPr id="1029" name="Text Box 5"/>
          <p:cNvSpPr txBox="1">
            <a:spLocks noChangeArrowheads="1"/>
          </p:cNvSpPr>
          <p:nvPr/>
        </p:nvSpPr>
        <p:spPr bwMode="auto">
          <a:xfrm>
            <a:off x="8388424" y="5324008"/>
            <a:ext cx="662361" cy="307777"/>
          </a:xfrm>
          <a:prstGeom prst="rect">
            <a:avLst/>
          </a:prstGeom>
          <a:noFill/>
          <a:ln w="9525">
            <a:noFill/>
            <a:miter lim="800000"/>
            <a:headEnd/>
            <a:tailEnd/>
          </a:ln>
        </p:spPr>
        <p:txBody>
          <a:bodyPr wrap="none">
            <a:spAutoFit/>
          </a:bodyPr>
          <a:lstStyle/>
          <a:p>
            <a:r>
              <a:rPr lang="en-US" altLang="ja-JP" sz="1400" dirty="0">
                <a:latin typeface="Times New Roman" pitchFamily="18" charset="0"/>
              </a:rPr>
              <a:t>(</a:t>
            </a:r>
            <a:r>
              <a:rPr lang="ja-JP" altLang="en-US" sz="1400" dirty="0">
                <a:latin typeface="Times New Roman" pitchFamily="18" charset="0"/>
              </a:rPr>
              <a:t>年度</a:t>
            </a:r>
            <a:r>
              <a:rPr lang="en-US" altLang="ja-JP" sz="1400" dirty="0">
                <a:latin typeface="Times New Roman" pitchFamily="18" charset="0"/>
              </a:rPr>
              <a:t>)</a:t>
            </a:r>
          </a:p>
        </p:txBody>
      </p:sp>
      <p:sp>
        <p:nvSpPr>
          <p:cNvPr id="6" name="テキスト ボックス 5"/>
          <p:cNvSpPr txBox="1"/>
          <p:nvPr/>
        </p:nvSpPr>
        <p:spPr>
          <a:xfrm>
            <a:off x="87892" y="6474822"/>
            <a:ext cx="7233390" cy="338554"/>
          </a:xfrm>
          <a:prstGeom prst="rect">
            <a:avLst/>
          </a:prstGeom>
          <a:noFill/>
        </p:spPr>
        <p:txBody>
          <a:bodyPr wrap="none" rtlCol="0">
            <a:spAutoFit/>
          </a:bodyPr>
          <a:lstStyle/>
          <a:p>
            <a:r>
              <a:rPr lang="ja-JP" altLang="en-US" sz="1600" dirty="0"/>
              <a:t>（</a:t>
            </a:r>
            <a:r>
              <a:rPr lang="en-US" altLang="ja-JP" sz="1600" dirty="0"/>
              <a:t>Higuchi S et al. Japan: alcohol today. Addiction 2007; 102(12): 1849-1862.</a:t>
            </a:r>
            <a:r>
              <a:rPr lang="ja-JP" altLang="en-US" sz="1600" dirty="0"/>
              <a:t>より改変）</a:t>
            </a:r>
            <a:endParaRPr kumimoji="1" lang="ja-JP" altLang="en-US" sz="1600" dirty="0"/>
          </a:p>
        </p:txBody>
      </p:sp>
      <p:sp>
        <p:nvSpPr>
          <p:cNvPr id="8" name="正方形/長方形 7"/>
          <p:cNvSpPr/>
          <p:nvPr/>
        </p:nvSpPr>
        <p:spPr>
          <a:xfrm>
            <a:off x="611560" y="5757798"/>
            <a:ext cx="8064896" cy="646331"/>
          </a:xfrm>
          <a:prstGeom prst="rect">
            <a:avLst/>
          </a:prstGeom>
        </p:spPr>
        <p:txBody>
          <a:bodyPr wrap="square">
            <a:spAutoFit/>
          </a:bodyPr>
          <a:lstStyle/>
          <a:p>
            <a:r>
              <a:rPr lang="ja-JP" altLang="ja-JP" sz="1200" dirty="0" smtClean="0"/>
              <a:t>注：我が国では未成年者飲酒禁酒法により</a:t>
            </a:r>
            <a:r>
              <a:rPr lang="en-US" altLang="ja-JP" sz="1200" dirty="0" smtClean="0"/>
              <a:t>20</a:t>
            </a:r>
            <a:r>
              <a:rPr lang="ja-JP" altLang="ja-JP" sz="1200" dirty="0" smtClean="0"/>
              <a:t>歳未満の飲酒を禁止しているが、ＷＨＯでは、一人あたりのアルコール消費量について、生産量と輸出入量とを勘案したアルコール消費量全体を</a:t>
            </a:r>
            <a:r>
              <a:rPr lang="en-US" altLang="ja-JP" sz="1200" dirty="0" smtClean="0"/>
              <a:t>15</a:t>
            </a:r>
            <a:r>
              <a:rPr lang="ja-JP" altLang="ja-JP" sz="1200" dirty="0" smtClean="0"/>
              <a:t>歳以上人口で割って算出することとしており</a:t>
            </a:r>
            <a:r>
              <a:rPr lang="en-US" altLang="ja-JP" sz="1200" baseline="30000" dirty="0" smtClean="0"/>
              <a:t>2</a:t>
            </a:r>
            <a:r>
              <a:rPr lang="ja-JP" altLang="ja-JP" sz="1200" baseline="30000" dirty="0" smtClean="0"/>
              <a:t>）</a:t>
            </a:r>
            <a:r>
              <a:rPr lang="ja-JP" altLang="ja-JP" sz="1200" dirty="0" smtClean="0"/>
              <a:t>、各国も同様の考え方でＷＨＯへの報告を行うことを求められていることから、上記の図はＷＨＯの基準に基づき毎年算出している。</a:t>
            </a:r>
            <a:endParaRPr lang="ja-JP" altLang="en-US" sz="1200"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テキスト ボックス 5"/>
          <p:cNvSpPr txBox="1">
            <a:spLocks noChangeArrowheads="1"/>
          </p:cNvSpPr>
          <p:nvPr/>
        </p:nvSpPr>
        <p:spPr bwMode="auto">
          <a:xfrm>
            <a:off x="322834" y="719118"/>
            <a:ext cx="504750" cy="276999"/>
          </a:xfrm>
          <a:prstGeom prst="rect">
            <a:avLst/>
          </a:prstGeom>
          <a:noFill/>
          <a:ln w="9525">
            <a:noFill/>
            <a:miter lim="800000"/>
            <a:headEnd/>
            <a:tailEnd/>
          </a:ln>
        </p:spPr>
        <p:txBody>
          <a:bodyPr wrap="square">
            <a:spAutoFit/>
          </a:bodyPr>
          <a:lstStyle/>
          <a:p>
            <a:r>
              <a:rPr lang="en-US" altLang="ja-JP" sz="1200" b="0" dirty="0">
                <a:solidFill>
                  <a:schemeClr val="tx1"/>
                </a:solidFill>
                <a:latin typeface="Calibri" pitchFamily="34" charset="0"/>
              </a:rPr>
              <a:t>(%)</a:t>
            </a:r>
            <a:endParaRPr lang="ja-JP" altLang="en-US" sz="1200" b="0" dirty="0">
              <a:solidFill>
                <a:schemeClr val="tx1"/>
              </a:solidFill>
              <a:latin typeface="Calibri" pitchFamily="34" charset="0"/>
            </a:endParaRPr>
          </a:p>
        </p:txBody>
      </p:sp>
      <p:sp>
        <p:nvSpPr>
          <p:cNvPr id="6147" name="テキスト ボックス 7"/>
          <p:cNvSpPr txBox="1">
            <a:spLocks noChangeArrowheads="1"/>
          </p:cNvSpPr>
          <p:nvPr/>
        </p:nvSpPr>
        <p:spPr bwMode="auto">
          <a:xfrm>
            <a:off x="879205" y="109816"/>
            <a:ext cx="7451533" cy="523220"/>
          </a:xfrm>
          <a:prstGeom prst="rect">
            <a:avLst/>
          </a:prstGeom>
          <a:noFill/>
          <a:ln w="9525">
            <a:noFill/>
            <a:miter lim="800000"/>
            <a:headEnd/>
            <a:tailEnd/>
          </a:ln>
        </p:spPr>
        <p:txBody>
          <a:bodyPr wrap="square">
            <a:spAutoFit/>
          </a:bodyPr>
          <a:lstStyle/>
          <a:p>
            <a:pPr algn="ctr"/>
            <a:r>
              <a:rPr lang="ja-JP" altLang="en-US" sz="2800" b="0" u="sng" dirty="0" smtClean="0">
                <a:solidFill>
                  <a:schemeClr val="tx1"/>
                </a:solidFill>
                <a:latin typeface="Calibri" pitchFamily="34" charset="0"/>
              </a:rPr>
              <a:t>中学生</a:t>
            </a:r>
            <a:r>
              <a:rPr lang="ja-JP" altLang="en-US" sz="2800" u="sng" dirty="0">
                <a:latin typeface="Calibri" pitchFamily="34" charset="0"/>
              </a:rPr>
              <a:t>・</a:t>
            </a:r>
            <a:r>
              <a:rPr lang="ja-JP" altLang="en-US" sz="2800" b="0" u="sng" dirty="0" smtClean="0">
                <a:solidFill>
                  <a:schemeClr val="tx1"/>
                </a:solidFill>
                <a:latin typeface="Calibri" pitchFamily="34" charset="0"/>
              </a:rPr>
              <a:t>高校生</a:t>
            </a:r>
            <a:r>
              <a:rPr lang="ja-JP" altLang="en-US" sz="2800" b="0" u="sng" dirty="0">
                <a:solidFill>
                  <a:schemeClr val="tx1"/>
                </a:solidFill>
                <a:latin typeface="Calibri" pitchFamily="34" charset="0"/>
              </a:rPr>
              <a:t>の</a:t>
            </a:r>
            <a:r>
              <a:rPr lang="ja-JP" altLang="en-US" sz="2800" b="0" u="sng" dirty="0" smtClean="0">
                <a:solidFill>
                  <a:schemeClr val="tx1"/>
                </a:solidFill>
                <a:latin typeface="Calibri" pitchFamily="34" charset="0"/>
              </a:rPr>
              <a:t>飲酒者割合の推移　</a:t>
            </a:r>
            <a:endParaRPr lang="ja-JP" altLang="en-US" sz="2800" b="0" u="sng" dirty="0">
              <a:solidFill>
                <a:schemeClr val="tx1"/>
              </a:solidFill>
              <a:latin typeface="Calibri" pitchFamily="34" charset="0"/>
            </a:endParaRPr>
          </a:p>
        </p:txBody>
      </p:sp>
      <p:graphicFrame>
        <p:nvGraphicFramePr>
          <p:cNvPr id="7" name="グラフ 6"/>
          <p:cNvGraphicFramePr>
            <a:graphicFrameLocks/>
          </p:cNvGraphicFramePr>
          <p:nvPr/>
        </p:nvGraphicFramePr>
        <p:xfrm>
          <a:off x="138068" y="509404"/>
          <a:ext cx="8856984" cy="5572164"/>
        </p:xfrm>
        <a:graphic>
          <a:graphicData uri="http://schemas.openxmlformats.org/drawingml/2006/chart">
            <c:chart xmlns:c="http://schemas.openxmlformats.org/drawingml/2006/chart" xmlns:r="http://schemas.openxmlformats.org/officeDocument/2006/relationships" r:id="rId3"/>
          </a:graphicData>
        </a:graphic>
      </p:graphicFrame>
      <p:sp>
        <p:nvSpPr>
          <p:cNvPr id="5" name="テキスト ボックス 4"/>
          <p:cNvSpPr txBox="1"/>
          <p:nvPr/>
        </p:nvSpPr>
        <p:spPr>
          <a:xfrm>
            <a:off x="35496" y="5951021"/>
            <a:ext cx="9201558" cy="646331"/>
          </a:xfrm>
          <a:prstGeom prst="rect">
            <a:avLst/>
          </a:prstGeom>
          <a:noFill/>
        </p:spPr>
        <p:txBody>
          <a:bodyPr wrap="none" rtlCol="0">
            <a:spAutoFit/>
          </a:bodyPr>
          <a:lstStyle/>
          <a:p>
            <a:r>
              <a:rPr kumimoji="1" lang="ja-JP" altLang="en-US" sz="1200" dirty="0" smtClean="0"/>
              <a:t>注</a:t>
            </a:r>
            <a:endParaRPr kumimoji="1" lang="en-US" altLang="ja-JP" sz="1200" dirty="0" smtClean="0"/>
          </a:p>
          <a:p>
            <a:r>
              <a:rPr lang="en-US" altLang="ja-JP" sz="1200" dirty="0" smtClean="0"/>
              <a:t>1) </a:t>
            </a:r>
            <a:r>
              <a:rPr lang="ja-JP" altLang="en-US" sz="1200" dirty="0" smtClean="0"/>
              <a:t>調査年は、</a:t>
            </a:r>
            <a:r>
              <a:rPr lang="en-US" altLang="ja-JP" sz="1200" dirty="0" smtClean="0"/>
              <a:t>1996</a:t>
            </a:r>
            <a:r>
              <a:rPr lang="ja-JP" altLang="en-US" sz="1200" dirty="0" smtClean="0"/>
              <a:t>年（</a:t>
            </a:r>
            <a:r>
              <a:rPr lang="en-US" altLang="ja-JP" sz="1200" dirty="0" smtClean="0"/>
              <a:t>96</a:t>
            </a:r>
            <a:r>
              <a:rPr lang="ja-JP" altLang="en-US" sz="1200" dirty="0" smtClean="0"/>
              <a:t>）、</a:t>
            </a:r>
            <a:r>
              <a:rPr lang="en-US" altLang="ja-JP" sz="1200" dirty="0" smtClean="0"/>
              <a:t>2000</a:t>
            </a:r>
            <a:r>
              <a:rPr lang="ja-JP" altLang="en-US" sz="1200" dirty="0" smtClean="0"/>
              <a:t>年（</a:t>
            </a:r>
            <a:r>
              <a:rPr lang="en-US" altLang="ja-JP" sz="1200" dirty="0" smtClean="0"/>
              <a:t>00</a:t>
            </a:r>
            <a:r>
              <a:rPr lang="ja-JP" altLang="en-US" sz="1200" dirty="0" smtClean="0"/>
              <a:t>）、</a:t>
            </a:r>
            <a:r>
              <a:rPr lang="en-US" altLang="ja-JP" sz="1200" dirty="0" smtClean="0"/>
              <a:t>2004</a:t>
            </a:r>
            <a:r>
              <a:rPr lang="ja-JP" altLang="en-US" sz="1200" dirty="0" smtClean="0"/>
              <a:t>年（</a:t>
            </a:r>
            <a:r>
              <a:rPr lang="en-US" altLang="ja-JP" sz="1200" dirty="0" smtClean="0"/>
              <a:t>04</a:t>
            </a:r>
            <a:r>
              <a:rPr lang="ja-JP" altLang="en-US" sz="1200" dirty="0" smtClean="0"/>
              <a:t>）、</a:t>
            </a:r>
            <a:r>
              <a:rPr lang="en-US" altLang="ja-JP" sz="1200" dirty="0" smtClean="0"/>
              <a:t>2008</a:t>
            </a:r>
            <a:r>
              <a:rPr lang="ja-JP" altLang="en-US" sz="1200" dirty="0" smtClean="0"/>
              <a:t>年（</a:t>
            </a:r>
            <a:r>
              <a:rPr lang="en-US" altLang="ja-JP" sz="1200" dirty="0" smtClean="0"/>
              <a:t>08</a:t>
            </a:r>
            <a:r>
              <a:rPr lang="ja-JP" altLang="en-US" sz="1200" dirty="0" smtClean="0"/>
              <a:t>）、</a:t>
            </a:r>
            <a:r>
              <a:rPr lang="en-US" altLang="ja-JP" sz="1200" dirty="0" smtClean="0"/>
              <a:t>2010</a:t>
            </a:r>
            <a:r>
              <a:rPr lang="ja-JP" altLang="en-US" sz="1200" dirty="0" smtClean="0"/>
              <a:t>年（</a:t>
            </a:r>
            <a:r>
              <a:rPr lang="en-US" altLang="ja-JP" sz="1200" dirty="0" smtClean="0"/>
              <a:t>10</a:t>
            </a:r>
            <a:r>
              <a:rPr lang="ja-JP" altLang="en-US" sz="1200" dirty="0" smtClean="0"/>
              <a:t>）である。</a:t>
            </a:r>
            <a:endParaRPr lang="en-US" altLang="ja-JP" sz="1200" dirty="0" smtClean="0"/>
          </a:p>
          <a:p>
            <a:r>
              <a:rPr lang="en-US" altLang="ja-JP" sz="1200" dirty="0" smtClean="0"/>
              <a:t>2) </a:t>
            </a:r>
            <a:r>
              <a:rPr lang="ja-JP" altLang="en-US" sz="1200" dirty="0" smtClean="0"/>
              <a:t>飲酒経験は過去に飲酒経験がある者の割合、月および週飲酒は、それぞれ調査前</a:t>
            </a:r>
            <a:r>
              <a:rPr lang="en-US" altLang="ja-JP" sz="1200" dirty="0" smtClean="0"/>
              <a:t>30</a:t>
            </a:r>
            <a:r>
              <a:rPr lang="ja-JP" altLang="en-US" sz="1200" dirty="0" smtClean="0"/>
              <a:t>日および</a:t>
            </a:r>
            <a:r>
              <a:rPr lang="en-US" altLang="ja-JP" sz="1200" dirty="0" smtClean="0"/>
              <a:t>1</a:t>
            </a:r>
            <a:r>
              <a:rPr lang="ja-JP" altLang="en-US" sz="1200" dirty="0" smtClean="0"/>
              <a:t>週間に</a:t>
            </a:r>
            <a:r>
              <a:rPr lang="en-US" altLang="ja-JP" sz="1200" dirty="0" smtClean="0"/>
              <a:t>1</a:t>
            </a:r>
            <a:r>
              <a:rPr lang="ja-JP" altLang="en-US" sz="1200" dirty="0" smtClean="0"/>
              <a:t>回以上飲酒した者の割合である。</a:t>
            </a:r>
            <a:endParaRPr lang="en-US" altLang="ja-JP" sz="1200" dirty="0" smtClean="0"/>
          </a:p>
        </p:txBody>
      </p:sp>
      <p:sp>
        <p:nvSpPr>
          <p:cNvPr id="6" name="正方形/長方形 5"/>
          <p:cNvSpPr/>
          <p:nvPr/>
        </p:nvSpPr>
        <p:spPr>
          <a:xfrm>
            <a:off x="755576" y="6597352"/>
            <a:ext cx="8316416" cy="307777"/>
          </a:xfrm>
          <a:prstGeom prst="rect">
            <a:avLst/>
          </a:prstGeom>
        </p:spPr>
        <p:txBody>
          <a:bodyPr wrap="square">
            <a:spAutoFit/>
          </a:bodyPr>
          <a:lstStyle/>
          <a:p>
            <a:pPr algn="r"/>
            <a:r>
              <a:rPr lang="ja-JP" altLang="en-US" sz="1400" dirty="0"/>
              <a:t>資料：厚生労働科学研究補助金「未成年者の喫煙・飲酒状況に関する実態調査研究</a:t>
            </a:r>
            <a:r>
              <a:rPr lang="ja-JP" altLang="en-US" sz="1400" dirty="0" smtClean="0"/>
              <a:t>」</a:t>
            </a:r>
            <a:endParaRPr lang="ja-JP" altLang="en-US" sz="1400" dirty="0" smtClean="0">
              <a:latin typeface="Arial"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角丸四角形 76"/>
          <p:cNvSpPr/>
          <p:nvPr/>
        </p:nvSpPr>
        <p:spPr>
          <a:xfrm>
            <a:off x="5436096" y="2711599"/>
            <a:ext cx="3024336" cy="2949649"/>
          </a:xfrm>
          <a:prstGeom prst="roundRect">
            <a:avLst>
              <a:gd name="adj" fmla="val 815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u="sng" dirty="0" smtClean="0"/>
              <a:t>受動喫煙への曝露状況の改善</a:t>
            </a:r>
            <a:endParaRPr lang="en-US" altLang="ja-JP" u="sng" dirty="0" smtClean="0"/>
          </a:p>
          <a:p>
            <a:endParaRPr lang="en-US" altLang="ja-JP" sz="1600" dirty="0" smtClean="0"/>
          </a:p>
          <a:p>
            <a:r>
              <a:rPr lang="ja-JP" altLang="en-US" sz="1600" dirty="0" smtClean="0"/>
              <a:t>○受動喫煙の機会（家庭・職場・飲食店・行政機関・医療機関）を有する者の割合の低下</a:t>
            </a:r>
          </a:p>
        </p:txBody>
      </p:sp>
      <p:sp>
        <p:nvSpPr>
          <p:cNvPr id="66" name="角丸四角形 65"/>
          <p:cNvSpPr/>
          <p:nvPr/>
        </p:nvSpPr>
        <p:spPr>
          <a:xfrm>
            <a:off x="539552" y="2708920"/>
            <a:ext cx="2304256" cy="122413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がん、循環器疾患、ＣＯＰＤ、糖尿病等の予防</a:t>
            </a:r>
            <a:endParaRPr kumimoji="1" lang="en-US" altLang="ja-JP" dirty="0" smtClean="0"/>
          </a:p>
          <a:p>
            <a:pPr algn="ctr"/>
            <a:r>
              <a:rPr kumimoji="1" lang="ja-JP" altLang="en-US" dirty="0" smtClean="0"/>
              <a:t>要介護状態の予防</a:t>
            </a:r>
            <a:endParaRPr kumimoji="1" lang="ja-JP" altLang="en-US" dirty="0"/>
          </a:p>
        </p:txBody>
      </p:sp>
      <p:sp>
        <p:nvSpPr>
          <p:cNvPr id="46" name="角丸四角形 45"/>
          <p:cNvSpPr/>
          <p:nvPr/>
        </p:nvSpPr>
        <p:spPr>
          <a:xfrm>
            <a:off x="4788024" y="1772816"/>
            <a:ext cx="3816424" cy="504056"/>
          </a:xfrm>
          <a:prstGeom prst="roundRect">
            <a:avLst>
              <a:gd name="adj" fmla="val 50000"/>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dirty="0" smtClean="0"/>
              <a:t>社会環境の質の向上</a:t>
            </a:r>
            <a:endParaRPr kumimoji="1" lang="ja-JP" altLang="en-US" dirty="0"/>
          </a:p>
        </p:txBody>
      </p:sp>
      <p:sp>
        <p:nvSpPr>
          <p:cNvPr id="45" name="角丸四角形 44"/>
          <p:cNvSpPr/>
          <p:nvPr/>
        </p:nvSpPr>
        <p:spPr>
          <a:xfrm>
            <a:off x="755576" y="1772816"/>
            <a:ext cx="4032448" cy="504056"/>
          </a:xfrm>
          <a:prstGeom prst="roundRect">
            <a:avLst>
              <a:gd name="adj" fmla="val 50000"/>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smtClean="0"/>
              <a:t>生活の質の向上</a:t>
            </a:r>
            <a:endParaRPr kumimoji="1" lang="ja-JP" altLang="en-US" dirty="0"/>
          </a:p>
        </p:txBody>
      </p:sp>
      <p:sp>
        <p:nvSpPr>
          <p:cNvPr id="24" name="角丸四角形 23"/>
          <p:cNvSpPr/>
          <p:nvPr/>
        </p:nvSpPr>
        <p:spPr>
          <a:xfrm>
            <a:off x="2267744" y="908720"/>
            <a:ext cx="4968552" cy="432048"/>
          </a:xfrm>
          <a:prstGeom prst="roundRect">
            <a:avLst>
              <a:gd name="adj" fmla="val 50000"/>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smtClean="0"/>
              <a:t>健康寿命</a:t>
            </a:r>
            <a:r>
              <a:rPr lang="ja-JP" altLang="en-US" dirty="0" smtClean="0"/>
              <a:t>の延伸・健康格差の縮小</a:t>
            </a:r>
            <a:endParaRPr lang="en-US" altLang="ja-JP" dirty="0" smtClean="0"/>
          </a:p>
        </p:txBody>
      </p:sp>
      <p:sp>
        <p:nvSpPr>
          <p:cNvPr id="74" name="左右矢印 73"/>
          <p:cNvSpPr/>
          <p:nvPr/>
        </p:nvSpPr>
        <p:spPr>
          <a:xfrm>
            <a:off x="4716016" y="3861048"/>
            <a:ext cx="792088" cy="504056"/>
          </a:xfrm>
          <a:prstGeom prst="leftRightArrow">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フローチャート : 代替処理 80"/>
          <p:cNvSpPr/>
          <p:nvPr/>
        </p:nvSpPr>
        <p:spPr>
          <a:xfrm>
            <a:off x="827584" y="6237312"/>
            <a:ext cx="7848872" cy="576064"/>
          </a:xfrm>
          <a:prstGeom prst="flowChartAlternateProcess">
            <a:avLst/>
          </a:prstGeom>
          <a:noFill/>
          <a:ln>
            <a:prstDash val="sysDash"/>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dirty="0" smtClean="0"/>
              <a:t>たばこ規制枠組条約に基づく取組の推進</a:t>
            </a:r>
            <a:endParaRPr kumimoji="1" lang="en-US" altLang="ja-JP" dirty="0" smtClean="0"/>
          </a:p>
          <a:p>
            <a:pPr algn="ctr"/>
            <a:r>
              <a:rPr lang="ja-JP" altLang="en-US" sz="1400" dirty="0" smtClean="0"/>
              <a:t>（受動喫煙の防止、禁煙支援・治療の普及、たばこ価格・税の引き上げ等）</a:t>
            </a:r>
            <a:endParaRPr kumimoji="1" lang="ja-JP" altLang="en-US" sz="1400" dirty="0"/>
          </a:p>
        </p:txBody>
      </p:sp>
      <p:cxnSp>
        <p:nvCxnSpPr>
          <p:cNvPr id="87" name="直線矢印コネクタ 86"/>
          <p:cNvCxnSpPr/>
          <p:nvPr/>
        </p:nvCxnSpPr>
        <p:spPr>
          <a:xfrm>
            <a:off x="6876256" y="5949280"/>
            <a:ext cx="0" cy="288032"/>
          </a:xfrm>
          <a:prstGeom prst="straightConnector1">
            <a:avLst/>
          </a:prstGeom>
          <a:ln>
            <a:prstDash val="sysDash"/>
            <a:headEnd type="arrow"/>
            <a:tailEnd type="arrow"/>
          </a:ln>
        </p:spPr>
        <p:style>
          <a:lnRef idx="1">
            <a:schemeClr val="dk1"/>
          </a:lnRef>
          <a:fillRef idx="0">
            <a:schemeClr val="dk1"/>
          </a:fillRef>
          <a:effectRef idx="0">
            <a:schemeClr val="dk1"/>
          </a:effectRef>
          <a:fontRef idx="minor">
            <a:schemeClr val="tx1"/>
          </a:fontRef>
        </p:style>
      </p:cxnSp>
      <p:cxnSp>
        <p:nvCxnSpPr>
          <p:cNvPr id="90" name="直線矢印コネクタ 89"/>
          <p:cNvCxnSpPr/>
          <p:nvPr/>
        </p:nvCxnSpPr>
        <p:spPr>
          <a:xfrm>
            <a:off x="2771800" y="5949280"/>
            <a:ext cx="0" cy="288032"/>
          </a:xfrm>
          <a:prstGeom prst="straightConnector1">
            <a:avLst/>
          </a:prstGeom>
          <a:ln>
            <a:prstDash val="sysDash"/>
            <a:headEnd type="arrow"/>
            <a:tailEnd type="arrow"/>
          </a:ln>
        </p:spPr>
        <p:style>
          <a:lnRef idx="1">
            <a:schemeClr val="dk1"/>
          </a:lnRef>
          <a:fillRef idx="0">
            <a:schemeClr val="dk1"/>
          </a:fillRef>
          <a:effectRef idx="0">
            <a:schemeClr val="dk1"/>
          </a:effectRef>
          <a:fontRef idx="minor">
            <a:schemeClr val="tx1"/>
          </a:fontRef>
        </p:style>
      </p:cxnSp>
      <p:sp>
        <p:nvSpPr>
          <p:cNvPr id="91" name="二等辺三角形 90"/>
          <p:cNvSpPr/>
          <p:nvPr/>
        </p:nvSpPr>
        <p:spPr>
          <a:xfrm>
            <a:off x="827584" y="1412776"/>
            <a:ext cx="7704856" cy="360040"/>
          </a:xfrm>
          <a:prstGeom prst="triangle">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二等辺三角形 91"/>
          <p:cNvSpPr/>
          <p:nvPr/>
        </p:nvSpPr>
        <p:spPr>
          <a:xfrm>
            <a:off x="683568" y="2348880"/>
            <a:ext cx="7848872" cy="360040"/>
          </a:xfrm>
          <a:prstGeom prst="triangle">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a:xfrm>
            <a:off x="2372248" y="260648"/>
            <a:ext cx="4752528" cy="523220"/>
          </a:xfrm>
          <a:prstGeom prst="rect">
            <a:avLst/>
          </a:prstGeom>
          <a:noFill/>
        </p:spPr>
        <p:txBody>
          <a:bodyPr wrap="square" rtlCol="0">
            <a:spAutoFit/>
          </a:bodyPr>
          <a:lstStyle/>
          <a:p>
            <a:pPr algn="ctr"/>
            <a:r>
              <a:rPr kumimoji="1" lang="ja-JP" altLang="en-US" sz="2800" u="sng" dirty="0" smtClean="0"/>
              <a:t>喫煙の目標設定の考え方</a:t>
            </a:r>
            <a:endParaRPr kumimoji="1" lang="ja-JP" altLang="en-US" sz="2800" u="sng" dirty="0"/>
          </a:p>
        </p:txBody>
      </p:sp>
      <p:sp>
        <p:nvSpPr>
          <p:cNvPr id="23" name="テキスト ボックス 22"/>
          <p:cNvSpPr txBox="1"/>
          <p:nvPr/>
        </p:nvSpPr>
        <p:spPr>
          <a:xfrm>
            <a:off x="5940152" y="5661248"/>
            <a:ext cx="2160240" cy="369332"/>
          </a:xfrm>
          <a:prstGeom prst="rect">
            <a:avLst/>
          </a:prstGeom>
          <a:noFill/>
        </p:spPr>
        <p:txBody>
          <a:bodyPr wrap="square" rtlCol="0">
            <a:spAutoFit/>
          </a:bodyPr>
          <a:lstStyle/>
          <a:p>
            <a:r>
              <a:rPr kumimoji="1" lang="en-US" altLang="ja-JP" dirty="0" smtClean="0"/>
              <a:t>〈</a:t>
            </a:r>
            <a:r>
              <a:rPr kumimoji="1" lang="ja-JP" altLang="en-US" dirty="0" smtClean="0"/>
              <a:t>社会環境の改善</a:t>
            </a:r>
            <a:r>
              <a:rPr kumimoji="1" lang="en-US" altLang="ja-JP" dirty="0" smtClean="0"/>
              <a:t>〉</a:t>
            </a:r>
            <a:endParaRPr kumimoji="1" lang="ja-JP" altLang="en-US" dirty="0"/>
          </a:p>
        </p:txBody>
      </p:sp>
      <p:sp>
        <p:nvSpPr>
          <p:cNvPr id="25" name="テキスト ボックス 24"/>
          <p:cNvSpPr txBox="1"/>
          <p:nvPr/>
        </p:nvSpPr>
        <p:spPr>
          <a:xfrm>
            <a:off x="1763688" y="5661248"/>
            <a:ext cx="2160240" cy="369332"/>
          </a:xfrm>
          <a:prstGeom prst="rect">
            <a:avLst/>
          </a:prstGeom>
          <a:noFill/>
        </p:spPr>
        <p:txBody>
          <a:bodyPr wrap="square" rtlCol="0">
            <a:spAutoFit/>
          </a:bodyPr>
          <a:lstStyle/>
          <a:p>
            <a:r>
              <a:rPr kumimoji="1" lang="en-US" altLang="ja-JP" dirty="0" smtClean="0"/>
              <a:t>〈</a:t>
            </a:r>
            <a:r>
              <a:rPr kumimoji="1" lang="ja-JP" altLang="en-US" dirty="0" smtClean="0"/>
              <a:t>喫煙習慣の改善</a:t>
            </a:r>
            <a:r>
              <a:rPr kumimoji="1" lang="en-US" altLang="ja-JP" dirty="0" smtClean="0"/>
              <a:t>〉</a:t>
            </a:r>
            <a:endParaRPr kumimoji="1" lang="ja-JP" altLang="en-US" dirty="0"/>
          </a:p>
        </p:txBody>
      </p:sp>
      <p:sp>
        <p:nvSpPr>
          <p:cNvPr id="20" name="角丸四角形 19"/>
          <p:cNvSpPr/>
          <p:nvPr/>
        </p:nvSpPr>
        <p:spPr>
          <a:xfrm>
            <a:off x="2915816" y="2708920"/>
            <a:ext cx="2016224" cy="122413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次世代の健康の</a:t>
            </a:r>
            <a:endParaRPr kumimoji="1" lang="en-US" altLang="ja-JP" dirty="0" smtClean="0"/>
          </a:p>
          <a:p>
            <a:pPr algn="ctr"/>
            <a:r>
              <a:rPr kumimoji="1" lang="ja-JP" altLang="en-US" dirty="0" smtClean="0"/>
              <a:t>確保</a:t>
            </a:r>
            <a:endParaRPr kumimoji="1" lang="ja-JP" altLang="en-US" dirty="0"/>
          </a:p>
        </p:txBody>
      </p:sp>
      <p:sp>
        <p:nvSpPr>
          <p:cNvPr id="21" name="角丸四角形 20"/>
          <p:cNvSpPr/>
          <p:nvPr/>
        </p:nvSpPr>
        <p:spPr>
          <a:xfrm>
            <a:off x="611560" y="4293096"/>
            <a:ext cx="4320480" cy="136815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endParaRPr lang="ja-JP" altLang="en-US" sz="1600" dirty="0"/>
          </a:p>
        </p:txBody>
      </p:sp>
      <p:sp>
        <p:nvSpPr>
          <p:cNvPr id="26" name="下矢印 25"/>
          <p:cNvSpPr/>
          <p:nvPr/>
        </p:nvSpPr>
        <p:spPr>
          <a:xfrm flipV="1">
            <a:off x="3707904" y="3861048"/>
            <a:ext cx="504056" cy="432048"/>
          </a:xfrm>
          <a:prstGeom prst="downArrow">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2051720" y="4293096"/>
            <a:ext cx="1656184" cy="369332"/>
          </a:xfrm>
          <a:prstGeom prst="rect">
            <a:avLst/>
          </a:prstGeom>
          <a:noFill/>
        </p:spPr>
        <p:txBody>
          <a:bodyPr wrap="square" rtlCol="0">
            <a:spAutoFit/>
          </a:bodyPr>
          <a:lstStyle/>
          <a:p>
            <a:r>
              <a:rPr kumimoji="1" lang="ja-JP" altLang="en-US" u="sng" dirty="0" smtClean="0"/>
              <a:t>喫煙率の低下</a:t>
            </a:r>
            <a:endParaRPr kumimoji="1" lang="ja-JP" altLang="en-US" u="sng" dirty="0"/>
          </a:p>
        </p:txBody>
      </p:sp>
      <p:sp>
        <p:nvSpPr>
          <p:cNvPr id="28" name="正方形/長方形 27"/>
          <p:cNvSpPr/>
          <p:nvPr/>
        </p:nvSpPr>
        <p:spPr>
          <a:xfrm>
            <a:off x="1331640" y="4675202"/>
            <a:ext cx="3528392" cy="923330"/>
          </a:xfrm>
          <a:prstGeom prst="rect">
            <a:avLst/>
          </a:prstGeom>
        </p:spPr>
        <p:txBody>
          <a:bodyPr wrap="square">
            <a:spAutoFit/>
          </a:bodyPr>
          <a:lstStyle/>
          <a:p>
            <a:r>
              <a:rPr lang="ja-JP" altLang="en-US" dirty="0" smtClean="0"/>
              <a:t>○成人の喫煙率の低下</a:t>
            </a:r>
            <a:endParaRPr lang="en-US" altLang="ja-JP" dirty="0" smtClean="0"/>
          </a:p>
          <a:p>
            <a:r>
              <a:rPr lang="ja-JP" altLang="en-US" dirty="0" smtClean="0"/>
              <a:t>○未成年者の喫煙をなくす</a:t>
            </a:r>
            <a:endParaRPr lang="en-US" altLang="ja-JP" dirty="0" smtClean="0"/>
          </a:p>
          <a:p>
            <a:r>
              <a:rPr lang="ja-JP" altLang="en-US" dirty="0" smtClean="0"/>
              <a:t>○妊娠中の喫煙をなくす</a:t>
            </a:r>
            <a:endParaRPr lang="en-US" altLang="ja-JP" dirty="0" smtClean="0"/>
          </a:p>
        </p:txBody>
      </p:sp>
      <p:sp>
        <p:nvSpPr>
          <p:cNvPr id="22" name="下矢印 21"/>
          <p:cNvSpPr/>
          <p:nvPr/>
        </p:nvSpPr>
        <p:spPr>
          <a:xfrm flipV="1">
            <a:off x="1547664" y="3861048"/>
            <a:ext cx="504056" cy="432048"/>
          </a:xfrm>
          <a:prstGeom prst="downArrow">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左右矢印 29"/>
          <p:cNvSpPr/>
          <p:nvPr/>
        </p:nvSpPr>
        <p:spPr>
          <a:xfrm>
            <a:off x="2555776" y="3212976"/>
            <a:ext cx="576064" cy="432048"/>
          </a:xfrm>
          <a:prstGeom prst="leftRightArrow">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ホームベース 28"/>
          <p:cNvSpPr/>
          <p:nvPr/>
        </p:nvSpPr>
        <p:spPr>
          <a:xfrm>
            <a:off x="107504" y="44623"/>
            <a:ext cx="1872332" cy="442501"/>
          </a:xfrm>
          <a:prstGeom prst="homePlat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2000" b="1" dirty="0" smtClean="0"/>
              <a:t>喫煙</a:t>
            </a:r>
            <a:endParaRPr kumimoji="1" lang="ja-JP" altLang="en-US" sz="20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716016" y="1196752"/>
            <a:ext cx="3528392" cy="158417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3" name="正方形/長方形 2"/>
          <p:cNvSpPr/>
          <p:nvPr/>
        </p:nvSpPr>
        <p:spPr>
          <a:xfrm>
            <a:off x="683568" y="1196752"/>
            <a:ext cx="3456384" cy="1584176"/>
          </a:xfrm>
          <a:prstGeom prst="rect">
            <a:avLst/>
          </a:prstGeom>
          <a:ln>
            <a:solidFill>
              <a:schemeClr val="tx2"/>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4" name="円/楕円 3"/>
          <p:cNvSpPr/>
          <p:nvPr/>
        </p:nvSpPr>
        <p:spPr>
          <a:xfrm>
            <a:off x="1331640" y="3429000"/>
            <a:ext cx="6336704" cy="1008112"/>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5" name="スライド番号プレースホルダ 1"/>
          <p:cNvSpPr>
            <a:spLocks noGrp="1"/>
          </p:cNvSpPr>
          <p:nvPr>
            <p:ph type="sldNum" sz="quarter" idx="12"/>
          </p:nvPr>
        </p:nvSpPr>
        <p:spPr>
          <a:xfrm>
            <a:off x="6553200" y="6356352"/>
            <a:ext cx="2133600" cy="365125"/>
          </a:xfrm>
        </p:spPr>
        <p:txBody>
          <a:bodyPr/>
          <a:lstStyle/>
          <a:p>
            <a:fld id="{5EA209EF-9AE5-43E7-990E-940C1130B830}" type="slidenum">
              <a:rPr kumimoji="1" lang="ja-JP" altLang="en-US" smtClean="0"/>
              <a:pPr/>
              <a:t>8</a:t>
            </a:fld>
            <a:endParaRPr kumimoji="1" lang="ja-JP" altLang="en-US"/>
          </a:p>
        </p:txBody>
      </p:sp>
      <p:sp>
        <p:nvSpPr>
          <p:cNvPr id="6" name="テキスト ボックス 5"/>
          <p:cNvSpPr txBox="1"/>
          <p:nvPr/>
        </p:nvSpPr>
        <p:spPr>
          <a:xfrm>
            <a:off x="611560" y="260648"/>
            <a:ext cx="8280920" cy="707886"/>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kumimoji="1" lang="ja-JP" altLang="en-US" sz="4000" dirty="0" smtClean="0"/>
              <a:t>健康日本２１（第２次）の検討背景</a:t>
            </a:r>
            <a:endParaRPr kumimoji="1" lang="ja-JP" altLang="en-US" sz="4000" dirty="0"/>
          </a:p>
        </p:txBody>
      </p:sp>
      <p:sp>
        <p:nvSpPr>
          <p:cNvPr id="7" name="テキスト ボックス 6"/>
          <p:cNvSpPr txBox="1"/>
          <p:nvPr/>
        </p:nvSpPr>
        <p:spPr>
          <a:xfrm>
            <a:off x="611560" y="1196752"/>
            <a:ext cx="3672408" cy="1631216"/>
          </a:xfrm>
          <a:prstGeom prst="rect">
            <a:avLst/>
          </a:prstGeom>
          <a:noFill/>
        </p:spPr>
        <p:txBody>
          <a:bodyPr wrap="square" rtlCol="0">
            <a:spAutoFit/>
          </a:bodyPr>
          <a:lstStyle/>
          <a:p>
            <a:r>
              <a:rPr kumimoji="1" lang="ja-JP" altLang="en-US" sz="2800" dirty="0" smtClean="0"/>
              <a:t>現状</a:t>
            </a:r>
            <a:endParaRPr kumimoji="1" lang="en-US" altLang="ja-JP" sz="2800" dirty="0" smtClean="0"/>
          </a:p>
          <a:p>
            <a:r>
              <a:rPr kumimoji="1" lang="ja-JP" altLang="en-US" sz="2400" dirty="0" smtClean="0"/>
              <a:t>○我が国の健康水準</a:t>
            </a:r>
            <a:endParaRPr kumimoji="1" lang="en-US" altLang="ja-JP" sz="2400" dirty="0" smtClean="0"/>
          </a:p>
          <a:p>
            <a:r>
              <a:rPr lang="ja-JP" altLang="en-US" sz="2400" dirty="0" smtClean="0"/>
              <a:t>○人口減少社会における健康増進対策の意義</a:t>
            </a:r>
            <a:endParaRPr kumimoji="1" lang="ja-JP" altLang="en-US" sz="2400" dirty="0"/>
          </a:p>
        </p:txBody>
      </p:sp>
      <p:sp>
        <p:nvSpPr>
          <p:cNvPr id="8" name="テキスト ボックス 7"/>
          <p:cNvSpPr txBox="1"/>
          <p:nvPr/>
        </p:nvSpPr>
        <p:spPr>
          <a:xfrm>
            <a:off x="4860032" y="1484784"/>
            <a:ext cx="3384376" cy="954107"/>
          </a:xfrm>
          <a:prstGeom prst="rect">
            <a:avLst/>
          </a:prstGeom>
          <a:noFill/>
        </p:spPr>
        <p:txBody>
          <a:bodyPr wrap="square" rtlCol="0">
            <a:spAutoFit/>
          </a:bodyPr>
          <a:lstStyle/>
          <a:p>
            <a:r>
              <a:rPr kumimoji="1" lang="ja-JP" altLang="en-US" sz="2800" dirty="0" smtClean="0"/>
              <a:t>健康日本２１の最終評価</a:t>
            </a:r>
            <a:endParaRPr kumimoji="1" lang="ja-JP" altLang="en-US" sz="2800" dirty="0"/>
          </a:p>
        </p:txBody>
      </p:sp>
      <p:sp>
        <p:nvSpPr>
          <p:cNvPr id="9" name="テキスト ボックス 8"/>
          <p:cNvSpPr txBox="1"/>
          <p:nvPr/>
        </p:nvSpPr>
        <p:spPr>
          <a:xfrm>
            <a:off x="2483768" y="3789040"/>
            <a:ext cx="4104456" cy="461665"/>
          </a:xfrm>
          <a:prstGeom prst="rect">
            <a:avLst/>
          </a:prstGeom>
          <a:noFill/>
        </p:spPr>
        <p:txBody>
          <a:bodyPr wrap="square" rtlCol="0">
            <a:spAutoFit/>
          </a:bodyPr>
          <a:lstStyle/>
          <a:p>
            <a:r>
              <a:rPr kumimoji="1" lang="ja-JP" altLang="en-US" sz="2400" dirty="0" smtClean="0"/>
              <a:t>１０年後を見据えた目指す姿</a:t>
            </a:r>
            <a:endParaRPr kumimoji="1" lang="ja-JP" altLang="en-US" sz="2400" dirty="0"/>
          </a:p>
        </p:txBody>
      </p:sp>
      <p:sp>
        <p:nvSpPr>
          <p:cNvPr id="10" name="テキスト ボックス 9"/>
          <p:cNvSpPr txBox="1"/>
          <p:nvPr/>
        </p:nvSpPr>
        <p:spPr>
          <a:xfrm>
            <a:off x="1187624" y="4365104"/>
            <a:ext cx="6912768" cy="1224136"/>
          </a:xfrm>
          <a:prstGeom prst="rect">
            <a:avLst/>
          </a:prstGeom>
          <a:noFill/>
        </p:spPr>
        <p:txBody>
          <a:bodyPr wrap="square" rtlCol="0">
            <a:spAutoFit/>
          </a:bodyPr>
          <a:lstStyle/>
          <a:p>
            <a:r>
              <a:rPr kumimoji="1" lang="ja-JP" altLang="en-US" sz="2400" dirty="0" smtClean="0"/>
              <a:t>近年の社会経済変化とともに、急速な少子高齢化が進む中で、</a:t>
            </a:r>
            <a:r>
              <a:rPr kumimoji="1" lang="en-US" altLang="ja-JP" sz="2400" dirty="0" smtClean="0"/>
              <a:t>10</a:t>
            </a:r>
            <a:r>
              <a:rPr kumimoji="1" lang="ja-JP" altLang="en-US" sz="2400" dirty="0" smtClean="0"/>
              <a:t>年後の人口動態を見据え、「目指す姿」を明らかにする。</a:t>
            </a:r>
            <a:endParaRPr kumimoji="1" lang="ja-JP" altLang="en-US" sz="2400" dirty="0"/>
          </a:p>
        </p:txBody>
      </p:sp>
      <p:sp>
        <p:nvSpPr>
          <p:cNvPr id="12" name="上下矢印 11"/>
          <p:cNvSpPr/>
          <p:nvPr/>
        </p:nvSpPr>
        <p:spPr>
          <a:xfrm rot="-2580000">
            <a:off x="2843808" y="2780928"/>
            <a:ext cx="576064" cy="792088"/>
          </a:xfrm>
          <a:prstGeom prst="up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3" name="上下矢印 12"/>
          <p:cNvSpPr/>
          <p:nvPr/>
        </p:nvSpPr>
        <p:spPr>
          <a:xfrm rot="3060000">
            <a:off x="5349080" y="2785957"/>
            <a:ext cx="576064" cy="792088"/>
          </a:xfrm>
          <a:prstGeom prst="up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4" name="上下矢印 13"/>
          <p:cNvSpPr/>
          <p:nvPr/>
        </p:nvSpPr>
        <p:spPr>
          <a:xfrm>
            <a:off x="4283968" y="5229200"/>
            <a:ext cx="576064" cy="79208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683568" y="5949280"/>
            <a:ext cx="8064896"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ja-JP" altLang="en-US" sz="2800" dirty="0" smtClean="0">
                <a:solidFill>
                  <a:schemeClr val="tx2"/>
                </a:solidFill>
              </a:rPr>
              <a:t>健康日本２１（第２次）の基本的な方向</a:t>
            </a:r>
            <a:endParaRPr lang="ja-JP" altLang="en-US" sz="2800" dirty="0">
              <a:solidFill>
                <a:schemeClr val="tx2"/>
              </a:solidFill>
            </a:endParaRPr>
          </a:p>
        </p:txBody>
      </p:sp>
    </p:spTree>
    <p:extLst>
      <p:ext uri="{BB962C8B-B14F-4D97-AF65-F5344CB8AC3E}">
        <p14:creationId xmlns:p14="http://schemas.microsoft.com/office/powerpoint/2010/main" val="84394238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693860"/>
          </a:xfrm>
        </p:spPr>
        <p:txBody>
          <a:bodyPr>
            <a:noAutofit/>
          </a:bodyPr>
          <a:lstStyle/>
          <a:p>
            <a:r>
              <a:rPr kumimoji="1" lang="ja-JP" altLang="en-US" sz="2800" u="sng" dirty="0" smtClean="0"/>
              <a:t>わが国の喫煙率の推移（</a:t>
            </a:r>
            <a:r>
              <a:rPr kumimoji="1" lang="en-US" altLang="ja-JP" sz="2800" u="sng" dirty="0" smtClean="0"/>
              <a:t>20</a:t>
            </a:r>
            <a:r>
              <a:rPr kumimoji="1" lang="ja-JP" altLang="en-US" sz="2800" u="sng" dirty="0" smtClean="0"/>
              <a:t>歳以上）</a:t>
            </a:r>
            <a:endParaRPr kumimoji="1" lang="ja-JP" altLang="en-US" sz="2800" u="sng" dirty="0"/>
          </a:p>
        </p:txBody>
      </p:sp>
      <p:sp>
        <p:nvSpPr>
          <p:cNvPr id="9" name="テキスト ボックス 8"/>
          <p:cNvSpPr txBox="1"/>
          <p:nvPr/>
        </p:nvSpPr>
        <p:spPr>
          <a:xfrm>
            <a:off x="1187624" y="868650"/>
            <a:ext cx="2236510" cy="400110"/>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kumimoji="1" lang="ja-JP" altLang="en-US" sz="2000" dirty="0" smtClean="0"/>
              <a:t>喫煙率の年次推移</a:t>
            </a:r>
            <a:endParaRPr kumimoji="1" lang="ja-JP" altLang="en-US" sz="2000" dirty="0"/>
          </a:p>
        </p:txBody>
      </p:sp>
      <p:sp>
        <p:nvSpPr>
          <p:cNvPr id="10" name="テキスト ボックス 9"/>
          <p:cNvSpPr txBox="1"/>
          <p:nvPr/>
        </p:nvSpPr>
        <p:spPr>
          <a:xfrm>
            <a:off x="37064" y="1405225"/>
            <a:ext cx="4678952" cy="1015663"/>
          </a:xfrm>
          <a:prstGeom prst="rect">
            <a:avLst/>
          </a:prstGeom>
          <a:noFill/>
        </p:spPr>
        <p:txBody>
          <a:bodyPr wrap="square" rtlCol="0">
            <a:spAutoFit/>
          </a:bodyPr>
          <a:lstStyle/>
          <a:p>
            <a:pPr fontAlgn="auto">
              <a:spcBef>
                <a:spcPts val="0"/>
              </a:spcBef>
              <a:spcAft>
                <a:spcPts val="0"/>
              </a:spcAft>
              <a:defRPr/>
            </a:pPr>
            <a:r>
              <a:rPr kumimoji="1" lang="en-US" altLang="ja-JP" sz="1200" dirty="0" smtClean="0"/>
              <a:t>※</a:t>
            </a:r>
            <a:r>
              <a:rPr kumimoji="1" lang="ja-JP" altLang="en-US" sz="1200" dirty="0" smtClean="0"/>
              <a:t>喫煙者の定義</a:t>
            </a:r>
            <a:r>
              <a:rPr kumimoji="1" lang="en-US" altLang="ja-JP" sz="1200" dirty="0" smtClean="0"/>
              <a:t>:</a:t>
            </a:r>
            <a:r>
              <a:rPr lang="ja-JP" altLang="en-US" sz="1200" dirty="0">
                <a:latin typeface="+mj-ea"/>
              </a:rPr>
              <a:t>これ</a:t>
            </a:r>
            <a:r>
              <a:rPr lang="ja-JP" altLang="en-US" sz="1200" dirty="0" smtClean="0">
                <a:latin typeface="+mj-ea"/>
              </a:rPr>
              <a:t>まで習慣的にたばこを吸っていたことがある者</a:t>
            </a:r>
            <a:r>
              <a:rPr lang="ja-JP" altLang="en-US" sz="1200" baseline="30000" dirty="0">
                <a:latin typeface="+mj-ea"/>
              </a:rPr>
              <a:t>＊</a:t>
            </a:r>
            <a:endParaRPr lang="en-US" altLang="ja-JP" sz="1200" baseline="30000" dirty="0" smtClean="0">
              <a:latin typeface="+mj-ea"/>
            </a:endParaRPr>
          </a:p>
          <a:p>
            <a:pPr fontAlgn="auto">
              <a:spcBef>
                <a:spcPts val="0"/>
              </a:spcBef>
              <a:spcAft>
                <a:spcPts val="0"/>
              </a:spcAft>
              <a:defRPr/>
            </a:pPr>
            <a:r>
              <a:rPr lang="ja-JP" altLang="en-US" sz="1200" baseline="30000" dirty="0">
                <a:latin typeface="+mj-ea"/>
              </a:rPr>
              <a:t>　</a:t>
            </a:r>
            <a:r>
              <a:rPr lang="ja-JP" altLang="en-US" sz="1200" baseline="30000" dirty="0" smtClean="0">
                <a:latin typeface="+mj-ea"/>
              </a:rPr>
              <a:t>　</a:t>
            </a:r>
            <a:r>
              <a:rPr lang="ja-JP" altLang="en-US" sz="1200" dirty="0" smtClean="0">
                <a:latin typeface="+mj-ea"/>
              </a:rPr>
              <a:t>のうち、「</a:t>
            </a:r>
            <a:r>
              <a:rPr lang="ja-JP" altLang="en-US" sz="1200" dirty="0">
                <a:latin typeface="+mj-ea"/>
              </a:rPr>
              <a:t>この</a:t>
            </a:r>
            <a:r>
              <a:rPr lang="en-US" altLang="ja-JP" sz="1200" dirty="0">
                <a:latin typeface="+mj-ea"/>
              </a:rPr>
              <a:t>1</a:t>
            </a:r>
            <a:r>
              <a:rPr lang="ja-JP" altLang="en-US" sz="1200" dirty="0">
                <a:latin typeface="+mj-ea"/>
              </a:rPr>
              <a:t>ヶ月間に</a:t>
            </a:r>
            <a:r>
              <a:rPr lang="ja-JP" altLang="en-US" sz="1200" dirty="0" smtClean="0">
                <a:latin typeface="+mj-ea"/>
              </a:rPr>
              <a:t>毎日又</a:t>
            </a:r>
            <a:r>
              <a:rPr lang="ja-JP" altLang="en-US" sz="1200" dirty="0">
                <a:latin typeface="+mj-ea"/>
              </a:rPr>
              <a:t>は時々</a:t>
            </a:r>
            <a:r>
              <a:rPr lang="ja-JP" altLang="en-US" sz="1200" dirty="0" smtClean="0">
                <a:latin typeface="+mj-ea"/>
              </a:rPr>
              <a:t>たばこを</a:t>
            </a:r>
            <a:r>
              <a:rPr lang="ja-JP" altLang="en-US" sz="1200" dirty="0">
                <a:latin typeface="+mj-ea"/>
              </a:rPr>
              <a:t>吸って</a:t>
            </a:r>
            <a:r>
              <a:rPr lang="ja-JP" altLang="en-US" sz="1200" dirty="0" smtClean="0">
                <a:latin typeface="+mj-ea"/>
              </a:rPr>
              <a:t>いる</a:t>
            </a:r>
            <a:r>
              <a:rPr lang="ja-JP" altLang="en-US" sz="1200" dirty="0">
                <a:latin typeface="+mj-ea"/>
              </a:rPr>
              <a:t>」と回答</a:t>
            </a:r>
            <a:r>
              <a:rPr lang="ja-JP" altLang="en-US" sz="1200" dirty="0" smtClean="0">
                <a:latin typeface="+mj-ea"/>
              </a:rPr>
              <a:t>し</a:t>
            </a:r>
            <a:r>
              <a:rPr lang="ja-JP" altLang="en-US" sz="1200" dirty="0">
                <a:latin typeface="+mj-ea"/>
              </a:rPr>
              <a:t>　</a:t>
            </a:r>
            <a:r>
              <a:rPr lang="ja-JP" altLang="en-US" sz="1200" dirty="0" smtClean="0">
                <a:latin typeface="+mj-ea"/>
              </a:rPr>
              <a:t>　</a:t>
            </a:r>
            <a:endParaRPr lang="en-US" altLang="ja-JP" sz="1200" dirty="0" smtClean="0">
              <a:latin typeface="+mj-ea"/>
            </a:endParaRPr>
          </a:p>
          <a:p>
            <a:pPr fontAlgn="auto">
              <a:spcBef>
                <a:spcPts val="0"/>
              </a:spcBef>
              <a:spcAft>
                <a:spcPts val="0"/>
              </a:spcAft>
              <a:defRPr/>
            </a:pPr>
            <a:r>
              <a:rPr lang="ja-JP" altLang="en-US" sz="1200" dirty="0">
                <a:latin typeface="+mj-ea"/>
              </a:rPr>
              <a:t>　 </a:t>
            </a:r>
            <a:r>
              <a:rPr lang="ja-JP" altLang="en-US" sz="1200" dirty="0" err="1" smtClean="0">
                <a:latin typeface="+mj-ea"/>
              </a:rPr>
              <a:t>た</a:t>
            </a:r>
            <a:r>
              <a:rPr lang="ja-JP" altLang="en-US" sz="1200" dirty="0" smtClean="0">
                <a:latin typeface="+mj-ea"/>
              </a:rPr>
              <a:t>者</a:t>
            </a:r>
            <a:endParaRPr lang="en-US" altLang="ja-JP" sz="1200" dirty="0" smtClean="0">
              <a:latin typeface="+mj-ea"/>
            </a:endParaRPr>
          </a:p>
          <a:p>
            <a:pPr fontAlgn="auto">
              <a:spcBef>
                <a:spcPts val="0"/>
              </a:spcBef>
              <a:spcAft>
                <a:spcPts val="0"/>
              </a:spcAft>
              <a:defRPr/>
            </a:pPr>
            <a:r>
              <a:rPr lang="ja-JP" altLang="en-US" sz="1200" dirty="0" smtClean="0">
                <a:latin typeface="+mj-ea"/>
              </a:rPr>
              <a:t>　＊平成</a:t>
            </a:r>
            <a:r>
              <a:rPr lang="en-US" altLang="ja-JP" sz="1200" dirty="0" smtClean="0">
                <a:latin typeface="+mj-ea"/>
              </a:rPr>
              <a:t>15</a:t>
            </a:r>
            <a:r>
              <a:rPr lang="ja-JP" altLang="en-US" sz="1200" dirty="0" smtClean="0">
                <a:latin typeface="+mj-ea"/>
              </a:rPr>
              <a:t>年～</a:t>
            </a:r>
            <a:r>
              <a:rPr lang="en-US" altLang="ja-JP" sz="1200" dirty="0" smtClean="0">
                <a:latin typeface="+mj-ea"/>
              </a:rPr>
              <a:t>22</a:t>
            </a:r>
            <a:r>
              <a:rPr lang="ja-JP" altLang="en-US" sz="1200" dirty="0" smtClean="0">
                <a:latin typeface="+mj-ea"/>
              </a:rPr>
              <a:t>年は、合計</a:t>
            </a:r>
            <a:r>
              <a:rPr lang="en-US" altLang="ja-JP" sz="1200" dirty="0" smtClean="0">
                <a:latin typeface="+mj-ea"/>
              </a:rPr>
              <a:t>100</a:t>
            </a:r>
            <a:r>
              <a:rPr lang="ja-JP" altLang="en-US" sz="1200" dirty="0" smtClean="0">
                <a:latin typeface="+mj-ea"/>
              </a:rPr>
              <a:t>本以上又は６ヶ月以上たばこを</a:t>
            </a:r>
            <a:r>
              <a:rPr lang="ja-JP" altLang="en-US" sz="1200" dirty="0" err="1" smtClean="0">
                <a:latin typeface="+mj-ea"/>
              </a:rPr>
              <a:t>吸っ</a:t>
            </a:r>
            <a:r>
              <a:rPr lang="ja-JP" altLang="en-US" sz="1200" dirty="0" smtClean="0">
                <a:latin typeface="+mj-ea"/>
              </a:rPr>
              <a:t>　</a:t>
            </a:r>
            <a:endParaRPr lang="en-US" altLang="ja-JP" sz="1200" dirty="0" smtClean="0">
              <a:latin typeface="+mj-ea"/>
            </a:endParaRPr>
          </a:p>
          <a:p>
            <a:pPr fontAlgn="auto">
              <a:spcBef>
                <a:spcPts val="0"/>
              </a:spcBef>
              <a:spcAft>
                <a:spcPts val="0"/>
              </a:spcAft>
              <a:defRPr/>
            </a:pPr>
            <a:r>
              <a:rPr lang="ja-JP" altLang="en-US" sz="1200" dirty="0">
                <a:latin typeface="+mj-ea"/>
              </a:rPr>
              <a:t>　</a:t>
            </a:r>
            <a:r>
              <a:rPr lang="ja-JP" altLang="en-US" sz="1200" dirty="0" smtClean="0">
                <a:latin typeface="+mj-ea"/>
              </a:rPr>
              <a:t>ている（吸っていた）者</a:t>
            </a:r>
            <a:endParaRPr lang="en-US" altLang="ja-JP" sz="1200" dirty="0">
              <a:latin typeface="+mj-ea"/>
            </a:endParaRPr>
          </a:p>
        </p:txBody>
      </p:sp>
      <p:sp>
        <p:nvSpPr>
          <p:cNvPr id="11" name="テキスト ボックス 10"/>
          <p:cNvSpPr txBox="1"/>
          <p:nvPr/>
        </p:nvSpPr>
        <p:spPr>
          <a:xfrm>
            <a:off x="4932040" y="836712"/>
            <a:ext cx="3910045" cy="400110"/>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kumimoji="1" lang="ja-JP" altLang="en-US" sz="2000" dirty="0" smtClean="0"/>
              <a:t>性・年齢階級別の喫煙率－</a:t>
            </a:r>
            <a:r>
              <a:rPr kumimoji="1" lang="en-US" altLang="ja-JP" sz="2000" dirty="0" smtClean="0"/>
              <a:t>2011</a:t>
            </a:r>
            <a:r>
              <a:rPr kumimoji="1" lang="ja-JP" altLang="en-US" sz="2000" dirty="0" smtClean="0"/>
              <a:t>年</a:t>
            </a:r>
            <a:endParaRPr kumimoji="1" lang="ja-JP" altLang="en-US" sz="2000" dirty="0"/>
          </a:p>
        </p:txBody>
      </p:sp>
      <p:sp>
        <p:nvSpPr>
          <p:cNvPr id="12" name="正方形/長方形 11"/>
          <p:cNvSpPr/>
          <p:nvPr/>
        </p:nvSpPr>
        <p:spPr>
          <a:xfrm>
            <a:off x="5076056" y="6546830"/>
            <a:ext cx="4067944" cy="307777"/>
          </a:xfrm>
          <a:prstGeom prst="rect">
            <a:avLst/>
          </a:prstGeom>
        </p:spPr>
        <p:txBody>
          <a:bodyPr wrap="square">
            <a:spAutoFit/>
          </a:bodyPr>
          <a:lstStyle/>
          <a:p>
            <a:r>
              <a:rPr lang="ja-JP" altLang="ja-JP" sz="1400" dirty="0">
                <a:latin typeface="+mn-ea"/>
              </a:rPr>
              <a:t>資料：厚生労働省「</a:t>
            </a:r>
            <a:r>
              <a:rPr lang="ja-JP" altLang="ja-JP" sz="1400" dirty="0" smtClean="0">
                <a:latin typeface="+mn-ea"/>
              </a:rPr>
              <a:t>平成</a:t>
            </a:r>
            <a:r>
              <a:rPr lang="en-US" altLang="ja-JP" sz="1400" dirty="0">
                <a:latin typeface="+mn-ea"/>
              </a:rPr>
              <a:t>23</a:t>
            </a:r>
            <a:r>
              <a:rPr lang="ja-JP" altLang="ja-JP" sz="1400" dirty="0" smtClean="0">
                <a:latin typeface="+mn-ea"/>
              </a:rPr>
              <a:t>年</a:t>
            </a:r>
            <a:r>
              <a:rPr lang="ja-JP" altLang="ja-JP" sz="1400" dirty="0">
                <a:latin typeface="+mn-ea"/>
              </a:rPr>
              <a:t>国民健康・栄養調査」</a:t>
            </a:r>
            <a:endParaRPr lang="ja-JP" altLang="en-US" sz="1400" dirty="0">
              <a:latin typeface="+mn-ea"/>
            </a:endParaRPr>
          </a:p>
        </p:txBody>
      </p:sp>
      <p:grpSp>
        <p:nvGrpSpPr>
          <p:cNvPr id="13" name="グループ化 12"/>
          <p:cNvGrpSpPr/>
          <p:nvPr/>
        </p:nvGrpSpPr>
        <p:grpSpPr>
          <a:xfrm>
            <a:off x="37064" y="2361949"/>
            <a:ext cx="4606944" cy="4019379"/>
            <a:chOff x="-2040902" y="280737"/>
            <a:chExt cx="5246507" cy="2816997"/>
          </a:xfrm>
        </p:grpSpPr>
        <p:graphicFrame>
          <p:nvGraphicFramePr>
            <p:cNvPr id="14" name="Chart 1"/>
            <p:cNvGraphicFramePr>
              <a:graphicFrameLocks/>
            </p:cNvGraphicFramePr>
            <p:nvPr>
              <p:extLst>
                <p:ext uri="{D42A27DB-BD31-4B8C-83A1-F6EECF244321}">
                  <p14:modId xmlns:p14="http://schemas.microsoft.com/office/powerpoint/2010/main" val="3481021505"/>
                </p:ext>
              </p:extLst>
            </p:nvPr>
          </p:nvGraphicFramePr>
          <p:xfrm>
            <a:off x="-1833120" y="411684"/>
            <a:ext cx="5038725" cy="2686050"/>
          </p:xfrm>
          <a:graphic>
            <a:graphicData uri="http://schemas.openxmlformats.org/drawingml/2006/chart">
              <c:chart xmlns:c="http://schemas.openxmlformats.org/drawingml/2006/chart" xmlns:r="http://schemas.openxmlformats.org/officeDocument/2006/relationships" r:id="rId3"/>
            </a:graphicData>
          </a:graphic>
        </p:graphicFrame>
        <p:sp>
          <p:nvSpPr>
            <p:cNvPr id="15" name="テキスト ボックス 5"/>
            <p:cNvSpPr txBox="1"/>
            <p:nvPr/>
          </p:nvSpPr>
          <p:spPr>
            <a:xfrm>
              <a:off x="-2040902" y="280737"/>
              <a:ext cx="511517" cy="194136"/>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1200" dirty="0"/>
                <a:t>（</a:t>
              </a:r>
              <a:r>
                <a:rPr kumimoji="1" lang="en-US" altLang="ja-JP" sz="1200" dirty="0"/>
                <a:t>%</a:t>
              </a:r>
              <a:r>
                <a:rPr kumimoji="1" lang="ja-JP" altLang="en-US" sz="1200" dirty="0"/>
                <a:t>）</a:t>
              </a:r>
            </a:p>
          </p:txBody>
        </p:sp>
      </p:grpSp>
      <p:sp>
        <p:nvSpPr>
          <p:cNvPr id="16" name="テキスト ボックス 1"/>
          <p:cNvSpPr txBox="1"/>
          <p:nvPr/>
        </p:nvSpPr>
        <p:spPr>
          <a:xfrm>
            <a:off x="3803904" y="2905201"/>
            <a:ext cx="512064" cy="360043"/>
          </a:xfrm>
          <a:prstGeom prst="rect">
            <a:avLst/>
          </a:prstGeom>
          <a:ln>
            <a:solidFill>
              <a:schemeClr val="accent1"/>
            </a:solidFill>
          </a:ln>
        </p:spPr>
        <p:txBody>
          <a:bodyPr wrap="non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400" dirty="0" smtClean="0"/>
              <a:t>男性</a:t>
            </a:r>
            <a:endParaRPr lang="ja-JP" altLang="en-US" sz="1400" dirty="0"/>
          </a:p>
        </p:txBody>
      </p:sp>
      <p:sp>
        <p:nvSpPr>
          <p:cNvPr id="17" name="テキスト ボックス 1"/>
          <p:cNvSpPr txBox="1"/>
          <p:nvPr/>
        </p:nvSpPr>
        <p:spPr>
          <a:xfrm>
            <a:off x="3956304" y="5445224"/>
            <a:ext cx="512064" cy="360043"/>
          </a:xfrm>
          <a:prstGeom prst="rect">
            <a:avLst/>
          </a:prstGeom>
          <a:ln>
            <a:solidFill>
              <a:srgbClr val="FF0000"/>
            </a:solidFill>
          </a:ln>
        </p:spPr>
        <p:txBody>
          <a:bodyPr wrap="non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400" dirty="0"/>
              <a:t>女性</a:t>
            </a:r>
          </a:p>
        </p:txBody>
      </p:sp>
      <p:sp>
        <p:nvSpPr>
          <p:cNvPr id="18" name="テキスト ボックス 1"/>
          <p:cNvSpPr txBox="1"/>
          <p:nvPr/>
        </p:nvSpPr>
        <p:spPr>
          <a:xfrm>
            <a:off x="2753024" y="3758944"/>
            <a:ext cx="660846" cy="360043"/>
          </a:xfrm>
          <a:prstGeom prst="rect">
            <a:avLst/>
          </a:prstGeom>
          <a:solidFill>
            <a:schemeClr val="bg1"/>
          </a:solidFill>
          <a:ln>
            <a:solidFill>
              <a:srgbClr val="00B050"/>
            </a:solidFill>
          </a:ln>
        </p:spPr>
        <p:txBody>
          <a:bodyPr wrap="non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400" dirty="0" smtClean="0"/>
              <a:t>男女計</a:t>
            </a:r>
            <a:endParaRPr lang="ja-JP" altLang="en-US" sz="1400" dirty="0"/>
          </a:p>
        </p:txBody>
      </p:sp>
      <p:graphicFrame>
        <p:nvGraphicFramePr>
          <p:cNvPr id="19" name="グラフ 18"/>
          <p:cNvGraphicFramePr>
            <a:graphicFrameLocks/>
          </p:cNvGraphicFramePr>
          <p:nvPr>
            <p:extLst>
              <p:ext uri="{D42A27DB-BD31-4B8C-83A1-F6EECF244321}">
                <p14:modId xmlns:p14="http://schemas.microsoft.com/office/powerpoint/2010/main" val="3605735199"/>
              </p:ext>
            </p:extLst>
          </p:nvPr>
        </p:nvGraphicFramePr>
        <p:xfrm>
          <a:off x="4644008" y="1701064"/>
          <a:ext cx="4400522" cy="230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グラフ 19"/>
          <p:cNvGraphicFramePr>
            <a:graphicFrameLocks/>
          </p:cNvGraphicFramePr>
          <p:nvPr>
            <p:extLst>
              <p:ext uri="{D42A27DB-BD31-4B8C-83A1-F6EECF244321}">
                <p14:modId xmlns:p14="http://schemas.microsoft.com/office/powerpoint/2010/main" val="3640906967"/>
              </p:ext>
            </p:extLst>
          </p:nvPr>
        </p:nvGraphicFramePr>
        <p:xfrm>
          <a:off x="4667564" y="4221344"/>
          <a:ext cx="4376965" cy="2304000"/>
        </p:xfrm>
        <a:graphic>
          <a:graphicData uri="http://schemas.openxmlformats.org/drawingml/2006/chart">
            <c:chart xmlns:c="http://schemas.openxmlformats.org/drawingml/2006/chart" xmlns:r="http://schemas.openxmlformats.org/officeDocument/2006/relationships" r:id="rId5"/>
          </a:graphicData>
        </a:graphic>
      </p:graphicFrame>
      <p:sp>
        <p:nvSpPr>
          <p:cNvPr id="21" name="テキスト ボックス 5"/>
          <p:cNvSpPr txBox="1"/>
          <p:nvPr/>
        </p:nvSpPr>
        <p:spPr>
          <a:xfrm>
            <a:off x="4626894" y="1424065"/>
            <a:ext cx="449162" cy="276999"/>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1200" dirty="0"/>
              <a:t>（</a:t>
            </a:r>
            <a:r>
              <a:rPr kumimoji="1" lang="en-US" altLang="ja-JP" sz="1200" dirty="0"/>
              <a:t>%</a:t>
            </a:r>
            <a:r>
              <a:rPr kumimoji="1" lang="ja-JP" altLang="en-US" sz="1200" dirty="0"/>
              <a:t>）</a:t>
            </a:r>
          </a:p>
        </p:txBody>
      </p:sp>
      <p:sp>
        <p:nvSpPr>
          <p:cNvPr id="22" name="テキスト ボックス 5"/>
          <p:cNvSpPr txBox="1"/>
          <p:nvPr/>
        </p:nvSpPr>
        <p:spPr>
          <a:xfrm>
            <a:off x="4610445" y="4003128"/>
            <a:ext cx="449162" cy="276999"/>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1200" dirty="0"/>
              <a:t>（</a:t>
            </a:r>
            <a:r>
              <a:rPr kumimoji="1" lang="en-US" altLang="ja-JP" sz="1200" dirty="0"/>
              <a:t>%</a:t>
            </a:r>
            <a:r>
              <a:rPr kumimoji="1" lang="ja-JP" altLang="en-US" sz="1200" dirty="0"/>
              <a:t>）</a:t>
            </a: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p:cNvPicPr>
            <a:picLocks noChangeAspect="1" noChangeArrowheads="1"/>
          </p:cNvPicPr>
          <p:nvPr/>
        </p:nvPicPr>
        <p:blipFill>
          <a:blip r:embed="rId3" cstate="print"/>
          <a:srcRect/>
          <a:stretch>
            <a:fillRect/>
          </a:stretch>
        </p:blipFill>
        <p:spPr bwMode="auto">
          <a:xfrm>
            <a:off x="916013" y="961404"/>
            <a:ext cx="7379393" cy="5995988"/>
          </a:xfrm>
          <a:prstGeom prst="rect">
            <a:avLst/>
          </a:prstGeom>
          <a:noFill/>
          <a:ln w="9525">
            <a:noFill/>
            <a:miter lim="800000"/>
            <a:headEnd/>
            <a:tailEnd/>
          </a:ln>
        </p:spPr>
      </p:pic>
      <p:sp>
        <p:nvSpPr>
          <p:cNvPr id="3076" name="テキスト ボックス 6"/>
          <p:cNvSpPr txBox="1">
            <a:spLocks noChangeArrowheads="1"/>
          </p:cNvSpPr>
          <p:nvPr/>
        </p:nvSpPr>
        <p:spPr bwMode="auto">
          <a:xfrm>
            <a:off x="1043608" y="529516"/>
            <a:ext cx="7066471" cy="523220"/>
          </a:xfrm>
          <a:prstGeom prst="rect">
            <a:avLst/>
          </a:prstGeom>
          <a:noFill/>
          <a:ln w="9525">
            <a:noFill/>
            <a:miter lim="800000"/>
            <a:headEnd/>
            <a:tailEnd/>
          </a:ln>
        </p:spPr>
        <p:txBody>
          <a:bodyPr wrap="square">
            <a:spAutoFit/>
          </a:bodyPr>
          <a:lstStyle/>
          <a:p>
            <a:pPr algn="ctr"/>
            <a:r>
              <a:rPr lang="ja-JP" altLang="en-US" sz="2800" u="sng" dirty="0" smtClean="0">
                <a:latin typeface="ＭＳ ゴシック" pitchFamily="49" charset="-128"/>
                <a:ea typeface="ＭＳ ゴシック" pitchFamily="49" charset="-128"/>
              </a:rPr>
              <a:t>歯</a:t>
            </a:r>
            <a:r>
              <a:rPr lang="ja-JP" altLang="en-US" sz="2800" u="sng" dirty="0">
                <a:latin typeface="ＭＳ ゴシック" pitchFamily="49" charset="-128"/>
                <a:ea typeface="ＭＳ ゴシック" pitchFamily="49" charset="-128"/>
              </a:rPr>
              <a:t>・口腔の健康」の目標設定の</a:t>
            </a:r>
            <a:r>
              <a:rPr lang="ja-JP" altLang="en-US" sz="2800" u="sng" dirty="0" smtClean="0">
                <a:latin typeface="ＭＳ ゴシック" pitchFamily="49" charset="-128"/>
                <a:ea typeface="ＭＳ ゴシック" pitchFamily="49" charset="-128"/>
              </a:rPr>
              <a:t>考え方</a:t>
            </a:r>
            <a:endParaRPr lang="ja-JP" altLang="en-US" sz="2800" u="sng" dirty="0">
              <a:latin typeface="ＭＳ ゴシック" pitchFamily="49" charset="-128"/>
              <a:ea typeface="ＭＳ ゴシック" pitchFamily="49" charset="-128"/>
            </a:endParaRPr>
          </a:p>
        </p:txBody>
      </p:sp>
      <p:sp>
        <p:nvSpPr>
          <p:cNvPr id="5" name="ホームベース 4"/>
          <p:cNvSpPr/>
          <p:nvPr/>
        </p:nvSpPr>
        <p:spPr>
          <a:xfrm>
            <a:off x="107504" y="44623"/>
            <a:ext cx="2376264" cy="442501"/>
          </a:xfrm>
          <a:prstGeom prst="homePlat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2000" b="1" dirty="0" smtClean="0"/>
              <a:t>歯・口腔の健康</a:t>
            </a:r>
            <a:endParaRPr kumimoji="1" lang="ja-JP" altLang="en-US" sz="2000" b="1"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5"/>
          <p:cNvSpPr txBox="1">
            <a:spLocks noChangeArrowheads="1"/>
          </p:cNvSpPr>
          <p:nvPr/>
        </p:nvSpPr>
        <p:spPr bwMode="auto">
          <a:xfrm>
            <a:off x="467544" y="385500"/>
            <a:ext cx="8064896" cy="523220"/>
          </a:xfrm>
          <a:prstGeom prst="rect">
            <a:avLst/>
          </a:prstGeom>
          <a:noFill/>
          <a:ln w="9525">
            <a:noFill/>
            <a:miter lim="800000"/>
            <a:headEnd/>
            <a:tailEnd/>
          </a:ln>
        </p:spPr>
        <p:txBody>
          <a:bodyPr wrap="square">
            <a:spAutoFit/>
          </a:bodyPr>
          <a:lstStyle/>
          <a:p>
            <a:pPr algn="ctr"/>
            <a:r>
              <a:rPr lang="ja-JP" altLang="en-US" sz="2800" u="sng" dirty="0" smtClean="0">
                <a:latin typeface="ＭＳ ゴシック" pitchFamily="49" charset="-128"/>
                <a:ea typeface="ＭＳ ゴシック" pitchFamily="49" charset="-128"/>
              </a:rPr>
              <a:t>咀嚼の状況（</a:t>
            </a:r>
            <a:r>
              <a:rPr lang="en-US" altLang="ja-JP" sz="2800" u="sng" dirty="0" smtClean="0">
                <a:latin typeface="ＭＳ ゴシック" pitchFamily="49" charset="-128"/>
                <a:ea typeface="ＭＳ ゴシック" pitchFamily="49" charset="-128"/>
              </a:rPr>
              <a:t>40</a:t>
            </a:r>
            <a:r>
              <a:rPr lang="ja-JP" altLang="en-US" sz="2800" u="sng" dirty="0" smtClean="0">
                <a:latin typeface="ＭＳ ゴシック" pitchFamily="49" charset="-128"/>
                <a:ea typeface="ＭＳ ゴシック" pitchFamily="49" charset="-128"/>
              </a:rPr>
              <a:t>歳以上の咀嚼良好者の割合）</a:t>
            </a:r>
            <a:endParaRPr lang="ja-JP" altLang="en-US" sz="2800" u="sng" dirty="0">
              <a:latin typeface="ＭＳ ゴシック" pitchFamily="49" charset="-128"/>
              <a:ea typeface="ＭＳ ゴシック" pitchFamily="49" charset="-128"/>
            </a:endParaRPr>
          </a:p>
        </p:txBody>
      </p:sp>
      <p:sp>
        <p:nvSpPr>
          <p:cNvPr id="5" name="正方形/長方形 4"/>
          <p:cNvSpPr/>
          <p:nvPr/>
        </p:nvSpPr>
        <p:spPr>
          <a:xfrm>
            <a:off x="2987824" y="6361583"/>
            <a:ext cx="5904656" cy="307777"/>
          </a:xfrm>
          <a:prstGeom prst="rect">
            <a:avLst/>
          </a:prstGeom>
        </p:spPr>
        <p:txBody>
          <a:bodyPr wrap="square">
            <a:spAutoFit/>
          </a:bodyPr>
          <a:lstStyle/>
          <a:p>
            <a:pPr algn="r"/>
            <a:r>
              <a:rPr lang="ja-JP" altLang="ja-JP" sz="1400" dirty="0"/>
              <a:t>資料：厚生労働省「国民健康・栄養調査」</a:t>
            </a:r>
          </a:p>
        </p:txBody>
      </p:sp>
      <p:pic>
        <p:nvPicPr>
          <p:cNvPr id="6" name="図 5"/>
          <p:cNvPicPr/>
          <p:nvPr/>
        </p:nvPicPr>
        <p:blipFill>
          <a:blip r:embed="rId2" cstate="print"/>
          <a:srcRect/>
          <a:stretch>
            <a:fillRect/>
          </a:stretch>
        </p:blipFill>
        <p:spPr bwMode="auto">
          <a:xfrm>
            <a:off x="827584" y="1364576"/>
            <a:ext cx="7344816" cy="4843120"/>
          </a:xfrm>
          <a:prstGeom prst="rect">
            <a:avLst/>
          </a:prstGeom>
          <a:noFill/>
          <a:ln w="9525">
            <a:noFill/>
            <a:miter lim="800000"/>
            <a:headEnd/>
            <a:tailEnd/>
          </a:ln>
        </p:spPr>
      </p:pic>
      <p:sp>
        <p:nvSpPr>
          <p:cNvPr id="7" name="テキスト ボックス 5"/>
          <p:cNvSpPr txBox="1"/>
          <p:nvPr/>
        </p:nvSpPr>
        <p:spPr>
          <a:xfrm>
            <a:off x="1331640" y="1279793"/>
            <a:ext cx="449162" cy="276999"/>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1200" dirty="0"/>
              <a:t>（</a:t>
            </a:r>
            <a:r>
              <a:rPr kumimoji="1" lang="en-US" altLang="ja-JP" sz="1200" dirty="0"/>
              <a:t>%</a:t>
            </a:r>
            <a:r>
              <a:rPr kumimoji="1" lang="ja-JP" altLang="en-US" sz="1200" dirty="0"/>
              <a:t>）</a:t>
            </a:r>
          </a:p>
        </p:txBody>
      </p:sp>
    </p:spTree>
    <p:extLst>
      <p:ext uri="{BB962C8B-B14F-4D97-AF65-F5344CB8AC3E}">
        <p14:creationId xmlns:p14="http://schemas.microsoft.com/office/powerpoint/2010/main" val="281009638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980728"/>
            <a:ext cx="8159060" cy="5303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4962201" y="6525342"/>
            <a:ext cx="4158208" cy="307777"/>
          </a:xfrm>
          <a:prstGeom prst="rect">
            <a:avLst/>
          </a:prstGeom>
        </p:spPr>
        <p:txBody>
          <a:bodyPr wrap="square">
            <a:spAutoFit/>
          </a:bodyPr>
          <a:lstStyle/>
          <a:p>
            <a:pPr algn="r"/>
            <a:r>
              <a:rPr lang="ja-JP" altLang="en-US" sz="1400" dirty="0" smtClean="0"/>
              <a:t>資料：厚生労働省「平成</a:t>
            </a:r>
            <a:r>
              <a:rPr lang="en-US" altLang="ja-JP" sz="1400" dirty="0" smtClean="0"/>
              <a:t>23</a:t>
            </a:r>
            <a:r>
              <a:rPr lang="ja-JP" altLang="en-US" sz="1400" dirty="0" smtClean="0"/>
              <a:t>年歯科疾患実態調査」</a:t>
            </a:r>
            <a:endParaRPr lang="ja-JP" altLang="en-US" sz="1400" dirty="0" smtClean="0">
              <a:latin typeface="Arial" charset="0"/>
            </a:endParaRPr>
          </a:p>
        </p:txBody>
      </p:sp>
      <p:sp>
        <p:nvSpPr>
          <p:cNvPr id="4" name="テキスト ボックス 5"/>
          <p:cNvSpPr txBox="1">
            <a:spLocks noChangeArrowheads="1"/>
          </p:cNvSpPr>
          <p:nvPr/>
        </p:nvSpPr>
        <p:spPr bwMode="auto">
          <a:xfrm>
            <a:off x="467544" y="385500"/>
            <a:ext cx="8064896" cy="523220"/>
          </a:xfrm>
          <a:prstGeom prst="rect">
            <a:avLst/>
          </a:prstGeom>
          <a:noFill/>
          <a:ln w="9525">
            <a:noFill/>
            <a:miter lim="800000"/>
            <a:headEnd/>
            <a:tailEnd/>
          </a:ln>
        </p:spPr>
        <p:txBody>
          <a:bodyPr wrap="square">
            <a:spAutoFit/>
          </a:bodyPr>
          <a:lstStyle/>
          <a:p>
            <a:pPr algn="ctr"/>
            <a:r>
              <a:rPr lang="en-US" altLang="ja-JP" sz="2800" u="sng" dirty="0" smtClean="0">
                <a:latin typeface="ＭＳ ゴシック" pitchFamily="49" charset="-128"/>
                <a:ea typeface="ＭＳ ゴシック" pitchFamily="49" charset="-128"/>
              </a:rPr>
              <a:t>20</a:t>
            </a:r>
            <a:r>
              <a:rPr lang="ja-JP" altLang="en-US" sz="2800" u="sng" dirty="0" smtClean="0">
                <a:latin typeface="ＭＳ ゴシック" pitchFamily="49" charset="-128"/>
                <a:ea typeface="ＭＳ ゴシック" pitchFamily="49" charset="-128"/>
              </a:rPr>
              <a:t>本以上の歯を有する者の割合の年次推移</a:t>
            </a:r>
            <a:endParaRPr lang="ja-JP" altLang="en-US" sz="2800" u="sng" dirty="0">
              <a:latin typeface="ＭＳ ゴシック" pitchFamily="49" charset="-128"/>
              <a:ea typeface="ＭＳ ゴシック" pitchFamily="49" charset="-128"/>
            </a:endParaRPr>
          </a:p>
        </p:txBody>
      </p:sp>
    </p:spTree>
    <p:extLst>
      <p:ext uri="{BB962C8B-B14F-4D97-AF65-F5344CB8AC3E}">
        <p14:creationId xmlns:p14="http://schemas.microsoft.com/office/powerpoint/2010/main" val="262208101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5"/>
          <p:cNvSpPr txBox="1">
            <a:spLocks noChangeArrowheads="1"/>
          </p:cNvSpPr>
          <p:nvPr/>
        </p:nvSpPr>
        <p:spPr bwMode="auto">
          <a:xfrm>
            <a:off x="539552" y="332656"/>
            <a:ext cx="8064896" cy="523220"/>
          </a:xfrm>
          <a:prstGeom prst="rect">
            <a:avLst/>
          </a:prstGeom>
          <a:noFill/>
          <a:ln w="9525">
            <a:noFill/>
            <a:miter lim="800000"/>
            <a:headEnd/>
            <a:tailEnd/>
          </a:ln>
        </p:spPr>
        <p:txBody>
          <a:bodyPr wrap="square">
            <a:spAutoFit/>
          </a:bodyPr>
          <a:lstStyle/>
          <a:p>
            <a:pPr algn="ctr"/>
            <a:r>
              <a:rPr lang="en-US" altLang="ja-JP" sz="2800" u="sng" dirty="0" smtClean="0"/>
              <a:t>4mm</a:t>
            </a:r>
            <a:r>
              <a:rPr lang="ja-JP" altLang="en-US" sz="2800" u="sng" dirty="0"/>
              <a:t>以上の歯周ポケットを有する者の</a:t>
            </a:r>
            <a:r>
              <a:rPr lang="ja-JP" altLang="en-US" sz="2800" u="sng" dirty="0" smtClean="0"/>
              <a:t>割合 </a:t>
            </a:r>
            <a:endParaRPr lang="ja-JP" altLang="en-US" sz="2800" u="sng" dirty="0"/>
          </a:p>
        </p:txBody>
      </p:sp>
      <p:pic>
        <p:nvPicPr>
          <p:cNvPr id="168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565" y="908721"/>
            <a:ext cx="7596844" cy="5319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4962201" y="6525342"/>
            <a:ext cx="4158208" cy="307777"/>
          </a:xfrm>
          <a:prstGeom prst="rect">
            <a:avLst/>
          </a:prstGeom>
        </p:spPr>
        <p:txBody>
          <a:bodyPr wrap="square">
            <a:spAutoFit/>
          </a:bodyPr>
          <a:lstStyle/>
          <a:p>
            <a:pPr algn="r"/>
            <a:r>
              <a:rPr lang="ja-JP" altLang="en-US" sz="1400" dirty="0" smtClean="0"/>
              <a:t>資料：厚生労働省「平成</a:t>
            </a:r>
            <a:r>
              <a:rPr lang="en-US" altLang="ja-JP" sz="1400" dirty="0" smtClean="0"/>
              <a:t>23</a:t>
            </a:r>
            <a:r>
              <a:rPr lang="ja-JP" altLang="en-US" sz="1400" dirty="0" smtClean="0"/>
              <a:t>年歯科疾患実態調査」</a:t>
            </a:r>
            <a:endParaRPr lang="ja-JP" altLang="en-US" sz="1400" dirty="0" smtClean="0">
              <a:latin typeface="Arial" charset="0"/>
            </a:endParaRPr>
          </a:p>
        </p:txBody>
      </p:sp>
    </p:spTree>
    <p:extLst>
      <p:ext uri="{BB962C8B-B14F-4D97-AF65-F5344CB8AC3E}">
        <p14:creationId xmlns:p14="http://schemas.microsoft.com/office/powerpoint/2010/main" val="247145121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p:nvPr/>
        </p:nvPicPr>
        <p:blipFill>
          <a:blip r:embed="rId2" cstate="print"/>
          <a:srcRect/>
          <a:stretch>
            <a:fillRect/>
          </a:stretch>
        </p:blipFill>
        <p:spPr bwMode="auto">
          <a:xfrm>
            <a:off x="467544" y="1124744"/>
            <a:ext cx="8208912" cy="4680520"/>
          </a:xfrm>
          <a:prstGeom prst="rect">
            <a:avLst/>
          </a:prstGeom>
          <a:noFill/>
          <a:ln w="9525">
            <a:noFill/>
            <a:miter lim="800000"/>
            <a:headEnd/>
            <a:tailEnd/>
          </a:ln>
        </p:spPr>
      </p:pic>
      <p:sp>
        <p:nvSpPr>
          <p:cNvPr id="3" name="テキスト ボックス 5"/>
          <p:cNvSpPr txBox="1">
            <a:spLocks noChangeArrowheads="1"/>
          </p:cNvSpPr>
          <p:nvPr/>
        </p:nvSpPr>
        <p:spPr bwMode="auto">
          <a:xfrm>
            <a:off x="467544" y="260648"/>
            <a:ext cx="8064896" cy="523220"/>
          </a:xfrm>
          <a:prstGeom prst="rect">
            <a:avLst/>
          </a:prstGeom>
          <a:noFill/>
          <a:ln w="9525">
            <a:noFill/>
            <a:miter lim="800000"/>
            <a:headEnd/>
            <a:tailEnd/>
          </a:ln>
        </p:spPr>
        <p:txBody>
          <a:bodyPr wrap="square">
            <a:spAutoFit/>
          </a:bodyPr>
          <a:lstStyle/>
          <a:p>
            <a:pPr algn="ctr"/>
            <a:r>
              <a:rPr lang="ja-JP" altLang="en-US" sz="2800" u="sng" dirty="0" smtClean="0">
                <a:latin typeface="ＭＳ ゴシック" pitchFamily="49" charset="-128"/>
                <a:ea typeface="ＭＳ ゴシック" pitchFamily="49" charset="-128"/>
              </a:rPr>
              <a:t>３歳児</a:t>
            </a:r>
            <a:r>
              <a:rPr lang="ja-JP" altLang="en-US" sz="2800" u="sng" dirty="0" err="1" smtClean="0">
                <a:latin typeface="ＭＳ ゴシック" pitchFamily="49" charset="-128"/>
                <a:ea typeface="ＭＳ ゴシック" pitchFamily="49" charset="-128"/>
              </a:rPr>
              <a:t>う蝕</a:t>
            </a:r>
            <a:r>
              <a:rPr lang="ja-JP" altLang="en-US" sz="2800" u="sng" dirty="0" smtClean="0">
                <a:latin typeface="ＭＳ ゴシック" pitchFamily="49" charset="-128"/>
                <a:ea typeface="ＭＳ ゴシック" pitchFamily="49" charset="-128"/>
              </a:rPr>
              <a:t>有病者率（都道府県別）</a:t>
            </a:r>
            <a:endParaRPr lang="ja-JP" altLang="en-US" sz="2800" u="sng" dirty="0">
              <a:latin typeface="ＭＳ ゴシック" pitchFamily="49" charset="-128"/>
              <a:ea typeface="ＭＳ ゴシック" pitchFamily="49" charset="-128"/>
            </a:endParaRPr>
          </a:p>
        </p:txBody>
      </p:sp>
      <p:sp>
        <p:nvSpPr>
          <p:cNvPr id="5" name="正方形/長方形 4"/>
          <p:cNvSpPr/>
          <p:nvPr/>
        </p:nvSpPr>
        <p:spPr>
          <a:xfrm>
            <a:off x="3779912" y="5967864"/>
            <a:ext cx="5904656" cy="307777"/>
          </a:xfrm>
          <a:prstGeom prst="rect">
            <a:avLst/>
          </a:prstGeom>
        </p:spPr>
        <p:txBody>
          <a:bodyPr wrap="square">
            <a:spAutoFit/>
          </a:bodyPr>
          <a:lstStyle/>
          <a:p>
            <a:r>
              <a:rPr lang="ja-JP" altLang="ja-JP" sz="1400" dirty="0" smtClean="0"/>
              <a:t>資料</a:t>
            </a:r>
            <a:r>
              <a:rPr lang="ja-JP" altLang="ja-JP" sz="1400" dirty="0"/>
              <a:t>：平成</a:t>
            </a:r>
            <a:r>
              <a:rPr lang="en-US" altLang="ja-JP" sz="1400" dirty="0"/>
              <a:t>21</a:t>
            </a:r>
            <a:r>
              <a:rPr lang="ja-JP" altLang="ja-JP" sz="1400" dirty="0"/>
              <a:t>年厚生労働省実施状況調べ（３歳児歯科健康診査</a:t>
            </a:r>
            <a:r>
              <a:rPr lang="ja-JP" altLang="ja-JP" sz="1400" dirty="0" smtClean="0"/>
              <a:t>）</a:t>
            </a:r>
            <a:endParaRPr lang="ja-JP" altLang="ja-JP" sz="1400" dirty="0"/>
          </a:p>
        </p:txBody>
      </p:sp>
      <p:sp>
        <p:nvSpPr>
          <p:cNvPr id="6" name="テキスト ボックス 5"/>
          <p:cNvSpPr txBox="1"/>
          <p:nvPr/>
        </p:nvSpPr>
        <p:spPr>
          <a:xfrm>
            <a:off x="467544" y="908720"/>
            <a:ext cx="449162" cy="276999"/>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1200" dirty="0"/>
              <a:t>（</a:t>
            </a:r>
            <a:r>
              <a:rPr kumimoji="1" lang="en-US" altLang="ja-JP" sz="1200" dirty="0"/>
              <a:t>%</a:t>
            </a:r>
            <a:r>
              <a:rPr kumimoji="1" lang="ja-JP" altLang="en-US" sz="1200" dirty="0"/>
              <a:t>）</a:t>
            </a:r>
          </a:p>
        </p:txBody>
      </p:sp>
    </p:spTree>
    <p:extLst>
      <p:ext uri="{BB962C8B-B14F-4D97-AF65-F5344CB8AC3E}">
        <p14:creationId xmlns:p14="http://schemas.microsoft.com/office/powerpoint/2010/main" val="283724637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p:nvPr/>
        </p:nvPicPr>
        <p:blipFill>
          <a:blip r:embed="rId2" cstate="print"/>
          <a:srcRect/>
          <a:stretch>
            <a:fillRect/>
          </a:stretch>
        </p:blipFill>
        <p:spPr bwMode="auto">
          <a:xfrm>
            <a:off x="467544" y="1052736"/>
            <a:ext cx="8208000" cy="4680000"/>
          </a:xfrm>
          <a:prstGeom prst="rect">
            <a:avLst/>
          </a:prstGeom>
          <a:noFill/>
          <a:ln w="9525">
            <a:noFill/>
            <a:miter lim="800000"/>
            <a:headEnd/>
            <a:tailEnd/>
          </a:ln>
        </p:spPr>
      </p:pic>
      <p:sp>
        <p:nvSpPr>
          <p:cNvPr id="3" name="テキスト ボックス 5"/>
          <p:cNvSpPr txBox="1">
            <a:spLocks noChangeArrowheads="1"/>
          </p:cNvSpPr>
          <p:nvPr/>
        </p:nvSpPr>
        <p:spPr bwMode="auto">
          <a:xfrm>
            <a:off x="467544" y="260648"/>
            <a:ext cx="8064896" cy="523220"/>
          </a:xfrm>
          <a:prstGeom prst="rect">
            <a:avLst/>
          </a:prstGeom>
          <a:noFill/>
          <a:ln w="9525">
            <a:noFill/>
            <a:miter lim="800000"/>
            <a:headEnd/>
            <a:tailEnd/>
          </a:ln>
        </p:spPr>
        <p:txBody>
          <a:bodyPr wrap="square">
            <a:spAutoFit/>
          </a:bodyPr>
          <a:lstStyle/>
          <a:p>
            <a:pPr algn="ctr"/>
            <a:r>
              <a:rPr lang="en-US" altLang="ja-JP" sz="2800" u="sng" dirty="0" smtClean="0">
                <a:latin typeface="ＭＳ ゴシック" pitchFamily="49" charset="-128"/>
                <a:ea typeface="ＭＳ ゴシック" pitchFamily="49" charset="-128"/>
              </a:rPr>
              <a:t>12</a:t>
            </a:r>
            <a:r>
              <a:rPr lang="ja-JP" altLang="en-US" sz="2800" u="sng" dirty="0" smtClean="0">
                <a:latin typeface="ＭＳ ゴシック" pitchFamily="49" charset="-128"/>
                <a:ea typeface="ＭＳ ゴシック" pitchFamily="49" charset="-128"/>
              </a:rPr>
              <a:t>歳児一人平均</a:t>
            </a:r>
            <a:r>
              <a:rPr lang="ja-JP" altLang="en-US" sz="2800" u="sng" dirty="0" err="1" smtClean="0">
                <a:latin typeface="ＭＳ ゴシック" pitchFamily="49" charset="-128"/>
                <a:ea typeface="ＭＳ ゴシック" pitchFamily="49" charset="-128"/>
              </a:rPr>
              <a:t>う</a:t>
            </a:r>
            <a:r>
              <a:rPr lang="ja-JP" altLang="en-US" sz="2800" u="sng" dirty="0" smtClean="0">
                <a:latin typeface="ＭＳ ゴシック" pitchFamily="49" charset="-128"/>
                <a:ea typeface="ＭＳ ゴシック" pitchFamily="49" charset="-128"/>
              </a:rPr>
              <a:t>歯数（都道府県別）</a:t>
            </a:r>
            <a:endParaRPr lang="ja-JP" altLang="en-US" sz="2800" u="sng" dirty="0">
              <a:latin typeface="ＭＳ ゴシック" pitchFamily="49" charset="-128"/>
              <a:ea typeface="ＭＳ ゴシック" pitchFamily="49" charset="-128"/>
            </a:endParaRPr>
          </a:p>
        </p:txBody>
      </p:sp>
      <p:sp>
        <p:nvSpPr>
          <p:cNvPr id="4" name="正方形/長方形 3"/>
          <p:cNvSpPr/>
          <p:nvPr/>
        </p:nvSpPr>
        <p:spPr>
          <a:xfrm>
            <a:off x="3131840" y="5967864"/>
            <a:ext cx="5904656" cy="307777"/>
          </a:xfrm>
          <a:prstGeom prst="rect">
            <a:avLst/>
          </a:prstGeom>
        </p:spPr>
        <p:txBody>
          <a:bodyPr wrap="square">
            <a:spAutoFit/>
          </a:bodyPr>
          <a:lstStyle/>
          <a:p>
            <a:pPr algn="r"/>
            <a:r>
              <a:rPr lang="ja-JP" altLang="ja-JP" sz="1400" dirty="0" smtClean="0"/>
              <a:t>資料</a:t>
            </a:r>
            <a:r>
              <a:rPr lang="ja-JP" altLang="en-US" sz="1400" dirty="0" smtClean="0"/>
              <a:t>：文部科学省「平成</a:t>
            </a:r>
            <a:r>
              <a:rPr lang="en-US" altLang="ja-JP" sz="1400" dirty="0" smtClean="0"/>
              <a:t>22</a:t>
            </a:r>
            <a:r>
              <a:rPr lang="ja-JP" altLang="en-US" sz="1400" dirty="0" smtClean="0"/>
              <a:t>年学校保険統計調査」</a:t>
            </a:r>
            <a:endParaRPr lang="ja-JP" altLang="ja-JP" sz="1400" dirty="0"/>
          </a:p>
        </p:txBody>
      </p:sp>
    </p:spTree>
    <p:extLst>
      <p:ext uri="{BB962C8B-B14F-4D97-AF65-F5344CB8AC3E}">
        <p14:creationId xmlns:p14="http://schemas.microsoft.com/office/powerpoint/2010/main" val="634273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 1"/>
          <p:cNvSpPr>
            <a:spLocks noGrp="1"/>
          </p:cNvSpPr>
          <p:nvPr>
            <p:ph type="sldNum" sz="quarter" idx="12"/>
          </p:nvPr>
        </p:nvSpPr>
        <p:spPr>
          <a:xfrm>
            <a:off x="6553200" y="6356352"/>
            <a:ext cx="2133600" cy="365125"/>
          </a:xfrm>
        </p:spPr>
        <p:txBody>
          <a:bodyPr/>
          <a:lstStyle/>
          <a:p>
            <a:fld id="{5EA209EF-9AE5-43E7-990E-940C1130B830}" type="slidenum">
              <a:rPr kumimoji="1" lang="ja-JP" altLang="en-US" smtClean="0"/>
              <a:pPr/>
              <a:t>9</a:t>
            </a:fld>
            <a:endParaRPr kumimoji="1" lang="ja-JP" altLang="en-US"/>
          </a:p>
        </p:txBody>
      </p:sp>
      <p:sp>
        <p:nvSpPr>
          <p:cNvPr id="4" name="Rectangle 1"/>
          <p:cNvSpPr>
            <a:spLocks noChangeArrowheads="1"/>
          </p:cNvSpPr>
          <p:nvPr/>
        </p:nvSpPr>
        <p:spPr bwMode="auto">
          <a:xfrm>
            <a:off x="395536" y="1628800"/>
            <a:ext cx="8136904"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Char char="n"/>
              <a:tabLst/>
            </a:pPr>
            <a:r>
              <a:rPr kumimoji="1" lang="ja-JP" sz="2000" b="1" i="0" u="sng" strike="noStrike" cap="none" normalizeH="0" baseline="0" dirty="0" smtClean="0">
                <a:ln>
                  <a:noFill/>
                </a:ln>
                <a:solidFill>
                  <a:srgbClr val="000000"/>
                </a:solidFill>
                <a:effectLst/>
                <a:latin typeface="+mn-ea"/>
                <a:cs typeface="Times New Roman" pitchFamily="18" charset="0"/>
              </a:rPr>
              <a:t>平均寿命、健康寿命ともに、世界のトップクラス</a:t>
            </a:r>
            <a:r>
              <a:rPr kumimoji="1" lang="ja-JP" sz="2000" b="1" i="0" u="none" strike="noStrike" cap="none" normalizeH="0" baseline="0" dirty="0" smtClean="0">
                <a:ln>
                  <a:noFill/>
                </a:ln>
                <a:solidFill>
                  <a:srgbClr val="000000"/>
                </a:solidFill>
                <a:effectLst/>
                <a:latin typeface="+mn-ea"/>
                <a:cs typeface="Times New Roman" pitchFamily="18" charset="0"/>
              </a:rPr>
              <a:t>を維持。</a:t>
            </a:r>
            <a:endParaRPr kumimoji="1" lang="ja-JP" sz="2000" b="1" i="0" u="none" strike="noStrike" cap="none" normalizeH="0" baseline="0" dirty="0" smtClean="0">
              <a:ln>
                <a:noFill/>
              </a:ln>
              <a:solidFill>
                <a:schemeClr val="tx1"/>
              </a:solidFill>
              <a:effectLst/>
              <a:latin typeface="+mn-ea"/>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n"/>
              <a:tabLst/>
            </a:pPr>
            <a:r>
              <a:rPr kumimoji="1" lang="ja-JP" sz="2000" b="1" i="0" u="sng" strike="noStrike" cap="none" normalizeH="0" baseline="0" dirty="0" smtClean="0">
                <a:ln>
                  <a:noFill/>
                </a:ln>
                <a:solidFill>
                  <a:srgbClr val="000000"/>
                </a:solidFill>
                <a:effectLst/>
                <a:latin typeface="+mn-ea"/>
                <a:cs typeface="Times New Roman" pitchFamily="18" charset="0"/>
              </a:rPr>
              <a:t>総人口は減少し、急速に高齢化が進行</a:t>
            </a:r>
            <a:r>
              <a:rPr kumimoji="1" lang="ja-JP" sz="2000" b="1" i="0" u="none" strike="noStrike" cap="none" normalizeH="0" baseline="0" dirty="0" smtClean="0">
                <a:ln>
                  <a:noFill/>
                </a:ln>
                <a:solidFill>
                  <a:srgbClr val="000000"/>
                </a:solidFill>
                <a:effectLst/>
                <a:latin typeface="+mn-ea"/>
                <a:cs typeface="Times New Roman" pitchFamily="18" charset="0"/>
              </a:rPr>
              <a:t>。</a:t>
            </a:r>
            <a:endParaRPr kumimoji="1" lang="ja-JP" sz="2000" b="1" i="0" u="none" strike="noStrike" cap="none" normalizeH="0" baseline="0" dirty="0" smtClean="0">
              <a:ln>
                <a:noFill/>
              </a:ln>
              <a:solidFill>
                <a:schemeClr val="tx1"/>
              </a:solidFill>
              <a:effectLst/>
              <a:latin typeface="+mn-ea"/>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n"/>
              <a:tabLst/>
            </a:pPr>
            <a:r>
              <a:rPr kumimoji="1" lang="ja-JP" sz="2000" b="1" i="0" u="sng" strike="noStrike" cap="none" normalizeH="0" baseline="0" dirty="0" smtClean="0">
                <a:ln>
                  <a:noFill/>
                </a:ln>
                <a:solidFill>
                  <a:srgbClr val="000000"/>
                </a:solidFill>
                <a:effectLst/>
                <a:latin typeface="+mn-ea"/>
                <a:cs typeface="Times New Roman" pitchFamily="18" charset="0"/>
              </a:rPr>
              <a:t>出生数は減少</a:t>
            </a:r>
            <a:r>
              <a:rPr kumimoji="1" lang="ja-JP" sz="2000" b="1" i="0" u="none" strike="noStrike" cap="none" normalizeH="0" baseline="0" dirty="0" smtClean="0">
                <a:ln>
                  <a:noFill/>
                </a:ln>
                <a:solidFill>
                  <a:srgbClr val="000000"/>
                </a:solidFill>
                <a:effectLst/>
                <a:latin typeface="+mn-ea"/>
                <a:cs typeface="Times New Roman" pitchFamily="18" charset="0"/>
              </a:rPr>
              <a:t>。生涯未婚率の増加、離婚件数の増加など、</a:t>
            </a:r>
            <a:r>
              <a:rPr kumimoji="1" lang="ja-JP" sz="2000" b="1" i="0" u="sng" strike="noStrike" cap="none" normalizeH="0" baseline="0" dirty="0" smtClean="0">
                <a:ln>
                  <a:noFill/>
                </a:ln>
                <a:solidFill>
                  <a:srgbClr val="000000"/>
                </a:solidFill>
                <a:effectLst/>
                <a:latin typeface="+mn-ea"/>
                <a:cs typeface="Times New Roman" pitchFamily="18" charset="0"/>
              </a:rPr>
              <a:t>家族形態は変化</a:t>
            </a:r>
            <a:r>
              <a:rPr kumimoji="1" lang="ja-JP" sz="2000" b="1" i="0" u="none" strike="noStrike" cap="none" normalizeH="0" baseline="0" dirty="0" smtClean="0">
                <a:ln>
                  <a:noFill/>
                </a:ln>
                <a:solidFill>
                  <a:srgbClr val="000000"/>
                </a:solidFill>
                <a:effectLst/>
                <a:latin typeface="+mn-ea"/>
                <a:cs typeface="Times New Roman" pitchFamily="18" charset="0"/>
              </a:rPr>
              <a:t>。</a:t>
            </a:r>
            <a:endParaRPr kumimoji="1" lang="ja-JP" sz="2000" b="1" i="0" u="none" strike="noStrike" cap="none" normalizeH="0" baseline="0" dirty="0" smtClean="0">
              <a:ln>
                <a:noFill/>
              </a:ln>
              <a:solidFill>
                <a:schemeClr val="tx1"/>
              </a:solidFill>
              <a:effectLst/>
              <a:latin typeface="+mn-ea"/>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n"/>
              <a:tabLst/>
            </a:pPr>
            <a:r>
              <a:rPr kumimoji="1" lang="ja-JP" sz="2000" b="1" i="0" u="sng" strike="noStrike" cap="none" normalizeH="0" baseline="0" dirty="0" smtClean="0">
                <a:ln>
                  <a:noFill/>
                </a:ln>
                <a:solidFill>
                  <a:srgbClr val="000000"/>
                </a:solidFill>
                <a:effectLst/>
                <a:latin typeface="+mn-ea"/>
                <a:cs typeface="Times New Roman" pitchFamily="18" charset="0"/>
              </a:rPr>
              <a:t>経済状況は停滞</a:t>
            </a:r>
            <a:r>
              <a:rPr kumimoji="1" lang="ja-JP" sz="2000" b="1" i="0" u="none" strike="noStrike" cap="none" normalizeH="0" baseline="0" dirty="0" smtClean="0">
                <a:ln>
                  <a:noFill/>
                </a:ln>
                <a:solidFill>
                  <a:srgbClr val="000000"/>
                </a:solidFill>
                <a:effectLst/>
                <a:latin typeface="+mn-ea"/>
                <a:cs typeface="Times New Roman" pitchFamily="18" charset="0"/>
              </a:rPr>
              <a:t>し、完全失業率は５％まで上昇。非正規雇用が増加し、若年者の雇用情勢も依然として厳しい状況。</a:t>
            </a:r>
            <a:endParaRPr kumimoji="1" lang="ja-JP" sz="2000" b="1" i="0" u="none" strike="noStrike" cap="none" normalizeH="0" baseline="0" dirty="0" smtClean="0">
              <a:ln>
                <a:noFill/>
              </a:ln>
              <a:solidFill>
                <a:schemeClr val="tx1"/>
              </a:solidFill>
              <a:effectLst/>
              <a:latin typeface="+mn-ea"/>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n"/>
              <a:tabLst/>
            </a:pPr>
            <a:r>
              <a:rPr kumimoji="1" lang="ja-JP" sz="2000" b="1" i="0" u="sng" strike="noStrike" cap="none" normalizeH="0" baseline="0" dirty="0" smtClean="0">
                <a:ln>
                  <a:noFill/>
                </a:ln>
                <a:solidFill>
                  <a:srgbClr val="000000"/>
                </a:solidFill>
                <a:effectLst/>
                <a:latin typeface="+mn-ea"/>
                <a:cs typeface="Times New Roman" pitchFamily="18" charset="0"/>
              </a:rPr>
              <a:t>単身世帯が増加</a:t>
            </a:r>
            <a:r>
              <a:rPr kumimoji="1" lang="ja-JP" sz="2000" b="1" i="0" u="none" strike="noStrike" cap="none" normalizeH="0" baseline="0" dirty="0" smtClean="0">
                <a:ln>
                  <a:noFill/>
                </a:ln>
                <a:solidFill>
                  <a:srgbClr val="000000"/>
                </a:solidFill>
                <a:effectLst/>
                <a:latin typeface="+mn-ea"/>
                <a:cs typeface="Times New Roman" pitchFamily="18" charset="0"/>
              </a:rPr>
              <a:t>し、</a:t>
            </a:r>
            <a:r>
              <a:rPr kumimoji="1" lang="ja-JP" sz="2000" b="1" i="0" u="sng" strike="noStrike" cap="none" normalizeH="0" baseline="0" dirty="0" smtClean="0">
                <a:ln>
                  <a:noFill/>
                </a:ln>
                <a:solidFill>
                  <a:srgbClr val="000000"/>
                </a:solidFill>
                <a:effectLst/>
                <a:latin typeface="+mn-ea"/>
                <a:cs typeface="Times New Roman" pitchFamily="18" charset="0"/>
              </a:rPr>
              <a:t>高齢者の単身世帯も増加</a:t>
            </a:r>
            <a:r>
              <a:rPr kumimoji="1" lang="ja-JP" sz="2000" b="1" i="0" u="none" strike="noStrike" cap="none" normalizeH="0" baseline="0" dirty="0" smtClean="0">
                <a:ln>
                  <a:noFill/>
                </a:ln>
                <a:solidFill>
                  <a:srgbClr val="000000"/>
                </a:solidFill>
                <a:effectLst/>
                <a:latin typeface="+mn-ea"/>
                <a:cs typeface="Times New Roman" pitchFamily="18" charset="0"/>
              </a:rPr>
              <a:t>。</a:t>
            </a:r>
            <a:endParaRPr kumimoji="1" lang="ja-JP" sz="2000" b="1" i="0" u="none" strike="noStrike" cap="none" normalizeH="0" baseline="0" dirty="0" smtClean="0">
              <a:ln>
                <a:noFill/>
              </a:ln>
              <a:solidFill>
                <a:schemeClr val="tx1"/>
              </a:solidFill>
              <a:effectLst/>
              <a:latin typeface="+mn-ea"/>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n"/>
              <a:tabLst/>
            </a:pPr>
            <a:r>
              <a:rPr kumimoji="1" lang="ja-JP" sz="2000" b="1" i="0" u="sng" strike="noStrike" cap="none" normalizeH="0" baseline="0" dirty="0" smtClean="0">
                <a:ln>
                  <a:noFill/>
                </a:ln>
                <a:solidFill>
                  <a:srgbClr val="000000"/>
                </a:solidFill>
                <a:effectLst/>
                <a:latin typeface="+mn-ea"/>
                <a:cs typeface="Times New Roman" pitchFamily="18" charset="0"/>
              </a:rPr>
              <a:t>相対的貧困率は</a:t>
            </a:r>
            <a:r>
              <a:rPr kumimoji="1" lang="en-US" altLang="ja-JP" sz="2000" b="1" i="0" u="sng" strike="noStrike" cap="none" normalizeH="0" baseline="0" dirty="0" smtClean="0">
                <a:ln>
                  <a:noFill/>
                </a:ln>
                <a:solidFill>
                  <a:srgbClr val="000000"/>
                </a:solidFill>
                <a:effectLst/>
                <a:latin typeface="+mn-ea"/>
                <a:cs typeface="Times New Roman" pitchFamily="18" charset="0"/>
              </a:rPr>
              <a:t>16.0</a:t>
            </a:r>
            <a:r>
              <a:rPr kumimoji="1" lang="ja-JP" altLang="en-US" sz="2000" b="1" i="0" u="sng" strike="noStrike" cap="none" normalizeH="0" baseline="0" dirty="0" smtClean="0">
                <a:ln>
                  <a:noFill/>
                </a:ln>
                <a:solidFill>
                  <a:srgbClr val="000000"/>
                </a:solidFill>
                <a:effectLst/>
                <a:latin typeface="+mn-ea"/>
                <a:cs typeface="Times New Roman" pitchFamily="18" charset="0"/>
              </a:rPr>
              <a:t>％</a:t>
            </a:r>
            <a:r>
              <a:rPr kumimoji="1" lang="ja-JP" altLang="en-US" sz="2000" b="1" i="0" u="none" strike="noStrike" cap="none" normalizeH="0" baseline="0" dirty="0" smtClean="0">
                <a:ln>
                  <a:noFill/>
                </a:ln>
                <a:solidFill>
                  <a:srgbClr val="000000"/>
                </a:solidFill>
                <a:effectLst/>
                <a:latin typeface="+mn-ea"/>
                <a:cs typeface="Times New Roman" pitchFamily="18" charset="0"/>
              </a:rPr>
              <a:t>。生活保護受給者数は過去最高の</a:t>
            </a:r>
            <a:r>
              <a:rPr kumimoji="1" lang="en-US" altLang="ja-JP" sz="2000" b="1" i="0" u="none" strike="noStrike" cap="none" normalizeH="0" baseline="0" dirty="0" smtClean="0">
                <a:ln>
                  <a:noFill/>
                </a:ln>
                <a:solidFill>
                  <a:srgbClr val="000000"/>
                </a:solidFill>
                <a:effectLst/>
                <a:latin typeface="+mn-ea"/>
                <a:cs typeface="Times New Roman" pitchFamily="18" charset="0"/>
              </a:rPr>
              <a:t>209</a:t>
            </a:r>
            <a:r>
              <a:rPr kumimoji="1" lang="ja-JP" altLang="en-US" sz="2000" b="1" i="0" u="none" strike="noStrike" cap="none" normalizeH="0" baseline="0" dirty="0" smtClean="0">
                <a:ln>
                  <a:noFill/>
                </a:ln>
                <a:solidFill>
                  <a:srgbClr val="000000"/>
                </a:solidFill>
                <a:effectLst/>
                <a:latin typeface="+mn-ea"/>
                <a:cs typeface="Times New Roman" pitchFamily="18" charset="0"/>
              </a:rPr>
              <a:t>万人。</a:t>
            </a:r>
            <a:endParaRPr kumimoji="1" lang="ja-JP" altLang="en-US" sz="2000" b="1" i="0" u="none" strike="noStrike" cap="none" normalizeH="0" baseline="0" dirty="0" smtClean="0">
              <a:ln>
                <a:noFill/>
              </a:ln>
              <a:solidFill>
                <a:schemeClr val="tx1"/>
              </a:solidFill>
              <a:effectLst/>
              <a:latin typeface="+mn-ea"/>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n"/>
              <a:tabLst/>
            </a:pPr>
            <a:r>
              <a:rPr kumimoji="1" lang="ja-JP" altLang="en-US" sz="2000" b="1" i="0" u="none" strike="noStrike" cap="none" normalizeH="0" baseline="0" dirty="0" smtClean="0">
                <a:ln>
                  <a:noFill/>
                </a:ln>
                <a:solidFill>
                  <a:srgbClr val="000000"/>
                </a:solidFill>
                <a:effectLst/>
                <a:latin typeface="+mn-ea"/>
                <a:cs typeface="Times New Roman" pitchFamily="18" charset="0"/>
              </a:rPr>
              <a:t>進学率は向上し、２人に１人が大学進学する状況。一方、</a:t>
            </a:r>
            <a:r>
              <a:rPr kumimoji="1" lang="ja-JP" altLang="en-US" sz="2000" b="1" i="0" u="sng" strike="noStrike" cap="none" normalizeH="0" baseline="0" dirty="0" smtClean="0">
                <a:ln>
                  <a:noFill/>
                </a:ln>
                <a:solidFill>
                  <a:srgbClr val="000000"/>
                </a:solidFill>
                <a:effectLst/>
                <a:latin typeface="+mn-ea"/>
                <a:cs typeface="Times New Roman" pitchFamily="18" charset="0"/>
              </a:rPr>
              <a:t>小中学校での不登校児童数は</a:t>
            </a:r>
            <a:r>
              <a:rPr kumimoji="1" lang="en-US" altLang="ja-JP" sz="2000" b="1" i="0" u="sng" strike="noStrike" cap="none" normalizeH="0" baseline="0" dirty="0" smtClean="0">
                <a:ln>
                  <a:noFill/>
                </a:ln>
                <a:solidFill>
                  <a:srgbClr val="000000"/>
                </a:solidFill>
                <a:effectLst/>
                <a:latin typeface="+mn-ea"/>
                <a:cs typeface="Times New Roman" pitchFamily="18" charset="0"/>
              </a:rPr>
              <a:t>10</a:t>
            </a:r>
            <a:r>
              <a:rPr kumimoji="1" lang="ja-JP" altLang="en-US" sz="2000" b="1" i="0" u="sng" strike="noStrike" cap="none" normalizeH="0" baseline="0" dirty="0" smtClean="0">
                <a:ln>
                  <a:noFill/>
                </a:ln>
                <a:solidFill>
                  <a:srgbClr val="000000"/>
                </a:solidFill>
                <a:effectLst/>
                <a:latin typeface="+mn-ea"/>
                <a:cs typeface="Times New Roman" pitchFamily="18" charset="0"/>
              </a:rPr>
              <a:t>万人を超える状況</a:t>
            </a:r>
            <a:r>
              <a:rPr kumimoji="1" lang="ja-JP" altLang="en-US" sz="2000" b="1" i="0" u="none" strike="noStrike" cap="none" normalizeH="0" baseline="0" dirty="0" smtClean="0">
                <a:ln>
                  <a:noFill/>
                </a:ln>
                <a:solidFill>
                  <a:srgbClr val="000000"/>
                </a:solidFill>
                <a:effectLst/>
                <a:latin typeface="+mn-ea"/>
                <a:cs typeface="Times New Roman" pitchFamily="18" charset="0"/>
              </a:rPr>
              <a:t>。</a:t>
            </a:r>
            <a:endParaRPr kumimoji="1" lang="ja-JP" altLang="en-US" sz="2000" b="1" i="0" u="none" strike="noStrike" cap="none" normalizeH="0" baseline="0" dirty="0" smtClean="0">
              <a:ln>
                <a:noFill/>
              </a:ln>
              <a:solidFill>
                <a:schemeClr val="tx1"/>
              </a:solidFill>
              <a:effectLst/>
              <a:latin typeface="+mn-ea"/>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n"/>
              <a:tabLst/>
            </a:pPr>
            <a:r>
              <a:rPr kumimoji="1" lang="ja-JP" altLang="en-US" sz="2000" b="1" i="0" u="none" strike="noStrike" cap="none" normalizeH="0" baseline="0" dirty="0" smtClean="0">
                <a:ln>
                  <a:noFill/>
                </a:ln>
                <a:solidFill>
                  <a:srgbClr val="000000"/>
                </a:solidFill>
                <a:effectLst/>
                <a:latin typeface="+mn-ea"/>
                <a:cs typeface="Times New Roman" pitchFamily="18" charset="0"/>
              </a:rPr>
              <a:t>がん等の</a:t>
            </a:r>
            <a:r>
              <a:rPr kumimoji="1" lang="ja-JP" altLang="en-US" sz="2000" b="1" i="0" u="sng" strike="noStrike" cap="none" normalizeH="0" baseline="0" dirty="0" smtClean="0">
                <a:ln>
                  <a:noFill/>
                </a:ln>
                <a:solidFill>
                  <a:srgbClr val="000000"/>
                </a:solidFill>
                <a:effectLst/>
                <a:latin typeface="+mn-ea"/>
                <a:cs typeface="Times New Roman" pitchFamily="18" charset="0"/>
              </a:rPr>
              <a:t>生活習慣病が増加</a:t>
            </a:r>
            <a:r>
              <a:rPr kumimoji="1" lang="ja-JP" altLang="en-US" sz="2000" b="1" i="0" u="none" strike="noStrike" cap="none" normalizeH="0" baseline="0" dirty="0" smtClean="0">
                <a:ln>
                  <a:noFill/>
                </a:ln>
                <a:solidFill>
                  <a:srgbClr val="000000"/>
                </a:solidFill>
                <a:effectLst/>
                <a:latin typeface="+mn-ea"/>
                <a:cs typeface="Times New Roman" pitchFamily="18" charset="0"/>
              </a:rPr>
              <a:t>。</a:t>
            </a:r>
            <a:r>
              <a:rPr kumimoji="1" lang="ja-JP" altLang="en-US" sz="2000" b="1" i="0" u="sng" strike="noStrike" cap="none" normalizeH="0" baseline="0" dirty="0" smtClean="0">
                <a:ln>
                  <a:noFill/>
                </a:ln>
                <a:solidFill>
                  <a:srgbClr val="000000"/>
                </a:solidFill>
                <a:effectLst/>
                <a:latin typeface="+mn-ea"/>
                <a:cs typeface="Times New Roman" pitchFamily="18" charset="0"/>
              </a:rPr>
              <a:t>医療費は</a:t>
            </a:r>
            <a:r>
              <a:rPr kumimoji="1" lang="en-US" altLang="ja-JP" sz="2000" b="1" i="0" u="sng" strike="noStrike" cap="none" normalizeH="0" baseline="0" dirty="0" smtClean="0">
                <a:ln>
                  <a:noFill/>
                </a:ln>
                <a:solidFill>
                  <a:srgbClr val="000000"/>
                </a:solidFill>
                <a:effectLst/>
                <a:latin typeface="+mn-ea"/>
                <a:cs typeface="Times New Roman" pitchFamily="18" charset="0"/>
              </a:rPr>
              <a:t>30</a:t>
            </a:r>
            <a:r>
              <a:rPr kumimoji="1" lang="ja-JP" altLang="en-US" sz="2000" b="1" i="0" u="sng" strike="noStrike" cap="none" normalizeH="0" baseline="0" dirty="0" smtClean="0">
                <a:ln>
                  <a:noFill/>
                </a:ln>
                <a:solidFill>
                  <a:srgbClr val="000000"/>
                </a:solidFill>
                <a:effectLst/>
                <a:latin typeface="+mn-ea"/>
                <a:cs typeface="Times New Roman" pitchFamily="18" charset="0"/>
              </a:rPr>
              <a:t>兆円を超える状況</a:t>
            </a:r>
            <a:r>
              <a:rPr kumimoji="1" lang="ja-JP" altLang="en-US" sz="2000" b="1" i="0" u="none" strike="noStrike" cap="none" normalizeH="0" baseline="0" dirty="0" smtClean="0">
                <a:ln>
                  <a:noFill/>
                </a:ln>
                <a:solidFill>
                  <a:srgbClr val="000000"/>
                </a:solidFill>
                <a:effectLst/>
                <a:latin typeface="+mn-ea"/>
                <a:cs typeface="Times New Roman" pitchFamily="18" charset="0"/>
              </a:rPr>
              <a:t>。</a:t>
            </a:r>
            <a:endParaRPr kumimoji="1" lang="ja-JP" altLang="en-US" sz="2000" b="1" i="0" u="none" strike="noStrike" cap="none" normalizeH="0" baseline="0" dirty="0" smtClean="0">
              <a:ln>
                <a:noFill/>
              </a:ln>
              <a:solidFill>
                <a:schemeClr val="tx1"/>
              </a:solidFill>
              <a:effectLst/>
              <a:latin typeface="+mn-ea"/>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n"/>
              <a:tabLst/>
            </a:pPr>
            <a:r>
              <a:rPr kumimoji="1" lang="ja-JP" altLang="en-US" sz="2000" b="1" i="0" u="sng" strike="noStrike" cap="none" normalizeH="0" baseline="0" dirty="0" smtClean="0">
                <a:ln>
                  <a:noFill/>
                </a:ln>
                <a:solidFill>
                  <a:srgbClr val="000000"/>
                </a:solidFill>
                <a:effectLst/>
                <a:latin typeface="+mn-ea"/>
                <a:cs typeface="Times New Roman" pitchFamily="18" charset="0"/>
              </a:rPr>
              <a:t>自殺者数は３万人程度で推移</a:t>
            </a:r>
            <a:r>
              <a:rPr kumimoji="1" lang="ja-JP" altLang="en-US" sz="2000" b="1" i="0" u="none" strike="noStrike" cap="none" normalizeH="0" baseline="0" dirty="0" smtClean="0">
                <a:ln>
                  <a:noFill/>
                </a:ln>
                <a:solidFill>
                  <a:srgbClr val="000000"/>
                </a:solidFill>
                <a:effectLst/>
                <a:latin typeface="+mn-ea"/>
                <a:cs typeface="Times New Roman" pitchFamily="18" charset="0"/>
              </a:rPr>
              <a:t>。過労死など働く世代にみられる深刻な課題。</a:t>
            </a:r>
            <a:endParaRPr kumimoji="1" lang="ja-JP" altLang="en-US" sz="2000" b="1" i="0" u="none" strike="noStrike" cap="none" normalizeH="0" baseline="0" dirty="0" smtClean="0">
              <a:ln>
                <a:noFill/>
              </a:ln>
              <a:solidFill>
                <a:schemeClr val="tx1"/>
              </a:solidFill>
              <a:effectLst/>
              <a:latin typeface="+mn-ea"/>
              <a:cs typeface="ＭＳ Ｐゴシック" pitchFamily="50" charset="-128"/>
            </a:endParaRPr>
          </a:p>
          <a:p>
            <a:pPr lvl="0" eaLnBrk="0" fontAlgn="base" hangingPunct="0">
              <a:spcBef>
                <a:spcPct val="0"/>
              </a:spcBef>
              <a:spcAft>
                <a:spcPct val="0"/>
              </a:spcAft>
              <a:buFont typeface="Wingdings" pitchFamily="2" charset="2"/>
              <a:buChar char="n"/>
            </a:pPr>
            <a:r>
              <a:rPr lang="ja-JP" altLang="en-US" sz="2000" b="1" u="sng" dirty="0" smtClean="0">
                <a:solidFill>
                  <a:srgbClr val="000000"/>
                </a:solidFill>
                <a:latin typeface="+mn-ea"/>
                <a:cs typeface="Times New Roman" pitchFamily="18" charset="0"/>
              </a:rPr>
              <a:t>児童虐待相談対応件数は</a:t>
            </a:r>
            <a:r>
              <a:rPr kumimoji="1" lang="ja-JP" altLang="en-US" sz="2000" b="1" i="0" u="sng" strike="noStrike" cap="none" normalizeH="0" baseline="0" dirty="0" smtClean="0">
                <a:ln>
                  <a:noFill/>
                </a:ln>
                <a:solidFill>
                  <a:srgbClr val="000000"/>
                </a:solidFill>
                <a:effectLst/>
                <a:latin typeface="+mn-ea"/>
                <a:cs typeface="Times New Roman" pitchFamily="18" charset="0"/>
              </a:rPr>
              <a:t>増加の一途</a:t>
            </a:r>
            <a:r>
              <a:rPr kumimoji="1" lang="ja-JP" altLang="en-US" sz="2000" b="1" i="0" u="none" strike="noStrike" cap="none" normalizeH="0" baseline="0" dirty="0" smtClean="0">
                <a:ln>
                  <a:noFill/>
                </a:ln>
                <a:solidFill>
                  <a:srgbClr val="000000"/>
                </a:solidFill>
                <a:effectLst/>
                <a:latin typeface="+mn-ea"/>
                <a:cs typeface="Times New Roman" pitchFamily="18" charset="0"/>
              </a:rPr>
              <a:t>を辿り、５万件を超える状況。</a:t>
            </a:r>
            <a:endParaRPr kumimoji="1" lang="ja-JP" altLang="en-US" sz="2000" b="1" i="0" u="none" strike="noStrike" cap="none" normalizeH="0" baseline="0" dirty="0" smtClean="0">
              <a:ln>
                <a:noFill/>
              </a:ln>
              <a:solidFill>
                <a:schemeClr val="tx1"/>
              </a:solidFill>
              <a:effectLst/>
              <a:latin typeface="+mn-ea"/>
              <a:cs typeface="ＭＳ Ｐゴシック" pitchFamily="50" charset="-128"/>
            </a:endParaRPr>
          </a:p>
          <a:p>
            <a:pPr lvl="0" eaLnBrk="0" fontAlgn="base" hangingPunct="0">
              <a:spcBef>
                <a:spcPct val="0"/>
              </a:spcBef>
              <a:spcAft>
                <a:spcPct val="0"/>
              </a:spcAft>
              <a:buFont typeface="Wingdings" pitchFamily="2" charset="2"/>
              <a:buChar char="n"/>
            </a:pPr>
            <a:r>
              <a:rPr kumimoji="1" lang="ja-JP" altLang="en-US" sz="2000" b="1" i="0" u="none" strike="noStrike" cap="none" normalizeH="0" baseline="0" dirty="0" smtClean="0">
                <a:ln>
                  <a:noFill/>
                </a:ln>
                <a:solidFill>
                  <a:srgbClr val="000000"/>
                </a:solidFill>
                <a:effectLst/>
                <a:latin typeface="+mn-ea"/>
                <a:cs typeface="Times New Roman" pitchFamily="18" charset="0"/>
              </a:rPr>
              <a:t>国民の７割が日常生活に悩みや不安を感じ、</a:t>
            </a:r>
            <a:r>
              <a:rPr kumimoji="1" lang="ja-JP" altLang="en-US" sz="2000" b="1" i="0" u="sng" strike="noStrike" cap="none" normalizeH="0" baseline="0" dirty="0" smtClean="0">
                <a:ln>
                  <a:noFill/>
                </a:ln>
                <a:solidFill>
                  <a:srgbClr val="000000"/>
                </a:solidFill>
                <a:effectLst/>
                <a:latin typeface="+mn-ea"/>
                <a:cs typeface="Times New Roman" pitchFamily="18" charset="0"/>
              </a:rPr>
              <a:t>老後の生活設計や自分の健康についての悩みや不安が多い</a:t>
            </a:r>
            <a:r>
              <a:rPr kumimoji="1" lang="ja-JP" altLang="en-US" sz="2000" b="1" i="0" u="none" strike="noStrike" cap="none" normalizeH="0" baseline="0" dirty="0" smtClean="0">
                <a:ln>
                  <a:noFill/>
                </a:ln>
                <a:solidFill>
                  <a:srgbClr val="000000"/>
                </a:solidFill>
                <a:effectLst/>
                <a:latin typeface="+mn-ea"/>
                <a:cs typeface="Times New Roman" pitchFamily="18" charset="0"/>
              </a:rPr>
              <a:t>。</a:t>
            </a:r>
            <a:endParaRPr kumimoji="1" lang="ja-JP" altLang="en-US" sz="2000" b="1" i="0" u="none" strike="noStrike" cap="none" normalizeH="0" baseline="0" dirty="0" smtClean="0">
              <a:ln>
                <a:noFill/>
              </a:ln>
              <a:solidFill>
                <a:schemeClr val="tx1"/>
              </a:solidFill>
              <a:effectLst/>
              <a:latin typeface="+mn-ea"/>
              <a:cs typeface="ＭＳ Ｐゴシック" pitchFamily="50" charset="-128"/>
            </a:endParaRPr>
          </a:p>
        </p:txBody>
      </p:sp>
      <p:sp>
        <p:nvSpPr>
          <p:cNvPr id="7" name="テキスト ボックス 6"/>
          <p:cNvSpPr txBox="1"/>
          <p:nvPr/>
        </p:nvSpPr>
        <p:spPr>
          <a:xfrm>
            <a:off x="395536" y="188640"/>
            <a:ext cx="8496944" cy="707886"/>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kumimoji="1" lang="ja-JP" altLang="en-US" sz="4000" dirty="0" smtClean="0"/>
              <a:t>健康日本２１（第２次）の基本的な方向</a:t>
            </a:r>
            <a:endParaRPr kumimoji="1" lang="ja-JP" altLang="en-US" sz="4000" dirty="0"/>
          </a:p>
        </p:txBody>
      </p:sp>
      <p:sp>
        <p:nvSpPr>
          <p:cNvPr id="9" name="テキスト ボックス 8"/>
          <p:cNvSpPr txBox="1"/>
          <p:nvPr/>
        </p:nvSpPr>
        <p:spPr>
          <a:xfrm>
            <a:off x="395536" y="1052736"/>
            <a:ext cx="4752528" cy="461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dist"/>
            <a:r>
              <a:rPr kumimoji="1" lang="ja-JP" altLang="en-US" sz="2400" dirty="0" smtClean="0"/>
              <a:t>１０年後に目指す姿の背景</a:t>
            </a:r>
            <a:endParaRPr kumimoji="1" lang="ja-JP" altLang="en-US" sz="2400" dirty="0"/>
          </a:p>
        </p:txBody>
      </p:sp>
      <p:sp>
        <p:nvSpPr>
          <p:cNvPr id="10" name="角丸四角形 9"/>
          <p:cNvSpPr/>
          <p:nvPr/>
        </p:nvSpPr>
        <p:spPr>
          <a:xfrm>
            <a:off x="395536" y="1556792"/>
            <a:ext cx="8136904" cy="5013176"/>
          </a:xfrm>
          <a:prstGeom prst="roundRect">
            <a:avLst>
              <a:gd name="adj" fmla="val 3822"/>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4411740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2DA299AC048A4B8EA9C1D19079C1A322003E38714E2011634AA54AC050D7720342" ma:contentTypeVersion="2" ma:contentTypeDescription="" ma:contentTypeScope="" ma:versionID="61ffd16482a5521a13ed7df56bf198eb">
  <xsd:schema xmlns:xsd="http://www.w3.org/2001/XMLSchema" xmlns:p="http://schemas.microsoft.com/office/2006/metadata/properties" xmlns:ns2="8B97BE19-CDDD-400E-817A-CFDD13F7EC12" targetNamespace="http://schemas.microsoft.com/office/2006/metadata/properties" ma:root="true" ma:fieldsID="6dfb103be64c84caafc238fb89ca001b" ns2:_="">
    <xsd:import namespace="8B97BE19-CDDD-400E-817A-CFDD13F7EC12"/>
    <xsd:element name="properties">
      <xsd:complexType>
        <xsd:sequence>
          <xsd:element name="documentManagement">
            <xsd:complexType>
              <xsd:all>
                <xsd:element ref="ns2:ClassLarge" minOccurs="0"/>
                <xsd:element ref="ns2:ClassMedium" minOccurs="0"/>
                <xsd:element ref="ns2:ClassSmall" minOccurs="0"/>
                <xsd:element ref="ns2:GyoseiFile" minOccurs="0"/>
                <xsd:element ref="ns2:CreatedBy" minOccurs="0"/>
                <xsd:element ref="ns2:PreservationPeriod" minOccurs="0"/>
                <xsd:element ref="ns2:PreservationPeriodExpire" minOccurs="0"/>
                <xsd:element ref="ns2:CreatedDate" minOccurs="0"/>
                <xsd:element ref="ns2:FixationStatus" minOccurs="0"/>
                <xsd:element ref="ns2:EditorWithSpace" minOccurs="0"/>
              </xsd:all>
            </xsd:complexType>
          </xsd:element>
        </xsd:sequence>
      </xsd:complexType>
    </xsd:element>
  </xsd:schema>
  <xsd:schema xmlns:xsd="http://www.w3.org/2001/XMLSchema" xmlns:dms="http://schemas.microsoft.com/office/2006/documentManagement/types" targetNamespace="8B97BE19-CDDD-400E-817A-CFDD13F7EC12" elementFormDefault="qualified">
    <xsd:import namespace="http://schemas.microsoft.com/office/2006/documentManagement/types"/>
    <xsd:element name="ClassLarge" ma:index="8" nillable="true" ma:displayName="大分類" ma:hidden="true" ma:internalName="ClassLarge" ma:readOnly="true">
      <xsd:simpleType>
        <xsd:restriction base="dms:Unknown"/>
      </xsd:simpleType>
    </xsd:element>
    <xsd:element name="ClassMedium" ma:index="9" nillable="true" ma:displayName="中分類" ma:hidden="true" ma:internalName="ClassMedium" ma:readOnly="true">
      <xsd:simpleType>
        <xsd:restriction base="dms:Unknown"/>
      </xsd:simpleType>
    </xsd:element>
    <xsd:element name="ClassSmall" ma:index="10" nillable="true" ma:displayName="小分類" ma:hidden="true" ma:internalName="ClassSmall" ma:readOnly="true">
      <xsd:simpleType>
        <xsd:restriction base="dms:Unknown"/>
      </xsd:simpleType>
    </xsd:element>
    <xsd:element name="GyoseiFile" ma:index="11" nillable="true" ma:displayName="行政文書ファイル名" ma:hidden="true" ma:internalName="GyoseiFile" ma:readOnly="true">
      <xsd:simpleType>
        <xsd:restriction base="dms:Unknown"/>
      </xsd:simpleType>
    </xsd:element>
    <xsd:element name="CreatedBy" ma:index="12" nillable="true" ma:displayName="作成課/係・作成者" ma:hidden="true" ma:internalName="CreatedBy" ma:readOnly="true">
      <xsd:simpleType>
        <xsd:restriction base="dms:Unknown"/>
      </xsd:simpleType>
    </xsd:element>
    <xsd:element name="PreservationPeriod" ma:index="13" nillable="true" ma:displayName="保存期間" ma:hidden="true" ma:internalName="PreservationPeriod" ma:readOnly="true">
      <xsd:simpleType>
        <xsd:restriction base="dms:Unknown"/>
      </xsd:simpleType>
    </xsd:element>
    <xsd:element name="PreservationPeriodExpire" ma:index="14" nillable="true" ma:displayName="保存期間満了時期" ma:format="DateOnly" ma:hidden="true" ma:internalName="PreservationPeriodExpire" ma:readOnly="true">
      <xsd:simpleType>
        <xsd:restriction base="dms:Unknown"/>
      </xsd:simpleType>
    </xsd:element>
    <xsd:element name="CreatedDate" ma:index="15" nillable="true" ma:displayName="作成年月日" ma:hidden="true" ma:internalName="CreatedDate" ma:readOnly="true">
      <xsd:simpleType>
        <xsd:restriction base="dms:Unknown"/>
      </xsd:simpleType>
    </xsd:element>
    <xsd:element name="FixationStatus" ma:index="16" nillable="true" ma:displayName="確定状況" ma:hidden="true" ma:internalName="FixationStatus" ma:readOnly="true">
      <xsd:simpleType>
        <xsd:restriction base="dms:Unknown"/>
      </xsd:simpleType>
    </xsd:element>
    <xsd:element name="EditorWithSpace" ma:index="18" nillable="true" ma:displayName="更新者　　　　　　" ma:hidden="true" ma:internalName="EditorWithSpace"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17" ma:displayName="タイトル" ma:readOnly="tru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D294747-38E2-436B-A8B6-CCCE92F356E7}">
  <ds:schemaRefs>
    <ds:schemaRef ds:uri="http://purl.org/dc/elements/1.1/"/>
    <ds:schemaRef ds:uri="http://purl.org/dc/terms/"/>
    <ds:schemaRef ds:uri="http://schemas.microsoft.com/office/2006/metadata/properties"/>
    <ds:schemaRef ds:uri="8B97BE19-CDDD-400E-817A-CFDD13F7EC12"/>
    <ds:schemaRef ds:uri="http://schemas.microsoft.com/office/2006/documentManagement/types"/>
    <ds:schemaRef ds:uri="http://purl.org/dc/dcmitype/"/>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97F5B7B-FC37-4DBB-9D79-603987C418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97BE19-CDDD-400E-817A-CFDD13F7EC12"/>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28ED02DB-C4CC-457A-9A22-7A392C3204C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1857</TotalTime>
  <Words>7113</Words>
  <Application>Microsoft Office PowerPoint</Application>
  <PresentationFormat>画面に合わせる (4:3)</PresentationFormat>
  <Paragraphs>1325</Paragraphs>
  <Slides>86</Slides>
  <Notes>43</Notes>
  <HiddenSlides>0</HiddenSlides>
  <MMClips>0</MMClips>
  <ScaleCrop>false</ScaleCrop>
  <HeadingPairs>
    <vt:vector size="6" baseType="variant">
      <vt:variant>
        <vt:lpstr>テーマ</vt:lpstr>
      </vt:variant>
      <vt:variant>
        <vt:i4>1</vt:i4>
      </vt:variant>
      <vt:variant>
        <vt:lpstr>埋め込まれた OLE サーバー</vt:lpstr>
      </vt:variant>
      <vt:variant>
        <vt:i4>2</vt:i4>
      </vt:variant>
      <vt:variant>
        <vt:lpstr>スライド タイトル</vt:lpstr>
      </vt:variant>
      <vt:variant>
        <vt:i4>86</vt:i4>
      </vt:variant>
    </vt:vector>
  </HeadingPairs>
  <TitlesOfParts>
    <vt:vector size="89" baseType="lpstr">
      <vt:lpstr>Office テーマ</vt:lpstr>
      <vt:lpstr>Worksheet</vt:lpstr>
      <vt:lpstr>スライド</vt:lpstr>
      <vt:lpstr>健康日本２１（第二次） 参考資料スライド集</vt:lpstr>
      <vt:lpstr>PowerPoint プレゼンテーション</vt:lpstr>
      <vt:lpstr> 健康日本２１の最終評価　　　　　　　　　 　　　　　　　　</vt:lpstr>
      <vt:lpstr>評価区分別　主な目標項目</vt:lpstr>
      <vt:lpstr>PowerPoint プレゼンテーション</vt:lpstr>
      <vt:lpstr>次期運動の方針の検討の視点</vt:lpstr>
      <vt:lpstr>次期運動の方向性</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健康日本２１（第２次）の目標の設定と評価</vt:lpstr>
      <vt:lpstr>健康日本２１（第２次）の目標設定の考え方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各年齢までの累積がん死亡リスク（％）　</vt:lpstr>
      <vt:lpstr>各年齢までの累積がん罹患リスク（％）</vt:lpstr>
      <vt:lpstr>年齢調整がん死亡率の推移</vt:lpstr>
      <vt:lpstr>年齢調整がん死亡率の推移（75歳未満）　</vt:lpstr>
      <vt:lpstr>部位別年齢調整がん死亡率の推移</vt:lpstr>
      <vt:lpstr>年齢調整がん罹患率の推移</vt:lpstr>
      <vt:lpstr>年齢調整がん罹患率の推移（75歳未満）</vt:lpstr>
      <vt:lpstr>日本人のためのがん予防法</vt:lpstr>
      <vt:lpstr>日本人のがんの原因（2005年罹患例）</vt:lpstr>
      <vt:lpstr>市町村のがん検診の項目について</vt:lpstr>
      <vt:lpstr>PowerPoint プレゼンテーション</vt:lpstr>
      <vt:lpstr>PowerPoint プレゼンテーション</vt:lpstr>
      <vt:lpstr>標準的な健診・保健指導プログラム（改訂版）について</vt:lpstr>
      <vt:lpstr>糖尿病有病者数の推移</vt:lpstr>
      <vt:lpstr>糖尿病腎症による新規透析導入患者の状況 （都道府県別、2010年）</vt:lpstr>
      <vt:lpstr>PowerPoint プレゼンテーション</vt:lpstr>
      <vt:lpstr>健康日本２１（第二次）　における目標設定</vt:lpstr>
      <vt:lpstr>日本におけるCOPDの動向</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要介護及び要支援者数の推移</vt:lpstr>
      <vt:lpstr>認知症高齢者数の将来推計 （括弧内は65歳以上人口に対する比率） </vt:lpstr>
      <vt:lpstr>PowerPoint プレゼンテーション</vt:lpstr>
      <vt:lpstr>高齢者におけるBMI 20以下の者の割合の年次推移 （65歳以上、年齢階級別）</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健康づくりのための身体活動基準2013（概要）</vt:lpstr>
      <vt:lpstr>PowerPoint プレゼンテーション</vt:lpstr>
      <vt:lpstr>PowerPoint プレゼンテーション</vt:lpstr>
      <vt:lpstr>PowerPoint プレゼンテーション</vt:lpstr>
      <vt:lpstr>PowerPoint プレゼンテーション</vt:lpstr>
      <vt:lpstr>わが国の喫煙率の推移（20歳以上）</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健康日本２１（第二次）参考資料</dc:title>
  <dc:creator>reiko</dc:creator>
  <cp:lastModifiedBy>kou</cp:lastModifiedBy>
  <cp:revision>128</cp:revision>
  <cp:lastPrinted>2013-08-01T07:43:08Z</cp:lastPrinted>
  <dcterms:created xsi:type="dcterms:W3CDTF">2013-03-23T14:06:21Z</dcterms:created>
  <dcterms:modified xsi:type="dcterms:W3CDTF">2013-08-01T07:57:24Z</dcterms:modified>
</cp:coreProperties>
</file>